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72" r:id="rId2"/>
  </p:sldMasterIdLst>
  <p:notesMasterIdLst>
    <p:notesMasterId r:id="rId10"/>
  </p:notesMasterIdLst>
  <p:sldIdLst>
    <p:sldId id="336" r:id="rId3"/>
    <p:sldId id="756" r:id="rId4"/>
    <p:sldId id="597" r:id="rId5"/>
    <p:sldId id="760" r:id="rId6"/>
    <p:sldId id="761" r:id="rId7"/>
    <p:sldId id="762" r:id="rId8"/>
    <p:sldId id="758" r:id="rId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HGP創英角ﾎﾟｯﾌﾟ体" panose="040B0A00000000000000" pitchFamily="50" charset="-128"/>
      <p:regular r:id="rId15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B08D"/>
    <a:srgbClr val="008000"/>
    <a:srgbClr val="FF3399"/>
    <a:srgbClr val="C00000"/>
    <a:srgbClr val="604A7B"/>
    <a:srgbClr val="FF00FF"/>
    <a:srgbClr val="FF9900"/>
    <a:srgbClr val="FF0066"/>
    <a:srgbClr val="FF66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A93F62-F6ED-4056-A517-AC587502DD66}" v="3" dt="2019-11-20T00:46:05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6" autoAdjust="0"/>
    <p:restoredTop sz="95262" autoAdjust="0"/>
  </p:normalViewPr>
  <p:slideViewPr>
    <p:cSldViewPr snapToGrid="0" showGuides="1">
      <p:cViewPr varScale="1">
        <p:scale>
          <a:sx n="64" d="100"/>
          <a:sy n="64" d="100"/>
        </p:scale>
        <p:origin x="82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40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本 重貴" userId="0ecbcc5dd1ad44a6" providerId="LiveId" clId="{51A93F62-F6ED-4056-A517-AC587502DD66}"/>
    <pc:docChg chg="custSel delSld modSld">
      <pc:chgData name="松本 重貴" userId="0ecbcc5dd1ad44a6" providerId="LiveId" clId="{51A93F62-F6ED-4056-A517-AC587502DD66}" dt="2019-11-20T00:55:36.910" v="117" actId="1035"/>
      <pc:docMkLst>
        <pc:docMk/>
      </pc:docMkLst>
      <pc:sldChg chg="modSp">
        <pc:chgData name="松本 重貴" userId="0ecbcc5dd1ad44a6" providerId="LiveId" clId="{51A93F62-F6ED-4056-A517-AC587502DD66}" dt="2019-11-20T00:55:36.910" v="117" actId="1035"/>
        <pc:sldMkLst>
          <pc:docMk/>
          <pc:sldMk cId="947833358" sldId="336"/>
        </pc:sldMkLst>
        <pc:spChg chg="mod">
          <ac:chgData name="松本 重貴" userId="0ecbcc5dd1ad44a6" providerId="LiveId" clId="{51A93F62-F6ED-4056-A517-AC587502DD66}" dt="2019-11-20T00:55:36.910" v="117" actId="1035"/>
          <ac:spMkLst>
            <pc:docMk/>
            <pc:sldMk cId="947833358" sldId="336"/>
            <ac:spMk id="2" creationId="{00000000-0000-0000-0000-000000000000}"/>
          </ac:spMkLst>
        </pc:spChg>
        <pc:spChg chg="mod">
          <ac:chgData name="松本 重貴" userId="0ecbcc5dd1ad44a6" providerId="LiveId" clId="{51A93F62-F6ED-4056-A517-AC587502DD66}" dt="2019-11-20T00:55:36.910" v="117" actId="1035"/>
          <ac:spMkLst>
            <pc:docMk/>
            <pc:sldMk cId="947833358" sldId="336"/>
            <ac:spMk id="6" creationId="{00000000-0000-0000-0000-000000000000}"/>
          </ac:spMkLst>
        </pc:spChg>
      </pc:sldChg>
      <pc:sldChg chg="addSp delSp modSp del delAnim modAnim">
        <pc:chgData name="松本 重貴" userId="0ecbcc5dd1ad44a6" providerId="LiveId" clId="{51A93F62-F6ED-4056-A517-AC587502DD66}" dt="2019-11-20T00:46:14.397" v="5" actId="2696"/>
        <pc:sldMkLst>
          <pc:docMk/>
          <pc:sldMk cId="1404683487" sldId="759"/>
        </pc:sldMkLst>
        <pc:spChg chg="add mod">
          <ac:chgData name="松本 重貴" userId="0ecbcc5dd1ad44a6" providerId="LiveId" clId="{51A93F62-F6ED-4056-A517-AC587502DD66}" dt="2019-11-20T00:46:10.051" v="4" actId="478"/>
          <ac:spMkLst>
            <pc:docMk/>
            <pc:sldMk cId="1404683487" sldId="759"/>
            <ac:spMk id="15" creationId="{F2276E02-86BE-4396-9575-1A8418B73C68}"/>
          </ac:spMkLst>
        </pc:spChg>
        <pc:spChg chg="del mod">
          <ac:chgData name="松本 重貴" userId="0ecbcc5dd1ad44a6" providerId="LiveId" clId="{51A93F62-F6ED-4056-A517-AC587502DD66}" dt="2019-11-20T00:46:10.051" v="4" actId="478"/>
          <ac:spMkLst>
            <pc:docMk/>
            <pc:sldMk cId="1404683487" sldId="759"/>
            <ac:spMk id="16" creationId="{00000000-0000-0000-0000-000000000000}"/>
          </ac:spMkLst>
        </pc:spChg>
        <pc:grpChg chg="del">
          <ac:chgData name="松本 重貴" userId="0ecbcc5dd1ad44a6" providerId="LiveId" clId="{51A93F62-F6ED-4056-A517-AC587502DD66}" dt="2019-11-20T00:46:00.890" v="0" actId="478"/>
          <ac:grpSpMkLst>
            <pc:docMk/>
            <pc:sldMk cId="1404683487" sldId="759"/>
            <ac:grpSpMk id="6" creationId="{00000000-0000-0000-0000-000000000000}"/>
          </ac:grpSpMkLst>
        </pc:grpChg>
        <pc:grpChg chg="del">
          <ac:chgData name="松本 重貴" userId="0ecbcc5dd1ad44a6" providerId="LiveId" clId="{51A93F62-F6ED-4056-A517-AC587502DD66}" dt="2019-11-20T00:46:02.201" v="1" actId="478"/>
          <ac:grpSpMkLst>
            <pc:docMk/>
            <pc:sldMk cId="1404683487" sldId="759"/>
            <ac:grpSpMk id="17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D12FA-D1BD-4678-99D8-164C78C60331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249C0-F964-4DF5-A7CD-F8DB4D948F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54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30 &amp; 20 min. (7 &amp; 8 slides)</a:t>
            </a:r>
          </a:p>
          <a:p>
            <a:pPr marL="0" indent="0">
              <a:buNone/>
            </a:pPr>
            <a:r>
              <a:rPr kumimoji="1" lang="en-US" altLang="ja-JP" dirty="0"/>
              <a:t>0.  </a:t>
            </a:r>
            <a:r>
              <a:rPr kumimoji="1" lang="ja-JP" altLang="en-US" dirty="0"/>
              <a:t>タイトル</a:t>
            </a:r>
            <a:endParaRPr kumimoji="1" lang="en-US" altLang="ja-JP" dirty="0"/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Future lepton colliders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Thermal WIMP &amp; Strategy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Singlet (Scalar)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Singlet (Fermion)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Case 1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Case 2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Case 3</a:t>
            </a:r>
          </a:p>
          <a:p>
            <a:pPr marL="228600" indent="-228600">
              <a:buAutoNum type="arabicPeriod"/>
            </a:pPr>
            <a:r>
              <a:rPr kumimoji="1" lang="en-US" altLang="ja-JP" baseline="0" dirty="0"/>
              <a:t>Summary</a:t>
            </a:r>
          </a:p>
          <a:p>
            <a:pPr marL="0" indent="0">
              <a:buNone/>
            </a:pPr>
            <a:r>
              <a:rPr kumimoji="1" lang="en-US" altLang="ja-JP" baseline="0" dirty="0"/>
              <a:t>B.U. Weak-charged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249C0-F964-4DF5-A7CD-F8DB4D948FB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373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9249C0-F964-4DF5-A7CD-F8DB4D948FB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954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9249C0-F964-4DF5-A7CD-F8DB4D948FB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822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9249C0-F964-4DF5-A7CD-F8DB4D948FB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193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9249C0-F964-4DF5-A7CD-F8DB4D948FB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0045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9249C0-F964-4DF5-A7CD-F8DB4D948FB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121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50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098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92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5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48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24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7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61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267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42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63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C006E-94A9-47F4-8EF1-9E9E70AF0A63}" type="datetimeFigureOut">
              <a:rPr kumimoji="1" lang="ja-JP" altLang="en-US" smtClean="0"/>
              <a:pPr/>
              <a:t>2020/8/4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F2C9D-E5A9-4724-B8A9-5CBBF62177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67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52738" y="696562"/>
            <a:ext cx="8453332" cy="98315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i="1" dirty="0">
              <a:solidFill>
                <a:srgbClr val="FFFFFF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2311" y="807691"/>
            <a:ext cx="8304245" cy="760891"/>
          </a:xfrm>
          <a:noFill/>
        </p:spPr>
        <p:txBody>
          <a:bodyPr>
            <a:noAutofit/>
          </a:bodyPr>
          <a:lstStyle/>
          <a:p>
            <a:r>
              <a:rPr lang="en-US" altLang="ja-JP" sz="4100" i="1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DM </a:t>
            </a:r>
            <a:r>
              <a:rPr lang="en-US" altLang="ja-JP" sz="41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d</a:t>
            </a:r>
            <a:r>
              <a:rPr lang="en-US" altLang="ja-JP" sz="4100" i="1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etections at Higgs Factory</a:t>
            </a:r>
            <a:endParaRPr kumimoji="1" lang="ja-JP" altLang="en-US" sz="41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4989" y="5199782"/>
            <a:ext cx="8378887" cy="1107996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2200" i="1" kern="0" dirty="0" smtClean="0">
                <a:solidFill>
                  <a:srgbClr val="0000FE"/>
                </a:solidFill>
                <a:latin typeface="HGP創英角ﾎﾟｯﾌﾟ体" pitchFamily="50" charset="-128"/>
                <a:ea typeface="HGP創英角ﾎﾟｯﾌﾟ体" pitchFamily="50" charset="-128"/>
              </a:rPr>
              <a:t>Many </a:t>
            </a:r>
            <a:r>
              <a:rPr lang="en-US" altLang="ja-JP" sz="2200" i="1" kern="0" dirty="0">
                <a:solidFill>
                  <a:srgbClr val="0000FE"/>
                </a:solidFill>
                <a:latin typeface="HGP創英角ﾎﾟｯﾌﾟ体" pitchFamily="50" charset="-128"/>
                <a:ea typeface="HGP創英角ﾎﾟｯﾌﾟ体" pitchFamily="50" charset="-128"/>
              </a:rPr>
              <a:t>dark matter experiments already exist and are planned.</a:t>
            </a:r>
            <a:br>
              <a:rPr lang="en-US" altLang="ja-JP" sz="2200" i="1" kern="0" dirty="0">
                <a:solidFill>
                  <a:srgbClr val="0000FE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200" i="1" kern="0" dirty="0">
                <a:solidFill>
                  <a:srgbClr val="0000FE"/>
                </a:solidFill>
                <a:latin typeface="HGP創英角ﾎﾟｯﾌﾟ体" pitchFamily="50" charset="-128"/>
                <a:ea typeface="HGP創英角ﾎﾟｯﾌﾟ体" pitchFamily="50" charset="-128"/>
              </a:rPr>
              <a:t>It is thus important to quantitatively figure out </a:t>
            </a:r>
            <a:r>
              <a:rPr lang="en-US" altLang="ja-JP" sz="2200" i="1" kern="0" dirty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what kind of </a:t>
            </a:r>
            <a:r>
              <a:rPr lang="en-US" altLang="ja-JP" sz="2200" i="1" kern="0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role the Higgs factory </a:t>
            </a:r>
            <a:r>
              <a:rPr lang="en-US" altLang="ja-JP" sz="2200" i="1" kern="0" dirty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plays compared to other experiments. 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46A799A-3990-4168-A7F6-714397CABA5B}"/>
              </a:ext>
            </a:extLst>
          </p:cNvPr>
          <p:cNvSpPr/>
          <p:nvPr/>
        </p:nvSpPr>
        <p:spPr>
          <a:xfrm>
            <a:off x="1450506" y="3144015"/>
            <a:ext cx="62616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200" i="1" kern="0" dirty="0">
                <a:solidFill>
                  <a:schemeClr val="accent3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Shigeki</a:t>
            </a:r>
            <a:r>
              <a:rPr lang="ja-JP" altLang="en-US" sz="3200" i="1" kern="0" dirty="0">
                <a:solidFill>
                  <a:schemeClr val="accent3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3200" i="1" kern="0" dirty="0">
                <a:solidFill>
                  <a:schemeClr val="accent3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Matsumoto</a:t>
            </a:r>
            <a:r>
              <a:rPr lang="ja-JP" altLang="en-US" sz="3200" i="1" kern="0" dirty="0">
                <a:solidFill>
                  <a:schemeClr val="accent3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3200" i="1" kern="0" dirty="0">
                <a:solidFill>
                  <a:schemeClr val="accent3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(Kavli IPMU)</a:t>
            </a:r>
            <a:endParaRPr lang="en-US" altLang="ja-JP" sz="800" i="1" kern="0" dirty="0">
              <a:solidFill>
                <a:schemeClr val="accent3">
                  <a:lumMod val="50000"/>
                </a:scheme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83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679934" y="978272"/>
            <a:ext cx="17988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200" i="1" kern="0" dirty="0">
                <a:solidFill>
                  <a:srgbClr val="FF66FF"/>
                </a:solidFill>
                <a:latin typeface="HGP創英角ﾎﾟｯﾌﾟ体" pitchFamily="50" charset="-128"/>
                <a:ea typeface="HGP創英角ﾎﾟｯﾌﾟ体" pitchFamily="50" charset="-128"/>
              </a:rPr>
              <a:t>What is DM?</a:t>
            </a:r>
            <a:endParaRPr lang="ja-JP" altLang="en-US" dirty="0">
              <a:solidFill>
                <a:srgbClr val="FF66FF"/>
              </a:solidFill>
            </a:endParaRPr>
          </a:p>
        </p:txBody>
      </p:sp>
      <p:sp>
        <p:nvSpPr>
          <p:cNvPr id="6" name="楕円 5"/>
          <p:cNvSpPr/>
          <p:nvPr/>
        </p:nvSpPr>
        <p:spPr>
          <a:xfrm>
            <a:off x="3242609" y="1676791"/>
            <a:ext cx="2665030" cy="562630"/>
          </a:xfrm>
          <a:prstGeom prst="ellipse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>
                <a:latin typeface="HGP創英角ﾎﾟｯﾌﾟ体" pitchFamily="50" charset="-128"/>
                <a:ea typeface="HGP創英角ﾎﾟｯﾌﾟ体" pitchFamily="50" charset="-128"/>
              </a:rPr>
              <a:t>Particle</a:t>
            </a:r>
            <a:endParaRPr kumimoji="1" lang="en-US" altLang="ja-JP" sz="2000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7" name="カギ線コネクタ 6"/>
          <p:cNvCxnSpPr>
            <a:stCxn id="4" idx="1"/>
            <a:endCxn id="15" idx="3"/>
          </p:cNvCxnSpPr>
          <p:nvPr/>
        </p:nvCxnSpPr>
        <p:spPr>
          <a:xfrm rot="10800000" flipV="1">
            <a:off x="1575504" y="1193715"/>
            <a:ext cx="2104431" cy="471465"/>
          </a:xfrm>
          <a:prstGeom prst="bentConnector2">
            <a:avLst/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楕円 8"/>
          <p:cNvSpPr/>
          <p:nvPr/>
        </p:nvSpPr>
        <p:spPr>
          <a:xfrm>
            <a:off x="982293" y="2852730"/>
            <a:ext cx="2665030" cy="562630"/>
          </a:xfrm>
          <a:prstGeom prst="ellipse">
            <a:avLst/>
          </a:prstGeom>
          <a:solidFill>
            <a:srgbClr val="FF99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Thermal</a:t>
            </a:r>
            <a:endParaRPr kumimoji="1" lang="en-US" altLang="ja-JP" sz="20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5" name="雲 14"/>
          <p:cNvSpPr/>
          <p:nvPr/>
        </p:nvSpPr>
        <p:spPr>
          <a:xfrm>
            <a:off x="242988" y="1630357"/>
            <a:ext cx="2665030" cy="609064"/>
          </a:xfrm>
          <a:prstGeom prst="cloud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 smtClean="0">
                <a:latin typeface="HGP創英角ﾎﾟｯﾌﾟ体" pitchFamily="50" charset="-128"/>
                <a:ea typeface="HGP創英角ﾎﾟｯﾌﾟ体" pitchFamily="50" charset="-128"/>
              </a:rPr>
              <a:t>Wave-like</a:t>
            </a:r>
            <a:endParaRPr kumimoji="1" lang="ja-JP" altLang="en-US" sz="2000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16" name="カギ線コネクタ 15"/>
          <p:cNvCxnSpPr>
            <a:stCxn id="4" idx="3"/>
            <a:endCxn id="52" idx="0"/>
          </p:cNvCxnSpPr>
          <p:nvPr/>
        </p:nvCxnSpPr>
        <p:spPr>
          <a:xfrm>
            <a:off x="5478824" y="1193716"/>
            <a:ext cx="2041854" cy="489967"/>
          </a:xfrm>
          <a:prstGeom prst="bentConnector2">
            <a:avLst/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6974792" y="2164061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i="1" dirty="0" err="1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Eg</a:t>
            </a:r>
            <a:r>
              <a:rPr lang="en-US" altLang="ja-JP" b="1" i="1" dirty="0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. PBH</a:t>
            </a:r>
            <a:endParaRPr lang="ja-JP" altLang="en-US" dirty="0"/>
          </a:p>
        </p:txBody>
      </p:sp>
      <p:cxnSp>
        <p:nvCxnSpPr>
          <p:cNvPr id="19" name="カギ線コネクタ 18"/>
          <p:cNvCxnSpPr>
            <a:stCxn id="6" idx="4"/>
            <a:endCxn id="20" idx="0"/>
          </p:cNvCxnSpPr>
          <p:nvPr/>
        </p:nvCxnSpPr>
        <p:spPr>
          <a:xfrm rot="16200000" flipH="1">
            <a:off x="5396144" y="1418400"/>
            <a:ext cx="613309" cy="2255349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楕円 19"/>
          <p:cNvSpPr/>
          <p:nvPr/>
        </p:nvSpPr>
        <p:spPr>
          <a:xfrm>
            <a:off x="5497958" y="2852730"/>
            <a:ext cx="2665030" cy="562630"/>
          </a:xfrm>
          <a:prstGeom prst="ellipse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Non-thermal</a:t>
            </a:r>
            <a:endParaRPr kumimoji="1" lang="en-US" altLang="ja-JP" sz="20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41A01EE-3533-40EA-B315-AB3247B9F63C}"/>
              </a:ext>
            </a:extLst>
          </p:cNvPr>
          <p:cNvSpPr/>
          <p:nvPr/>
        </p:nvSpPr>
        <p:spPr>
          <a:xfrm>
            <a:off x="201892" y="3405795"/>
            <a:ext cx="21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10</a:t>
            </a:r>
            <a:r>
              <a:rPr lang="en-US" altLang="ja-JP" sz="1600" b="1" i="1" baseline="30000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–2</a:t>
            </a:r>
            <a:r>
              <a:rPr kumimoji="1" lang="en-US" altLang="ja-JP" sz="1600" b="1" i="1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GeV &lt; m </a:t>
            </a: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&lt; 10</a:t>
            </a:r>
            <a:r>
              <a:rPr lang="en-US" altLang="ja-JP" sz="1600" b="1" i="1" baseline="30000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5</a:t>
            </a: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GeV</a:t>
            </a:r>
            <a:endParaRPr lang="ja-JP" altLang="en-US" sz="1600" b="1" i="1" dirty="0">
              <a:solidFill>
                <a:srgbClr val="99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121883" y="3341100"/>
            <a:ext cx="1417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i="1" dirty="0" err="1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Eg</a:t>
            </a:r>
            <a:r>
              <a:rPr lang="en-US" altLang="ja-JP" b="1" i="1" dirty="0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. </a:t>
            </a:r>
            <a:r>
              <a:rPr lang="en-US" altLang="ja-JP" b="1" i="1" dirty="0" smtClean="0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Sterile </a:t>
            </a:r>
            <a:r>
              <a:rPr lang="en-US" altLang="ja-JP" b="1" i="1" dirty="0" smtClean="0">
                <a:latin typeface="Symbol" panose="05050102010706020507" pitchFamily="18" charset="2"/>
                <a:ea typeface="HGP創英角ﾎﾟｯﾌﾟ体" pitchFamily="50" charset="-128"/>
                <a:cs typeface="Times New Roman" panose="02020603050405020304" pitchFamily="18" charset="0"/>
              </a:rPr>
              <a:t>n</a:t>
            </a:r>
            <a:r>
              <a:rPr lang="en-US" altLang="ja-JP" b="1" i="1" dirty="0" smtClean="0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 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7045986" y="3745235"/>
            <a:ext cx="82586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5000" i="1" dirty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…</a:t>
            </a:r>
            <a:endParaRPr lang="ja-JP" altLang="en-US" sz="5000" dirty="0">
              <a:solidFill>
                <a:srgbClr val="C00000"/>
              </a:solidFill>
            </a:endParaRPr>
          </a:p>
        </p:txBody>
      </p:sp>
      <p:sp>
        <p:nvSpPr>
          <p:cNvPr id="25" name="六角形 24"/>
          <p:cNvSpPr/>
          <p:nvPr/>
        </p:nvSpPr>
        <p:spPr>
          <a:xfrm>
            <a:off x="981623" y="3931468"/>
            <a:ext cx="2665030" cy="496848"/>
          </a:xfrm>
          <a:prstGeom prst="hexagon">
            <a:avLst/>
          </a:prstGeom>
          <a:solidFill>
            <a:srgbClr val="FF6699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20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Freeze-out</a:t>
            </a:r>
            <a:endParaRPr kumimoji="1" lang="ja-JP" altLang="en-US" sz="20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26" name="直線矢印コネクタ 25"/>
          <p:cNvCxnSpPr>
            <a:stCxn id="27" idx="0"/>
          </p:cNvCxnSpPr>
          <p:nvPr/>
        </p:nvCxnSpPr>
        <p:spPr>
          <a:xfrm flipH="1" flipV="1">
            <a:off x="2308415" y="3515605"/>
            <a:ext cx="2259" cy="436204"/>
          </a:xfrm>
          <a:prstGeom prst="straightConnector1">
            <a:avLst/>
          </a:prstGeom>
          <a:ln w="28575">
            <a:solidFill>
              <a:srgbClr val="00B0F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2022997" y="3951809"/>
            <a:ext cx="575353" cy="4658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i="1" dirty="0">
              <a:solidFill>
                <a:prstClr val="black">
                  <a:lumMod val="65000"/>
                  <a:lumOff val="35000"/>
                </a:prst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8" name="六角形 27"/>
          <p:cNvSpPr/>
          <p:nvPr/>
        </p:nvSpPr>
        <p:spPr>
          <a:xfrm>
            <a:off x="3966054" y="3927698"/>
            <a:ext cx="2665030" cy="496848"/>
          </a:xfrm>
          <a:prstGeom prst="hexagon">
            <a:avLst/>
          </a:prstGeom>
          <a:gradFill flip="none" rotWithShape="1">
            <a:gsLst>
              <a:gs pos="0">
                <a:srgbClr val="FF6699">
                  <a:shade val="30000"/>
                  <a:satMod val="115000"/>
                </a:srgbClr>
              </a:gs>
              <a:gs pos="50000">
                <a:srgbClr val="FF6699">
                  <a:shade val="67500"/>
                  <a:satMod val="115000"/>
                </a:srgbClr>
              </a:gs>
              <a:gs pos="100000">
                <a:srgbClr val="FF6699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Asymmetric</a:t>
            </a:r>
            <a:endParaRPr kumimoji="1" lang="ja-JP" altLang="en-US" sz="20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29" name="カギ線コネクタ 28"/>
          <p:cNvCxnSpPr>
            <a:stCxn id="9" idx="4"/>
            <a:endCxn id="30" idx="0"/>
          </p:cNvCxnSpPr>
          <p:nvPr/>
        </p:nvCxnSpPr>
        <p:spPr>
          <a:xfrm rot="16200000" flipH="1">
            <a:off x="3534586" y="2195581"/>
            <a:ext cx="530720" cy="2970277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4997408" y="3946080"/>
            <a:ext cx="575353" cy="4658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i="1" dirty="0">
              <a:solidFill>
                <a:prstClr val="black">
                  <a:lumMod val="65000"/>
                  <a:lumOff val="35000"/>
                </a:prst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31" name="カギ線コネクタ 30"/>
          <p:cNvCxnSpPr>
            <a:stCxn id="9" idx="4"/>
            <a:endCxn id="32" idx="0"/>
          </p:cNvCxnSpPr>
          <p:nvPr/>
        </p:nvCxnSpPr>
        <p:spPr>
          <a:xfrm rot="16200000" flipH="1">
            <a:off x="4621392" y="1108775"/>
            <a:ext cx="527640" cy="5140809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7261370" y="3943000"/>
            <a:ext cx="388494" cy="449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i="1" dirty="0">
              <a:solidFill>
                <a:prstClr val="black">
                  <a:lumMod val="65000"/>
                  <a:lumOff val="35000"/>
                </a:prst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4" name="Text Box 273">
            <a:extLst>
              <a:ext uri="{FF2B5EF4-FFF2-40B4-BE49-F238E27FC236}">
                <a16:creationId xmlns:a16="http://schemas.microsoft.com/office/drawing/2014/main" id="{12479A76-99B8-4425-927B-F782A0E08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2946" y="135682"/>
            <a:ext cx="4201498" cy="5232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Dark matter candidates</a:t>
            </a:r>
            <a:r>
              <a:rPr kumimoji="1" lang="en-US" altLang="ja-JP" sz="2800" b="0" i="1" u="none" strike="noStrike" kern="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endParaRPr kumimoji="1" lang="en-US" altLang="ja-JP" sz="2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41A01EE-3533-40EA-B315-AB3247B9F63C}"/>
              </a:ext>
            </a:extLst>
          </p:cNvPr>
          <p:cNvSpPr/>
          <p:nvPr/>
        </p:nvSpPr>
        <p:spPr>
          <a:xfrm>
            <a:off x="3648473" y="720365"/>
            <a:ext cx="1887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10</a:t>
            </a:r>
            <a:r>
              <a:rPr lang="en-US" altLang="ja-JP" sz="1600" b="1" i="1" baseline="30000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–22</a:t>
            </a:r>
            <a:r>
              <a:rPr kumimoji="1" lang="en-US" altLang="ja-JP" sz="1600" b="1" i="1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eV &lt; m </a:t>
            </a: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&lt; </a:t>
            </a:r>
            <a:r>
              <a:rPr lang="en-US" altLang="ja-JP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10</a:t>
            </a:r>
            <a:r>
              <a:rPr lang="en-US" altLang="ja-JP" sz="1600" b="1" i="1" baseline="30000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35</a:t>
            </a:r>
            <a:r>
              <a:rPr lang="en-US" altLang="ja-JP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g</a:t>
            </a:r>
            <a:endParaRPr lang="ja-JP" altLang="en-US" sz="1600" b="1" i="1" dirty="0">
              <a:solidFill>
                <a:srgbClr val="99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043373" y="4845371"/>
            <a:ext cx="8258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5000" i="1" dirty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…</a:t>
            </a:r>
            <a:endParaRPr lang="ja-JP" altLang="en-US" sz="5000" dirty="0">
              <a:solidFill>
                <a:srgbClr val="FF6600"/>
              </a:solidFill>
            </a:endParaRPr>
          </a:p>
        </p:txBody>
      </p:sp>
      <p:cxnSp>
        <p:nvCxnSpPr>
          <p:cNvPr id="41" name="カギ線コネクタ 40"/>
          <p:cNvCxnSpPr>
            <a:stCxn id="27" idx="2"/>
            <a:endCxn id="42" idx="0"/>
          </p:cNvCxnSpPr>
          <p:nvPr/>
        </p:nvCxnSpPr>
        <p:spPr>
          <a:xfrm rot="16200000" flipH="1">
            <a:off x="4554971" y="2173399"/>
            <a:ext cx="649995" cy="5138589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7233467" y="5067692"/>
            <a:ext cx="431591" cy="3424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i="1" dirty="0">
              <a:solidFill>
                <a:prstClr val="black">
                  <a:lumMod val="65000"/>
                  <a:lumOff val="35000"/>
                </a:prst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横巻き 43"/>
          <p:cNvSpPr/>
          <p:nvPr/>
        </p:nvSpPr>
        <p:spPr>
          <a:xfrm>
            <a:off x="992998" y="4986970"/>
            <a:ext cx="1548238" cy="531674"/>
          </a:xfrm>
          <a:prstGeom prst="horizontalScroll">
            <a:avLst/>
          </a:prstGeom>
          <a:solidFill>
            <a:srgbClr val="00CC00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20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WIMP-like</a:t>
            </a:r>
            <a:endParaRPr kumimoji="1" lang="ja-JP" altLang="en-US" sz="20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551321" y="5077969"/>
            <a:ext cx="431591" cy="3424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i="1" dirty="0">
              <a:solidFill>
                <a:prstClr val="black">
                  <a:lumMod val="65000"/>
                  <a:lumOff val="35000"/>
                </a:prst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46" name="カギ線コネクタ 45"/>
          <p:cNvCxnSpPr>
            <a:stCxn id="27" idx="2"/>
            <a:endCxn id="45" idx="0"/>
          </p:cNvCxnSpPr>
          <p:nvPr/>
        </p:nvCxnSpPr>
        <p:spPr>
          <a:xfrm rot="5400000">
            <a:off x="1708760" y="4476055"/>
            <a:ext cx="660272" cy="543557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図 10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35" y="5534642"/>
            <a:ext cx="1888843" cy="1240238"/>
          </a:xfrm>
          <a:prstGeom prst="rect">
            <a:avLst/>
          </a:prstGeom>
        </p:spPr>
      </p:pic>
      <p:sp>
        <p:nvSpPr>
          <p:cNvPr id="49" name="横巻き 48"/>
          <p:cNvSpPr/>
          <p:nvPr/>
        </p:nvSpPr>
        <p:spPr>
          <a:xfrm>
            <a:off x="3803844" y="4976135"/>
            <a:ext cx="1541433" cy="531674"/>
          </a:xfrm>
          <a:prstGeom prst="horizontalScroll">
            <a:avLst/>
          </a:prstGeom>
          <a:solidFill>
            <a:srgbClr val="FF0000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SIMP</a:t>
            </a:r>
            <a:r>
              <a:rPr kumimoji="1" lang="en-US" altLang="ja-JP" sz="2000" i="1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-like</a:t>
            </a:r>
            <a:endParaRPr kumimoji="1" lang="ja-JP" altLang="en-US" sz="20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888095" y="5068219"/>
            <a:ext cx="431591" cy="3424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i="1" dirty="0">
              <a:solidFill>
                <a:prstClr val="black">
                  <a:lumMod val="65000"/>
                  <a:lumOff val="35000"/>
                </a:prst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51" name="カギ線コネクタ 50"/>
          <p:cNvCxnSpPr>
            <a:stCxn id="27" idx="2"/>
            <a:endCxn id="49" idx="0"/>
          </p:cNvCxnSpPr>
          <p:nvPr/>
        </p:nvCxnSpPr>
        <p:spPr>
          <a:xfrm rot="16200000" flipH="1">
            <a:off x="3130169" y="3598201"/>
            <a:ext cx="624897" cy="2263887"/>
          </a:xfrm>
          <a:prstGeom prst="bentConnector3">
            <a:avLst>
              <a:gd name="adj1" fmla="val 53192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図 10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958" y="5552172"/>
            <a:ext cx="1862548" cy="1205178"/>
          </a:xfrm>
          <a:prstGeom prst="rect">
            <a:avLst/>
          </a:prstGeom>
        </p:spPr>
      </p:pic>
      <p:sp>
        <p:nvSpPr>
          <p:cNvPr id="68" name="楕円 67"/>
          <p:cNvSpPr/>
          <p:nvPr/>
        </p:nvSpPr>
        <p:spPr>
          <a:xfrm>
            <a:off x="670996" y="4626369"/>
            <a:ext cx="2182924" cy="2102092"/>
          </a:xfrm>
          <a:prstGeom prst="ellipse">
            <a:avLst/>
          </a:prstGeom>
          <a:noFill/>
          <a:ln w="28575">
            <a:solidFill>
              <a:srgbClr val="FF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i="1" dirty="0">
              <a:solidFill>
                <a:prstClr val="black">
                  <a:lumMod val="65000"/>
                  <a:lumOff val="35000"/>
                </a:prst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512096" y="741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en-US" altLang="ja-JP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/6</a:t>
            </a:r>
            <a:endParaRPr kumimoji="1" lang="ja-JP" altLang="en-US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60" name="カギ線コネクタ 59"/>
          <p:cNvCxnSpPr>
            <a:stCxn id="4" idx="2"/>
            <a:endCxn id="6" idx="0"/>
          </p:cNvCxnSpPr>
          <p:nvPr/>
        </p:nvCxnSpPr>
        <p:spPr>
          <a:xfrm rot="5400000">
            <a:off x="4443436" y="1540848"/>
            <a:ext cx="267632" cy="4255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ブローチ 51"/>
          <p:cNvSpPr/>
          <p:nvPr/>
        </p:nvSpPr>
        <p:spPr>
          <a:xfrm>
            <a:off x="6148905" y="1683683"/>
            <a:ext cx="2743545" cy="543266"/>
          </a:xfrm>
          <a:prstGeom prst="plaque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000" i="1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Macroscopic</a:t>
            </a:r>
            <a:endParaRPr kumimoji="1" lang="ja-JP" altLang="en-US" sz="2000" i="1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970518" y="2181892"/>
            <a:ext cx="1209969" cy="367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i="1" dirty="0" err="1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Eg</a:t>
            </a:r>
            <a:r>
              <a:rPr lang="en-US" altLang="ja-JP" b="1" i="1" dirty="0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. </a:t>
            </a:r>
            <a:r>
              <a:rPr lang="en-US" altLang="ja-JP" b="1" i="1" dirty="0" smtClean="0"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Axion</a:t>
            </a:r>
            <a:endParaRPr lang="ja-JP" altLang="en-US" dirty="0"/>
          </a:p>
        </p:txBody>
      </p:sp>
      <p:cxnSp>
        <p:nvCxnSpPr>
          <p:cNvPr id="72" name="カギ線コネクタ 71"/>
          <p:cNvCxnSpPr>
            <a:stCxn id="6" idx="4"/>
            <a:endCxn id="9" idx="0"/>
          </p:cNvCxnSpPr>
          <p:nvPr/>
        </p:nvCxnSpPr>
        <p:spPr>
          <a:xfrm rot="5400000">
            <a:off x="3138312" y="1415917"/>
            <a:ext cx="613309" cy="2260316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5631368" y="5679499"/>
            <a:ext cx="345719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ja-JP" sz="1700" i="1" dirty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F</a:t>
            </a:r>
            <a:r>
              <a:rPr lang="en-US" altLang="ja-JP" sz="1700" i="1" dirty="0" smtClean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reeze-out mechanism is known</a:t>
            </a:r>
            <a:br>
              <a:rPr lang="en-US" altLang="ja-JP" sz="1700" i="1" dirty="0" smtClean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1700" i="1" dirty="0" smtClean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to </a:t>
            </a:r>
            <a:r>
              <a:rPr lang="en-US" altLang="ja-JP" sz="1700" i="1" dirty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describe </a:t>
            </a:r>
            <a:r>
              <a:rPr lang="en-US" altLang="ja-JP" sz="1700" i="1" dirty="0" smtClean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BBN, recombination </a:t>
            </a:r>
            <a:r>
              <a:rPr lang="en-US" altLang="ja-JP" sz="1700" i="1" dirty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phenomena </a:t>
            </a:r>
            <a:r>
              <a:rPr lang="en-US" altLang="ja-JP" sz="1700" i="1" dirty="0" smtClean="0">
                <a:solidFill>
                  <a:srgbClr val="99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very successfully!!!</a:t>
            </a:r>
            <a:endParaRPr lang="en-US" altLang="ja-JP" sz="1700" i="1" dirty="0">
              <a:solidFill>
                <a:srgbClr val="9933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41A01EE-3533-40EA-B315-AB3247B9F63C}"/>
              </a:ext>
            </a:extLst>
          </p:cNvPr>
          <p:cNvSpPr/>
          <p:nvPr/>
        </p:nvSpPr>
        <p:spPr>
          <a:xfrm>
            <a:off x="3567286" y="1286589"/>
            <a:ext cx="20340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ja-JP" sz="1600" b="1" i="1" noProof="0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0.1 </a:t>
            </a:r>
            <a:r>
              <a:rPr kumimoji="1" lang="en-US" altLang="ja-JP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eV </a:t>
            </a:r>
            <a:r>
              <a:rPr kumimoji="1" lang="en-US" altLang="ja-JP" sz="1600" b="1" i="1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&lt; m </a:t>
            </a: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&lt; 10</a:t>
            </a:r>
            <a:r>
              <a:rPr lang="en-US" altLang="ja-JP" sz="1600" b="1" i="1" baseline="30000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19</a:t>
            </a: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GeV</a:t>
            </a:r>
            <a:endParaRPr lang="ja-JP" altLang="en-US" sz="1600" b="1" i="1" dirty="0">
              <a:solidFill>
                <a:srgbClr val="99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41A01EE-3533-40EA-B315-AB3247B9F63C}"/>
              </a:ext>
            </a:extLst>
          </p:cNvPr>
          <p:cNvSpPr/>
          <p:nvPr/>
        </p:nvSpPr>
        <p:spPr>
          <a:xfrm>
            <a:off x="6503342" y="1278599"/>
            <a:ext cx="19955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ja-JP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10</a:t>
            </a:r>
            <a:r>
              <a:rPr lang="en-US" altLang="ja-JP" sz="1600" b="1" i="1" baseline="30000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19</a:t>
            </a:r>
            <a:r>
              <a:rPr lang="en-US" altLang="ja-JP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GeV</a:t>
            </a:r>
            <a:r>
              <a:rPr lang="ja-JP" altLang="en-US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&lt; m &lt; 10</a:t>
            </a:r>
            <a:r>
              <a:rPr lang="en-US" altLang="ja-JP" sz="1600" b="1" i="1" baseline="30000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35</a:t>
            </a:r>
            <a:r>
              <a:rPr lang="en-US" altLang="ja-JP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g</a:t>
            </a:r>
            <a:endParaRPr lang="ja-JP" altLang="en-US" sz="1600" b="1" i="1" dirty="0">
              <a:solidFill>
                <a:srgbClr val="99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841A01EE-3533-40EA-B315-AB3247B9F63C}"/>
              </a:ext>
            </a:extLst>
          </p:cNvPr>
          <p:cNvSpPr/>
          <p:nvPr/>
        </p:nvSpPr>
        <p:spPr>
          <a:xfrm>
            <a:off x="559870" y="1276446"/>
            <a:ext cx="20516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10</a:t>
            </a:r>
            <a:r>
              <a:rPr lang="en-US" altLang="ja-JP" sz="1600" b="1" i="1" baseline="30000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–22</a:t>
            </a:r>
            <a:r>
              <a:rPr kumimoji="1" lang="en-US" altLang="ja-JP" sz="1600" b="1" i="1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eV &lt; m </a:t>
            </a:r>
            <a:r>
              <a:rPr lang="en-US" altLang="ja-JP" sz="1600" b="1" i="1" dirty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&lt; </a:t>
            </a:r>
            <a:r>
              <a:rPr lang="en-US" altLang="ja-JP" sz="1600" b="1" i="1" dirty="0" smtClean="0">
                <a:solidFill>
                  <a:srgbClr val="993300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0.1GeV</a:t>
            </a:r>
            <a:endParaRPr lang="ja-JP" altLang="en-US" sz="1600" b="1" i="1" dirty="0">
              <a:solidFill>
                <a:srgbClr val="99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38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273"/>
          <p:cNvSpPr txBox="1">
            <a:spLocks noChangeArrowheads="1"/>
          </p:cNvSpPr>
          <p:nvPr/>
        </p:nvSpPr>
        <p:spPr bwMode="auto">
          <a:xfrm>
            <a:off x="1834612" y="135682"/>
            <a:ext cx="5480589" cy="5232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i="1" kern="0" dirty="0">
                <a:solidFill>
                  <a:prstClr val="white"/>
                </a:solidFill>
                <a:latin typeface="HGP創英角ﾎﾟｯﾌﾟ体" pitchFamily="50" charset="-128"/>
                <a:ea typeface="HGP創英角ﾎﾟｯﾌﾟ体" pitchFamily="50" charset="-128"/>
              </a:rPr>
              <a:t>Thermal </a:t>
            </a:r>
            <a:r>
              <a:rPr lang="en-US" altLang="ja-JP" sz="2800" i="1" kern="0" dirty="0" smtClean="0">
                <a:solidFill>
                  <a:prstClr val="white"/>
                </a:solidFill>
                <a:latin typeface="HGP創英角ﾎﾟｯﾌﾟ体" pitchFamily="50" charset="-128"/>
                <a:ea typeface="HGP創英角ﾎﾟｯﾌﾟ体" pitchFamily="50" charset="-128"/>
              </a:rPr>
              <a:t>WIMP-like Dark Matter</a:t>
            </a:r>
            <a:endParaRPr kumimoji="1" lang="en-US" altLang="ja-JP" sz="2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69766D8-A62C-42FC-A809-D2E9E20467A9}"/>
              </a:ext>
            </a:extLst>
          </p:cNvPr>
          <p:cNvSpPr/>
          <p:nvPr/>
        </p:nvSpPr>
        <p:spPr>
          <a:xfrm>
            <a:off x="258704" y="914304"/>
            <a:ext cx="863535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ja-JP" sz="2000" i="1" u="sng" dirty="0" smtClean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We </a:t>
            </a:r>
            <a:r>
              <a:rPr lang="en-US" altLang="ja-JP" sz="2000" i="1" u="sng" dirty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take the following </a:t>
            </a:r>
            <a:r>
              <a:rPr lang="en-US" altLang="ja-JP" sz="2000" i="1" u="sng" dirty="0" smtClean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method </a:t>
            </a:r>
            <a:r>
              <a:rPr lang="en-US" altLang="ja-JP" sz="2000" i="1" u="sng" dirty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t</a:t>
            </a:r>
            <a:r>
              <a:rPr lang="en-US" altLang="ja-JP" sz="2000" i="1" u="sng" dirty="0" smtClean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o study </a:t>
            </a:r>
            <a:r>
              <a:rPr lang="en-US" altLang="ja-JP" sz="2000" i="1" u="sng" dirty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the </a:t>
            </a:r>
            <a:r>
              <a:rPr lang="en-US" altLang="ja-JP" sz="2000" i="1" u="sng" dirty="0" smtClean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dark matter systematically.</a:t>
            </a:r>
            <a:r>
              <a:rPr lang="en-US" altLang="ja-JP" sz="2000" i="1" u="sng" dirty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2000" i="1" u="sng" dirty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1400" i="1" dirty="0">
                <a:solidFill>
                  <a:srgbClr val="FF660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</a:p>
          <a:p>
            <a:pPr marL="457200" lvl="0" indent="-457200">
              <a:buAutoNum type="arabicPeriod"/>
              <a:defRPr/>
            </a:pPr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Classifying the dark matter in terms of its quantum numbers and constructing the </a:t>
            </a:r>
            <a:r>
              <a:rPr lang="en-US" altLang="ja-JP" sz="2000" i="1" dirty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minimal</a:t>
            </a:r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renormalizable Lagrangian in each case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.</a:t>
            </a:r>
            <a:b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</a:b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(Here, quantum numbers mean spin, weak isospin, &amp; hypercharge.)</a:t>
            </a:r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/>
            </a:r>
            <a:b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</a:br>
            <a:r>
              <a:rPr lang="en-US" altLang="ja-JP" sz="11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</a:t>
            </a:r>
          </a:p>
          <a:p>
            <a:pPr marL="457200" lvl="0" indent="-457200">
              <a:buAutoNum type="arabicPeriod"/>
              <a:defRPr/>
            </a:pPr>
            <a:r>
              <a:rPr lang="en-US" altLang="ja-JP" sz="2000" i="1" dirty="0">
                <a:solidFill>
                  <a:srgbClr val="7030A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Putting the thermal relic abundance condition and imposing all the (expected) limits from DM searches before future lepton colliders.</a:t>
            </a:r>
            <a:br>
              <a:rPr lang="en-US" altLang="ja-JP" sz="2000" i="1" dirty="0">
                <a:solidFill>
                  <a:srgbClr val="7030A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</a:br>
            <a:r>
              <a:rPr lang="en-US" altLang="ja-JP" sz="1100" i="1" dirty="0">
                <a:solidFill>
                  <a:srgbClr val="7030A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</a:t>
            </a:r>
          </a:p>
          <a:p>
            <a:pPr marL="457200" lvl="0" indent="-457200">
              <a:buAutoNum type="arabicPeriod"/>
              <a:defRPr/>
            </a:pPr>
            <a:r>
              <a:rPr lang="en-US" altLang="ja-JP" sz="2000" i="1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Discussing the role of the colliders in allowed parameter regions.</a:t>
            </a:r>
            <a:endParaRPr lang="en-US" altLang="ja-JP" sz="2000" i="1" dirty="0">
              <a:solidFill>
                <a:srgbClr val="7030A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512096" y="741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en-US" altLang="ja-JP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/6</a:t>
            </a:r>
            <a:endParaRPr kumimoji="1" lang="ja-JP" altLang="en-US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51318" y="4084198"/>
            <a:ext cx="8642741" cy="2354491"/>
          </a:xfrm>
          <a:prstGeom prst="rect">
            <a:avLst/>
          </a:prstGeom>
          <a:ln w="28575"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According</a:t>
            </a:r>
            <a:r>
              <a:rPr kumimoji="1" lang="en-US" altLang="ja-JP" sz="2000" b="0" i="1" u="none" strike="noStrike" kern="0" cap="none" spc="0" normalizeH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to</a:t>
            </a:r>
            <a:r>
              <a:rPr kumimoji="1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the </a:t>
            </a:r>
            <a:r>
              <a:rPr lang="en-US" altLang="ja-JP" sz="2000" i="1" kern="0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above study, uncharted WIMP-like DM candidates are</a:t>
            </a:r>
            <a:endParaRPr kumimoji="1" lang="en-US" altLang="ja-JP" sz="2000" b="0" i="1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i="1" kern="0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Leptophilic DM: </a:t>
            </a:r>
            <a:r>
              <a:rPr lang="en-US" altLang="ja-JP" sz="2000" i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Singlet fermionic DM interacting mainly with leptons.</a:t>
            </a:r>
            <a:endParaRPr kumimoji="1" lang="en-US" altLang="ja-JP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i="1" dirty="0">
              <a:solidFill>
                <a:srgbClr val="7030A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CPV H-portal DM:</a:t>
            </a:r>
            <a:r>
              <a:rPr kumimoji="1" lang="en-US" altLang="ja-JP" sz="2000" b="0" i="1" u="none" strike="noStrike" kern="1200" cap="none" spc="0" normalizeH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Singlet</a:t>
            </a:r>
            <a:r>
              <a:rPr kumimoji="1" lang="en-US" altLang="ja-JP" sz="20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fermionic DM governed by the </a:t>
            </a:r>
            <a:r>
              <a:rPr kumimoji="1" lang="en-US" altLang="ja-JP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</a:rPr>
              <a:t>c</a:t>
            </a:r>
            <a:r>
              <a:rPr kumimoji="1" lang="en-US" altLang="ja-JP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i</a:t>
            </a:r>
            <a:r>
              <a:rPr kumimoji="1" lang="en-US" altLang="ja-JP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</a:rPr>
              <a:t>g</a:t>
            </a:r>
            <a:r>
              <a:rPr kumimoji="1" lang="en-US" altLang="ja-JP" sz="20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5</a:t>
            </a:r>
            <a:r>
              <a:rPr kumimoji="1" lang="en-US" altLang="ja-JP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</a:rPr>
              <a:t>c </a:t>
            </a:r>
            <a:r>
              <a:rPr kumimoji="1" lang="en-US" altLang="ja-JP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|H|</a:t>
            </a:r>
            <a:r>
              <a:rPr kumimoji="1" lang="en-US" altLang="ja-JP" sz="2000" b="1" i="1" u="none" strike="noStrike" kern="1200" cap="none" spc="0" normalizeH="0" baseline="30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kumimoji="1" lang="en-US" altLang="ja-JP" sz="20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int</a:t>
            </a:r>
            <a:r>
              <a:rPr kumimoji="1" lang="en-US" altLang="ja-JP" sz="2000" b="0" i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.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/>
            </a:r>
            <a:b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</a:b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endParaRPr lang="en-US" altLang="ja-JP" sz="1100" i="1" noProof="0" dirty="0">
              <a:solidFill>
                <a:srgbClr val="9610D4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Weak-charged DM: </a:t>
            </a:r>
            <a:r>
              <a:rPr lang="en-US" altLang="ja-JP" sz="2000" i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Fermionic DM closed to SU(2)</a:t>
            </a:r>
            <a:r>
              <a:rPr lang="en-US" altLang="ja-JP" sz="2000" i="1" baseline="-25000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L</a:t>
            </a:r>
            <a:r>
              <a:rPr lang="en-US" altLang="ja-JP" sz="2000" i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gauge eigenstate.</a:t>
            </a:r>
            <a:endParaRPr lang="en-US" altLang="ja-JP" sz="2000" i="1" dirty="0">
              <a:solidFill>
                <a:srgbClr val="C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i="1" dirty="0">
              <a:solidFill>
                <a:srgbClr val="FF6600"/>
              </a:solidFill>
              <a:latin typeface="Symbol" panose="05050102010706020507" pitchFamily="18" charset="2"/>
              <a:ea typeface="HGP創英角ﾎﾟｯﾌﾟ体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Light DM: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Singlet fermionic DM whose mass is much below</a:t>
            </a:r>
            <a:r>
              <a:rPr kumimoji="1" lang="en-US" altLang="ja-JP" sz="20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the EW scale.</a:t>
            </a:r>
            <a:endParaRPr kumimoji="1" lang="en-US" altLang="ja-JP" sz="20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983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273">
            <a:extLst>
              <a:ext uri="{FF2B5EF4-FFF2-40B4-BE49-F238E27FC236}">
                <a16:creationId xmlns:a16="http://schemas.microsoft.com/office/drawing/2014/main" id="{D335FAC4-8DFA-4686-831C-E0CA5F6C7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119" y="126255"/>
            <a:ext cx="6221023" cy="5232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Uncharted</a:t>
            </a:r>
            <a:r>
              <a:rPr kumimoji="1" lang="en-US" altLang="ja-JP" sz="2800" b="0" i="1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WIMP-</a:t>
            </a:r>
            <a:r>
              <a:rPr lang="en-US" altLang="ja-JP" sz="2800" i="1" kern="0" dirty="0" smtClean="0">
                <a:solidFill>
                  <a:prstClr val="white"/>
                </a:solidFill>
                <a:latin typeface="HGP創英角ﾎﾟｯﾌﾟ体" pitchFamily="50" charset="-128"/>
                <a:ea typeface="HGP創英角ﾎﾟｯﾌﾟ体" pitchFamily="50" charset="-128"/>
              </a:rPr>
              <a:t>like DM candidates</a:t>
            </a:r>
            <a:endParaRPr kumimoji="1" lang="en-US" altLang="ja-JP" sz="2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</p:txBody>
      </p: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72EBC09F-F440-4B45-8D59-62BF75D98F8A}"/>
              </a:ext>
            </a:extLst>
          </p:cNvPr>
          <p:cNvCxnSpPr>
            <a:cxnSpLocks/>
          </p:cNvCxnSpPr>
          <p:nvPr/>
        </p:nvCxnSpPr>
        <p:spPr>
          <a:xfrm>
            <a:off x="1013219" y="3360062"/>
            <a:ext cx="16550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部分円 20">
            <a:extLst>
              <a:ext uri="{FF2B5EF4-FFF2-40B4-BE49-F238E27FC236}">
                <a16:creationId xmlns:a16="http://schemas.microsoft.com/office/drawing/2014/main" id="{EC54F14F-88D1-4AEA-A33E-4BB5AC6E4B2D}"/>
              </a:ext>
            </a:extLst>
          </p:cNvPr>
          <p:cNvSpPr/>
          <p:nvPr/>
        </p:nvSpPr>
        <p:spPr>
          <a:xfrm flipV="1">
            <a:off x="1314120" y="2818304"/>
            <a:ext cx="1070131" cy="1070131"/>
          </a:xfrm>
          <a:prstGeom prst="pie">
            <a:avLst>
              <a:gd name="adj1" fmla="val 0"/>
              <a:gd name="adj2" fmla="val 10800000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5" name="フリーフォーム 17">
            <a:extLst>
              <a:ext uri="{FF2B5EF4-FFF2-40B4-BE49-F238E27FC236}">
                <a16:creationId xmlns:a16="http://schemas.microsoft.com/office/drawing/2014/main" id="{EE76ED17-0906-44EB-B5BF-46DC8478E8E1}"/>
              </a:ext>
            </a:extLst>
          </p:cNvPr>
          <p:cNvSpPr/>
          <p:nvPr/>
        </p:nvSpPr>
        <p:spPr>
          <a:xfrm rot="8370226">
            <a:off x="2154093" y="2655656"/>
            <a:ext cx="475841" cy="140575"/>
          </a:xfrm>
          <a:custGeom>
            <a:avLst/>
            <a:gdLst>
              <a:gd name="connsiteX0" fmla="*/ 0 w 9072283"/>
              <a:gd name="connsiteY0" fmla="*/ 726141 h 779930"/>
              <a:gd name="connsiteX1" fmla="*/ 717177 w 9072283"/>
              <a:gd name="connsiteY1" fmla="*/ 0 h 779930"/>
              <a:gd name="connsiteX2" fmla="*/ 1452283 w 9072283"/>
              <a:gd name="connsiteY2" fmla="*/ 726141 h 779930"/>
              <a:gd name="connsiteX3" fmla="*/ 2160494 w 9072283"/>
              <a:gd name="connsiteY3" fmla="*/ 8965 h 779930"/>
              <a:gd name="connsiteX4" fmla="*/ 2886636 w 9072283"/>
              <a:gd name="connsiteY4" fmla="*/ 735106 h 779930"/>
              <a:gd name="connsiteX5" fmla="*/ 3603812 w 9072283"/>
              <a:gd name="connsiteY5" fmla="*/ 8965 h 779930"/>
              <a:gd name="connsiteX6" fmla="*/ 4329953 w 9072283"/>
              <a:gd name="connsiteY6" fmla="*/ 717177 h 779930"/>
              <a:gd name="connsiteX7" fmla="*/ 5038165 w 9072283"/>
              <a:gd name="connsiteY7" fmla="*/ 8965 h 779930"/>
              <a:gd name="connsiteX8" fmla="*/ 5782236 w 9072283"/>
              <a:gd name="connsiteY8" fmla="*/ 726141 h 779930"/>
              <a:gd name="connsiteX9" fmla="*/ 6490447 w 9072283"/>
              <a:gd name="connsiteY9" fmla="*/ 8965 h 779930"/>
              <a:gd name="connsiteX10" fmla="*/ 7207624 w 9072283"/>
              <a:gd name="connsiteY10" fmla="*/ 735106 h 779930"/>
              <a:gd name="connsiteX11" fmla="*/ 7933765 w 9072283"/>
              <a:gd name="connsiteY11" fmla="*/ 8965 h 779930"/>
              <a:gd name="connsiteX12" fmla="*/ 8650942 w 9072283"/>
              <a:gd name="connsiteY12" fmla="*/ 717177 h 779930"/>
              <a:gd name="connsiteX13" fmla="*/ 9072283 w 9072283"/>
              <a:gd name="connsiteY13" fmla="*/ 385483 h 77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072283" h="779930">
                <a:moveTo>
                  <a:pt x="0" y="726141"/>
                </a:moveTo>
                <a:cubicBezTo>
                  <a:pt x="237565" y="363070"/>
                  <a:pt x="475130" y="0"/>
                  <a:pt x="717177" y="0"/>
                </a:cubicBezTo>
                <a:cubicBezTo>
                  <a:pt x="959224" y="0"/>
                  <a:pt x="1211730" y="724647"/>
                  <a:pt x="1452283" y="726141"/>
                </a:cubicBezTo>
                <a:cubicBezTo>
                  <a:pt x="1692836" y="727635"/>
                  <a:pt x="1921435" y="7471"/>
                  <a:pt x="2160494" y="8965"/>
                </a:cubicBezTo>
                <a:cubicBezTo>
                  <a:pt x="2399553" y="10459"/>
                  <a:pt x="2646083" y="735106"/>
                  <a:pt x="2886636" y="735106"/>
                </a:cubicBezTo>
                <a:cubicBezTo>
                  <a:pt x="3127189" y="735106"/>
                  <a:pt x="3363259" y="11953"/>
                  <a:pt x="3603812" y="8965"/>
                </a:cubicBezTo>
                <a:cubicBezTo>
                  <a:pt x="3844365" y="5977"/>
                  <a:pt x="4090894" y="717177"/>
                  <a:pt x="4329953" y="717177"/>
                </a:cubicBezTo>
                <a:cubicBezTo>
                  <a:pt x="4569012" y="717177"/>
                  <a:pt x="4796118" y="7471"/>
                  <a:pt x="5038165" y="8965"/>
                </a:cubicBezTo>
                <a:cubicBezTo>
                  <a:pt x="5280212" y="10459"/>
                  <a:pt x="5540189" y="726141"/>
                  <a:pt x="5782236" y="726141"/>
                </a:cubicBezTo>
                <a:cubicBezTo>
                  <a:pt x="6024283" y="726141"/>
                  <a:pt x="6252882" y="7471"/>
                  <a:pt x="6490447" y="8965"/>
                </a:cubicBezTo>
                <a:cubicBezTo>
                  <a:pt x="6728012" y="10459"/>
                  <a:pt x="6967071" y="735106"/>
                  <a:pt x="7207624" y="735106"/>
                </a:cubicBezTo>
                <a:cubicBezTo>
                  <a:pt x="7448177" y="735106"/>
                  <a:pt x="7693212" y="11953"/>
                  <a:pt x="7933765" y="8965"/>
                </a:cubicBezTo>
                <a:cubicBezTo>
                  <a:pt x="8174318" y="5977"/>
                  <a:pt x="8461189" y="654424"/>
                  <a:pt x="8650942" y="717177"/>
                </a:cubicBezTo>
                <a:cubicBezTo>
                  <a:pt x="8840695" y="779930"/>
                  <a:pt x="8956489" y="582706"/>
                  <a:pt x="9072283" y="385483"/>
                </a:cubicBezTo>
              </a:path>
            </a:pathLst>
          </a:custGeom>
          <a:ln w="285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50F8F30C-1914-4D08-9F01-E60D52C741D9}"/>
              </a:ext>
            </a:extLst>
          </p:cNvPr>
          <p:cNvSpPr/>
          <p:nvPr/>
        </p:nvSpPr>
        <p:spPr>
          <a:xfrm>
            <a:off x="1637445" y="329218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FC37C1AF-91A9-47B9-A7DF-607402284DBC}"/>
              </a:ext>
            </a:extLst>
          </p:cNvPr>
          <p:cNvSpPr/>
          <p:nvPr/>
        </p:nvSpPr>
        <p:spPr>
          <a:xfrm>
            <a:off x="508865" y="2645576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Mediator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444CD7F7-8C4E-4DFB-8BFB-62A882808D0B}"/>
              </a:ext>
            </a:extLst>
          </p:cNvPr>
          <p:cNvSpPr/>
          <p:nvPr/>
        </p:nvSpPr>
        <p:spPr>
          <a:xfrm>
            <a:off x="647643" y="3142557"/>
            <a:ext cx="41549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μ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E4F16E50-F049-499B-9F05-6AADB6C688C4}"/>
              </a:ext>
            </a:extLst>
          </p:cNvPr>
          <p:cNvSpPr/>
          <p:nvPr/>
        </p:nvSpPr>
        <p:spPr>
          <a:xfrm>
            <a:off x="2618357" y="3142557"/>
            <a:ext cx="41549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μ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21FDD07E-BD31-4124-B0D5-80355A019E07}"/>
              </a:ext>
            </a:extLst>
          </p:cNvPr>
          <p:cNvSpPr/>
          <p:nvPr/>
        </p:nvSpPr>
        <p:spPr>
          <a:xfrm>
            <a:off x="2517999" y="228776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γ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58151" y="765564"/>
            <a:ext cx="8633684" cy="295590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255839" y="789836"/>
            <a:ext cx="863599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i="1" dirty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Leptophilic DM</a:t>
            </a:r>
          </a:p>
          <a:p>
            <a:endParaRPr lang="en-US" altLang="ja-JP" sz="500" i="1" dirty="0">
              <a:solidFill>
                <a:srgbClr val="FF00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i="1" dirty="0" smtClean="0">
                <a:solidFill>
                  <a:srgbClr val="604A7B"/>
                </a:solidFill>
                <a:latin typeface="HGP創英角ﾎﾟｯﾌﾟ体" pitchFamily="50" charset="-128"/>
                <a:ea typeface="HGP創英角ﾎﾟｯﾌﾟ体" pitchFamily="50" charset="-128"/>
              </a:rPr>
              <a:t>E.g. DM interacts with leptons via a mediator having a lepton number.</a:t>
            </a:r>
          </a:p>
          <a:p>
            <a:endParaRPr lang="en-US" altLang="ja-JP" sz="5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The DM is realized in the framework of MSSM, slepton-Bino system,</a:t>
            </a:r>
            <a:b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and it is possible to explain the muon anomalous magnetic moment.</a:t>
            </a: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15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15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</a:t>
            </a:r>
            <a:r>
              <a:rPr lang="en-US" altLang="ja-JP" sz="1500" b="1" dirty="0" smtClean="0">
                <a:solidFill>
                  <a:srgbClr val="C00000"/>
                </a:solidFill>
                <a:ea typeface="HGP創英角ﾎﾟｯﾌﾟ体" pitchFamily="50" charset="-128"/>
              </a:rPr>
              <a:t>[</a:t>
            </a:r>
            <a:r>
              <a:rPr lang="en-US" altLang="ja-JP" sz="1500" b="1" dirty="0">
                <a:solidFill>
                  <a:srgbClr val="C00000"/>
                </a:solidFill>
                <a:ea typeface="HGP創英角ﾎﾟｯﾌﾟ体" pitchFamily="50" charset="-128"/>
              </a:rPr>
              <a:t>Yokozaki, et al., </a:t>
            </a:r>
            <a:r>
              <a:rPr lang="en-US" altLang="ja-JP" sz="1500" b="1" dirty="0" smtClean="0">
                <a:solidFill>
                  <a:srgbClr val="C00000"/>
                </a:solidFill>
                <a:ea typeface="HGP創英角ﾎﾟｯﾌﾟ体" pitchFamily="50" charset="-128"/>
              </a:rPr>
              <a:t>arXiv:1210.3122; 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L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. Calibbi, et. al, arXiv:1804.00009</a:t>
            </a:r>
            <a:r>
              <a:rPr lang="en-US" altLang="ja-JP" sz="1500" b="1" dirty="0" smtClean="0">
                <a:solidFill>
                  <a:srgbClr val="C00000"/>
                </a:solidFill>
                <a:ea typeface="HGP創英角ﾎﾟｯﾌﾟ体" pitchFamily="50" charset="-128"/>
              </a:rPr>
              <a:t>]</a:t>
            </a:r>
            <a:br>
              <a:rPr lang="en-US" altLang="ja-JP" sz="1500" b="1" dirty="0" smtClean="0">
                <a:solidFill>
                  <a:srgbClr val="C00000"/>
                </a:solidFill>
                <a:ea typeface="HGP創英角ﾎﾟｯﾌﾟ体" pitchFamily="50" charset="-128"/>
              </a:rPr>
            </a:br>
            <a:endParaRPr lang="en-US" altLang="ja-JP" sz="500" b="1" dirty="0" smtClean="0">
              <a:solidFill>
                <a:srgbClr val="C00000"/>
              </a:solidFill>
              <a:ea typeface="HGP創英角ﾎﾟｯﾌﾟ体" pitchFamily="50" charset="-128"/>
            </a:endParaRPr>
          </a:p>
          <a:p>
            <a:r>
              <a:rPr lang="en-US" altLang="ja-JP" sz="2000" i="1" dirty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The DM is efficiently detected by the mono- g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</a:t>
            </a:r>
            <a:r>
              <a:rPr lang="en-US" altLang="ja-JP" sz="2000" i="1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signal (ee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 g c c) at future lepton colliders!!</a:t>
            </a:r>
          </a:p>
          <a:p>
            <a:r>
              <a:rPr lang="en-US" altLang="ja-JP" sz="1500" b="1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1500" b="1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                                                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[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J. List, 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et. al, arXiv:2001.03011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]</a:t>
            </a:r>
          </a:p>
          <a:p>
            <a:r>
              <a:rPr lang="en-US" altLang="ja-JP" sz="2000" b="1" i="1" dirty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b="1" i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</a:t>
            </a:r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 Talk by Yokozaki-san for more details!</a:t>
            </a:r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</a:t>
            </a:r>
          </a:p>
        </p:txBody>
      </p:sp>
      <p:sp>
        <p:nvSpPr>
          <p:cNvPr id="91" name="角丸四角形 90"/>
          <p:cNvSpPr/>
          <p:nvPr/>
        </p:nvSpPr>
        <p:spPr>
          <a:xfrm>
            <a:off x="255839" y="3819450"/>
            <a:ext cx="8633684" cy="295590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01" name="正方形/長方形 100"/>
          <p:cNvSpPr/>
          <p:nvPr/>
        </p:nvSpPr>
        <p:spPr>
          <a:xfrm>
            <a:off x="273589" y="3820317"/>
            <a:ext cx="863599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i="1" dirty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CPV Higgs-portal DM</a:t>
            </a:r>
          </a:p>
          <a:p>
            <a:endParaRPr lang="en-US" altLang="ja-JP" sz="500" i="1" dirty="0">
              <a:solidFill>
                <a:srgbClr val="FF00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i="1" dirty="0" smtClean="0">
                <a:solidFill>
                  <a:srgbClr val="604A7B"/>
                </a:solidFill>
                <a:latin typeface="HGP創英角ﾎﾟｯﾌﾟ体" pitchFamily="50" charset="-128"/>
                <a:ea typeface="HGP創英角ﾎﾟｯﾌﾟ体" pitchFamily="50" charset="-128"/>
              </a:rPr>
              <a:t>E.g. DM interacts with the Higgs boson via the interaction, </a:t>
            </a:r>
            <a:r>
              <a:rPr lang="en-US" altLang="ja-JP" sz="2000" b="1" i="1" dirty="0">
                <a:solidFill>
                  <a:srgbClr val="604A7B"/>
                </a:solidFill>
                <a:latin typeface="Symbol" panose="05050102010706020507" pitchFamily="18" charset="2"/>
                <a:ea typeface="HGP創英角ﾎﾟｯﾌﾟ体" pitchFamily="50" charset="-128"/>
              </a:rPr>
              <a:t>c</a:t>
            </a:r>
            <a:r>
              <a:rPr lang="en-US" altLang="ja-JP" sz="2000" b="1" i="1" dirty="0">
                <a:solidFill>
                  <a:srgbClr val="604A7B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2000" b="1" i="1" dirty="0">
                <a:solidFill>
                  <a:srgbClr val="604A7B"/>
                </a:solidFill>
                <a:latin typeface="Symbol" panose="05050102010706020507" pitchFamily="18" charset="2"/>
                <a:ea typeface="HGP創英角ﾎﾟｯﾌﾟ体" pitchFamily="50" charset="-128"/>
              </a:rPr>
              <a:t>g</a:t>
            </a:r>
            <a:r>
              <a:rPr lang="en-US" altLang="ja-JP" sz="2000" b="1" i="1" baseline="-25000" dirty="0">
                <a:solidFill>
                  <a:srgbClr val="604A7B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5</a:t>
            </a:r>
            <a:r>
              <a:rPr lang="en-US" altLang="ja-JP" sz="2000" b="1" i="1" dirty="0">
                <a:solidFill>
                  <a:srgbClr val="604A7B"/>
                </a:solidFill>
                <a:latin typeface="Symbol" panose="05050102010706020507" pitchFamily="18" charset="2"/>
                <a:ea typeface="HGP創英角ﾎﾟｯﾌﾟ体" pitchFamily="50" charset="-128"/>
              </a:rPr>
              <a:t>c </a:t>
            </a:r>
            <a:r>
              <a:rPr lang="en-US" altLang="ja-JP" sz="2000" b="1" i="1" dirty="0">
                <a:solidFill>
                  <a:srgbClr val="604A7B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|</a:t>
            </a:r>
            <a:r>
              <a:rPr lang="en-US" altLang="ja-JP" sz="2000" b="1" i="1" dirty="0" smtClean="0">
                <a:solidFill>
                  <a:srgbClr val="604A7B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H|</a:t>
            </a:r>
            <a:r>
              <a:rPr lang="en-US" altLang="ja-JP" sz="2000" b="1" i="1" baseline="30000" dirty="0" smtClean="0">
                <a:solidFill>
                  <a:srgbClr val="604A7B"/>
                </a:solidFill>
                <a:latin typeface="Times New Roman" panose="02020603050405020304" pitchFamily="18" charset="0"/>
                <a:ea typeface="HGP創英角ﾎﾟｯﾌﾟ体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2000" b="1" i="1" dirty="0" smtClean="0">
                <a:solidFill>
                  <a:srgbClr val="604A7B"/>
                </a:solidFill>
                <a:latin typeface="HGP創英角ﾎﾟｯﾌﾟ体" pitchFamily="50" charset="-128"/>
                <a:ea typeface="HGP創英角ﾎﾟｯﾌﾟ体" pitchFamily="50" charset="-128"/>
              </a:rPr>
              <a:t>.</a:t>
            </a:r>
            <a:endParaRPr lang="en-US" altLang="ja-JP" sz="2000" i="1" dirty="0" smtClean="0">
              <a:solidFill>
                <a:srgbClr val="604A7B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en-US" altLang="ja-JP" sz="5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The DM </a:t>
            </a:r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is known to be the simplest 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one </a:t>
            </a:r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to explain the 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anomalies at AMS-02 </a:t>
            </a:r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(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anti-p) and Fermi-LAT (G.C. </a:t>
            </a:r>
            <a:r>
              <a:rPr lang="en-US" altLang="ja-JP" sz="2000" b="1" i="1" dirty="0" smtClean="0">
                <a:solidFill>
                  <a:srgbClr val="00B050"/>
                </a:solidFill>
                <a:latin typeface="Symbol" panose="05050102010706020507" pitchFamily="18" charset="2"/>
                <a:ea typeface="HGP創英角ﾎﾟｯﾌﾟ体" pitchFamily="50" charset="-128"/>
              </a:rPr>
              <a:t>g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-ray) w/ about 50GeV</a:t>
            </a:r>
            <a:r>
              <a:rPr lang="ja-JP" altLang="en-US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mass.</a:t>
            </a:r>
            <a:b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15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                                           </a:t>
            </a:r>
            <a:r>
              <a:rPr lang="en-US" altLang="ja-JP" sz="1500" b="1" dirty="0" smtClean="0">
                <a:solidFill>
                  <a:srgbClr val="C00000"/>
                </a:solidFill>
                <a:ea typeface="HGP創英角ﾎﾟｯﾌﾟ体" pitchFamily="50" charset="-128"/>
              </a:rPr>
              <a:t>[</a:t>
            </a:r>
            <a:r>
              <a:rPr lang="en-US" altLang="ja-JP" sz="1500" b="1" dirty="0">
                <a:solidFill>
                  <a:srgbClr val="C00000"/>
                </a:solidFill>
                <a:ea typeface="HGP創英角ﾎﾟｯﾌﾟ体" pitchFamily="50" charset="-128"/>
              </a:rPr>
              <a:t>I. Cholis, et al, </a:t>
            </a:r>
            <a:r>
              <a:rPr lang="en-US" altLang="ja-JP" sz="1500" b="1" dirty="0" smtClean="0">
                <a:solidFill>
                  <a:srgbClr val="C00000"/>
                </a:solidFill>
                <a:ea typeface="HGP創英角ﾎﾟｯﾌﾟ体" pitchFamily="50" charset="-128"/>
              </a:rPr>
              <a:t>arXiv:1903.02549]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altLang="ja-JP" sz="500" b="1" i="1" dirty="0">
              <a:solidFill>
                <a:srgbClr val="C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The DM is efficiently detected by the precise     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invisible Higgs decays search when m</a:t>
            </a:r>
            <a:r>
              <a:rPr lang="en-US" altLang="ja-JP" sz="2000" b="1" i="1" baseline="-25000" dirty="0" smtClean="0">
                <a:solidFill>
                  <a:srgbClr val="0070C0"/>
                </a:solidFill>
                <a:latin typeface="Symbol" panose="05050102010706020507" pitchFamily="18" charset="2"/>
                <a:ea typeface="HGP創英角ﾎﾟｯﾌﾟ体" pitchFamily="50" charset="-128"/>
              </a:rPr>
              <a:t>c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&lt; m</a:t>
            </a:r>
            <a:r>
              <a:rPr lang="en-US" altLang="ja-JP" sz="2000" i="1" baseline="-25000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h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/2.</a:t>
            </a:r>
          </a:p>
          <a:p>
            <a:r>
              <a:rPr lang="en-US" altLang="ja-JP" sz="15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15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15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                                          </a:t>
            </a:r>
            <a:r>
              <a:rPr lang="en-US" altLang="ja-JP" sz="1500" b="1" dirty="0" smtClean="0">
                <a:solidFill>
                  <a:srgbClr val="C00000"/>
                </a:solidFill>
                <a:ea typeface="HGP創英角ﾎﾟｯﾌﾟ体" pitchFamily="50" charset="-128"/>
              </a:rPr>
              <a:t>[ILD collaboration</a:t>
            </a:r>
            <a:r>
              <a:rPr lang="en-US" altLang="ja-JP" sz="1500" b="1" dirty="0">
                <a:solidFill>
                  <a:srgbClr val="C00000"/>
                </a:solidFill>
                <a:ea typeface="HGP創英角ﾎﾟｯﾌﾟ体" pitchFamily="50" charset="-128"/>
              </a:rPr>
              <a:t>, arXiv:2003.01116]</a:t>
            </a:r>
            <a:endParaRPr lang="en-US" altLang="ja-JP" sz="1500" i="1" dirty="0" smtClean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en-US" altLang="ja-JP" sz="500" i="1" dirty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b="1" i="1" dirty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b="1" i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</a:t>
            </a:r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 </a:t>
            </a:r>
            <a:r>
              <a:rPr lang="en-US" altLang="ja-JP" sz="2000" b="1" i="1" dirty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Talk by </a:t>
            </a:r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Abe-san </a:t>
            </a:r>
            <a:r>
              <a:rPr lang="en-US" altLang="ja-JP" sz="2000" b="1" i="1" dirty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for more details!</a:t>
            </a:r>
            <a:r>
              <a:rPr lang="en-US" altLang="ja-JP" sz="2000" b="1" i="1" dirty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</a:t>
            </a:r>
            <a:endParaRPr lang="en-US" altLang="ja-JP" sz="1500" i="1" dirty="0" smtClean="0">
              <a:solidFill>
                <a:srgbClr val="C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512096" y="741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en-US" altLang="ja-JP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/6</a:t>
            </a:r>
            <a:endParaRPr kumimoji="1" lang="ja-JP" altLang="en-US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EE0F63D-3314-4522-ADDE-ED98F180537F}"/>
              </a:ext>
            </a:extLst>
          </p:cNvPr>
          <p:cNvSpPr/>
          <p:nvPr/>
        </p:nvSpPr>
        <p:spPr>
          <a:xfrm>
            <a:off x="2354762" y="538174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7F0AD88-2C43-42AA-82C3-F36F88378E2A}"/>
              </a:ext>
            </a:extLst>
          </p:cNvPr>
          <p:cNvSpPr/>
          <p:nvPr/>
        </p:nvSpPr>
        <p:spPr>
          <a:xfrm>
            <a:off x="1063141" y="5751165"/>
            <a:ext cx="312906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h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BE6BD6A7-3E55-48D9-86F1-06E89F31E64B}"/>
              </a:ext>
            </a:extLst>
          </p:cNvPr>
          <p:cNvCxnSpPr>
            <a:cxnSpLocks/>
          </p:cNvCxnSpPr>
          <p:nvPr/>
        </p:nvCxnSpPr>
        <p:spPr>
          <a:xfrm>
            <a:off x="1985291" y="5967095"/>
            <a:ext cx="385296" cy="4033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78A8F22-828E-4D7A-85BE-61C1A069C8B2}"/>
              </a:ext>
            </a:extLst>
          </p:cNvPr>
          <p:cNvCxnSpPr>
            <a:cxnSpLocks/>
          </p:cNvCxnSpPr>
          <p:nvPr/>
        </p:nvCxnSpPr>
        <p:spPr>
          <a:xfrm flipH="1">
            <a:off x="1985057" y="5554439"/>
            <a:ext cx="394866" cy="40796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836B2DA-B2EB-439E-A82C-81097C73BFB1}"/>
              </a:ext>
            </a:extLst>
          </p:cNvPr>
          <p:cNvSpPr/>
          <p:nvPr/>
        </p:nvSpPr>
        <p:spPr>
          <a:xfrm>
            <a:off x="2348785" y="616988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F6CFA0BD-868F-4534-B07D-57FE07AD6394}"/>
              </a:ext>
            </a:extLst>
          </p:cNvPr>
          <p:cNvCxnSpPr>
            <a:cxnSpLocks/>
          </p:cNvCxnSpPr>
          <p:nvPr/>
        </p:nvCxnSpPr>
        <p:spPr>
          <a:xfrm>
            <a:off x="1453212" y="5961213"/>
            <a:ext cx="53861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88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273">
            <a:extLst>
              <a:ext uri="{FF2B5EF4-FFF2-40B4-BE49-F238E27FC236}">
                <a16:creationId xmlns:a16="http://schemas.microsoft.com/office/drawing/2014/main" id="{D335FAC4-8DFA-4686-831C-E0CA5F6C7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119" y="126255"/>
            <a:ext cx="6221023" cy="5232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Uncharted</a:t>
            </a:r>
            <a:r>
              <a:rPr kumimoji="1" lang="en-US" altLang="ja-JP" sz="2800" b="0" i="1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WIMP-</a:t>
            </a:r>
            <a:r>
              <a:rPr lang="en-US" altLang="ja-JP" sz="2800" i="1" kern="0" dirty="0" smtClean="0">
                <a:solidFill>
                  <a:prstClr val="white"/>
                </a:solidFill>
                <a:latin typeface="HGP創英角ﾎﾟｯﾌﾟ体" pitchFamily="50" charset="-128"/>
                <a:ea typeface="HGP創英角ﾎﾟｯﾌﾟ体" pitchFamily="50" charset="-128"/>
              </a:rPr>
              <a:t>like DM candidates</a:t>
            </a:r>
            <a:endParaRPr kumimoji="1" lang="en-US" altLang="ja-JP" sz="2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58151" y="765564"/>
            <a:ext cx="8633684" cy="295590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261625" y="772268"/>
            <a:ext cx="863599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i="1" dirty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Weak charged DMs</a:t>
            </a:r>
          </a:p>
          <a:p>
            <a:endParaRPr lang="en-US" altLang="ja-JP" sz="500" i="1" dirty="0">
              <a:solidFill>
                <a:srgbClr val="FF00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i="1" dirty="0" smtClean="0">
                <a:solidFill>
                  <a:srgbClr val="604A7B"/>
                </a:solidFill>
                <a:latin typeface="HGP創英角ﾎﾟｯﾌﾟ体" pitchFamily="50" charset="-128"/>
                <a:ea typeface="HGP創英角ﾎﾟｯﾌﾟ体" pitchFamily="50" charset="-128"/>
              </a:rPr>
              <a:t>DM cand. described (almost) by an eigenstate of the weak interaction.</a:t>
            </a:r>
          </a:p>
          <a:p>
            <a:endParaRPr lang="en-US" altLang="ja-JP" sz="5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Those are predicted by attractive BSMs (AMSB, Focus Point, … )</a:t>
            </a: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5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5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5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The canonical way to detect the DM is the direct 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production of DM &amp; SU(2) partner at lepton col.</a:t>
            </a:r>
            <a:endParaRPr lang="en-US" altLang="ja-JP" sz="2000" i="1" dirty="0" smtClean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  <a:sym typeface="Wingdings" panose="05000000000000000000" pitchFamily="2" charset="2"/>
            </a:endParaRPr>
          </a:p>
          <a:p>
            <a:r>
              <a:rPr lang="en-US" altLang="ja-JP" sz="1500" b="1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1500" b="1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                                               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[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H. Baer, 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et al, arXiv:1912.06643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]</a:t>
            </a:r>
          </a:p>
          <a:p>
            <a:pPr lvl="0"/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Precise measurement of ee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 ff is also efficient.</a:t>
            </a:r>
            <a:endParaRPr lang="en-US" altLang="ja-JP" sz="2000" i="1" dirty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  <a:sym typeface="Wingdings" panose="05000000000000000000" pitchFamily="2" charset="2"/>
            </a:endParaRPr>
          </a:p>
          <a:p>
            <a:pPr lvl="0"/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         [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K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. Harigaya, et al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, 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arXiv:1504.03402; Suehara, et al, 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1902.04245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]</a:t>
            </a:r>
            <a:endParaRPr lang="en-US" altLang="ja-JP" sz="1500" b="1" dirty="0">
              <a:solidFill>
                <a:srgbClr val="C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   Talk by Chigusa-san for the search at future hadron colliders!</a:t>
            </a:r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512096" y="741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kumimoji="1" lang="en-US" altLang="ja-JP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/6</a:t>
            </a:r>
            <a:endParaRPr kumimoji="1" lang="ja-JP" altLang="en-US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65B07DC0-0FE6-42AF-9BE9-0CDF16C12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97" y="1985765"/>
            <a:ext cx="2387466" cy="113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" name="角丸四角形 25"/>
          <p:cNvSpPr/>
          <p:nvPr/>
        </p:nvSpPr>
        <p:spPr>
          <a:xfrm>
            <a:off x="258151" y="3827622"/>
            <a:ext cx="8633684" cy="4064048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258151" y="3839222"/>
            <a:ext cx="86359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i="1" dirty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Light fermionic DM</a:t>
            </a:r>
          </a:p>
          <a:p>
            <a:endParaRPr lang="en-US" altLang="ja-JP" sz="500" i="1" dirty="0">
              <a:solidFill>
                <a:srgbClr val="FF00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i="1" dirty="0" smtClean="0">
                <a:solidFill>
                  <a:srgbClr val="604A7B"/>
                </a:solidFill>
                <a:latin typeface="HGP創英角ﾎﾟｯﾌﾟ体" pitchFamily="50" charset="-128"/>
                <a:ea typeface="HGP創英角ﾎﾟｯﾌﾟ体" pitchFamily="50" charset="-128"/>
              </a:rPr>
              <a:t>DM candidate whose mass is much smaller than the scale</a:t>
            </a:r>
            <a:r>
              <a:rPr lang="ja-JP" altLang="en-US" sz="2000" i="1" dirty="0">
                <a:solidFill>
                  <a:srgbClr val="604A7B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604A7B"/>
                </a:solidFill>
                <a:latin typeface="HGP創英角ﾎﾟｯﾌﾟ体" pitchFamily="50" charset="-128"/>
                <a:ea typeface="HGP創英角ﾎﾟｯﾌﾟ体" pitchFamily="50" charset="-128"/>
              </a:rPr>
              <a:t>of the EWSB.</a:t>
            </a:r>
            <a:endParaRPr lang="en-US" altLang="ja-JP" sz="2000" i="1" dirty="0">
              <a:solidFill>
                <a:srgbClr val="604A7B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en-US" altLang="ja-JP" sz="5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ja-JP" sz="2000" i="1" dirty="0" smtClean="0">
                <a:solidFill>
                  <a:srgbClr val="008000"/>
                </a:solidFill>
                <a:latin typeface="HGP創英角ﾎﾟｯﾌﾟ体" pitchFamily="50" charset="-128"/>
                <a:ea typeface="HGP創英角ﾎﾟｯﾌﾟ体" pitchFamily="50" charset="-128"/>
              </a:rPr>
              <a:t>A singlet and bosonic Z</a:t>
            </a:r>
            <a:r>
              <a:rPr lang="en-US" altLang="ja-JP" sz="2000" i="1" baseline="-25000" dirty="0" smtClean="0">
                <a:solidFill>
                  <a:srgbClr val="008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</a:t>
            </a:r>
            <a:r>
              <a:rPr lang="en-US" altLang="ja-JP" sz="2000" i="1" dirty="0" smtClean="0">
                <a:solidFill>
                  <a:srgbClr val="008000"/>
                </a:solidFill>
                <a:latin typeface="HGP創英角ﾎﾟｯﾌﾟ体" pitchFamily="50" charset="-128"/>
                <a:ea typeface="HGP創英角ﾎﾟｯﾌﾟ体" pitchFamily="50" charset="-128"/>
              </a:rPr>
              <a:t>-even mediator must be introduced to have a renormalizable interaction between the light DM and SM particles.</a:t>
            </a:r>
            <a:br>
              <a:rPr lang="en-US" altLang="ja-JP" sz="2000" i="1" dirty="0" smtClean="0">
                <a:solidFill>
                  <a:srgbClr val="00800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endParaRPr lang="en-US" altLang="ja-JP" sz="500" i="1" dirty="0" smtClean="0">
              <a:solidFill>
                <a:srgbClr val="008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ja-JP" sz="2000" i="1" dirty="0" smtClean="0">
                <a:solidFill>
                  <a:srgbClr val="008000"/>
                </a:solidFill>
                <a:latin typeface="HGP創英角ﾎﾟｯﾌﾟ体" pitchFamily="50" charset="-128"/>
                <a:ea typeface="HGP創英角ﾎﾟｯﾌﾟ体" pitchFamily="50" charset="-128"/>
              </a:rPr>
              <a:t>When the mediator is a light scalar, DM has a large self-scattering X-section, while its annihilation X-section is p-wave suppressed.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</a:p>
          <a:p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</a:t>
            </a:r>
            <a:r>
              <a:rPr lang="en-US" altLang="ja-JP" sz="2000" i="1" dirty="0" smtClean="0">
                <a:solidFill>
                  <a:srgbClr val="008000"/>
                </a:solidFill>
                <a:latin typeface="HGP創英角ﾎﾟｯﾌﾟ体" pitchFamily="50" charset="-128"/>
                <a:ea typeface="HGP創英角ﾎﾟｯﾌﾟ体" pitchFamily="50" charset="-128"/>
              </a:rPr>
              <a:t>vs.</a:t>
            </a:r>
          </a:p>
          <a:p>
            <a:endParaRPr lang="en-US" altLang="ja-JP" sz="2000" i="1" dirty="0">
              <a:solidFill>
                <a:srgbClr val="00B05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en-US" altLang="ja-JP" sz="2000" i="1" dirty="0" smtClean="0">
              <a:solidFill>
                <a:srgbClr val="00B05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The DM can have a large self-scattering , and solve the s</a:t>
            </a:r>
            <a:b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se are predicted by attractive BSMs (AMSB, Focus Point, … )</a:t>
            </a:r>
            <a: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20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5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5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500" i="1" dirty="0" smtClean="0">
                <a:solidFill>
                  <a:srgbClr val="FF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The canonical way to detect the DM is the direct 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production of DM &amp; SU(2) partner at lepton col.</a:t>
            </a:r>
            <a:endParaRPr lang="en-US" altLang="ja-JP" sz="2000" i="1" dirty="0" smtClean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  <a:sym typeface="Wingdings" panose="05000000000000000000" pitchFamily="2" charset="2"/>
            </a:endParaRPr>
          </a:p>
          <a:p>
            <a:r>
              <a:rPr lang="en-US" altLang="ja-JP" sz="1500" b="1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1500" b="1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                                               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[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H. Baer, 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et al, arXiv:1912.06643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]</a:t>
            </a:r>
          </a:p>
          <a:p>
            <a:pPr lvl="0"/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Precise measurement of ee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 ff is also efficient.</a:t>
            </a:r>
            <a:endParaRPr lang="en-US" altLang="ja-JP" sz="2000" i="1" dirty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  <a:sym typeface="Wingdings" panose="05000000000000000000" pitchFamily="2" charset="2"/>
            </a:endParaRPr>
          </a:p>
          <a:p>
            <a:pPr lvl="0"/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                                     [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K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. Harigaya, et al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, 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arXiv:1504.03402; Suehara, et al, 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1902.04245</a:t>
            </a:r>
            <a:r>
              <a:rPr lang="en-US" altLang="ja-JP" sz="1500" b="1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]</a:t>
            </a:r>
            <a:endParaRPr lang="en-US" altLang="ja-JP" sz="1500" b="1" dirty="0">
              <a:solidFill>
                <a:srgbClr val="C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   Talk by Chigusa-san for the search at future hadron colliders!</a:t>
            </a:r>
            <a:r>
              <a:rPr lang="en-US" altLang="ja-JP" sz="2000" b="1" i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              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EE0F63D-3314-4522-ADDE-ED98F180537F}"/>
              </a:ext>
            </a:extLst>
          </p:cNvPr>
          <p:cNvSpPr/>
          <p:nvPr/>
        </p:nvSpPr>
        <p:spPr>
          <a:xfrm>
            <a:off x="647180" y="588017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F0AD88-2C43-42AA-82C3-F36F88378E2A}"/>
              </a:ext>
            </a:extLst>
          </p:cNvPr>
          <p:cNvSpPr/>
          <p:nvPr/>
        </p:nvSpPr>
        <p:spPr>
          <a:xfrm>
            <a:off x="1691909" y="6215979"/>
            <a:ext cx="601447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 smtClean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Med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836B2DA-B2EB-439E-A82C-81097C73BFB1}"/>
              </a:ext>
            </a:extLst>
          </p:cNvPr>
          <p:cNvSpPr/>
          <p:nvPr/>
        </p:nvSpPr>
        <p:spPr>
          <a:xfrm>
            <a:off x="647180" y="646756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F6CFA0BD-868F-4534-B07D-57FE07AD6394}"/>
              </a:ext>
            </a:extLst>
          </p:cNvPr>
          <p:cNvCxnSpPr>
            <a:cxnSpLocks/>
          </p:cNvCxnSpPr>
          <p:nvPr/>
        </p:nvCxnSpPr>
        <p:spPr>
          <a:xfrm>
            <a:off x="970098" y="6098229"/>
            <a:ext cx="144362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6CFA0BD-868F-4534-B07D-57FE07AD6394}"/>
              </a:ext>
            </a:extLst>
          </p:cNvPr>
          <p:cNvCxnSpPr>
            <a:cxnSpLocks/>
          </p:cNvCxnSpPr>
          <p:nvPr/>
        </p:nvCxnSpPr>
        <p:spPr>
          <a:xfrm>
            <a:off x="970098" y="6683766"/>
            <a:ext cx="144362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6CFA0BD-868F-4534-B07D-57FE07AD6394}"/>
              </a:ext>
            </a:extLst>
          </p:cNvPr>
          <p:cNvCxnSpPr>
            <a:cxnSpLocks/>
          </p:cNvCxnSpPr>
          <p:nvPr/>
        </p:nvCxnSpPr>
        <p:spPr>
          <a:xfrm flipV="1">
            <a:off x="1696229" y="6106951"/>
            <a:ext cx="0" cy="57681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6CFA0BD-868F-4534-B07D-57FE07AD6394}"/>
              </a:ext>
            </a:extLst>
          </p:cNvPr>
          <p:cNvCxnSpPr>
            <a:cxnSpLocks/>
          </p:cNvCxnSpPr>
          <p:nvPr/>
        </p:nvCxnSpPr>
        <p:spPr>
          <a:xfrm>
            <a:off x="3848310" y="6098229"/>
            <a:ext cx="144362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6CFA0BD-868F-4534-B07D-57FE07AD6394}"/>
              </a:ext>
            </a:extLst>
          </p:cNvPr>
          <p:cNvCxnSpPr>
            <a:cxnSpLocks/>
          </p:cNvCxnSpPr>
          <p:nvPr/>
        </p:nvCxnSpPr>
        <p:spPr>
          <a:xfrm>
            <a:off x="3848310" y="6683766"/>
            <a:ext cx="144362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6CFA0BD-868F-4534-B07D-57FE07AD6394}"/>
              </a:ext>
            </a:extLst>
          </p:cNvPr>
          <p:cNvCxnSpPr>
            <a:cxnSpLocks/>
          </p:cNvCxnSpPr>
          <p:nvPr/>
        </p:nvCxnSpPr>
        <p:spPr>
          <a:xfrm flipV="1">
            <a:off x="4574441" y="6106951"/>
            <a:ext cx="0" cy="57681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EE0F63D-3314-4522-ADDE-ED98F180537F}"/>
              </a:ext>
            </a:extLst>
          </p:cNvPr>
          <p:cNvSpPr/>
          <p:nvPr/>
        </p:nvSpPr>
        <p:spPr>
          <a:xfrm>
            <a:off x="2352740" y="586900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836B2DA-B2EB-439E-A82C-81097C73BFB1}"/>
              </a:ext>
            </a:extLst>
          </p:cNvPr>
          <p:cNvSpPr/>
          <p:nvPr/>
        </p:nvSpPr>
        <p:spPr>
          <a:xfrm>
            <a:off x="2352740" y="645639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EE0F63D-3314-4522-ADDE-ED98F180537F}"/>
              </a:ext>
            </a:extLst>
          </p:cNvPr>
          <p:cNvSpPr/>
          <p:nvPr/>
        </p:nvSpPr>
        <p:spPr>
          <a:xfrm>
            <a:off x="3502433" y="586900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836B2DA-B2EB-439E-A82C-81097C73BFB1}"/>
              </a:ext>
            </a:extLst>
          </p:cNvPr>
          <p:cNvSpPr/>
          <p:nvPr/>
        </p:nvSpPr>
        <p:spPr>
          <a:xfrm>
            <a:off x="3502433" y="645639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7F0AD88-2C43-42AA-82C3-F36F88378E2A}"/>
              </a:ext>
            </a:extLst>
          </p:cNvPr>
          <p:cNvSpPr/>
          <p:nvPr/>
        </p:nvSpPr>
        <p:spPr>
          <a:xfrm>
            <a:off x="5288555" y="5907055"/>
            <a:ext cx="601447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 smtClean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Med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7F0AD88-2C43-42AA-82C3-F36F88378E2A}"/>
              </a:ext>
            </a:extLst>
          </p:cNvPr>
          <p:cNvSpPr/>
          <p:nvPr/>
        </p:nvSpPr>
        <p:spPr>
          <a:xfrm>
            <a:off x="5292500" y="6489817"/>
            <a:ext cx="601447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 smtClean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Med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836B2DA-B2EB-439E-A82C-81097C73BFB1}"/>
              </a:ext>
            </a:extLst>
          </p:cNvPr>
          <p:cNvSpPr/>
          <p:nvPr/>
        </p:nvSpPr>
        <p:spPr>
          <a:xfrm>
            <a:off x="4514028" y="620074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838481" y="6018125"/>
            <a:ext cx="29657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It </a:t>
            </a:r>
            <a:r>
              <a:rPr lang="en-US" altLang="ja-JP" sz="2000" i="1" dirty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can 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solve the small</a:t>
            </a:r>
            <a:b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scale crisis of universe.</a:t>
            </a:r>
          </a:p>
        </p:txBody>
      </p:sp>
    </p:spTree>
    <p:extLst>
      <p:ext uri="{BB962C8B-B14F-4D97-AF65-F5344CB8AC3E}">
        <p14:creationId xmlns:p14="http://schemas.microsoft.com/office/powerpoint/2010/main" val="199478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258151" y="-1320833"/>
            <a:ext cx="8633684" cy="805956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258149" y="776315"/>
            <a:ext cx="8635996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en-US" altLang="ja-JP" sz="2000" i="1" kern="0" dirty="0" smtClean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Indeed, it is possible to find the parameter region that solve the small scale crisis (core-cusp problem) and is consistent with all constraints from DM searches as well as conditions such as the thermal relic one.</a:t>
            </a:r>
          </a:p>
          <a:p>
            <a:pPr lvl="0">
              <a:defRPr/>
            </a:pPr>
            <a:endParaRPr kumimoji="0" lang="en-US" altLang="ja-JP" sz="2000" i="1" kern="0" dirty="0" smtClean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2000" i="1" kern="0" dirty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2000" i="1" kern="0" dirty="0" smtClean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2000" i="1" kern="0" dirty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2000" i="1" kern="0" dirty="0" smtClean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2000" i="1" kern="0" dirty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2000" i="1" kern="0" dirty="0" smtClean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2000" i="1" kern="0" dirty="0">
              <a:solidFill>
                <a:srgbClr val="FF66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>
              <a:defRPr/>
            </a:pPr>
            <a:endParaRPr kumimoji="0" lang="en-US" altLang="ja-JP" sz="1500" b="1" kern="0" dirty="0" smtClean="0">
              <a:solidFill>
                <a:srgbClr val="C00000"/>
              </a:solidFill>
              <a:ea typeface="HGP創英角ﾎﾟｯﾌﾟ体" pitchFamily="50" charset="-128"/>
            </a:endParaRPr>
          </a:p>
          <a:p>
            <a:pPr lvl="0">
              <a:defRPr/>
            </a:pP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 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                                                                                                                    [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S.M., Y. S. Tsai, P. Y. Tsng, </a:t>
            </a:r>
            <a:r>
              <a:rPr kumimoji="0" lang="en-US" altLang="ja-JP" sz="1500" b="1" kern="0" dirty="0" smtClean="0">
                <a:solidFill>
                  <a:srgbClr val="C00000"/>
                </a:solidFill>
                <a:ea typeface="HGP創英角ﾎﾟｯﾌﾟ体" pitchFamily="50" charset="-128"/>
              </a:rPr>
              <a:t>JHEP07 </a:t>
            </a:r>
            <a:r>
              <a:rPr kumimoji="0" lang="en-US" altLang="ja-JP" sz="1500" b="1" kern="0" dirty="0">
                <a:solidFill>
                  <a:srgbClr val="C00000"/>
                </a:solidFill>
                <a:ea typeface="HGP創英角ﾎﾟｯﾌﾟ体" pitchFamily="50" charset="-128"/>
              </a:rPr>
              <a:t>(2019)]</a:t>
            </a:r>
            <a:endParaRPr kumimoji="0" lang="en-US" altLang="ja-JP" sz="1500" b="1" kern="0" dirty="0" smtClean="0">
              <a:solidFill>
                <a:srgbClr val="C00000"/>
              </a:solidFill>
              <a:ea typeface="HGP創英角ﾎﾟｯﾌﾟ体" pitchFamily="50" charset="-128"/>
            </a:endParaRPr>
          </a:p>
          <a:p>
            <a:pPr lvl="0">
              <a:defRPr/>
            </a:pPr>
            <a:endParaRPr lang="en-US" altLang="ja-JP" sz="500" i="1" dirty="0" smtClean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lvl="0"/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The most efficient way to detect the dark matter in the parameter 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  region is the search for the exotic Higgs decay; h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 </a:t>
            </a:r>
            <a:r>
              <a:rPr lang="en-US" altLang="ja-JP" sz="2000" b="1" i="1" dirty="0" smtClean="0">
                <a:solidFill>
                  <a:srgbClr val="0070C0"/>
                </a:solidFill>
                <a:latin typeface="Symbol" panose="05050102010706020507" pitchFamily="18" charset="2"/>
                <a:ea typeface="HGP創英角ﾎﾟｯﾌﾟ体" pitchFamily="50" charset="-128"/>
                <a:sym typeface="Wingdings" panose="05000000000000000000" pitchFamily="2" charset="2"/>
              </a:rPr>
              <a:t>ff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( </a:t>
            </a:r>
            <a:r>
              <a:rPr lang="en-US" altLang="ja-JP" sz="2000" i="1" dirty="0" err="1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eeee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)!</a:t>
            </a:r>
            <a:endParaRPr lang="en-US" altLang="ja-JP" sz="2000" i="1" dirty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  <a:sym typeface="Wingdings" panose="05000000000000000000" pitchFamily="2" charset="2"/>
            </a:endParaRPr>
          </a:p>
          <a:p>
            <a:pPr lvl="0"/>
            <a:endParaRPr lang="en-US" altLang="ja-JP" sz="800" i="1" dirty="0" smtClean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  <a:sym typeface="Wingdings" panose="05000000000000000000" pitchFamily="2" charset="2"/>
            </a:endParaRPr>
          </a:p>
          <a:p>
            <a:pPr lvl="0"/>
            <a:r>
              <a:rPr lang="en-US" altLang="ja-JP" sz="2000" i="1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                           Since the life time of </a:t>
            </a:r>
            <a:r>
              <a:rPr lang="en-US" altLang="ja-JP" sz="2000" b="1" i="1" dirty="0" smtClean="0">
                <a:solidFill>
                  <a:srgbClr val="0070C0"/>
                </a:solidFill>
                <a:latin typeface="Symbol" panose="05050102010706020507" pitchFamily="18" charset="2"/>
                <a:ea typeface="HGP創英角ﾎﾟｯﾌﾟ体" pitchFamily="50" charset="-128"/>
                <a:sym typeface="Wingdings" panose="05000000000000000000" pitchFamily="2" charset="2"/>
              </a:rPr>
              <a:t>f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is quite long, this exotic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                            decay</a:t>
            </a:r>
            <a:r>
              <a:rPr lang="en-US" altLang="ja-JP" sz="2000" i="1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is observed as the invisible Higgs decay. 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                            The branching fraction of the exotic decay,</a:t>
            </a:r>
            <a:b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</a:b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                             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h </a:t>
            </a:r>
            <a:r>
              <a:rPr lang="en-US" altLang="ja-JP" sz="2000" i="1" dirty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 </a:t>
            </a:r>
            <a:r>
              <a:rPr lang="en-US" altLang="ja-JP" sz="2000" b="1" i="1" dirty="0">
                <a:solidFill>
                  <a:srgbClr val="0070C0"/>
                </a:solidFill>
                <a:latin typeface="Symbol" panose="05050102010706020507" pitchFamily="18" charset="2"/>
                <a:ea typeface="HGP創英角ﾎﾟｯﾌﾟ体" pitchFamily="50" charset="-128"/>
                <a:sym typeface="Wingdings" panose="05000000000000000000" pitchFamily="2" charset="2"/>
              </a:rPr>
              <a:t>ff</a:t>
            </a:r>
            <a:r>
              <a:rPr lang="en-US" altLang="ja-JP" sz="2000" i="1" dirty="0" smtClean="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  <a:sym typeface="Wingdings" panose="05000000000000000000" pitchFamily="2" charset="2"/>
              </a:rPr>
              <a:t>  is expected to be above 1% ;-)</a:t>
            </a:r>
            <a:endParaRPr lang="en-US" altLang="ja-JP" sz="2000" i="1" dirty="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  <a:sym typeface="Wingdings" panose="05000000000000000000" pitchFamily="2" charset="2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412"/>
            <a:ext cx="9144000" cy="76890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512096" y="741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kumimoji="1" lang="en-US" altLang="ja-JP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/6</a:t>
            </a:r>
            <a:endParaRPr kumimoji="1" lang="ja-JP" altLang="en-US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3" name="Text Box 273">
            <a:extLst>
              <a:ext uri="{FF2B5EF4-FFF2-40B4-BE49-F238E27FC236}">
                <a16:creationId xmlns:a16="http://schemas.microsoft.com/office/drawing/2014/main" id="{D335FAC4-8DFA-4686-831C-E0CA5F6C7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119" y="126255"/>
            <a:ext cx="6221023" cy="52322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Uncharted</a:t>
            </a:r>
            <a:r>
              <a:rPr kumimoji="1" lang="en-US" altLang="ja-JP" sz="2800" b="0" i="1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WIMP-</a:t>
            </a:r>
            <a:r>
              <a:rPr lang="en-US" altLang="ja-JP" sz="2800" i="1" kern="0" dirty="0" smtClean="0">
                <a:solidFill>
                  <a:prstClr val="white"/>
                </a:solidFill>
                <a:latin typeface="HGP創英角ﾎﾟｯﾌﾟ体" pitchFamily="50" charset="-128"/>
                <a:ea typeface="HGP創英角ﾎﾟｯﾌﾟ体" pitchFamily="50" charset="-128"/>
              </a:rPr>
              <a:t>like DM candidates</a:t>
            </a:r>
            <a:endParaRPr kumimoji="1" lang="en-US" altLang="ja-JP" sz="28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926" y="1862347"/>
            <a:ext cx="4034844" cy="250093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3322" y="1862347"/>
            <a:ext cx="3978960" cy="2500931"/>
          </a:xfrm>
          <a:prstGeom prst="rect">
            <a:avLst/>
          </a:prstGeom>
        </p:spPr>
      </p:pic>
      <p:sp>
        <p:nvSpPr>
          <p:cNvPr id="4" name="フリーフォーム 3"/>
          <p:cNvSpPr/>
          <p:nvPr/>
        </p:nvSpPr>
        <p:spPr>
          <a:xfrm>
            <a:off x="1441743" y="3489461"/>
            <a:ext cx="449595" cy="256911"/>
          </a:xfrm>
          <a:custGeom>
            <a:avLst/>
            <a:gdLst>
              <a:gd name="connsiteX0" fmla="*/ 21973 w 449595"/>
              <a:gd name="connsiteY0" fmla="*/ 206205 h 256911"/>
              <a:gd name="connsiteX1" fmla="*/ 378606 w 449595"/>
              <a:gd name="connsiteY1" fmla="*/ 0 h 256911"/>
              <a:gd name="connsiteX2" fmla="*/ 449595 w 449595"/>
              <a:gd name="connsiteY2" fmla="*/ 8451 h 256911"/>
              <a:gd name="connsiteX3" fmla="*/ 322829 w 449595"/>
              <a:gd name="connsiteY3" fmla="*/ 138597 h 256911"/>
              <a:gd name="connsiteX4" fmla="*/ 179162 w 449595"/>
              <a:gd name="connsiteY4" fmla="*/ 189303 h 256911"/>
              <a:gd name="connsiteX5" fmla="*/ 79440 w 449595"/>
              <a:gd name="connsiteY5" fmla="*/ 236628 h 256911"/>
              <a:gd name="connsiteX6" fmla="*/ 21973 w 449595"/>
              <a:gd name="connsiteY6" fmla="*/ 256911 h 256911"/>
              <a:gd name="connsiteX7" fmla="*/ 0 w 449595"/>
              <a:gd name="connsiteY7" fmla="*/ 251840 h 256911"/>
              <a:gd name="connsiteX8" fmla="*/ 21973 w 449595"/>
              <a:gd name="connsiteY8" fmla="*/ 206205 h 256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9595" h="256911">
                <a:moveTo>
                  <a:pt x="21973" y="206205"/>
                </a:moveTo>
                <a:lnTo>
                  <a:pt x="378606" y="0"/>
                </a:lnTo>
                <a:lnTo>
                  <a:pt x="449595" y="8451"/>
                </a:lnTo>
                <a:lnTo>
                  <a:pt x="322829" y="138597"/>
                </a:lnTo>
                <a:lnTo>
                  <a:pt x="179162" y="189303"/>
                </a:lnTo>
                <a:lnTo>
                  <a:pt x="79440" y="236628"/>
                </a:lnTo>
                <a:lnTo>
                  <a:pt x="21973" y="256911"/>
                </a:lnTo>
                <a:lnTo>
                  <a:pt x="0" y="251840"/>
                </a:lnTo>
                <a:lnTo>
                  <a:pt x="21973" y="206205"/>
                </a:lnTo>
                <a:close/>
              </a:path>
            </a:pathLst>
          </a:custGeom>
          <a:solidFill>
            <a:srgbClr val="C7B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5" name="フリーフォーム 4"/>
          <p:cNvSpPr/>
          <p:nvPr/>
        </p:nvSpPr>
        <p:spPr>
          <a:xfrm>
            <a:off x="7115649" y="2090734"/>
            <a:ext cx="560764" cy="1591360"/>
          </a:xfrm>
          <a:custGeom>
            <a:avLst/>
            <a:gdLst>
              <a:gd name="connsiteX0" fmla="*/ 401628 w 560764"/>
              <a:gd name="connsiteY0" fmla="*/ 1591360 h 1591360"/>
              <a:gd name="connsiteX1" fmla="*/ 229863 w 560764"/>
              <a:gd name="connsiteY1" fmla="*/ 1533262 h 1591360"/>
              <a:gd name="connsiteX2" fmla="*/ 101038 w 560764"/>
              <a:gd name="connsiteY2" fmla="*/ 1154367 h 1591360"/>
              <a:gd name="connsiteX3" fmla="*/ 0 w 560764"/>
              <a:gd name="connsiteY3" fmla="*/ 783050 h 1591360"/>
              <a:gd name="connsiteX4" fmla="*/ 68201 w 560764"/>
              <a:gd name="connsiteY4" fmla="*/ 199552 h 1591360"/>
              <a:gd name="connsiteX5" fmla="*/ 113668 w 560764"/>
              <a:gd name="connsiteY5" fmla="*/ 22734 h 1591360"/>
              <a:gd name="connsiteX6" fmla="*/ 229863 w 560764"/>
              <a:gd name="connsiteY6" fmla="*/ 0 h 1591360"/>
              <a:gd name="connsiteX7" fmla="*/ 431940 w 560764"/>
              <a:gd name="connsiteY7" fmla="*/ 2526 h 1591360"/>
              <a:gd name="connsiteX8" fmla="*/ 545608 w 560764"/>
              <a:gd name="connsiteY8" fmla="*/ 159136 h 1591360"/>
              <a:gd name="connsiteX9" fmla="*/ 560764 w 560764"/>
              <a:gd name="connsiteY9" fmla="*/ 1230146 h 1591360"/>
              <a:gd name="connsiteX10" fmla="*/ 550660 w 560764"/>
              <a:gd name="connsiteY10" fmla="*/ 1424646 h 1591360"/>
              <a:gd name="connsiteX11" fmla="*/ 401628 w 560764"/>
              <a:gd name="connsiteY11" fmla="*/ 1591360 h 159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60764" h="1591360">
                <a:moveTo>
                  <a:pt x="401628" y="1591360"/>
                </a:moveTo>
                <a:lnTo>
                  <a:pt x="229863" y="1533262"/>
                </a:lnTo>
                <a:lnTo>
                  <a:pt x="101038" y="1154367"/>
                </a:lnTo>
                <a:lnTo>
                  <a:pt x="0" y="783050"/>
                </a:lnTo>
                <a:lnTo>
                  <a:pt x="68201" y="199552"/>
                </a:lnTo>
                <a:lnTo>
                  <a:pt x="113668" y="22734"/>
                </a:lnTo>
                <a:lnTo>
                  <a:pt x="229863" y="0"/>
                </a:lnTo>
                <a:lnTo>
                  <a:pt x="431940" y="2526"/>
                </a:lnTo>
                <a:lnTo>
                  <a:pt x="545608" y="159136"/>
                </a:lnTo>
                <a:lnTo>
                  <a:pt x="560764" y="1230146"/>
                </a:lnTo>
                <a:lnTo>
                  <a:pt x="550660" y="1424646"/>
                </a:lnTo>
                <a:lnTo>
                  <a:pt x="401628" y="1591360"/>
                </a:lnTo>
                <a:close/>
              </a:path>
            </a:pathLst>
          </a:custGeom>
          <a:solidFill>
            <a:srgbClr val="C7B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1D7379B-6116-4DC4-A0A0-8ABC8DBF4A60}"/>
              </a:ext>
            </a:extLst>
          </p:cNvPr>
          <p:cNvSpPr/>
          <p:nvPr/>
        </p:nvSpPr>
        <p:spPr>
          <a:xfrm>
            <a:off x="1476390" y="5403429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</a:rPr>
              <a:t>f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Symbol" panose="05050102010706020507" pitchFamily="18" charset="2"/>
              <a:ea typeface="ＭＳ Ｐゴシック" panose="020B060007020508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3EBB3CAB-5663-4344-AAE9-CA454D22D500}"/>
              </a:ext>
            </a:extLst>
          </p:cNvPr>
          <p:cNvSpPr/>
          <p:nvPr/>
        </p:nvSpPr>
        <p:spPr>
          <a:xfrm>
            <a:off x="662762" y="5842579"/>
            <a:ext cx="312906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h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DFA813E3-E789-4DD6-AEAD-8AA72E0C3CEB}"/>
              </a:ext>
            </a:extLst>
          </p:cNvPr>
          <p:cNvCxnSpPr>
            <a:cxnSpLocks/>
          </p:cNvCxnSpPr>
          <p:nvPr/>
        </p:nvCxnSpPr>
        <p:spPr>
          <a:xfrm flipH="1">
            <a:off x="1250323" y="5660058"/>
            <a:ext cx="258158" cy="3700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3F5B41CA-B5FB-472B-B820-CDC9D5F4E754}"/>
              </a:ext>
            </a:extLst>
          </p:cNvPr>
          <p:cNvSpPr/>
          <p:nvPr/>
        </p:nvSpPr>
        <p:spPr>
          <a:xfrm>
            <a:off x="1470413" y="618509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FF6699"/>
                </a:solidFill>
                <a:latin typeface="Symbol" panose="05050102010706020507" pitchFamily="18" charset="2"/>
                <a:ea typeface="HGP創英角ﾎﾟｯﾌﾟ体" pitchFamily="50" charset="-128"/>
              </a:rPr>
              <a:t>f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Symbol" panose="05050102010706020507" pitchFamily="18" charset="2"/>
              <a:ea typeface="ＭＳ Ｐゴシック" panose="020B0600070205080204" pitchFamily="50" charset="-128"/>
            </a:endParaRP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8B25E222-7CA3-4663-A4E7-73A00C40C07A}"/>
              </a:ext>
            </a:extLst>
          </p:cNvPr>
          <p:cNvCxnSpPr>
            <a:cxnSpLocks/>
          </p:cNvCxnSpPr>
          <p:nvPr/>
        </p:nvCxnSpPr>
        <p:spPr>
          <a:xfrm>
            <a:off x="927456" y="6024052"/>
            <a:ext cx="34014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E403D1FD-2C32-4766-B2B4-592779AE4CB8}"/>
              </a:ext>
            </a:extLst>
          </p:cNvPr>
          <p:cNvCxnSpPr>
            <a:cxnSpLocks/>
          </p:cNvCxnSpPr>
          <p:nvPr/>
        </p:nvCxnSpPr>
        <p:spPr>
          <a:xfrm>
            <a:off x="1775678" y="5621180"/>
            <a:ext cx="41860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7C37FBB8-9AE4-4FA7-88E9-C0965160250B}"/>
              </a:ext>
            </a:extLst>
          </p:cNvPr>
          <p:cNvCxnSpPr>
            <a:cxnSpLocks/>
          </p:cNvCxnSpPr>
          <p:nvPr/>
        </p:nvCxnSpPr>
        <p:spPr>
          <a:xfrm>
            <a:off x="1775678" y="6425336"/>
            <a:ext cx="40173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8CC236A4-BBD0-4D7A-87D3-FB7DD2EC361F}"/>
              </a:ext>
            </a:extLst>
          </p:cNvPr>
          <p:cNvCxnSpPr>
            <a:cxnSpLocks/>
          </p:cNvCxnSpPr>
          <p:nvPr/>
        </p:nvCxnSpPr>
        <p:spPr>
          <a:xfrm>
            <a:off x="1775678" y="5621180"/>
            <a:ext cx="401737" cy="17942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F84B8EA3-3E25-4411-AE0F-2262634E3ADB}"/>
              </a:ext>
            </a:extLst>
          </p:cNvPr>
          <p:cNvCxnSpPr>
            <a:cxnSpLocks/>
          </p:cNvCxnSpPr>
          <p:nvPr/>
        </p:nvCxnSpPr>
        <p:spPr>
          <a:xfrm flipV="1">
            <a:off x="1764543" y="6241091"/>
            <a:ext cx="412872" cy="19111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27CE604-5DB1-4DA6-AC80-E6748CAA64A4}"/>
              </a:ext>
            </a:extLst>
          </p:cNvPr>
          <p:cNvSpPr/>
          <p:nvPr/>
        </p:nvSpPr>
        <p:spPr>
          <a:xfrm>
            <a:off x="2162391" y="5393175"/>
            <a:ext cx="482824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SM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D8E740E-29DD-470F-B50B-2B8FEA7B2668}"/>
              </a:ext>
            </a:extLst>
          </p:cNvPr>
          <p:cNvSpPr/>
          <p:nvPr/>
        </p:nvSpPr>
        <p:spPr>
          <a:xfrm>
            <a:off x="2176556" y="5679108"/>
            <a:ext cx="482824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SM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97CF561-7C1E-471A-99AE-A3D5B10DE7FA}"/>
              </a:ext>
            </a:extLst>
          </p:cNvPr>
          <p:cNvSpPr/>
          <p:nvPr/>
        </p:nvSpPr>
        <p:spPr>
          <a:xfrm>
            <a:off x="2183873" y="6033813"/>
            <a:ext cx="482824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SM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18697E65-31C6-45F8-AB9C-E903EC40E1A3}"/>
              </a:ext>
            </a:extLst>
          </p:cNvPr>
          <p:cNvSpPr/>
          <p:nvPr/>
        </p:nvSpPr>
        <p:spPr>
          <a:xfrm>
            <a:off x="2189633" y="6316883"/>
            <a:ext cx="482824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6699"/>
                </a:solidFill>
                <a:latin typeface="HGP創英角ﾎﾟｯﾌﾟ体" pitchFamily="50" charset="-128"/>
                <a:ea typeface="HGP創英角ﾎﾟｯﾌﾟ体" pitchFamily="50" charset="-128"/>
              </a:rPr>
              <a:t>SM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A9FB6ACD-A880-44A3-ACFA-537D91D9287B}"/>
              </a:ext>
            </a:extLst>
          </p:cNvPr>
          <p:cNvCxnSpPr>
            <a:cxnSpLocks/>
          </p:cNvCxnSpPr>
          <p:nvPr/>
        </p:nvCxnSpPr>
        <p:spPr>
          <a:xfrm flipH="1" flipV="1">
            <a:off x="1259848" y="6022008"/>
            <a:ext cx="258158" cy="3700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06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61256" y="1281366"/>
            <a:ext cx="8724123" cy="4493538"/>
          </a:xfrm>
          <a:prstGeom prst="rect">
            <a:avLst/>
          </a:prstGeom>
          <a:ln w="28575"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i="1" kern="0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F</a:t>
            </a:r>
            <a:r>
              <a:rPr kumimoji="1" lang="en-US" altLang="ja-JP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uture</a:t>
            </a:r>
            <a:r>
              <a:rPr kumimoji="1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lepton colliders </a:t>
            </a:r>
            <a:r>
              <a:rPr kumimoji="1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can play important roles </a:t>
            </a:r>
            <a:r>
              <a:rPr kumimoji="1" lang="en-US" altLang="ja-JP" sz="2000" b="0" i="1" u="none" strike="noStrike" kern="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to detect the </a:t>
            </a:r>
            <a:r>
              <a:rPr kumimoji="1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thermal (WIMP-like)</a:t>
            </a:r>
            <a:r>
              <a:rPr kumimoji="1" lang="en-US" altLang="ja-JP" sz="2000" b="0" i="1" u="none" strike="noStrike" kern="0" cap="none" spc="0" normalizeH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dark </a:t>
            </a:r>
            <a:r>
              <a:rPr kumimoji="1" lang="en-US" altLang="ja-JP" sz="2000" b="0" i="1" u="none" strike="noStrike" kern="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matter. Well-motivated </a:t>
            </a:r>
            <a:r>
              <a:rPr kumimoji="1" lang="en-US" altLang="ja-JP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examples are </a:t>
            </a:r>
            <a:r>
              <a:rPr kumimoji="1" lang="en-US" altLang="ja-JP" sz="2000" b="0" i="1" u="none" strike="noStrike" kern="0" cap="none" spc="0" normalizeH="0" baseline="0" noProof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as</a:t>
            </a:r>
            <a:r>
              <a:rPr kumimoji="1" lang="en-US" altLang="ja-JP" sz="2000" b="0" i="1" u="none" strike="noStrike" kern="0" cap="none" spc="0" normalizeH="0" noProof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follows:</a:t>
            </a:r>
            <a:endParaRPr kumimoji="1" lang="en-US" altLang="ja-JP" sz="2000" b="0" i="1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1" u="none" strike="noStrike" kern="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endParaRPr kumimoji="1" lang="en-US" altLang="ja-JP" sz="2000" b="0" i="1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    DM candidates           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Motivation            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Signal @ Lepton Collides</a:t>
            </a:r>
            <a:endParaRPr kumimoji="1" lang="en-US" altLang="ja-JP" sz="2000" b="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CPV H-funnel DM 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  <a:cs typeface="+mn-cs"/>
              </a:rPr>
              <a:t>        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Anti-p excess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       Invisible H-decay</a:t>
            </a:r>
            <a:b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</a:b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endParaRPr kumimoji="1" lang="en-US" altLang="ja-JP" sz="1100" b="0" i="1" u="none" strike="noStrike" kern="1200" cap="none" spc="0" normalizeH="0" baseline="0" noProof="0" dirty="0">
              <a:ln>
                <a:noFill/>
              </a:ln>
              <a:solidFill>
                <a:srgbClr val="9610D4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Leptophilic DM            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g</a:t>
            </a:r>
            <a:r>
              <a:rPr kumimoji="1" lang="en-US" altLang="ja-JP" sz="2000" b="0" i="1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  <a:cs typeface="+mn-cs"/>
              </a:rPr>
              <a:t>m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- 2                  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Mono-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  <a:cs typeface="+mn-cs"/>
              </a:rPr>
              <a:t>g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 process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  <a:cs typeface="+mn-cs"/>
              </a:rPr>
              <a:t/>
            </a:r>
            <a:b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  <a:cs typeface="+mn-cs"/>
              </a:rPr>
            </a:br>
            <a:r>
              <a:rPr kumimoji="1" lang="en-US" altLang="ja-JP" sz="11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ymbol" panose="05050102010706020507" pitchFamily="18" charset="2"/>
                <a:ea typeface="HGP創英角ﾎﾟｯﾌﾟ体" pitchFamily="50" charset="-128"/>
                <a:cs typeface="+mn-cs"/>
              </a:rPr>
              <a:t> </a:t>
            </a:r>
            <a:endParaRPr kumimoji="1" lang="en-US" altLang="ja-JP" sz="11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Light DM                    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Small</a:t>
            </a:r>
            <a:r>
              <a:rPr kumimoji="1" lang="en-US" altLang="ja-JP" sz="2000" b="0" i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scale crisis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  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Exotic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H-decay</a:t>
            </a:r>
            <a:b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</a:b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altLang="ja-JP" sz="2000" i="1" dirty="0" smtClean="0">
                <a:solidFill>
                  <a:srgbClr val="7030A0"/>
                </a:solidFill>
                <a:latin typeface="HGP創英角ﾎﾟｯﾌﾟ体" pitchFamily="50" charset="-128"/>
                <a:ea typeface="HGP創英角ﾎﾟｯﾌﾟ体" pitchFamily="50" charset="-128"/>
              </a:rPr>
              <a:t>Weak-charged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DM      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SUSY </a:t>
            </a:r>
            <a:r>
              <a:rPr lang="en-US" altLang="ja-JP" sz="2000" i="1" dirty="0" smtClean="0">
                <a:solidFill>
                  <a:srgbClr val="00B050"/>
                </a:solidFill>
                <a:latin typeface="HGP創英角ﾎﾟｯﾌﾟ体" pitchFamily="50" charset="-128"/>
                <a:ea typeface="HGP創英角ﾎﾟｯﾌﾟ体" pitchFamily="50" charset="-128"/>
              </a:rPr>
              <a:t>models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         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Oblique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correction</a:t>
            </a:r>
            <a:endParaRPr kumimoji="1" lang="en-US" altLang="ja-JP" sz="2000" b="0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It is also</a:t>
            </a:r>
            <a:r>
              <a:rPr kumimoji="1" lang="en-US" altLang="ja-JP" sz="20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 interesting to study how important role the future lepton colliders can play for dark matter candidates in different categories!</a:t>
            </a:r>
            <a:endParaRPr kumimoji="1" lang="en-US" altLang="ja-JP" sz="20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GP創英角ﾎﾟｯﾌﾟ体" pitchFamily="50" charset="-128"/>
              <a:ea typeface="HGP創英角ﾎﾟｯﾌﾟ体" pitchFamily="50" charset="-128"/>
              <a:cs typeface="+mn-cs"/>
            </a:endParaRPr>
          </a:p>
        </p:txBody>
      </p:sp>
      <p:sp>
        <p:nvSpPr>
          <p:cNvPr id="14" name="Text Box 273"/>
          <p:cNvSpPr txBox="1">
            <a:spLocks noChangeArrowheads="1"/>
          </p:cNvSpPr>
          <p:nvPr/>
        </p:nvSpPr>
        <p:spPr bwMode="auto">
          <a:xfrm>
            <a:off x="3750427" y="126255"/>
            <a:ext cx="1670655" cy="5232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n-cs"/>
              </a:rPr>
              <a:t>Summary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8236702-D7EE-45D1-8ED2-5F87F07B4FB3}"/>
              </a:ext>
            </a:extLst>
          </p:cNvPr>
          <p:cNvCxnSpPr>
            <a:cxnSpLocks/>
          </p:cNvCxnSpPr>
          <p:nvPr/>
        </p:nvCxnSpPr>
        <p:spPr>
          <a:xfrm>
            <a:off x="266700" y="2781734"/>
            <a:ext cx="861604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38CAFA3-95E4-4572-AE76-A8E4DD8D98E0}"/>
              </a:ext>
            </a:extLst>
          </p:cNvPr>
          <p:cNvCxnSpPr>
            <a:cxnSpLocks/>
          </p:cNvCxnSpPr>
          <p:nvPr/>
        </p:nvCxnSpPr>
        <p:spPr>
          <a:xfrm>
            <a:off x="247650" y="4678764"/>
            <a:ext cx="861604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D2AA78B5-4F3B-4308-B5B5-65D38FF4E9A0}"/>
              </a:ext>
            </a:extLst>
          </p:cNvPr>
          <p:cNvCxnSpPr>
            <a:cxnSpLocks/>
          </p:cNvCxnSpPr>
          <p:nvPr/>
        </p:nvCxnSpPr>
        <p:spPr>
          <a:xfrm flipV="1">
            <a:off x="3057525" y="2391210"/>
            <a:ext cx="0" cy="22875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8512096" y="741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en-US" altLang="ja-JP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/6</a:t>
            </a:r>
            <a:endParaRPr kumimoji="1" lang="ja-JP" altLang="en-US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479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tile tx="0" ty="0" sx="100000" sy="100000" flip="none" algn="tl"/>
        </a:blipFill>
      </a:spPr>
      <a:bodyPr wrap="square">
        <a:spAutoFit/>
      </a:bodyPr>
      <a:lstStyle>
        <a:defPPr>
          <a:defRPr sz="2000" i="1" dirty="0">
            <a:solidFill>
              <a:prstClr val="black">
                <a:lumMod val="65000"/>
                <a:lumOff val="35000"/>
              </a:prstClr>
            </a:solidFill>
            <a:latin typeface="HGP創英角ﾎﾟｯﾌﾟ体" pitchFamily="50" charset="-128"/>
            <a:ea typeface="HGP創英角ﾎﾟｯﾌﾟ体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50000"/>
          </a:schemeClr>
        </a:solidFill>
        <a:ln>
          <a:noFill/>
        </a:ln>
      </a:spPr>
      <a:bodyPr rtlCol="0" anchor="ctr"/>
      <a:lstStyle>
        <a:defPPr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95196</TotalTime>
  <Words>1093</Words>
  <Application>Microsoft Office PowerPoint</Application>
  <PresentationFormat>画面に合わせる (4:3)</PresentationFormat>
  <Paragraphs>159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Calibri</vt:lpstr>
      <vt:lpstr>HGP創英角ﾎﾟｯﾌﾟ体</vt:lpstr>
      <vt:lpstr>Symbol</vt:lpstr>
      <vt:lpstr>Times New Roman</vt:lpstr>
      <vt:lpstr>Arial</vt:lpstr>
      <vt:lpstr>Wingdings</vt:lpstr>
      <vt:lpstr>ＭＳ Ｐゴシック</vt:lpstr>
      <vt:lpstr>Office テーマ</vt:lpstr>
      <vt:lpstr>1_Office テーマ</vt:lpstr>
      <vt:lpstr>DM detections at Higgs Factory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signals at the Nightmare scenario</dc:title>
  <dc:creator>smatsu</dc:creator>
  <cp:lastModifiedBy>松本 重貴</cp:lastModifiedBy>
  <cp:revision>5828</cp:revision>
  <dcterms:modified xsi:type="dcterms:W3CDTF">2020-08-04T03:39:37Z</dcterms:modified>
</cp:coreProperties>
</file>