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60" r:id="rId1"/>
  </p:sldMasterIdLst>
  <p:notesMasterIdLst>
    <p:notesMasterId r:id="rId39"/>
  </p:notesMasterIdLst>
  <p:sldIdLst>
    <p:sldId id="256" r:id="rId2"/>
    <p:sldId id="257" r:id="rId3"/>
    <p:sldId id="280" r:id="rId4"/>
    <p:sldId id="277" r:id="rId5"/>
    <p:sldId id="278" r:id="rId6"/>
    <p:sldId id="279" r:id="rId7"/>
    <p:sldId id="273" r:id="rId8"/>
    <p:sldId id="274" r:id="rId9"/>
    <p:sldId id="275" r:id="rId10"/>
    <p:sldId id="281" r:id="rId11"/>
    <p:sldId id="282" r:id="rId12"/>
    <p:sldId id="276" r:id="rId13"/>
    <p:sldId id="293" r:id="rId14"/>
    <p:sldId id="292" r:id="rId15"/>
    <p:sldId id="296" r:id="rId16"/>
    <p:sldId id="294" r:id="rId17"/>
    <p:sldId id="271" r:id="rId18"/>
    <p:sldId id="295" r:id="rId19"/>
    <p:sldId id="285" r:id="rId20"/>
    <p:sldId id="283" r:id="rId21"/>
    <p:sldId id="258" r:id="rId22"/>
    <p:sldId id="260" r:id="rId23"/>
    <p:sldId id="261" r:id="rId24"/>
    <p:sldId id="262" r:id="rId25"/>
    <p:sldId id="264" r:id="rId26"/>
    <p:sldId id="265" r:id="rId27"/>
    <p:sldId id="266" r:id="rId28"/>
    <p:sldId id="286" r:id="rId29"/>
    <p:sldId id="267" r:id="rId30"/>
    <p:sldId id="268" r:id="rId31"/>
    <p:sldId id="269" r:id="rId32"/>
    <p:sldId id="270" r:id="rId33"/>
    <p:sldId id="287" r:id="rId34"/>
    <p:sldId id="289" r:id="rId35"/>
    <p:sldId id="290" r:id="rId36"/>
    <p:sldId id="288" r:id="rId37"/>
    <p:sldId id="259" r:id="rId38"/>
  </p:sldIdLst>
  <p:sldSz cx="9144000" cy="6858000" type="screen4x3"/>
  <p:notesSz cx="6858000" cy="9144000"/>
  <p:embeddedFontLst>
    <p:embeddedFont>
      <p:font typeface="ＭＳ Ｐゴシック" panose="020B0600070205080204" pitchFamily="34" charset="-128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9" autoAdjust="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597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1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A9835-53F5-4ECC-8F66-4B4D3203CB04}" type="datetimeFigureOut">
              <a:rPr lang="en-GB" smtClean="0"/>
              <a:t>18/09/2017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CBA4C-1549-4B9F-9E32-303C24972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736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B3F21-76B0-4604-9560-994F67D1C4D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8211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Fr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015-01-13_CERN_ENdept 36% h32mm 300dpi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0" y="5471818"/>
            <a:ext cx="3075535" cy="115218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31800" y="2121290"/>
            <a:ext cx="8265984" cy="1826363"/>
          </a:xfrm>
        </p:spPr>
        <p:txBody>
          <a:bodyPr tIns="0" bIns="0" anchor="b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buNone/>
              <a:defRPr kumimoji="0" lang="en-US" sz="4000" b="1" i="0" kern="1200" cap="none" spc="0" baseline="0" dirty="0">
                <a:ln w="12700">
                  <a:noFill/>
                  <a:prstDash val="solid"/>
                </a:ln>
                <a:solidFill>
                  <a:schemeClr val="accent1"/>
                </a:solidFill>
                <a:effectLst/>
                <a:latin typeface="+mj-lt"/>
                <a:ea typeface="+mj-ea"/>
                <a:cs typeface="Ubuntu"/>
              </a:defRPr>
            </a:lvl1pPr>
          </a:lstStyle>
          <a:p>
            <a:r>
              <a:rPr kumimoji="0" lang="x-none" dirty="0" smtClean="0"/>
              <a:t>Presentation Title</a:t>
            </a:r>
            <a:endParaRPr kumimoji="0"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431800" y="4171952"/>
            <a:ext cx="8265984" cy="1066688"/>
          </a:xfrm>
        </p:spPr>
        <p:txBody>
          <a:bodyPr lIns="45720" tIns="0" rIns="45720" bIns="0" anchor="t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800" b="0" i="0">
                <a:solidFill>
                  <a:schemeClr val="accent4"/>
                </a:solidFill>
                <a:effectLst/>
                <a:latin typeface="+mn-lt"/>
                <a:cs typeface="Ubuntu Light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x-none" dirty="0" smtClean="0"/>
              <a:t>Author and Affiliation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x-none" dirty="0" smtClean="0"/>
              <a:t>Slide Title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 hasCustomPrompt="1"/>
          </p:nvPr>
        </p:nvSpPr>
        <p:spPr>
          <a:xfrm>
            <a:off x="457200" y="1260000"/>
            <a:ext cx="8226425" cy="5016068"/>
          </a:xfrm>
        </p:spPr>
        <p:txBody>
          <a:bodyPr/>
          <a:lstStyle>
            <a:lvl2pPr>
              <a:defRPr baseline="0"/>
            </a:lvl2pPr>
          </a:lstStyle>
          <a:p>
            <a:pPr lvl="0"/>
            <a:r>
              <a:rPr lang="x-none" dirty="0" smtClean="0"/>
              <a:t>Slide text first level</a:t>
            </a:r>
          </a:p>
          <a:p>
            <a:pPr lvl="1"/>
            <a:r>
              <a:rPr lang="x-none" dirty="0" smtClean="0"/>
              <a:t>Slide text second level</a:t>
            </a:r>
          </a:p>
          <a:p>
            <a:pPr lvl="2"/>
            <a:r>
              <a:rPr lang="x-none" dirty="0" smtClean="0"/>
              <a:t>Slide text third level</a:t>
            </a:r>
          </a:p>
          <a:p>
            <a:pPr lvl="3"/>
            <a:r>
              <a:rPr lang="x-none" dirty="0" smtClean="0"/>
              <a:t>Slide text fourth level</a:t>
            </a:r>
          </a:p>
          <a:p>
            <a:pPr lvl="4"/>
            <a:r>
              <a:rPr lang="x-none" dirty="0" smtClean="0"/>
              <a:t>Slide text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8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x-none" dirty="0" smtClean="0"/>
              <a:t>Slide Title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 hasCustomPrompt="1"/>
          </p:nvPr>
        </p:nvSpPr>
        <p:spPr>
          <a:xfrm>
            <a:off x="457200" y="1245521"/>
            <a:ext cx="8226425" cy="5028279"/>
          </a:xfrm>
        </p:spPr>
        <p:txBody>
          <a:bodyPr/>
          <a:lstStyle>
            <a:lvl2pPr>
              <a:defRPr sz="2400" baseline="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x-none" dirty="0" smtClean="0"/>
              <a:t>Slide text first level</a:t>
            </a:r>
          </a:p>
          <a:p>
            <a:pPr lvl="1"/>
            <a:r>
              <a:rPr lang="x-none" dirty="0" smtClean="0"/>
              <a:t>Slide text second level</a:t>
            </a:r>
          </a:p>
          <a:p>
            <a:pPr lvl="2"/>
            <a:r>
              <a:rPr lang="x-none" dirty="0" smtClean="0"/>
              <a:t>Slide text third level</a:t>
            </a:r>
          </a:p>
          <a:p>
            <a:pPr lvl="3"/>
            <a:r>
              <a:rPr lang="x-none" dirty="0" smtClean="0"/>
              <a:t>Slide text fourth level</a:t>
            </a:r>
          </a:p>
          <a:p>
            <a:pPr lvl="4"/>
            <a:r>
              <a:rPr lang="x-none" dirty="0" smtClean="0"/>
              <a:t>Slide text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534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us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x-none" dirty="0" smtClean="0"/>
              <a:t>Slide Title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974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200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900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314450" y="4214813"/>
            <a:ext cx="6535738" cy="16097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pic>
        <p:nvPicPr>
          <p:cNvPr id="5" name="Picture 4" descr="2015-01-13_CERN_ENdept 36% h32mm 300dpi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400" y="2796780"/>
            <a:ext cx="3075535" cy="115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1474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A23F-BAF2-40F7-981E-A4E481A32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03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015-01-13_CERN_ENdept 13% h12mm 300dpi.png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00" y="6335170"/>
            <a:ext cx="1152182" cy="43283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2295326" y="6356350"/>
            <a:ext cx="13711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rgbClr val="729FCF"/>
                </a:solidFill>
                <a:latin typeface="+mn-lt"/>
                <a:cs typeface="Ubuntu Light"/>
              </a:defRPr>
            </a:lvl1pPr>
          </a:lstStyle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666434" y="6356350"/>
            <a:ext cx="42904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rgbClr val="729FCF"/>
                </a:solidFill>
                <a:latin typeface="+mn-lt"/>
                <a:cs typeface="Ubuntu Light"/>
              </a:defRPr>
            </a:lvl1pPr>
          </a:lstStyle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7956924" y="6356350"/>
            <a:ext cx="7298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rgbClr val="729FCF"/>
                </a:solidFill>
                <a:latin typeface="+mn-lt"/>
                <a:cs typeface="Ubuntu Light"/>
              </a:defRPr>
            </a:lvl1pPr>
          </a:lstStyle>
          <a:p>
            <a:fld id="{8D6C380F-326D-3C40-9EE7-7FBAB0953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260000"/>
            <a:ext cx="8226854" cy="502803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CH" dirty="0" smtClean="0"/>
              <a:t>Slide text first level</a:t>
            </a:r>
          </a:p>
          <a:p>
            <a:pPr lvl="1" eaLnBrk="1" latinLnBrk="0" hangingPunct="1"/>
            <a:r>
              <a:rPr kumimoji="0" lang="fr-CH" dirty="0" smtClean="0"/>
              <a:t>Slide text second level</a:t>
            </a:r>
          </a:p>
          <a:p>
            <a:pPr lvl="2" eaLnBrk="1" latinLnBrk="0" hangingPunct="1"/>
            <a:r>
              <a:rPr kumimoji="0" lang="fr-CH" dirty="0" smtClean="0"/>
              <a:t>Slide text third level</a:t>
            </a:r>
          </a:p>
          <a:p>
            <a:pPr lvl="3" eaLnBrk="1" latinLnBrk="0" hangingPunct="1"/>
            <a:r>
              <a:rPr kumimoji="0" lang="fr-CH" dirty="0" smtClean="0"/>
              <a:t>Slide text fourth level</a:t>
            </a:r>
          </a:p>
          <a:p>
            <a:pPr lvl="4" eaLnBrk="1" latinLnBrk="0" hangingPunct="1"/>
            <a:r>
              <a:rPr kumimoji="0" lang="fr-CH" dirty="0" smtClean="0"/>
              <a:t>Slide text fifth level</a:t>
            </a:r>
            <a:endParaRPr kumimoji="0" lang="en-US" dirty="0"/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33493"/>
            <a:ext cx="8226854" cy="71584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GB" noProof="0" dirty="0" smtClean="0"/>
              <a:t>Slide Title</a:t>
            </a:r>
            <a:endParaRPr kumimoji="0" lang="en-GB" noProof="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6285763"/>
            <a:ext cx="8226854" cy="0"/>
          </a:xfrm>
          <a:prstGeom prst="line">
            <a:avLst/>
          </a:prstGeom>
          <a:ln w="6350" cmpd="sng">
            <a:solidFill>
              <a:srgbClr val="0C377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1" r:id="rId2"/>
    <p:sldLayoutId id="2147483685" r:id="rId3"/>
    <p:sldLayoutId id="2147483682" r:id="rId4"/>
    <p:sldLayoutId id="2147483684" r:id="rId5"/>
    <p:sldLayoutId id="2147483680" r:id="rId6"/>
    <p:sldLayoutId id="2147483676" r:id="rId7"/>
    <p:sldLayoutId id="2147483686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sz="3600" b="0" i="0" kern="1200">
          <a:solidFill>
            <a:srgbClr val="0C377B"/>
          </a:solidFill>
          <a:latin typeface="+mj-lt"/>
          <a:ea typeface="+mj-ea"/>
          <a:cs typeface="Ubuntu Light"/>
        </a:defRPr>
      </a:lvl1pPr>
    </p:titleStyle>
    <p:bodyStyle>
      <a:lvl1pPr marL="225425" indent="-225425" algn="l" rtl="0" eaLnBrk="1" latinLnBrk="0" hangingPunct="1">
        <a:lnSpc>
          <a:spcPct val="100000"/>
        </a:lnSpc>
        <a:spcBef>
          <a:spcPts val="900"/>
        </a:spcBef>
        <a:buClr>
          <a:schemeClr val="accent1"/>
        </a:buClr>
        <a:buSzPct val="100000"/>
        <a:buFont typeface="Arial"/>
        <a:buChar char="•"/>
        <a:defRPr kumimoji="0" sz="3000" b="0" i="0" kern="1200">
          <a:solidFill>
            <a:srgbClr val="0C377B"/>
          </a:solidFill>
          <a:latin typeface="+mn-lt"/>
          <a:ea typeface="+mn-ea"/>
          <a:cs typeface="Ubuntu Light"/>
        </a:defRPr>
      </a:lvl1pPr>
      <a:lvl2pPr marL="460375" indent="-228600" algn="l" rtl="0" eaLnBrk="1" latinLnBrk="0" hangingPunct="1">
        <a:lnSpc>
          <a:spcPct val="100000"/>
        </a:lnSpc>
        <a:spcBef>
          <a:spcPts val="900"/>
        </a:spcBef>
        <a:buClr>
          <a:schemeClr val="bg2"/>
        </a:buClr>
        <a:buSzPct val="100000"/>
        <a:buFont typeface="Arial"/>
        <a:buChar char="•"/>
        <a:defRPr kumimoji="0" sz="3000" b="0" i="0" kern="1200">
          <a:solidFill>
            <a:srgbClr val="0C377B"/>
          </a:solidFill>
          <a:latin typeface="+mn-lt"/>
          <a:ea typeface="+mn-ea"/>
          <a:cs typeface="Ubuntu Light"/>
        </a:defRPr>
      </a:lvl2pPr>
      <a:lvl3pPr marL="685800" indent="-225425" algn="l" rtl="0" eaLnBrk="1" latinLnBrk="0" hangingPunct="1">
        <a:lnSpc>
          <a:spcPct val="100000"/>
        </a:lnSpc>
        <a:spcBef>
          <a:spcPts val="900"/>
        </a:spcBef>
        <a:buClr>
          <a:schemeClr val="accent2"/>
        </a:buClr>
        <a:buSzPct val="100000"/>
        <a:buFont typeface="Arial"/>
        <a:buChar char="•"/>
        <a:defRPr kumimoji="0" sz="3000" b="0" i="0" kern="1200">
          <a:solidFill>
            <a:srgbClr val="0C377B"/>
          </a:solidFill>
          <a:latin typeface="+mn-lt"/>
          <a:ea typeface="+mn-ea"/>
          <a:cs typeface="Ubuntu Light"/>
        </a:defRPr>
      </a:lvl3pPr>
      <a:lvl4pPr marL="909638" indent="-223838" algn="l" rtl="0" eaLnBrk="1" latinLnBrk="0" hangingPunct="1">
        <a:lnSpc>
          <a:spcPct val="100000"/>
        </a:lnSpc>
        <a:spcBef>
          <a:spcPts val="900"/>
        </a:spcBef>
        <a:buClr>
          <a:schemeClr val="accent3"/>
        </a:buClr>
        <a:buSzPct val="100000"/>
        <a:buFont typeface="Arial"/>
        <a:buChar char="•"/>
        <a:defRPr kumimoji="0" sz="3000" b="0" i="0" kern="1200">
          <a:solidFill>
            <a:srgbClr val="0C377B"/>
          </a:solidFill>
          <a:latin typeface="+mn-lt"/>
          <a:ea typeface="+mn-ea"/>
          <a:cs typeface="Ubuntu Light"/>
        </a:defRPr>
      </a:lvl4pPr>
      <a:lvl5pPr marL="1146175" indent="-236538" algn="l" rtl="0" eaLnBrk="1" latinLnBrk="0" hangingPunct="1">
        <a:lnSpc>
          <a:spcPct val="100000"/>
        </a:lnSpc>
        <a:spcBef>
          <a:spcPts val="900"/>
        </a:spcBef>
        <a:buClr>
          <a:schemeClr val="accent4"/>
        </a:buClr>
        <a:buSzPct val="100000"/>
        <a:buFont typeface="Arial"/>
        <a:buChar char="•"/>
        <a:defRPr kumimoji="0" sz="3000" b="0" i="0" kern="1200" baseline="0">
          <a:solidFill>
            <a:srgbClr val="0C377B"/>
          </a:solidFill>
          <a:latin typeface="+mn-lt"/>
          <a:ea typeface="+mn-ea"/>
          <a:cs typeface="Ubuntu Light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onference-indico.kek.jp/indico/event/16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1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8.xml"/><Relationship Id="rId4" Type="http://schemas.openxmlformats.org/officeDocument/2006/relationships/video" Target="../media/media2.mp4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SPS Beam Dump Facility Project Design Challenges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M. Calviani </a:t>
            </a:r>
            <a:r>
              <a:rPr lang="en-US" smtClean="0"/>
              <a:t>(CERN)</a:t>
            </a:r>
            <a:endParaRPr lang="en-US" dirty="0" smtClean="0"/>
          </a:p>
          <a:p>
            <a:r>
              <a:rPr lang="en-US" dirty="0" smtClean="0"/>
              <a:t>on behalf of the BDF Project team</a:t>
            </a:r>
            <a:endParaRPr lang="en-US" dirty="0"/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634230" y="281030"/>
            <a:ext cx="3515971" cy="23202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828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Proton sharing scenarios</a:t>
            </a:r>
            <a:endParaRPr lang="en-GB" dirty="0"/>
          </a:p>
        </p:txBody>
      </p:sp>
      <p:pic>
        <p:nvPicPr>
          <p:cNvPr id="4" name="Picture 3" descr="1504.04956v1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2" t="36353" r="17830" b="35982"/>
          <a:stretch/>
        </p:blipFill>
        <p:spPr>
          <a:xfrm>
            <a:off x="750764" y="1065322"/>
            <a:ext cx="7302102" cy="485539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212145" y="5940083"/>
            <a:ext cx="25859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CERN-SHiP-NOTE-2015-004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44344" y="3025350"/>
            <a:ext cx="2238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Maximum number of protons on target for SHiP</a:t>
            </a:r>
            <a:endParaRPr lang="en-GB" sz="2000" dirty="0"/>
          </a:p>
        </p:txBody>
      </p:sp>
      <p:cxnSp>
        <p:nvCxnSpPr>
          <p:cNvPr id="13" name="Straight Arrow Connector 12"/>
          <p:cNvCxnSpPr>
            <a:stCxn id="7" idx="2"/>
          </p:cNvCxnSpPr>
          <p:nvPr/>
        </p:nvCxnSpPr>
        <p:spPr>
          <a:xfrm flipH="1">
            <a:off x="6836569" y="4041013"/>
            <a:ext cx="727080" cy="3809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141292" y="4270468"/>
            <a:ext cx="1576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6*10</a:t>
            </a:r>
            <a:r>
              <a:rPr lang="en-GB" sz="2400" b="1" baseline="30000" dirty="0" smtClean="0"/>
              <a:t>19</a:t>
            </a:r>
            <a:r>
              <a:rPr lang="en-GB" sz="2400" b="1" dirty="0" smtClean="0"/>
              <a:t> p/y</a:t>
            </a:r>
            <a:endParaRPr lang="en-GB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596683" y="4108698"/>
            <a:ext cx="40683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B0007"/>
                </a:solidFill>
              </a:rPr>
              <a:t>Baseline scenario with FT flat-top of 9.7 s </a:t>
            </a:r>
            <a:r>
              <a:rPr lang="en-US" sz="2000" dirty="0" smtClean="0">
                <a:solidFill>
                  <a:srgbClr val="FB0007"/>
                </a:solidFill>
                <a:sym typeface="Wingdings"/>
              </a:rPr>
              <a:t> </a:t>
            </a:r>
            <a:r>
              <a:rPr lang="en-US" sz="2000" b="1" dirty="0" smtClean="0">
                <a:solidFill>
                  <a:srgbClr val="FB0007"/>
                </a:solidFill>
              </a:rPr>
              <a:t>conservative assumption</a:t>
            </a:r>
            <a:r>
              <a:rPr lang="en-US" sz="2000" dirty="0" smtClean="0">
                <a:solidFill>
                  <a:srgbClr val="FB0007"/>
                </a:solidFill>
              </a:rPr>
              <a:t> for TCC2 </a:t>
            </a:r>
            <a:r>
              <a:rPr lang="en-US" sz="2000" dirty="0">
                <a:solidFill>
                  <a:srgbClr val="FB0007"/>
                </a:solidFill>
              </a:rPr>
              <a:t>target </a:t>
            </a:r>
            <a:r>
              <a:rPr lang="en-US" sz="2000" dirty="0" smtClean="0">
                <a:solidFill>
                  <a:srgbClr val="FB0007"/>
                </a:solidFill>
              </a:rPr>
              <a:t>experiments</a:t>
            </a:r>
            <a:endParaRPr lang="en-US" sz="2000" dirty="0">
              <a:solidFill>
                <a:srgbClr val="FB0007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A23F-BAF2-40F7-981E-A4E481A32A3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41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Proton sharing scenarios</a:t>
            </a:r>
            <a:endParaRPr lang="en-GB" dirty="0"/>
          </a:p>
        </p:txBody>
      </p:sp>
      <p:pic>
        <p:nvPicPr>
          <p:cNvPr id="4" name="Picture 3" descr="1504.04956v1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2" t="36353" r="17830" b="35982"/>
          <a:stretch/>
        </p:blipFill>
        <p:spPr>
          <a:xfrm>
            <a:off x="750764" y="1065322"/>
            <a:ext cx="7302102" cy="485539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212145" y="5940083"/>
            <a:ext cx="25859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CERN-SHiP-NOTE-2015-004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12145" y="1621576"/>
            <a:ext cx="2092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Higher proton rate for TCC2 primary targets experiment</a:t>
            </a:r>
            <a:endParaRPr lang="en-GB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6154958" y="1621576"/>
            <a:ext cx="0" cy="9233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072063" y="2900363"/>
            <a:ext cx="0" cy="1414462"/>
          </a:xfrm>
          <a:prstGeom prst="line">
            <a:avLst/>
          </a:prstGeom>
          <a:ln w="571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56645" y="2916494"/>
            <a:ext cx="135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SHiP goal</a:t>
            </a:r>
            <a:endParaRPr lang="en-GB" b="1" dirty="0"/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814997" y="4264235"/>
            <a:ext cx="7173635" cy="9724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GB" dirty="0" smtClean="0"/>
              <a:t>Shorter flat-top for TCC2 fixed target cycle implies</a:t>
            </a:r>
          </a:p>
          <a:p>
            <a:pPr marL="454025" indent="-457200">
              <a:buFont typeface="Wingdings" panose="05000000000000000000" pitchFamily="2" charset="2"/>
              <a:buChar char="§"/>
            </a:pPr>
            <a:r>
              <a:rPr lang="en-GB" dirty="0" smtClean="0"/>
              <a:t>Higher average proton flux and higher activation in the splitter region</a:t>
            </a:r>
          </a:p>
          <a:p>
            <a:pPr marL="454025" indent="-457200">
              <a:buFont typeface="Wingdings" panose="05000000000000000000" pitchFamily="2" charset="2"/>
              <a:buChar char="§"/>
            </a:pPr>
            <a:r>
              <a:rPr lang="en-GB" dirty="0" smtClean="0"/>
              <a:t>Increasing total POT for SHiP and TCC2 experiments, increasing radiation in SPS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A23F-BAF2-40F7-981E-A4E481A32A3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25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Target design challenges and issues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944"/>
            <a:ext cx="8226854" cy="247535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/>
                </a:solidFill>
              </a:rPr>
              <a:t>Long-optimisation for the design of the target sandwich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/>
                </a:solidFill>
              </a:rPr>
              <a:t>Important compressive stress at the core centre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/>
                </a:solidFill>
              </a:rPr>
              <a:t>Very high values of tensile forces on the cladding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/>
                </a:solidFill>
              </a:rPr>
              <a:t>Initial Ta cladding removed in favour of Ta(2.5)W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/>
                </a:solidFill>
              </a:rPr>
              <a:t>Target prototype beam tests during 2018 (PIE 2019)</a:t>
            </a:r>
            <a:endParaRPr lang="en-GB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600" y="3561604"/>
            <a:ext cx="2506613" cy="26002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20" y="3666564"/>
            <a:ext cx="3089134" cy="24952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203" y="3633590"/>
            <a:ext cx="2943014" cy="26136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68600" y="5769471"/>
            <a:ext cx="2274982" cy="369332"/>
          </a:xfrm>
          <a:prstGeom prst="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 smtClean="0"/>
              <a:t>E. Lopez-Sola 20/09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A23F-BAF2-40F7-981E-A4E481A32A3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61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Dilution </a:t>
            </a:r>
            <a:r>
              <a:rPr lang="en-US" smtClean="0"/>
              <a:t>beam target </a:t>
            </a:r>
            <a:r>
              <a:rPr lang="en-US" dirty="0" smtClean="0"/>
              <a:t>images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A23F-BAF2-40F7-981E-A4E481A32A38}" type="slidenum">
              <a:rPr lang="en-US" smtClean="0"/>
              <a:t>13</a:t>
            </a:fld>
            <a:endParaRPr lang="en-US"/>
          </a:p>
        </p:txBody>
      </p:sp>
      <p:pic>
        <p:nvPicPr>
          <p:cNvPr id="7" name="Thermal T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r="69953" b="36747"/>
          <a:stretch/>
        </p:blipFill>
        <p:spPr>
          <a:xfrm>
            <a:off x="191686" y="1762538"/>
            <a:ext cx="4207280" cy="3673074"/>
          </a:xfrm>
          <a:prstGeom prst="rect">
            <a:avLst/>
          </a:prstGeom>
        </p:spPr>
      </p:pic>
      <p:pic>
        <p:nvPicPr>
          <p:cNvPr id="8" name="Struct TZM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/>
          <a:srcRect r="60571" b="21255"/>
          <a:stretch/>
        </p:blipFill>
        <p:spPr>
          <a:xfrm>
            <a:off x="4570626" y="1762538"/>
            <a:ext cx="4434811" cy="36730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8549" y="5627114"/>
            <a:ext cx="79608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50 mm radius, 8 mm 1sigma, 4 turns in 1 second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040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BDF T6 target test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36801"/>
            <a:ext cx="8226854" cy="247535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/>
                </a:solidFill>
              </a:rPr>
              <a:t>Reliability of the target is a critical aspect of the design of BDF </a:t>
            </a:r>
            <a:r>
              <a:rPr lang="en-GB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representative beam test required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/>
                </a:solidFill>
                <a:sym typeface="Wingdings" panose="05000000000000000000" pitchFamily="2" charset="2"/>
              </a:rPr>
              <a:t>HiRadMat cannot be used due to availability of fast extraction only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/>
                </a:solidFill>
                <a:sym typeface="Wingdings" panose="05000000000000000000" pitchFamily="2" charset="2"/>
              </a:rPr>
              <a:t>A dedicated beam test area in the TCC2 T6 line will be realized during the 2017-2018 beam shutdown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>
                <a:solidFill>
                  <a:schemeClr val="tx1"/>
                </a:solidFill>
                <a:sym typeface="Wingdings" panose="05000000000000000000" pitchFamily="2" charset="2"/>
              </a:rPr>
              <a:t>Instrumented prototype target – beam on target summer 2018</a:t>
            </a:r>
            <a:endParaRPr lang="en-GB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30351"/>
            <a:ext cx="9144000" cy="202474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 rot="20315630">
            <a:off x="2331431" y="5088304"/>
            <a:ext cx="1531056" cy="532297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8" name="Line Callout 1 7"/>
          <p:cNvSpPr/>
          <p:nvPr/>
        </p:nvSpPr>
        <p:spPr>
          <a:xfrm>
            <a:off x="4340531" y="3529091"/>
            <a:ext cx="1053967" cy="387660"/>
          </a:xfrm>
          <a:prstGeom prst="borderCallout1">
            <a:avLst>
              <a:gd name="adj1" fmla="val 100686"/>
              <a:gd name="adj2" fmla="val 1256"/>
              <a:gd name="adj3" fmla="val 374734"/>
              <a:gd name="adj4" fmla="val -562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350" dirty="0"/>
              <a:t>BDF setup</a:t>
            </a:r>
            <a:endParaRPr lang="fr-FR" sz="135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0531" y="4088585"/>
            <a:ext cx="4049683" cy="1908273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A23F-BAF2-40F7-981E-A4E481A32A38}" type="slidenum">
              <a:rPr lang="en-US" smtClean="0"/>
              <a:t>14</a:t>
            </a:fld>
            <a:endParaRPr lang="en-US"/>
          </a:p>
        </p:txBody>
      </p:sp>
      <p:pic>
        <p:nvPicPr>
          <p:cNvPr id="1026" name="Picture 1" descr="image0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669" y="1117599"/>
            <a:ext cx="5726911" cy="4446067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03491" y="5096394"/>
            <a:ext cx="2274982" cy="646331"/>
          </a:xfrm>
          <a:prstGeom prst="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 smtClean="0"/>
              <a:t>E. Lopez-Sola 20/09</a:t>
            </a:r>
          </a:p>
          <a:p>
            <a:r>
              <a:rPr lang="en-US" dirty="0" smtClean="0"/>
              <a:t>M. Casolino 20/09</a:t>
            </a:r>
            <a:endParaRPr lang="en-GB" dirty="0" smtClean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750457" y="1349829"/>
            <a:ext cx="3399797" cy="9652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20661113">
            <a:off x="3737429" y="1415143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150 cm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ight Arrow 14"/>
          <p:cNvSpPr/>
          <p:nvPr/>
        </p:nvSpPr>
        <p:spPr>
          <a:xfrm rot="20329005">
            <a:off x="2242457" y="2853439"/>
            <a:ext cx="616857" cy="33101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854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8" grpId="0" animBg="1"/>
      <p:bldP spid="7" grpId="0" animBg="1"/>
      <p:bldP spid="14" grpId="0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Requirement for BDF target shielding bunker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A23F-BAF2-40F7-981E-A4E481A32A38}" type="slidenum">
              <a:rPr lang="en-US" smtClean="0"/>
              <a:t>15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615" y="855498"/>
            <a:ext cx="7516830" cy="3854272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2522433" y="3145962"/>
            <a:ext cx="683231" cy="1"/>
          </a:xfrm>
          <a:prstGeom prst="straightConnector1">
            <a:avLst/>
          </a:prstGeom>
          <a:ln w="3492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81337" y="2728942"/>
            <a:ext cx="172354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 smtClean="0"/>
              <a:t>Beam direction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3437792" y="2274589"/>
            <a:ext cx="2077637" cy="145558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023265" y="3740118"/>
            <a:ext cx="443238" cy="6077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08627" y="4164565"/>
            <a:ext cx="1672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He-vessel wall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3117990" y="1693829"/>
            <a:ext cx="2599593" cy="287215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3582517" y="1170632"/>
            <a:ext cx="206986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 smtClean="0"/>
              <a:t>Target hall surface</a:t>
            </a:r>
            <a:endParaRPr lang="en-GB" dirty="0"/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543168" y="4709769"/>
            <a:ext cx="7605487" cy="2011705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dirty="0" smtClean="0"/>
              <a:t>Prompt dose on the top of the surface hall shall be such as to classify it as supervised area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dirty="0" smtClean="0"/>
              <a:t>Concrete works of the target station must not be considered as radioactive (maintenance)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dirty="0" smtClean="0"/>
              <a:t>Flexibility for future use and reconfiguration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en-GB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4570627" y="3236686"/>
            <a:ext cx="1241051" cy="116920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851258" y="4234837"/>
            <a:ext cx="825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Target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969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  <p:bldP spid="13" grpId="0" animBg="1"/>
      <p:bldP spid="14" grpId="0" animBg="1"/>
      <p:bldP spid="15" grpId="0" uiExpand="1" build="p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Cooling and ventilation aspects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Ventilation scheme according to </a:t>
            </a:r>
            <a:r>
              <a:rPr lang="en-US" b="1" dirty="0" smtClean="0"/>
              <a:t>ISO 17873:2004</a:t>
            </a:r>
            <a:r>
              <a:rPr lang="en-US" dirty="0" smtClean="0"/>
              <a:t> implemented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Reduction of environmental impact </a:t>
            </a:r>
            <a:r>
              <a:rPr lang="en-US" dirty="0" smtClean="0">
                <a:sym typeface="Wingdings" panose="05000000000000000000" pitchFamily="2" charset="2"/>
              </a:rPr>
              <a:t></a:t>
            </a:r>
            <a:r>
              <a:rPr lang="en-US" dirty="0" smtClean="0"/>
              <a:t> target bunker will be embedded in a dynamic He-gas containment (online purification)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Detailed study in 2018, construction of a prototype tank and circulation in 2019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A23F-BAF2-40F7-981E-A4E481A32A38}" type="slidenum">
              <a:rPr lang="en-US" smtClean="0"/>
              <a:t>16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441663" y="5676966"/>
            <a:ext cx="1689693" cy="369332"/>
          </a:xfrm>
          <a:prstGeom prst="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P. Avigni </a:t>
            </a:r>
            <a:r>
              <a:rPr lang="en-GB" dirty="0" smtClean="0"/>
              <a:t>19/09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78415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General RP considerations for BDF</a:t>
            </a:r>
            <a:endParaRPr lang="en-GB" dirty="0"/>
          </a:p>
        </p:txBody>
      </p:sp>
      <p:sp>
        <p:nvSpPr>
          <p:cNvPr id="40" name="Rectangle 39"/>
          <p:cNvSpPr/>
          <p:nvPr/>
        </p:nvSpPr>
        <p:spPr bwMode="auto">
          <a:xfrm rot="18900000">
            <a:off x="6100114" y="2850352"/>
            <a:ext cx="1232889" cy="1282998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defRPr/>
            </a:pPr>
            <a:endParaRPr lang="en-US" dirty="0" err="1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 rot="18900000">
            <a:off x="6988440" y="1925530"/>
            <a:ext cx="1232889" cy="1281599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defRPr/>
            </a:pPr>
            <a:endParaRPr lang="en-US" dirty="0" err="1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 rot="18900000">
            <a:off x="5206404" y="3779371"/>
            <a:ext cx="1232889" cy="1281599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defRPr/>
            </a:pPr>
            <a:endParaRPr lang="en-US" dirty="0" err="1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 rot="18900000">
            <a:off x="7064735" y="3779370"/>
            <a:ext cx="1232889" cy="1281599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defRPr/>
            </a:pPr>
            <a:endParaRPr lang="en-US" dirty="0" err="1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 rot="18900000">
            <a:off x="5150020" y="1896664"/>
            <a:ext cx="1232889" cy="1281599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defRPr/>
            </a:pPr>
            <a:endParaRPr lang="en-US" dirty="0" err="1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5" name="Freeform 32"/>
          <p:cNvSpPr>
            <a:spLocks/>
          </p:cNvSpPr>
          <p:nvPr/>
        </p:nvSpPr>
        <p:spPr bwMode="auto">
          <a:xfrm>
            <a:off x="6003206" y="4095573"/>
            <a:ext cx="2692" cy="2798"/>
          </a:xfrm>
          <a:custGeom>
            <a:avLst/>
            <a:gdLst>
              <a:gd name="T0" fmla="*/ 2147483646 w 13"/>
              <a:gd name="T1" fmla="*/ 0 h 20"/>
              <a:gd name="T2" fmla="*/ 0 w 13"/>
              <a:gd name="T3" fmla="*/ 0 h 20"/>
              <a:gd name="T4" fmla="*/ 2147483646 w 13"/>
              <a:gd name="T5" fmla="*/ 2147483646 h 20"/>
              <a:gd name="T6" fmla="*/ 2147483646 w 13"/>
              <a:gd name="T7" fmla="*/ 0 h 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" h="20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3" y="7"/>
                  <a:pt x="6" y="13"/>
                  <a:pt x="8" y="20"/>
                </a:cubicBezTo>
                <a:lnTo>
                  <a:pt x="1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" name="TextBox 6"/>
          <p:cNvSpPr txBox="1"/>
          <p:nvPr/>
        </p:nvSpPr>
        <p:spPr bwMode="auto">
          <a:xfrm>
            <a:off x="5289839" y="4327265"/>
            <a:ext cx="1086180" cy="48829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en-GB"/>
            </a:defPPr>
            <a:lvl1pPr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sz="1200" cap="all" dirty="0">
                <a:solidFill>
                  <a:srgbClr val="0070C0"/>
                </a:solidFill>
                <a:latin typeface="Calibri" panose="020F0502020204030204" pitchFamily="34" charset="0"/>
              </a:rPr>
              <a:t>Water and </a:t>
            </a:r>
            <a:r>
              <a:rPr lang="en-US" sz="1200" cap="all" dirty="0" smtClean="0">
                <a:solidFill>
                  <a:srgbClr val="0070C0"/>
                </a:solidFill>
                <a:latin typeface="Calibri" panose="020F0502020204030204" pitchFamily="34" charset="0"/>
              </a:rPr>
              <a:t>Ground activation</a:t>
            </a:r>
            <a:endParaRPr lang="en-US" sz="1200" cap="all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47" name="TextBox 5"/>
          <p:cNvSpPr txBox="1"/>
          <p:nvPr/>
        </p:nvSpPr>
        <p:spPr bwMode="auto">
          <a:xfrm>
            <a:off x="7092314" y="4420171"/>
            <a:ext cx="1098294" cy="32599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en-GB"/>
            </a:defPPr>
            <a:lvl1pPr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sz="1200" cap="all" dirty="0" smtClean="0">
                <a:solidFill>
                  <a:srgbClr val="0070C0"/>
                </a:solidFill>
                <a:latin typeface="Calibri" panose="020F0502020204030204" pitchFamily="34" charset="0"/>
              </a:rPr>
              <a:t>Radioactive waste</a:t>
            </a:r>
            <a:endParaRPr lang="en-US" sz="120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48" name="TextBox 3"/>
          <p:cNvSpPr txBox="1"/>
          <p:nvPr/>
        </p:nvSpPr>
        <p:spPr bwMode="auto">
          <a:xfrm>
            <a:off x="6954792" y="2564930"/>
            <a:ext cx="1313646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en-GB"/>
            </a:defPPr>
            <a:lvl1pPr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sz="1200" cap="all" dirty="0" smtClean="0">
                <a:solidFill>
                  <a:srgbClr val="0070C0"/>
                </a:solidFill>
                <a:latin typeface="Calibri" panose="020F0502020204030204" pitchFamily="34" charset="0"/>
              </a:rPr>
              <a:t>Air and </a:t>
            </a:r>
            <a:r>
              <a:rPr lang="en-US" sz="1200" cap="all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HeLium</a:t>
            </a:r>
            <a:r>
              <a:rPr lang="en-US" sz="1200" cap="all" dirty="0" smtClean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br>
              <a:rPr lang="en-US" sz="1200" cap="all" dirty="0" smtClean="0">
                <a:solidFill>
                  <a:srgbClr val="0070C0"/>
                </a:solidFill>
                <a:latin typeface="Calibri" panose="020F0502020204030204" pitchFamily="34" charset="0"/>
              </a:rPr>
            </a:br>
            <a:r>
              <a:rPr lang="en-US" sz="1200" cap="all" dirty="0" smtClean="0">
                <a:solidFill>
                  <a:srgbClr val="0070C0"/>
                </a:solidFill>
                <a:latin typeface="Calibri" panose="020F0502020204030204" pitchFamily="34" charset="0"/>
              </a:rPr>
              <a:t>activation</a:t>
            </a:r>
            <a:endParaRPr lang="en-US" sz="1200" cap="all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49" name="TextBox 32"/>
          <p:cNvSpPr txBox="1"/>
          <p:nvPr/>
        </p:nvSpPr>
        <p:spPr bwMode="auto">
          <a:xfrm>
            <a:off x="5218320" y="2472281"/>
            <a:ext cx="1160208" cy="32599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en-GB"/>
            </a:defPPr>
            <a:lvl1pPr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sz="1200" cap="all" dirty="0">
                <a:solidFill>
                  <a:srgbClr val="0070C0"/>
                </a:solidFill>
                <a:latin typeface="Calibri" panose="020F0502020204030204" pitchFamily="34" charset="0"/>
              </a:rPr>
              <a:t>Prompt and residual radiation</a:t>
            </a:r>
          </a:p>
        </p:txBody>
      </p:sp>
      <p:sp>
        <p:nvSpPr>
          <p:cNvPr id="50" name="TextBox 5"/>
          <p:cNvSpPr txBox="1"/>
          <p:nvPr/>
        </p:nvSpPr>
        <p:spPr bwMode="auto">
          <a:xfrm>
            <a:off x="6061082" y="3474362"/>
            <a:ext cx="1297495" cy="1622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en-GB"/>
            </a:defPPr>
            <a:lvl1pPr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  <a:defRPr/>
            </a:pPr>
            <a:r>
              <a:rPr lang="en-GB" sz="1200" cap="all" dirty="0" smtClean="0">
                <a:solidFill>
                  <a:schemeClr val="bg1"/>
                </a:solidFill>
                <a:latin typeface="Calibri" panose="020F0502020204030204" pitchFamily="34" charset="0"/>
              </a:rPr>
              <a:t>Radiation Protection</a:t>
            </a:r>
            <a:endParaRPr lang="en-GB" sz="1200" cap="all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6" t="22607" r="84581" b="72537"/>
          <a:stretch>
            <a:fillRect/>
          </a:stretch>
        </p:blipFill>
        <p:spPr bwMode="auto">
          <a:xfrm>
            <a:off x="7412970" y="2087278"/>
            <a:ext cx="360714" cy="404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" name="Group 8"/>
          <p:cNvGrpSpPr>
            <a:grpSpLocks/>
          </p:cNvGrpSpPr>
          <p:nvPr/>
        </p:nvGrpSpPr>
        <p:grpSpPr bwMode="auto">
          <a:xfrm>
            <a:off x="7463240" y="3883755"/>
            <a:ext cx="359369" cy="440725"/>
            <a:chOff x="5394049" y="4294337"/>
            <a:chExt cx="424800" cy="500329"/>
          </a:xfrm>
        </p:grpSpPr>
        <p:pic>
          <p:nvPicPr>
            <p:cNvPr id="53" name="Picture 2" descr="\\cern.ch\dfs\Users\c\clstrabe\Desktop\images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99" t="11519" r="8327" b="8969"/>
            <a:stretch>
              <a:fillRect/>
            </a:stretch>
          </p:blipFill>
          <p:spPr bwMode="auto">
            <a:xfrm>
              <a:off x="5394049" y="4294337"/>
              <a:ext cx="424800" cy="47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Rectangle 4"/>
            <p:cNvSpPr>
              <a:spLocks noChangeArrowheads="1"/>
            </p:cNvSpPr>
            <p:nvPr/>
          </p:nvSpPr>
          <p:spPr bwMode="auto">
            <a:xfrm>
              <a:off x="5394049" y="4294337"/>
              <a:ext cx="424800" cy="500329"/>
            </a:xfrm>
            <a:prstGeom prst="rect">
              <a:avLst/>
            </a:prstGeom>
            <a:solidFill>
              <a:schemeClr val="bg1">
                <a:alpha val="2392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</p:grpSp>
      <p:grpSp>
        <p:nvGrpSpPr>
          <p:cNvPr id="55" name="Group 9"/>
          <p:cNvGrpSpPr>
            <a:grpSpLocks/>
          </p:cNvGrpSpPr>
          <p:nvPr/>
        </p:nvGrpSpPr>
        <p:grpSpPr bwMode="auto">
          <a:xfrm>
            <a:off x="5581966" y="2040258"/>
            <a:ext cx="383595" cy="440725"/>
            <a:chOff x="3294107" y="2233835"/>
            <a:chExt cx="452494" cy="500329"/>
          </a:xfrm>
        </p:grpSpPr>
        <p:pic>
          <p:nvPicPr>
            <p:cNvPr id="56" name="Picture 3" descr="\\cern.ch\dfs\Users\c\clstrabe\Desktop\imagesCAS65GKI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321801" y="2273006"/>
              <a:ext cx="424800" cy="42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5"/>
            <p:cNvSpPr>
              <a:spLocks noChangeArrowheads="1"/>
            </p:cNvSpPr>
            <p:nvPr/>
          </p:nvSpPr>
          <p:spPr bwMode="auto">
            <a:xfrm>
              <a:off x="3347864" y="2265479"/>
              <a:ext cx="280800" cy="7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58" name="Rectangle 41"/>
            <p:cNvSpPr>
              <a:spLocks noChangeArrowheads="1"/>
            </p:cNvSpPr>
            <p:nvPr/>
          </p:nvSpPr>
          <p:spPr bwMode="auto">
            <a:xfrm>
              <a:off x="3347864" y="2430000"/>
              <a:ext cx="2808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59" name="Rectangle 42"/>
            <p:cNvSpPr>
              <a:spLocks noChangeArrowheads="1"/>
            </p:cNvSpPr>
            <p:nvPr/>
          </p:nvSpPr>
          <p:spPr bwMode="auto">
            <a:xfrm>
              <a:off x="3347864" y="2618035"/>
              <a:ext cx="280800" cy="7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60" name="Isosceles Triangle 6"/>
            <p:cNvSpPr>
              <a:spLocks noChangeArrowheads="1"/>
            </p:cNvSpPr>
            <p:nvPr/>
          </p:nvSpPr>
          <p:spPr bwMode="auto">
            <a:xfrm rot="-5400000">
              <a:off x="3608456" y="2442502"/>
              <a:ext cx="172800" cy="7200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61" name="Rectangle 44"/>
            <p:cNvSpPr>
              <a:spLocks noChangeArrowheads="1"/>
            </p:cNvSpPr>
            <p:nvPr/>
          </p:nvSpPr>
          <p:spPr bwMode="auto">
            <a:xfrm>
              <a:off x="3294107" y="2233835"/>
              <a:ext cx="452494" cy="500329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</p:grpSp>
      <p:grpSp>
        <p:nvGrpSpPr>
          <p:cNvPr id="62" name="Group 39"/>
          <p:cNvGrpSpPr>
            <a:grpSpLocks/>
          </p:cNvGrpSpPr>
          <p:nvPr/>
        </p:nvGrpSpPr>
        <p:grpSpPr bwMode="auto">
          <a:xfrm>
            <a:off x="5623135" y="3883556"/>
            <a:ext cx="376866" cy="404348"/>
            <a:chOff x="3321801" y="4336476"/>
            <a:chExt cx="444212" cy="458190"/>
          </a:xfrm>
        </p:grpSpPr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76" t="31375" r="82220" b="63770"/>
            <a:stretch>
              <a:fillRect/>
            </a:stretch>
          </p:blipFill>
          <p:spPr bwMode="auto">
            <a:xfrm>
              <a:off x="3321801" y="4336476"/>
              <a:ext cx="424800" cy="458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Rectangle 37"/>
            <p:cNvSpPr>
              <a:spLocks noChangeArrowheads="1"/>
            </p:cNvSpPr>
            <p:nvPr/>
          </p:nvSpPr>
          <p:spPr bwMode="auto">
            <a:xfrm rot="-2316096">
              <a:off x="3680957" y="4356000"/>
              <a:ext cx="85056" cy="100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65" name="Oval 38"/>
            <p:cNvSpPr>
              <a:spLocks noChangeArrowheads="1"/>
            </p:cNvSpPr>
            <p:nvPr/>
          </p:nvSpPr>
          <p:spPr bwMode="auto">
            <a:xfrm rot="3841534">
              <a:off x="3496389" y="4543416"/>
              <a:ext cx="75624" cy="485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66" name="Oval 52"/>
            <p:cNvSpPr>
              <a:spLocks noChangeArrowheads="1"/>
            </p:cNvSpPr>
            <p:nvPr/>
          </p:nvSpPr>
          <p:spPr bwMode="auto">
            <a:xfrm rot="3841534">
              <a:off x="3595454" y="4472516"/>
              <a:ext cx="75624" cy="58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</p:grpSp>
      <p:grpSp>
        <p:nvGrpSpPr>
          <p:cNvPr id="67" name="Group 47"/>
          <p:cNvGrpSpPr>
            <a:grpSpLocks noChangeAspect="1"/>
          </p:cNvGrpSpPr>
          <p:nvPr/>
        </p:nvGrpSpPr>
        <p:grpSpPr bwMode="auto">
          <a:xfrm>
            <a:off x="6495823" y="2903519"/>
            <a:ext cx="428012" cy="443522"/>
            <a:chOff x="5291758" y="836712"/>
            <a:chExt cx="684000" cy="684000"/>
          </a:xfrm>
        </p:grpSpPr>
        <p:sp>
          <p:nvSpPr>
            <p:cNvPr id="68" name="Oval 40"/>
            <p:cNvSpPr>
              <a:spLocks noChangeArrowheads="1"/>
            </p:cNvSpPr>
            <p:nvPr/>
          </p:nvSpPr>
          <p:spPr bwMode="auto">
            <a:xfrm>
              <a:off x="5291758" y="836712"/>
              <a:ext cx="684000" cy="684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69" name="Oval 58"/>
            <p:cNvSpPr>
              <a:spLocks noChangeArrowheads="1"/>
            </p:cNvSpPr>
            <p:nvPr/>
          </p:nvSpPr>
          <p:spPr bwMode="auto">
            <a:xfrm>
              <a:off x="5327758" y="872712"/>
              <a:ext cx="612000" cy="61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70" name="Isosceles Triangle 43"/>
            <p:cNvSpPr>
              <a:spLocks noChangeArrowheads="1"/>
            </p:cNvSpPr>
            <p:nvPr/>
          </p:nvSpPr>
          <p:spPr bwMode="auto">
            <a:xfrm rot="10800000">
              <a:off x="5480824" y="874703"/>
              <a:ext cx="305867" cy="308421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71" name="Isosceles Triangle 60"/>
            <p:cNvSpPr>
              <a:spLocks noChangeArrowheads="1"/>
            </p:cNvSpPr>
            <p:nvPr/>
          </p:nvSpPr>
          <p:spPr bwMode="auto">
            <a:xfrm rot="-3600000">
              <a:off x="5612417" y="1096500"/>
              <a:ext cx="305867" cy="308421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72" name="Isosceles Triangle 61"/>
            <p:cNvSpPr>
              <a:spLocks noChangeArrowheads="1"/>
            </p:cNvSpPr>
            <p:nvPr/>
          </p:nvSpPr>
          <p:spPr bwMode="auto">
            <a:xfrm rot="3600000">
              <a:off x="5349164" y="1096500"/>
              <a:ext cx="305867" cy="308421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73" name="Oval 57"/>
            <p:cNvSpPr>
              <a:spLocks noChangeArrowheads="1"/>
            </p:cNvSpPr>
            <p:nvPr/>
          </p:nvSpPr>
          <p:spPr bwMode="auto">
            <a:xfrm>
              <a:off x="5561758" y="1106712"/>
              <a:ext cx="144000" cy="144000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74" name="Oval 46"/>
            <p:cNvSpPr>
              <a:spLocks noChangeArrowheads="1"/>
            </p:cNvSpPr>
            <p:nvPr/>
          </p:nvSpPr>
          <p:spPr bwMode="auto">
            <a:xfrm>
              <a:off x="5555333" y="836712"/>
              <a:ext cx="150425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75" name="Oval 65"/>
            <p:cNvSpPr>
              <a:spLocks noChangeArrowheads="1"/>
            </p:cNvSpPr>
            <p:nvPr/>
          </p:nvSpPr>
          <p:spPr bwMode="auto">
            <a:xfrm rot="-3709864">
              <a:off x="5810882" y="1284045"/>
              <a:ext cx="150425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  <p:sp>
          <p:nvSpPr>
            <p:cNvPr id="76" name="Oval 66"/>
            <p:cNvSpPr>
              <a:spLocks noChangeArrowheads="1"/>
            </p:cNvSpPr>
            <p:nvPr/>
          </p:nvSpPr>
          <p:spPr bwMode="auto">
            <a:xfrm rot="2119916">
              <a:off x="5299049" y="1294476"/>
              <a:ext cx="150425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b="1">
                  <a:solidFill>
                    <a:schemeClr val="tx1"/>
                  </a:solidFill>
                  <a:latin typeface="umr10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2400" b="0">
                <a:latin typeface="Calibri" panose="020F0502020204030204" pitchFamily="34" charset="0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5983532" y="5744205"/>
            <a:ext cx="2044149" cy="369332"/>
          </a:xfrm>
          <a:prstGeom prst="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 smtClean="0"/>
              <a:t>M. Casolino 20/09</a:t>
            </a:r>
            <a:endParaRPr lang="en-GB" dirty="0"/>
          </a:p>
        </p:txBody>
      </p:sp>
      <p:sp>
        <p:nvSpPr>
          <p:cNvPr id="77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245521"/>
            <a:ext cx="4236934" cy="5028279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Unprecedented prompt and residual dose rate values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Radiation protection aspects are of paramount importance for the validation of the design and for the Project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94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Magnetized hadron absorber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1" y="144025"/>
            <a:ext cx="9249187" cy="66414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772" y="5590239"/>
            <a:ext cx="4354286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Hadron absorber magnetized as well to catch muons before they open up</a:t>
            </a:r>
            <a:endParaRPr lang="en-GB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56" y="591413"/>
            <a:ext cx="7885311" cy="466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93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Schematics of BDF target bunker elements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016876" y="1623848"/>
            <a:ext cx="7196958" cy="433551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3184642" y="3263231"/>
            <a:ext cx="23648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FF0000"/>
                </a:solidFill>
              </a:rPr>
              <a:t>Proximity shielding</a:t>
            </a:r>
          </a:p>
          <a:p>
            <a:pPr algn="ctr"/>
            <a:r>
              <a:rPr lang="en-GB" sz="1400" b="1" dirty="0" smtClean="0">
                <a:solidFill>
                  <a:srgbClr val="FF0000"/>
                </a:solidFill>
              </a:rPr>
              <a:t>cast iron</a:t>
            </a:r>
            <a:endParaRPr lang="en-GB" sz="1400" dirty="0"/>
          </a:p>
        </p:txBody>
      </p:sp>
      <p:sp>
        <p:nvSpPr>
          <p:cNvPr id="12" name="Rectangle 11"/>
          <p:cNvSpPr/>
          <p:nvPr/>
        </p:nvSpPr>
        <p:spPr>
          <a:xfrm>
            <a:off x="3194557" y="4443094"/>
            <a:ext cx="2377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25 kW, water cooled</a:t>
            </a:r>
            <a:endParaRPr lang="en-GB" dirty="0"/>
          </a:p>
        </p:txBody>
      </p:sp>
      <p:sp>
        <p:nvSpPr>
          <p:cNvPr id="15" name="Rectangle 14"/>
          <p:cNvSpPr/>
          <p:nvPr/>
        </p:nvSpPr>
        <p:spPr>
          <a:xfrm>
            <a:off x="2017986" y="1937822"/>
            <a:ext cx="3023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FF0000"/>
                </a:solidFill>
              </a:rPr>
              <a:t>Passive cast iron assembly</a:t>
            </a:r>
            <a:endParaRPr lang="en-GB" sz="2400" dirty="0"/>
          </a:p>
        </p:txBody>
      </p:sp>
      <p:sp>
        <p:nvSpPr>
          <p:cNvPr id="5" name="Rectangle 4"/>
          <p:cNvSpPr/>
          <p:nvPr/>
        </p:nvSpPr>
        <p:spPr>
          <a:xfrm>
            <a:off x="3570890" y="3787666"/>
            <a:ext cx="1726324" cy="50449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smtClean="0">
                <a:solidFill>
                  <a:schemeClr val="tx1"/>
                </a:solidFill>
              </a:rPr>
              <a:t>Target (320 kW)</a:t>
            </a:r>
            <a:r>
              <a:rPr lang="en-GB" sz="1400" b="1" dirty="0" smtClean="0">
                <a:solidFill>
                  <a:schemeClr val="tx1"/>
                </a:solidFill>
              </a:rPr>
              <a:t> </a:t>
            </a:r>
            <a:endParaRPr lang="en-GB" sz="14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75587" y="2504868"/>
            <a:ext cx="2538245" cy="328447"/>
          </a:xfrm>
          <a:prstGeom prst="rect">
            <a:avLst/>
          </a:prstGeom>
          <a:solidFill>
            <a:srgbClr val="FFFF00">
              <a:alpha val="26000"/>
            </a:srgbClr>
          </a:solidFill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675588" y="2822029"/>
            <a:ext cx="2538245" cy="2609192"/>
          </a:xfrm>
          <a:prstGeom prst="rect">
            <a:avLst/>
          </a:prstGeom>
          <a:solidFill>
            <a:srgbClr val="FFFF00">
              <a:alpha val="26000"/>
            </a:srgbClr>
          </a:solidFill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026979" y="3231933"/>
            <a:ext cx="2648610" cy="1686908"/>
          </a:xfrm>
          <a:prstGeom prst="rect">
            <a:avLst/>
          </a:prstGeom>
          <a:noFill/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1008996" y="3913791"/>
            <a:ext cx="2017981" cy="252248"/>
          </a:xfrm>
          <a:prstGeom prst="rect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rgbClr val="FF0000"/>
                </a:solidFill>
              </a:rPr>
              <a:t>Beam delivery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96306" y="2483475"/>
            <a:ext cx="19768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 smtClean="0">
                <a:solidFill>
                  <a:srgbClr val="FF0000"/>
                </a:solidFill>
              </a:rPr>
              <a:t>Magnetisation coil</a:t>
            </a:r>
            <a:endParaRPr lang="en-GB" sz="1600" dirty="0"/>
          </a:p>
        </p:txBody>
      </p:sp>
      <p:sp>
        <p:nvSpPr>
          <p:cNvPr id="14" name="Rectangle 13"/>
          <p:cNvSpPr/>
          <p:nvPr/>
        </p:nvSpPr>
        <p:spPr>
          <a:xfrm>
            <a:off x="5947548" y="3481601"/>
            <a:ext cx="20573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FF0000"/>
                </a:solidFill>
              </a:rPr>
              <a:t>US1010 hadron absorber shielding </a:t>
            </a:r>
          </a:p>
          <a:p>
            <a:pPr algn="ctr"/>
            <a:r>
              <a:rPr lang="en-GB" b="1" dirty="0" smtClean="0">
                <a:solidFill>
                  <a:srgbClr val="FF0000"/>
                </a:solidFill>
              </a:rPr>
              <a:t>(1.8 T zone)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 rot="16200000">
            <a:off x="6777831" y="3555618"/>
            <a:ext cx="3727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Start of experimental area</a:t>
            </a:r>
            <a:endParaRPr lang="en-GB" sz="2400" dirty="0"/>
          </a:p>
        </p:txBody>
      </p:sp>
      <p:sp>
        <p:nvSpPr>
          <p:cNvPr id="17" name="TextBox 16"/>
          <p:cNvSpPr txBox="1"/>
          <p:nvPr/>
        </p:nvSpPr>
        <p:spPr>
          <a:xfrm rot="16200000">
            <a:off x="-939003" y="3708018"/>
            <a:ext cx="2872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Primary area tunnel</a:t>
            </a:r>
            <a:endParaRPr lang="en-GB" sz="2400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5675589" y="5614930"/>
            <a:ext cx="247194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610729" y="558603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4.5 m</a:t>
            </a:r>
            <a:endParaRPr lang="en-GB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955836" y="5124163"/>
            <a:ext cx="261636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072683" y="5118555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3.2 m</a:t>
            </a:r>
            <a:endParaRPr lang="en-GB" dirty="0"/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892575" y="1623986"/>
            <a:ext cx="0" cy="433538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92979" y="1738133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7.9 m</a:t>
            </a:r>
            <a:endParaRPr lang="en-GB" dirty="0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1008996" y="1413809"/>
            <a:ext cx="713854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131299" y="989905"/>
            <a:ext cx="872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11.2 m</a:t>
            </a:r>
            <a:endParaRPr lang="en-GB" dirty="0"/>
          </a:p>
        </p:txBody>
      </p:sp>
      <p:grpSp>
        <p:nvGrpSpPr>
          <p:cNvPr id="18" name="Group 17"/>
          <p:cNvGrpSpPr/>
          <p:nvPr/>
        </p:nvGrpSpPr>
        <p:grpSpPr>
          <a:xfrm>
            <a:off x="296518" y="872882"/>
            <a:ext cx="5724592" cy="5217437"/>
            <a:chOff x="1762458" y="872882"/>
            <a:chExt cx="5724592" cy="5217437"/>
          </a:xfrm>
        </p:grpSpPr>
        <p:pic>
          <p:nvPicPr>
            <p:cNvPr id="1026" name="Picture 1" descr="image0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458" y="872882"/>
              <a:ext cx="5724592" cy="5217437"/>
            </a:xfrm>
            <a:prstGeom prst="rect">
              <a:avLst/>
            </a:prstGeom>
            <a:noFill/>
            <a:ln w="635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Straight Arrow Connector 8"/>
            <p:cNvCxnSpPr/>
            <p:nvPr/>
          </p:nvCxnSpPr>
          <p:spPr>
            <a:xfrm>
              <a:off x="1970422" y="4771257"/>
              <a:ext cx="2606768" cy="1040525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flipV="1">
              <a:off x="4884921" y="5101424"/>
              <a:ext cx="1600200" cy="63304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H="1" flipV="1">
              <a:off x="6485121" y="2685733"/>
              <a:ext cx="8789" cy="228523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2370321" y="5340303"/>
              <a:ext cx="8900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11.2 m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559647" y="3904375"/>
              <a:ext cx="774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7.9 m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782190" y="5384201"/>
              <a:ext cx="774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6.4 m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Date Placeholder 3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39" name="Footer Placeholder 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A23F-BAF2-40F7-981E-A4E481A32A38}" type="slidenum">
              <a:rPr lang="en-US" smtClean="0"/>
              <a:t>19</a:t>
            </a:fld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3729476" y="59395"/>
            <a:ext cx="5229847" cy="4677426"/>
            <a:chOff x="3729476" y="59395"/>
            <a:chExt cx="5229847" cy="4677426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87688" y="137007"/>
              <a:ext cx="3343622" cy="3205266"/>
            </a:xfrm>
            <a:prstGeom prst="rect">
              <a:avLst/>
            </a:prstGeom>
          </p:spPr>
        </p:pic>
        <p:cxnSp>
          <p:nvCxnSpPr>
            <p:cNvPr id="33" name="Straight Connector 32"/>
            <p:cNvCxnSpPr/>
            <p:nvPr/>
          </p:nvCxnSpPr>
          <p:spPr>
            <a:xfrm flipV="1">
              <a:off x="4434052" y="3239162"/>
              <a:ext cx="3859050" cy="149765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7569199" y="59395"/>
              <a:ext cx="1390124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400" dirty="0" smtClean="0"/>
                <a:t>G. Gilley (RAL)</a:t>
              </a:r>
              <a:endParaRPr lang="en-GB" sz="1400" dirty="0"/>
            </a:p>
          </p:txBody>
        </p:sp>
        <p:cxnSp>
          <p:nvCxnSpPr>
            <p:cNvPr id="26" name="Straight Connector 25"/>
            <p:cNvCxnSpPr/>
            <p:nvPr/>
          </p:nvCxnSpPr>
          <p:spPr>
            <a:xfrm flipV="1">
              <a:off x="3729476" y="117451"/>
              <a:ext cx="1658212" cy="361939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/>
          <p:cNvSpPr txBox="1"/>
          <p:nvPr/>
        </p:nvSpPr>
        <p:spPr>
          <a:xfrm>
            <a:off x="7191048" y="1399016"/>
            <a:ext cx="706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1.4 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693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BDF as a high intensity slow extracted beam in the CERN’s NA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Beam operational scenarios and compatibility with existing FT programs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Design of the BDF target and prototyping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Design process &amp; optimization for the BDF target complex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49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Target complex design challenges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4024"/>
            <a:ext cx="8226854" cy="474974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b="1" dirty="0" smtClean="0"/>
              <a:t>Demonstrate the feasibility of the construction, operation and maintenance of the BDF TC along with decommissioning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b="1" dirty="0" smtClean="0"/>
              <a:t>Crane handling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>
                <a:sym typeface="Wingdings" panose="05000000000000000000" pitchFamily="2" charset="2"/>
              </a:rPr>
              <a:t>TC travelling crane for the movements of all critical elements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GB" b="1" dirty="0" smtClean="0">
                <a:sym typeface="Wingdings" panose="05000000000000000000" pitchFamily="2" charset="2"/>
              </a:rPr>
              <a:t>Trolley concept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>
                <a:sym typeface="Wingdings" panose="05000000000000000000" pitchFamily="2" charset="2"/>
              </a:rPr>
              <a:t>Target and main services installed on mobile trolleys running on rails (similar to standard spallation sources, but </a:t>
            </a:r>
            <a:r>
              <a:rPr lang="en-GB" b="1" dirty="0" smtClean="0">
                <a:sym typeface="Wingdings" panose="05000000000000000000" pitchFamily="2" charset="2"/>
              </a:rPr>
              <a:t>lateral</a:t>
            </a:r>
            <a:r>
              <a:rPr lang="en-GB" dirty="0" smtClean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ym typeface="Wingdings" panose="05000000000000000000" pitchFamily="2" charset="2"/>
              </a:rPr>
              <a:t>Hadron absorber magnetization</a:t>
            </a:r>
            <a:endParaRPr lang="en-GB" dirty="0" smtClean="0"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>
                <a:sym typeface="Wingdings" panose="05000000000000000000" pitchFamily="2" charset="2"/>
              </a:rPr>
              <a:t>CERN placed a contract with Oxford Technologies (UK) early 2017 for the </a:t>
            </a:r>
            <a:r>
              <a:rPr lang="en-GB" dirty="0" smtClean="0">
                <a:sym typeface="Wingdings" panose="05000000000000000000" pitchFamily="2" charset="2"/>
              </a:rPr>
              <a:t>joint execution </a:t>
            </a:r>
            <a:r>
              <a:rPr lang="en-GB" dirty="0" smtClean="0">
                <a:sym typeface="Wingdings" panose="05000000000000000000" pitchFamily="2" charset="2"/>
              </a:rPr>
              <a:t>of the study – to be completed in </a:t>
            </a:r>
            <a:r>
              <a:rPr lang="en-GB" dirty="0" smtClean="0">
                <a:sym typeface="Wingdings" panose="05000000000000000000" pitchFamily="2" charset="2"/>
              </a:rPr>
              <a:t>02/2018 to feed into CERN’s service integration studies</a:t>
            </a:r>
            <a:endParaRPr lang="en-GB" dirty="0" smtClean="0">
              <a:sym typeface="Wingdings" panose="05000000000000000000" pitchFamily="2" charset="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A23F-BAF2-40F7-981E-A4E481A32A3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6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Crane concept - overview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EAC7C46-8D06-418B-B93F-3A49CE53A2D8}"/>
              </a:ext>
            </a:extLst>
          </p:cNvPr>
          <p:cNvGrpSpPr/>
          <p:nvPr/>
        </p:nvGrpSpPr>
        <p:grpSpPr>
          <a:xfrm>
            <a:off x="698027" y="1096602"/>
            <a:ext cx="7721142" cy="5220000"/>
            <a:chOff x="698027" y="1258384"/>
            <a:chExt cx="7721142" cy="5220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E70458B-4AA5-418C-A89D-68326AA590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84654" y="1258384"/>
              <a:ext cx="5925709" cy="5220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EF37F44-5D2A-450A-A575-E9EB6979609F}"/>
                </a:ext>
              </a:extLst>
            </p:cNvPr>
            <p:cNvSpPr txBox="1"/>
            <p:nvPr/>
          </p:nvSpPr>
          <p:spPr>
            <a:xfrm>
              <a:off x="6232560" y="5679151"/>
              <a:ext cx="12245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Helium Vessel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444EA434-4D2D-44CD-8CC9-EA2A11D4B92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279669" y="4736140"/>
              <a:ext cx="970059" cy="1251192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EE58C514-ED03-4EFD-90CE-9A29BF1387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55088" y="5080286"/>
              <a:ext cx="2298505" cy="515194"/>
            </a:xfrm>
            <a:prstGeom prst="straightConnector1">
              <a:avLst/>
            </a:prstGeom>
            <a:ln w="38100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F2525F2-62B5-45B0-8ECF-2C7B0BCE53E4}"/>
                </a:ext>
              </a:extLst>
            </p:cNvPr>
            <p:cNvSpPr txBox="1"/>
            <p:nvPr/>
          </p:nvSpPr>
          <p:spPr>
            <a:xfrm>
              <a:off x="1075848" y="4783050"/>
              <a:ext cx="12245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Beam Line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50A89614-CDA1-4970-80A7-60248B041255}"/>
                </a:ext>
              </a:extLst>
            </p:cNvPr>
            <p:cNvCxnSpPr>
              <a:cxnSpLocks/>
            </p:cNvCxnSpPr>
            <p:nvPr/>
          </p:nvCxnSpPr>
          <p:spPr>
            <a:xfrm>
              <a:off x="1830703" y="3212327"/>
              <a:ext cx="1906988" cy="78161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641FECC-435C-4EB8-9D74-DBFF9629C2A9}"/>
                </a:ext>
              </a:extLst>
            </p:cNvPr>
            <p:cNvSpPr txBox="1"/>
            <p:nvPr/>
          </p:nvSpPr>
          <p:spPr>
            <a:xfrm>
              <a:off x="698027" y="2876561"/>
              <a:ext cx="12245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Cooldown Area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166D5C9A-F346-4D5C-A150-019D54F991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79669" y="2244213"/>
              <a:ext cx="1924215" cy="82370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56CFF7-052D-4905-8C5A-B4D1449C9908}"/>
                </a:ext>
              </a:extLst>
            </p:cNvPr>
            <p:cNvSpPr txBox="1"/>
            <p:nvPr/>
          </p:nvSpPr>
          <p:spPr>
            <a:xfrm>
              <a:off x="7194668" y="1942064"/>
              <a:ext cx="12245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Services Area</a:t>
              </a: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3054" y="1114893"/>
            <a:ext cx="688068" cy="2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Crane concept </a:t>
            </a:r>
            <a:r>
              <a:rPr lang="en-US" dirty="0" smtClean="0"/>
              <a:t>– helium vessel components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B28DE89-F989-4C47-8E0C-55DFBE0F42E3}"/>
              </a:ext>
            </a:extLst>
          </p:cNvPr>
          <p:cNvGrpSpPr/>
          <p:nvPr/>
        </p:nvGrpSpPr>
        <p:grpSpPr>
          <a:xfrm>
            <a:off x="1506094" y="838976"/>
            <a:ext cx="7455028" cy="5492370"/>
            <a:chOff x="1506094" y="1230860"/>
            <a:chExt cx="7455028" cy="549237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02F4C3B-188B-45A2-AF84-615CFE0E6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55244" y="2027581"/>
              <a:ext cx="5608463" cy="4217493"/>
            </a:xfrm>
            <a:prstGeom prst="rect">
              <a:avLst/>
            </a:prstGeom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A18C3DE4-7691-4786-95A5-506850F742E2}"/>
                </a:ext>
              </a:extLst>
            </p:cNvPr>
            <p:cNvCxnSpPr>
              <a:cxnSpLocks/>
              <a:stCxn id="15" idx="3"/>
            </p:cNvCxnSpPr>
            <p:nvPr/>
          </p:nvCxnSpPr>
          <p:spPr>
            <a:xfrm flipV="1">
              <a:off x="3004221" y="4637642"/>
              <a:ext cx="1417282" cy="25589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0ADBEFB6-B4B7-477A-95DD-17AD172E936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09437" y="4637642"/>
              <a:ext cx="447083" cy="150474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3E30C8D-0DDD-4DA9-82A4-46608A9FAE6A}"/>
                </a:ext>
              </a:extLst>
            </p:cNvPr>
            <p:cNvSpPr/>
            <p:nvPr/>
          </p:nvSpPr>
          <p:spPr>
            <a:xfrm rot="21033273">
              <a:off x="5605965" y="4046923"/>
              <a:ext cx="1018331" cy="63967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FEEF9A3C-94B7-4DEE-B0A8-72327B70442F}"/>
                </a:ext>
              </a:extLst>
            </p:cNvPr>
            <p:cNvCxnSpPr>
              <a:cxnSpLocks/>
            </p:cNvCxnSpPr>
            <p:nvPr/>
          </p:nvCxnSpPr>
          <p:spPr>
            <a:xfrm>
              <a:off x="4431798" y="2027581"/>
              <a:ext cx="1520909" cy="80739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51AC6F8F-60C3-4B5B-8EAA-41849F6B9C6B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>
              <a:off x="6814962" y="1877191"/>
              <a:ext cx="603605" cy="65700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20DA588F-6AC7-4964-B5B7-F68A2B6E622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804679" y="4210737"/>
              <a:ext cx="586132" cy="149830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A2C795D-0201-40C6-9244-3F47884C526F}"/>
                </a:ext>
              </a:extLst>
            </p:cNvPr>
            <p:cNvSpPr txBox="1"/>
            <p:nvPr/>
          </p:nvSpPr>
          <p:spPr>
            <a:xfrm>
              <a:off x="3916711" y="1403635"/>
              <a:ext cx="1566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Mobile Shielding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AA73A4E-F8B9-4440-B1C3-818D49D910C6}"/>
                </a:ext>
              </a:extLst>
            </p:cNvPr>
            <p:cNvSpPr txBox="1"/>
            <p:nvPr/>
          </p:nvSpPr>
          <p:spPr>
            <a:xfrm>
              <a:off x="6031758" y="1230860"/>
              <a:ext cx="1566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Above Coil Shielding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8F1D33B-53FB-4A3A-98F0-45A8171513F1}"/>
                </a:ext>
              </a:extLst>
            </p:cNvPr>
            <p:cNvSpPr txBox="1"/>
            <p:nvPr/>
          </p:nvSpPr>
          <p:spPr>
            <a:xfrm>
              <a:off x="7462995" y="5708411"/>
              <a:ext cx="14981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dirty="0"/>
                <a:t>US1010 Shielding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5861B43-C116-4F86-B2F3-002621491125}"/>
                </a:ext>
              </a:extLst>
            </p:cNvPr>
            <p:cNvSpPr txBox="1"/>
            <p:nvPr/>
          </p:nvSpPr>
          <p:spPr>
            <a:xfrm>
              <a:off x="1506094" y="4708867"/>
              <a:ext cx="1498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dirty="0"/>
                <a:t>Collimator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D983902-6EE1-4F7B-87AB-4EB60FA1ADEF}"/>
                </a:ext>
              </a:extLst>
            </p:cNvPr>
            <p:cNvSpPr txBox="1"/>
            <p:nvPr/>
          </p:nvSpPr>
          <p:spPr>
            <a:xfrm>
              <a:off x="5814250" y="6076899"/>
              <a:ext cx="14981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dirty="0"/>
                <a:t>Proximity Shielding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F6AD606-243B-4CA3-9390-DCD9B52A0D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47543" y="4637642"/>
              <a:ext cx="1163022" cy="171710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85F1C78-6FB5-487A-9AEF-D40C4E68751A}"/>
                </a:ext>
              </a:extLst>
            </p:cNvPr>
            <p:cNvSpPr txBox="1"/>
            <p:nvPr/>
          </p:nvSpPr>
          <p:spPr>
            <a:xfrm>
              <a:off x="3055244" y="6142391"/>
              <a:ext cx="1498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dirty="0"/>
                <a:t>Target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30DAF1C2-485D-4B40-89D7-4D8640BFC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964" y="1328763"/>
            <a:ext cx="3577528" cy="2826689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>
            <a:off x="379828" y="3664634"/>
            <a:ext cx="808892" cy="54610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1484142" y="3833446"/>
            <a:ext cx="2145323" cy="37729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356902" y="2027581"/>
            <a:ext cx="9415" cy="147527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63952" y="3967700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8 m</a:t>
            </a:r>
            <a:endParaRPr lang="en-GB" dirty="0"/>
          </a:p>
        </p:txBody>
      </p:sp>
      <p:sp>
        <p:nvSpPr>
          <p:cNvPr id="27" name="TextBox 26"/>
          <p:cNvSpPr txBox="1"/>
          <p:nvPr/>
        </p:nvSpPr>
        <p:spPr>
          <a:xfrm>
            <a:off x="2369495" y="4022091"/>
            <a:ext cx="756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12 m</a:t>
            </a:r>
            <a:endParaRPr lang="en-GB" dirty="0"/>
          </a:p>
        </p:txBody>
      </p:sp>
      <p:sp>
        <p:nvSpPr>
          <p:cNvPr id="29" name="TextBox 28"/>
          <p:cNvSpPr txBox="1"/>
          <p:nvPr/>
        </p:nvSpPr>
        <p:spPr>
          <a:xfrm>
            <a:off x="462226" y="2650314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8 m</a:t>
            </a:r>
            <a:endParaRPr lang="en-GB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256758" y="4917280"/>
            <a:ext cx="36547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Target + water cooled shielding and collimators installed on pillars, w/ space routing for services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3054" y="1114893"/>
            <a:ext cx="688068" cy="2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69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Crane concept – </a:t>
            </a:r>
            <a:r>
              <a:rPr lang="en-US" dirty="0" smtClean="0"/>
              <a:t>target access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72CBDE-8D90-4E4D-92D4-6C1A5FB35E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997" y="965524"/>
            <a:ext cx="2434522" cy="200592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B198440-B89D-47D8-B7B2-970B9944C820}"/>
              </a:ext>
            </a:extLst>
          </p:cNvPr>
          <p:cNvGrpSpPr/>
          <p:nvPr/>
        </p:nvGrpSpPr>
        <p:grpSpPr>
          <a:xfrm>
            <a:off x="602886" y="1284436"/>
            <a:ext cx="8007994" cy="5045103"/>
            <a:chOff x="602886" y="1439184"/>
            <a:chExt cx="8007994" cy="504510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7795C20-457A-4062-A2EF-BE18716B4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2886" y="1439184"/>
              <a:ext cx="3219033" cy="5045103"/>
            </a:xfrm>
            <a:prstGeom prst="rect">
              <a:avLst/>
            </a:prstGeom>
          </p:spPr>
        </p:pic>
        <p:sp>
          <p:nvSpPr>
            <p:cNvPr id="7" name="Right Brace 6">
              <a:extLst>
                <a:ext uri="{FF2B5EF4-FFF2-40B4-BE49-F238E27FC236}">
                  <a16:creationId xmlns:a16="http://schemas.microsoft.com/office/drawing/2014/main" id="{803CF731-A5DD-4272-ADAC-271902301D1B}"/>
                </a:ext>
              </a:extLst>
            </p:cNvPr>
            <p:cNvSpPr/>
            <p:nvPr/>
          </p:nvSpPr>
          <p:spPr>
            <a:xfrm>
              <a:off x="2782957" y="2297927"/>
              <a:ext cx="159026" cy="1327868"/>
            </a:xfrm>
            <a:prstGeom prst="righ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7BD3388-F92F-459A-84D6-C4F9CDBE5944}"/>
                </a:ext>
              </a:extLst>
            </p:cNvPr>
            <p:cNvSpPr txBox="1"/>
            <p:nvPr/>
          </p:nvSpPr>
          <p:spPr>
            <a:xfrm>
              <a:off x="2906189" y="2777195"/>
              <a:ext cx="27591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Mobile Shielding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6CFC2B0-5DD8-4704-9F99-C8830AEFC153}"/>
                </a:ext>
              </a:extLst>
            </p:cNvPr>
            <p:cNvSpPr/>
            <p:nvPr/>
          </p:nvSpPr>
          <p:spPr>
            <a:xfrm>
              <a:off x="1405300" y="4222141"/>
              <a:ext cx="1354380" cy="63610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4A60B6D-260F-4F25-99CA-30307D0827A8}"/>
                </a:ext>
              </a:extLst>
            </p:cNvPr>
            <p:cNvSpPr txBox="1"/>
            <p:nvPr/>
          </p:nvSpPr>
          <p:spPr>
            <a:xfrm>
              <a:off x="2930042" y="3507758"/>
              <a:ext cx="15306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Proximity Shield Block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B22D45B-9122-4873-8BD1-1B7516C81C97}"/>
                </a:ext>
              </a:extLst>
            </p:cNvPr>
            <p:cNvSpPr txBox="1"/>
            <p:nvPr/>
          </p:nvSpPr>
          <p:spPr>
            <a:xfrm>
              <a:off x="2986645" y="1592009"/>
              <a:ext cx="1530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Vessel Lid</a:t>
              </a:r>
            </a:p>
          </p:txBody>
        </p:sp>
        <p:sp>
          <p:nvSpPr>
            <p:cNvPr id="12" name="Arrow: Up 12">
              <a:extLst>
                <a:ext uri="{FF2B5EF4-FFF2-40B4-BE49-F238E27FC236}">
                  <a16:creationId xmlns:a16="http://schemas.microsoft.com/office/drawing/2014/main" id="{93B86B73-EC85-4DF7-A1B6-FA57C76F793B}"/>
                </a:ext>
              </a:extLst>
            </p:cNvPr>
            <p:cNvSpPr/>
            <p:nvPr/>
          </p:nvSpPr>
          <p:spPr>
            <a:xfrm>
              <a:off x="824278" y="1961341"/>
              <a:ext cx="492564" cy="1699389"/>
            </a:xfrm>
            <a:prstGeom prst="up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4C0EA45-CE1D-470D-8FE9-E8FCDA18D5CB}"/>
                </a:ext>
              </a:extLst>
            </p:cNvPr>
            <p:cNvSpPr txBox="1"/>
            <p:nvPr/>
          </p:nvSpPr>
          <p:spPr>
            <a:xfrm rot="16200000">
              <a:off x="621733" y="2626369"/>
              <a:ext cx="8698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Crane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FE5F250-7B0E-41C1-AA95-BB25D1CFE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01370" y="3444246"/>
              <a:ext cx="3267195" cy="2827999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C02F167-99DB-437F-A742-0F8D1DB303D7}"/>
                </a:ext>
              </a:extLst>
            </p:cNvPr>
            <p:cNvCxnSpPr>
              <a:cxnSpLocks/>
              <a:stCxn id="9" idx="6"/>
              <a:endCxn id="14" idx="1"/>
            </p:cNvCxnSpPr>
            <p:nvPr/>
          </p:nvCxnSpPr>
          <p:spPr>
            <a:xfrm>
              <a:off x="2759680" y="4540194"/>
              <a:ext cx="2241690" cy="3180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AF1575-FC8C-4600-9337-F890C66084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79465" y="3100555"/>
              <a:ext cx="1454719" cy="190081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A557210-A55E-4521-A0E7-747679689B2E}"/>
                </a:ext>
              </a:extLst>
            </p:cNvPr>
            <p:cNvSpPr txBox="1"/>
            <p:nvPr/>
          </p:nvSpPr>
          <p:spPr>
            <a:xfrm>
              <a:off x="7080240" y="2731223"/>
              <a:ext cx="1530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dirty="0"/>
                <a:t>Target</a:t>
              </a: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3054" y="1114893"/>
            <a:ext cx="688068" cy="2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0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Crane concept – Proximity shielding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1A7248-DA73-4523-88AD-969FF86FA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26" y="1087487"/>
            <a:ext cx="3878491" cy="360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32FEF1-2413-41EE-8E9C-F264978DD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8085" y="949333"/>
            <a:ext cx="4322702" cy="360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441467">
            <a:off x="6203850" y="2307299"/>
            <a:ext cx="161075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Target emplacement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3054" y="1114893"/>
            <a:ext cx="688068" cy="231933"/>
          </a:xfrm>
          <a:prstGeom prst="rect">
            <a:avLst/>
          </a:prstGeom>
        </p:spPr>
      </p:pic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4718508" y="4465634"/>
            <a:ext cx="3853574" cy="2251971"/>
            <a:chOff x="292884" y="1385570"/>
            <a:chExt cx="8656716" cy="4502073"/>
          </a:xfrm>
          <a:solidFill>
            <a:schemeClr val="bg1"/>
          </a:solidFill>
        </p:grpSpPr>
        <p:pic>
          <p:nvPicPr>
            <p:cNvPr id="11" name="Pictur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7597" y="1387643"/>
              <a:ext cx="4322003" cy="4500000"/>
            </a:xfrm>
            <a:prstGeom prst="rect">
              <a:avLst/>
            </a:prstGeom>
            <a:grpFill/>
            <a:ln w="31750">
              <a:solidFill>
                <a:schemeClr val="bg1"/>
              </a:solidFill>
              <a:miter lim="800000"/>
              <a:headEnd/>
              <a:tailEnd/>
            </a:ln>
            <a:extLst/>
          </p:spPr>
        </p:pic>
        <p:pic>
          <p:nvPicPr>
            <p:cNvPr id="12" name="Pictur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84" y="1385570"/>
              <a:ext cx="5175270" cy="4500000"/>
            </a:xfrm>
            <a:prstGeom prst="rect">
              <a:avLst/>
            </a:prstGeom>
            <a:grpFill/>
            <a:ln w="31750">
              <a:solidFill>
                <a:schemeClr val="bg1"/>
              </a:solidFill>
              <a:miter lim="800000"/>
              <a:headEnd/>
              <a:tailEnd/>
            </a:ln>
            <a:extLst/>
          </p:spPr>
        </p:pic>
      </p:grpSp>
    </p:spTree>
    <p:extLst>
      <p:ext uri="{BB962C8B-B14F-4D97-AF65-F5344CB8AC3E}">
        <p14:creationId xmlns:p14="http://schemas.microsoft.com/office/powerpoint/2010/main" val="371361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Crane concept – target pipework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6A0A5E5-D173-4B78-8A70-F6607068BC2C}"/>
              </a:ext>
            </a:extLst>
          </p:cNvPr>
          <p:cNvGrpSpPr/>
          <p:nvPr/>
        </p:nvGrpSpPr>
        <p:grpSpPr>
          <a:xfrm>
            <a:off x="3690146" y="982579"/>
            <a:ext cx="5145139" cy="5264092"/>
            <a:chOff x="3690146" y="1258348"/>
            <a:chExt cx="5145139" cy="526409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B2F6268-9317-46BA-9D96-A19F8B176A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4191" y="1258348"/>
              <a:ext cx="5041094" cy="5264092"/>
            </a:xfrm>
            <a:prstGeom prst="rect">
              <a:avLst/>
            </a:prstGeom>
          </p:spPr>
        </p:pic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01A7EA8-F2B9-459B-87A1-A534E502BDCE}"/>
                </a:ext>
              </a:extLst>
            </p:cNvPr>
            <p:cNvSpPr/>
            <p:nvPr/>
          </p:nvSpPr>
          <p:spPr>
            <a:xfrm>
              <a:off x="3690146" y="3180522"/>
              <a:ext cx="811033" cy="508883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474C843-B0F6-4097-AE3E-1A41DE41D163}"/>
              </a:ext>
            </a:extLst>
          </p:cNvPr>
          <p:cNvGrpSpPr/>
          <p:nvPr/>
        </p:nvGrpSpPr>
        <p:grpSpPr>
          <a:xfrm>
            <a:off x="709184" y="1620909"/>
            <a:ext cx="3672623" cy="4441961"/>
            <a:chOff x="709184" y="1620909"/>
            <a:chExt cx="3672623" cy="444196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7923E84-B946-4634-8C76-BB1D9E717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4522" y="3180522"/>
              <a:ext cx="2309919" cy="2882348"/>
            </a:xfrm>
            <a:prstGeom prst="rect">
              <a:avLst/>
            </a:prstGeom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D1B4CB82-59D3-451D-B6EF-4DA5B0B71ACD}"/>
                </a:ext>
              </a:extLst>
            </p:cNvPr>
            <p:cNvCxnSpPr/>
            <p:nvPr/>
          </p:nvCxnSpPr>
          <p:spPr>
            <a:xfrm>
              <a:off x="1478943" y="2584174"/>
              <a:ext cx="262393" cy="130622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43AAD249-38E7-492A-92FA-17CFC4DE5D58}"/>
                </a:ext>
              </a:extLst>
            </p:cNvPr>
            <p:cNvCxnSpPr>
              <a:cxnSpLocks/>
            </p:cNvCxnSpPr>
            <p:nvPr/>
          </p:nvCxnSpPr>
          <p:spPr>
            <a:xfrm>
              <a:off x="2288839" y="2244885"/>
              <a:ext cx="109311" cy="302992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EEC68DD3-F3C4-4B00-9D20-2959480242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84544" y="2392458"/>
              <a:ext cx="365390" cy="269284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D463EAB-5BA4-4E6A-8E9D-423DF90ED470}"/>
                </a:ext>
              </a:extLst>
            </p:cNvPr>
            <p:cNvSpPr txBox="1"/>
            <p:nvPr/>
          </p:nvSpPr>
          <p:spPr>
            <a:xfrm>
              <a:off x="709184" y="2405559"/>
              <a:ext cx="10020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Target water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77470F3-E51F-4020-90F4-4D4593C3BCA8}"/>
                </a:ext>
              </a:extLst>
            </p:cNvPr>
            <p:cNvSpPr txBox="1"/>
            <p:nvPr/>
          </p:nvSpPr>
          <p:spPr>
            <a:xfrm>
              <a:off x="2914995" y="2285930"/>
              <a:ext cx="14668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Target helium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2069C49-76E0-472C-9715-83BB9861D945}"/>
                </a:ext>
              </a:extLst>
            </p:cNvPr>
            <p:cNvSpPr txBox="1"/>
            <p:nvPr/>
          </p:nvSpPr>
          <p:spPr>
            <a:xfrm>
              <a:off x="1430655" y="1620909"/>
              <a:ext cx="18256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Proximity shielding water</a:t>
              </a: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3054" y="1114893"/>
            <a:ext cx="688068" cy="23193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27276" y="1062332"/>
            <a:ext cx="2889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Vertical plugin system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219112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Trolley concept - overview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E13B1D-26F4-489D-8CB6-4BF7165A03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783" t="7605" r="24435" b="14664"/>
          <a:stretch/>
        </p:blipFill>
        <p:spPr>
          <a:xfrm>
            <a:off x="4683318" y="3364273"/>
            <a:ext cx="4088892" cy="28946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0A8B92-B7B0-4396-B55C-DC70E69E43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35" r="19653"/>
          <a:stretch/>
        </p:blipFill>
        <p:spPr>
          <a:xfrm>
            <a:off x="174171" y="1025241"/>
            <a:ext cx="4417707" cy="3443392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6A61929-9B14-4875-AADE-5AD36D7906F2}"/>
              </a:ext>
            </a:extLst>
          </p:cNvPr>
          <p:cNvCxnSpPr>
            <a:cxnSpLocks/>
          </p:cNvCxnSpPr>
          <p:nvPr/>
        </p:nvCxnSpPr>
        <p:spPr>
          <a:xfrm flipV="1">
            <a:off x="2093910" y="1098488"/>
            <a:ext cx="548640" cy="1129086"/>
          </a:xfrm>
          <a:prstGeom prst="straightConnector1">
            <a:avLst/>
          </a:prstGeom>
          <a:ln w="38100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AFD8836-09F3-41C0-AA2C-187228218E13}"/>
              </a:ext>
            </a:extLst>
          </p:cNvPr>
          <p:cNvSpPr txBox="1"/>
          <p:nvPr/>
        </p:nvSpPr>
        <p:spPr>
          <a:xfrm>
            <a:off x="1762021" y="5164710"/>
            <a:ext cx="1091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Helium Vessel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5A14D4C-545C-4AB4-A824-2C600690C705}"/>
              </a:ext>
            </a:extLst>
          </p:cNvPr>
          <p:cNvCxnSpPr>
            <a:cxnSpLocks/>
          </p:cNvCxnSpPr>
          <p:nvPr/>
        </p:nvCxnSpPr>
        <p:spPr>
          <a:xfrm flipV="1">
            <a:off x="2843206" y="4945711"/>
            <a:ext cx="2590087" cy="5421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963BA89-533F-4F76-A50B-9CB611757FEA}"/>
              </a:ext>
            </a:extLst>
          </p:cNvPr>
          <p:cNvSpPr txBox="1"/>
          <p:nvPr/>
        </p:nvSpPr>
        <p:spPr>
          <a:xfrm>
            <a:off x="4602961" y="2798266"/>
            <a:ext cx="977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Hot Cell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7BBB63C-2E28-4131-829E-78F910EFFCAF}"/>
              </a:ext>
            </a:extLst>
          </p:cNvPr>
          <p:cNvCxnSpPr>
            <a:cxnSpLocks/>
            <a:stCxn id="9" idx="1"/>
          </p:cNvCxnSpPr>
          <p:nvPr/>
        </p:nvCxnSpPr>
        <p:spPr>
          <a:xfrm flipH="1">
            <a:off x="2604946" y="2982932"/>
            <a:ext cx="1998015" cy="905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6552D93-8E72-4AB7-BEBA-E34472FBEEC8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5580911" y="3123891"/>
            <a:ext cx="1206943" cy="189332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ight Brace 11">
            <a:extLst>
              <a:ext uri="{FF2B5EF4-FFF2-40B4-BE49-F238E27FC236}">
                <a16:creationId xmlns:a16="http://schemas.microsoft.com/office/drawing/2014/main" id="{984B3A52-B50C-4C84-8E13-4D777F9878D4}"/>
              </a:ext>
            </a:extLst>
          </p:cNvPr>
          <p:cNvSpPr/>
          <p:nvPr/>
        </p:nvSpPr>
        <p:spPr>
          <a:xfrm rot="6769466">
            <a:off x="7131932" y="5024224"/>
            <a:ext cx="198894" cy="1471902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56768D-923C-44D9-B8E9-734DACCA6753}"/>
              </a:ext>
            </a:extLst>
          </p:cNvPr>
          <p:cNvSpPr txBox="1"/>
          <p:nvPr/>
        </p:nvSpPr>
        <p:spPr>
          <a:xfrm>
            <a:off x="4853354" y="5743032"/>
            <a:ext cx="1009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Trolley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DA2FF7A-7BF3-45C6-B89D-CCCDE9F5927B}"/>
              </a:ext>
            </a:extLst>
          </p:cNvPr>
          <p:cNvCxnSpPr>
            <a:endCxn id="12" idx="1"/>
          </p:cNvCxnSpPr>
          <p:nvPr/>
        </p:nvCxnSpPr>
        <p:spPr>
          <a:xfrm flipV="1">
            <a:off x="5863295" y="5851835"/>
            <a:ext cx="1329508" cy="957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5CA1B22-9C9D-4C28-A453-74D44DED69E7}"/>
              </a:ext>
            </a:extLst>
          </p:cNvPr>
          <p:cNvCxnSpPr>
            <a:stCxn id="7" idx="0"/>
          </p:cNvCxnSpPr>
          <p:nvPr/>
        </p:nvCxnSpPr>
        <p:spPr>
          <a:xfrm flipH="1" flipV="1">
            <a:off x="2138901" y="3260036"/>
            <a:ext cx="168882" cy="190467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F6144A3-D94E-40BE-8A5A-85D5621768BD}"/>
              </a:ext>
            </a:extLst>
          </p:cNvPr>
          <p:cNvCxnSpPr>
            <a:cxnSpLocks/>
          </p:cNvCxnSpPr>
          <p:nvPr/>
        </p:nvCxnSpPr>
        <p:spPr>
          <a:xfrm flipV="1">
            <a:off x="6453444" y="2873128"/>
            <a:ext cx="548640" cy="1129086"/>
          </a:xfrm>
          <a:prstGeom prst="straightConnector1">
            <a:avLst/>
          </a:prstGeom>
          <a:ln w="38100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83A2C97-A07B-4BE4-971B-90E54DEC11A5}"/>
              </a:ext>
            </a:extLst>
          </p:cNvPr>
          <p:cNvSpPr txBox="1"/>
          <p:nvPr/>
        </p:nvSpPr>
        <p:spPr>
          <a:xfrm>
            <a:off x="4683318" y="2170482"/>
            <a:ext cx="1204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Beam Line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C3836B9-F0EE-446E-ADA7-F933C21E755A}"/>
              </a:ext>
            </a:extLst>
          </p:cNvPr>
          <p:cNvCxnSpPr>
            <a:stCxn id="17" idx="1"/>
          </p:cNvCxnSpPr>
          <p:nvPr/>
        </p:nvCxnSpPr>
        <p:spPr>
          <a:xfrm flipH="1" flipV="1">
            <a:off x="2460171" y="1743623"/>
            <a:ext cx="2223147" cy="6115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2595F55-17AC-4E47-90BD-981F354DDBAC}"/>
              </a:ext>
            </a:extLst>
          </p:cNvPr>
          <p:cNvCxnSpPr>
            <a:stCxn id="17" idx="3"/>
          </p:cNvCxnSpPr>
          <p:nvPr/>
        </p:nvCxnSpPr>
        <p:spPr>
          <a:xfrm>
            <a:off x="5887912" y="2491499"/>
            <a:ext cx="1013820" cy="6373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360F128-8194-472F-8593-F7895F642B85}"/>
              </a:ext>
            </a:extLst>
          </p:cNvPr>
          <p:cNvSpPr txBox="1"/>
          <p:nvPr/>
        </p:nvSpPr>
        <p:spPr>
          <a:xfrm>
            <a:off x="4777543" y="1308226"/>
            <a:ext cx="4248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Smaller cool-down area and services room included for non-target operations.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3054" y="1114893"/>
            <a:ext cx="688068" cy="231933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35117" y="1005909"/>
            <a:ext cx="187743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In beam position</a:t>
            </a:r>
            <a:endParaRPr lang="en-GB" dirty="0"/>
          </a:p>
        </p:txBody>
      </p:sp>
      <p:sp>
        <p:nvSpPr>
          <p:cNvPr id="27" name="TextBox 26"/>
          <p:cNvSpPr txBox="1"/>
          <p:nvPr/>
        </p:nvSpPr>
        <p:spPr>
          <a:xfrm>
            <a:off x="6841313" y="3412974"/>
            <a:ext cx="205697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Out beam position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033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Trolley concept – helium vessel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96941E-570C-4C7C-8172-9E01801256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95" t="15622" r="28522" b="20590"/>
          <a:stretch/>
        </p:blipFill>
        <p:spPr>
          <a:xfrm>
            <a:off x="1985359" y="1601225"/>
            <a:ext cx="5359200" cy="38086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15973A-82BD-46B5-AD5C-DED25B224EC7}"/>
              </a:ext>
            </a:extLst>
          </p:cNvPr>
          <p:cNvSpPr txBox="1"/>
          <p:nvPr/>
        </p:nvSpPr>
        <p:spPr>
          <a:xfrm>
            <a:off x="7284409" y="3142401"/>
            <a:ext cx="1761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Collimator (and surrounding shielding)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C3B7270-936A-4D2D-B870-480FA1942223}"/>
              </a:ext>
            </a:extLst>
          </p:cNvPr>
          <p:cNvCxnSpPr/>
          <p:nvPr/>
        </p:nvCxnSpPr>
        <p:spPr>
          <a:xfrm flipH="1">
            <a:off x="6080302" y="3320897"/>
            <a:ext cx="1204107" cy="43701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ight Brace 6">
            <a:extLst>
              <a:ext uri="{FF2B5EF4-FFF2-40B4-BE49-F238E27FC236}">
                <a16:creationId xmlns:a16="http://schemas.microsoft.com/office/drawing/2014/main" id="{9A996090-8574-4EA9-B38D-DB158541263D}"/>
              </a:ext>
            </a:extLst>
          </p:cNvPr>
          <p:cNvSpPr/>
          <p:nvPr/>
        </p:nvSpPr>
        <p:spPr>
          <a:xfrm rot="5400000">
            <a:off x="4903493" y="3741420"/>
            <a:ext cx="198894" cy="1264337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B9A1B1DD-292E-416F-A399-6BD59A9E7D63}"/>
              </a:ext>
            </a:extLst>
          </p:cNvPr>
          <p:cNvSpPr/>
          <p:nvPr/>
        </p:nvSpPr>
        <p:spPr>
          <a:xfrm rot="10800000">
            <a:off x="2124406" y="3021957"/>
            <a:ext cx="198894" cy="1471902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DADE703E-CF4B-4D62-98CF-865B0F950CB8}"/>
              </a:ext>
            </a:extLst>
          </p:cNvPr>
          <p:cNvSpPr/>
          <p:nvPr/>
        </p:nvSpPr>
        <p:spPr>
          <a:xfrm rot="10800000">
            <a:off x="2069210" y="2105914"/>
            <a:ext cx="198894" cy="735951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2DDAC776-5C42-4E30-94C4-BBC5D267E853}"/>
              </a:ext>
            </a:extLst>
          </p:cNvPr>
          <p:cNvSpPr/>
          <p:nvPr/>
        </p:nvSpPr>
        <p:spPr>
          <a:xfrm rot="16200000">
            <a:off x="4754133" y="893942"/>
            <a:ext cx="198894" cy="184914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CE5A72-2EE2-49AD-B7D5-775609D40F1C}"/>
              </a:ext>
            </a:extLst>
          </p:cNvPr>
          <p:cNvSpPr txBox="1"/>
          <p:nvPr/>
        </p:nvSpPr>
        <p:spPr>
          <a:xfrm>
            <a:off x="814234" y="3434742"/>
            <a:ext cx="1250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US1010 Shielding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03F590-A53B-4B63-A021-567F63C8C59D}"/>
              </a:ext>
            </a:extLst>
          </p:cNvPr>
          <p:cNvSpPr txBox="1"/>
          <p:nvPr/>
        </p:nvSpPr>
        <p:spPr>
          <a:xfrm>
            <a:off x="494767" y="2105914"/>
            <a:ext cx="1490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Above Coil Shielding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284532-C542-43E1-BDB5-5379527CA111}"/>
              </a:ext>
            </a:extLst>
          </p:cNvPr>
          <p:cNvSpPr txBox="1"/>
          <p:nvPr/>
        </p:nvSpPr>
        <p:spPr>
          <a:xfrm>
            <a:off x="4246724" y="1070857"/>
            <a:ext cx="121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Mobile Shielding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9EFAC5-963A-40E6-AE32-DDDBBDE130B5}"/>
              </a:ext>
            </a:extLst>
          </p:cNvPr>
          <p:cNvSpPr txBox="1"/>
          <p:nvPr/>
        </p:nvSpPr>
        <p:spPr>
          <a:xfrm>
            <a:off x="7473088" y="1468468"/>
            <a:ext cx="121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Concrete Shielding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430B7B9-CF5F-4A5E-8499-40205D2EA2E7}"/>
              </a:ext>
            </a:extLst>
          </p:cNvPr>
          <p:cNvCxnSpPr>
            <a:stCxn id="14" idx="1"/>
          </p:cNvCxnSpPr>
          <p:nvPr/>
        </p:nvCxnSpPr>
        <p:spPr>
          <a:xfrm flipH="1">
            <a:off x="6763657" y="1791634"/>
            <a:ext cx="709431" cy="44480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49CC25F-4620-4284-8DDE-7FE1B43575B4}"/>
              </a:ext>
            </a:extLst>
          </p:cNvPr>
          <p:cNvSpPr txBox="1"/>
          <p:nvPr/>
        </p:nvSpPr>
        <p:spPr>
          <a:xfrm>
            <a:off x="4246724" y="5146746"/>
            <a:ext cx="1833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Proximity Shielding (water-cooled)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2176D02-80D5-460E-B401-2397B7F0FDC7}"/>
              </a:ext>
            </a:extLst>
          </p:cNvPr>
          <p:cNvCxnSpPr>
            <a:cxnSpLocks/>
            <a:stCxn id="7" idx="1"/>
            <a:endCxn id="16" idx="0"/>
          </p:cNvCxnSpPr>
          <p:nvPr/>
        </p:nvCxnSpPr>
        <p:spPr>
          <a:xfrm>
            <a:off x="5002940" y="4473036"/>
            <a:ext cx="160573" cy="6737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613797C-DBE5-43B5-8FDB-0D384E779617}"/>
              </a:ext>
            </a:extLst>
          </p:cNvPr>
          <p:cNvSpPr txBox="1"/>
          <p:nvPr/>
        </p:nvSpPr>
        <p:spPr>
          <a:xfrm>
            <a:off x="445330" y="5071881"/>
            <a:ext cx="35678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Remaining space inside the helium vessel is filled with Cast Iron </a:t>
            </a:r>
            <a:r>
              <a:rPr lang="en-GB" b="1" dirty="0" smtClean="0"/>
              <a:t>shielding blocks</a:t>
            </a:r>
            <a:endParaRPr lang="en-GB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406FE2-E5F9-44EA-9490-B9C4C8BC9A48}"/>
              </a:ext>
            </a:extLst>
          </p:cNvPr>
          <p:cNvSpPr txBox="1"/>
          <p:nvPr/>
        </p:nvSpPr>
        <p:spPr>
          <a:xfrm>
            <a:off x="411854" y="2716470"/>
            <a:ext cx="1120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Magnetic Coil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830B112-6052-4868-8096-762AB8939427}"/>
              </a:ext>
            </a:extLst>
          </p:cNvPr>
          <p:cNvCxnSpPr>
            <a:stCxn id="19" idx="3"/>
          </p:cNvCxnSpPr>
          <p:nvPr/>
        </p:nvCxnSpPr>
        <p:spPr>
          <a:xfrm>
            <a:off x="1532156" y="3039636"/>
            <a:ext cx="1017767" cy="2093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802E2E0-A363-4597-B338-17F2329532E8}"/>
              </a:ext>
            </a:extLst>
          </p:cNvPr>
          <p:cNvSpPr txBox="1"/>
          <p:nvPr/>
        </p:nvSpPr>
        <p:spPr>
          <a:xfrm>
            <a:off x="161778" y="1006294"/>
            <a:ext cx="3638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All of the In-Vessel components are still moved by the crane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3054" y="1114893"/>
            <a:ext cx="688068" cy="2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3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Trolley concept – </a:t>
            </a:r>
            <a:r>
              <a:rPr lang="en-GB" dirty="0" smtClean="0"/>
              <a:t>proximity shielding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1" y="1245521"/>
            <a:ext cx="5691352" cy="151990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400" dirty="0" smtClean="0"/>
              <a:t>“Chimneys” added to the top of the proximity shielding for water cooling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 smtClean="0"/>
              <a:t>Less connection inside the vessel</a:t>
            </a:r>
            <a:endParaRPr lang="en-GB" sz="18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0" t="15100" r="40521" b="15012"/>
          <a:stretch>
            <a:fillRect/>
          </a:stretch>
        </p:blipFill>
        <p:spPr bwMode="auto">
          <a:xfrm>
            <a:off x="6019800" y="1284295"/>
            <a:ext cx="2941322" cy="4833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0" r="6039"/>
          <a:stretch>
            <a:fillRect/>
          </a:stretch>
        </p:blipFill>
        <p:spPr bwMode="auto">
          <a:xfrm>
            <a:off x="1114425" y="3100388"/>
            <a:ext cx="450056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2761673" y="2336800"/>
            <a:ext cx="3722254" cy="146858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3054" y="1114893"/>
            <a:ext cx="688068" cy="2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23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Trolley concept – helium vessel</a:t>
            </a:r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2CB0D70-6D9A-4F56-B490-BC615A85AB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000" t="20502" r="12261" b="25295"/>
          <a:stretch/>
        </p:blipFill>
        <p:spPr>
          <a:xfrm>
            <a:off x="1280160" y="1429093"/>
            <a:ext cx="6742706" cy="247285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1E8C9F1-0FEB-4AEB-84B2-E36A2C6DD5AD}"/>
              </a:ext>
            </a:extLst>
          </p:cNvPr>
          <p:cNvSpPr txBox="1"/>
          <p:nvPr/>
        </p:nvSpPr>
        <p:spPr>
          <a:xfrm>
            <a:off x="448089" y="1733120"/>
            <a:ext cx="832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Target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014BA53-F9A0-476F-88AB-01D3008F670E}"/>
              </a:ext>
            </a:extLst>
          </p:cNvPr>
          <p:cNvCxnSpPr>
            <a:stCxn id="20" idx="2"/>
          </p:cNvCxnSpPr>
          <p:nvPr/>
        </p:nvCxnSpPr>
        <p:spPr>
          <a:xfrm>
            <a:off x="864125" y="2102452"/>
            <a:ext cx="710233" cy="8453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ight Brace 21">
            <a:extLst>
              <a:ext uri="{FF2B5EF4-FFF2-40B4-BE49-F238E27FC236}">
                <a16:creationId xmlns:a16="http://schemas.microsoft.com/office/drawing/2014/main" id="{24D83618-5288-417D-B0C8-EA8E68F697A4}"/>
              </a:ext>
            </a:extLst>
          </p:cNvPr>
          <p:cNvSpPr/>
          <p:nvPr/>
        </p:nvSpPr>
        <p:spPr>
          <a:xfrm rot="15780308">
            <a:off x="2610873" y="1811271"/>
            <a:ext cx="198894" cy="1236806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F079000-BC00-4263-B840-B68D47293D12}"/>
              </a:ext>
            </a:extLst>
          </p:cNvPr>
          <p:cNvSpPr txBox="1"/>
          <p:nvPr/>
        </p:nvSpPr>
        <p:spPr>
          <a:xfrm>
            <a:off x="1790211" y="1136412"/>
            <a:ext cx="1517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In-Vessel Cast Iron shielding</a:t>
            </a:r>
          </a:p>
        </p:txBody>
      </p:sp>
      <p:sp>
        <p:nvSpPr>
          <p:cNvPr id="24" name="Right Brace 23">
            <a:extLst>
              <a:ext uri="{FF2B5EF4-FFF2-40B4-BE49-F238E27FC236}">
                <a16:creationId xmlns:a16="http://schemas.microsoft.com/office/drawing/2014/main" id="{17B68935-51D0-461A-A96E-9CA68CF8B852}"/>
              </a:ext>
            </a:extLst>
          </p:cNvPr>
          <p:cNvSpPr/>
          <p:nvPr/>
        </p:nvSpPr>
        <p:spPr>
          <a:xfrm rot="15780308">
            <a:off x="4040366" y="1463237"/>
            <a:ext cx="198894" cy="1236806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4B23D73-1C22-4020-A293-600D0C16632A}"/>
              </a:ext>
            </a:extLst>
          </p:cNvPr>
          <p:cNvSpPr txBox="1"/>
          <p:nvPr/>
        </p:nvSpPr>
        <p:spPr>
          <a:xfrm>
            <a:off x="3472435" y="1171611"/>
            <a:ext cx="1154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Concrete shielding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9C320D-7E78-4A33-9418-942E46D47671}"/>
              </a:ext>
            </a:extLst>
          </p:cNvPr>
          <p:cNvSpPr txBox="1"/>
          <p:nvPr/>
        </p:nvSpPr>
        <p:spPr>
          <a:xfrm>
            <a:off x="864125" y="4062475"/>
            <a:ext cx="17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Helium Vessel </a:t>
            </a:r>
            <a:r>
              <a:rPr lang="en-GB" dirty="0" smtClean="0"/>
              <a:t>Door</a:t>
            </a:r>
          </a:p>
          <a:p>
            <a:r>
              <a:rPr lang="en-US" dirty="0" smtClean="0"/>
              <a:t>(EPDM seals)</a:t>
            </a:r>
            <a:endParaRPr lang="en-GB" dirty="0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1CFC1DC-CD73-481D-BAC9-EB59EE1DEA50}"/>
              </a:ext>
            </a:extLst>
          </p:cNvPr>
          <p:cNvCxnSpPr>
            <a:cxnSpLocks/>
            <a:stCxn id="26" idx="3"/>
          </p:cNvCxnSpPr>
          <p:nvPr/>
        </p:nvCxnSpPr>
        <p:spPr>
          <a:xfrm flipV="1">
            <a:off x="2613733" y="3357926"/>
            <a:ext cx="1080799" cy="116621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ight Brace 27">
            <a:extLst>
              <a:ext uri="{FF2B5EF4-FFF2-40B4-BE49-F238E27FC236}">
                <a16:creationId xmlns:a16="http://schemas.microsoft.com/office/drawing/2014/main" id="{95FB5895-A9FA-4F14-9F07-5484E826A8C1}"/>
              </a:ext>
            </a:extLst>
          </p:cNvPr>
          <p:cNvSpPr/>
          <p:nvPr/>
        </p:nvSpPr>
        <p:spPr>
          <a:xfrm rot="4979112">
            <a:off x="5592344" y="3033505"/>
            <a:ext cx="198894" cy="87243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193CF55-D2CD-43EA-B1DA-31229E471F4F}"/>
              </a:ext>
            </a:extLst>
          </p:cNvPr>
          <p:cNvSpPr txBox="1"/>
          <p:nvPr/>
        </p:nvSpPr>
        <p:spPr>
          <a:xfrm>
            <a:off x="5131744" y="3649993"/>
            <a:ext cx="3830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‘Dead Zone’ to line up with Hot Cell when </a:t>
            </a:r>
            <a:r>
              <a:rPr lang="en-GB" dirty="0" smtClean="0"/>
              <a:t>trolley </a:t>
            </a:r>
            <a:r>
              <a:rPr lang="en-GB" dirty="0"/>
              <a:t>is forward</a:t>
            </a:r>
          </a:p>
        </p:txBody>
      </p:sp>
      <p:sp>
        <p:nvSpPr>
          <p:cNvPr id="30" name="Right Brace 29">
            <a:extLst>
              <a:ext uri="{FF2B5EF4-FFF2-40B4-BE49-F238E27FC236}">
                <a16:creationId xmlns:a16="http://schemas.microsoft.com/office/drawing/2014/main" id="{16D0C6B2-474C-438B-99C4-EE82621D10F4}"/>
              </a:ext>
            </a:extLst>
          </p:cNvPr>
          <p:cNvSpPr/>
          <p:nvPr/>
        </p:nvSpPr>
        <p:spPr>
          <a:xfrm rot="15780308">
            <a:off x="6179494" y="787807"/>
            <a:ext cx="198894" cy="1523042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D761DBB-5171-4523-A8E0-E84204BF716F}"/>
              </a:ext>
            </a:extLst>
          </p:cNvPr>
          <p:cNvSpPr txBox="1"/>
          <p:nvPr/>
        </p:nvSpPr>
        <p:spPr>
          <a:xfrm>
            <a:off x="5412847" y="936377"/>
            <a:ext cx="1512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Services Area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F1E0611-4A8C-48A2-9598-DEB4A1EE3318}"/>
              </a:ext>
            </a:extLst>
          </p:cNvPr>
          <p:cNvSpPr txBox="1"/>
          <p:nvPr/>
        </p:nvSpPr>
        <p:spPr>
          <a:xfrm>
            <a:off x="2923748" y="4381708"/>
            <a:ext cx="285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Wheels continue along Dead Zone and Services area </a:t>
            </a:r>
            <a:r>
              <a:rPr lang="en-GB" sz="1600" i="1" dirty="0"/>
              <a:t>– only first set modelled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79B8B570-B21C-4D13-9B0E-BBF4FD0D8019}"/>
              </a:ext>
            </a:extLst>
          </p:cNvPr>
          <p:cNvCxnSpPr>
            <a:stCxn id="32" idx="0"/>
          </p:cNvCxnSpPr>
          <p:nvPr/>
        </p:nvCxnSpPr>
        <p:spPr>
          <a:xfrm flipH="1" flipV="1">
            <a:off x="4243291" y="3155632"/>
            <a:ext cx="107530" cy="12260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732972" y="5340786"/>
            <a:ext cx="75590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800" dirty="0"/>
              <a:t>Counterbalanced system </a:t>
            </a:r>
            <a:r>
              <a:rPr lang="en-US" altLang="en-US" sz="2800" dirty="0" smtClean="0">
                <a:sym typeface="Wingdings" panose="05000000000000000000" pitchFamily="2" charset="2"/>
              </a:rPr>
              <a:t> 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no active part of the trolley inside the target area</a:t>
            </a:r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4122683" y="2829910"/>
            <a:ext cx="922283" cy="11788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 rot="21178801">
            <a:off x="4303984" y="250121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2 m</a:t>
            </a:r>
            <a:endParaRPr lang="en-GB" dirty="0"/>
          </a:p>
        </p:txBody>
      </p:sp>
      <p:cxnSp>
        <p:nvCxnSpPr>
          <p:cNvPr id="41" name="Straight Arrow Connector 40"/>
          <p:cNvCxnSpPr/>
          <p:nvPr/>
        </p:nvCxnSpPr>
        <p:spPr>
          <a:xfrm flipV="1">
            <a:off x="2084409" y="3044775"/>
            <a:ext cx="1583128" cy="1884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 rot="21178801">
            <a:off x="2498158" y="2729111"/>
            <a:ext cx="1109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~3.5 m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3054" y="1114893"/>
            <a:ext cx="688068" cy="2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06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BDF work packages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Defined based on the identified </a:t>
            </a:r>
            <a:r>
              <a:rPr lang="en-GB" dirty="0" smtClean="0"/>
              <a:t>challenges:</a:t>
            </a: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Extraction and beam transfer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Target and Target complex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Radiation protection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Safety engineering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Integration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Civil engineering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4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Trolley concept – helium vessel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CB0D70-6D9A-4F56-B490-BC615A85AB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000" t="20502" r="12261" b="25295"/>
          <a:stretch/>
        </p:blipFill>
        <p:spPr>
          <a:xfrm>
            <a:off x="1280160" y="1422843"/>
            <a:ext cx="6742706" cy="2472855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4EEFF0D-98E1-41B3-A48A-174AD319EF2F}"/>
              </a:ext>
            </a:extLst>
          </p:cNvPr>
          <p:cNvCxnSpPr/>
          <p:nvPr/>
        </p:nvCxnSpPr>
        <p:spPr>
          <a:xfrm flipV="1">
            <a:off x="2234317" y="2543977"/>
            <a:ext cx="4071067" cy="53273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C1569D8-4435-404C-92A9-DFD87B1B36AA}"/>
              </a:ext>
            </a:extLst>
          </p:cNvPr>
          <p:cNvSpPr txBox="1"/>
          <p:nvPr/>
        </p:nvSpPr>
        <p:spPr>
          <a:xfrm>
            <a:off x="449332" y="4129630"/>
            <a:ext cx="83859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/>
              <a:t>Services to the Target (Helium / Water cooling and sensor connections) are fed from the services area and pass along the trolley.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/>
              <a:t>Fresh water (non-activated) and Helium feed are passed to the </a:t>
            </a:r>
            <a:r>
              <a:rPr lang="en-GB" sz="2400" dirty="0" smtClean="0"/>
              <a:t>trolley on the </a:t>
            </a:r>
            <a:r>
              <a:rPr lang="en-GB" sz="2400" dirty="0" err="1" smtClean="0"/>
              <a:t>backpart</a:t>
            </a:r>
            <a:endParaRPr lang="en-GB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3054" y="1114893"/>
            <a:ext cx="688068" cy="2319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21178801">
            <a:off x="4033003" y="2260597"/>
            <a:ext cx="1083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/>
              <a:t>8.5 m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16707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Trolley concept – hot-cell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EE8298-01FB-47AF-A48E-19069260F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032" y="1366092"/>
            <a:ext cx="2999135" cy="399050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93F827B-62FF-447C-9F53-6161758660A4}"/>
              </a:ext>
            </a:extLst>
          </p:cNvPr>
          <p:cNvSpPr/>
          <p:nvPr/>
        </p:nvSpPr>
        <p:spPr>
          <a:xfrm>
            <a:off x="3586038" y="1644389"/>
            <a:ext cx="1932167" cy="3450866"/>
          </a:xfrm>
          <a:prstGeom prst="rect">
            <a:avLst/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272B6F-429A-4D43-B1B1-F0570A66EF73}"/>
              </a:ext>
            </a:extLst>
          </p:cNvPr>
          <p:cNvSpPr txBox="1"/>
          <p:nvPr/>
        </p:nvSpPr>
        <p:spPr>
          <a:xfrm>
            <a:off x="677027" y="1731366"/>
            <a:ext cx="17163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In-Cell crane operating </a:t>
            </a:r>
            <a:r>
              <a:rPr lang="en-GB" dirty="0" smtClean="0"/>
              <a:t>area (TBC)</a:t>
            </a:r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1338B57-1E1A-478C-A993-F00A40193EE1}"/>
              </a:ext>
            </a:extLst>
          </p:cNvPr>
          <p:cNvCxnSpPr>
            <a:stCxn id="6" idx="3"/>
          </p:cNvCxnSpPr>
          <p:nvPr/>
        </p:nvCxnSpPr>
        <p:spPr>
          <a:xfrm flipV="1">
            <a:off x="2393342" y="2051144"/>
            <a:ext cx="1192696" cy="1418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D52D1F1-F2BF-435A-A05A-8366B0D7FE93}"/>
              </a:ext>
            </a:extLst>
          </p:cNvPr>
          <p:cNvSpPr txBox="1"/>
          <p:nvPr/>
        </p:nvSpPr>
        <p:spPr>
          <a:xfrm>
            <a:off x="1723293" y="5582068"/>
            <a:ext cx="1641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2x twin MSM workstations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1C8331B-9D7D-4C4F-AAAD-20CD16D6C320}"/>
              </a:ext>
            </a:extLst>
          </p:cNvPr>
          <p:cNvCxnSpPr>
            <a:stCxn id="8" idx="3"/>
          </p:cNvCxnSpPr>
          <p:nvPr/>
        </p:nvCxnSpPr>
        <p:spPr>
          <a:xfrm flipV="1">
            <a:off x="3364727" y="4983939"/>
            <a:ext cx="531412" cy="92129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C334433-794F-4173-BB16-44CFCD70C582}"/>
              </a:ext>
            </a:extLst>
          </p:cNvPr>
          <p:cNvCxnSpPr>
            <a:stCxn id="8" idx="3"/>
          </p:cNvCxnSpPr>
          <p:nvPr/>
        </p:nvCxnSpPr>
        <p:spPr>
          <a:xfrm flipV="1">
            <a:off x="3364727" y="5008685"/>
            <a:ext cx="1867231" cy="89654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A15C1E18-2EF5-46CB-A602-42261DA1D403}"/>
              </a:ext>
            </a:extLst>
          </p:cNvPr>
          <p:cNvSpPr txBox="1"/>
          <p:nvPr/>
        </p:nvSpPr>
        <p:spPr>
          <a:xfrm>
            <a:off x="6585173" y="2193031"/>
            <a:ext cx="19227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Containment between services and Hot Cell </a:t>
            </a:r>
            <a:r>
              <a:rPr lang="en-GB" dirty="0" smtClean="0"/>
              <a:t>(TBC)</a:t>
            </a:r>
            <a:endParaRPr lang="en-GB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C98EA18-F044-487E-A581-0255F3F5A924}"/>
              </a:ext>
            </a:extLst>
          </p:cNvPr>
          <p:cNvCxnSpPr>
            <a:stCxn id="11" idx="1"/>
          </p:cNvCxnSpPr>
          <p:nvPr/>
        </p:nvCxnSpPr>
        <p:spPr>
          <a:xfrm flipH="1">
            <a:off x="5049079" y="2793196"/>
            <a:ext cx="1536094" cy="12340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2C76F884-CFD1-46FB-9382-BACE66317E60}"/>
              </a:ext>
            </a:extLst>
          </p:cNvPr>
          <p:cNvSpPr/>
          <p:nvPr/>
        </p:nvSpPr>
        <p:spPr>
          <a:xfrm>
            <a:off x="4039263" y="2113516"/>
            <a:ext cx="1009815" cy="739472"/>
          </a:xfrm>
          <a:prstGeom prst="rect">
            <a:avLst/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BB59E9-22EA-458C-A00C-96A3CA82DCE0}"/>
              </a:ext>
            </a:extLst>
          </p:cNvPr>
          <p:cNvSpPr txBox="1"/>
          <p:nvPr/>
        </p:nvSpPr>
        <p:spPr>
          <a:xfrm>
            <a:off x="677027" y="3061449"/>
            <a:ext cx="17163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Man-Accessible area </a:t>
            </a:r>
            <a:r>
              <a:rPr lang="en-GB" dirty="0" smtClean="0"/>
              <a:t>(TBC)</a:t>
            </a:r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E76A69A-DE7F-41EF-8F5A-B46897D8AECC}"/>
              </a:ext>
            </a:extLst>
          </p:cNvPr>
          <p:cNvCxnSpPr>
            <a:stCxn id="14" idx="3"/>
            <a:endCxn id="13" idx="1"/>
          </p:cNvCxnSpPr>
          <p:nvPr/>
        </p:nvCxnSpPr>
        <p:spPr>
          <a:xfrm flipV="1">
            <a:off x="2393342" y="2483252"/>
            <a:ext cx="1645921" cy="103986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363862" y="3944593"/>
            <a:ext cx="25618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A “hot-cell” is being foreseen in the Project to be able to work on potential broken target</a:t>
            </a:r>
            <a:endParaRPr lang="en-GB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3054" y="1114893"/>
            <a:ext cx="688068" cy="2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2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Comparison between different design</a:t>
            </a:r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5BE68B6-F05C-4036-97EF-02A1AD23F6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40487"/>
              </p:ext>
            </p:extLst>
          </p:nvPr>
        </p:nvGraphicFramePr>
        <p:xfrm>
          <a:off x="252898" y="1185984"/>
          <a:ext cx="8748000" cy="433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8031">
                  <a:extLst>
                    <a:ext uri="{9D8B030D-6E8A-4147-A177-3AD203B41FA5}">
                      <a16:colId xmlns:a16="http://schemas.microsoft.com/office/drawing/2014/main" val="2952008177"/>
                    </a:ext>
                  </a:extLst>
                </a:gridCol>
                <a:gridCol w="3283889">
                  <a:extLst>
                    <a:ext uri="{9D8B030D-6E8A-4147-A177-3AD203B41FA5}">
                      <a16:colId xmlns:a16="http://schemas.microsoft.com/office/drawing/2014/main" val="1998770310"/>
                    </a:ext>
                  </a:extLst>
                </a:gridCol>
                <a:gridCol w="3646080">
                  <a:extLst>
                    <a:ext uri="{9D8B030D-6E8A-4147-A177-3AD203B41FA5}">
                      <a16:colId xmlns:a16="http://schemas.microsoft.com/office/drawing/2014/main" val="29413273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Factor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Crane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Trolley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4649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Component installation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Simple crane positioning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Complicated by requirement to seal the vessel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046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Service Connections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Complex passive sealing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Simpler connection with MSMs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800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Risk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Ability to make/break leak-proof seals remotely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Concept - Feasibility of the cantilever</a:t>
                      </a:r>
                    </a:p>
                    <a:p>
                      <a:r>
                        <a:rPr lang="en-GB" sz="1600" dirty="0"/>
                        <a:t>Operational - Reliability of the wheels.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959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Radiation Protection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All operations involve exposure of activated elements within cooldown area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More contained operations on target – performed in hot cell (except for target disposal)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0641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Operation 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Any operations require the removal of shielding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Target can be removed directly using the trolley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386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RH Operations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Only simple operations effected through crane deployed tooling and spreaders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More complex operations via MSMs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846708"/>
                  </a:ext>
                </a:extLst>
              </a:tr>
            </a:tbl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5169" y="5821820"/>
            <a:ext cx="688068" cy="2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08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Proximity shielding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394138" y="1082381"/>
            <a:ext cx="8226425" cy="171051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Each proximity shielding block (4 + drawer) are cooled by a water circuit connected in series (few m</a:t>
            </a:r>
            <a:r>
              <a:rPr lang="en-GB" baseline="30000" dirty="0" smtClean="0"/>
              <a:t>3</a:t>
            </a:r>
            <a:r>
              <a:rPr lang="en-GB" dirty="0" smtClean="0"/>
              <a:t>/h)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Stainless steel pipes embedded in cast-iron (proven technology)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17" y="3050792"/>
            <a:ext cx="5837754" cy="36263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059" y="4493696"/>
            <a:ext cx="4106917" cy="23544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4869" y="2534997"/>
            <a:ext cx="2716595" cy="186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2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Material R&amp;D studies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37" y="949333"/>
            <a:ext cx="4919139" cy="2518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6"/>
          <a:stretch>
            <a:fillRect/>
          </a:stretch>
        </p:blipFill>
        <p:spPr bwMode="auto">
          <a:xfrm>
            <a:off x="386220" y="3635879"/>
            <a:ext cx="1996573" cy="2348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3"/>
          <a:stretch>
            <a:fillRect/>
          </a:stretch>
        </p:blipFill>
        <p:spPr bwMode="auto">
          <a:xfrm>
            <a:off x="3021866" y="3635879"/>
            <a:ext cx="2154566" cy="249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5512" y="1038056"/>
            <a:ext cx="3854023" cy="25978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6734" y="3714165"/>
            <a:ext cx="3732801" cy="253989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577210" y="379090"/>
            <a:ext cx="1967205" cy="369332"/>
          </a:xfrm>
          <a:prstGeom prst="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 smtClean="0"/>
              <a:t>M. Calviani 22/09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86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Material irradiation – long-term damage</a:t>
            </a:r>
            <a:endParaRPr lang="en-GB" dirty="0"/>
          </a:p>
        </p:txBody>
      </p:sp>
      <p:pic>
        <p:nvPicPr>
          <p:cNvPr id="5" name="Content Placeholder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280" y="1167362"/>
            <a:ext cx="5982224" cy="44234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27235" y="4188512"/>
            <a:ext cx="2210862" cy="646331"/>
          </a:xfrm>
          <a:prstGeom prst="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 smtClean="0"/>
              <a:t>E. Fornasiere 22/09</a:t>
            </a:r>
          </a:p>
          <a:p>
            <a:r>
              <a:rPr lang="en-GB" dirty="0" smtClean="0"/>
              <a:t>K. Ammigan 22/09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57629" y="5775187"/>
            <a:ext cx="8226425" cy="502377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Additional interest in Ta(2.5)W material for 2018 BLIP run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3704897" y="4004441"/>
            <a:ext cx="370489" cy="212835"/>
          </a:xfrm>
          <a:prstGeom prst="rect">
            <a:avLst/>
          </a:prstGeom>
          <a:noFill/>
          <a:ln w="317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27235" y="2370076"/>
            <a:ext cx="2337998" cy="131512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73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BDF Project addressing critical aspects associated to the feasibility of a new high-intensity fixed target facility at CERN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Focusing on critical aspects such as </a:t>
            </a:r>
            <a:r>
              <a:rPr lang="en-US" b="1" dirty="0" smtClean="0"/>
              <a:t>beam extraction </a:t>
            </a:r>
            <a:r>
              <a:rPr lang="en-US" dirty="0" smtClean="0"/>
              <a:t>and </a:t>
            </a:r>
            <a:r>
              <a:rPr lang="en-US" b="1" dirty="0" smtClean="0"/>
              <a:t>transport</a:t>
            </a:r>
            <a:r>
              <a:rPr lang="en-US" dirty="0" smtClean="0"/>
              <a:t>, </a:t>
            </a:r>
            <a:r>
              <a:rPr lang="en-US" b="1" dirty="0" smtClean="0"/>
              <a:t>proton availability</a:t>
            </a:r>
            <a:r>
              <a:rPr lang="en-US" dirty="0" smtClean="0"/>
              <a:t>, </a:t>
            </a:r>
            <a:r>
              <a:rPr lang="en-US" b="1" dirty="0" smtClean="0"/>
              <a:t>target design </a:t>
            </a:r>
            <a:r>
              <a:rPr lang="en-US" dirty="0" smtClean="0"/>
              <a:t>and </a:t>
            </a:r>
            <a:r>
              <a:rPr lang="en-US" b="1" dirty="0" smtClean="0"/>
              <a:t>target complex</a:t>
            </a:r>
            <a:r>
              <a:rPr lang="en-US" dirty="0" smtClean="0"/>
              <a:t>, </a:t>
            </a:r>
            <a:r>
              <a:rPr lang="en-US" b="1" dirty="0" smtClean="0"/>
              <a:t>radiation protection </a:t>
            </a:r>
            <a:r>
              <a:rPr lang="en-US" dirty="0" smtClean="0"/>
              <a:t>and </a:t>
            </a:r>
            <a:r>
              <a:rPr lang="en-US" b="1" dirty="0" smtClean="0"/>
              <a:t>cooling</a:t>
            </a:r>
            <a:r>
              <a:rPr lang="en-US" dirty="0" smtClean="0"/>
              <a:t> and </a:t>
            </a:r>
            <a:r>
              <a:rPr lang="en-US" b="1" dirty="0" smtClean="0"/>
              <a:t>ventilation</a:t>
            </a:r>
            <a:r>
              <a:rPr lang="en-US" dirty="0" smtClean="0"/>
              <a:t> aspects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CDR available end of 2018 with more technical documents to follow in 2019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95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3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CERN SPS today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8056" lvl="1" indent="0">
              <a:buNone/>
            </a:pPr>
            <a:endParaRPr lang="en-GB" dirty="0" smtClean="0"/>
          </a:p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185376" y="6356350"/>
            <a:ext cx="501424" cy="365125"/>
          </a:xfrm>
          <a:prstGeom prst="rect">
            <a:avLst/>
          </a:prstGeom>
        </p:spPr>
        <p:txBody>
          <a:bodyPr/>
          <a:lstStyle/>
          <a:p>
            <a:fld id="{17918391-D411-FE40-AAD7-861AE5233E0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1" name="Picture 10" descr="sps_schematic.pd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6" t="4919" r="6066" b="5496"/>
          <a:stretch/>
        </p:blipFill>
        <p:spPr>
          <a:xfrm>
            <a:off x="1117600" y="1074733"/>
            <a:ext cx="7051901" cy="5029419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flipH="1" flipV="1">
            <a:off x="2355118" y="2600682"/>
            <a:ext cx="1550132" cy="68544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>
            <a:glow rad="63500">
              <a:schemeClr val="accent1">
                <a:tint val="30000"/>
                <a:shade val="95000"/>
                <a:satMod val="300000"/>
                <a:alpha val="50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651063" y="2414910"/>
            <a:ext cx="1248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R</a:t>
            </a:r>
            <a:r>
              <a:rPr lang="en-US" sz="1600" baseline="-25000" dirty="0" err="1" smtClean="0"/>
              <a:t>av</a:t>
            </a:r>
            <a:r>
              <a:rPr lang="en-US" sz="1600" baseline="-25000" dirty="0" smtClean="0"/>
              <a:t> = </a:t>
            </a:r>
            <a:r>
              <a:rPr lang="en-US" sz="1600" dirty="0" smtClean="0"/>
              <a:t>1.1 km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6477203" y="4041775"/>
            <a:ext cx="2093297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LSS2: slow-extraction</a:t>
            </a:r>
            <a:endParaRPr lang="en-US" sz="1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187048" y="3854554"/>
            <a:ext cx="962949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LSS3: RF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3927398" y="2444581"/>
            <a:ext cx="1851163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LSS6: fast</a:t>
            </a:r>
            <a:r>
              <a:rPr lang="en-US" sz="1400" dirty="0"/>
              <a:t> </a:t>
            </a:r>
            <a:r>
              <a:rPr lang="en-US" sz="1400" dirty="0" smtClean="0"/>
              <a:t>extraction</a:t>
            </a:r>
            <a:endParaRPr 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10242929" y="328260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910909" y="3494871"/>
            <a:ext cx="199434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LSS4: fast extraction</a:t>
            </a:r>
            <a:endParaRPr 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1878623" y="2816125"/>
            <a:ext cx="62386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LSS5</a:t>
            </a:r>
            <a:endParaRPr 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8174886" y="1862380"/>
            <a:ext cx="902987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TI2: LHC</a:t>
            </a:r>
          </a:p>
          <a:p>
            <a:r>
              <a:rPr lang="en-US" sz="1400" dirty="0" smtClean="0"/>
              <a:t>Beam 1</a:t>
            </a:r>
            <a:endParaRPr lang="en-US" sz="1400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7881782" y="2444581"/>
            <a:ext cx="1867904" cy="76200"/>
          </a:xfrm>
          <a:prstGeom prst="line">
            <a:avLst/>
          </a:prstGeom>
          <a:ln w="12700">
            <a:solidFill>
              <a:schemeClr val="accent1">
                <a:lumMod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83159" y="3286126"/>
            <a:ext cx="777706" cy="554622"/>
          </a:xfrm>
          <a:prstGeom prst="line">
            <a:avLst/>
          </a:prstGeom>
          <a:ln w="12700">
            <a:solidFill>
              <a:schemeClr val="accent1">
                <a:lumMod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0" y="3589443"/>
            <a:ext cx="1199451" cy="62492"/>
          </a:xfrm>
          <a:prstGeom prst="line">
            <a:avLst/>
          </a:prstGeom>
          <a:ln w="12700">
            <a:solidFill>
              <a:schemeClr val="accent1">
                <a:lumMod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30488" y="3719592"/>
            <a:ext cx="902987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TI8: LHC</a:t>
            </a:r>
          </a:p>
          <a:p>
            <a:r>
              <a:rPr lang="en-US" sz="1400" dirty="0" smtClean="0"/>
              <a:t>Beam 2</a:t>
            </a:r>
            <a:endParaRPr lang="en-US" sz="1400" dirty="0"/>
          </a:p>
        </p:txBody>
      </p:sp>
      <p:sp>
        <p:nvSpPr>
          <p:cNvPr id="44" name="Rounded Rectangle 43"/>
          <p:cNvSpPr/>
          <p:nvPr/>
        </p:nvSpPr>
        <p:spPr>
          <a:xfrm rot="1480246">
            <a:off x="5859210" y="1684425"/>
            <a:ext cx="361712" cy="210762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2">
                <a:lumMod val="1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5923261" y="1527220"/>
            <a:ext cx="287258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b="1" dirty="0" smtClean="0">
                <a:solidFill>
                  <a:srgbClr val="191919"/>
                </a:solidFill>
              </a:rPr>
              <a:t>AD</a:t>
            </a:r>
            <a:endParaRPr lang="en-US" sz="500" b="1" dirty="0">
              <a:solidFill>
                <a:srgbClr val="191919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 rot="3712730">
            <a:off x="5259075" y="1549771"/>
            <a:ext cx="109004" cy="109323"/>
          </a:xfrm>
          <a:prstGeom prst="roundRect">
            <a:avLst>
              <a:gd name="adj" fmla="val 23506"/>
            </a:avLst>
          </a:prstGeom>
          <a:noFill/>
          <a:ln w="12700">
            <a:solidFill>
              <a:schemeClr val="bg2">
                <a:lumMod val="1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4899210" y="1484830"/>
            <a:ext cx="346361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b="1" i="1" dirty="0" smtClean="0">
                <a:solidFill>
                  <a:srgbClr val="191919"/>
                </a:solidFill>
              </a:rPr>
              <a:t>LEIR</a:t>
            </a:r>
            <a:endParaRPr lang="en-US" sz="500" b="1" i="1" dirty="0">
              <a:solidFill>
                <a:srgbClr val="191919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670852" y="1569469"/>
            <a:ext cx="235966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b="1" i="1" dirty="0" smtClean="0">
                <a:solidFill>
                  <a:srgbClr val="191919"/>
                </a:solidFill>
              </a:rPr>
              <a:t>2</a:t>
            </a:r>
            <a:endParaRPr lang="en-US" sz="500" b="1" i="1" dirty="0">
              <a:solidFill>
                <a:srgbClr val="191919"/>
              </a:solidFill>
            </a:endParaRPr>
          </a:p>
        </p:txBody>
      </p:sp>
      <p:cxnSp>
        <p:nvCxnSpPr>
          <p:cNvPr id="50" name="Straight Connector 49"/>
          <p:cNvCxnSpPr>
            <a:stCxn id="46" idx="0"/>
          </p:cNvCxnSpPr>
          <p:nvPr/>
        </p:nvCxnSpPr>
        <p:spPr>
          <a:xfrm>
            <a:off x="5361786" y="1578668"/>
            <a:ext cx="251614" cy="190865"/>
          </a:xfrm>
          <a:prstGeom prst="line">
            <a:avLst/>
          </a:prstGeom>
          <a:ln w="12700">
            <a:solidFill>
              <a:schemeClr val="accent1">
                <a:lumMod val="1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Rounded Rectangle 56"/>
          <p:cNvSpPr/>
          <p:nvPr/>
        </p:nvSpPr>
        <p:spPr>
          <a:xfrm rot="3712730">
            <a:off x="5997950" y="1792946"/>
            <a:ext cx="63357" cy="65037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2">
                <a:lumMod val="1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5805830" y="1660388"/>
            <a:ext cx="415240" cy="1692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500" b="1" i="1" dirty="0" smtClean="0">
                <a:solidFill>
                  <a:srgbClr val="191919"/>
                </a:solidFill>
              </a:rPr>
              <a:t>ELENA</a:t>
            </a:r>
            <a:endParaRPr lang="en-US" sz="500" b="1" i="1" dirty="0">
              <a:solidFill>
                <a:srgbClr val="191919"/>
              </a:solidFill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5778561" y="1834442"/>
            <a:ext cx="128257" cy="54684"/>
          </a:xfrm>
          <a:prstGeom prst="line">
            <a:avLst/>
          </a:prstGeom>
          <a:ln w="12700">
            <a:solidFill>
              <a:schemeClr val="accent1">
                <a:lumMod val="1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5303810" y="1966261"/>
            <a:ext cx="439003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b="1" i="1" dirty="0" smtClean="0">
                <a:solidFill>
                  <a:srgbClr val="191919"/>
                </a:solidFill>
              </a:rPr>
              <a:t>ISOLDE</a:t>
            </a:r>
            <a:endParaRPr lang="en-US" sz="500" b="1" i="1" dirty="0">
              <a:solidFill>
                <a:srgbClr val="191919"/>
              </a:solidFill>
            </a:endParaRPr>
          </a:p>
        </p:txBody>
      </p:sp>
      <p:cxnSp>
        <p:nvCxnSpPr>
          <p:cNvPr id="64" name="Straight Connector 63"/>
          <p:cNvCxnSpPr>
            <a:endCxn id="62" idx="0"/>
          </p:cNvCxnSpPr>
          <p:nvPr/>
        </p:nvCxnSpPr>
        <p:spPr>
          <a:xfrm flipH="1">
            <a:off x="5523312" y="1862380"/>
            <a:ext cx="90088" cy="103881"/>
          </a:xfrm>
          <a:prstGeom prst="line">
            <a:avLst/>
          </a:prstGeom>
          <a:ln w="12700">
            <a:solidFill>
              <a:schemeClr val="accent1">
                <a:lumMod val="1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Oval 67"/>
          <p:cNvSpPr/>
          <p:nvPr/>
        </p:nvSpPr>
        <p:spPr>
          <a:xfrm>
            <a:off x="-2620212" y="2295594"/>
            <a:ext cx="13995424" cy="4676303"/>
          </a:xfrm>
          <a:prstGeom prst="ellipse">
            <a:avLst/>
          </a:prstGeom>
          <a:noFill/>
          <a:ln w="12700">
            <a:solidFill>
              <a:schemeClr val="accent1">
                <a:lumMod val="1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>
            <a:off x="6641442" y="2827938"/>
            <a:ext cx="177147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LSS1: injection,</a:t>
            </a:r>
          </a:p>
          <a:p>
            <a:r>
              <a:rPr lang="en-US" sz="1400" dirty="0" smtClean="0"/>
              <a:t>internal beam dump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56201" y="2710083"/>
            <a:ext cx="1521195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AWAKE</a:t>
            </a:r>
          </a:p>
          <a:p>
            <a:pPr algn="ctr"/>
            <a:r>
              <a:rPr lang="en-US" sz="1400" dirty="0" smtClean="0"/>
              <a:t>(formerly CNGS)</a:t>
            </a:r>
            <a:endParaRPr lang="en-US" sz="1400" dirty="0"/>
          </a:p>
        </p:txBody>
      </p:sp>
      <p:sp>
        <p:nvSpPr>
          <p:cNvPr id="70" name="TextBox 69"/>
          <p:cNvSpPr txBox="1"/>
          <p:nvPr/>
        </p:nvSpPr>
        <p:spPr>
          <a:xfrm>
            <a:off x="5208789" y="1403366"/>
            <a:ext cx="43186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b="1" i="1" dirty="0" smtClean="0">
                <a:solidFill>
                  <a:srgbClr val="191919"/>
                </a:solidFill>
              </a:rPr>
              <a:t>LINAC3</a:t>
            </a:r>
            <a:endParaRPr lang="en-US" sz="500" b="1" i="1" dirty="0">
              <a:solidFill>
                <a:srgbClr val="191919"/>
              </a:solidFill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>
            <a:off x="5629577" y="1509920"/>
            <a:ext cx="94664" cy="77461"/>
          </a:xfrm>
          <a:prstGeom prst="line">
            <a:avLst/>
          </a:prstGeom>
          <a:ln w="12700">
            <a:solidFill>
              <a:schemeClr val="accent1">
                <a:lumMod val="1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213148" y="2229000"/>
            <a:ext cx="5436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rgbClr val="191919"/>
                </a:solidFill>
              </a:rPr>
              <a:t>LHC</a:t>
            </a:r>
            <a:endParaRPr lang="en-US" sz="1200" b="1" i="1" dirty="0">
              <a:solidFill>
                <a:srgbClr val="191919"/>
              </a:solidFill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1331063" y="1042548"/>
            <a:ext cx="5770907" cy="3343047"/>
            <a:chOff x="1331063" y="1042548"/>
            <a:chExt cx="5770907" cy="3343047"/>
          </a:xfrm>
        </p:grpSpPr>
        <p:sp>
          <p:nvSpPr>
            <p:cNvPr id="78" name="Arc 77"/>
            <p:cNvSpPr/>
            <p:nvPr/>
          </p:nvSpPr>
          <p:spPr>
            <a:xfrm rot="10258057">
              <a:off x="1331063" y="1042548"/>
              <a:ext cx="5770907" cy="3343047"/>
            </a:xfrm>
            <a:prstGeom prst="arc">
              <a:avLst>
                <a:gd name="adj1" fmla="val 18106339"/>
                <a:gd name="adj2" fmla="val 20409926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9" name="Straight Arrow Connector 78"/>
            <p:cNvCxnSpPr/>
            <p:nvPr/>
          </p:nvCxnSpPr>
          <p:spPr>
            <a:xfrm flipH="1" flipV="1">
              <a:off x="1820332" y="3907367"/>
              <a:ext cx="228603" cy="130176"/>
            </a:xfrm>
            <a:prstGeom prst="straightConnector1">
              <a:avLst/>
            </a:prstGeom>
            <a:ln>
              <a:solidFill>
                <a:schemeClr val="bg2">
                  <a:lumMod val="1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79"/>
          <p:cNvSpPr txBox="1"/>
          <p:nvPr/>
        </p:nvSpPr>
        <p:spPr>
          <a:xfrm>
            <a:off x="2180582" y="3762221"/>
            <a:ext cx="9199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smtClean="0">
                <a:solidFill>
                  <a:srgbClr val="191919"/>
                </a:solidFill>
              </a:rPr>
              <a:t>BEAM</a:t>
            </a:r>
          </a:p>
          <a:p>
            <a:r>
              <a:rPr lang="en-US" sz="1000" b="1" i="1" dirty="0" smtClean="0">
                <a:solidFill>
                  <a:srgbClr val="191919"/>
                </a:solidFill>
              </a:rPr>
              <a:t>DIRECTION</a:t>
            </a:r>
            <a:endParaRPr lang="en-US" sz="1000" b="1" i="1" dirty="0">
              <a:solidFill>
                <a:srgbClr val="191919"/>
              </a:solidFill>
            </a:endParaRPr>
          </a:p>
        </p:txBody>
      </p:sp>
      <p:sp>
        <p:nvSpPr>
          <p:cNvPr id="84" name="Oval 83"/>
          <p:cNvSpPr/>
          <p:nvPr/>
        </p:nvSpPr>
        <p:spPr>
          <a:xfrm>
            <a:off x="6120865" y="1965291"/>
            <a:ext cx="728668" cy="3345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801396" y="2171015"/>
            <a:ext cx="981359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HiRadMat</a:t>
            </a:r>
            <a:endParaRPr lang="en-US" sz="1400" dirty="0"/>
          </a:p>
        </p:txBody>
      </p:sp>
      <p:cxnSp>
        <p:nvCxnSpPr>
          <p:cNvPr id="88" name="Straight Connector 87"/>
          <p:cNvCxnSpPr/>
          <p:nvPr/>
        </p:nvCxnSpPr>
        <p:spPr>
          <a:xfrm>
            <a:off x="5475980" y="1534365"/>
            <a:ext cx="0" cy="143900"/>
          </a:xfrm>
          <a:prstGeom prst="line">
            <a:avLst/>
          </a:prstGeom>
          <a:ln w="12700">
            <a:solidFill>
              <a:schemeClr val="accent1">
                <a:lumMod val="1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610225" y="1381391"/>
            <a:ext cx="43186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b="1" i="1" dirty="0" smtClean="0">
                <a:solidFill>
                  <a:srgbClr val="191919"/>
                </a:solidFill>
              </a:rPr>
              <a:t>LINAC4</a:t>
            </a:r>
            <a:endParaRPr lang="en-US" sz="500" b="1" i="1" dirty="0">
              <a:solidFill>
                <a:srgbClr val="191919"/>
              </a:solidFill>
            </a:endParaRPr>
          </a:p>
        </p:txBody>
      </p:sp>
      <p:cxnSp>
        <p:nvCxnSpPr>
          <p:cNvPr id="91" name="Straight Connector 90"/>
          <p:cNvCxnSpPr/>
          <p:nvPr/>
        </p:nvCxnSpPr>
        <p:spPr>
          <a:xfrm flipH="1">
            <a:off x="5906818" y="1834442"/>
            <a:ext cx="90757" cy="0"/>
          </a:xfrm>
          <a:prstGeom prst="line">
            <a:avLst/>
          </a:prstGeom>
          <a:ln w="12700">
            <a:solidFill>
              <a:schemeClr val="accent1">
                <a:lumMod val="1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5997575" y="1961058"/>
            <a:ext cx="351378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b="1" dirty="0" err="1" smtClean="0">
                <a:solidFill>
                  <a:srgbClr val="191919"/>
                </a:solidFill>
              </a:rPr>
              <a:t>nTOF</a:t>
            </a:r>
            <a:endParaRPr lang="en-US" sz="500" b="1" dirty="0">
              <a:solidFill>
                <a:srgbClr val="191919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371053" y="6118666"/>
            <a:ext cx="38110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000" dirty="0" smtClean="0">
                <a:solidFill>
                  <a:schemeClr val="bg1"/>
                </a:solidFill>
              </a:rPr>
              <a:t>[1] J.B</a:t>
            </a:r>
            <a:r>
              <a:rPr lang="en-GB" sz="1000" dirty="0">
                <a:solidFill>
                  <a:schemeClr val="bg1"/>
                </a:solidFill>
              </a:rPr>
              <a:t>. Adams, The CERN 400 </a:t>
            </a:r>
            <a:r>
              <a:rPr lang="en-GB" sz="1000" dirty="0" err="1">
                <a:solidFill>
                  <a:schemeClr val="bg1"/>
                </a:solidFill>
              </a:rPr>
              <a:t>GeV</a:t>
            </a:r>
            <a:r>
              <a:rPr lang="en-GB" sz="1000" dirty="0">
                <a:solidFill>
                  <a:schemeClr val="bg1"/>
                </a:solidFill>
              </a:rPr>
              <a:t> Proton </a:t>
            </a:r>
            <a:r>
              <a:rPr lang="en-GB" sz="1000" dirty="0" smtClean="0">
                <a:solidFill>
                  <a:schemeClr val="bg1"/>
                </a:solidFill>
              </a:rPr>
              <a:t>Synchrotron, </a:t>
            </a:r>
            <a:r>
              <a:rPr lang="en-GB" sz="1000" dirty="0">
                <a:solidFill>
                  <a:schemeClr val="bg1"/>
                </a:solidFill>
              </a:rPr>
              <a:t>1977</a:t>
            </a:r>
          </a:p>
          <a:p>
            <a:pPr algn="r"/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864982" y="5433080"/>
            <a:ext cx="2878717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North Area (NA): max 450 GeV</a:t>
            </a:r>
            <a:endParaRPr lang="en-US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4405086" y="4586514"/>
            <a:ext cx="674914" cy="6386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997783" y="4877892"/>
            <a:ext cx="270234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Beam Dump Facility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4242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5" grpId="0" animBg="1"/>
      <p:bldP spid="28" grpId="0" animBg="1"/>
      <p:bldP spid="29" grpId="0" animBg="1"/>
      <p:bldP spid="22" grpId="0" animBg="1"/>
      <p:bldP spid="40" grpId="0" animBg="1"/>
      <p:bldP spid="69" grpId="0" animBg="1"/>
      <p:bldP spid="32" grpId="0" animBg="1"/>
      <p:bldP spid="19" grpId="0" animBg="1"/>
      <p:bldP spid="61" grpId="0" animBg="1"/>
      <p:bldP spid="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0"/>
            <a:ext cx="90959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61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C380F-326D-3C40-9EE7-7FBAB095342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0803" cy="68580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 rot="883382">
            <a:off x="2836328" y="2760271"/>
            <a:ext cx="2177143" cy="818542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/>
          <p:cNvCxnSpPr>
            <a:stCxn id="6" idx="0"/>
          </p:cNvCxnSpPr>
          <p:nvPr/>
        </p:nvCxnSpPr>
        <p:spPr>
          <a:xfrm flipV="1">
            <a:off x="4028915" y="1959429"/>
            <a:ext cx="1326856" cy="8142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55771" y="1638238"/>
            <a:ext cx="3441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Beam losses (and activation)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10" name="Picture 9" descr="File:&lt;strong&gt;Radiation&lt;/strong&gt; warning symbol.svg - Wikipedi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138" y="2007570"/>
            <a:ext cx="818243" cy="81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9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Extraction from SPS for FT physics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0343"/>
            <a:ext cx="8226854" cy="517768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Slow extraction is used to deliver a </a:t>
            </a:r>
            <a:r>
              <a:rPr lang="en-GB" b="1" dirty="0" smtClean="0"/>
              <a:t>constant flux of particles</a:t>
            </a:r>
            <a:r>
              <a:rPr lang="en-GB" dirty="0" smtClean="0"/>
              <a:t> to FT experiments over many seconds: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From the SPS we typically extract up to ~3*10</a:t>
            </a:r>
            <a:r>
              <a:rPr lang="en-GB" baseline="30000" dirty="0" smtClean="0"/>
              <a:t>13</a:t>
            </a:r>
            <a:r>
              <a:rPr lang="en-GB" dirty="0" smtClean="0"/>
              <a:t> p</a:t>
            </a:r>
            <a:r>
              <a:rPr lang="en-GB" baseline="30000" dirty="0" smtClean="0"/>
              <a:t>+</a:t>
            </a:r>
            <a:r>
              <a:rPr lang="en-GB" dirty="0" smtClean="0"/>
              <a:t> over 4.8 s, i.e. while the beam circulates for over 200,000 turns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Unlike single turn extraction, the slow extraction process is </a:t>
            </a:r>
            <a:r>
              <a:rPr lang="en-GB" b="1" dirty="0" smtClean="0"/>
              <a:t>intrinsically </a:t>
            </a:r>
            <a:r>
              <a:rPr lang="en-GB" b="1" dirty="0" err="1" smtClean="0"/>
              <a:t>lossy</a:t>
            </a:r>
            <a:r>
              <a:rPr lang="en-GB" dirty="0" smtClean="0"/>
              <a:t>: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We cannot (yet!) create a clear temporal or spatial separation in the beam to extract cleanly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Beam loss from slow extraction is </a:t>
            </a:r>
            <a:r>
              <a:rPr lang="en-GB" b="1" dirty="0" smtClean="0"/>
              <a:t>unavoidable</a:t>
            </a:r>
            <a:r>
              <a:rPr lang="en-GB" dirty="0" smtClean="0"/>
              <a:t> and has to be </a:t>
            </a:r>
            <a:r>
              <a:rPr lang="en-GB" b="1" dirty="0" smtClean="0"/>
              <a:t>controlled and optimized</a:t>
            </a:r>
            <a:r>
              <a:rPr lang="en-GB" dirty="0" smtClean="0"/>
              <a:t>: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Induced activation in SPS Long Straight Section 2 increases proportionally to the beam loss on the septum</a:t>
            </a:r>
          </a:p>
          <a:p>
            <a:pPr>
              <a:lnSpc>
                <a:spcPct val="120000"/>
              </a:lnSpc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A23F-BAF2-40F7-981E-A4E481A32A3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2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SPS super-cycles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D5EF8-A88E-4EB4-9F7A-21949E52FF3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7081" t="20616" r="17541" b="25224"/>
          <a:stretch/>
        </p:blipFill>
        <p:spPr>
          <a:xfrm>
            <a:off x="533400" y="1219200"/>
            <a:ext cx="7970629" cy="5257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19400" y="838200"/>
            <a:ext cx="4154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2015 in a period without LHC filling</a:t>
            </a:r>
            <a:endParaRPr lang="en-US" b="1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895600" y="2895600"/>
            <a:ext cx="381000" cy="2286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19400" y="2590800"/>
            <a:ext cx="2438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solidFill>
                  <a:schemeClr val="bg1"/>
                </a:solidFill>
              </a:rPr>
              <a:t>main magnet current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0200" y="2039035"/>
            <a:ext cx="1371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chemeClr val="bg1"/>
                </a:solidFill>
              </a:rPr>
              <a:t>Fixed Target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650" y="2045071"/>
            <a:ext cx="13732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chemeClr val="bg1"/>
                </a:solidFill>
              </a:rPr>
              <a:t>Fixed Target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1800" y="4047119"/>
            <a:ext cx="1143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chemeClr val="bg1"/>
                </a:solidFill>
              </a:rPr>
              <a:t>test beam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81800" y="4038600"/>
            <a:ext cx="11751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chemeClr val="bg1"/>
                </a:solidFill>
              </a:rPr>
              <a:t>test beam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24200" y="1828800"/>
            <a:ext cx="135165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solidFill>
                  <a:srgbClr val="FFFF00"/>
                </a:solidFill>
              </a:rPr>
              <a:t>beam intensity</a:t>
            </a:r>
            <a:endParaRPr lang="en-US" sz="1500" dirty="0">
              <a:solidFill>
                <a:srgbClr val="FFFF00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419600" y="2133600"/>
            <a:ext cx="304800" cy="228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1816470" y="1484787"/>
            <a:ext cx="685800" cy="4572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 rot="3840000">
            <a:off x="1665546" y="3256237"/>
            <a:ext cx="138015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solidFill>
                  <a:srgbClr val="FFFF00"/>
                </a:solidFill>
              </a:rPr>
              <a:t>Slow extraction</a:t>
            </a:r>
            <a:endParaRPr lang="en-US" sz="1500" dirty="0">
              <a:solidFill>
                <a:srgbClr val="FFFF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3900000">
            <a:off x="5456990" y="3226361"/>
            <a:ext cx="139330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solidFill>
                  <a:srgbClr val="FFFF00"/>
                </a:solidFill>
              </a:rPr>
              <a:t>slow extraction</a:t>
            </a:r>
            <a:endParaRPr lang="en-US" sz="1500" dirty="0">
              <a:solidFill>
                <a:srgbClr val="FFFF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963120" y="4682034"/>
            <a:ext cx="7358742" cy="193570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Duty cycle of fixed target beam limited by RMS power dissipation in SPS magnets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Cycles for test beams with low power consumption are inserted in the sequence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Different configuration during LHC filling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6887029" y="2091668"/>
            <a:ext cx="176940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/>
              <a:t>~40 kW average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62682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SPS – present challenges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051"/>
            <a:ext cx="4905829" cy="519260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Regaining experience at SPS of operating slow-extracted beams for Fixed Target physics at high intensity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Optimisation of </a:t>
            </a:r>
            <a:r>
              <a:rPr lang="en-GB" b="1" dirty="0" smtClean="0"/>
              <a:t>extraction losses </a:t>
            </a:r>
            <a:r>
              <a:rPr lang="en-GB" dirty="0" smtClean="0"/>
              <a:t>and </a:t>
            </a:r>
            <a:r>
              <a:rPr lang="en-GB" b="1" dirty="0" smtClean="0"/>
              <a:t>induced activation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Monitoring of </a:t>
            </a:r>
            <a:r>
              <a:rPr lang="en-GB" b="1" dirty="0" smtClean="0"/>
              <a:t>machine performances</a:t>
            </a:r>
            <a:r>
              <a:rPr lang="en-GB" dirty="0" smtClean="0"/>
              <a:t> and </a:t>
            </a:r>
            <a:r>
              <a:rPr lang="en-GB" b="1" dirty="0" smtClean="0"/>
              <a:t>interlocking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Improving machine stability and reproducibility (</a:t>
            </a:r>
            <a:r>
              <a:rPr lang="en-GB" b="1" dirty="0" smtClean="0"/>
              <a:t>spill quality</a:t>
            </a:r>
            <a:r>
              <a:rPr lang="en-GB" dirty="0" smtClean="0"/>
              <a:t>)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Maintenance of equipment in activated areas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Doing all the above with a truly </a:t>
            </a:r>
            <a:r>
              <a:rPr lang="en-GB" b="1" dirty="0" smtClean="0"/>
              <a:t>multi-cycling SPS</a:t>
            </a:r>
            <a:endParaRPr lang="en-GB" b="1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18-22/09/2017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 Calviani - NBI2017/RaDIATE - BDF Design Challenges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A23F-BAF2-40F7-981E-A4E481A32A38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122" y="2069935"/>
            <a:ext cx="3798277" cy="293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14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RN_ENdept_Presentation_ArialFont copy">
  <a:themeElements>
    <a:clrScheme name="CERN">
      <a:dk1>
        <a:srgbClr val="0C377B"/>
      </a:dk1>
      <a:lt1>
        <a:srgbClr val="FFFFFF"/>
      </a:lt1>
      <a:dk2>
        <a:srgbClr val="333333"/>
      </a:dk2>
      <a:lt2>
        <a:srgbClr val="999999"/>
      </a:lt2>
      <a:accent1>
        <a:srgbClr val="0C377B"/>
      </a:accent1>
      <a:accent2>
        <a:srgbClr val="A40000"/>
      </a:accent2>
      <a:accent3>
        <a:srgbClr val="4F9A06"/>
      </a:accent3>
      <a:accent4>
        <a:srgbClr val="5197CC"/>
      </a:accent4>
      <a:accent5>
        <a:srgbClr val="EF2929"/>
      </a:accent5>
      <a:accent6>
        <a:srgbClr val="8AE234"/>
      </a:accent6>
      <a:hlink>
        <a:srgbClr val="3465A4"/>
      </a:hlink>
      <a:folHlink>
        <a:srgbClr val="3465A4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CERN_ENdept_Presentation_ArialFont</Template>
  <TotalTime>528</TotalTime>
  <Words>1913</Words>
  <Application>Microsoft Office PowerPoint</Application>
  <PresentationFormat>On-screen Show (4:3)</PresentationFormat>
  <Paragraphs>373</Paragraphs>
  <Slides>37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Ubuntu</vt:lpstr>
      <vt:lpstr>Ubuntu Light</vt:lpstr>
      <vt:lpstr>Arial</vt:lpstr>
      <vt:lpstr>ＭＳ Ｐゴシック</vt:lpstr>
      <vt:lpstr>Calibri</vt:lpstr>
      <vt:lpstr>Wingdings</vt:lpstr>
      <vt:lpstr>CERN_ENdept_Presentation_ArialFont copy</vt:lpstr>
      <vt:lpstr>SPS Beam Dump Facility Project Design Challenges</vt:lpstr>
      <vt:lpstr>Outlook</vt:lpstr>
      <vt:lpstr>BDF work packages</vt:lpstr>
      <vt:lpstr>CERN SPS today</vt:lpstr>
      <vt:lpstr>PowerPoint Presentation</vt:lpstr>
      <vt:lpstr>PowerPoint Presentation</vt:lpstr>
      <vt:lpstr>Extraction from SPS for FT physics</vt:lpstr>
      <vt:lpstr>SPS super-cycles</vt:lpstr>
      <vt:lpstr>SPS – present challenges</vt:lpstr>
      <vt:lpstr>Proton sharing scenarios</vt:lpstr>
      <vt:lpstr>Proton sharing scenarios</vt:lpstr>
      <vt:lpstr>Target design challenges and issues</vt:lpstr>
      <vt:lpstr>Dilution beam target images</vt:lpstr>
      <vt:lpstr>BDF T6 target test</vt:lpstr>
      <vt:lpstr>Requirement for BDF target shielding bunker</vt:lpstr>
      <vt:lpstr>Cooling and ventilation aspects</vt:lpstr>
      <vt:lpstr>General RP considerations for BDF</vt:lpstr>
      <vt:lpstr>Magnetized hadron absorber</vt:lpstr>
      <vt:lpstr>Schematics of BDF target bunker elements</vt:lpstr>
      <vt:lpstr>Target complex design challenges</vt:lpstr>
      <vt:lpstr>Crane concept - overview</vt:lpstr>
      <vt:lpstr>Crane concept – helium vessel components</vt:lpstr>
      <vt:lpstr>Crane concept – target access</vt:lpstr>
      <vt:lpstr>Crane concept – Proximity shielding</vt:lpstr>
      <vt:lpstr>Crane concept – target pipework</vt:lpstr>
      <vt:lpstr>Trolley concept - overview</vt:lpstr>
      <vt:lpstr>Trolley concept – helium vessel</vt:lpstr>
      <vt:lpstr>Trolley concept – proximity shielding</vt:lpstr>
      <vt:lpstr>Trolley concept – helium vessel</vt:lpstr>
      <vt:lpstr>Trolley concept – helium vessel</vt:lpstr>
      <vt:lpstr>Trolley concept – hot-cell</vt:lpstr>
      <vt:lpstr>Comparison between different design</vt:lpstr>
      <vt:lpstr>Proximity shielding</vt:lpstr>
      <vt:lpstr>Material R&amp;D studies</vt:lpstr>
      <vt:lpstr>Material irradiation – long-term damage</vt:lpstr>
      <vt:lpstr>Conclusions</vt:lpstr>
      <vt:lpstr>PowerPoint Presentation</vt:lpstr>
    </vt:vector>
  </TitlesOfParts>
  <Company>CERN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Marco Calviani</dc:creator>
  <cp:lastModifiedBy>Marco Calviani</cp:lastModifiedBy>
  <cp:revision>82</cp:revision>
  <dcterms:created xsi:type="dcterms:W3CDTF">2017-09-14T07:42:02Z</dcterms:created>
  <dcterms:modified xsi:type="dcterms:W3CDTF">2017-09-18T12:44:10Z</dcterms:modified>
</cp:coreProperties>
</file>