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118" r:id="rId2"/>
    <p:sldId id="2122" r:id="rId3"/>
    <p:sldId id="2160" r:id="rId4"/>
    <p:sldId id="2167" r:id="rId5"/>
    <p:sldId id="2127" r:id="rId6"/>
    <p:sldId id="2128" r:id="rId7"/>
    <p:sldId id="2170" r:id="rId8"/>
    <p:sldId id="2134" r:id="rId9"/>
    <p:sldId id="2171" r:id="rId10"/>
    <p:sldId id="2172" r:id="rId11"/>
    <p:sldId id="2149" r:id="rId12"/>
    <p:sldId id="2158" r:id="rId13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66CF1"/>
    <a:srgbClr val="A40006"/>
    <a:srgbClr val="FFFFCC"/>
    <a:srgbClr val="FF9900"/>
    <a:srgbClr val="C7E5F7"/>
    <a:srgbClr val="FFFAD3"/>
    <a:srgbClr val="99FF99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4723" autoAdjust="0"/>
  </p:normalViewPr>
  <p:slideViewPr>
    <p:cSldViewPr>
      <p:cViewPr varScale="1">
        <p:scale>
          <a:sx n="80" d="100"/>
          <a:sy n="80" d="100"/>
        </p:scale>
        <p:origin x="468" y="42"/>
      </p:cViewPr>
      <p:guideLst>
        <p:guide orient="horz" pos="2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7" d="100"/>
        <a:sy n="117" d="100"/>
      </p:scale>
      <p:origin x="0" y="12232"/>
    </p:cViewPr>
  </p:sorterViewPr>
  <p:notesViewPr>
    <p:cSldViewPr>
      <p:cViewPr varScale="1">
        <p:scale>
          <a:sx n="57" d="100"/>
          <a:sy n="57" d="100"/>
        </p:scale>
        <p:origin x="34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l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r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fld id="{C39522E9-39B5-4366-A854-6721688BEDBD}" type="datetimeFigureOut">
              <a:rPr lang="zh-CN" altLang="en-US"/>
              <a:pPr>
                <a:defRPr/>
              </a:pPr>
              <a:t>2022-9-9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72" tIns="45686" rIns="91372" bIns="45686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wrap="square" lIns="91372" tIns="45686" rIns="91372" bIns="45686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81D40A-4021-4F9A-820A-1612341A8E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6881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2ABE2A-08FC-4BF2-A77B-A5BC946BEAD9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2" tIns="45686" rIns="91372" bIns="456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6463"/>
            <a:ext cx="5438775" cy="4464050"/>
          </a:xfrm>
          <a:prstGeom prst="rect">
            <a:avLst/>
          </a:prstGeom>
        </p:spPr>
        <p:txBody>
          <a:bodyPr vert="horz" lIns="91372" tIns="45686" rIns="91372" bIns="456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72" tIns="45686" rIns="91372" bIns="456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wrap="square" lIns="91372" tIns="45686" rIns="91372" bIns="45686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5EE554-385A-4E86-B792-31CD2BFE17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9635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159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>
            <a:spLocks noGrp="1"/>
          </p:cNvSpPr>
          <p:nvPr>
            <p:ph type="title" hasCustomPrompt="1"/>
          </p:nvPr>
        </p:nvSpPr>
        <p:spPr>
          <a:xfrm>
            <a:off x="609599" y="1772816"/>
            <a:ext cx="10972800" cy="8382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1605" y="4653136"/>
            <a:ext cx="1728788" cy="50323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添加日期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5400" y="548680"/>
            <a:ext cx="6193904" cy="10081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None/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03388" y="1916832"/>
            <a:ext cx="8634412" cy="4104456"/>
          </a:xfrm>
          <a:prstGeom prst="rect">
            <a:avLst/>
          </a:prstGeom>
        </p:spPr>
        <p:txBody>
          <a:bodyPr/>
          <a:lstStyle>
            <a:lvl1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6CF1"/>
              </a:buClr>
              <a:buSzPct val="90000"/>
              <a:buFont typeface="Wingdings" charset="2"/>
              <a:buChar char="n"/>
              <a:defRPr lang="zh-CN" altLang="en-US" sz="36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2pPr>
            <a:lvl3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3pPr>
            <a:lvl4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4pPr>
            <a:lvl5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Char char="n"/>
              <a:defRPr lang="zh-CN" altLang="en-US" sz="2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</a:p>
        </p:txBody>
      </p:sp>
    </p:spTree>
    <p:extLst>
      <p:ext uri="{BB962C8B-B14F-4D97-AF65-F5344CB8AC3E}">
        <p14:creationId xmlns:p14="http://schemas.microsoft.com/office/powerpoint/2010/main" val="404170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263691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5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84784"/>
            <a:ext cx="10972800" cy="468052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F6CF1"/>
              </a:buClr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332656"/>
            <a:ext cx="5544615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None/>
              <a:defRPr lang="zh-CN" altLang="en-US" sz="4000" b="1" kern="1200" dirty="0">
                <a:solidFill>
                  <a:srgbClr val="1F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10344472" y="116632"/>
            <a:ext cx="6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6D759B13-2E9A-4A97-8A2E-EF521B89F7C1}" type="slidenum">
              <a:rPr kumimoji="1" lang="zh-CN" altLang="en-US" sz="16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‹#›</a:t>
            </a:fld>
            <a:r>
              <a:rPr kumimoji="1"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/12</a:t>
            </a:r>
            <a:endParaRPr kumimoji="1" lang="zh-CN" altLang="en-US" sz="16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2400" b="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9" name="竖排文字占位符 8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79376" y="1347078"/>
            <a:ext cx="863600" cy="4422691"/>
          </a:xfrm>
          <a:prstGeom prst="rect">
            <a:avLst/>
          </a:prstGeom>
        </p:spPr>
        <p:txBody>
          <a:bodyPr vert="eaVert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dirty="0" smtClean="0">
                <a:solidFill>
                  <a:srgbClr val="26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/>
          <p:nvPr userDrawn="1"/>
        </p:nvSpPr>
        <p:spPr>
          <a:xfrm>
            <a:off x="11208568" y="188640"/>
            <a:ext cx="831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173751A-8375-E948-B979-036087417B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34917" y="6237312"/>
            <a:ext cx="1441045" cy="368908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FC862D44-963B-4C4B-A19F-77255E5F8409}"/>
              </a:ext>
            </a:extLst>
          </p:cNvPr>
          <p:cNvSpPr/>
          <p:nvPr userDrawn="1"/>
        </p:nvSpPr>
        <p:spPr>
          <a:xfrm>
            <a:off x="10992544" y="332656"/>
            <a:ext cx="1047665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7E86F79-F416-EC44-9CFD-FF12A5CA70B6}"/>
              </a:ext>
            </a:extLst>
          </p:cNvPr>
          <p:cNvSpPr/>
          <p:nvPr userDrawn="1"/>
        </p:nvSpPr>
        <p:spPr>
          <a:xfrm>
            <a:off x="10704512" y="476627"/>
            <a:ext cx="1335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66" r:id="rId2"/>
    <p:sldLayoutId id="2147483652" r:id="rId3"/>
    <p:sldLayoutId id="2147483651" r:id="rId4"/>
    <p:sldLayoutId id="2147483658" r:id="rId5"/>
    <p:sldLayoutId id="214748365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华文中宋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0" y="1700808"/>
            <a:ext cx="12192000" cy="339323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 defTabSz="1086709"/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86709"/>
            <a:r>
              <a:rPr lang="en-US" altLang="zh-CN" sz="54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Update </a:t>
            </a:r>
            <a:r>
              <a:rPr lang="en-US" altLang="zh-CN" sz="54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on </a:t>
            </a:r>
            <a:r>
              <a:rPr lang="en-US" altLang="zh-CN" sz="54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high-Q </a:t>
            </a:r>
            <a:r>
              <a:rPr lang="en-US" altLang="zh-CN" sz="54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cavities </a:t>
            </a:r>
            <a:r>
              <a:rPr lang="en-US" altLang="zh-CN" sz="54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at </a:t>
            </a:r>
            <a:r>
              <a:rPr lang="en-US" altLang="zh-CN" sz="54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SHINE</a:t>
            </a:r>
            <a:endParaRPr lang="en-US" altLang="zh-CN" sz="4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86709">
              <a:lnSpc>
                <a:spcPts val="45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Jinfang Chen</a:t>
            </a:r>
          </a:p>
          <a:p>
            <a:pPr algn="ctr" defTabSz="1086709">
              <a:lnSpc>
                <a:spcPts val="45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SARI / </a:t>
            </a:r>
            <a:r>
              <a:rPr lang="en-US" altLang="zh-CN" sz="2400" b="1" dirty="0" err="1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ShanghaiTech</a:t>
            </a:r>
            <a:r>
              <a:rPr lang="en-US" altLang="zh-CN" sz="24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, SHINE project</a:t>
            </a:r>
          </a:p>
          <a:p>
            <a:pPr algn="ctr" defTabSz="1086709">
              <a:lnSpc>
                <a:spcPts val="45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TTC</a:t>
            </a:r>
            <a:r>
              <a:rPr lang="zh-CN" altLang="en-US" sz="20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0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September 8</a:t>
            </a:r>
            <a:r>
              <a:rPr lang="en-US" altLang="zh-CN" sz="2000" b="1" baseline="3000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</a:t>
            </a:r>
            <a:r>
              <a:rPr lang="zh-CN" altLang="en-US" sz="20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0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2022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Progress on High-Q cavities at SHINE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 smtClean="0"/>
              <a:t>Gradient improvement for N-doped cavities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 smtClean="0"/>
              <a:t>Fast cooling schemes in VT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High-Q preservation after He-tank </a:t>
            </a:r>
            <a:r>
              <a:rPr lang="en-US" altLang="zh-CN" sz="2800" dirty="0" smtClean="0"/>
              <a:t>welding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C00000"/>
                </a:solidFill>
              </a:rPr>
              <a:t>Summary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3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35081" y="1268760"/>
            <a:ext cx="10972800" cy="5256584"/>
          </a:xfrm>
        </p:spPr>
        <p:txBody>
          <a:bodyPr/>
          <a:lstStyle/>
          <a:p>
            <a:r>
              <a:rPr lang="en-US" altLang="zh-CN" sz="2000" b="0" dirty="0" smtClean="0"/>
              <a:t>High-Q </a:t>
            </a:r>
            <a:r>
              <a:rPr lang="en-US" altLang="zh-CN" sz="2000" b="0" dirty="0"/>
              <a:t>cavities </a:t>
            </a:r>
            <a:r>
              <a:rPr lang="en-US" altLang="zh-CN" sz="2000" b="0" dirty="0" smtClean="0"/>
              <a:t>R&amp;D has been carried out at SHINE, based on the newly constructed infrastructures for cavity surface-treatments, cavity test etc.</a:t>
            </a:r>
          </a:p>
          <a:p>
            <a:endParaRPr lang="en-US" altLang="zh-CN" sz="2000" b="0" dirty="0" smtClean="0"/>
          </a:p>
          <a:p>
            <a:r>
              <a:rPr lang="en-US" altLang="zh-CN" sz="2000" dirty="0" smtClean="0"/>
              <a:t>Progress achieved on high-Q cavities R&amp;D </a:t>
            </a:r>
            <a:r>
              <a:rPr lang="en-US" altLang="zh-CN" sz="2000" b="0" dirty="0" smtClean="0"/>
              <a:t>in the past months, including the N-doping, </a:t>
            </a:r>
            <a:r>
              <a:rPr lang="en-US" altLang="zh-CN" sz="2000" b="0" dirty="0" err="1" smtClean="0"/>
              <a:t>MidT</a:t>
            </a:r>
            <a:r>
              <a:rPr lang="en-US" altLang="zh-CN" sz="2000" b="0" dirty="0" smtClean="0"/>
              <a:t> baking, flux expulsion in </a:t>
            </a:r>
            <a:r>
              <a:rPr lang="en-US" altLang="zh-CN" sz="2000" b="0" dirty="0"/>
              <a:t>v</a:t>
            </a:r>
            <a:r>
              <a:rPr lang="en-US" altLang="zh-CN" sz="2000" b="0" dirty="0" smtClean="0"/>
              <a:t>ertical test etc. Now, we are able to achieve 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On </a:t>
            </a:r>
            <a:r>
              <a:rPr lang="en-US" altLang="zh-CN" sz="2000" dirty="0">
                <a:solidFill>
                  <a:srgbClr val="FF0000"/>
                </a:solidFill>
              </a:rPr>
              <a:t>single-cell </a:t>
            </a:r>
            <a:r>
              <a:rPr lang="en-US" altLang="zh-CN" sz="2000" dirty="0" smtClean="0">
                <a:solidFill>
                  <a:srgbClr val="FF0000"/>
                </a:solidFill>
              </a:rPr>
              <a:t>cavities</a:t>
            </a:r>
            <a:r>
              <a:rPr lang="en-US" altLang="zh-CN" sz="2000" dirty="0" smtClean="0"/>
              <a:t>: Q</a:t>
            </a:r>
            <a:r>
              <a:rPr lang="en-US" altLang="zh-CN" sz="2000" baseline="-25000" dirty="0" smtClean="0"/>
              <a:t>0</a:t>
            </a:r>
            <a:r>
              <a:rPr lang="en-US" altLang="zh-CN" sz="2000" dirty="0" smtClean="0"/>
              <a:t>&gt;4.0E+10 @16-21 MV/m, max </a:t>
            </a:r>
            <a:r>
              <a:rPr lang="en-US" altLang="zh-CN" sz="2000" dirty="0" err="1" smtClean="0"/>
              <a:t>Eacc</a:t>
            </a:r>
            <a:r>
              <a:rPr lang="en-US" altLang="zh-CN" sz="2000" dirty="0" smtClean="0"/>
              <a:t> &gt;33 MV/m; 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On 9-cell cavities (both N-doping and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midT</a:t>
            </a:r>
            <a:r>
              <a:rPr lang="en-US" altLang="zh-CN" sz="2000" dirty="0" smtClean="0">
                <a:solidFill>
                  <a:srgbClr val="FF0000"/>
                </a:solidFill>
              </a:rPr>
              <a:t> baking)</a:t>
            </a:r>
            <a:r>
              <a:rPr lang="en-US" altLang="zh-CN" sz="2000" dirty="0" smtClean="0"/>
              <a:t>: Q</a:t>
            </a:r>
            <a:r>
              <a:rPr lang="en-US" altLang="zh-CN" sz="2000" baseline="-25000" dirty="0" smtClean="0"/>
              <a:t>0</a:t>
            </a:r>
            <a:r>
              <a:rPr lang="en-US" altLang="zh-CN" sz="2000" dirty="0" smtClean="0"/>
              <a:t>&gt;2.8E+10 @16-21 MV/m, max </a:t>
            </a:r>
            <a:r>
              <a:rPr lang="en-US" altLang="zh-CN" sz="2000" dirty="0" err="1" smtClean="0"/>
              <a:t>Eacc</a:t>
            </a:r>
            <a:r>
              <a:rPr lang="en-US" altLang="zh-CN" sz="2000" dirty="0" smtClean="0"/>
              <a:t> &gt;25 MV/m;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Better fast cooling schemes </a:t>
            </a:r>
            <a:r>
              <a:rPr lang="en-US" altLang="zh-CN" sz="2000" dirty="0" smtClean="0"/>
              <a:t>for high-Q cavity tests;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High-Q maintaining </a:t>
            </a:r>
            <a:r>
              <a:rPr lang="en-US" altLang="zh-CN" sz="2000" dirty="0" smtClean="0"/>
              <a:t>from bare to dressed cavities;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H</a:t>
            </a:r>
            <a:r>
              <a:rPr lang="en-US" altLang="zh-CN" sz="2000" dirty="0" smtClean="0">
                <a:solidFill>
                  <a:srgbClr val="FF0000"/>
                </a:solidFill>
              </a:rPr>
              <a:t>igh-Q recipes transferred</a:t>
            </a:r>
            <a:r>
              <a:rPr lang="en-US" altLang="zh-CN" sz="2000" dirty="0" smtClean="0"/>
              <a:t> and realized in manufactories.</a:t>
            </a:r>
          </a:p>
          <a:p>
            <a:pPr lvl="1"/>
            <a:endParaRPr lang="en-US" altLang="zh-CN" sz="2000" dirty="0" smtClean="0"/>
          </a:p>
          <a:p>
            <a:r>
              <a:rPr lang="en-US" altLang="zh-CN" sz="2000" b="0" dirty="0" smtClean="0"/>
              <a:t>Next step, </a:t>
            </a:r>
            <a:r>
              <a:rPr lang="en-US" altLang="zh-CN" sz="2000" dirty="0" smtClean="0"/>
              <a:t>the 1</a:t>
            </a:r>
            <a:r>
              <a:rPr lang="en-US" altLang="zh-CN" sz="2000" baseline="30000" dirty="0" smtClean="0"/>
              <a:t>st</a:t>
            </a:r>
            <a:r>
              <a:rPr lang="en-US" altLang="zh-CN" sz="2000" dirty="0" smtClean="0"/>
              <a:t> prototype CM with </a:t>
            </a:r>
            <a:r>
              <a:rPr lang="en-US" altLang="zh-CN" sz="2000" dirty="0"/>
              <a:t>8 high-Q cavities </a:t>
            </a:r>
            <a:r>
              <a:rPr lang="en-US" altLang="zh-CN" sz="2000" b="0" dirty="0" smtClean="0"/>
              <a:t>is in preparation for assembly, including 4 </a:t>
            </a:r>
            <a:r>
              <a:rPr lang="en-US" altLang="zh-CN" sz="2000" b="0" dirty="0" err="1" smtClean="0"/>
              <a:t>midT</a:t>
            </a:r>
            <a:r>
              <a:rPr lang="en-US" altLang="zh-CN" sz="2000" b="0" dirty="0" smtClean="0"/>
              <a:t>-baked cavities from IHEP,  2 </a:t>
            </a:r>
            <a:r>
              <a:rPr lang="en-US" altLang="zh-CN" sz="2000" b="0" dirty="0" err="1" smtClean="0"/>
              <a:t>midT</a:t>
            </a:r>
            <a:r>
              <a:rPr lang="en-US" altLang="zh-CN" sz="2000" b="0" dirty="0" smtClean="0"/>
              <a:t>-baked and 2 N-doped cavities from SARI, and 2 Large-grain cavities (cooperated with DESY) as backup. </a:t>
            </a:r>
          </a:p>
          <a:p>
            <a:endParaRPr lang="zh-CN" altLang="en-US" sz="2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39654" y="116632"/>
            <a:ext cx="5544615" cy="746636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86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639616" y="5085184"/>
            <a:ext cx="7416824" cy="1008112"/>
          </a:xfrm>
        </p:spPr>
        <p:txBody>
          <a:bodyPr/>
          <a:lstStyle/>
          <a:p>
            <a:r>
              <a:rPr lang="en-US" altLang="zh-CN" dirty="0" smtClean="0"/>
              <a:t>Thanks for your attention!</a:t>
            </a:r>
            <a:endParaRPr lang="zh-CN" altLang="en-US" dirty="0"/>
          </a:p>
        </p:txBody>
      </p:sp>
      <p:sp>
        <p:nvSpPr>
          <p:cNvPr id="4" name="内容占位符 1"/>
          <p:cNvSpPr>
            <a:spLocks noGrp="1"/>
          </p:cNvSpPr>
          <p:nvPr>
            <p:ph idx="1"/>
          </p:nvPr>
        </p:nvSpPr>
        <p:spPr>
          <a:xfrm>
            <a:off x="645604" y="476672"/>
            <a:ext cx="10972800" cy="201622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600" dirty="0" smtClean="0"/>
              <a:t>References:</a:t>
            </a:r>
          </a:p>
          <a:p>
            <a:r>
              <a:rPr lang="en-US" altLang="zh-CN" sz="1600" b="0" dirty="0"/>
              <a:t>Ari D. </a:t>
            </a:r>
            <a:r>
              <a:rPr lang="en-US" altLang="zh-CN" sz="1600" b="0" dirty="0" err="1" smtClean="0"/>
              <a:t>Palczewski’s</a:t>
            </a:r>
            <a:r>
              <a:rPr lang="en-US" altLang="zh-CN" sz="1600" b="0" dirty="0"/>
              <a:t> talk, High </a:t>
            </a:r>
            <a:r>
              <a:rPr lang="en-US" altLang="zh-CN" sz="1600" b="0" dirty="0" err="1"/>
              <a:t>Qo</a:t>
            </a:r>
            <a:r>
              <a:rPr lang="en-US" altLang="zh-CN" sz="1600" b="0" dirty="0"/>
              <a:t>/High gradient at </a:t>
            </a:r>
            <a:r>
              <a:rPr lang="en-US" altLang="zh-CN" sz="1600" b="0" dirty="0" err="1"/>
              <a:t>JLab</a:t>
            </a:r>
            <a:r>
              <a:rPr lang="en-US" altLang="zh-CN" sz="1600" b="0" dirty="0"/>
              <a:t>: LCLS-2 HE 3N6 doping, furnace issues and FNAL 75˚C </a:t>
            </a:r>
            <a:r>
              <a:rPr lang="en-US" altLang="zh-CN" sz="1600" b="0" dirty="0" smtClean="0"/>
              <a:t>retests, TTC meeting, at TRIUMF, Feb 5</a:t>
            </a:r>
            <a:r>
              <a:rPr lang="en-US" altLang="zh-CN" sz="1600" b="0" baseline="30000" dirty="0" smtClean="0"/>
              <a:t>th</a:t>
            </a:r>
            <a:r>
              <a:rPr lang="en-US" altLang="zh-CN" sz="1600" b="0" dirty="0" smtClean="0"/>
              <a:t> – 8</a:t>
            </a:r>
            <a:r>
              <a:rPr lang="en-US" altLang="zh-CN" sz="1600" b="0" baseline="30000" dirty="0" smtClean="0"/>
              <a:t>th</a:t>
            </a:r>
            <a:r>
              <a:rPr lang="en-US" altLang="zh-CN" sz="1600" b="0" dirty="0" smtClean="0"/>
              <a:t> 2019.</a:t>
            </a:r>
            <a:endParaRPr lang="en-US" altLang="zh-CN" sz="1600" b="0" dirty="0"/>
          </a:p>
          <a:p>
            <a:r>
              <a:rPr lang="en-US" altLang="zh-CN" sz="1600" b="0" dirty="0" smtClean="0"/>
              <a:t>Dan </a:t>
            </a:r>
            <a:r>
              <a:rPr lang="en-US" altLang="zh-CN" sz="1600" b="0" dirty="0" err="1"/>
              <a:t>Gonnella’s</a:t>
            </a:r>
            <a:r>
              <a:rPr lang="en-US" altLang="zh-CN" sz="1600" b="0" dirty="0"/>
              <a:t> talk, The LCLS-II-HE R&amp;D Program - New Insights into Improving the Performance of Nitrogen-Doped SRF cavities, </a:t>
            </a:r>
            <a:r>
              <a:rPr lang="en-US" altLang="zh-CN" sz="1600" b="0" dirty="0" smtClean="0"/>
              <a:t>IPAC’21</a:t>
            </a:r>
          </a:p>
          <a:p>
            <a:r>
              <a:rPr lang="en-US" altLang="zh-CN" sz="1600" b="0" dirty="0" err="1" smtClean="0"/>
              <a:t>Kensei</a:t>
            </a:r>
            <a:r>
              <a:rPr lang="en-US" altLang="zh-CN" sz="1600" b="0" dirty="0" smtClean="0"/>
              <a:t> </a:t>
            </a:r>
            <a:r>
              <a:rPr lang="en-US" altLang="zh-CN" sz="1600" b="0" dirty="0" err="1" smtClean="0"/>
              <a:t>Umemori’s</a:t>
            </a:r>
            <a:r>
              <a:rPr lang="en-US" altLang="zh-CN" sz="1600" b="0" dirty="0" smtClean="0"/>
              <a:t> talk, New </a:t>
            </a:r>
            <a:r>
              <a:rPr lang="en-US" altLang="zh-CN" sz="1600" b="0" dirty="0"/>
              <a:t>results of KEK New results of KEK</a:t>
            </a:r>
            <a:r>
              <a:rPr lang="zh-CN" altLang="en-US" sz="1600" b="0" dirty="0" smtClean="0"/>
              <a:t>，</a:t>
            </a:r>
            <a:r>
              <a:rPr lang="en-US" altLang="zh-CN" sz="1600" b="0" dirty="0" smtClean="0"/>
              <a:t>TTC meeting, at CERN, Feb 4</a:t>
            </a:r>
            <a:r>
              <a:rPr lang="en-US" altLang="zh-CN" sz="1600" b="0" baseline="30000" dirty="0" smtClean="0"/>
              <a:t>th</a:t>
            </a:r>
            <a:r>
              <a:rPr lang="en-US" altLang="zh-CN" sz="1600" b="0" dirty="0" smtClean="0"/>
              <a:t> 2020. </a:t>
            </a:r>
            <a:endParaRPr lang="en-US" altLang="zh-CN" sz="1600" b="0" dirty="0"/>
          </a:p>
          <a:p>
            <a:r>
              <a:rPr lang="en-US" altLang="zh-CN" sz="1600" b="0" dirty="0" err="1" smtClean="0"/>
              <a:t>Feisi</a:t>
            </a:r>
            <a:r>
              <a:rPr lang="en-US" altLang="zh-CN" sz="1600" b="0" dirty="0" smtClean="0"/>
              <a:t> </a:t>
            </a:r>
            <a:r>
              <a:rPr lang="en-US" altLang="zh-CN" sz="1600" b="0" dirty="0"/>
              <a:t>HE, et al., Experimental study of simplified mid-T furnace baking at IHEP, </a:t>
            </a:r>
            <a:r>
              <a:rPr lang="en-US" altLang="zh-CN" sz="1600" b="0" dirty="0" err="1"/>
              <a:t>Supercond</a:t>
            </a:r>
            <a:r>
              <a:rPr lang="en-US" altLang="zh-CN" sz="1600" b="0" dirty="0"/>
              <a:t>. Sci. Technol. 34 (2021</a:t>
            </a:r>
            <a:r>
              <a:rPr lang="en-US" altLang="zh-CN" sz="1600" b="0" dirty="0" smtClean="0"/>
              <a:t>)</a:t>
            </a:r>
            <a:endParaRPr lang="zh-CN" altLang="en-US" sz="1600" b="0" dirty="0"/>
          </a:p>
        </p:txBody>
      </p:sp>
      <p:sp>
        <p:nvSpPr>
          <p:cNvPr id="5" name="内容占位符 1"/>
          <p:cNvSpPr txBox="1">
            <a:spLocks/>
          </p:cNvSpPr>
          <p:nvPr/>
        </p:nvSpPr>
        <p:spPr>
          <a:xfrm>
            <a:off x="645604" y="2636912"/>
            <a:ext cx="10513168" cy="23762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6CF1"/>
              </a:buClr>
              <a:buSzPct val="60000"/>
              <a:buFont typeface="Wingdings" panose="05000000000000000000" pitchFamily="2" charset="2"/>
              <a:buChar char="n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华文中宋" panose="02010600040101010101" pitchFamily="2" charset="-122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Clr>
                <a:srgbClr val="1F6CF1"/>
              </a:buClr>
              <a:buFont typeface="Wingdings" panose="05000000000000000000" pitchFamily="2" charset="2"/>
              <a:buNone/>
            </a:pPr>
            <a:r>
              <a:rPr lang="en-US" altLang="zh-CN" sz="1800" b="1" dirty="0" smtClean="0"/>
              <a:t>Special thanks</a:t>
            </a:r>
          </a:p>
          <a:p>
            <a:pPr marL="342900" lvl="1" indent="-342900">
              <a:lnSpc>
                <a:spcPct val="150000"/>
              </a:lnSpc>
              <a:buClr>
                <a:srgbClr val="1F6CF1"/>
              </a:buClr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To </a:t>
            </a:r>
            <a:r>
              <a:rPr lang="en-US" altLang="zh-CN" sz="1800" dirty="0" smtClean="0">
                <a:solidFill>
                  <a:srgbClr val="C00000"/>
                </a:solidFill>
              </a:rPr>
              <a:t>Wuxi Creative, OSTEC, HIT, PKU, IHEP, DESY, INFN-LASA, KEK, RI, ZANON </a:t>
            </a:r>
            <a:r>
              <a:rPr lang="en-US" altLang="zh-CN" sz="1800" dirty="0" smtClean="0"/>
              <a:t>and many other cooperative institutions and companies</a:t>
            </a:r>
          </a:p>
          <a:p>
            <a:pPr>
              <a:lnSpc>
                <a:spcPct val="150000"/>
              </a:lnSpc>
            </a:pPr>
            <a:r>
              <a:rPr lang="en-US" altLang="zh-CN" sz="1800" b="0" dirty="0" smtClean="0"/>
              <a:t>To everyone in </a:t>
            </a:r>
            <a:r>
              <a:rPr lang="en-US" altLang="zh-CN" sz="1800" b="0" dirty="0" smtClean="0">
                <a:solidFill>
                  <a:srgbClr val="C00000"/>
                </a:solidFill>
              </a:rPr>
              <a:t>SHINE </a:t>
            </a:r>
            <a:r>
              <a:rPr lang="en-US" altLang="zh-CN" sz="1800" b="0" dirty="0" err="1" smtClean="0">
                <a:solidFill>
                  <a:srgbClr val="C00000"/>
                </a:solidFill>
              </a:rPr>
              <a:t>cryomodule</a:t>
            </a:r>
            <a:r>
              <a:rPr lang="en-US" altLang="zh-CN" sz="1800" b="0" dirty="0" smtClean="0">
                <a:solidFill>
                  <a:srgbClr val="C00000"/>
                </a:solidFill>
              </a:rPr>
              <a:t> team and cryogenic team</a:t>
            </a:r>
            <a:r>
              <a:rPr lang="en-US" altLang="zh-CN" sz="1800" b="0" dirty="0" smtClean="0"/>
              <a:t>, as well as to </a:t>
            </a:r>
            <a:r>
              <a:rPr lang="en-US" altLang="zh-CN" sz="1800" b="0" dirty="0" err="1" smtClean="0">
                <a:solidFill>
                  <a:srgbClr val="C00000"/>
                </a:solidFill>
              </a:rPr>
              <a:t>Zhi</a:t>
            </a:r>
            <a:r>
              <a:rPr lang="en-US" altLang="zh-CN" sz="1800" b="0" dirty="0" smtClean="0">
                <a:solidFill>
                  <a:srgbClr val="C00000"/>
                </a:solidFill>
              </a:rPr>
              <a:t> Liu’s team </a:t>
            </a:r>
            <a:r>
              <a:rPr lang="en-US" altLang="zh-CN" sz="1800" b="0" dirty="0" smtClean="0"/>
              <a:t>in </a:t>
            </a:r>
            <a:r>
              <a:rPr lang="en-US" altLang="zh-CN" sz="1800" b="0" dirty="0" err="1" smtClean="0"/>
              <a:t>ShanghaiTech</a:t>
            </a:r>
            <a:r>
              <a:rPr lang="en-US" altLang="zh-CN" sz="1800" b="0" dirty="0" smtClean="0"/>
              <a:t> University.</a:t>
            </a:r>
          </a:p>
        </p:txBody>
      </p:sp>
    </p:spTree>
    <p:extLst>
      <p:ext uri="{BB962C8B-B14F-4D97-AF65-F5344CB8AC3E}">
        <p14:creationId xmlns:p14="http://schemas.microsoft.com/office/powerpoint/2010/main" val="5954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51384" y="1556792"/>
            <a:ext cx="10972800" cy="4608512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C00000"/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Progress on high-Q cavities at SHINE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 smtClean="0"/>
              <a:t>Gradient improvement on N-doped cavities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 smtClean="0"/>
              <a:t>Better fast cooling schemes in VT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High-Q preservation after He-tank </a:t>
            </a:r>
            <a:r>
              <a:rPr lang="en-US" altLang="zh-CN" sz="2800" dirty="0" smtClean="0"/>
              <a:t>welding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Summary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23392" y="260648"/>
            <a:ext cx="5544615" cy="746636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6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18238" y="1196752"/>
            <a:ext cx="10972800" cy="2430706"/>
          </a:xfrm>
        </p:spPr>
        <p:txBody>
          <a:bodyPr/>
          <a:lstStyle/>
          <a:p>
            <a:r>
              <a:rPr lang="en-US" altLang="zh-CN" sz="2000" dirty="0" smtClean="0"/>
              <a:t>High-Q studies at SHINE, based on the SHINE new facilities in the co-built Wuxi platform.</a:t>
            </a:r>
          </a:p>
          <a:p>
            <a:r>
              <a:rPr lang="en-US" altLang="zh-CN" sz="2000" dirty="0" smtClean="0"/>
              <a:t>Reports on Jan. 25, 2022</a:t>
            </a:r>
          </a:p>
          <a:p>
            <a:pPr lvl="1"/>
            <a:r>
              <a:rPr lang="en-US" altLang="zh-CN" sz="2000" dirty="0" smtClean="0"/>
              <a:t>High-Q achieved with both N-doping and mid-T baking recipes</a:t>
            </a:r>
          </a:p>
          <a:p>
            <a:pPr lvl="1"/>
            <a:r>
              <a:rPr lang="en-US" altLang="zh-CN" sz="2000" dirty="0" smtClean="0"/>
              <a:t>At beginning, max </a:t>
            </a:r>
            <a:r>
              <a:rPr lang="en-US" altLang="zh-CN" sz="2000" dirty="0"/>
              <a:t>gradient </a:t>
            </a:r>
            <a:r>
              <a:rPr lang="en-US" altLang="zh-CN" sz="2000" dirty="0" smtClean="0"/>
              <a:t>limited at around 18.5 MV/m on </a:t>
            </a:r>
            <a:r>
              <a:rPr lang="en-US" altLang="zh-CN" sz="2000" dirty="0"/>
              <a:t>N-doped </a:t>
            </a:r>
            <a:r>
              <a:rPr lang="en-US" altLang="zh-CN" sz="2000" dirty="0" smtClean="0"/>
              <a:t>cavities</a:t>
            </a:r>
          </a:p>
          <a:p>
            <a:pPr lvl="1"/>
            <a:r>
              <a:rPr lang="en-US" altLang="zh-CN" sz="2000" dirty="0" smtClean="0"/>
              <a:t>On </a:t>
            </a:r>
            <a:r>
              <a:rPr lang="en-US" altLang="zh-CN" sz="2000" dirty="0"/>
              <a:t>single-cell </a:t>
            </a:r>
            <a:r>
              <a:rPr lang="en-US" altLang="zh-CN" sz="2000" dirty="0" smtClean="0"/>
              <a:t>cavity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max </a:t>
            </a:r>
            <a:r>
              <a:rPr lang="en-US" altLang="zh-CN" sz="2000" dirty="0"/>
              <a:t>gradient </a:t>
            </a:r>
            <a:r>
              <a:rPr lang="en-US" altLang="zh-CN" sz="2000" dirty="0" smtClean="0"/>
              <a:t>was improved by EP reset (~split bulk EP) and re-doping</a:t>
            </a:r>
          </a:p>
          <a:p>
            <a:pPr lvl="1"/>
            <a:r>
              <a:rPr lang="en-US" altLang="zh-CN" sz="2000" dirty="0" smtClean="0"/>
              <a:t>Lower Q</a:t>
            </a:r>
            <a:r>
              <a:rPr lang="en-US" altLang="zh-CN" sz="2000" baseline="-25000" dirty="0" smtClean="0"/>
              <a:t>0</a:t>
            </a:r>
            <a:r>
              <a:rPr lang="en-US" altLang="zh-CN" sz="2000" dirty="0" smtClean="0"/>
              <a:t>  (10%~30%) in SARI VT</a:t>
            </a:r>
            <a:r>
              <a:rPr lang="en-US" altLang="zh-CN" sz="2000" dirty="0"/>
              <a:t>, likely due to </a:t>
            </a:r>
            <a:r>
              <a:rPr lang="en-US" altLang="zh-CN" sz="2000" dirty="0" smtClean="0"/>
              <a:t>poor flux expulsion</a:t>
            </a:r>
          </a:p>
          <a:p>
            <a:endParaRPr lang="zh-CN" altLang="en-US" sz="2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18238" y="93548"/>
            <a:ext cx="11157622" cy="746636"/>
          </a:xfrm>
        </p:spPr>
        <p:txBody>
          <a:bodyPr/>
          <a:lstStyle/>
          <a:p>
            <a:r>
              <a:rPr lang="en-US" altLang="zh-CN" dirty="0" smtClean="0"/>
              <a:t>Introduction </a:t>
            </a:r>
            <a:r>
              <a:rPr lang="en-US" altLang="zh-CN" sz="2400" dirty="0" smtClean="0"/>
              <a:t>- Results on the previous TTC meeting (Jan</a:t>
            </a:r>
            <a:r>
              <a:rPr lang="en-US" altLang="zh-CN" sz="2400" dirty="0"/>
              <a:t>.</a:t>
            </a:r>
            <a:r>
              <a:rPr lang="en-US" altLang="zh-CN" sz="2400" dirty="0" smtClean="0"/>
              <a:t> 25</a:t>
            </a:r>
            <a:r>
              <a:rPr lang="en-US" altLang="zh-CN" sz="2400" baseline="30000" dirty="0" smtClean="0"/>
              <a:t>th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grpSp>
        <p:nvGrpSpPr>
          <p:cNvPr id="4" name="组合 3"/>
          <p:cNvGrpSpPr/>
          <p:nvPr/>
        </p:nvGrpSpPr>
        <p:grpSpPr>
          <a:xfrm>
            <a:off x="521810" y="3760484"/>
            <a:ext cx="5289810" cy="2728856"/>
            <a:chOff x="4077232" y="1916832"/>
            <a:chExt cx="8114768" cy="4320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7232" y="1916832"/>
              <a:ext cx="8114768" cy="4320480"/>
            </a:xfrm>
            <a:prstGeom prst="rect">
              <a:avLst/>
            </a:prstGeom>
          </p:spPr>
        </p:pic>
        <p:sp>
          <p:nvSpPr>
            <p:cNvPr id="6" name="五角星 5"/>
            <p:cNvSpPr/>
            <p:nvPr/>
          </p:nvSpPr>
          <p:spPr>
            <a:xfrm>
              <a:off x="10445613" y="3324102"/>
              <a:ext cx="161972" cy="184802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1568608" y="2132856"/>
              <a:ext cx="0" cy="3384376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21489" y="4035949"/>
            <a:ext cx="957568" cy="40663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021586" y="3896927"/>
            <a:ext cx="2361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N-doping on 9cell cavities</a:t>
            </a:r>
            <a:endParaRPr kumimoji="1" lang="zh-CN" altLang="en-US" sz="16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154977" y="3679559"/>
            <a:ext cx="5112568" cy="3168352"/>
            <a:chOff x="6023992" y="3666982"/>
            <a:chExt cx="5112568" cy="3168352"/>
          </a:xfrm>
        </p:grpSpPr>
        <p:grpSp>
          <p:nvGrpSpPr>
            <p:cNvPr id="16" name="组合 15"/>
            <p:cNvGrpSpPr/>
            <p:nvPr/>
          </p:nvGrpSpPr>
          <p:grpSpPr>
            <a:xfrm>
              <a:off x="6023992" y="3666982"/>
              <a:ext cx="5112568" cy="3168352"/>
              <a:chOff x="407368" y="2276872"/>
              <a:chExt cx="7344816" cy="4432501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407368" y="2276872"/>
                <a:ext cx="7344816" cy="4432501"/>
                <a:chOff x="515661" y="2255101"/>
                <a:chExt cx="7197539" cy="4342514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5661" y="2255101"/>
                  <a:ext cx="7197539" cy="4342514"/>
                </a:xfrm>
                <a:prstGeom prst="rect">
                  <a:avLst/>
                </a:prstGeom>
              </p:spPr>
            </p:pic>
            <p:sp>
              <p:nvSpPr>
                <p:cNvPr id="11" name="文本框 10"/>
                <p:cNvSpPr txBox="1"/>
                <p:nvPr/>
              </p:nvSpPr>
              <p:spPr>
                <a:xfrm>
                  <a:off x="6007065" y="4770168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38 MV/m</a:t>
                  </a:r>
                  <a:endParaRPr lang="zh-CN" altLang="en-US" dirty="0"/>
                </a:p>
              </p:txBody>
            </p:sp>
            <p:cxnSp>
              <p:nvCxnSpPr>
                <p:cNvPr id="12" name="直接箭头连接符 11"/>
                <p:cNvCxnSpPr/>
                <p:nvPr/>
              </p:nvCxnSpPr>
              <p:spPr>
                <a:xfrm>
                  <a:off x="6816080" y="4554144"/>
                  <a:ext cx="0" cy="2160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右箭头 12"/>
                <p:cNvSpPr/>
                <p:nvPr/>
              </p:nvSpPr>
              <p:spPr>
                <a:xfrm>
                  <a:off x="4359011" y="3277950"/>
                  <a:ext cx="2592288" cy="117727"/>
                </a:xfrm>
                <a:prstGeom prst="rightArrow">
                  <a:avLst/>
                </a:prstGeom>
                <a:solidFill>
                  <a:srgbClr val="FF0000">
                    <a:alpha val="7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>
                  <a:off x="2158664" y="3732627"/>
                  <a:ext cx="1070964" cy="829140"/>
                </a:xfrm>
                <a:prstGeom prst="rect">
                  <a:avLst/>
                </a:prstGeom>
              </p:spPr>
            </p:pic>
          </p:grpSp>
          <p:sp>
            <p:nvSpPr>
              <p:cNvPr id="15" name="文本框 14"/>
              <p:cNvSpPr txBox="1"/>
              <p:nvPr/>
            </p:nvSpPr>
            <p:spPr>
              <a:xfrm>
                <a:off x="5121955" y="2841333"/>
                <a:ext cx="1242647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~19 MV/m</a:t>
                </a:r>
                <a:endParaRPr lang="zh-CN" altLang="en-US" dirty="0"/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8616280" y="4077072"/>
              <a:ext cx="0" cy="2137604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659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Introduction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C00000"/>
                </a:solidFill>
              </a:rPr>
              <a:t>Progress on High-Q cavities at SHINE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 smtClean="0"/>
              <a:t>Gradient improvement for N-doped cavities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 smtClean="0"/>
              <a:t>Better fast cooling schemes in VT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High-Q preservation after He-tank </a:t>
            </a:r>
            <a:r>
              <a:rPr lang="en-US" altLang="zh-CN" sz="2800" dirty="0" smtClean="0"/>
              <a:t>welding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Summary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71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54872" y="970790"/>
            <a:ext cx="11430949" cy="1455455"/>
          </a:xfrm>
        </p:spPr>
        <p:txBody>
          <a:bodyPr/>
          <a:lstStyle/>
          <a:p>
            <a:r>
              <a:rPr lang="en-US" altLang="zh-CN" sz="2000" dirty="0" smtClean="0"/>
              <a:t>R&amp;D to improve max </a:t>
            </a:r>
            <a:r>
              <a:rPr lang="en-US" altLang="zh-CN" sz="2000" dirty="0" err="1" smtClean="0"/>
              <a:t>Eacc</a:t>
            </a:r>
            <a:r>
              <a:rPr lang="en-US" altLang="zh-CN" sz="2000" dirty="0" smtClean="0"/>
              <a:t> for </a:t>
            </a:r>
            <a:r>
              <a:rPr lang="en-US" altLang="zh-CN" sz="2000" dirty="0"/>
              <a:t>N-doped single </a:t>
            </a:r>
            <a:r>
              <a:rPr lang="en-US" altLang="zh-CN" sz="2000" dirty="0" smtClean="0"/>
              <a:t>cavity</a:t>
            </a:r>
          </a:p>
          <a:p>
            <a:pPr lvl="1"/>
            <a:r>
              <a:rPr lang="en-US" altLang="zh-CN" sz="2000" dirty="0" smtClean="0"/>
              <a:t>Cav1(TF63): After </a:t>
            </a:r>
            <a:r>
              <a:rPr lang="en-US" altLang="zh-CN" sz="2000" dirty="0"/>
              <a:t>50um EP reset </a:t>
            </a:r>
            <a:r>
              <a:rPr lang="en-US" altLang="zh-CN" sz="2000" b="0" dirty="0" smtClean="0"/>
              <a:t>and re-doping at 800C, max </a:t>
            </a:r>
            <a:r>
              <a:rPr lang="en-US" altLang="zh-CN" sz="2000" b="0" dirty="0" err="1"/>
              <a:t>Eacc</a:t>
            </a:r>
            <a:r>
              <a:rPr lang="en-US" altLang="zh-CN" sz="2000" b="0" dirty="0"/>
              <a:t> </a:t>
            </a:r>
            <a:r>
              <a:rPr lang="en-US" altLang="zh-CN" sz="2000" b="0" dirty="0" smtClean="0"/>
              <a:t>doubled, ~</a:t>
            </a:r>
            <a:r>
              <a:rPr lang="en-US" altLang="zh-CN" sz="2000" b="0" dirty="0" smtClean="0">
                <a:solidFill>
                  <a:srgbClr val="C00000"/>
                </a:solidFill>
              </a:rPr>
              <a:t>38 MV/m </a:t>
            </a:r>
            <a:r>
              <a:rPr lang="en-US" altLang="zh-CN" sz="2000" b="0" dirty="0" smtClean="0"/>
              <a:t>while maintain high-Q.</a:t>
            </a:r>
          </a:p>
          <a:p>
            <a:pPr lvl="1"/>
            <a:r>
              <a:rPr lang="en-US" altLang="zh-CN" sz="2000" b="0" dirty="0" smtClean="0"/>
              <a:t>Cav2(S02): with same recipe as Cav1, RF performance repeated!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23391" y="106333"/>
            <a:ext cx="11233249" cy="967990"/>
          </a:xfrm>
        </p:spPr>
        <p:txBody>
          <a:bodyPr/>
          <a:lstStyle/>
          <a:p>
            <a:r>
              <a:rPr lang="en-US" altLang="zh-CN" sz="3600" dirty="0"/>
              <a:t>Gradient improvement </a:t>
            </a:r>
            <a:r>
              <a:rPr lang="en-US" altLang="zh-CN" sz="3600" dirty="0" smtClean="0"/>
              <a:t>on single-cell cavities</a:t>
            </a:r>
            <a:endParaRPr lang="zh-CN" altLang="en-US" sz="36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042592" y="2517029"/>
            <a:ext cx="6080635" cy="3665661"/>
            <a:chOff x="623392" y="1398708"/>
            <a:chExt cx="10009112" cy="518558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392" y="1398708"/>
              <a:ext cx="10009112" cy="5185585"/>
            </a:xfrm>
            <a:prstGeom prst="rect">
              <a:avLst/>
            </a:prstGeom>
          </p:spPr>
        </p:pic>
        <p:cxnSp>
          <p:nvCxnSpPr>
            <p:cNvPr id="20" name="直接箭头连接符 19"/>
            <p:cNvCxnSpPr/>
            <p:nvPr/>
          </p:nvCxnSpPr>
          <p:spPr>
            <a:xfrm flipH="1">
              <a:off x="8760296" y="3429000"/>
              <a:ext cx="144016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8184232" y="3068960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Admin limit</a:t>
              </a:r>
              <a:endParaRPr lang="zh-CN" altLang="en-US" dirty="0"/>
            </a:p>
          </p:txBody>
        </p:sp>
        <p:sp>
          <p:nvSpPr>
            <p:cNvPr id="24" name="星形: 五角 4">
              <a:extLst>
                <a:ext uri="{FF2B5EF4-FFF2-40B4-BE49-F238E27FC236}">
                  <a16:creationId xmlns:a16="http://schemas.microsoft.com/office/drawing/2014/main" id="{A0ED7D11-E910-466A-8525-7B5914BE059D}"/>
                </a:ext>
              </a:extLst>
            </p:cNvPr>
            <p:cNvSpPr/>
            <p:nvPr/>
          </p:nvSpPr>
          <p:spPr>
            <a:xfrm>
              <a:off x="5083773" y="4046810"/>
              <a:ext cx="271876" cy="269582"/>
            </a:xfrm>
            <a:prstGeom prst="star5">
              <a:avLst/>
            </a:prstGeom>
            <a:solidFill>
              <a:srgbClr val="FF0000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5772798" y="2830166"/>
              <a:ext cx="0" cy="288032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1113381" y="3299418"/>
              <a:ext cx="1290825" cy="478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4.E+10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直接箭头连接符 30"/>
            <p:cNvCxnSpPr/>
            <p:nvPr/>
          </p:nvCxnSpPr>
          <p:spPr>
            <a:xfrm>
              <a:off x="8451162" y="4323426"/>
              <a:ext cx="0" cy="336744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71232" y="2439110"/>
            <a:ext cx="6020310" cy="3960440"/>
            <a:chOff x="124640" y="2639322"/>
            <a:chExt cx="6020310" cy="3960440"/>
          </a:xfrm>
        </p:grpSpPr>
        <p:grpSp>
          <p:nvGrpSpPr>
            <p:cNvPr id="12" name="组合 11"/>
            <p:cNvGrpSpPr/>
            <p:nvPr/>
          </p:nvGrpSpPr>
          <p:grpSpPr>
            <a:xfrm>
              <a:off x="124640" y="2639322"/>
              <a:ext cx="6020310" cy="3960440"/>
              <a:chOff x="124640" y="2639322"/>
              <a:chExt cx="6020310" cy="396044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24640" y="2639322"/>
                <a:ext cx="6020310" cy="3960440"/>
                <a:chOff x="291714" y="2630266"/>
                <a:chExt cx="6020310" cy="3960440"/>
              </a:xfrm>
            </p:grpSpPr>
            <p:grpSp>
              <p:nvGrpSpPr>
                <p:cNvPr id="4" name="组合 3"/>
                <p:cNvGrpSpPr/>
                <p:nvPr/>
              </p:nvGrpSpPr>
              <p:grpSpPr>
                <a:xfrm>
                  <a:off x="291714" y="2630266"/>
                  <a:ext cx="6020310" cy="3960440"/>
                  <a:chOff x="407368" y="2276872"/>
                  <a:chExt cx="7344816" cy="4432501"/>
                </a:xfrm>
              </p:grpSpPr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407368" y="2276872"/>
                    <a:ext cx="7344816" cy="4432501"/>
                    <a:chOff x="515661" y="2255101"/>
                    <a:chExt cx="7197539" cy="4342514"/>
                  </a:xfrm>
                </p:grpSpPr>
                <p:pic>
                  <p:nvPicPr>
                    <p:cNvPr id="26" name="图片 25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15661" y="2255101"/>
                      <a:ext cx="7197539" cy="434251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" name="文本框 15"/>
                    <p:cNvSpPr txBox="1"/>
                    <p:nvPr/>
                  </p:nvSpPr>
                  <p:spPr>
                    <a:xfrm>
                      <a:off x="5818499" y="4707531"/>
                      <a:ext cx="1107996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dirty="0" smtClean="0"/>
                        <a:t>38 MV/m</a:t>
                      </a:r>
                      <a:endParaRPr lang="zh-CN" altLang="en-US" dirty="0"/>
                    </a:p>
                  </p:txBody>
                </p:sp>
                <p:cxnSp>
                  <p:nvCxnSpPr>
                    <p:cNvPr id="19" name="直接箭头连接符 18"/>
                    <p:cNvCxnSpPr/>
                    <p:nvPr/>
                  </p:nvCxnSpPr>
                  <p:spPr>
                    <a:xfrm>
                      <a:off x="6816080" y="4554144"/>
                      <a:ext cx="0" cy="21602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" name="右箭头 20"/>
                    <p:cNvSpPr/>
                    <p:nvPr/>
                  </p:nvSpPr>
                  <p:spPr>
                    <a:xfrm>
                      <a:off x="4211132" y="3277950"/>
                      <a:ext cx="2592289" cy="117727"/>
                    </a:xfrm>
                    <a:prstGeom prst="rightArrow">
                      <a:avLst/>
                    </a:prstGeom>
                    <a:solidFill>
                      <a:srgbClr val="FF0000">
                        <a:alpha val="74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solidFill>
                          <a:srgbClr val="FFFFFF"/>
                        </a:solidFill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p:txBody>
                </p:sp>
                <p:pic>
                  <p:nvPicPr>
                    <p:cNvPr id="25" name="图片 24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2158664" y="3732627"/>
                      <a:ext cx="1070964" cy="82914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5" name="文本框 4"/>
                  <p:cNvSpPr txBox="1"/>
                  <p:nvPr/>
                </p:nvSpPr>
                <p:spPr>
                  <a:xfrm>
                    <a:off x="5127095" y="2991014"/>
                    <a:ext cx="124264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dirty="0" smtClean="0"/>
                      <a:t>~19 MV/m</a:t>
                    </a:r>
                    <a:endParaRPr lang="zh-CN" altLang="en-US" dirty="0"/>
                  </a:p>
                </p:txBody>
              </p:sp>
            </p:grpSp>
            <p:sp>
              <p:nvSpPr>
                <p:cNvPr id="8" name="文本框 7"/>
                <p:cNvSpPr txBox="1"/>
                <p:nvPr/>
              </p:nvSpPr>
              <p:spPr>
                <a:xfrm>
                  <a:off x="479376" y="3641646"/>
                  <a:ext cx="7088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zh-CN" sz="1400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3.E+10</a:t>
                  </a:r>
                  <a:endParaRPr kumimoji="1" lang="zh-CN" altLang="en-US" sz="1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>
                <a:off x="1775520" y="5319428"/>
                <a:ext cx="100811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星形: 五角 4">
              <a:extLst>
                <a:ext uri="{FF2B5EF4-FFF2-40B4-BE49-F238E27FC236}">
                  <a16:creationId xmlns:a16="http://schemas.microsoft.com/office/drawing/2014/main" id="{A0ED7D11-E910-466A-8525-7B5914BE059D}"/>
                </a:ext>
              </a:extLst>
            </p:cNvPr>
            <p:cNvSpPr/>
            <p:nvPr/>
          </p:nvSpPr>
          <p:spPr>
            <a:xfrm>
              <a:off x="2792655" y="3796570"/>
              <a:ext cx="165167" cy="190566"/>
            </a:xfrm>
            <a:prstGeom prst="star5">
              <a:avLst/>
            </a:prstGeom>
            <a:solidFill>
              <a:srgbClr val="FF0000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3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0600" y="1485219"/>
            <a:ext cx="11464530" cy="1240545"/>
          </a:xfrm>
        </p:spPr>
        <p:txBody>
          <a:bodyPr/>
          <a:lstStyle/>
          <a:p>
            <a:r>
              <a:rPr lang="en-US" altLang="zh-CN" sz="2000" b="0" dirty="0"/>
              <a:t>Recent progress on </a:t>
            </a:r>
            <a:r>
              <a:rPr lang="en-US" altLang="zh-CN" sz="2000" b="0" dirty="0" smtClean="0"/>
              <a:t>N-doped 9cell cavities: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Q</a:t>
            </a:r>
            <a:r>
              <a:rPr lang="en-US" altLang="zh-CN" sz="2000" b="0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&gt;2.8E+10@16MV/m</a:t>
            </a:r>
            <a:r>
              <a:rPr lang="en-US" altLang="zh-CN" sz="2000" b="0" dirty="0"/>
              <a:t>, </a:t>
            </a:r>
            <a:r>
              <a:rPr lang="en-US" altLang="zh-CN" sz="2000" b="0" dirty="0" err="1">
                <a:solidFill>
                  <a:srgbClr val="FF0000"/>
                </a:solidFill>
              </a:rPr>
              <a:t>Eacc</a:t>
            </a:r>
            <a:r>
              <a:rPr lang="en-US" altLang="zh-CN" sz="2000" b="0" dirty="0">
                <a:solidFill>
                  <a:srgbClr val="FF0000"/>
                </a:solidFill>
              </a:rPr>
              <a:t>&gt;25 MV/m </a:t>
            </a:r>
            <a:endParaRPr lang="en-US" altLang="zh-CN" sz="2000" b="0" dirty="0" smtClean="0">
              <a:solidFill>
                <a:srgbClr val="FF0000"/>
              </a:solidFill>
            </a:endParaRPr>
          </a:p>
          <a:p>
            <a:r>
              <a:rPr lang="en-US" altLang="zh-CN" sz="2000" b="0" dirty="0" smtClean="0"/>
              <a:t>Q</a:t>
            </a:r>
            <a:r>
              <a:rPr lang="en-US" altLang="zh-CN" sz="2000" b="0" baseline="-25000" dirty="0" smtClean="0"/>
              <a:t>0</a:t>
            </a:r>
            <a:r>
              <a:rPr lang="en-US" altLang="zh-CN" sz="2000" b="0" dirty="0" smtClean="0"/>
              <a:t> difference likely </a:t>
            </a:r>
            <a:r>
              <a:rPr lang="en-US" altLang="zh-CN" sz="2000" b="0" dirty="0"/>
              <a:t>due to different fast cooling at PKU and SARI (improved </a:t>
            </a:r>
            <a:r>
              <a:rPr lang="en-US" altLang="zh-CN" sz="2000" b="0" dirty="0" smtClean="0"/>
              <a:t>since May)</a:t>
            </a:r>
            <a:endParaRPr lang="en-US" altLang="zh-CN" sz="2000" b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577922" y="108378"/>
            <a:ext cx="11337208" cy="746636"/>
          </a:xfrm>
        </p:spPr>
        <p:txBody>
          <a:bodyPr/>
          <a:lstStyle/>
          <a:p>
            <a:r>
              <a:rPr lang="en-US" altLang="zh-CN" dirty="0"/>
              <a:t>Gradient improvement on </a:t>
            </a:r>
            <a:r>
              <a:rPr lang="en-US" altLang="zh-CN" dirty="0" smtClean="0"/>
              <a:t>9-cell cavities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855640" y="2276872"/>
            <a:ext cx="6552728" cy="4193309"/>
            <a:chOff x="479376" y="2636912"/>
            <a:chExt cx="6196496" cy="3816425"/>
          </a:xfrm>
        </p:grpSpPr>
        <p:grpSp>
          <p:nvGrpSpPr>
            <p:cNvPr id="34" name="组合 33"/>
            <p:cNvGrpSpPr/>
            <p:nvPr/>
          </p:nvGrpSpPr>
          <p:grpSpPr>
            <a:xfrm>
              <a:off x="479376" y="2636912"/>
              <a:ext cx="6196496" cy="3816425"/>
              <a:chOff x="3935760" y="2619747"/>
              <a:chExt cx="7276616" cy="412230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3935760" y="2619747"/>
                <a:ext cx="7276616" cy="4122306"/>
                <a:chOff x="4223792" y="2420888"/>
                <a:chExt cx="7416824" cy="4245571"/>
              </a:xfrm>
            </p:grpSpPr>
            <p:grpSp>
              <p:nvGrpSpPr>
                <p:cNvPr id="37" name="组合 36"/>
                <p:cNvGrpSpPr/>
                <p:nvPr/>
              </p:nvGrpSpPr>
              <p:grpSpPr>
                <a:xfrm>
                  <a:off x="4223792" y="2420888"/>
                  <a:ext cx="7416824" cy="4245571"/>
                  <a:chOff x="3791744" y="2221518"/>
                  <a:chExt cx="7709029" cy="4404440"/>
                </a:xfrm>
              </p:grpSpPr>
              <p:grpSp>
                <p:nvGrpSpPr>
                  <p:cNvPr id="39" name="组合 38"/>
                  <p:cNvGrpSpPr/>
                  <p:nvPr/>
                </p:nvGrpSpPr>
                <p:grpSpPr>
                  <a:xfrm>
                    <a:off x="3791744" y="2221518"/>
                    <a:ext cx="7709029" cy="4404440"/>
                    <a:chOff x="3905584" y="1556792"/>
                    <a:chExt cx="7709029" cy="4404440"/>
                  </a:xfrm>
                </p:grpSpPr>
                <p:pic>
                  <p:nvPicPr>
                    <p:cNvPr id="42" name="图片 41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05584" y="1556792"/>
                      <a:ext cx="7709029" cy="44044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4" name="右箭头 43"/>
                    <p:cNvSpPr/>
                    <p:nvPr/>
                  </p:nvSpPr>
                  <p:spPr>
                    <a:xfrm>
                      <a:off x="9180392" y="2240720"/>
                      <a:ext cx="1152128" cy="432048"/>
                    </a:xfrm>
                    <a:prstGeom prst="rightArrow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solidFill>
                          <a:srgbClr val="FFFFFF"/>
                        </a:solidFill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45" name="直接连接符 44"/>
                    <p:cNvCxnSpPr/>
                    <p:nvPr/>
                  </p:nvCxnSpPr>
                  <p:spPr>
                    <a:xfrm>
                      <a:off x="9054304" y="1754888"/>
                      <a:ext cx="32507" cy="3456384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6181364" y="5661248"/>
                    <a:ext cx="432048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>
                    <a:off x="6169997" y="5229200"/>
                    <a:ext cx="432048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文本框 37"/>
                <p:cNvSpPr txBox="1"/>
                <p:nvPr/>
              </p:nvSpPr>
              <p:spPr>
                <a:xfrm>
                  <a:off x="5807967" y="2647425"/>
                  <a:ext cx="264687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N-doped 9-cell cavities </a:t>
                  </a:r>
                  <a:endParaRPr lang="zh-CN" altLang="en-US" dirty="0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8958445" y="2845371"/>
                <a:ext cx="1178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~ 8MV/m </a:t>
                </a:r>
                <a:endParaRPr lang="zh-CN" altLang="en-US" dirty="0"/>
              </a:p>
            </p:txBody>
          </p:sp>
        </p:grpSp>
        <p:pic>
          <p:nvPicPr>
            <p:cNvPr id="57" name="图片 5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8930" y="4509120"/>
              <a:ext cx="736368" cy="1251826"/>
            </a:xfrm>
            <a:prstGeom prst="rect">
              <a:avLst/>
            </a:prstGeom>
          </p:spPr>
        </p:pic>
      </p:grpSp>
      <p:sp>
        <p:nvSpPr>
          <p:cNvPr id="58" name="矩形 57"/>
          <p:cNvSpPr/>
          <p:nvPr/>
        </p:nvSpPr>
        <p:spPr>
          <a:xfrm>
            <a:off x="479376" y="1060045"/>
            <a:ext cx="5628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cs typeface="Arial" panose="020B0604020202020204" pitchFamily="34" charset="0"/>
              </a:rPr>
              <a:t>Surface </a:t>
            </a:r>
            <a:r>
              <a:rPr lang="en-US" altLang="zh-CN" sz="2000" b="1" dirty="0" smtClean="0">
                <a:cs typeface="Arial" panose="020B0604020202020204" pitchFamily="34" charset="0"/>
              </a:rPr>
              <a:t>treated with </a:t>
            </a:r>
            <a:r>
              <a:rPr lang="en-US" altLang="zh-CN" sz="2000" b="1" dirty="0">
                <a:cs typeface="Arial" panose="020B0604020202020204" pitchFamily="34" charset="0"/>
              </a:rPr>
              <a:t>SHINE </a:t>
            </a:r>
            <a:r>
              <a:rPr lang="en-US" altLang="zh-CN" sz="2000" b="1" dirty="0" smtClean="0">
                <a:cs typeface="Arial" panose="020B0604020202020204" pitchFamily="34" charset="0"/>
              </a:rPr>
              <a:t>facilities in Wuxi</a:t>
            </a:r>
            <a:endParaRPr lang="en-US" altLang="zh-CN" sz="2000" b="1" dirty="0"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79904" y="2882075"/>
            <a:ext cx="3699992" cy="224676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processes applied:</a:t>
            </a: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 50um reset, acid T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Ramp up to 800C, hold 30mins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N2 injection, 60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annealing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 </a:t>
            </a:r>
            <a:r>
              <a:rPr lang="pt-B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10um, </a:t>
            </a:r>
            <a:r>
              <a:rPr lang="pt-B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T≤10</a:t>
            </a:r>
            <a:r>
              <a:rPr lang="pt-B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37985" y="1187752"/>
            <a:ext cx="10972800" cy="1402200"/>
          </a:xfrm>
        </p:spPr>
        <p:txBody>
          <a:bodyPr/>
          <a:lstStyle/>
          <a:p>
            <a:r>
              <a:rPr lang="en-US" altLang="zh-CN" dirty="0" smtClean="0"/>
              <a:t>R&amp;D </a:t>
            </a:r>
            <a:r>
              <a:rPr lang="en-US" altLang="zh-CN" dirty="0"/>
              <a:t>on fast cooling schemes in vertical tests at </a:t>
            </a:r>
            <a:r>
              <a:rPr lang="en-US" altLang="zh-CN" dirty="0" smtClean="0"/>
              <a:t>SHINE: </a:t>
            </a:r>
            <a:r>
              <a:rPr lang="en-US" altLang="zh-CN" b="0" dirty="0" smtClean="0"/>
              <a:t>higher </a:t>
            </a:r>
            <a:r>
              <a:rPr lang="en-US" altLang="zh-CN" b="0" dirty="0"/>
              <a:t>thermal </a:t>
            </a:r>
            <a:r>
              <a:rPr lang="en-US" altLang="zh-CN" b="0" dirty="0" smtClean="0"/>
              <a:t>gradient</a:t>
            </a:r>
            <a:r>
              <a:rPr lang="en-US" altLang="zh-CN" dirty="0" smtClean="0"/>
              <a:t> </a:t>
            </a:r>
            <a:r>
              <a:rPr lang="en-US" altLang="zh-CN" b="0" dirty="0" smtClean="0"/>
              <a:t>for a </a:t>
            </a:r>
            <a:r>
              <a:rPr lang="en-US" altLang="zh-CN" b="0" dirty="0"/>
              <a:t>better flux </a:t>
            </a:r>
            <a:r>
              <a:rPr lang="en-US" altLang="zh-CN" b="0" dirty="0" smtClean="0"/>
              <a:t>expulsion.</a:t>
            </a:r>
          </a:p>
          <a:p>
            <a:r>
              <a:rPr lang="en-US" altLang="zh-CN" b="0" dirty="0" smtClean="0"/>
              <a:t>Now </a:t>
            </a:r>
            <a:r>
              <a:rPr lang="en-US" altLang="zh-CN" b="0" dirty="0"/>
              <a:t>we are able to test cavity of </a:t>
            </a:r>
            <a:r>
              <a:rPr lang="en-US" altLang="zh-CN" b="0" dirty="0">
                <a:solidFill>
                  <a:srgbClr val="C00000"/>
                </a:solidFill>
              </a:rPr>
              <a:t>Q</a:t>
            </a:r>
            <a:r>
              <a:rPr lang="en-US" altLang="zh-CN" b="0" baseline="-25000" dirty="0">
                <a:solidFill>
                  <a:srgbClr val="C00000"/>
                </a:solidFill>
              </a:rPr>
              <a:t>0</a:t>
            </a:r>
            <a:r>
              <a:rPr lang="en-US" altLang="zh-CN" b="0" dirty="0">
                <a:solidFill>
                  <a:srgbClr val="C00000"/>
                </a:solidFill>
              </a:rPr>
              <a:t>&gt; 4E+10</a:t>
            </a:r>
            <a:r>
              <a:rPr lang="en-US" altLang="zh-CN" b="0" dirty="0" smtClean="0"/>
              <a:t>.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91344" y="2420888"/>
            <a:ext cx="7056784" cy="4248472"/>
            <a:chOff x="407368" y="2114272"/>
            <a:chExt cx="8184232" cy="4576832"/>
          </a:xfrm>
        </p:grpSpPr>
        <p:grpSp>
          <p:nvGrpSpPr>
            <p:cNvPr id="8" name="组合 7"/>
            <p:cNvGrpSpPr/>
            <p:nvPr/>
          </p:nvGrpSpPr>
          <p:grpSpPr>
            <a:xfrm>
              <a:off x="407368" y="2261632"/>
              <a:ext cx="8184232" cy="4429472"/>
              <a:chOff x="407368" y="2167880"/>
              <a:chExt cx="8184232" cy="4429472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407368" y="2167880"/>
                <a:ext cx="8184232" cy="4429472"/>
                <a:chOff x="407368" y="1988840"/>
                <a:chExt cx="8184232" cy="4429472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7368" y="2060848"/>
                  <a:ext cx="8184232" cy="4357464"/>
                </a:xfrm>
                <a:prstGeom prst="rect">
                  <a:avLst/>
                </a:prstGeom>
              </p:spPr>
            </p:pic>
            <p:sp>
              <p:nvSpPr>
                <p:cNvPr id="15" name="下箭头 14"/>
                <p:cNvSpPr/>
                <p:nvPr/>
              </p:nvSpPr>
              <p:spPr>
                <a:xfrm rot="10800000">
                  <a:off x="4727848" y="1988840"/>
                  <a:ext cx="504056" cy="360040"/>
                </a:xfrm>
                <a:prstGeom prst="downArrow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2207568" y="4004054"/>
                <a:ext cx="28777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N-doped single-cell cavity </a:t>
                </a:r>
                <a:endParaRPr lang="zh-CN" altLang="en-US" dirty="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744072" y="2708920"/>
                <a:ext cx="1313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0070C0"/>
                    </a:solidFill>
                  </a:rPr>
                  <a:t>Admin limit</a:t>
                </a:r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 flipH="1">
                <a:off x="6816080" y="2996952"/>
                <a:ext cx="216024" cy="2160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5205962" y="2114272"/>
              <a:ext cx="1909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~ 25% increased</a:t>
              </a:r>
              <a:endParaRPr lang="zh-CN" altLang="en-US" dirty="0"/>
            </a:p>
          </p:txBody>
        </p:sp>
      </p:grpSp>
      <p:sp>
        <p:nvSpPr>
          <p:cNvPr id="1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37985" y="173749"/>
            <a:ext cx="10066527" cy="746636"/>
          </a:xfrm>
        </p:spPr>
        <p:txBody>
          <a:bodyPr/>
          <a:lstStyle/>
          <a:p>
            <a:r>
              <a:rPr lang="en-US" altLang="zh-CN" dirty="0" smtClean="0"/>
              <a:t>Better fast </a:t>
            </a:r>
            <a:r>
              <a:rPr lang="en-US" altLang="zh-CN" dirty="0"/>
              <a:t>cooling schemes in </a:t>
            </a:r>
            <a:r>
              <a:rPr lang="en-US" altLang="zh-CN" dirty="0" smtClean="0"/>
              <a:t>VT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472264" y="6468256"/>
            <a:ext cx="26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Fast cooling for the VT (5.10)</a:t>
            </a:r>
            <a:endParaRPr kumimoji="1" lang="zh-CN" altLang="en-US" sz="16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978985" y="1577217"/>
            <a:ext cx="5070827" cy="4836061"/>
            <a:chOff x="6978985" y="1577217"/>
            <a:chExt cx="5070827" cy="4836061"/>
          </a:xfrm>
        </p:grpSpPr>
        <p:grpSp>
          <p:nvGrpSpPr>
            <p:cNvPr id="5" name="组合 4"/>
            <p:cNvGrpSpPr/>
            <p:nvPr/>
          </p:nvGrpSpPr>
          <p:grpSpPr>
            <a:xfrm>
              <a:off x="6978985" y="1577217"/>
              <a:ext cx="5070827" cy="4836061"/>
              <a:chOff x="6978985" y="1577217"/>
              <a:chExt cx="5070827" cy="4836061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9014"/>
              <a:stretch/>
            </p:blipFill>
            <p:spPr>
              <a:xfrm>
                <a:off x="6978985" y="2557676"/>
                <a:ext cx="5070827" cy="385560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15117" y="1577217"/>
                <a:ext cx="1023236" cy="1556595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48528" y="1589880"/>
                <a:ext cx="1015143" cy="154393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0875" b="62013"/>
              <a:stretch/>
            </p:blipFill>
            <p:spPr>
              <a:xfrm>
                <a:off x="7778038" y="1647301"/>
                <a:ext cx="1552581" cy="1092979"/>
              </a:xfrm>
              <a:prstGeom prst="rect">
                <a:avLst/>
              </a:prstGeom>
            </p:spPr>
          </p:pic>
          <p:sp>
            <p:nvSpPr>
              <p:cNvPr id="4" name="文本框 3"/>
              <p:cNvSpPr txBox="1"/>
              <p:nvPr/>
            </p:nvSpPr>
            <p:spPr>
              <a:xfrm>
                <a:off x="8949088" y="2795258"/>
                <a:ext cx="9657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6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T-sensors</a:t>
                </a:r>
                <a:endParaRPr kumimoji="1" lang="zh-CN" altLang="en-US" sz="16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7145410" y="5373216"/>
              <a:ext cx="5886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9.2K</a:t>
              </a:r>
              <a:endParaRPr kumimoji="1" lang="zh-CN" alt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7608168" y="5542493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20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12963" y="1065922"/>
            <a:ext cx="10972800" cy="1229218"/>
          </a:xfrm>
        </p:spPr>
        <p:txBody>
          <a:bodyPr/>
          <a:lstStyle/>
          <a:p>
            <a:r>
              <a:rPr lang="en-US" altLang="zh-CN" dirty="0"/>
              <a:t>Four </a:t>
            </a:r>
            <a:r>
              <a:rPr lang="en-US" altLang="zh-CN" dirty="0" smtClean="0"/>
              <a:t>9-cell cavities </a:t>
            </a:r>
            <a:r>
              <a:rPr lang="en-US" altLang="zh-CN" dirty="0"/>
              <a:t>treated in Wuxi platform, have been welded with He-tank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Two </a:t>
            </a:r>
            <a:r>
              <a:rPr lang="en-US" altLang="zh-CN" dirty="0" err="1" smtClean="0"/>
              <a:t>midT</a:t>
            </a:r>
            <a:r>
              <a:rPr lang="en-US" altLang="zh-CN" dirty="0" smtClean="0"/>
              <a:t>-baked cavities,  </a:t>
            </a:r>
            <a:r>
              <a:rPr lang="en-US" altLang="zh-CN" dirty="0" smtClean="0">
                <a:solidFill>
                  <a:srgbClr val="FF0000"/>
                </a:solidFill>
              </a:rPr>
              <a:t>high-Q </a:t>
            </a:r>
            <a:r>
              <a:rPr lang="en-US" altLang="zh-CN" dirty="0">
                <a:solidFill>
                  <a:srgbClr val="FF0000"/>
                </a:solidFill>
              </a:rPr>
              <a:t>preserved </a:t>
            </a:r>
            <a:r>
              <a:rPr lang="en-US" altLang="zh-CN" dirty="0"/>
              <a:t>after He-tank welding</a:t>
            </a:r>
            <a:r>
              <a:rPr lang="en-US" altLang="zh-CN" dirty="0" smtClean="0"/>
              <a:t>. The other two N-doped dressed cavities are under test.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12963" y="141311"/>
            <a:ext cx="10858615" cy="746636"/>
          </a:xfrm>
        </p:spPr>
        <p:txBody>
          <a:bodyPr/>
          <a:lstStyle/>
          <a:p>
            <a:r>
              <a:rPr lang="en-US" altLang="zh-CN" dirty="0" smtClean="0"/>
              <a:t>High-Q preservation: </a:t>
            </a:r>
            <a:r>
              <a:rPr lang="en-US" altLang="zh-CN" sz="3200" dirty="0" smtClean="0"/>
              <a:t>bare to dressed cavity</a:t>
            </a:r>
            <a:endParaRPr lang="zh-CN" altLang="en-US" sz="32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4352" y="2564904"/>
            <a:ext cx="2029168" cy="372014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95400" y="2348880"/>
            <a:ext cx="8124692" cy="4325764"/>
            <a:chOff x="695400" y="2348880"/>
            <a:chExt cx="8124692" cy="4325764"/>
          </a:xfrm>
        </p:grpSpPr>
        <p:grpSp>
          <p:nvGrpSpPr>
            <p:cNvPr id="17" name="组合 16"/>
            <p:cNvGrpSpPr/>
            <p:nvPr/>
          </p:nvGrpSpPr>
          <p:grpSpPr>
            <a:xfrm>
              <a:off x="695400" y="2348880"/>
              <a:ext cx="8124692" cy="4325764"/>
              <a:chOff x="865547" y="2379425"/>
              <a:chExt cx="8124692" cy="4325764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865547" y="2379425"/>
                <a:ext cx="8124692" cy="4325764"/>
                <a:chOff x="1775520" y="2348880"/>
                <a:chExt cx="8124692" cy="4325764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1775520" y="2348880"/>
                  <a:ext cx="8124692" cy="4325764"/>
                  <a:chOff x="983432" y="1988840"/>
                  <a:chExt cx="8124692" cy="4325764"/>
                </a:xfrm>
              </p:grpSpPr>
              <p:pic>
                <p:nvPicPr>
                  <p:cNvPr id="5" name="图片 4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83432" y="1988840"/>
                    <a:ext cx="8124692" cy="4325764"/>
                  </a:xfrm>
                  <a:prstGeom prst="rect">
                    <a:avLst/>
                  </a:prstGeom>
                </p:spPr>
              </p:pic>
              <p:sp>
                <p:nvSpPr>
                  <p:cNvPr id="6" name="文本框 5"/>
                  <p:cNvSpPr txBox="1"/>
                  <p:nvPr/>
                </p:nvSpPr>
                <p:spPr>
                  <a:xfrm>
                    <a:off x="5758733" y="3658037"/>
                    <a:ext cx="152798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zh-CN" sz="1600" dirty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Dressed cavities</a:t>
                    </a:r>
                    <a:endParaRPr kumimoji="1" lang="zh-CN" altLang="en-US" sz="1600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" name="直接箭头连接符 7"/>
                  <p:cNvCxnSpPr>
                    <a:stCxn id="6" idx="0"/>
                  </p:cNvCxnSpPr>
                  <p:nvPr/>
                </p:nvCxnSpPr>
                <p:spPr>
                  <a:xfrm flipV="1">
                    <a:off x="6522725" y="3429000"/>
                    <a:ext cx="149339" cy="22903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文本框 8"/>
                  <p:cNvSpPr txBox="1"/>
                  <p:nvPr/>
                </p:nvSpPr>
                <p:spPr>
                  <a:xfrm>
                    <a:off x="4230751" y="2243109"/>
                    <a:ext cx="125386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zh-CN" sz="1600" dirty="0" smtClean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Bare cavities</a:t>
                    </a:r>
                    <a:endParaRPr kumimoji="1" lang="zh-CN" altLang="en-US" sz="1600" dirty="0" smtClean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1" name="直接箭头连接符 10"/>
                  <p:cNvCxnSpPr/>
                  <p:nvPr/>
                </p:nvCxnSpPr>
                <p:spPr>
                  <a:xfrm>
                    <a:off x="5314292" y="2541110"/>
                    <a:ext cx="238797" cy="21602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五角星 9"/>
                <p:cNvSpPr/>
                <p:nvPr/>
              </p:nvSpPr>
              <p:spPr>
                <a:xfrm>
                  <a:off x="5953625" y="3712502"/>
                  <a:ext cx="229928" cy="246265"/>
                </a:xfrm>
                <a:prstGeom prst="star5">
                  <a:avLst/>
                </a:prstGeom>
                <a:solidFill>
                  <a:srgbClr val="FF0000">
                    <a:alpha val="7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FFFFFF"/>
                    </a:solidFill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6550821" y="2534359"/>
                  <a:ext cx="0" cy="348023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文本框 15"/>
              <p:cNvSpPr txBox="1"/>
              <p:nvPr/>
            </p:nvSpPr>
            <p:spPr>
              <a:xfrm>
                <a:off x="4427765" y="4527819"/>
                <a:ext cx="10294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6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(300C/3h)</a:t>
                </a:r>
                <a:endParaRPr kumimoji="1" lang="zh-CN" altLang="en-US" sz="16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063553" y="2622948"/>
              <a:ext cx="1434726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Mid-T baked 9-cell cavities</a:t>
              </a:r>
              <a:endParaRPr kumimoji="1" lang="zh-CN" altLang="en-US" sz="1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3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1761" y="1258920"/>
            <a:ext cx="11224274" cy="1368152"/>
          </a:xfrm>
        </p:spPr>
        <p:txBody>
          <a:bodyPr/>
          <a:lstStyle/>
          <a:p>
            <a:r>
              <a:rPr lang="en-US" altLang="zh-CN" b="0" dirty="0" smtClean="0"/>
              <a:t>High-Q recipes </a:t>
            </a:r>
            <a:r>
              <a:rPr lang="en-US" altLang="zh-CN" b="0" dirty="0"/>
              <a:t>have been </a:t>
            </a:r>
            <a:r>
              <a:rPr lang="en-US" altLang="zh-CN" b="0" dirty="0" smtClean="0">
                <a:solidFill>
                  <a:srgbClr val="C00000"/>
                </a:solidFill>
              </a:rPr>
              <a:t>transferred to manufactories</a:t>
            </a:r>
            <a:r>
              <a:rPr lang="en-US" altLang="zh-CN" b="0" dirty="0" smtClean="0"/>
              <a:t>, </a:t>
            </a:r>
            <a:r>
              <a:rPr lang="en-US" altLang="zh-CN" b="0" dirty="0"/>
              <a:t>including </a:t>
            </a:r>
            <a:r>
              <a:rPr lang="en-US" altLang="zh-CN" b="0" dirty="0" smtClean="0"/>
              <a:t>foreign vendors.</a:t>
            </a:r>
          </a:p>
          <a:p>
            <a:r>
              <a:rPr lang="en-US" altLang="zh-CN" b="0" dirty="0" smtClean="0">
                <a:solidFill>
                  <a:srgbClr val="C00000"/>
                </a:solidFill>
              </a:rPr>
              <a:t>High-Q achieved </a:t>
            </a:r>
            <a:r>
              <a:rPr lang="en-US" altLang="zh-CN" b="0" dirty="0" smtClean="0"/>
              <a:t>on the first bare cavities, tested in Shanghai. Cavities will be sent back to vendors for Helium-tank welding.</a:t>
            </a:r>
            <a:endParaRPr lang="zh-CN" altLang="en-US" b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18069" y="259337"/>
            <a:ext cx="10858615" cy="746636"/>
          </a:xfrm>
        </p:spPr>
        <p:txBody>
          <a:bodyPr/>
          <a:lstStyle/>
          <a:p>
            <a:r>
              <a:rPr lang="en-US" altLang="zh-CN" dirty="0" smtClean="0"/>
              <a:t>High-Q: transfers to cavity manufactories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518470" y="3006960"/>
            <a:ext cx="5978130" cy="3518384"/>
            <a:chOff x="5591944" y="3543167"/>
            <a:chExt cx="5616624" cy="3086336"/>
          </a:xfrm>
        </p:grpSpPr>
        <p:pic>
          <p:nvPicPr>
            <p:cNvPr id="5" name="图片 4" descr="C:\Users\陈锦芳\AppData\Local\Temp\WeChat Files\ad939939e9fb7e8374a6d1a7076c8d3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944" y="3543167"/>
              <a:ext cx="5616624" cy="30863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五角星 5"/>
            <p:cNvSpPr/>
            <p:nvPr/>
          </p:nvSpPr>
          <p:spPr>
            <a:xfrm>
              <a:off x="8369156" y="4515340"/>
              <a:ext cx="216024" cy="216024"/>
            </a:xfrm>
            <a:prstGeom prst="star5">
              <a:avLst/>
            </a:prstGeom>
            <a:solidFill>
              <a:srgbClr val="FF0000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8819864" y="4073891"/>
              <a:ext cx="0" cy="2019405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6721902" y="2470363"/>
            <a:ext cx="44644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2 bare cavities produced by vendor B with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High-Q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recipes offered by SHINE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内容占位符 4">
            <a:extLst>
              <a:ext uri="{FF2B5EF4-FFF2-40B4-BE49-F238E27FC236}">
                <a16:creationId xmlns:a16="http://schemas.microsoft.com/office/drawing/2014/main" id="{ADE488B1-A8A9-0C82-92DC-A54B3FD3B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235" y="3140968"/>
            <a:ext cx="4104456" cy="300790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83432" y="2718686"/>
            <a:ext cx="421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b="1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nd</a:t>
            </a:r>
            <a:r>
              <a:rPr kumimoji="1"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cavity produced by vendor A, arrived</a:t>
            </a:r>
            <a:endParaRPr kumimoji="1" lang="zh-CN" altLang="en-US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Cambria"/>
        <a:ea typeface="汉仪中圆简"/>
        <a:cs typeface=""/>
      </a:majorFont>
      <a:minorFont>
        <a:latin typeface="Cambria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宋体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kumimoji="1" sz="1600" dirty="0" smtClean="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上海科技大学模板</Template>
  <TotalTime>85090</TotalTime>
  <Words>837</Words>
  <Application>Microsoft Office PowerPoint</Application>
  <PresentationFormat>宽屏</PresentationFormat>
  <Paragraphs>99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汉仪中圆简</vt:lpstr>
      <vt:lpstr>华文中宋</vt:lpstr>
      <vt:lpstr>宋体</vt:lpstr>
      <vt:lpstr>微软雅黑</vt:lpstr>
      <vt:lpstr>Arial</vt:lpstr>
      <vt:lpstr>Calibri</vt:lpstr>
      <vt:lpstr>Cambria</vt:lpstr>
      <vt:lpstr>Times New Roman</vt:lpstr>
      <vt:lpstr>Wingdings</vt:lpstr>
      <vt:lpstr>1_上海科技大学模板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sunxy</dc:creator>
  <cp:lastModifiedBy>陈锦芳</cp:lastModifiedBy>
  <cp:revision>4262</cp:revision>
  <cp:lastPrinted>2021-02-16T14:41:18Z</cp:lastPrinted>
  <dcterms:created xsi:type="dcterms:W3CDTF">2012-12-24T02:15:00Z</dcterms:created>
  <dcterms:modified xsi:type="dcterms:W3CDTF">2022-09-09T04:11:56Z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  <property fmtid="{D5CDD505-2E9C-101B-9397-08002B2CF9AE}" pid="3" name="KSORubyTemplateID">
    <vt:lpwstr>2</vt:lpwstr>
  </property>
</Properties>
</file>