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7" r:id="rId2"/>
    <p:sldId id="277" r:id="rId3"/>
    <p:sldId id="263" r:id="rId4"/>
    <p:sldId id="265" r:id="rId5"/>
    <p:sldId id="270" r:id="rId6"/>
    <p:sldId id="276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skat, Marc" initials="WM" lastIdx="6" clrIdx="0">
    <p:extLst>
      <p:ext uri="{19B8F6BF-5375-455C-9EA6-DF929625EA0E}">
        <p15:presenceInfo xmlns:p15="http://schemas.microsoft.com/office/powerpoint/2012/main" userId="S-1-5-21-3018955115-4118484798-3177128962-226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4667" autoAdjust="0"/>
  </p:normalViewPr>
  <p:slideViewPr>
    <p:cSldViewPr showGuides="1">
      <p:cViewPr varScale="1">
        <p:scale>
          <a:sx n="131" d="100"/>
          <a:sy n="131" d="100"/>
        </p:scale>
        <p:origin x="9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5388" y="6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14.12.2022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44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293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9" name="Grafik 8" descr="Logo Helmholtz">
            <a:extLst>
              <a:ext uri="{FF2B5EF4-FFF2-40B4-BE49-F238E27FC236}">
                <a16:creationId xmlns:a16="http://schemas.microsoft.com/office/drawing/2014/main" id="{4133ED5D-E09D-4AF2-82CF-F29F318F523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  <p:pic>
        <p:nvPicPr>
          <p:cNvPr id="8" name="Grafik 7" descr="Logo DESY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15" y="5585299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The Frequency shift measurements of mid-T treated cavities | Rezvan Ghanbari, 14 December 2022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The Frequency shift measurements of mid-T treated cavities | Rezvan Ghanbari, 14 December 2022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E82049A-6019-4056-8638-0E7938261DF0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E7668B4-E772-45DD-8F6B-23E9883B6073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/>
            </a:pPr>
            <a:r>
              <a:rPr lang="de-DE" dirty="0"/>
              <a:t>Deutsches Elektronen-</a:t>
            </a:r>
          </a:p>
          <a:p>
            <a:pPr>
              <a:lnSpc>
                <a:spcPct val="120000"/>
              </a:lnSpc>
              <a:tabLst/>
            </a:pPr>
            <a:r>
              <a:rPr lang="de-DE" dirty="0"/>
              <a:t>Synchrotron DESY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1383398B-695A-4C6B-980D-9B67FB512D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50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3998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8" name="Grafik 7" descr="Logo Helmholtz">
            <a:extLst>
              <a:ext uri="{FF2B5EF4-FFF2-40B4-BE49-F238E27FC236}">
                <a16:creationId xmlns:a16="http://schemas.microsoft.com/office/drawing/2014/main" id="{63777721-5FF6-4F79-892C-F4233F57CA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  <p:pic>
        <p:nvPicPr>
          <p:cNvPr id="11" name="Grafik 10" descr="Logo DESY">
            <a:extLst>
              <a:ext uri="{FF2B5EF4-FFF2-40B4-BE49-F238E27FC236}">
                <a16:creationId xmlns:a16="http://schemas.microsoft.com/office/drawing/2014/main" id="{AD71804E-76B6-4901-BC63-91145FE900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15" y="5585299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The Frequency shift measurements of mid-T treated cavities | Rezvan Ghanbari, 14 December 2022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06426"/>
            <a:ext cx="4105276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3438" y="1406426"/>
            <a:ext cx="4116548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The Frequency shift measurements of mid-T treated cavities | Rezvan Ghanbari, 14 December 2022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8" y="1449389"/>
            <a:ext cx="4105274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43439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The Frequency shift measurements of mid-T treated cavities | Rezvan Ghanbari, 14 December 2022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Inhaltsplatzhalter 10">
            <a:extLst>
              <a:ext uri="{FF2B5EF4-FFF2-40B4-BE49-F238E27FC236}">
                <a16:creationId xmlns:a16="http://schemas.microsoft.com/office/drawing/2014/main" id="{3940162A-D75D-4335-9E40-1D7B2D50CB1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643438" y="1449389"/>
            <a:ext cx="4105274" cy="2411411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83D9EF4-C943-4128-A189-76FB47C215C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43438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The Frequency shift measurements of mid-T treated cavities | Rezvan Ghanbari, 14 December 2022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08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95288" y="1449388"/>
            <a:ext cx="83534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The Frequency shift measurements of mid-T treated cavities | Rezvan Ghanbari, 14 December 2022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349611"/>
            <a:ext cx="8353425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406426"/>
            <a:ext cx="83534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A95E08D-4E32-4B4E-8FC1-57AB7C3104C8}"/>
              </a:ext>
            </a:extLst>
          </p:cNvPr>
          <p:cNvSpPr txBox="1"/>
          <p:nvPr userDrawn="1"/>
        </p:nvSpPr>
        <p:spPr>
          <a:xfrm>
            <a:off x="403112" y="6580800"/>
            <a:ext cx="436304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/>
            <a:r>
              <a:rPr lang="de-DE" b="1" dirty="0">
                <a:solidFill>
                  <a:schemeClr val="accent1"/>
                </a:solidFill>
              </a:rPr>
              <a:t>DESY</a:t>
            </a:r>
            <a:r>
              <a:rPr lang="de-DE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8136396" y="6580800"/>
            <a:ext cx="612316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415" y="6580800"/>
            <a:ext cx="7224973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| The Frequency shift measurements of mid-T treated cavities | Rezvan Ghanbari, 14 December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4" r:id="rId4"/>
    <p:sldLayoutId id="2147483662" r:id="rId5"/>
    <p:sldLayoutId id="2147483668" r:id="rId6"/>
    <p:sldLayoutId id="2147483670" r:id="rId7"/>
    <p:sldLayoutId id="2147483673" r:id="rId8"/>
    <p:sldLayoutId id="2147483669" r:id="rId9"/>
    <p:sldLayoutId id="2147483666" r:id="rId10"/>
    <p:sldLayoutId id="2147483667" r:id="rId11"/>
    <p:sldLayoutId id="214748367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2925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353425" cy="1855254"/>
          </a:xfrm>
        </p:spPr>
        <p:txBody>
          <a:bodyPr/>
          <a:lstStyle/>
          <a:p>
            <a:pPr algn="ctr"/>
            <a:r>
              <a:rPr lang="en-US" sz="3600" dirty="0"/>
              <a:t>The Frequency shift measurements of mid-T treated cavities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1584695" y="3284984"/>
            <a:ext cx="5831089" cy="1230985"/>
          </a:xfrm>
        </p:spPr>
        <p:txBody>
          <a:bodyPr/>
          <a:lstStyle/>
          <a:p>
            <a:pPr algn="ctr"/>
            <a:r>
              <a:rPr lang="en-US" dirty="0" err="1"/>
              <a:t>Rezvan</a:t>
            </a:r>
            <a:r>
              <a:rPr lang="en-US" dirty="0"/>
              <a:t> </a:t>
            </a:r>
            <a:r>
              <a:rPr lang="en-US" dirty="0" err="1"/>
              <a:t>Ghanbari</a:t>
            </a:r>
            <a:r>
              <a:rPr lang="en-US" dirty="0"/>
              <a:t> </a:t>
            </a:r>
          </a:p>
          <a:p>
            <a:pPr algn="ctr"/>
            <a:endParaRPr lang="en-US" dirty="0"/>
          </a:p>
          <a:p>
            <a:pPr algn="ctr"/>
            <a:r>
              <a:rPr lang="en-US" kern="0" dirty="0">
                <a:ea typeface="Calibri" panose="020F0502020204030204" pitchFamily="34" charset="0"/>
                <a:cs typeface="CMR10"/>
              </a:rPr>
              <a:t>on behalf of SRF R&amp;D team</a:t>
            </a:r>
          </a:p>
          <a:p>
            <a:pPr algn="ctr"/>
            <a:endParaRPr lang="en-US" kern="0" dirty="0">
              <a:ea typeface="Calibri" panose="020F0502020204030204" pitchFamily="34" charset="0"/>
              <a:cs typeface="CMR10"/>
            </a:endParaRPr>
          </a:p>
          <a:p>
            <a:pPr algn="ctr"/>
            <a:r>
              <a:rPr lang="en-US" kern="0" dirty="0"/>
              <a:t>14 December 2022</a:t>
            </a:r>
          </a:p>
          <a:p>
            <a:pPr algn="ctr"/>
            <a:endParaRPr lang="en-US" kern="0" dirty="0">
              <a:ea typeface="Calibri" panose="020F0502020204030204" pitchFamily="34" charset="0"/>
              <a:cs typeface="CMR10"/>
            </a:endParaRPr>
          </a:p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11DC8E-3593-489E-8527-A4E092EBC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370" y="5640145"/>
            <a:ext cx="1907260" cy="61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DD26083-ACE3-4E63-8A2A-13B599BFD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2" t="17621" r="12974" b="20407"/>
          <a:stretch/>
        </p:blipFill>
        <p:spPr bwMode="auto">
          <a:xfrm>
            <a:off x="1904623" y="6129136"/>
            <a:ext cx="1011193" cy="52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303" y="286540"/>
            <a:ext cx="8353425" cy="451098"/>
          </a:xfrm>
        </p:spPr>
        <p:txBody>
          <a:bodyPr/>
          <a:lstStyle/>
          <a:p>
            <a:r>
              <a:rPr lang="en-US" sz="2800" dirty="0"/>
              <a:t>Too much noise prevent resolution of the dip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839414" y="6559831"/>
            <a:ext cx="7224973" cy="504056"/>
          </a:xfrm>
        </p:spPr>
        <p:txBody>
          <a:bodyPr/>
          <a:lstStyle/>
          <a:p>
            <a:r>
              <a:rPr lang="en-US"/>
              <a:t>| The Frequency shift measurements of mid-T treated cavities | Rezvan Ghanbari, 14 December 2022</a:t>
            </a:r>
            <a:endParaRPr lang="en-US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B1818-DEE3-4614-9E9B-A3E816F255E0}"/>
              </a:ext>
            </a:extLst>
          </p:cNvPr>
          <p:cNvSpPr txBox="1"/>
          <p:nvPr/>
        </p:nvSpPr>
        <p:spPr>
          <a:xfrm>
            <a:off x="406561" y="1390062"/>
            <a:ext cx="8845959" cy="7802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In first attempts, low SNR above 9K prevented dip behavior studies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>
              <a:lnSpc>
                <a:spcPct val="150000"/>
              </a:lnSpc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Warm-up / cool-down process to fast to improve SNR by simple VNA adjustments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59E61F-61FF-493F-AE9E-70AC0594C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412" y="1921673"/>
            <a:ext cx="4441076" cy="3411900"/>
          </a:xfrm>
          <a:prstGeom prst="rect">
            <a:avLst/>
          </a:prstGeom>
        </p:spPr>
      </p:pic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46651AF2-728F-416D-BC3F-BF168C0B00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8029" y="782889"/>
            <a:ext cx="8364699" cy="379252"/>
          </a:xfrm>
        </p:spPr>
        <p:txBody>
          <a:bodyPr/>
          <a:lstStyle/>
          <a:p>
            <a:r>
              <a:rPr lang="en-US" dirty="0"/>
              <a:t>VNA cannot sample fast enough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B1B7D742-8A4B-4320-97E7-A3934655BE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1" y="2280522"/>
            <a:ext cx="4187056" cy="269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5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Accurate f</a:t>
            </a:r>
            <a:r>
              <a:rPr lang="en-US" sz="2800" baseline="-25000" dirty="0"/>
              <a:t>0</a:t>
            </a:r>
            <a:r>
              <a:rPr lang="en-US" sz="2800" dirty="0"/>
              <a:t> due to Lorentz fit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839414" y="6559831"/>
            <a:ext cx="7224973" cy="504056"/>
          </a:xfrm>
        </p:spPr>
        <p:txBody>
          <a:bodyPr/>
          <a:lstStyle/>
          <a:p>
            <a:r>
              <a:rPr lang="en-US"/>
              <a:t>| The Frequency shift measurements of mid-T treated cavities | Rezvan Ghanbari, 14 December 2022</a:t>
            </a:r>
            <a:endParaRPr lang="en-US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B1818-DEE3-4614-9E9B-A3E816F255E0}"/>
              </a:ext>
            </a:extLst>
          </p:cNvPr>
          <p:cNvSpPr txBox="1"/>
          <p:nvPr/>
        </p:nvSpPr>
        <p:spPr>
          <a:xfrm>
            <a:off x="372588" y="4066784"/>
            <a:ext cx="5040809" cy="199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/>
              <a:t>Record spectrum of each frequency sweep 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/>
              <a:t>Fit the Lorentz curve to each spectrum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n-US" sz="1400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n-US" sz="1400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/>
              <a:t>Significant improvement above 9K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/>
              <a:t>Below 9K results are identical due to high SNR</a:t>
            </a:r>
            <a:endParaRPr lang="de-DE" sz="1400" dirty="0"/>
          </a:p>
        </p:txBody>
      </p:sp>
      <p:pic>
        <p:nvPicPr>
          <p:cNvPr id="12" name="Content Placeholder 4">
            <a:extLst>
              <a:ext uri="{FF2B5EF4-FFF2-40B4-BE49-F238E27FC236}">
                <a16:creationId xmlns:a16="http://schemas.microsoft.com/office/drawing/2014/main" id="{EB94B62E-5CFB-470B-9C53-B68837B376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863" y="4097930"/>
            <a:ext cx="3692853" cy="24619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F97B3BD-ED76-4D2B-AC76-C3492EFDB1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046" y="1387966"/>
            <a:ext cx="4013442" cy="267563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C9B615-1DCF-4C0F-B28C-B76A4B7B77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76" y="1422576"/>
            <a:ext cx="4013442" cy="25824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E660F1D6-8BFE-47E5-B42D-1EB8B60DDB86}"/>
                  </a:ext>
                </a:extLst>
              </p:cNvPr>
              <p:cNvSpPr txBox="1"/>
              <p:nvPr/>
            </p:nvSpPr>
            <p:spPr>
              <a:xfrm>
                <a:off x="1547664" y="4797152"/>
                <a:ext cx="2397771" cy="538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>
                        <m:fPr>
                          <m:ctrlPr>
                            <a:rPr lang="de-DE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de-DE" sz="1600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DE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de-DE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E660F1D6-8BFE-47E5-B42D-1EB8B60DD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797152"/>
                <a:ext cx="2397771" cy="5384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93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Dip behavior is now resolved</a:t>
            </a:r>
          </a:p>
        </p:txBody>
      </p:sp>
      <p:pic>
        <p:nvPicPr>
          <p:cNvPr id="22" name="Content Placeholder 3">
            <a:extLst>
              <a:ext uri="{FF2B5EF4-FFF2-40B4-BE49-F238E27FC236}">
                <a16:creationId xmlns:a16="http://schemas.microsoft.com/office/drawing/2014/main" id="{A6B67B7B-2968-4452-8ABF-79B162D94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6776"/>
            <a:ext cx="6180742" cy="4689219"/>
          </a:xfrm>
          <a:prstGeom prst="rect">
            <a:avLst/>
          </a:prstGeom>
        </p:spPr>
      </p:pic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BC5175-E3C7-4C26-BDD0-45D88055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The Frequency shift measurements of mid-T treated cavities | Rezvan Ghanbari, 14 December 2022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851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4577263-B96E-44E8-A9EF-900D5A1A5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408" y="2960628"/>
            <a:ext cx="3348089" cy="2711546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851BC5-B3FE-4EA5-8340-3F7C8C3F57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07" y="1628588"/>
            <a:ext cx="4788373" cy="3982503"/>
          </a:xfrm>
          <a:prstGeom prst="rect">
            <a:avLst/>
          </a:prstGeom>
        </p:spPr>
      </p:pic>
      <p:sp>
        <p:nvSpPr>
          <p:cNvPr id="19" name="Titel 1">
            <a:extLst>
              <a:ext uri="{FF2B5EF4-FFF2-40B4-BE49-F238E27FC236}">
                <a16:creationId xmlns:a16="http://schemas.microsoft.com/office/drawing/2014/main" id="{938AE9C6-5DED-47B3-9E6B-10D315B30A31}"/>
              </a:ext>
            </a:extLst>
          </p:cNvPr>
          <p:cNvSpPr txBox="1">
            <a:spLocks/>
          </p:cNvSpPr>
          <p:nvPr/>
        </p:nvSpPr>
        <p:spPr>
          <a:xfrm>
            <a:off x="323528" y="261565"/>
            <a:ext cx="9505305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f vs. T of 5 Cavities</a:t>
            </a:r>
          </a:p>
        </p:txBody>
      </p:sp>
      <p:grpSp>
        <p:nvGrpSpPr>
          <p:cNvPr id="21" name="Gruppieren 4">
            <a:extLst>
              <a:ext uri="{FF2B5EF4-FFF2-40B4-BE49-F238E27FC236}">
                <a16:creationId xmlns:a16="http://schemas.microsoft.com/office/drawing/2014/main" id="{68E9323B-8698-441A-A87C-1A253CC6E470}"/>
              </a:ext>
            </a:extLst>
          </p:cNvPr>
          <p:cNvGrpSpPr/>
          <p:nvPr/>
        </p:nvGrpSpPr>
        <p:grpSpPr>
          <a:xfrm>
            <a:off x="2713465" y="2943381"/>
            <a:ext cx="2794639" cy="2726647"/>
            <a:chOff x="2713465" y="2943381"/>
            <a:chExt cx="2794639" cy="272664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0ED5E98-002E-4F47-AEC2-8BEDCFCE065D}"/>
                </a:ext>
              </a:extLst>
            </p:cNvPr>
            <p:cNvSpPr/>
            <p:nvPr/>
          </p:nvSpPr>
          <p:spPr>
            <a:xfrm>
              <a:off x="2713465" y="4477400"/>
              <a:ext cx="617415" cy="625230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90C47E8-3AAA-417F-A210-04A1AFBEB1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7543" y="2943381"/>
              <a:ext cx="2520561" cy="154117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FE41014-41F0-4D91-ACFB-5591033CD035}"/>
                </a:ext>
              </a:extLst>
            </p:cNvPr>
            <p:cNvCxnSpPr>
              <a:cxnSpLocks/>
              <a:stCxn id="22" idx="4"/>
            </p:cNvCxnSpPr>
            <p:nvPr/>
          </p:nvCxnSpPr>
          <p:spPr>
            <a:xfrm>
              <a:off x="3022173" y="5102630"/>
              <a:ext cx="2485931" cy="56739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Fußzeilenplatzhalter 2">
            <a:extLst>
              <a:ext uri="{FF2B5EF4-FFF2-40B4-BE49-F238E27FC236}">
                <a16:creationId xmlns:a16="http://schemas.microsoft.com/office/drawing/2014/main" id="{35D82140-7B43-4114-99AB-92CE874B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414" y="6559831"/>
            <a:ext cx="7224973" cy="504056"/>
          </a:xfrm>
        </p:spPr>
        <p:txBody>
          <a:bodyPr/>
          <a:lstStyle/>
          <a:p>
            <a:r>
              <a:rPr lang="en-US"/>
              <a:t>| The Frequency shift measurements of mid-T treated cavities | Rezvan Ghanbari, 14 December 2022</a:t>
            </a:r>
            <a:endParaRPr lang="en-US" kern="0" dirty="0"/>
          </a:p>
        </p:txBody>
      </p:sp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CAAC68F1-68DE-4FD3-AB98-EDD60C4B4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384026"/>
              </p:ext>
            </p:extLst>
          </p:nvPr>
        </p:nvGraphicFramePr>
        <p:xfrm>
          <a:off x="5508104" y="692696"/>
          <a:ext cx="3220766" cy="212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9813">
                  <a:extLst>
                    <a:ext uri="{9D8B030D-6E8A-4147-A177-3AD203B41FA5}">
                      <a16:colId xmlns:a16="http://schemas.microsoft.com/office/drawing/2014/main" val="956359180"/>
                    </a:ext>
                  </a:extLst>
                </a:gridCol>
                <a:gridCol w="784543">
                  <a:extLst>
                    <a:ext uri="{9D8B030D-6E8A-4147-A177-3AD203B41FA5}">
                      <a16:colId xmlns:a16="http://schemas.microsoft.com/office/drawing/2014/main" val="2289829747"/>
                    </a:ext>
                  </a:extLst>
                </a:gridCol>
                <a:gridCol w="936943">
                  <a:extLst>
                    <a:ext uri="{9D8B030D-6E8A-4147-A177-3AD203B41FA5}">
                      <a16:colId xmlns:a16="http://schemas.microsoft.com/office/drawing/2014/main" val="1452666593"/>
                    </a:ext>
                  </a:extLst>
                </a:gridCol>
                <a:gridCol w="819467">
                  <a:extLst>
                    <a:ext uri="{9D8B030D-6E8A-4147-A177-3AD203B41FA5}">
                      <a16:colId xmlns:a16="http://schemas.microsoft.com/office/drawing/2014/main" val="19674705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Cavity</a:t>
                      </a:r>
                      <a:endParaRPr lang="de-DE" sz="1200" b="1" dirty="0">
                        <a:latin typeface="+mj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>
                          <a:latin typeface="+mj-lt"/>
                        </a:rPr>
                        <a:t>Δ</a:t>
                      </a:r>
                      <a:r>
                        <a:rPr lang="de-DE" sz="1200" b="1" dirty="0">
                          <a:latin typeface="+mj-lt"/>
                        </a:rPr>
                        <a:t>f / kHz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de-DE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de-DE" sz="1200" b="1" kern="1200" baseline="-250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dip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kHz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de-DE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de-DE" sz="1200" b="1" kern="1200" baseline="-250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dip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K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77999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+mj-lt"/>
                        </a:rPr>
                        <a:t>1DE19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11.45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1.10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0.04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4834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+mj-lt"/>
                        </a:rPr>
                        <a:t>1AC2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11.47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1.34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0.08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884420"/>
                  </a:ext>
                </a:extLst>
              </a:tr>
              <a:tr h="18734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+mj-lt"/>
                        </a:rPr>
                        <a:t>1AC3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12.84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0.88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0.09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276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+mj-lt"/>
                        </a:rPr>
                        <a:t>1DE09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17.69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1.35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0.23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7650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+mj-lt"/>
                        </a:rPr>
                        <a:t>1RI02 </a:t>
                      </a:r>
                      <a:endParaRPr lang="de-DE" sz="1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21.77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1.48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0.29 </a:t>
                      </a:r>
                      <a:endParaRPr lang="de-DE" sz="12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2108265"/>
                  </a:ext>
                </a:extLst>
              </a:tr>
            </a:tbl>
          </a:graphicData>
        </a:graphic>
      </p:graphicFrame>
      <p:sp>
        <p:nvSpPr>
          <p:cNvPr id="29" name="Textfeld 2">
            <a:extLst>
              <a:ext uri="{FF2B5EF4-FFF2-40B4-BE49-F238E27FC236}">
                <a16:creationId xmlns:a16="http://schemas.microsoft.com/office/drawing/2014/main" id="{839CC77D-F140-4DD0-AE2B-841AE06ACE6F}"/>
              </a:ext>
            </a:extLst>
          </p:cNvPr>
          <p:cNvSpPr txBox="1"/>
          <p:nvPr/>
        </p:nvSpPr>
        <p:spPr>
          <a:xfrm>
            <a:off x="539552" y="5733256"/>
            <a:ext cx="71474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Note: A </a:t>
            </a:r>
            <a:r>
              <a:rPr lang="de-DE" sz="1400" dirty="0" err="1"/>
              <a:t>change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i="1" dirty="0"/>
              <a:t>f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observed</a:t>
            </a:r>
            <a:r>
              <a:rPr lang="de-DE" sz="1400" dirty="0"/>
              <a:t> </a:t>
            </a:r>
            <a:r>
              <a:rPr lang="de-DE" sz="1400" dirty="0" err="1"/>
              <a:t>above</a:t>
            </a:r>
            <a:r>
              <a:rPr lang="de-DE" sz="1400" dirty="0"/>
              <a:t> T</a:t>
            </a:r>
            <a:r>
              <a:rPr lang="de-DE" sz="1400" baseline="-25000" dirty="0"/>
              <a:t>C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Nb</a:t>
            </a:r>
            <a:r>
              <a:rPr lang="de-DE" sz="1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Temperature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cavity</a:t>
            </a:r>
            <a:r>
              <a:rPr lang="de-DE" sz="1400" dirty="0"/>
              <a:t> &amp; </a:t>
            </a:r>
            <a:r>
              <a:rPr lang="de-DE" sz="1400" dirty="0" err="1"/>
              <a:t>sensor</a:t>
            </a:r>
            <a:r>
              <a:rPr lang="de-DE" sz="1400" dirty="0"/>
              <a:t> </a:t>
            </a:r>
            <a:r>
              <a:rPr lang="de-DE" sz="1400" dirty="0" err="1"/>
              <a:t>maybe</a:t>
            </a:r>
            <a:r>
              <a:rPr lang="de-DE" sz="1400" dirty="0"/>
              <a:t> not in </a:t>
            </a:r>
            <a:r>
              <a:rPr lang="de-DE" sz="1400" dirty="0" err="1"/>
              <a:t>equilibrium</a:t>
            </a:r>
            <a:r>
              <a:rPr lang="de-DE" sz="1400" dirty="0"/>
              <a:t> due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too</a:t>
            </a:r>
            <a:r>
              <a:rPr lang="de-DE" sz="1400" dirty="0"/>
              <a:t> fast cool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Hence</a:t>
            </a:r>
            <a:r>
              <a:rPr lang="de-DE" sz="1400" dirty="0"/>
              <a:t> a relative </a:t>
            </a:r>
            <a:r>
              <a:rPr lang="de-DE" sz="1400" dirty="0" err="1"/>
              <a:t>definition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dip</a:t>
            </a:r>
            <a:r>
              <a:rPr lang="de-DE" sz="1400" dirty="0"/>
              <a:t> </a:t>
            </a:r>
            <a:r>
              <a:rPr lang="de-DE" sz="1400" dirty="0" err="1"/>
              <a:t>position</a:t>
            </a:r>
            <a:r>
              <a:rPr lang="de-DE" sz="1400" dirty="0"/>
              <a:t> </a:t>
            </a:r>
            <a:r>
              <a:rPr lang="de-DE" sz="1400" i="1" dirty="0" err="1"/>
              <a:t>ΔT</a:t>
            </a:r>
            <a:r>
              <a:rPr lang="de-DE" sz="1400" i="1" baseline="-25000" dirty="0" err="1"/>
              <a:t>dip</a:t>
            </a:r>
            <a:endParaRPr lang="de-DE" sz="1400" i="1" baseline="-25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3992601-6DB7-4677-92ED-321DECFC3DB6}"/>
              </a:ext>
            </a:extLst>
          </p:cNvPr>
          <p:cNvCxnSpPr>
            <a:cxnSpLocks/>
          </p:cNvCxnSpPr>
          <p:nvPr/>
        </p:nvCxnSpPr>
        <p:spPr>
          <a:xfrm>
            <a:off x="7884368" y="4185168"/>
            <a:ext cx="0" cy="756000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2EFE7D1-2AC6-4B01-AF4D-AF298959A7BD}"/>
              </a:ext>
            </a:extLst>
          </p:cNvPr>
          <p:cNvCxnSpPr/>
          <p:nvPr/>
        </p:nvCxnSpPr>
        <p:spPr>
          <a:xfrm>
            <a:off x="7596336" y="4941168"/>
            <a:ext cx="288032" cy="0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AFFD54B-685C-4898-983C-A8A0B9DB7F9C}"/>
              </a:ext>
            </a:extLst>
          </p:cNvPr>
          <p:cNvSpPr/>
          <p:nvPr/>
        </p:nvSpPr>
        <p:spPr>
          <a:xfrm>
            <a:off x="7518882" y="4930681"/>
            <a:ext cx="5870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/>
              <a:t>Δ</a:t>
            </a:r>
            <a:r>
              <a:rPr lang="de-DE" sz="1200" b="1" dirty="0" err="1"/>
              <a:t>T</a:t>
            </a:r>
            <a:r>
              <a:rPr lang="de-DE" sz="1200" b="1" baseline="-25000" dirty="0" err="1"/>
              <a:t>dip</a:t>
            </a:r>
            <a:r>
              <a:rPr lang="de-DE" sz="1200" b="1" dirty="0"/>
              <a:t> </a:t>
            </a:r>
            <a:endParaRPr lang="de-DE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54EDF88-4065-4D99-85C8-048B77D933D2}"/>
              </a:ext>
            </a:extLst>
          </p:cNvPr>
          <p:cNvSpPr/>
          <p:nvPr/>
        </p:nvSpPr>
        <p:spPr>
          <a:xfrm>
            <a:off x="7834032" y="4424668"/>
            <a:ext cx="5437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/>
              <a:t>Δ</a:t>
            </a:r>
            <a:r>
              <a:rPr lang="de-DE" sz="1200" b="1" dirty="0" err="1"/>
              <a:t>f</a:t>
            </a:r>
            <a:r>
              <a:rPr lang="de-DE" sz="1200" b="1" baseline="-25000" dirty="0" err="1"/>
              <a:t>dip</a:t>
            </a:r>
            <a:r>
              <a:rPr lang="de-DE" sz="1200" b="1" dirty="0"/>
              <a:t> </a:t>
            </a:r>
            <a:endParaRPr lang="de-DE" sz="120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EBFF36-5AE9-4B61-9779-71A21F2B2C15}"/>
              </a:ext>
            </a:extLst>
          </p:cNvPr>
          <p:cNvCxnSpPr/>
          <p:nvPr/>
        </p:nvCxnSpPr>
        <p:spPr>
          <a:xfrm>
            <a:off x="1835696" y="3231152"/>
            <a:ext cx="0" cy="1566000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55DD24A-C2E2-40C3-8667-F78003CA5E55}"/>
              </a:ext>
            </a:extLst>
          </p:cNvPr>
          <p:cNvCxnSpPr/>
          <p:nvPr/>
        </p:nvCxnSpPr>
        <p:spPr>
          <a:xfrm>
            <a:off x="1763688" y="4790015"/>
            <a:ext cx="144016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860D0467-35BC-48CD-AC34-57F53C9EC097}"/>
              </a:ext>
            </a:extLst>
          </p:cNvPr>
          <p:cNvSpPr/>
          <p:nvPr/>
        </p:nvSpPr>
        <p:spPr>
          <a:xfrm>
            <a:off x="1561134" y="3784804"/>
            <a:ext cx="3465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/>
              <a:t>Δ</a:t>
            </a:r>
            <a:r>
              <a:rPr lang="de-DE" sz="1200" b="1" dirty="0"/>
              <a:t>f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15478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5BFD-E551-4B83-99AB-61555E51F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9" y="349611"/>
            <a:ext cx="8353425" cy="451098"/>
          </a:xfrm>
        </p:spPr>
        <p:txBody>
          <a:bodyPr/>
          <a:lstStyle/>
          <a:p>
            <a:r>
              <a:rPr lang="en-US" dirty="0"/>
              <a:t>Summary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AB302-977C-42E0-A401-7F787C35C4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8353424" cy="5010248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58551BC3-95FA-497F-AEFD-9B448CF6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414" y="6559831"/>
            <a:ext cx="7224973" cy="504056"/>
          </a:xfrm>
        </p:spPr>
        <p:txBody>
          <a:bodyPr/>
          <a:lstStyle/>
          <a:p>
            <a:r>
              <a:rPr lang="en-US"/>
              <a:t>| The Frequency shift measurements of mid-T treated cavities | Rezvan Ghanbari, 14 December 2022</a:t>
            </a:r>
            <a:endParaRPr lang="en-US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1E7633-A424-4070-BEE1-16DFF6676F32}"/>
              </a:ext>
            </a:extLst>
          </p:cNvPr>
          <p:cNvSpPr txBox="1"/>
          <p:nvPr/>
        </p:nvSpPr>
        <p:spPr>
          <a:xfrm>
            <a:off x="283467" y="987674"/>
            <a:ext cx="8104957" cy="2632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Improved resolution of f vs. T measurements with noise reduction procedure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Tested five mid-T treated cavities: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20h@250°C shows larger f shift as well as larger dip depth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LG cavity shows lower dip depth and higher f shift compare to FG cavity after the same treatment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Similar results after the same mid-T treatment in the same furnace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Temperature sensor and cavity might not be in equilibrium due to warm-up rate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8617CB-7E78-43F4-B7DB-3391E9704218}"/>
              </a:ext>
            </a:extLst>
          </p:cNvPr>
          <p:cNvSpPr txBox="1"/>
          <p:nvPr/>
        </p:nvSpPr>
        <p:spPr>
          <a:xfrm>
            <a:off x="283467" y="4038430"/>
            <a:ext cx="9001000" cy="1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/>
              <a:t>Next steps: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Increase statistics: continue frequency shift measurements for mid-T treated cavities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Develop an optimal length of input antenna suitable for all RF measurements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Optimize VNA settings to further reduce noise floor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Improve heating control system in cryostat during cool-down and warm-up </a:t>
            </a:r>
          </a:p>
        </p:txBody>
      </p:sp>
    </p:spTree>
    <p:extLst>
      <p:ext uri="{BB962C8B-B14F-4D97-AF65-F5344CB8AC3E}">
        <p14:creationId xmlns:p14="http://schemas.microsoft.com/office/powerpoint/2010/main" val="11085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386970"/>
            <a:ext cx="4320480" cy="1216547"/>
          </a:xfrm>
        </p:spPr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endParaRPr lang="de-D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CA5F66-640B-4300-B4EC-7889E37CC8F2}"/>
              </a:ext>
            </a:extLst>
          </p:cNvPr>
          <p:cNvSpPr txBox="1"/>
          <p:nvPr/>
        </p:nvSpPr>
        <p:spPr>
          <a:xfrm>
            <a:off x="4283968" y="4725144"/>
            <a:ext cx="4176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Rezvan </a:t>
            </a:r>
            <a:r>
              <a:rPr lang="de-DE" sz="1600" dirty="0" err="1"/>
              <a:t>Ghanbari</a:t>
            </a:r>
            <a:endParaRPr lang="de-DE" sz="1600" dirty="0"/>
          </a:p>
          <a:p>
            <a:r>
              <a:rPr lang="en-US" sz="1600" dirty="0"/>
              <a:t>Institute of </a:t>
            </a:r>
            <a:r>
              <a:rPr lang="de-DE" sz="1600" dirty="0"/>
              <a:t>Experimental Physics</a:t>
            </a:r>
          </a:p>
          <a:p>
            <a:r>
              <a:rPr lang="de-DE" sz="1600" dirty="0"/>
              <a:t>University </a:t>
            </a:r>
            <a:r>
              <a:rPr lang="de-DE" sz="1600" dirty="0" err="1"/>
              <a:t>of</a:t>
            </a:r>
            <a:r>
              <a:rPr lang="de-DE" sz="1600" dirty="0"/>
              <a:t> Hamburg</a:t>
            </a:r>
          </a:p>
          <a:p>
            <a:r>
              <a:rPr lang="de-DE" sz="1600" dirty="0" err="1"/>
              <a:t>E-mail</a:t>
            </a:r>
            <a:r>
              <a:rPr lang="de-DE" sz="1600" dirty="0"/>
              <a:t>: rezvan.ghanbari@desy.de</a:t>
            </a:r>
            <a:br>
              <a:rPr lang="de-DE" sz="1600" dirty="0"/>
            </a:br>
            <a:r>
              <a:rPr lang="de-DE" sz="1600" dirty="0"/>
              <a:t>Phone: (+49) 040-8998-4321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C647C5-2B2D-4E4C-97D7-B9ACEC49F1FD}"/>
              </a:ext>
            </a:extLst>
          </p:cNvPr>
          <p:cNvSpPr txBox="1"/>
          <p:nvPr/>
        </p:nvSpPr>
        <p:spPr>
          <a:xfrm>
            <a:off x="836884" y="4293096"/>
            <a:ext cx="22589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Contact</a:t>
            </a:r>
          </a:p>
          <a:p>
            <a:endParaRPr lang="en-US" sz="1600" b="1" dirty="0"/>
          </a:p>
          <a:p>
            <a:r>
              <a:rPr lang="en-US" sz="1600" dirty="0" err="1"/>
              <a:t>Deutsches</a:t>
            </a:r>
            <a:r>
              <a:rPr lang="en-US" sz="1600" dirty="0"/>
              <a:t> </a:t>
            </a:r>
            <a:r>
              <a:rPr lang="en-US" sz="1600" dirty="0" err="1"/>
              <a:t>Elektronen</a:t>
            </a:r>
            <a:r>
              <a:rPr lang="en-US" sz="1600" dirty="0"/>
              <a:t>-</a:t>
            </a:r>
          </a:p>
          <a:p>
            <a:r>
              <a:rPr lang="en-US" sz="1600" dirty="0"/>
              <a:t>Synchrotron DESY</a:t>
            </a:r>
          </a:p>
          <a:p>
            <a:endParaRPr lang="en-US" sz="1600" dirty="0"/>
          </a:p>
          <a:p>
            <a:r>
              <a:rPr lang="en-US" sz="1600" dirty="0"/>
              <a:t>www.desy.de</a:t>
            </a:r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2776800117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4x3_en_2022" id="{E93C1CD5-99D2-3B42-B995-9E4C048B1E4C}" vid="{CEEBB94D-8691-4B44-8E2B-F7E1F01EF89A}"/>
    </a:ext>
  </a:extLst>
</a:theme>
</file>

<file path=ppt/theme/theme2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TTCmeetingfvsT</Template>
  <TotalTime>0</TotalTime>
  <Words>424</Words>
  <Application>Microsoft Office PowerPoint</Application>
  <PresentationFormat>On-screen Show (4:3)</PresentationFormat>
  <Paragraphs>98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CMR10</vt:lpstr>
      <vt:lpstr>DESY</vt:lpstr>
      <vt:lpstr>The Frequency shift measurements of mid-T treated cavities</vt:lpstr>
      <vt:lpstr>Too much noise prevent resolution of the dip</vt:lpstr>
      <vt:lpstr>Accurate f0 due to Lorentz fit</vt:lpstr>
      <vt:lpstr>Dip behavior is now resolved</vt:lpstr>
      <vt:lpstr>PowerPoint Presentation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Frequency shift measurements and dip behavior of mid-T treated cavities at DESY</dc:title>
  <dc:creator>Ghanbari, Rezvan</dc:creator>
  <cp:lastModifiedBy>Ghanbari, Rezvan</cp:lastModifiedBy>
  <cp:revision>122</cp:revision>
  <dcterms:created xsi:type="dcterms:W3CDTF">2022-12-13T11:12:06Z</dcterms:created>
  <dcterms:modified xsi:type="dcterms:W3CDTF">2022-12-14T15:45:35Z</dcterms:modified>
</cp:coreProperties>
</file>