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E1082-09B3-4C48-A1AB-E7F90A9455D2}" v="69" dt="2023-08-04T14:07:4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CFF3-90E8-48A1-AE23-14D56E6A0C21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611B-8CDA-46FA-A9F9-B59D575E7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12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6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0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56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08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93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3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2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611B-8CDA-46FA-A9F9-B59D575E780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3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BA89C-C50D-6447-93B1-B15252D3D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642F0-28C2-28E5-D6C8-76AB2A6E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9F67E9-AC27-6D10-68D7-5CEAC43C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1F49E7-B3B7-2B28-70EF-F027E7C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4BAC72-E2D6-672A-29E5-3F7B222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5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0C608-5033-0727-EFA2-B8EAE278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8F04D5-FA39-CF41-1072-B163AC832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BD293B-A4ED-A3B4-1DBA-5F0A0C75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B29B40-337A-40CE-0EF6-CCA0B18C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6735D-BC10-9174-1E6D-EFA5B99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5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0C7FE7-4034-FB46-A208-8B8FF367B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8422E6-049B-B4B5-F733-06F87C2AC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E00F11-1F26-398E-EE35-831AED1B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C58EB-4883-0B9C-1365-C1843CC0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587C2-0EF2-A3F1-5E32-AA0E80B6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64DFF1-7D94-BC93-7929-F92649CD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DF59AA-C826-3D9F-2D82-4341FA735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036C94-9762-6790-294B-0B306A85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84C01-857A-20D6-F0DF-4A30B42D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45E918-30B0-1900-9B4B-EC68B84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A0CA9A-59FB-0C1F-1DB3-CCB7388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41224-457D-4EE4-5FF2-AFF86C1E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8CC1C-AA1B-6C7F-0791-3A0834DE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B5905-F9DE-C95A-EDC9-7B083018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5E4FD0-362C-00C4-74AF-62037860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11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5D322-BE7E-CA43-A75A-823FD29F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14D4C3-0EF6-4BE0-24D2-140D5526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A0098C-E004-6ADF-31ED-16C717E45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3CB40E-0DE7-CDAF-F5A0-9FC8F91F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74FF28-99B8-68E9-02DE-DEF54B1A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6063C4-5DE3-DFA6-B2F8-7EF67E9F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0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4E9D4-8DF3-F38B-82FD-E7728415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76F352-A8E4-4654-3258-AACCD29F5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2A00A3-678B-0294-9313-A8ED7614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4D37BF-28C8-7BCD-64E4-CB1964990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A34077-209D-5FD9-DAFD-6AF8E8AC3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B6CF98-B700-C70E-CBBE-DBBD788A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7BD472-26D9-9B2D-2140-FDE6A5D6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8CE3A7-422D-9637-5951-F4C9B716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08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37238-F679-A15C-72A2-6A464D47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B53C1B-4E70-9A9C-D03F-45F8E0B0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AEAD40-B874-DD79-B9B2-75373F97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72EF1B-7E4B-CFF4-9E65-04662635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C84D22-40CC-300C-9A87-896BB1A8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ADDC39-8635-7D94-F7E9-F16F37D8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CFDA34-6498-6F07-1FFB-77FBEF76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6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33E58-73D7-B78E-14C6-E08841A5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2116D-F0FB-5D8D-BF06-10F16B3E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315C1A-3E57-6BCE-7BB3-2A989B386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141E57-ACE6-7EC1-245A-A2A49FD9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C3C2F9-D3A9-0170-35F1-D5379AC0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2D603D-B5DA-773D-6402-24C496F7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3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BCE19-032B-0348-BD8F-44BFC9CD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1987D8-E39E-B728-A7A8-934020564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DA8766-2FED-9661-0101-3EC76B697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1CA047-A850-4BB6-DCE7-D05484F0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29616F-2167-D756-3014-75CD429E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AC7381-591D-8E06-34D3-4AFB0D6E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1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EE737C-9D54-DC76-954C-5C9E6015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33E711-F3F5-EE48-F8D8-7881C23D0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827932-419D-4EA2-88A1-F7F179DC4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A7A3-EAA3-4A17-9D0C-B1A90B4862B9}" type="datetimeFigureOut">
              <a:rPr kumimoji="1" lang="ja-JP" altLang="en-US" smtClean="0"/>
              <a:t>2023/8/5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3B602-9C6B-D580-BA65-A6156046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DDF943-E530-2424-3EF0-4900C2A1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091C-37B8-458C-92CC-51BAC2C1D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8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24839-8331-7912-73ED-3D2AE204F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800" b="1"/>
              <a:t>Experimental study </a:t>
            </a:r>
            <a:r>
              <a:rPr kumimoji="1" lang="en-US" altLang="ja-JP" sz="4800" b="1" dirty="0"/>
              <a:t>of phase space rotation for high luminosity beam generation at STF</a:t>
            </a:r>
            <a:endParaRPr kumimoji="1" lang="ja-JP" altLang="en-US" sz="48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35C4CE-71A4-5F39-955D-06A6D6DAD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-US" altLang="ja-JP"/>
              <a:t>Keisuke Date</a:t>
            </a:r>
          </a:p>
          <a:p>
            <a:r>
              <a:rPr lang="en-US" altLang="ja-JP"/>
              <a:t>Hiroshima University M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65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0D39803-86C5-E822-CD99-6A5B81EBA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5555" r="6666" b="11778"/>
          <a:stretch/>
        </p:blipFill>
        <p:spPr>
          <a:xfrm>
            <a:off x="6085026" y="1085420"/>
            <a:ext cx="5478557" cy="37326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5E17A33-449E-A5E2-E5B7-6F3478EC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" y="5232399"/>
            <a:ext cx="11325859" cy="11938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BD7431-9999-5BB3-56AB-C927C508EF7A}"/>
              </a:ext>
            </a:extLst>
          </p:cNvPr>
          <p:cNvSpPr/>
          <p:nvPr/>
        </p:nvSpPr>
        <p:spPr>
          <a:xfrm>
            <a:off x="5880768" y="5105400"/>
            <a:ext cx="1063915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BD7B318-A38F-1625-E4DC-B4678BA0FE61}"/>
              </a:ext>
            </a:extLst>
          </p:cNvPr>
          <p:cNvCxnSpPr/>
          <p:nvPr/>
        </p:nvCxnSpPr>
        <p:spPr>
          <a:xfrm flipH="1">
            <a:off x="1568116" y="4565650"/>
            <a:ext cx="444500" cy="1079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DAA2BA1-6036-EB3B-6D03-664D4D25D509}"/>
              </a:ext>
            </a:extLst>
          </p:cNvPr>
          <p:cNvCxnSpPr>
            <a:cxnSpLocks/>
          </p:cNvCxnSpPr>
          <p:nvPr/>
        </p:nvCxnSpPr>
        <p:spPr>
          <a:xfrm>
            <a:off x="10419347" y="4657725"/>
            <a:ext cx="608720" cy="9874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DBC836-AC1B-FDC4-CB27-3A56AF94CD01}"/>
              </a:ext>
            </a:extLst>
          </p:cNvPr>
          <p:cNvSpPr txBox="1"/>
          <p:nvPr/>
        </p:nvSpPr>
        <p:spPr>
          <a:xfrm>
            <a:off x="3882190" y="189343"/>
            <a:ext cx="442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/>
              <a:t>x</a:t>
            </a:r>
            <a:r>
              <a:rPr kumimoji="1" lang="en-US" altLang="ja-JP" sz="2400" u="sng"/>
              <a:t>-y’ correlation disappeared</a:t>
            </a:r>
            <a:endParaRPr kumimoji="1" lang="ja-JP" altLang="en-US" sz="2400" u="sng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BB3D68-FEB7-A543-44B1-CA13D84EB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" t="4964" r="7731" b="10982"/>
          <a:stretch/>
        </p:blipFill>
        <p:spPr>
          <a:xfrm>
            <a:off x="97765" y="1065344"/>
            <a:ext cx="5841799" cy="37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9DD33-219B-01F4-80D8-B3277A41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⑤ </a:t>
            </a:r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CBBCC-C01E-63B7-FB66-B58576B0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/>
              <a:t>To generate highly asymmetric emittance beams, we propose to use a phase space rotation technique.</a:t>
            </a:r>
          </a:p>
          <a:p>
            <a:pPr marL="0" indent="0">
              <a:buNone/>
            </a:pPr>
            <a:endParaRPr kumimoji="1" lang="en-US" altLang="ja-JP"/>
          </a:p>
          <a:p>
            <a:r>
              <a:rPr kumimoji="1" lang="en-US" altLang="ja-JP"/>
              <a:t>RFBT was confirmed by simulation with ASTRA</a:t>
            </a:r>
          </a:p>
          <a:p>
            <a:endParaRPr lang="en-US" altLang="ja-JP"/>
          </a:p>
          <a:p>
            <a:r>
              <a:rPr lang="en-US" altLang="ja-JP"/>
              <a:t>We are currently in the phase of exploring conditions, including space charge effects, to minimize emittance</a:t>
            </a:r>
            <a:r>
              <a:rPr lang="ja-JP" altLang="en-US"/>
              <a:t> </a:t>
            </a:r>
            <a:r>
              <a:rPr lang="en-US" altLang="ja-JP"/>
              <a:t>growth in the upstream region.</a:t>
            </a:r>
          </a:p>
          <a:p>
            <a:endParaRPr lang="en-US" altLang="ja-JP"/>
          </a:p>
          <a:p>
            <a:r>
              <a:rPr lang="en-US" altLang="ja-JP"/>
              <a:t>Aim to connect RFBT and TLEX to design in the future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87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D7A73-85E5-E827-57A3-3198AFF5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43FB85-5FC7-4554-A230-9EC6E35B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Need for ILC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en-US" altLang="ja-JP" dirty="0"/>
              <a:t>Research Background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en-US" altLang="ja-JP" dirty="0"/>
              <a:t>Theory of phase space rotation (RFBT and TLEX)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</a:t>
            </a:r>
            <a:r>
              <a:rPr kumimoji="1" lang="en-US" altLang="ja-JP" dirty="0"/>
              <a:t>Simulation of RFBT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570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F6745-383E-B7DB-17F7-24BAF552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① </a:t>
            </a:r>
            <a:r>
              <a:rPr kumimoji="1" lang="en-US" altLang="ja-JP" dirty="0"/>
              <a:t>Need for ILC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0F0F06-A784-FAE8-CDD1-D9E7D558DEFD}"/>
              </a:ext>
            </a:extLst>
          </p:cNvPr>
          <p:cNvSpPr txBox="1"/>
          <p:nvPr/>
        </p:nvSpPr>
        <p:spPr>
          <a:xfrm>
            <a:off x="838200" y="1314292"/>
            <a:ext cx="793750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○ </a:t>
            </a:r>
            <a:r>
              <a:rPr lang="en-US" altLang="ja-JP" sz="2400" dirty="0"/>
              <a:t>What is the ILC?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ILC (</a:t>
            </a:r>
            <a:r>
              <a:rPr lang="en-US" altLang="ja-JP" sz="2000" dirty="0">
                <a:latin typeface="+mn-ea"/>
              </a:rPr>
              <a:t>International Linear Collider </a:t>
            </a:r>
            <a:r>
              <a:rPr lang="en-US" altLang="ja-JP" sz="2000" dirty="0"/>
              <a:t>)</a:t>
            </a:r>
          </a:p>
          <a:p>
            <a:r>
              <a:rPr lang="ja-JP" altLang="en-US" sz="2000"/>
              <a:t>・</a:t>
            </a:r>
            <a:r>
              <a:rPr lang="en-US" altLang="ja-JP" sz="2000"/>
              <a:t>E</a:t>
            </a:r>
            <a:r>
              <a:rPr kumimoji="1" lang="en-US" altLang="ja-JP" sz="2000"/>
              <a:t>lectron-Positron</a:t>
            </a:r>
            <a:r>
              <a:rPr lang="ja-JP" altLang="en-US" sz="2000"/>
              <a:t> </a:t>
            </a:r>
            <a:r>
              <a:rPr kumimoji="1" lang="en-US" altLang="ja-JP" sz="2000" dirty="0"/>
              <a:t>collision type linear accelerator</a:t>
            </a:r>
          </a:p>
          <a:p>
            <a:r>
              <a:rPr lang="ja-JP" altLang="en-US" sz="2000"/>
              <a:t>・</a:t>
            </a:r>
            <a:r>
              <a:rPr lang="en-US" altLang="ja-JP" sz="2000"/>
              <a:t>Planned to </a:t>
            </a:r>
            <a:r>
              <a:rPr lang="en-US" altLang="ja-JP" sz="2000" dirty="0"/>
              <a:t>be built in Iwate Prefecture</a:t>
            </a:r>
          </a:p>
          <a:p>
            <a:r>
              <a:rPr lang="ja-JP" altLang="en-US" sz="2000"/>
              <a:t>・</a:t>
            </a:r>
            <a:r>
              <a:rPr lang="en-US" altLang="ja-JP" sz="2000"/>
              <a:t>Center mass energy 250GeV</a:t>
            </a:r>
            <a:endParaRPr lang="en-US" altLang="ja-JP" sz="2000" dirty="0"/>
          </a:p>
          <a:p>
            <a:endParaRPr kumimoji="1" lang="en-US" altLang="ja-JP" dirty="0"/>
          </a:p>
          <a:p>
            <a:r>
              <a:rPr lang="ja-JP" altLang="en-US" sz="2400" dirty="0"/>
              <a:t>○ </a:t>
            </a:r>
            <a:r>
              <a:rPr lang="en-US" altLang="ja-JP" sz="2400" dirty="0"/>
              <a:t>Objective of ILC</a:t>
            </a:r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Reproducing the Big Bang by electron-positron annihilation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Explore unknown elementary particles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400" dirty="0"/>
              <a:t>○ </a:t>
            </a:r>
            <a:r>
              <a:rPr lang="en-US" altLang="ja-JP" sz="2400" dirty="0"/>
              <a:t>Features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No energy loss due to synchrotron radiation</a:t>
            </a:r>
          </a:p>
          <a:p>
            <a:r>
              <a:rPr lang="ja-JP" altLang="en-US" sz="2000" dirty="0">
                <a:solidFill>
                  <a:srgbClr val="00B050"/>
                </a:solidFill>
              </a:rPr>
              <a:t>→</a:t>
            </a:r>
            <a:r>
              <a:rPr lang="en-US" altLang="ja-JP" sz="2000" dirty="0">
                <a:solidFill>
                  <a:srgbClr val="00B050"/>
                </a:solidFill>
              </a:rPr>
              <a:t>Highly efficient at high energy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Repeated collisions are not possible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en-US" altLang="ja-JP" sz="2000" dirty="0">
                <a:solidFill>
                  <a:srgbClr val="FF0000"/>
                </a:solidFill>
              </a:rPr>
              <a:t>Need to increase reaction probability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841E296-D96A-6EC3-7033-75BA5641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1303179"/>
            <a:ext cx="2578100" cy="25781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EF86F9E-4716-6FFC-9C10-262A9F10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0" y="4941015"/>
            <a:ext cx="5588360" cy="15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AF3CA-2670-43EF-1991-4D4560CF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09" y="326597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 Research Background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9ABB3E-D9F7-6C93-6100-D3B9BB63EC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3408" y="1576864"/>
                <a:ext cx="8953983" cy="5106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sz="2000"/>
                  <a:t>○ </a:t>
                </a:r>
                <a:r>
                  <a:rPr lang="en-US" altLang="ja-JP" sz="2000"/>
                  <a:t>Event</a:t>
                </a:r>
                <a:r>
                  <a:rPr kumimoji="1" lang="en-US" altLang="ja-JP" sz="2000"/>
                  <a:t> frequency per unit time </a:t>
                </a:r>
                <a:r>
                  <a:rPr kumimoji="1" lang="en-US" altLang="ja-JP" sz="2000" dirty="0"/>
                  <a:t>at collision point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○ </a:t>
                </a:r>
                <a:r>
                  <a:rPr lang="en-US" altLang="ja-JP" sz="2000"/>
                  <a:t>Electricity requirements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○ </a:t>
                </a:r>
                <a:r>
                  <a:rPr lang="en-US" altLang="ja-JP" sz="2000" dirty="0"/>
                  <a:t>Energy spread caused by </a:t>
                </a:r>
                <a:r>
                  <a:rPr lang="en-US" altLang="ja-JP" sz="2000" dirty="0" err="1"/>
                  <a:t>Beamstrahlung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9ABB3E-D9F7-6C93-6100-D3B9BB63E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3408" y="1576864"/>
                <a:ext cx="8953983" cy="5106575"/>
              </a:xfrm>
              <a:blipFill>
                <a:blip r:embed="rId3"/>
                <a:stretch>
                  <a:fillRect l="-681" t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3E31D1B-93B9-33D6-3D90-9FE2B709E384}"/>
                  </a:ext>
                </a:extLst>
              </p:cNvPr>
              <p:cNvSpPr txBox="1"/>
              <p:nvPr/>
            </p:nvSpPr>
            <p:spPr>
              <a:xfrm>
                <a:off x="2309880" y="2170606"/>
                <a:ext cx="1301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m:rPr>
                          <m:sty m:val="p"/>
                        </m:rPr>
                        <a:rPr lang="en-US" altLang="ja-JP" sz="200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ja-JP" sz="20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3E31D1B-93B9-33D6-3D90-9FE2B709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880" y="2170606"/>
                <a:ext cx="13017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中かっこ 6">
            <a:extLst>
              <a:ext uri="{FF2B5EF4-FFF2-40B4-BE49-F238E27FC236}">
                <a16:creationId xmlns:a16="http://schemas.microsoft.com/office/drawing/2014/main" id="{C00D53DB-5EAC-CCE3-098C-5F6617F75CE9}"/>
              </a:ext>
            </a:extLst>
          </p:cNvPr>
          <p:cNvSpPr/>
          <p:nvPr/>
        </p:nvSpPr>
        <p:spPr>
          <a:xfrm>
            <a:off x="3498302" y="1938783"/>
            <a:ext cx="342900" cy="8699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EF2C9BB-4D6D-B490-49AA-52403AA2D8E6}"/>
                  </a:ext>
                </a:extLst>
              </p:cNvPr>
              <p:cNvSpPr txBox="1"/>
              <p:nvPr/>
            </p:nvSpPr>
            <p:spPr>
              <a:xfrm>
                <a:off x="3841202" y="1947642"/>
                <a:ext cx="51877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ja-JP" altLang="en-US" sz="2000" dirty="0"/>
                  <a:t>：</a:t>
                </a:r>
                <a:r>
                  <a:rPr lang="en-US" altLang="ja-JP" sz="2000" dirty="0"/>
                  <a:t>Luminosity</a:t>
                </a:r>
                <a:r>
                  <a:rPr lang="ja-JP" altLang="en-US" sz="2000" dirty="0"/>
                  <a:t>（</a:t>
                </a:r>
                <a:r>
                  <a:rPr lang="en-US" altLang="ja-JP" sz="2000" dirty="0"/>
                  <a:t>Specific to accelerators</a:t>
                </a:r>
                <a:r>
                  <a:rPr lang="ja-JP" altLang="en-US" sz="2000" dirty="0"/>
                  <a:t>）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EF2C9BB-4D6D-B490-49AA-52403AA2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02" y="1947642"/>
                <a:ext cx="5187767" cy="400110"/>
              </a:xfrm>
              <a:prstGeom prst="rect">
                <a:avLst/>
              </a:prstGeom>
              <a:blipFill>
                <a:blip r:embed="rId5"/>
                <a:stretch>
                  <a:fillRect t="-6061" r="-470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804EB4-870F-4F03-5740-D880DF158C58}"/>
                  </a:ext>
                </a:extLst>
              </p:cNvPr>
              <p:cNvSpPr txBox="1"/>
              <p:nvPr/>
            </p:nvSpPr>
            <p:spPr>
              <a:xfrm>
                <a:off x="3864702" y="2408669"/>
                <a:ext cx="43116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i="1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ja-JP" altLang="en-US" sz="2000"/>
                  <a:t>：</a:t>
                </a:r>
                <a:r>
                  <a:rPr lang="en-US" altLang="ja-JP" sz="2000"/>
                  <a:t>cross </a:t>
                </a:r>
                <a:r>
                  <a:rPr lang="en-US" altLang="ja-JP" sz="2000" dirty="0"/>
                  <a:t>section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804EB4-870F-4F03-5740-D880DF158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02" y="2408669"/>
                <a:ext cx="4311650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23DA6D-E402-EBAC-F4F9-4F1300AC7F6D}"/>
                  </a:ext>
                </a:extLst>
              </p:cNvPr>
              <p:cNvSpPr txBox="1"/>
              <p:nvPr/>
            </p:nvSpPr>
            <p:spPr>
              <a:xfrm>
                <a:off x="2163448" y="3117589"/>
                <a:ext cx="2248517" cy="711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𝑟𝑒𝑝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205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23DA6D-E402-EBAC-F4F9-4F1300AC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48" y="3117589"/>
                <a:ext cx="2248517" cy="711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4F194363-DCBF-A722-0CD6-F1A8F72FB481}"/>
              </a:ext>
            </a:extLst>
          </p:cNvPr>
          <p:cNvSpPr/>
          <p:nvPr/>
        </p:nvSpPr>
        <p:spPr>
          <a:xfrm>
            <a:off x="4209920" y="2947485"/>
            <a:ext cx="342900" cy="10261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8CD3B0-3AE0-77C2-62C0-6A639146F731}"/>
                  </a:ext>
                </a:extLst>
              </p:cNvPr>
              <p:cNvSpPr txBox="1"/>
              <p:nvPr/>
            </p:nvSpPr>
            <p:spPr>
              <a:xfrm>
                <a:off x="4614510" y="3729239"/>
                <a:ext cx="22517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𝑝𝑎𝑟𝑡𝑖𝑐𝑙𝑒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𝑛𝑢𝑚𝑏𝑒𝑟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8CD3B0-3AE0-77C2-62C0-6A639146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10" y="3729239"/>
                <a:ext cx="2251777" cy="307777"/>
              </a:xfrm>
              <a:prstGeom prst="rect">
                <a:avLst/>
              </a:prstGeom>
              <a:blipFill>
                <a:blip r:embed="rId8"/>
                <a:stretch>
                  <a:fillRect l="-2168" r="-2168" b="-3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9680-7A49-1E2D-8105-AC62B6D0FE6A}"/>
                  </a:ext>
                </a:extLst>
              </p:cNvPr>
              <p:cNvSpPr txBox="1"/>
              <p:nvPr/>
            </p:nvSpPr>
            <p:spPr>
              <a:xfrm>
                <a:off x="4552820" y="2996940"/>
                <a:ext cx="2591264" cy="331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𝑟𝑒𝑝𝑒𝑎𝑡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𝑓𝑟𝑒𝑞𝑢𝑒𝑛𝑐𝑦</m:t>
                      </m:r>
                    </m:oMath>
                  </m:oMathPara>
                </a14:m>
                <a:endParaRPr lang="ja-JP" altLang="en-US" sz="1984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9680-7A49-1E2D-8105-AC62B6D0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20" y="2996940"/>
                <a:ext cx="2591264" cy="331437"/>
              </a:xfrm>
              <a:prstGeom prst="rect">
                <a:avLst/>
              </a:prstGeom>
              <a:blipFill>
                <a:blip r:embed="rId9"/>
                <a:stretch>
                  <a:fillRect l="-4000" r="-3765" b="-25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DA9D412-17B3-0BD3-34AB-390B780AF01C}"/>
                  </a:ext>
                </a:extLst>
              </p:cNvPr>
              <p:cNvSpPr txBox="1"/>
              <p:nvPr/>
            </p:nvSpPr>
            <p:spPr>
              <a:xfrm>
                <a:off x="4666766" y="3395766"/>
                <a:ext cx="31816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𝐵𝑢𝑛𝑐h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𝑝𝑢𝑙𝑠𝑒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DA9D412-17B3-0BD3-34AB-390B780A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6" y="3395766"/>
                <a:ext cx="3181660" cy="307777"/>
              </a:xfrm>
              <a:prstGeom prst="rect">
                <a:avLst/>
              </a:prstGeom>
              <a:blipFill>
                <a:blip r:embed="rId10"/>
                <a:stretch>
                  <a:fillRect l="-2111" r="-326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00CB9D8-60C1-1E7A-447D-F871D9CFD7E4}"/>
                  </a:ext>
                </a:extLst>
              </p:cNvPr>
              <p:cNvSpPr txBox="1"/>
              <p:nvPr/>
            </p:nvSpPr>
            <p:spPr>
              <a:xfrm>
                <a:off x="2505356" y="4381221"/>
                <a:ext cx="239360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00CB9D8-60C1-1E7A-447D-F871D9CF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56" y="4381221"/>
                <a:ext cx="2393604" cy="423770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609F92B-C68C-C48B-3E42-F8F0F572A4D5}"/>
                  </a:ext>
                </a:extLst>
              </p:cNvPr>
              <p:cNvSpPr txBox="1"/>
              <p:nvPr/>
            </p:nvSpPr>
            <p:spPr>
              <a:xfrm>
                <a:off x="2469646" y="5198540"/>
                <a:ext cx="1882375" cy="664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609F92B-C68C-C48B-3E42-F8F0F572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46" y="5198540"/>
                <a:ext cx="1882375" cy="6644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96EDC0F5-CAD0-EE49-8093-C47961CD479A}"/>
              </a:ext>
            </a:extLst>
          </p:cNvPr>
          <p:cNvSpPr/>
          <p:nvPr/>
        </p:nvSpPr>
        <p:spPr>
          <a:xfrm>
            <a:off x="4430360" y="5136339"/>
            <a:ext cx="342900" cy="7627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D8C6661-A368-151C-95E0-6F7EB3CDC4D4}"/>
                  </a:ext>
                </a:extLst>
              </p:cNvPr>
              <p:cNvSpPr txBox="1"/>
              <p:nvPr/>
            </p:nvSpPr>
            <p:spPr>
              <a:xfrm>
                <a:off x="4773260" y="5158529"/>
                <a:ext cx="35647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/>
                  <a:t>：</a:t>
                </a:r>
                <a:r>
                  <a:rPr lang="en-US" altLang="ja-JP" sz="2000" dirty="0"/>
                  <a:t>Beam size in x-direction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D8C6661-A368-151C-95E0-6F7EB3CD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60" y="5158529"/>
                <a:ext cx="3564772" cy="307777"/>
              </a:xfrm>
              <a:prstGeom prst="rect">
                <a:avLst/>
              </a:prstGeom>
              <a:blipFill>
                <a:blip r:embed="rId13"/>
                <a:stretch>
                  <a:fillRect l="-1709" t="-23529" b="-50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3B0D082-F951-9461-EC7B-51ECE36DD5C9}"/>
                  </a:ext>
                </a:extLst>
              </p:cNvPr>
              <p:cNvSpPr txBox="1"/>
              <p:nvPr/>
            </p:nvSpPr>
            <p:spPr>
              <a:xfrm>
                <a:off x="4773260" y="5567187"/>
                <a:ext cx="3564772" cy="331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/>
                  <a:t>：</a:t>
                </a:r>
                <a:r>
                  <a:rPr lang="en-US" altLang="ja-JP" sz="2000" dirty="0"/>
                  <a:t>Beam size in y-direction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3B0D082-F951-9461-EC7B-51ECE36D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60" y="5567187"/>
                <a:ext cx="3564772" cy="331950"/>
              </a:xfrm>
              <a:prstGeom prst="rect">
                <a:avLst/>
              </a:prstGeom>
              <a:blipFill>
                <a:blip r:embed="rId14"/>
                <a:stretch>
                  <a:fillRect l="-1709" t="-20000" b="-4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13AD2D-304F-9403-D1E2-A0807A6A99E6}"/>
                  </a:ext>
                </a:extLst>
              </p:cNvPr>
              <p:cNvSpPr txBox="1"/>
              <p:nvPr/>
            </p:nvSpPr>
            <p:spPr>
              <a:xfrm>
                <a:off x="1250708" y="6027587"/>
                <a:ext cx="9048992" cy="6682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→</a:t>
                </a:r>
                <a:r>
                  <a:rPr kumimoji="1" lang="en-US" altLang="ja-JP" dirty="0"/>
                  <a:t>To reduce power consumption and energy spread while increasing luminosity ...</a:t>
                </a:r>
              </a:p>
              <a:p>
                <a:r>
                  <a:rPr kumimoji="1" lang="ja-JP" altLang="en-US" dirty="0"/>
                  <a:t>    </a:t>
                </a:r>
                <a:r>
                  <a:rPr kumimoji="1" lang="en-US" altLang="ja-JP" dirty="0"/>
                  <a:t>Asymmetric emittance beam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dirty="0"/>
                  <a:t>  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ja-JP" dirty="0"/>
                  <a:t>  </a:t>
                </a:r>
                <a:r>
                  <a:rPr kumimoji="1" lang="en-US" altLang="ja-JP" dirty="0"/>
                  <a:t>)required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13AD2D-304F-9403-D1E2-A0807A6A9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08" y="6027587"/>
                <a:ext cx="9048992" cy="668260"/>
              </a:xfrm>
              <a:prstGeom prst="rect">
                <a:avLst/>
              </a:prstGeom>
              <a:blipFill>
                <a:blip r:embed="rId15"/>
                <a:stretch>
                  <a:fillRect l="-471" t="-4505" b="-117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5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FB564-554C-BBA6-0F7C-25278C50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6330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To create extremely asymmetric emittance beams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EA4B34-60D1-6E3C-A079-BB155DB46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500" y="198484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ja-JP" altLang="en-US" sz="2400" dirty="0"/>
                  <a:t>○ </a:t>
                </a:r>
                <a:r>
                  <a:rPr kumimoji="1" lang="en-US" altLang="ja-JP" sz="2400" dirty="0"/>
                  <a:t>Basic design of the ILC</a:t>
                </a:r>
              </a:p>
              <a:p>
                <a:pPr marL="0" indent="0">
                  <a:buNone/>
                </a:pPr>
                <a:r>
                  <a:rPr kumimoji="1" lang="ja-JP" altLang="en-US" sz="2000" dirty="0"/>
                  <a:t>・</a:t>
                </a:r>
                <a:r>
                  <a:rPr kumimoji="1" lang="en-US" altLang="ja-JP" sz="2000" dirty="0"/>
                  <a:t>With a Damping Ring of 3.1 km in circumference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:r>
                  <a:rPr lang="en-US" altLang="ja-JP" sz="2000" dirty="0"/>
                  <a:t>Generating asymmetric emittance beam using Damping Rings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:r>
                  <a:rPr lang="en-US" altLang="ja-JP" sz="2000" dirty="0"/>
                  <a:t>At the </a:t>
                </a:r>
                <a:r>
                  <a:rPr lang="en-US" altLang="ja-JP" sz="2000"/>
                  <a:t>point of impact</a:t>
                </a:r>
                <a:r>
                  <a:rPr lang="ja-JP" altLang="en-US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000" dirty="0"/>
                  <a:t>10</a:t>
                </a:r>
                <a:r>
                  <a:rPr lang="ja-JP" altLang="en-US" sz="2000" dirty="0"/>
                  <a:t>𝜇𝑚 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000" dirty="0"/>
                  <a:t>0.04</a:t>
                </a:r>
                <a:r>
                  <a:rPr lang="ja-JP" altLang="en-US" sz="2000" dirty="0"/>
                  <a:t>𝜇𝑚 </a:t>
                </a:r>
                <a:r>
                  <a:rPr lang="en-US" altLang="ja-JP" sz="2000" dirty="0"/>
                  <a:t>Emittance required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○ </a:t>
                </a:r>
                <a:r>
                  <a:rPr lang="en-US" altLang="ja-JP" sz="2400" dirty="0"/>
                  <a:t>Our proposal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:r>
                  <a:rPr lang="en-US" altLang="ja-JP" sz="2000" dirty="0"/>
                  <a:t>Emittance exchange (RFBT, TLEX) in 6D phase space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・</a:t>
                </a:r>
                <a:r>
                  <a:rPr lang="en-US" altLang="ja-JP" sz="2000">
                    <a:solidFill>
                      <a:srgbClr val="FFC000"/>
                    </a:solidFill>
                  </a:rPr>
                  <a:t>RFBT </a:t>
                </a:r>
                <a:r>
                  <a:rPr lang="en-US" altLang="ja-JP" sz="2000"/>
                  <a:t>: generate </a:t>
                </a:r>
                <a:r>
                  <a:rPr lang="en-US" altLang="ja-JP" sz="2000" dirty="0" err="1"/>
                  <a:t>x,y</a:t>
                </a:r>
                <a:r>
                  <a:rPr lang="en-US" altLang="ja-JP" sz="2000" dirty="0"/>
                  <a:t> extremely asymmetric emittance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TLEX</a:t>
                </a:r>
                <a:r>
                  <a:rPr lang="ja-JP" altLang="en-US" sz="2000" dirty="0"/>
                  <a:t>：</a:t>
                </a:r>
                <a:r>
                  <a:rPr lang="en-US" altLang="ja-JP" sz="2000" dirty="0"/>
                  <a:t>exchange </a:t>
                </a:r>
                <a:r>
                  <a:rPr lang="en-US" altLang="ja-JP" sz="2000" dirty="0" err="1"/>
                  <a:t>x,z</a:t>
                </a:r>
                <a:r>
                  <a:rPr lang="en-US" altLang="ja-JP" sz="2000" dirty="0"/>
                  <a:t> emittance 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:r>
                  <a:rPr lang="en-US" altLang="ja-JP" sz="2000" dirty="0"/>
                  <a:t>Damping Rings are no longer required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→</a:t>
                </a:r>
                <a:r>
                  <a:rPr lang="en-US" altLang="ja-JP" sz="2000" dirty="0"/>
                  <a:t>Construction costs can be reduced and design simplified.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EA4B34-60D1-6E3C-A079-BB155DB46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500" y="1984842"/>
                <a:ext cx="10515600" cy="4351338"/>
              </a:xfrm>
              <a:blipFill>
                <a:blip r:embed="rId3"/>
                <a:stretch>
                  <a:fillRect l="-754" t="-22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7D2DBF7C-5EBE-30A1-7AED-CDFAC0B2F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14" y="1808628"/>
            <a:ext cx="3632200" cy="18828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9BFA0CE-61D5-92FC-C08E-337C542D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119" y="4610819"/>
            <a:ext cx="4853381" cy="9054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FE321B-81D9-173D-DD1C-431E2D099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719" y="5672364"/>
            <a:ext cx="1086742" cy="218798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57B172-C570-773C-D34D-BE770D34AE79}"/>
              </a:ext>
            </a:extLst>
          </p:cNvPr>
          <p:cNvCxnSpPr/>
          <p:nvPr/>
        </p:nvCxnSpPr>
        <p:spPr>
          <a:xfrm>
            <a:off x="8336461" y="5397860"/>
            <a:ext cx="0" cy="601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F37C4933-3BDD-955F-AC6C-AE2AF11F3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461" y="5670668"/>
            <a:ext cx="1444519" cy="2187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B4039D6-1D86-2146-2A04-31511ACF0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905" y="5698491"/>
            <a:ext cx="1731454" cy="164606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F9EB295-BCFC-A873-60DC-7D63588137F6}"/>
              </a:ext>
            </a:extLst>
          </p:cNvPr>
          <p:cNvCxnSpPr/>
          <p:nvPr/>
        </p:nvCxnSpPr>
        <p:spPr>
          <a:xfrm>
            <a:off x="9780980" y="5402409"/>
            <a:ext cx="0" cy="601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D7DA94F0-736D-F688-A3EA-7E03AF21E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565" y="6036361"/>
            <a:ext cx="859049" cy="47603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B42908-CC1F-2192-1B76-537A29CC2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4867" y="6086739"/>
            <a:ext cx="721234" cy="3189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63D6BF-5668-D1B3-EDB4-859250B38D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2939" y="6058633"/>
            <a:ext cx="859049" cy="3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AC806-AAB2-9ECD-CCED-B24AA134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889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③ </a:t>
            </a:r>
            <a:r>
              <a:rPr kumimoji="1" lang="en-US" altLang="ja-JP" sz="3600" dirty="0"/>
              <a:t>Theory of phase space rotation (RFBT)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38B29-E10D-898B-1131-E7670A4F3D9C}"/>
              </a:ext>
            </a:extLst>
          </p:cNvPr>
          <p:cNvSpPr txBox="1"/>
          <p:nvPr/>
        </p:nvSpPr>
        <p:spPr>
          <a:xfrm>
            <a:off x="396972" y="1130300"/>
            <a:ext cx="533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RFBT(Round to Flat Beam Transformation) 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0FB941-E9EE-8A73-89CC-600399EBFCFD}"/>
              </a:ext>
            </a:extLst>
          </p:cNvPr>
          <p:cNvCxnSpPr>
            <a:cxnSpLocks/>
          </p:cNvCxnSpPr>
          <p:nvPr/>
        </p:nvCxnSpPr>
        <p:spPr>
          <a:xfrm>
            <a:off x="396972" y="1480920"/>
            <a:ext cx="5330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E5D49DE4-A80C-2094-DEDA-1FD4D3B6A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55"/>
          <a:stretch/>
        </p:blipFill>
        <p:spPr>
          <a:xfrm>
            <a:off x="444501" y="2673194"/>
            <a:ext cx="6049920" cy="257190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62572F-5A09-AE14-E23E-922B08995E8C}"/>
              </a:ext>
            </a:extLst>
          </p:cNvPr>
          <p:cNvSpPr txBox="1"/>
          <p:nvPr/>
        </p:nvSpPr>
        <p:spPr>
          <a:xfrm>
            <a:off x="6095999" y="1485887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Solenoid generates magnetic field on cathode surface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C5C2A6F-F489-3F98-FA4C-EF0F248A7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08" y="3569773"/>
            <a:ext cx="595906" cy="496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B9743EC-8C9B-EEB7-14B6-38C773C170D0}"/>
                  </a:ext>
                </a:extLst>
              </p:cNvPr>
              <p:cNvSpPr txBox="1"/>
              <p:nvPr/>
            </p:nvSpPr>
            <p:spPr>
              <a:xfrm>
                <a:off x="6625964" y="2465843"/>
                <a:ext cx="4413772" cy="1043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B9743EC-8C9B-EEB7-14B6-38C773C1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64" y="2465843"/>
                <a:ext cx="4413772" cy="1043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576753-C700-D2D5-707D-6F70ACD63CC8}"/>
                  </a:ext>
                </a:extLst>
              </p:cNvPr>
              <p:cNvSpPr txBox="1"/>
              <p:nvPr/>
            </p:nvSpPr>
            <p:spPr>
              <a:xfrm>
                <a:off x="6284463" y="4530416"/>
                <a:ext cx="5096774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/>
                  <a:t>②</a:t>
                </a:r>
                <a:r>
                  <a:rPr kumimoji="1" lang="en-US" altLang="ja-JP"/>
                  <a:t>M</a:t>
                </a:r>
                <a:r>
                  <a:rPr lang="en-US" altLang="ja-JP"/>
                  <a:t>atch</a:t>
                </a:r>
                <a:r>
                  <a:rPr kumimoji="1" lang="en-US" altLang="ja-JP"/>
                  <a:t>ing </a:t>
                </a:r>
                <a:r>
                  <a:rPr kumimoji="1" lang="en-US" altLang="ja-JP" dirty="0" err="1"/>
                  <a:t>twiss</a:t>
                </a:r>
                <a:r>
                  <a:rPr kumimoji="1" lang="en-US" altLang="ja-JP" dirty="0"/>
                  <a:t> parameter with quadrupole</a:t>
                </a:r>
              </a:p>
              <a:p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576753-C700-D2D5-707D-6F70ACD6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63" y="4530416"/>
                <a:ext cx="5096774" cy="945259"/>
              </a:xfrm>
              <a:prstGeom prst="rect">
                <a:avLst/>
              </a:prstGeom>
              <a:blipFill>
                <a:blip r:embed="rId6"/>
                <a:stretch>
                  <a:fillRect l="-1077" t="-3226" b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55E1C3-FFC3-A133-7708-85BE59A47E93}"/>
              </a:ext>
            </a:extLst>
          </p:cNvPr>
          <p:cNvSpPr txBox="1"/>
          <p:nvPr/>
        </p:nvSpPr>
        <p:spPr>
          <a:xfrm>
            <a:off x="6284463" y="5566505"/>
            <a:ext cx="56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Remove x-y correlations with 3 skew quadrupole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AC90BD-3892-3271-879F-1D7A9CF26C7C}"/>
                  </a:ext>
                </a:extLst>
              </p:cNvPr>
              <p:cNvSpPr txBox="1"/>
              <p:nvPr/>
            </p:nvSpPr>
            <p:spPr>
              <a:xfrm>
                <a:off x="6437722" y="1733235"/>
                <a:ext cx="1715678" cy="55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AC90BD-3892-3271-879F-1D7A9CF2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22" y="1733235"/>
                <a:ext cx="1715678" cy="555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E3257AC-AC70-5EC6-8CFF-3B3DF21EF8E9}"/>
                  </a:ext>
                </a:extLst>
              </p:cNvPr>
              <p:cNvSpPr txBox="1"/>
              <p:nvPr/>
            </p:nvSpPr>
            <p:spPr>
              <a:xfrm>
                <a:off x="8153400" y="1753653"/>
                <a:ext cx="1715678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E3257AC-AC70-5EC6-8CFF-3B3DF21E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753653"/>
                <a:ext cx="1715678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648E651-8955-7256-29AB-368C908EECA7}"/>
                  </a:ext>
                </a:extLst>
              </p:cNvPr>
              <p:cNvSpPr txBox="1"/>
              <p:nvPr/>
            </p:nvSpPr>
            <p:spPr>
              <a:xfrm>
                <a:off x="9794915" y="1700019"/>
                <a:ext cx="1715678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648E651-8955-7256-29AB-368C908E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915" y="1700019"/>
                <a:ext cx="1715678" cy="65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76815F-DD34-C718-A0E0-C6D7851AFD83}"/>
                  </a:ext>
                </a:extLst>
              </p:cNvPr>
              <p:cNvSpPr txBox="1"/>
              <p:nvPr/>
            </p:nvSpPr>
            <p:spPr>
              <a:xfrm>
                <a:off x="6625964" y="3649338"/>
                <a:ext cx="3711836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→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/>
                  <a:t>：</a:t>
                </a:r>
                <a:r>
                  <a:rPr lang="en-US" altLang="ja-JP" dirty="0"/>
                  <a:t>angular momentum</a:t>
                </a:r>
              </a:p>
              <a:p>
                <a:r>
                  <a:rPr kumimoji="1" lang="ja-JP" altLang="en-US" dirty="0"/>
                  <a:t>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dirty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1" lang="ja-JP" altLang="en-US" dirty="0"/>
                  <a:t> 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i="1" dirty="0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n-US" altLang="ja-JP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dirty="0"/>
                  <a:t>）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76815F-DD34-C718-A0E0-C6D7851AF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64" y="3649338"/>
                <a:ext cx="3711836" cy="704745"/>
              </a:xfrm>
              <a:prstGeom prst="rect">
                <a:avLst/>
              </a:prstGeom>
              <a:blipFill>
                <a:blip r:embed="rId10"/>
                <a:stretch>
                  <a:fillRect l="-1478" t="-4348" b="-1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3E12F3-7D09-DD3B-DE5E-A56D3829D840}"/>
                  </a:ext>
                </a:extLst>
              </p:cNvPr>
              <p:cNvSpPr txBox="1"/>
              <p:nvPr/>
            </p:nvSpPr>
            <p:spPr>
              <a:xfrm>
                <a:off x="6743956" y="6047086"/>
                <a:ext cx="4295780" cy="358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ja-JP" altLang="en-U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dirty="0">
                    <a:solidFill>
                      <a:sysClr val="windowText" lastClr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ja-JP" altLang="en-US" dirty="0">
                    <a:solidFill>
                      <a:sysClr val="windowText" lastClr="000000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3E12F3-7D09-DD3B-DE5E-A56D3829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956" y="6047086"/>
                <a:ext cx="4295780" cy="358431"/>
              </a:xfrm>
              <a:prstGeom prst="rect">
                <a:avLst/>
              </a:prstGeom>
              <a:blipFill>
                <a:blip r:embed="rId11"/>
                <a:stretch>
                  <a:fillRect l="-1418" b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F0045-0BA5-3332-4FBD-B6C5EB31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4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③ </a:t>
            </a:r>
            <a:r>
              <a:rPr kumimoji="1" lang="en-US" altLang="ja-JP" dirty="0"/>
              <a:t>Theory of phase space rotation (TLEX)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EBB8384-8546-9027-1DDF-221461B5D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3" t="24013" r="30399" b="44182"/>
          <a:stretch/>
        </p:blipFill>
        <p:spPr>
          <a:xfrm>
            <a:off x="754816" y="2489918"/>
            <a:ext cx="5940853" cy="290901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A8049E-74D9-8D3B-D4C4-144C8C71A428}"/>
              </a:ext>
            </a:extLst>
          </p:cNvPr>
          <p:cNvSpPr/>
          <p:nvPr/>
        </p:nvSpPr>
        <p:spPr>
          <a:xfrm>
            <a:off x="660400" y="5059129"/>
            <a:ext cx="4559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0EE813-FF18-653B-099B-C0D11FFA6767}"/>
              </a:ext>
            </a:extLst>
          </p:cNvPr>
          <p:cNvSpPr txBox="1"/>
          <p:nvPr/>
        </p:nvSpPr>
        <p:spPr>
          <a:xfrm>
            <a:off x="465485" y="1637017"/>
            <a:ext cx="677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TLEX(Transverse to </a:t>
            </a:r>
            <a:r>
              <a:rPr lang="en-US" altLang="ja-JP" b="1" i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Longtidunal</a:t>
            </a:r>
            <a:r>
              <a:rPr lang="en-US" altLang="ja-JP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Emittance </a:t>
            </a:r>
            <a:r>
              <a:rPr lang="en-US" altLang="ja-JP" b="1" i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eXchange</a:t>
            </a:r>
            <a:r>
              <a:rPr lang="en-US" altLang="ja-JP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0752AA6-3C18-CA4A-29AA-0AE194FC924B}"/>
              </a:ext>
            </a:extLst>
          </p:cNvPr>
          <p:cNvCxnSpPr>
            <a:cxnSpLocks/>
          </p:cNvCxnSpPr>
          <p:nvPr/>
        </p:nvCxnSpPr>
        <p:spPr>
          <a:xfrm>
            <a:off x="465485" y="2006349"/>
            <a:ext cx="6621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DFB48C-5CF9-FE65-23CB-392C8E53EE49}"/>
              </a:ext>
            </a:extLst>
          </p:cNvPr>
          <p:cNvSpPr txBox="1"/>
          <p:nvPr/>
        </p:nvSpPr>
        <p:spPr>
          <a:xfrm>
            <a:off x="7636793" y="2154072"/>
            <a:ext cx="26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○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4D phase space vector</a:t>
            </a:r>
            <a:endParaRPr lang="ja-JP" altLang="en-US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D8167C-D7D0-E175-C86F-A02F4D4B0A70}"/>
                  </a:ext>
                </a:extLst>
              </p:cNvPr>
              <p:cNvSpPr txBox="1"/>
              <p:nvPr/>
            </p:nvSpPr>
            <p:spPr>
              <a:xfrm>
                <a:off x="7523231" y="2595913"/>
                <a:ext cx="2684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D8167C-D7D0-E175-C86F-A02F4D4B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31" y="2595913"/>
                <a:ext cx="268410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E317C6-6D84-AE71-B064-6F03F0E47E1F}"/>
              </a:ext>
            </a:extLst>
          </p:cNvPr>
          <p:cNvSpPr txBox="1"/>
          <p:nvPr/>
        </p:nvSpPr>
        <p:spPr>
          <a:xfrm>
            <a:off x="7636793" y="3295001"/>
            <a:ext cx="26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○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EEX transfer matrix</a:t>
            </a:r>
            <a:endParaRPr lang="ja-JP" altLang="en-US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211992-D848-09EE-3345-F11C4381AA83}"/>
                  </a:ext>
                </a:extLst>
              </p:cNvPr>
              <p:cNvSpPr txBox="1"/>
              <p:nvPr/>
            </p:nvSpPr>
            <p:spPr>
              <a:xfrm>
                <a:off x="7523231" y="4020632"/>
                <a:ext cx="2017091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𝐸𝐸𝑋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211992-D848-09EE-3345-F11C4381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31" y="4020632"/>
                <a:ext cx="20170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838EC99-D3F5-EB14-D12D-F989081D76DC}"/>
                  </a:ext>
                </a:extLst>
              </p:cNvPr>
              <p:cNvSpPr txBox="1"/>
              <p:nvPr/>
            </p:nvSpPr>
            <p:spPr>
              <a:xfrm>
                <a:off x="2953142" y="2222527"/>
                <a:ext cx="1823833" cy="110145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Cambria Math" panose="02040503050406030204" pitchFamily="18" charset="0"/>
                  </a:rPr>
                  <a:t>Cavity (thin lens)</a:t>
                </a:r>
                <a:endParaRPr kumimoji="1" lang="en-US" altLang="ja-JP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838EC99-D3F5-EB14-D12D-F989081D7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42" y="2222527"/>
                <a:ext cx="1823833" cy="1101455"/>
              </a:xfrm>
              <a:prstGeom prst="rect">
                <a:avLst/>
              </a:prstGeom>
              <a:blipFill>
                <a:blip r:embed="rId6"/>
                <a:stretch>
                  <a:fillRect l="-660" t="-1093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B37D53A0-1CE9-088B-6503-187906FCCD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4841226" y="2188979"/>
            <a:ext cx="2684103" cy="1101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D3D413-49AB-DFAB-7294-08BD6C61B62B}"/>
                  </a:ext>
                </a:extLst>
              </p:cNvPr>
              <p:cNvSpPr txBox="1"/>
              <p:nvPr/>
            </p:nvSpPr>
            <p:spPr>
              <a:xfrm>
                <a:off x="7190546" y="4781652"/>
                <a:ext cx="13188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altLang="ja-JP" i="1" u="sn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i="1" u="sn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 u="sn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ja-JP" altLang="en-US" i="1" u="sn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ja-JP" u="sn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u="sng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D3D413-49AB-DFAB-7294-08BD6C61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46" y="4781652"/>
                <a:ext cx="1318870" cy="276999"/>
              </a:xfrm>
              <a:prstGeom prst="rect">
                <a:avLst/>
              </a:prstGeom>
              <a:blipFill>
                <a:blip r:embed="rId8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矢印: 下 24">
            <a:extLst>
              <a:ext uri="{FF2B5EF4-FFF2-40B4-BE49-F238E27FC236}">
                <a16:creationId xmlns:a16="http://schemas.microsoft.com/office/drawing/2014/main" id="{1B03E1C6-6C59-5773-6117-2F9068E7F4E4}"/>
              </a:ext>
            </a:extLst>
          </p:cNvPr>
          <p:cNvSpPr/>
          <p:nvPr/>
        </p:nvSpPr>
        <p:spPr>
          <a:xfrm>
            <a:off x="8581051" y="4612008"/>
            <a:ext cx="423242" cy="727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942FEB-C85C-4BC8-D00D-72E360A5E473}"/>
                  </a:ext>
                </a:extLst>
              </p:cNvPr>
              <p:cNvSpPr txBox="1"/>
              <p:nvPr/>
            </p:nvSpPr>
            <p:spPr>
              <a:xfrm>
                <a:off x="6096000" y="5594882"/>
                <a:ext cx="850361" cy="10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942FEB-C85C-4BC8-D00D-72E360A5E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94882"/>
                <a:ext cx="850361" cy="1096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0FD0CA1-BF2C-B7F5-6958-0789AFF40210}"/>
                  </a:ext>
                </a:extLst>
              </p:cNvPr>
              <p:cNvSpPr txBox="1"/>
              <p:nvPr/>
            </p:nvSpPr>
            <p:spPr>
              <a:xfrm>
                <a:off x="6898549" y="5594882"/>
                <a:ext cx="3422347" cy="92993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</m:sub>
                      </m:sSub>
                      <m:r>
                        <a:rPr lang="en-US" altLang="ja-JP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  <m:e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e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ja-JP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0FD0CA1-BF2C-B7F5-6958-0789AFF40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49" y="5594882"/>
                <a:ext cx="3422347" cy="9299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DB9B909-434C-7552-E9ED-35D4AB58EA93}"/>
                  </a:ext>
                </a:extLst>
              </p:cNvPr>
              <p:cNvSpPr txBox="1"/>
              <p:nvPr/>
            </p:nvSpPr>
            <p:spPr>
              <a:xfrm>
                <a:off x="10238773" y="5436875"/>
                <a:ext cx="1953227" cy="1343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400" i="1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box>
                                      <m:boxPr>
                                        <m:ctrl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r>
                                          <m:rPr>
                                            <m:brk m:alnAt="63"/>
                                          </m:r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  <m:r>
                                              <a:rPr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US" altLang="ja-JP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altLang="ja-JP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ξ</m:t>
                                                    </m:r>
                                                    <m:r>
                                                      <a:rPr lang="en-US" altLang="ja-JP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η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box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ox>
                                      <m:boxPr>
                                        <m:ctrl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x>
                                          <m:boxPr>
                                            <m:ctrlPr>
                                              <a:rPr kumimoji="1" lang="en-US" altLang="ja-JP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kumimoji="1" lang="en-US" altLang="ja-JP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1400" i="1">
                                                    <a:latin typeface="Cambria Math" panose="02040503050406030204" pitchFamily="18" charset="0"/>
                                                  </a:rPr>
                                                  <m:t>ξ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1400" i="1">
                                                    <a:latin typeface="Cambria Math" panose="02040503050406030204" pitchFamily="18" charset="0"/>
                                                  </a:rPr>
                                                  <m:t>η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kumimoji="1" lang="en-US" altLang="ja-JP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1400" i="1">
                                                    <a:latin typeface="Cambria Math" panose="02040503050406030204" pitchFamily="18" charset="0"/>
                                                  </a:rPr>
                                                  <m:t>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box>
                                      </m:e>
                                    </m:box>
                                  </m:e>
                                </m:mr>
                                <m:mr>
                                  <m:e>
                                    <m:box>
                                      <m:boxPr>
                                        <m:ctrl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r>
                                          <m:rPr>
                                            <m:brk m:alnAt="63"/>
                                          </m:rP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ξ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US" altLang="ja-JP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ξ</m:t>
                                                    </m:r>
                                                    <m: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ja-JP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η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box>
                                  </m:e>
                                </m:mr>
                              </m:m>
                            </m:e>
                            <m:e>
                              <m:box>
                                <m:box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1400" i="1">
                                              <a:latin typeface="Cambria Math" panose="02040503050406030204" pitchFamily="18" charset="0"/>
                                            </a:rPr>
                                            <m:t>η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box>
                                </m:e>
                              </m:box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DB9B909-434C-7552-E9ED-35D4AB58E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73" y="5436875"/>
                <a:ext cx="1953227" cy="1343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9FEC8FF-3117-6423-B894-4725750118E9}"/>
                  </a:ext>
                </a:extLst>
              </p:cNvPr>
              <p:cNvSpPr txBox="1"/>
              <p:nvPr/>
            </p:nvSpPr>
            <p:spPr>
              <a:xfrm>
                <a:off x="938079" y="6108661"/>
                <a:ext cx="50870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𝐸𝐸𝑋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 and the x-z elements are swapped so the emittance is exchanged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9FEC8FF-3117-6423-B894-47257501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79" y="6108661"/>
                <a:ext cx="5087055" cy="646331"/>
              </a:xfrm>
              <a:prstGeom prst="rect">
                <a:avLst/>
              </a:prstGeom>
              <a:blipFill>
                <a:blip r:embed="rId12"/>
                <a:stretch>
                  <a:fillRect l="-1079"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5EE443-B66C-A204-F8F8-A53DD2558C88}"/>
                  </a:ext>
                </a:extLst>
              </p:cNvPr>
              <p:cNvSpPr txBox="1"/>
              <p:nvPr/>
            </p:nvSpPr>
            <p:spPr>
              <a:xfrm flipH="1">
                <a:off x="2568563" y="4982349"/>
                <a:ext cx="32553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/>
                  <a:t>：</a:t>
                </a:r>
                <a:r>
                  <a:rPr kumimoji="1" lang="en-US" altLang="ja-JP"/>
                  <a:t>transverse kick strength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kumimoji="1" lang="ja-JP" altLang="en-US"/>
                  <a:t>：</a:t>
                </a:r>
                <a:r>
                  <a:rPr kumimoji="1" lang="en-US" altLang="ja-JP"/>
                  <a:t>transverse dispersion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kumimoji="1" lang="ja-JP" altLang="en-US"/>
                  <a:t>：</a:t>
                </a:r>
                <a:r>
                  <a:rPr kumimoji="1" lang="en-US" altLang="ja-JP"/>
                  <a:t>momentum compaction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5EE443-B66C-A204-F8F8-A53DD2558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8563" y="4982349"/>
                <a:ext cx="3255323" cy="923330"/>
              </a:xfrm>
              <a:prstGeom prst="rect">
                <a:avLst/>
              </a:prstGeom>
              <a:blipFill>
                <a:blip r:embed="rId13"/>
                <a:stretch>
                  <a:fillRect l="-562" t="-2632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80E243-75D4-F0A4-FCFA-D367EF05F8C1}"/>
              </a:ext>
            </a:extLst>
          </p:cNvPr>
          <p:cNvSpPr txBox="1"/>
          <p:nvPr/>
        </p:nvSpPr>
        <p:spPr>
          <a:xfrm>
            <a:off x="9540322" y="3652333"/>
            <a:ext cx="2896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/>
              <a:t>Create a x’-z,x-δ correlation</a:t>
            </a:r>
          </a:p>
          <a:p>
            <a:pPr algn="ctr"/>
            <a:r>
              <a:rPr lang="ja-JP" altLang="en-US" sz="1400"/>
              <a:t>↓</a:t>
            </a:r>
            <a:endParaRPr lang="en-US" altLang="ja-JP" sz="1400"/>
          </a:p>
          <a:p>
            <a:r>
              <a:rPr kumimoji="1" lang="en-US" altLang="ja-JP" sz="1400"/>
              <a:t>Transverse kick proportional to the z-position of the particle</a:t>
            </a:r>
          </a:p>
          <a:p>
            <a:pPr algn="ctr"/>
            <a:r>
              <a:rPr lang="ja-JP" altLang="en-US" sz="1400"/>
              <a:t>↓</a:t>
            </a:r>
            <a:endParaRPr lang="en-US" altLang="ja-JP" sz="1400"/>
          </a:p>
          <a:p>
            <a:r>
              <a:rPr kumimoji="1" lang="en-US" altLang="ja-JP" sz="1400"/>
              <a:t>Remove the correlation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08936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0AF11-44CB-1E20-644D-EB485EF4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④ </a:t>
            </a:r>
            <a:r>
              <a:rPr kumimoji="1" lang="en-US" altLang="ja-JP" dirty="0"/>
              <a:t>Simulation of RFBT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BE5D2B-67DD-1C8A-04AF-413A5B52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493"/>
            <a:ext cx="10515600" cy="1886213"/>
          </a:xfrm>
          <a:prstGeom prst="rect">
            <a:avLst/>
          </a:prstGeom>
        </p:spPr>
      </p:pic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34E558F4-CBF8-4139-D43A-7F9EE65A3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85" y="3711706"/>
            <a:ext cx="3929415" cy="3045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9">
                <a:extLst>
                  <a:ext uri="{FF2B5EF4-FFF2-40B4-BE49-F238E27FC236}">
                    <a16:creationId xmlns:a16="http://schemas.microsoft.com/office/drawing/2014/main" id="{BD55A2A2-032C-20E9-6E71-B332989AF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07735"/>
                  </p:ext>
                </p:extLst>
              </p:nvPr>
            </p:nvGraphicFramePr>
            <p:xfrm>
              <a:off x="5265385" y="4428450"/>
              <a:ext cx="6654800" cy="171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960">
                      <a:extLst>
                        <a:ext uri="{9D8B030D-6E8A-4147-A177-3AD203B41FA5}">
                          <a16:colId xmlns:a16="http://schemas.microsoft.com/office/drawing/2014/main" val="2366132026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1835009098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2293387394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761714208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1505810482"/>
                        </a:ext>
                      </a:extLst>
                    </a:gridCol>
                  </a:tblGrid>
                  <a:tr h="5545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𝒏𝒐𝒓𝒎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1200" dirty="0"/>
                            <a:t>(</a:t>
                          </a:r>
                          <a:r>
                            <a:rPr kumimoji="1" lang="en-US" altLang="ja-JP" sz="1200" dirty="0" err="1"/>
                            <a:t>μm</a:t>
                          </a:r>
                          <a:r>
                            <a:rPr kumimoji="1" lang="en-US" altLang="ja-JP" sz="1200" dirty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𝒏𝒐𝒓𝒎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1200" dirty="0"/>
                            <a:t>(</a:t>
                          </a:r>
                          <a:r>
                            <a:rPr kumimoji="1" lang="en-US" altLang="ja-JP" sz="1200" dirty="0" err="1"/>
                            <a:t>μm</a:t>
                          </a:r>
                          <a:r>
                            <a:rPr kumimoji="1" lang="en-US" altLang="ja-JP" sz="1200" dirty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i="1" smtClean="0"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i="1" smtClean="0"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789874"/>
                      </a:ext>
                    </a:extLst>
                  </a:tr>
                  <a:tr h="474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theoretical value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20.32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508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1076357"/>
                      </a:ext>
                    </a:extLst>
                  </a:tr>
                  <a:tr h="583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simulation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20.36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02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9">
                <a:extLst>
                  <a:ext uri="{FF2B5EF4-FFF2-40B4-BE49-F238E27FC236}">
                    <a16:creationId xmlns:a16="http://schemas.microsoft.com/office/drawing/2014/main" id="{BD55A2A2-032C-20E9-6E71-B332989AF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07735"/>
                  </p:ext>
                </p:extLst>
              </p:nvPr>
            </p:nvGraphicFramePr>
            <p:xfrm>
              <a:off x="5265385" y="4428450"/>
              <a:ext cx="6654800" cy="171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960">
                      <a:extLst>
                        <a:ext uri="{9D8B030D-6E8A-4147-A177-3AD203B41FA5}">
                          <a16:colId xmlns:a16="http://schemas.microsoft.com/office/drawing/2014/main" val="2366132026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1835009098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2293387394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761714208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1505810482"/>
                        </a:ext>
                      </a:extLst>
                    </a:gridCol>
                  </a:tblGrid>
                  <a:tr h="5545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917" t="-95604" r="-302752" b="-2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95604" r="-201370" b="-2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301376" t="-95604" r="-102294" b="-2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399543" t="-95604" r="-1826" b="-2131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8987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theoretical value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20.32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508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1076357"/>
                      </a:ext>
                    </a:extLst>
                  </a:tr>
                  <a:tr h="583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simulation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20.36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025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15090D-3E07-AE65-E22F-C38887FFCA46}"/>
              </a:ext>
            </a:extLst>
          </p:cNvPr>
          <p:cNvSpPr txBox="1"/>
          <p:nvPr/>
        </p:nvSpPr>
        <p:spPr>
          <a:xfrm>
            <a:off x="2898476" y="1470107"/>
            <a:ext cx="556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STF(Superconducting RF Test Facility)beam line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6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地図, テキスト, コンピュータ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8D51F9C6-7DF2-E7D8-3DE5-DBC8E2DF1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10987" r="8180" b="6344"/>
          <a:stretch/>
        </p:blipFill>
        <p:spPr>
          <a:xfrm>
            <a:off x="734290" y="279401"/>
            <a:ext cx="10723420" cy="5537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EC650C-0B9F-CBF0-C3B4-A730269EC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0" y="5727700"/>
            <a:ext cx="10723420" cy="11303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979914-4492-2D34-6DE2-92AAD6AE3A38}"/>
              </a:ext>
            </a:extLst>
          </p:cNvPr>
          <p:cNvSpPr/>
          <p:nvPr/>
        </p:nvSpPr>
        <p:spPr>
          <a:xfrm>
            <a:off x="5959184" y="5651501"/>
            <a:ext cx="1063915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4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629</Words>
  <Application>Microsoft Office PowerPoint</Application>
  <PresentationFormat>ワイド画面</PresentationFormat>
  <Paragraphs>136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Calibri</vt:lpstr>
      <vt:lpstr>Cambria Math</vt:lpstr>
      <vt:lpstr>Office テーマ</vt:lpstr>
      <vt:lpstr>Experimental study of phase space rotation for high luminosity beam generation at STF</vt:lpstr>
      <vt:lpstr>Outline</vt:lpstr>
      <vt:lpstr>① Need for ILC</vt:lpstr>
      <vt:lpstr>② Research Background</vt:lpstr>
      <vt:lpstr>To create extremely asymmetric emittance beams</vt:lpstr>
      <vt:lpstr>③ Theory of phase space rotation (RFBT)</vt:lpstr>
      <vt:lpstr>③ Theory of phase space rotation (TLEX)</vt:lpstr>
      <vt:lpstr>④ Simulation of RFBT</vt:lpstr>
      <vt:lpstr>PowerPoint プレゼンテーション</vt:lpstr>
      <vt:lpstr>PowerPoint プレゼンテーション</vt:lpstr>
      <vt:lpstr>⑤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phase space rotation for high luminosity beam generation at STF</dc:title>
  <dc:creator>伊達　圭祐</dc:creator>
  <cp:lastModifiedBy>圭祐 伊達</cp:lastModifiedBy>
  <cp:revision>2</cp:revision>
  <dcterms:created xsi:type="dcterms:W3CDTF">2022-11-22T17:29:57Z</dcterms:created>
  <dcterms:modified xsi:type="dcterms:W3CDTF">2023-08-05T01:41:33Z</dcterms:modified>
</cp:coreProperties>
</file>