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352" r:id="rId2"/>
    <p:sldId id="325" r:id="rId3"/>
    <p:sldId id="451" r:id="rId4"/>
    <p:sldId id="452" r:id="rId5"/>
    <p:sldId id="353" r:id="rId6"/>
    <p:sldId id="338" r:id="rId7"/>
    <p:sldId id="449" r:id="rId8"/>
    <p:sldId id="453" r:id="rId9"/>
    <p:sldId id="454" r:id="rId10"/>
    <p:sldId id="456" r:id="rId11"/>
    <p:sldId id="455" r:id="rId12"/>
    <p:sldId id="357" r:id="rId13"/>
    <p:sldId id="389" r:id="rId14"/>
    <p:sldId id="445" r:id="rId15"/>
    <p:sldId id="458" r:id="rId16"/>
    <p:sldId id="450" r:id="rId17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기문 남" initials="기남" lastIdx="1" clrIdx="0">
    <p:extLst>
      <p:ext uri="{19B8F6BF-5375-455C-9EA6-DF929625EA0E}">
        <p15:presenceInfo xmlns:p15="http://schemas.microsoft.com/office/powerpoint/2012/main" userId="f2c5ae72220910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3C3"/>
    <a:srgbClr val="1414FF"/>
    <a:srgbClr val="00FF00"/>
    <a:srgbClr val="FF2222"/>
    <a:srgbClr val="C3CD59"/>
    <a:srgbClr val="A80001"/>
    <a:srgbClr val="548235"/>
    <a:srgbClr val="C55A11"/>
    <a:srgbClr val="04B3B3"/>
    <a:srgbClr val="39F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5681" autoAdjust="0"/>
  </p:normalViewPr>
  <p:slideViewPr>
    <p:cSldViewPr snapToGrid="0">
      <p:cViewPr>
        <p:scale>
          <a:sx n="100" d="100"/>
          <a:sy n="100" d="100"/>
        </p:scale>
        <p:origin x="119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5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C19A-883F-468B-A045-BABB217F6E19}" type="datetimeFigureOut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6496-A0DC-43E5-BD6B-FE53ED1561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7DCE-C5EA-4112-A7FD-076BBC267694}" type="datetimeFigureOut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C1B0-74C4-49BA-9183-4F3E289C5C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4F8D-6087-4990-A746-65A4439F90CE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326310" y="266065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C89-8BAD-4901-92E6-4FB6FF362CD0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BD32-42A2-4598-A60E-1488AA16A7EB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7" y="87837"/>
            <a:ext cx="6301432" cy="815450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7" y="1128584"/>
            <a:ext cx="8276453" cy="504837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0CE-5700-4326-B9FB-9663CC02B58A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36370" y="629291"/>
            <a:ext cx="2057400" cy="365125"/>
          </a:xfrm>
        </p:spPr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540329" y="285230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C22-1FB7-451C-9325-8F6729EE94AD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EA-F121-4E85-8C78-FB4455AF8C84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FF9-A410-445C-B326-798EDE4C3B92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AE8-FF17-453A-A185-DC52F279B9E0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2308-4E27-4652-9B3C-3C0845C8C3CD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D15-ABDF-4887-9097-5A738089877B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6197-AED1-4C28-A253-3CF8BAE0C3D6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107" y="87837"/>
            <a:ext cx="7290082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EA0E-297C-44B0-96B4-9DCF90AAC909}" type="datetime1">
              <a:rPr lang="ko-KR" altLang="en-US" smtClean="0"/>
              <a:t>2023-08-06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25537" y="960896"/>
            <a:ext cx="8745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25533" y="6589189"/>
            <a:ext cx="630715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7" t="51085"/>
          <a:stretch/>
        </p:blipFill>
        <p:spPr bwMode="auto">
          <a:xfrm>
            <a:off x="6776469" y="6464842"/>
            <a:ext cx="2003383" cy="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95" y="1706271"/>
            <a:ext cx="9144000" cy="131112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Approach and Nonlinear Optimization for Transverse Resonance Island Buckets Operation in Storage Ring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96" y="5507062"/>
            <a:ext cx="3332698" cy="548301"/>
          </a:xfrm>
          <a:prstGeom prst="rect">
            <a:avLst/>
          </a:prstGeom>
        </p:spPr>
      </p:pic>
      <p:pic>
        <p:nvPicPr>
          <p:cNvPr id="3074" name="Picture 2" descr="ë¡ê³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3" y="5558277"/>
            <a:ext cx="4194413" cy="5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부제목 2"/>
          <p:cNvSpPr>
            <a:spLocks noGrp="1"/>
          </p:cNvSpPr>
          <p:nvPr>
            <p:ph type="subTitle" idx="1"/>
          </p:nvPr>
        </p:nvSpPr>
        <p:spPr>
          <a:xfrm>
            <a:off x="1195" y="3531211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M. Nam</a:t>
            </a:r>
            <a:r>
              <a:rPr lang="en-US" altLang="ko-KR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Youngmin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  <a:r>
              <a:rPr lang="en-US" altLang="ko-KR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S. Yun</a:t>
            </a:r>
            <a:r>
              <a:rPr lang="en-US" altLang="ko-KR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 W. Parc</a:t>
            </a:r>
            <a:r>
              <a:rPr lang="en-US" altLang="ko-KR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Advanced Nuclear Engineering, Pohang University of Science and Technology (POSTECH)</a:t>
            </a:r>
            <a:endParaRPr lang="ko-KR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Pohang Accelerator Laboratory, Pohang University of Science and Technology, Pohang 37673, Korea</a:t>
            </a: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*young1@postech.ac.kr</a:t>
            </a:r>
            <a:endParaRPr lang="ko-KR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6" name="직사각형 765"/>
          <p:cNvSpPr/>
          <p:nvPr/>
        </p:nvSpPr>
        <p:spPr>
          <a:xfrm>
            <a:off x="1195" y="644749"/>
            <a:ext cx="9057964" cy="43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8" name="직사각형 1087"/>
          <p:cNvSpPr/>
          <p:nvPr/>
        </p:nvSpPr>
        <p:spPr>
          <a:xfrm>
            <a:off x="105508" y="6375452"/>
            <a:ext cx="8870497" cy="43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7" name="슬라이드 번호 개체 틀 7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</a:t>
            </a:fld>
            <a:endParaRPr lang="ko-KR" altLang="en-US" dirty="0"/>
          </a:p>
        </p:txBody>
      </p:sp>
      <p:pic>
        <p:nvPicPr>
          <p:cNvPr id="1089" name="그림 10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4"/>
          <a:stretch/>
        </p:blipFill>
        <p:spPr>
          <a:xfrm>
            <a:off x="236286" y="105508"/>
            <a:ext cx="3458571" cy="844062"/>
          </a:xfrm>
          <a:prstGeom prst="rect">
            <a:avLst/>
          </a:prstGeom>
        </p:spPr>
      </p:pic>
      <p:sp>
        <p:nvSpPr>
          <p:cNvPr id="1091" name="직사각형 1090"/>
          <p:cNvSpPr/>
          <p:nvPr/>
        </p:nvSpPr>
        <p:spPr>
          <a:xfrm>
            <a:off x="5681026" y="237391"/>
            <a:ext cx="3294979" cy="50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9011" y="290314"/>
            <a:ext cx="546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ISBA2023, Pohang, 6. Aug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484B0-C358-498D-BA3C-649A4A84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897" y="994416"/>
                <a:ext cx="8276453" cy="545120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 chromaticity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vertical chromaticity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resonance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denoted as a linear function of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 as follows: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𝑛𝑎𝑡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𝑛𝑎𝑡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3,0,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Detuning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as a quadratic function of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 as follows: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relations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𝑈𝐹𝑃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3,0,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given by as follows: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UFP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UFP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UFP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3,0,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UFP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97" y="994416"/>
                <a:ext cx="8276453" cy="5451208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DF1AC9-837E-4959-A172-62A39D4A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2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484B0-C358-498D-BA3C-649A4A84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897" y="1073631"/>
                <a:ext cx="8276453" cy="538095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Phase Space</a:t>
                </a: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Find the target values</a:t>
                </a:r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0.002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UFP</m:t>
                            </m:r>
                          </m:sub>
                        </m:sSub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0.002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UFP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640.9337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−0.2589,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97" y="1073631"/>
                <a:ext cx="8276453" cy="5380957"/>
              </a:xfrm>
              <a:blipFill>
                <a:blip r:embed="rId2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DF1AC9-837E-4959-A172-62A39D4A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A09CE84-6AAD-2CC3-07DC-4FB026583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41" t="60611" r="42942" b="17059"/>
          <a:stretch/>
        </p:blipFill>
        <p:spPr>
          <a:xfrm>
            <a:off x="3112826" y="3299012"/>
            <a:ext cx="2918348" cy="18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6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D00DA-D18B-4C13-A5B9-70E07D59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06258DAB-46CF-4750-893C-0E50F92D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TRIBs Lattice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D13B3DF-AC2A-4EA8-A9B6-ED6537D04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618" y="1318676"/>
            <a:ext cx="4587022" cy="3205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80C17D-A122-434E-9E5B-FF479180A547}"/>
                  </a:ext>
                </a:extLst>
              </p:cNvPr>
              <p:cNvSpPr txBox="1"/>
              <p:nvPr/>
            </p:nvSpPr>
            <p:spPr>
              <a:xfrm>
                <a:off x="238896" y="4873683"/>
                <a:ext cx="8233985" cy="172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PLS-II Based Lattice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Cell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1.3325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natural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=−3.016,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natural</m:t>
                        </m:r>
                        <m:r>
                          <a:rPr lang="en-US" altLang="ko-K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0.7526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80C17D-A122-434E-9E5B-FF479180A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" y="4873683"/>
                <a:ext cx="8233985" cy="1722844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표 17">
                <a:extLst>
                  <a:ext uri="{FF2B5EF4-FFF2-40B4-BE49-F238E27FC236}">
                    <a16:creationId xmlns:a16="http://schemas.microsoft.com/office/drawing/2014/main" id="{FDBAC33B-3449-484C-899F-99172DA75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230987"/>
                  </p:ext>
                </p:extLst>
              </p:nvPr>
            </p:nvGraphicFramePr>
            <p:xfrm>
              <a:off x="5839912" y="1645703"/>
              <a:ext cx="2565400" cy="225039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82700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282700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507949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Sextupole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1285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 (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ko-KR" sz="1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28661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35.334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-38.5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-47.4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106441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41.51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067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표 17">
                <a:extLst>
                  <a:ext uri="{FF2B5EF4-FFF2-40B4-BE49-F238E27FC236}">
                    <a16:creationId xmlns:a16="http://schemas.microsoft.com/office/drawing/2014/main" id="{FDBAC33B-3449-484C-899F-99172DA75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230987"/>
                  </p:ext>
                </p:extLst>
              </p:nvPr>
            </p:nvGraphicFramePr>
            <p:xfrm>
              <a:off x="5839912" y="1645703"/>
              <a:ext cx="2565400" cy="225039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82700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282700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507949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Sextupole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190" r="-474" b="-34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2866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21429" r="-100474" b="-3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35.334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12329" r="-100474" b="-2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-38.5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316667" r="-10047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-47.4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106441"/>
                      </a:ext>
                    </a:extLst>
                  </a:tr>
                  <a:tr h="43792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16667" r="-100474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41.51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067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11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26AC07-CAD7-499E-AE40-FF62C406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Result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78E26E-F1C5-41DC-AAEB-EAAB5A7B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B45B6F0-676E-4CBE-8C6D-D152579768BA}"/>
              </a:ext>
            </a:extLst>
          </p:cNvPr>
          <p:cNvGrpSpPr/>
          <p:nvPr/>
        </p:nvGrpSpPr>
        <p:grpSpPr>
          <a:xfrm>
            <a:off x="633894" y="1428474"/>
            <a:ext cx="3365870" cy="2524401"/>
            <a:chOff x="5827223" y="1037674"/>
            <a:chExt cx="3064506" cy="2298379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1421FA26-AE48-4327-ACEE-E4B02BAEC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27223" y="1037674"/>
              <a:ext cx="3064506" cy="229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6083B1D3-D246-4676-A9A4-A5A69554F9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18000000">
              <a:off x="6819900" y="2313161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C9FE5CDA-2996-42B8-8CFD-7AB83B140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10800000">
              <a:off x="7710290" y="1835740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6506459F-2DDD-4BA1-89BA-A069D97B1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3600000" flipV="1">
              <a:off x="6819899" y="1368037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EF0D202-7DBF-4A94-B171-EDFDE6CAADAA}"/>
              </a:ext>
            </a:extLst>
          </p:cNvPr>
          <p:cNvSpPr txBox="1"/>
          <p:nvPr/>
        </p:nvSpPr>
        <p:spPr>
          <a:xfrm>
            <a:off x="1111650" y="3876533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D4C5CF3C-E282-4CC2-88F0-1C68F3BD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394" y="1428474"/>
            <a:ext cx="3365867" cy="25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9671A8C-28B9-483E-AEE2-EA830B31DE2B}"/>
              </a:ext>
            </a:extLst>
          </p:cNvPr>
          <p:cNvSpPr txBox="1"/>
          <p:nvPr/>
        </p:nvSpPr>
        <p:spPr>
          <a:xfrm>
            <a:off x="5335150" y="3876533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Result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표 52">
                <a:extLst>
                  <a:ext uri="{FF2B5EF4-FFF2-40B4-BE49-F238E27FC236}">
                    <a16:creationId xmlns:a16="http://schemas.microsoft.com/office/drawing/2014/main" id="{85B167F0-CDED-4C88-BB54-8E21F93EB9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331973"/>
                  </p:ext>
                </p:extLst>
              </p:nvPr>
            </p:nvGraphicFramePr>
            <p:xfrm>
              <a:off x="5428122" y="4423519"/>
              <a:ext cx="3649203" cy="190298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16401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216401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  <a:gridCol w="1216401">
                      <a:extLst>
                        <a:ext uri="{9D8B030D-6E8A-4147-A177-3AD203B41FA5}">
                          <a16:colId xmlns:a16="http://schemas.microsoft.com/office/drawing/2014/main" val="3148346453"/>
                        </a:ext>
                      </a:extLst>
                    </a:gridCol>
                  </a:tblGrid>
                  <a:tr h="429533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Sextupole</a:t>
                          </a:r>
                          <a:endParaRPr lang="ko-KR" sz="14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1285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 (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𝟏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ko-KR" sz="1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4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1285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𝟐</m:t>
                                    </m:r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,</m:t>
                                    </m:r>
                                    <m:r>
                                      <a:rPr lang="en-US" sz="1400" b="1" i="0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𝐨𝐩𝐭</m:t>
                                    </m:r>
                                  </m:sub>
                                </m:sSub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 (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𝟏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ko-KR" sz="1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4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362485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35.334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32.33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-38.5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-37.85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-47.4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-62.90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106441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41.51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61.02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067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표 52">
                <a:extLst>
                  <a:ext uri="{FF2B5EF4-FFF2-40B4-BE49-F238E27FC236}">
                    <a16:creationId xmlns:a16="http://schemas.microsoft.com/office/drawing/2014/main" id="{85B167F0-CDED-4C88-BB54-8E21F93EB9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331973"/>
                  </p:ext>
                </p:extLst>
              </p:nvPr>
            </p:nvGraphicFramePr>
            <p:xfrm>
              <a:off x="5428122" y="4423519"/>
              <a:ext cx="3649203" cy="190298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16401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216401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  <a:gridCol w="1216401">
                      <a:extLst>
                        <a:ext uri="{9D8B030D-6E8A-4147-A177-3AD203B41FA5}">
                          <a16:colId xmlns:a16="http://schemas.microsoft.com/office/drawing/2014/main" val="3148346453"/>
                        </a:ext>
                      </a:extLst>
                    </a:gridCol>
                  </a:tblGrid>
                  <a:tr h="429533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Sextupole</a:t>
                          </a:r>
                          <a:endParaRPr lang="ko-KR" sz="14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408" r="-100500" b="-34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408" r="-500" b="-347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36248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22034" r="-200500" b="-3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35.334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32.33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14754" r="-200500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-38.5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-37.85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314754" r="-2005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-47.4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-62.90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106441"/>
                      </a:ext>
                    </a:extLst>
                  </a:tr>
                  <a:tr h="3703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14754" r="-2005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41.51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4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61.02</a:t>
                          </a:r>
                          <a:endParaRPr lang="ko-KR" sz="14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067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9303F9-97E0-4A1D-A65D-1FE89DD4D465}"/>
                  </a:ext>
                </a:extLst>
              </p:cNvPr>
              <p:cNvSpPr txBox="1"/>
              <p:nvPr/>
            </p:nvSpPr>
            <p:spPr>
              <a:xfrm>
                <a:off x="238896" y="4332390"/>
                <a:ext cx="8233985" cy="14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: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=640.9337,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=−0.2589</m:t>
                    </m:r>
                  </m:oMath>
                </a14:m>
                <a:b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1.25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=−0.25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78</m:t>
                    </m:r>
                  </m:oMath>
                </a14:m>
                <a:b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=−0.002,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=0.001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9303F9-97E0-4A1D-A65D-1FE89DD4D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" y="4332390"/>
                <a:ext cx="8233985" cy="1494833"/>
              </a:xfrm>
              <a:prstGeom prst="rect">
                <a:avLst/>
              </a:prstGeom>
              <a:blipFill>
                <a:blip r:embed="rId5"/>
                <a:stretch>
                  <a:fillRect l="-444" b="-12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8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47B079-24C5-44D5-895E-7CD38965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A8C7EF-2D06-4484-8CD7-C126DF64D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the Hamiltonian and the relation between resonance parameters and island sizes for general situation.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how to determine the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strengths while maintaining chromaticity.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show that theory is well matched with tracking result in PLS-II based test lattice.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69CC0C-2AB4-4073-9B98-E402D0DF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09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CFC19-A5BC-4DB5-920F-7E1D7F30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97" y="3231087"/>
            <a:ext cx="7409678" cy="815450"/>
          </a:xfrm>
        </p:spPr>
        <p:txBody>
          <a:bodyPr>
            <a:noAutofit/>
          </a:bodyPr>
          <a:lstStyle/>
          <a:p>
            <a:r>
              <a:rPr lang="en-US" altLang="ko-K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ko-KR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BDBDDB-C9CB-40AE-BA10-F081C7DB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63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186234-B0D9-45D8-898C-3F9753E2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9AC635-D624-4CC6-B7E2-1FE39488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EF618E-3092-451B-8C0C-B44764805817}"/>
                  </a:ext>
                </a:extLst>
              </p:cNvPr>
              <p:cNvSpPr txBox="1"/>
              <p:nvPr/>
            </p:nvSpPr>
            <p:spPr>
              <a:xfrm>
                <a:off x="379317" y="1385363"/>
                <a:ext cx="8143875" cy="408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한컴바탕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한컴바탕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400" i="1">
                          <a:effectLst/>
                          <a:latin typeface="Cambria Math" panose="02040503050406030204" pitchFamily="18" charset="0"/>
                          <a:ea typeface="한컴바탕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한컴바탕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한컴바탕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=−∞,</m:t>
                              </m:r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  <m:sup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한컴바탕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altLang="ko-KR" sz="1400" i="1">
                                  <a:effectLst/>
                                  <a:latin typeface="Cambria Math" panose="02040503050406030204" pitchFamily="18" charset="0"/>
                                  <a:ea typeface="한컴바탕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1,0,</m:t>
                                  </m:r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1,0,</m:t>
                                  </m:r>
                                  <m:r>
                                    <a:rPr lang="en-US" altLang="ko-KR" sz="1400" i="1"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ko-KR" sz="1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 latinLnBrk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ko-KR" altLang="ko-KR" sz="1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3,0,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=</m:t>
                          </m:r>
                          <m:f>
                            <m:f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24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𝑛</m:t>
                                      </m:r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𝑑𝑠</m:t>
                              </m:r>
                            </m:e>
                          </m:nary>
                        </m:e>
                        <m:e>
                          <m:sSub>
                            <m:sSub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3,0,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=</m:t>
                          </m:r>
                          <m:f>
                            <m:f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24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𝑛</m:t>
                                      </m:r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𝑑𝑠</m:t>
                              </m:r>
                            </m:e>
                          </m:nary>
                        </m:e>
                        <m:e>
                          <m:sSub>
                            <m:sSub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1,0,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=</m:t>
                          </m:r>
                          <m:f>
                            <m:f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8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𝑛</m:t>
                                      </m:r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𝑑𝑠</m:t>
                              </m:r>
                            </m:e>
                          </m:nary>
                        </m:e>
                        <m:e>
                          <m:sSub>
                            <m:sSub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1,0,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3,0,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=</m:t>
                          </m:r>
                          <m:f>
                            <m:f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8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한컴바탕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+</m:t>
                                      </m:r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한컴바탕"/>
                                        </a:rPr>
                                        <m:t>𝑛</m:t>
                                      </m:r>
                                      <m:f>
                                        <m:fPr>
                                          <m:ctrlPr>
                                            <a:rPr lang="ko-KR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한컴바탕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𝑑𝑠</m:t>
                              </m:r>
                            </m:e>
                          </m:nary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,#</m:t>
                          </m:r>
                        </m:e>
                      </m:eqArr>
                    </m:oMath>
                  </m:oMathPara>
                </a14:m>
                <a:endParaRPr lang="ko-KR" altLang="ko-KR" sz="1400" dirty="0">
                  <a:effectLst/>
                  <a:latin typeface="Times New Roman" panose="02020603050405020304" pitchFamily="18" charset="0"/>
                  <a:ea typeface="함초롬바탕" panose="02030604000101010101" pitchFamily="18" charset="-127"/>
                </a:endParaRPr>
              </a:p>
              <a:p>
                <a:pPr algn="just" latinLnBrk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ko-KR" altLang="ko-KR" sz="1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𝑎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,0,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=−</m:t>
                          </m:r>
                          <m:f>
                            <m:fPr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𝑎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,0,</m:t>
                                  </m:r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한컴바탕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−</m:t>
                              </m:r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for</m:t>
                          </m:r>
                          <m:r>
                            <a:rPr lang="en-US" altLang="ko-KR" sz="1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 </m:t>
                          </m:r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𝑎</m:t>
                          </m:r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ko-KR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한컴바탕"/>
                                </a:rPr>
                                <m:t>1,3</m:t>
                              </m:r>
                            </m:e>
                          </m:d>
                          <m:r>
                            <a:rPr lang="en-US" altLang="ko-KR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한컴바탕"/>
                            </a:rPr>
                            <m:t>.#</m:t>
                          </m:r>
                        </m:e>
                      </m:eqArr>
                    </m:oMath>
                  </m:oMathPara>
                </a14:m>
                <a:endParaRPr lang="ko-KR" altLang="ko-KR" sz="1400" dirty="0">
                  <a:effectLst/>
                  <a:latin typeface="Times New Roman" panose="02020603050405020304" pitchFamily="18" charset="0"/>
                  <a:ea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EF618E-3092-451B-8C0C-B4476480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7" y="1385363"/>
                <a:ext cx="8143875" cy="4087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5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342BF-4FDE-44D7-8CAF-76663325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1D2E0F-F195-4F23-BD12-1F0BEE56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97" y="1128584"/>
            <a:ext cx="8276453" cy="546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Theory</a:t>
            </a:r>
            <a:b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Hamiltonian of a storage ring</a:t>
            </a:r>
            <a:b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Structure of Hamiltonian and Optimization</a:t>
            </a:r>
            <a:endParaRPr lang="en-US" altLang="ko-K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</a:t>
            </a:r>
          </a:p>
          <a:p>
            <a:pPr>
              <a:lnSpc>
                <a:spcPct val="150000"/>
              </a:lnSpc>
            </a:pPr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Summary</a:t>
            </a:r>
            <a:endParaRPr lang="en-US" altLang="ko-KR" sz="2600" dirty="0"/>
          </a:p>
          <a:p>
            <a:pPr>
              <a:buFontTx/>
              <a:buChar char="-"/>
            </a:pPr>
            <a:endParaRPr lang="ko-KR" altLang="en-US" dirty="0"/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5AC50F-FBD8-49DB-B552-F3EADDD0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6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AD6F75-7E60-44F8-AC92-E37EDF0C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C8407-F434-4B4E-AD40-C388C470A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97" y="4362275"/>
            <a:ext cx="8276453" cy="20553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horizontal phase space in a storage ring exhibits the shape shown above.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only one stable orbit and is not spatially separated. </a:t>
            </a:r>
          </a:p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separate and store the beams.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separate space is required to separate and store the beams.</a:t>
            </a:r>
            <a:endParaRPr lang="ko-K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204DE7-C8F9-4529-9681-5C64A99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0ED926-7FC6-437D-998A-2B3712CF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106" y="1216606"/>
            <a:ext cx="3064506" cy="22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FC782F-AE32-4BFD-8A31-9E9FF0278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13750" r="77655" b="69146"/>
          <a:stretch/>
        </p:blipFill>
        <p:spPr>
          <a:xfrm rot="19335460">
            <a:off x="982563" y="2427059"/>
            <a:ext cx="746816" cy="450689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7A89F1-4265-4716-9CBD-0F0F207F6AC0}"/>
              </a:ext>
            </a:extLst>
          </p:cNvPr>
          <p:cNvGrpSpPr/>
          <p:nvPr/>
        </p:nvGrpSpPr>
        <p:grpSpPr>
          <a:xfrm>
            <a:off x="3454715" y="1205144"/>
            <a:ext cx="2140662" cy="2769823"/>
            <a:chOff x="3568036" y="1205144"/>
            <a:chExt cx="2140662" cy="276982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AAD1E9E-2757-41CE-99DC-31BC07CF7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02" b="8834"/>
            <a:stretch/>
          </p:blipFill>
          <p:spPr>
            <a:xfrm>
              <a:off x="3568036" y="1205144"/>
              <a:ext cx="2065009" cy="2769823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C00DC36-3D37-4F0B-AC46-5F542E6DCF72}"/>
                </a:ext>
              </a:extLst>
            </p:cNvPr>
            <p:cNvSpPr/>
            <p:nvPr/>
          </p:nvSpPr>
          <p:spPr>
            <a:xfrm>
              <a:off x="5018467" y="2652404"/>
              <a:ext cx="690231" cy="657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54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AD6F75-7E60-44F8-AC92-E37EDF0C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C8407-F434-4B4E-AD40-C388C470A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97" y="4362275"/>
            <a:ext cx="8276453" cy="20553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horizontal phase space in a storage ring exhibits the shape shown above.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only one stable orbit and is not spatially separated. </a:t>
            </a:r>
          </a:p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separate and store the beams.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separate space is required to separate and store the beams.</a:t>
            </a:r>
            <a:endParaRPr lang="ko-K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204DE7-C8F9-4529-9681-5C64A99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0ED926-7FC6-437D-998A-2B3712CF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106" y="1216606"/>
            <a:ext cx="3064506" cy="22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7A89F1-4265-4716-9CBD-0F0F207F6AC0}"/>
              </a:ext>
            </a:extLst>
          </p:cNvPr>
          <p:cNvGrpSpPr/>
          <p:nvPr/>
        </p:nvGrpSpPr>
        <p:grpSpPr>
          <a:xfrm>
            <a:off x="3454715" y="1205144"/>
            <a:ext cx="2140662" cy="2769823"/>
            <a:chOff x="3568036" y="1205144"/>
            <a:chExt cx="2140662" cy="276982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AAD1E9E-2757-41CE-99DC-31BC07CF7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02" b="8834"/>
            <a:stretch/>
          </p:blipFill>
          <p:spPr>
            <a:xfrm>
              <a:off x="3568036" y="1205144"/>
              <a:ext cx="2065009" cy="2769823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C00DC36-3D37-4F0B-AC46-5F542E6DCF72}"/>
                </a:ext>
              </a:extLst>
            </p:cNvPr>
            <p:cNvSpPr/>
            <p:nvPr/>
          </p:nvSpPr>
          <p:spPr>
            <a:xfrm>
              <a:off x="5018467" y="2652404"/>
              <a:ext cx="690231" cy="657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93D3D9F9-1F61-46B5-874F-77B9F28A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7223" y="1205144"/>
            <a:ext cx="3064506" cy="22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4B173B6D-48AB-4749-B999-E8C016ED0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72116" r="65866" b="25158"/>
          <a:stretch/>
        </p:blipFill>
        <p:spPr>
          <a:xfrm>
            <a:off x="4981893" y="3548589"/>
            <a:ext cx="128270" cy="82817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DC189861-3145-4308-A002-946A9BF9500E}"/>
              </a:ext>
            </a:extLst>
          </p:cNvPr>
          <p:cNvGrpSpPr/>
          <p:nvPr/>
        </p:nvGrpSpPr>
        <p:grpSpPr>
          <a:xfrm>
            <a:off x="761353" y="2041830"/>
            <a:ext cx="729601" cy="401012"/>
            <a:chOff x="899078" y="2041830"/>
            <a:chExt cx="729601" cy="401012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C97EB6C-51AC-4AB2-B72A-364B89389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" t="13750" r="77655" b="69146"/>
            <a:stretch/>
          </p:blipFill>
          <p:spPr>
            <a:xfrm>
              <a:off x="899078" y="2041830"/>
              <a:ext cx="664499" cy="401012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F0A608B-AF52-4492-A289-C494C73A0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2" t="72116" r="65866" b="25158"/>
            <a:stretch/>
          </p:blipFill>
          <p:spPr>
            <a:xfrm>
              <a:off x="1500409" y="2196356"/>
              <a:ext cx="128270" cy="82817"/>
            </a:xfrm>
            <a:prstGeom prst="rect">
              <a:avLst/>
            </a:prstGeom>
          </p:spPr>
        </p:pic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5F24AF6A-F01F-4A46-AAFD-A023B117D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18000000">
            <a:off x="6819900" y="2480631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3FED68EB-3495-4F47-B01D-084B04C77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10800000">
            <a:off x="7710290" y="2003210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9D6C21-66C7-4927-84E4-95909129F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3600000" flipV="1">
            <a:off x="6819899" y="1535507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5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8D068098-D7B5-4EF6-9A87-E9FF24FF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7223" y="1205144"/>
            <a:ext cx="3064506" cy="22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1E1BD010-721C-40F3-89DC-B9CEBBB3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18000000">
            <a:off x="6819900" y="2480631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E224B56-CA16-4E7F-9B61-DA725603F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10800000">
            <a:off x="7710290" y="2003210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F6475AA-70A6-4ED7-ACDF-6D2A66630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34803" r="39820" b="44787"/>
          <a:stretch/>
        </p:blipFill>
        <p:spPr bwMode="auto">
          <a:xfrm rot="3600000" flipV="1">
            <a:off x="6819899" y="1535507"/>
            <a:ext cx="607219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9AD6F75-7E60-44F8-AC92-E37EDF0C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C8407-F434-4B4E-AD40-C388C470A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97" y="4362275"/>
            <a:ext cx="8276453" cy="20553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horizontal phase space in a storage ring exhibits the shape shown above.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only one stable orbit and is not spatially separated. </a:t>
            </a:r>
          </a:p>
          <a:p>
            <a:pPr>
              <a:lnSpc>
                <a:spcPct val="150000"/>
              </a:lnSpc>
            </a:pPr>
            <a:r>
              <a:rPr lang="en-US" altLang="ko-KR" sz="18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separate and store the beams.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separate space is required to separate and store the beams.</a:t>
            </a:r>
            <a:endParaRPr lang="ko-K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204DE7-C8F9-4529-9681-5C64A99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0ED926-7FC6-437D-998A-2B3712CF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106" y="1216606"/>
            <a:ext cx="3064506" cy="22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7A89F1-4265-4716-9CBD-0F0F207F6AC0}"/>
              </a:ext>
            </a:extLst>
          </p:cNvPr>
          <p:cNvGrpSpPr/>
          <p:nvPr/>
        </p:nvGrpSpPr>
        <p:grpSpPr>
          <a:xfrm>
            <a:off x="3454715" y="1205144"/>
            <a:ext cx="2140662" cy="2769823"/>
            <a:chOff x="3568036" y="1205144"/>
            <a:chExt cx="2140662" cy="276982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AAD1E9E-2757-41CE-99DC-31BC07CF7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02" b="8834"/>
            <a:stretch/>
          </p:blipFill>
          <p:spPr>
            <a:xfrm>
              <a:off x="3568036" y="1205144"/>
              <a:ext cx="2065009" cy="2769823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C00DC36-3D37-4F0B-AC46-5F542E6DCF72}"/>
                </a:ext>
              </a:extLst>
            </p:cNvPr>
            <p:cNvSpPr/>
            <p:nvPr/>
          </p:nvSpPr>
          <p:spPr>
            <a:xfrm>
              <a:off x="5018467" y="2652404"/>
              <a:ext cx="690231" cy="657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4B173B6D-48AB-4749-B999-E8C016ED0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72116" r="65866" b="25158"/>
          <a:stretch/>
        </p:blipFill>
        <p:spPr>
          <a:xfrm>
            <a:off x="4981893" y="3548589"/>
            <a:ext cx="128270" cy="82817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CFF92D96-0154-4009-8067-E25D620FC7A2}"/>
              </a:ext>
            </a:extLst>
          </p:cNvPr>
          <p:cNvGrpSpPr/>
          <p:nvPr/>
        </p:nvGrpSpPr>
        <p:grpSpPr>
          <a:xfrm>
            <a:off x="761353" y="2041830"/>
            <a:ext cx="729601" cy="401012"/>
            <a:chOff x="899078" y="2041830"/>
            <a:chExt cx="729601" cy="401012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173B5962-C68B-47A2-AA90-CB4884547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" t="13750" r="77655" b="69146"/>
            <a:stretch/>
          </p:blipFill>
          <p:spPr>
            <a:xfrm>
              <a:off x="899078" y="2041830"/>
              <a:ext cx="664499" cy="401012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555AD114-3CF9-4D68-95B3-07296F6D7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2" t="72116" r="65866" b="25158"/>
            <a:stretch/>
          </p:blipFill>
          <p:spPr>
            <a:xfrm>
              <a:off x="1500409" y="2196356"/>
              <a:ext cx="128270" cy="82817"/>
            </a:xfrm>
            <a:prstGeom prst="rect">
              <a:avLst/>
            </a:prstGeom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B74C10F2-3DAD-476B-96BE-49C42D11584A}"/>
              </a:ext>
            </a:extLst>
          </p:cNvPr>
          <p:cNvGrpSpPr/>
          <p:nvPr/>
        </p:nvGrpSpPr>
        <p:grpSpPr>
          <a:xfrm>
            <a:off x="6351316" y="2056488"/>
            <a:ext cx="729601" cy="401012"/>
            <a:chOff x="899078" y="2041830"/>
            <a:chExt cx="729601" cy="401012"/>
          </a:xfrm>
        </p:grpSpPr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5A48182F-5055-4FE2-AE62-1E5A523CA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" t="13750" r="77655" b="69146"/>
            <a:stretch/>
          </p:blipFill>
          <p:spPr>
            <a:xfrm>
              <a:off x="899078" y="2041830"/>
              <a:ext cx="664499" cy="401012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251A35EB-207F-4E4E-98D0-EBB61079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2" t="72116" r="65866" b="25158"/>
            <a:stretch/>
          </p:blipFill>
          <p:spPr>
            <a:xfrm>
              <a:off x="1500409" y="2196356"/>
              <a:ext cx="128270" cy="82817"/>
            </a:xfrm>
            <a:prstGeom prst="rect">
              <a:avLst/>
            </a:prstGeom>
          </p:spPr>
        </p:pic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6879F3B-E653-4BB8-B28D-2586DE183D91}"/>
              </a:ext>
            </a:extLst>
          </p:cNvPr>
          <p:cNvGrpSpPr/>
          <p:nvPr/>
        </p:nvGrpSpPr>
        <p:grpSpPr>
          <a:xfrm>
            <a:off x="6372227" y="1536221"/>
            <a:ext cx="571893" cy="441517"/>
            <a:chOff x="6936370" y="3805381"/>
            <a:chExt cx="706492" cy="545431"/>
          </a:xfrm>
        </p:grpSpPr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57DE9C25-5044-46E6-BC4E-EC1680DBE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60368" r="64735" b="24077"/>
            <a:stretch/>
          </p:blipFill>
          <p:spPr>
            <a:xfrm>
              <a:off x="6936372" y="3878218"/>
              <a:ext cx="706490" cy="472594"/>
            </a:xfrm>
            <a:prstGeom prst="rect">
              <a:avLst/>
            </a:prstGeom>
          </p:spPr>
        </p:pic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43C292B3-0274-4C71-904C-D09AAB8D2C62}"/>
                </a:ext>
              </a:extLst>
            </p:cNvPr>
            <p:cNvSpPr/>
            <p:nvPr/>
          </p:nvSpPr>
          <p:spPr>
            <a:xfrm>
              <a:off x="6936370" y="3805381"/>
              <a:ext cx="243099" cy="306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55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8897" y="4709813"/>
            <a:ext cx="8207131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" panose="02020603050405020304" pitchFamily="18" charset="0"/>
                <a:cs typeface="times" panose="02020603050405020304" pitchFamily="18" charset="0"/>
              </a:rPr>
              <a:t>Operating Machine close to horizontal 3</a:t>
            </a:r>
            <a:r>
              <a:rPr lang="en-US" altLang="ko-KR" baseline="30000" dirty="0">
                <a:latin typeface="times" panose="02020603050405020304" pitchFamily="18" charset="0"/>
                <a:cs typeface="times" panose="02020603050405020304" pitchFamily="18" charset="0"/>
              </a:rPr>
              <a:t>rd</a:t>
            </a:r>
            <a:r>
              <a:rPr lang="en-US" altLang="ko-KR" dirty="0">
                <a:latin typeface="times" panose="02020603050405020304" pitchFamily="18" charset="0"/>
                <a:cs typeface="times" panose="02020603050405020304" pitchFamily="18" charset="0"/>
              </a:rPr>
              <a:t> order resonance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" panose="02020603050405020304" pitchFamily="18" charset="0"/>
                <a:cs typeface="times" panose="02020603050405020304" pitchFamily="18" charset="0"/>
              </a:rPr>
              <a:t>It makes 3 additional stable second orbit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" panose="02020603050405020304" pitchFamily="18" charset="0"/>
                <a:cs typeface="times" panose="02020603050405020304" pitchFamily="18" charset="0"/>
              </a:rPr>
              <a:t>It can separate or store the beam stably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95214" y="5514523"/>
            <a:ext cx="309302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1D100BD-D446-4FF4-A9F2-AEC2FEC88569}"/>
              </a:ext>
            </a:extLst>
          </p:cNvPr>
          <p:cNvGrpSpPr/>
          <p:nvPr/>
        </p:nvGrpSpPr>
        <p:grpSpPr>
          <a:xfrm>
            <a:off x="1130437" y="1164930"/>
            <a:ext cx="6961953" cy="3368970"/>
            <a:chOff x="238897" y="1162084"/>
            <a:chExt cx="6609587" cy="3198456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2DE0C2D-E684-4239-83E4-0EBA80172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97" y="1326273"/>
              <a:ext cx="4002259" cy="2968890"/>
            </a:xfrm>
            <a:prstGeom prst="rect">
              <a:avLst/>
            </a:prstGeom>
          </p:spPr>
        </p:pic>
        <p:pic>
          <p:nvPicPr>
            <p:cNvPr id="17" name="Picture 2" descr="이미지 미리 보기">
              <a:extLst>
                <a:ext uri="{FF2B5EF4-FFF2-40B4-BE49-F238E27FC236}">
                  <a16:creationId xmlns:a16="http://schemas.microsoft.com/office/drawing/2014/main" id="{54D14A65-101D-44A7-A74E-48AFBACF6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123" y="1162084"/>
              <a:ext cx="2471361" cy="1853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04F903C8-873A-49A7-81D2-7ACA1C44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1156" y="3188965"/>
              <a:ext cx="2201328" cy="1171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45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DD61B32-2314-4B66-8C51-D4555EFC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33" y="1143584"/>
            <a:ext cx="2561580" cy="19175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E8FBF8-C175-4DB8-8FA8-CA80E9C41ACA}"/>
                  </a:ext>
                </a:extLst>
              </p:cNvPr>
              <p:cNvSpPr txBox="1"/>
              <p:nvPr/>
            </p:nvSpPr>
            <p:spPr>
              <a:xfrm>
                <a:off x="238897" y="994416"/>
                <a:ext cx="8092159" cy="6233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Hamiltonian of in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Frenet-Serret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 system</a:t>
                </a:r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p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quadrupole strength distribution,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is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 distribution.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canonical perturbation in action-angle variable</a:t>
                </a:r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(detailed derivation will be published), s-independent Hamiltonian is given by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3,0,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3,0,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horizontal tune,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integer closet to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resonance strength,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nonlinear detuning parameter.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effectLst/>
                    <a:latin typeface="Times New Roman" panose="02020603050405020304" pitchFamily="18" charset="0"/>
                    <a:ea typeface="함초롬바탕" panose="02030604000101010101" pitchFamily="18" charset="-127"/>
                  </a:rPr>
                  <a:t>To enable a convenient comparison between normalized coordinate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rad>
                    <m:func>
                      <m:func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altLang="ko-KR" sz="1600" dirty="0">
                    <a:effectLst/>
                    <a:latin typeface="Times New Roman" panose="02020603050405020304" pitchFamily="18" charset="0"/>
                    <a:ea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rad>
                    <m:func>
                      <m:func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ea typeface="함초롬바탕" panose="02030604000101010101" pitchFamily="18" charset="-127"/>
                  </a:rPr>
                  <a:t>), we introduce the following quantities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rad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rad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3,0,</m:t>
                          </m:r>
                          <m:sSub>
                            <m:sSubPr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ko-KR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ko-KR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ko-KR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ko-KR" sz="12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br>
                  <a:rPr lang="en-US" altLang="ko-KR" sz="1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E8FBF8-C175-4DB8-8FA8-CA80E9C4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994416"/>
                <a:ext cx="8092159" cy="6233181"/>
              </a:xfrm>
              <a:prstGeom prst="rect">
                <a:avLst/>
              </a:prstGeom>
              <a:blipFill>
                <a:blip r:embed="rId3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71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DD61B32-2314-4B66-8C51-D4555EFC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80" y="1033916"/>
            <a:ext cx="2807371" cy="2278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E8FBF8-C175-4DB8-8FA8-CA80E9C41ACA}"/>
                  </a:ext>
                </a:extLst>
              </p:cNvPr>
              <p:cNvSpPr txBox="1"/>
              <p:nvPr/>
            </p:nvSpPr>
            <p:spPr>
              <a:xfrm>
                <a:off x="297620" y="3312673"/>
                <a:ext cx="8092159" cy="3766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has 4 characteristic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UFP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SFP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𝑆𝐹𝑃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center of island buckets and the others are boundaries between island buckets and center triangle.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UFP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SFP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given by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𝑈𝐹𝑃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3,0,</m:t>
                              </m:r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1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kern="10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kern="10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kern="10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b="0" i="1" kern="10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b="0" i="1" kern="10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1" kern="10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11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−16</m:t>
                              </m:r>
                              <m:sSub>
                                <m:sSubPr>
                                  <m:ctrlP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ko-KR" sz="11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ko-KR" sz="11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3,0,</m:t>
                              </m:r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11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−16</m:t>
                              </m:r>
                              <m:sSub>
                                <m:sSubPr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defined by intersection between </a:t>
                </a:r>
                <a14:m>
                  <m:oMath xmlns:m="http://schemas.openxmlformats.org/officeDocument/2006/math">
                    <m:r>
                      <a:rPr lang="en-US" altLang="ko-KR" sz="1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 and contour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𝑈𝐹𝑃</m:t>
                            </m:r>
                          </m:sub>
                        </m:s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ko-K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denoted as follows: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1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1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110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3,0,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−16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d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3,0,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−16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ko-KR" sz="11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1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1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1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110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3,0,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−16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d>
                          <m:r>
                            <a:rPr lang="en-US" altLang="ko-KR" sz="11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sSub>
                                <m:sSubPr>
                                  <m:ctrlPr>
                                    <a:rPr lang="ko-KR" altLang="ko-KR" sz="11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3,0,</m:t>
                                  </m:r>
                                  <m:sSub>
                                    <m:sSubPr>
                                      <m:ctrlPr>
                                        <a:rPr lang="ko-KR" altLang="ko-KR" sz="11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10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3,0,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i="1" kern="1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1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−16</m:t>
                                  </m:r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1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altLang="ko-KR" sz="11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ko-KR" altLang="ko-KR" sz="11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1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ko-KR" sz="12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E8FBF8-C175-4DB8-8FA8-CA80E9C4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0" y="3312673"/>
                <a:ext cx="8092159" cy="3766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E78E23-A7AD-4BDA-9882-4591056C6AAC}"/>
                  </a:ext>
                </a:extLst>
              </p:cNvPr>
              <p:cNvSpPr txBox="1"/>
              <p:nvPr/>
            </p:nvSpPr>
            <p:spPr>
              <a:xfrm>
                <a:off x="3389613" y="1266539"/>
                <a:ext cx="6004420" cy="201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ko-KR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ko-KR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ko-KR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2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func>
                          <m:func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sub>
                                    </m:s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2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latin typeface="Cambria Math" panose="02040503050406030204" pitchFamily="18" charset="0"/>
                            <a:ea typeface="한컴바탕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ko-KR" sz="1200" i="1">
                            <a:latin typeface="Cambria Math" panose="02040503050406030204" pitchFamily="18" charset="0"/>
                            <a:ea typeface="한컴바탕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ko-KR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ko-KR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=−∞,</m:t>
                            </m:r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ko-KR" altLang="ko-KR" sz="1200" i="1">
                                    <a:latin typeface="Cambria Math" panose="02040503050406030204" pitchFamily="18" charset="0"/>
                                    <a:ea typeface="한컴바탕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 smtClean="0">
                                    <a:latin typeface="Cambria Math" panose="02040503050406030204" pitchFamily="18" charset="0"/>
                                    <a:ea typeface="한컴바탕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ko-KR" sz="1200" i="1" smtClean="0">
                                    <a:latin typeface="Cambria Math" panose="02040503050406030204" pitchFamily="18" charset="0"/>
                                    <a:ea typeface="한컴바탕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ko-KR" altLang="ko-KR" sz="1200" i="1">
                                        <a:latin typeface="Cambria Math" panose="02040503050406030204" pitchFamily="18" charset="0"/>
                                        <a:ea typeface="한컴바탕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 smtClean="0">
                                        <a:latin typeface="Cambria Math" panose="02040503050406030204" pitchFamily="18" charset="0"/>
                                        <a:ea typeface="한컴바탕"/>
                                        <a:cs typeface="Times New Roman" panose="020206030504050203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i="1" smtClean="0">
                                        <a:latin typeface="Cambria Math" panose="02040503050406030204" pitchFamily="18" charset="0"/>
                                        <a:ea typeface="한컴바탕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sub>
                          <m:sup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ko-KR" altLang="ko-KR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3</m:t>
                                    </m:r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,0,</m:t>
                                    </m:r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ko-KR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한컴바탕"/>
                                  </a:rPr>
                                  <m:t>𝑛</m:t>
                                </m:r>
                                <m:r>
                                  <a:rPr lang="en-US" altLang="ko-KR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한컴바탕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altLang="ko-KR" sz="1200" i="1">
                            <a:latin typeface="Cambria Math" panose="02040503050406030204" pitchFamily="18" charset="0"/>
                            <a:ea typeface="한컴바탕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ko-KR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한컴바탕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ko-KR" altLang="ko-KR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1</m:t>
                                    </m:r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,0,</m:t>
                                    </m:r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ko-KR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한컴바탕"/>
                                  </a:rPr>
                                  <m:t>𝑛</m:t>
                                </m:r>
                                <m:r>
                                  <a:rPr lang="en-US" altLang="ko-KR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한컴바탕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한컴바탕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altLang="ko-KR" sz="12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 of 3 island buckets and 1 triangle called center triangle.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E78E23-A7AD-4BDA-9882-4591056C6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613" y="1266539"/>
                <a:ext cx="6004420" cy="2015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2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484B0-C358-498D-BA3C-649A4A84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897" y="3027937"/>
                <a:ext cx="8276453" cy="338964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we can calculate 4 characteristic points of TRIBs. Thus we can expect the normalized horizontal phase space of electrons without a tracking simulation.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we have still two problems</a:t>
                </a:r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We are uncertain about which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strengths can yield the desired phase space. Scanning through all the ranges is challenging due to the numerous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in the cell.</a:t>
                </a:r>
                <a:b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When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varing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3,0,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other parameters determined by the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change simultaneously.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address this issue, we will utilize the definitions of each parameter to find the </a:t>
                </a:r>
                <a:r>
                  <a:rPr lang="en-US" altLang="ko-K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strength that simultaneously satisfies g, alpha, horizontal chromaticity, and vertical chromaticity.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5D6E71-8975-475C-99A2-417367BE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97" y="3027937"/>
                <a:ext cx="8276453" cy="3389641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DF1AC9-837E-4959-A172-62A39D4A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3B95B04-DDD0-4D40-A0F5-B5AFD098C437}"/>
              </a:ext>
            </a:extLst>
          </p:cNvPr>
          <p:cNvGrpSpPr/>
          <p:nvPr/>
        </p:nvGrpSpPr>
        <p:grpSpPr>
          <a:xfrm>
            <a:off x="1330373" y="1043032"/>
            <a:ext cx="3833558" cy="1850518"/>
            <a:chOff x="1107349" y="1043032"/>
            <a:chExt cx="3833558" cy="185051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A999400-0F98-40CD-80C9-18FA29227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369" t="8463" r="2193" b="2028"/>
            <a:stretch/>
          </p:blipFill>
          <p:spPr>
            <a:xfrm>
              <a:off x="1107349" y="1043032"/>
              <a:ext cx="1950612" cy="1850518"/>
            </a:xfrm>
            <a:prstGeom prst="rect">
              <a:avLst/>
            </a:prstGeom>
          </p:spPr>
        </p:pic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38DD787A-1F1A-452E-BFF7-FA68E1B47EB0}"/>
                </a:ext>
              </a:extLst>
            </p:cNvPr>
            <p:cNvSpPr/>
            <p:nvPr/>
          </p:nvSpPr>
          <p:spPr>
            <a:xfrm>
              <a:off x="3514778" y="1454891"/>
              <a:ext cx="1426129" cy="17100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D81AE414-AF37-45DA-801B-C89989711DF8}"/>
                </a:ext>
              </a:extLst>
            </p:cNvPr>
            <p:cNvSpPr/>
            <p:nvPr/>
          </p:nvSpPr>
          <p:spPr>
            <a:xfrm flipH="1">
              <a:off x="3514778" y="2115618"/>
              <a:ext cx="1426129" cy="17100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32264A-5668-4141-9AF1-C807903B7CDA}"/>
                </a:ext>
              </a:extLst>
            </p:cNvPr>
            <p:cNvSpPr txBox="1"/>
            <p:nvPr/>
          </p:nvSpPr>
          <p:spPr>
            <a:xfrm>
              <a:off x="4029378" y="1865631"/>
              <a:ext cx="4613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ko-K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506AAB8-8146-4837-8646-F89A635234C9}"/>
              </a:ext>
            </a:extLst>
          </p:cNvPr>
          <p:cNvGrpSpPr/>
          <p:nvPr/>
        </p:nvGrpSpPr>
        <p:grpSpPr>
          <a:xfrm>
            <a:off x="5455748" y="1037674"/>
            <a:ext cx="2653685" cy="1990263"/>
            <a:chOff x="5827223" y="1037674"/>
            <a:chExt cx="3064506" cy="2298379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74921FA-BE02-4016-9711-9F187F555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27223" y="1037674"/>
              <a:ext cx="3064506" cy="229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E20889CF-9790-4E98-AB5C-2E44A5D44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18000000">
              <a:off x="6819900" y="2313161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DF83BA4B-DA1E-45D3-A844-A54461A35B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10800000">
              <a:off x="7710290" y="1835740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749CFE1C-A670-458F-8107-52279872E2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4" t="34803" r="39820" b="44787"/>
            <a:stretch/>
          </p:blipFill>
          <p:spPr bwMode="auto">
            <a:xfrm rot="3600000" flipV="1">
              <a:off x="6819899" y="1368037"/>
              <a:ext cx="607219" cy="46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01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37948</TotalTime>
  <Words>1058</Words>
  <Application>Microsoft Office PowerPoint</Application>
  <PresentationFormat>화면 슬라이드 쇼(4:3)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Cambria Math</vt:lpstr>
      <vt:lpstr>times</vt:lpstr>
      <vt:lpstr>Times New Roman</vt:lpstr>
      <vt:lpstr>Office 테마</vt:lpstr>
      <vt:lpstr>Theoretical Approach and Nonlinear Optimization for Transverse Resonance Island Buckets Operation in Storage Ring</vt:lpstr>
      <vt:lpstr>Table of Contents</vt:lpstr>
      <vt:lpstr>Introduction</vt:lpstr>
      <vt:lpstr>Introduction</vt:lpstr>
      <vt:lpstr>Introduction</vt:lpstr>
      <vt:lpstr>Introduction</vt:lpstr>
      <vt:lpstr>Theory</vt:lpstr>
      <vt:lpstr>Theory</vt:lpstr>
      <vt:lpstr>Theory</vt:lpstr>
      <vt:lpstr>Theory</vt:lpstr>
      <vt:lpstr>Theory</vt:lpstr>
      <vt:lpstr>TRIBs Lattice</vt:lpstr>
      <vt:lpstr>Tracking Result</vt:lpstr>
      <vt:lpstr>Summary</vt:lpstr>
      <vt:lpstr>Thank You for Your Attention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기문 남</cp:lastModifiedBy>
  <cp:revision>535</cp:revision>
  <cp:lastPrinted>2018-12-04T23:29:51Z</cp:lastPrinted>
  <dcterms:created xsi:type="dcterms:W3CDTF">2018-10-09T21:47:31Z</dcterms:created>
  <dcterms:modified xsi:type="dcterms:W3CDTF">2023-08-06T10:01:30Z</dcterms:modified>
</cp:coreProperties>
</file>