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7" r:id="rId1"/>
  </p:sldMasterIdLst>
  <p:notesMasterIdLst>
    <p:notesMasterId r:id="rId10"/>
  </p:notesMasterIdLst>
  <p:sldIdLst>
    <p:sldId id="256" r:id="rId2"/>
    <p:sldId id="271" r:id="rId3"/>
    <p:sldId id="257" r:id="rId4"/>
    <p:sldId id="280" r:id="rId5"/>
    <p:sldId id="269" r:id="rId6"/>
    <p:sldId id="281" r:id="rId7"/>
    <p:sldId id="282" r:id="rId8"/>
    <p:sldId id="265" r:id="rId9"/>
  </p:sldIdLst>
  <p:sldSz cx="12801600" cy="9601200" type="A3"/>
  <p:notesSz cx="6742113" cy="9875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51600-D177-4AE0-8436-6ABA9F6E808E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D3B11-B170-49F5-AC22-884A998B1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05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01B28-6C4A-7BFD-8EB4-BAD4B736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49C586-9C11-EC67-E3E5-C2C40AA76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6ECA5D-B07F-913B-C87E-22AC1DC9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97DD-2349-4691-AACD-9CBFB62A0710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CF9545-A544-C374-82F1-A5146013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65BE1B-4498-01BC-74D6-E7DA86FB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86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EC485-70B9-4059-29AA-ABD0AED5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47B600-C993-459E-4398-B392A1DEE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E53832-03CE-5394-AA3D-E49CB14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A519-E5CB-436B-833A-3F6E19E96AF7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106617-11E7-EA68-5783-D544A477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241FA3-7A7E-B558-746C-FEA19EAA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95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24C813-7191-590D-C262-0551973D9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3302FC-2DE8-1DF8-0478-A03089AEF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68C377-8A0C-432D-5354-49316179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6607-1DFB-41D5-B9E8-0D3173F52E6E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615846-427E-C4EC-4B46-09392082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B2C2B7-5487-4B48-B889-2FFD8B0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68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C876FE3-376B-BEA8-6AC8-26ED2781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1EED-2728-40B4-AF00-388063C4C66F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EC6A8C4-50FC-53F9-A27B-37525BA2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78327F2-FDA3-C349-046F-B5D39B79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6D5F832E-950D-3510-55DB-FC1B7E57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4364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CD5DFA-F4C8-D57C-D625-5C702D74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F15E3C-0BAC-5636-3BAD-0C2AF5A7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1EED-2728-40B4-AF00-388063C4C66F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800F36-54FB-819B-1AEF-E8E9A734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30F958-3FD2-F92A-5A0B-CDC1E71E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86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D3E5D-E567-CAB2-5613-56DEF260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DB90E7-490F-545F-C4A1-8530163C1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7CE43D-9500-60BB-CA11-8DD59A0E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DF29-CA89-419E-8789-0A588C04B6E6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DD012D-BF99-EE84-A962-6E8BEE36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0DB1D0-8533-97B9-8193-21E2C4D7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9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DC4F2-6A2D-0B56-69A9-21A8D85B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B07F5-3ED2-964E-5DDF-09EE8CA8F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34B6B2-26DD-AD17-1EFA-7E6523DA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28E2-6F89-4EAB-9DE9-FB3D0C68D2BE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FED46D-AC54-2507-3B93-275AD5C9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F3D8F-69C9-CA1F-E8DC-1B09E468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69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7FA65-F2F8-7827-7CAC-8CD0D61C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562A75-08D4-1023-C6F7-EC7231D89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4DB171-0B3E-F6C0-3AD1-90181D941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120C95-8B98-4355-9773-2C8B64BC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35E10-6352-4355-857B-441E2CDA984C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8A49CE-1D5F-BB21-4736-E3EDB84C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F32956-7FCD-B1CF-22C1-4406F186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99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53773-2CDE-30FE-1BF7-FF2AAD8A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0073A6-A045-1C3E-B886-C0E3D1DC5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1BFC88-012C-7EEE-D293-40B6B1B09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5C14128-18A6-50A0-4644-FC89EFB9F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CDA33A-9872-4B54-982E-F8EB4370E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C28DDC-06CE-6F94-F7B0-BFAC2699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F0C3-404F-46E1-B9E4-A4377FE34E41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FBF9B0-AB2C-11BA-AA86-80F7BF9D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FE3B09-C747-93ED-AF79-26728A94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8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C066BB-FC3A-F45F-298E-2AF0781F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862589-AAE8-5D46-98F2-27DC4F9F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1EED-2728-40B4-AF00-388063C4C66F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06F390-FB5B-D4D8-D414-C28D5359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40BE16-9B2A-3685-5D16-38A15A65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66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0AE2BA-3CEC-5A2B-4CF7-0FD97D57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4EEB-B0EF-4ED4-A34B-843496BD5014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1DCAC4F-7356-274A-6CAB-8F34B544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DAB98E-2479-83CB-D715-DA60B8EC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1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15A0EA-21A2-0971-7BF0-FE37AB72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73AF14-DE65-A3F5-9641-B934F14C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1D0000-2D65-DB99-32A3-07375542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997E66-1794-B29B-0B4C-42EC8320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9DD-C299-4483-B9CE-6529C798125E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080D62-2DA9-A1F9-CD7A-C5CE8AE2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E660F5-C673-84CD-A3E3-E4743C29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54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DD2C61-4155-CBA7-9047-655DC40D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A4D45C-E078-78AB-A9B4-5CDBE97A0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59A2C6-1DB6-8CE5-755E-B7E1FF7C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C7141F-75A7-2851-6A8B-071888A6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35F-4D2B-4FA7-A166-81B1441FFC17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B5FDE1-AA9A-A485-59AA-EB2EC2B7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35C152-21C6-8A32-6BE4-82637E36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6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4CD93B-430E-2404-3664-E84018AE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077EC3-BC83-12C1-EE40-598BF5EF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DCD33D-0786-6128-3C30-A046017E0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1EED-2728-40B4-AF00-388063C4C66F}" type="datetime1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36AADC-5981-640B-70D7-372899F9F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D1C776-DF73-6FA0-9C20-E1F604FB2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55C9-A3C8-4232-B03B-863AFF0D42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8" r:id="rId12"/>
    <p:sldLayoutId id="2147483684" r:id="rId13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A8273C-2D37-44D0-8A67-E4D20622F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145" y="1062533"/>
            <a:ext cx="10599438" cy="4992624"/>
          </a:xfrm>
        </p:spPr>
        <p:txBody>
          <a:bodyPr>
            <a:normAutofit/>
          </a:bodyPr>
          <a:lstStyle/>
          <a:p>
            <a:r>
              <a:rPr lang="en-US" altLang="ja-JP" sz="6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INC model for alpha incident reaction at 230MeV/u</a:t>
            </a:r>
            <a:endParaRPr lang="ja-JP" altLang="en-US" sz="67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861B42-98C0-4BD8-836D-CF6DFEF15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196" y="6295019"/>
            <a:ext cx="11089335" cy="2449958"/>
          </a:xfrm>
        </p:spPr>
        <p:txBody>
          <a:bodyPr>
            <a:normAutofit/>
          </a:bodyPr>
          <a:lstStyle/>
          <a:p>
            <a:r>
              <a:rPr lang="en-US" altLang="ja-JP" sz="3200" baseline="30000" dirty="0"/>
              <a:t>*</a:t>
            </a:r>
            <a:r>
              <a:rPr kumimoji="1" lang="en-US" altLang="ja-JP" sz="3200" dirty="0"/>
              <a:t>Furuta Toshimasa</a:t>
            </a:r>
            <a:r>
              <a:rPr kumimoji="1" lang="en-US" altLang="ja-JP" sz="3200" baseline="30000" dirty="0"/>
              <a:t>1</a:t>
            </a:r>
            <a:r>
              <a:rPr kumimoji="1" lang="ja-JP" altLang="en-US" sz="3200" dirty="0"/>
              <a:t>　</a:t>
            </a:r>
            <a:r>
              <a:rPr kumimoji="1" lang="en-US" altLang="ja-JP" sz="3200" dirty="0" err="1"/>
              <a:t>Uozumi</a:t>
            </a:r>
            <a:r>
              <a:rPr kumimoji="1" lang="en-US" altLang="ja-JP" sz="3200" dirty="0"/>
              <a:t> Yusuke</a:t>
            </a:r>
            <a:r>
              <a:rPr kumimoji="1" lang="en-US" altLang="ja-JP" sz="3200" baseline="30000" dirty="0"/>
              <a:t>1</a:t>
            </a:r>
            <a:r>
              <a:rPr kumimoji="1" lang="ja-JP" altLang="en-US" sz="3200" dirty="0"/>
              <a:t>　</a:t>
            </a:r>
            <a:r>
              <a:rPr kumimoji="1" lang="en-US" altLang="ja-JP" sz="3200" dirty="0"/>
              <a:t>Yamaguchi Yuji</a:t>
            </a:r>
            <a:r>
              <a:rPr kumimoji="1" lang="en-US" altLang="ja-JP" sz="3200" baseline="30000" dirty="0"/>
              <a:t>2</a:t>
            </a: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r>
              <a:rPr lang="en-US" altLang="ja-JP" sz="3200" dirty="0"/>
              <a:t>1Kyushu university</a:t>
            </a:r>
            <a:r>
              <a:rPr lang="ja-JP" altLang="en-US" sz="3200" dirty="0"/>
              <a:t>　</a:t>
            </a:r>
            <a:r>
              <a:rPr lang="en-US" altLang="ja-JP" sz="3200" dirty="0"/>
              <a:t>2JAEA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310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C9DBA9-9171-8A4F-CE8F-E60A198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518104-C267-D033-3AD6-B0EC4D960E0F}"/>
              </a:ext>
            </a:extLst>
          </p:cNvPr>
          <p:cNvSpPr txBox="1"/>
          <p:nvPr/>
        </p:nvSpPr>
        <p:spPr>
          <a:xfrm>
            <a:off x="891797" y="445899"/>
            <a:ext cx="99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3B9D6C-F2D6-116A-C9E5-C692313D13B1}"/>
              </a:ext>
            </a:extLst>
          </p:cNvPr>
          <p:cNvSpPr txBox="1"/>
          <p:nvPr/>
        </p:nvSpPr>
        <p:spPr>
          <a:xfrm>
            <a:off x="279064" y="1452408"/>
            <a:ext cx="11718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of α-particle incident reaction</a:t>
            </a:r>
          </a:p>
          <a:p>
            <a:pPr marL="1343025" indent="-1343025">
              <a:tabLst>
                <a:tab pos="900113" algn="l"/>
              </a:tabLst>
            </a:pPr>
            <a:r>
              <a:rPr kumimoji="1"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・・・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development or design of facilities related nuclear power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36EB80-4D9E-5C8C-381F-C3456F0D913C}"/>
              </a:ext>
            </a:extLst>
          </p:cNvPr>
          <p:cNvSpPr txBox="1"/>
          <p:nvPr/>
        </p:nvSpPr>
        <p:spPr>
          <a:xfrm>
            <a:off x="86324" y="3409034"/>
            <a:ext cx="590824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Problem of α-particle incident reaction</a:t>
            </a:r>
            <a:endParaRPr kumimoji="1"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Calculation accuracy of DDXs of α-particle incident reaction at few hundred MeV</a:t>
            </a:r>
            <a:endParaRPr kumimoji="1" lang="en-US" altLang="ja-JP" sz="28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Reason …</a:t>
            </a:r>
          </a:p>
          <a:p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 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Lack of experimental data</a:t>
            </a:r>
          </a:p>
          <a:p>
            <a:pPr marL="542925" indent="-542925"/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 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Understanding of fragmentation reactions</a:t>
            </a:r>
          </a:p>
          <a:p>
            <a:pPr marL="542925" indent="-542925"/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 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Treatment of composite particles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7128F91-C712-CBE6-0A1C-6C796020D4D2}"/>
              </a:ext>
            </a:extLst>
          </p:cNvPr>
          <p:cNvGrpSpPr/>
          <p:nvPr/>
        </p:nvGrpSpPr>
        <p:grpSpPr>
          <a:xfrm>
            <a:off x="6081288" y="2886777"/>
            <a:ext cx="6986296" cy="6714423"/>
            <a:chOff x="5764287" y="2300403"/>
            <a:chExt cx="4294111" cy="411457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47D8A76-A180-88A0-994A-1194C04841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135" r="18146"/>
            <a:stretch/>
          </p:blipFill>
          <p:spPr>
            <a:xfrm>
              <a:off x="5944714" y="2552267"/>
              <a:ext cx="3945277" cy="3657600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D81636A-A21D-0375-6F98-DC4730AC7298}"/>
                </a:ext>
              </a:extLst>
            </p:cNvPr>
            <p:cNvGrpSpPr/>
            <p:nvPr/>
          </p:nvGrpSpPr>
          <p:grpSpPr>
            <a:xfrm>
              <a:off x="5764287" y="2300403"/>
              <a:ext cx="4294111" cy="4114574"/>
              <a:chOff x="494203" y="2111585"/>
              <a:chExt cx="4943377" cy="4826519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BFF09DE-2564-74FE-D867-215474FE7618}"/>
                  </a:ext>
                </a:extLst>
              </p:cNvPr>
              <p:cNvSpPr txBox="1"/>
              <p:nvPr/>
            </p:nvSpPr>
            <p:spPr>
              <a:xfrm>
                <a:off x="722641" y="2111585"/>
                <a:ext cx="4714939" cy="41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DDXs of Al(α,</a:t>
                </a:r>
                <a:r>
                  <a:rPr kumimoji="1" lang="en-US" altLang="ja-JP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kumimoji="1"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230MeV/u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endParaRPr kumimoji="1" lang="ja-JP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C8FA1827-FB42-A2A0-D8B4-C4F731942949}"/>
                  </a:ext>
                </a:extLst>
              </p:cNvPr>
              <p:cNvGrpSpPr/>
              <p:nvPr/>
            </p:nvGrpSpPr>
            <p:grpSpPr>
              <a:xfrm>
                <a:off x="494203" y="2539595"/>
                <a:ext cx="4496009" cy="4398509"/>
                <a:chOff x="460328" y="2675720"/>
                <a:chExt cx="4496009" cy="4398509"/>
              </a:xfrm>
            </p:grpSpPr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5C64F52-3154-EEEB-11E6-0D1FEFF71DA2}"/>
                    </a:ext>
                  </a:extLst>
                </p:cNvPr>
                <p:cNvSpPr txBox="1"/>
                <p:nvPr/>
              </p:nvSpPr>
              <p:spPr>
                <a:xfrm rot="16200000">
                  <a:off x="-1189395" y="4325443"/>
                  <a:ext cx="3743626" cy="444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DDX[mb/</a:t>
                  </a:r>
                  <a:r>
                    <a:rPr kumimoji="1" lang="en-US" altLang="ja-JP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sr</a:t>
                  </a:r>
                  <a:r>
                    <a:rPr kumimoji="1" lang="en-US" altLang="ja-JP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/MeV]</a:t>
                  </a:r>
                  <a:endParaRPr kumimoji="1" lang="ja-JP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2C3C9908-6883-91A6-168E-805E20435FD9}"/>
                    </a:ext>
                  </a:extLst>
                </p:cNvPr>
                <p:cNvSpPr txBox="1"/>
                <p:nvPr/>
              </p:nvSpPr>
              <p:spPr>
                <a:xfrm>
                  <a:off x="1272082" y="6647415"/>
                  <a:ext cx="3684255" cy="426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proton energy [MeV]</a:t>
                  </a:r>
                  <a:endParaRPr kumimoji="1" lang="ja-JP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9231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C9DBA9-9171-8A4F-CE8F-E60A198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518104-C267-D033-3AD6-B0EC4D960E0F}"/>
              </a:ext>
            </a:extLst>
          </p:cNvPr>
          <p:cNvSpPr txBox="1"/>
          <p:nvPr/>
        </p:nvSpPr>
        <p:spPr>
          <a:xfrm>
            <a:off x="891797" y="445899"/>
            <a:ext cx="99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3B9D6C-F2D6-116A-C9E5-C692313D13B1}"/>
              </a:ext>
            </a:extLst>
          </p:cNvPr>
          <p:cNvSpPr txBox="1"/>
          <p:nvPr/>
        </p:nvSpPr>
        <p:spPr>
          <a:xfrm>
            <a:off x="442912" y="1208720"/>
            <a:ext cx="116544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Particles transport calculation code to evaluate radiation dose </a:t>
            </a:r>
          </a:p>
          <a:p>
            <a:r>
              <a:rPr kumimoji="1" lang="en-US" altLang="ja-JP" sz="3600" dirty="0">
                <a:solidFill>
                  <a:srgbClr val="00B05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PHITS(Particle and Heavy Ion Transport code System)</a:t>
            </a:r>
          </a:p>
          <a:p>
            <a:endParaRPr kumimoji="1"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Examples of physics models to describe nuclear reactions </a:t>
            </a:r>
          </a:p>
          <a:p>
            <a:pPr defTabSz="626745">
              <a:tabLst>
                <a:tab pos="985838" algn="l"/>
                <a:tab pos="6400800" algn="l"/>
              </a:tabLst>
            </a:pP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INC	</a:t>
            </a: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：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Intra-Nuclear Cascade	</a:t>
            </a:r>
          </a:p>
          <a:p>
            <a:pPr>
              <a:tabLst>
                <a:tab pos="985838" algn="l"/>
              </a:tabLst>
            </a:pP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QMD	</a:t>
            </a: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：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Quantum Molecular Dynamics		</a:t>
            </a:r>
          </a:p>
          <a:p>
            <a:pPr>
              <a:tabLst>
                <a:tab pos="800100" algn="l"/>
                <a:tab pos="985838" algn="l"/>
              </a:tabLst>
            </a:pP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GEM	</a:t>
            </a: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：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Generalized Evaporation Model	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E7478B-6B0F-0184-A820-A0183D861E86}"/>
              </a:ext>
            </a:extLst>
          </p:cNvPr>
          <p:cNvGrpSpPr/>
          <p:nvPr/>
        </p:nvGrpSpPr>
        <p:grpSpPr>
          <a:xfrm>
            <a:off x="65117" y="4603473"/>
            <a:ext cx="12671366" cy="5051529"/>
            <a:chOff x="509480" y="1661967"/>
            <a:chExt cx="8326359" cy="3524183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00B2A36-E656-9E04-D2B5-5F4A49DA2AA5}"/>
                </a:ext>
              </a:extLst>
            </p:cNvPr>
            <p:cNvGrpSpPr/>
            <p:nvPr/>
          </p:nvGrpSpPr>
          <p:grpSpPr>
            <a:xfrm>
              <a:off x="509480" y="1661967"/>
              <a:ext cx="8326359" cy="3524183"/>
              <a:chOff x="699816" y="1803308"/>
              <a:chExt cx="8326359" cy="3524183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292D6B73-AFB6-36E3-36C7-DD0FA5F04EF0}"/>
                  </a:ext>
                </a:extLst>
              </p:cNvPr>
              <p:cNvGrpSpPr/>
              <p:nvPr/>
            </p:nvGrpSpPr>
            <p:grpSpPr>
              <a:xfrm>
                <a:off x="872100" y="1803308"/>
                <a:ext cx="8154075" cy="2752052"/>
                <a:chOff x="187373" y="2329469"/>
                <a:chExt cx="8154075" cy="2752052"/>
              </a:xfrm>
            </p:grpSpPr>
            <p:pic>
              <p:nvPicPr>
                <p:cNvPr id="17" name="図 16">
                  <a:extLst>
                    <a:ext uri="{FF2B5EF4-FFF2-40B4-BE49-F238E27FC236}">
                      <a16:creationId xmlns:a16="http://schemas.microsoft.com/office/drawing/2014/main" id="{DF48D39E-6322-0D0E-14DA-3759F9C3A326}"/>
                    </a:ext>
                  </a:extLst>
                </p:cNvPr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760"/>
                <a:stretch/>
              </p:blipFill>
              <p:spPr>
                <a:xfrm>
                  <a:off x="4178268" y="2329469"/>
                  <a:ext cx="4163180" cy="2752052"/>
                </a:xfrm>
                <a:prstGeom prst="rect">
                  <a:avLst/>
                </a:prstGeom>
              </p:spPr>
            </p:pic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FF4C683-61FB-D19A-CC10-CA3BF3BCB5A3}"/>
                    </a:ext>
                  </a:extLst>
                </p:cNvPr>
                <p:cNvSpPr txBox="1"/>
                <p:nvPr/>
              </p:nvSpPr>
              <p:spPr>
                <a:xfrm>
                  <a:off x="187373" y="2384452"/>
                  <a:ext cx="4933047" cy="450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kumimoji="1" lang="en-US" altLang="ja-JP" sz="36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INC(Intra Nuclear Cascade)</a:t>
                  </a:r>
                  <a:r>
                    <a:rPr kumimoji="1" lang="ja-JP" altLang="en-US" sz="36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sz="3600" b="1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ＭＳ ゴシック" panose="020B0609070205080204" pitchFamily="49" charset="-128"/>
                      <a:cs typeface="Times New Roman" panose="02020603050405020304" pitchFamily="18" charset="0"/>
                    </a:rPr>
                    <a:t>model</a:t>
                  </a:r>
                  <a:endParaRPr kumimoji="1" lang="ja-JP" altLang="en-US" sz="36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24BFE05-7536-D64C-CFC4-DAF70E7F5B22}"/>
                  </a:ext>
                </a:extLst>
              </p:cNvPr>
              <p:cNvSpPr txBox="1"/>
              <p:nvPr/>
            </p:nvSpPr>
            <p:spPr>
              <a:xfrm>
                <a:off x="699816" y="2192589"/>
                <a:ext cx="5048624" cy="3134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・</a:t>
                </a:r>
                <a:r>
                  <a:rPr kumimoji="1" lang="en-US" altLang="ja-JP" sz="32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Nuclear</a:t>
                </a:r>
                <a:r>
                  <a:rPr kumimoji="1" lang="ja-JP" altLang="en-US" sz="32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reactions</a:t>
                </a:r>
              </a:p>
              <a:p>
                <a:pPr marL="633413" indent="-633413"/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= Two body collision between</a:t>
                </a:r>
              </a:p>
              <a:p>
                <a:pPr marL="714375" indent="-85725">
                  <a:spcAft>
                    <a:spcPts val="1200"/>
                  </a:spcAft>
                </a:pP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incident particle and intra nuclear particle</a:t>
                </a:r>
              </a:p>
              <a:p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・</a:t>
                </a:r>
                <a:r>
                  <a:rPr kumimoji="1" lang="en-US" altLang="ja-JP" sz="32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Nucleus </a:t>
                </a:r>
              </a:p>
              <a:p>
                <a:pPr marL="357188" indent="85725">
                  <a:spcAft>
                    <a:spcPts val="1200"/>
                  </a:spcAft>
                </a:pP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=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Aggregation of free particles</a:t>
                </a:r>
              </a:p>
              <a:p>
                <a:pPr>
                  <a:spcAft>
                    <a:spcPts val="1200"/>
                  </a:spcAft>
                </a:pP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・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The box-shaped potential in nuclear </a:t>
                </a:r>
              </a:p>
              <a:p>
                <a:pPr>
                  <a:spcAft>
                    <a:spcPts val="1680"/>
                  </a:spcAft>
                </a:pP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・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Using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relativity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for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kinematics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of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particles</a:t>
                </a:r>
                <a:endParaRPr kumimoji="1" lang="ja-JP" altLang="en-US" sz="32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CC46084-3184-5560-D816-971D7FE245B5}"/>
                </a:ext>
              </a:extLst>
            </p:cNvPr>
            <p:cNvSpPr txBox="1"/>
            <p:nvPr/>
          </p:nvSpPr>
          <p:spPr>
            <a:xfrm>
              <a:off x="5697802" y="4596101"/>
              <a:ext cx="2998340" cy="40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The image of INC</a:t>
              </a:r>
              <a:r>
                <a:rPr kumimoji="1" lang="ja-JP" altLang="en-US" sz="3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32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model</a:t>
              </a:r>
              <a:endParaRPr kumimoji="1" lang="ja-JP" altLang="en-US" sz="32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C9DBA9-9171-8A4F-CE8F-E60A198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518104-C267-D033-3AD6-B0EC4D960E0F}"/>
              </a:ext>
            </a:extLst>
          </p:cNvPr>
          <p:cNvSpPr txBox="1"/>
          <p:nvPr/>
        </p:nvSpPr>
        <p:spPr>
          <a:xfrm>
            <a:off x="891797" y="445899"/>
            <a:ext cx="99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 reaction</a:t>
            </a:r>
            <a:endParaRPr kumimoji="1" lang="ja-JP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0F1B6D8E-874B-561A-CF63-D67BBE333CD7}"/>
              </a:ext>
            </a:extLst>
          </p:cNvPr>
          <p:cNvGrpSpPr/>
          <p:nvPr/>
        </p:nvGrpSpPr>
        <p:grpSpPr>
          <a:xfrm>
            <a:off x="44747" y="1369229"/>
            <a:ext cx="12812394" cy="4154460"/>
            <a:chOff x="552811" y="1025880"/>
            <a:chExt cx="13181672" cy="3550304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FE72B8B1-F130-A63B-6779-45445C276F63}"/>
                </a:ext>
              </a:extLst>
            </p:cNvPr>
            <p:cNvGrpSpPr/>
            <p:nvPr/>
          </p:nvGrpSpPr>
          <p:grpSpPr>
            <a:xfrm>
              <a:off x="552811" y="1025880"/>
              <a:ext cx="13181672" cy="3550304"/>
              <a:chOff x="552811" y="1025880"/>
              <a:chExt cx="13181672" cy="3550304"/>
            </a:xfrm>
          </p:grpSpPr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94173DA0-E1BE-CBE1-41FD-BC00D523AF64}"/>
                  </a:ext>
                </a:extLst>
              </p:cNvPr>
              <p:cNvGrpSpPr/>
              <p:nvPr/>
            </p:nvGrpSpPr>
            <p:grpSpPr>
              <a:xfrm>
                <a:off x="552811" y="1025880"/>
                <a:ext cx="13181672" cy="3550304"/>
                <a:chOff x="388427" y="1570408"/>
                <a:chExt cx="13181672" cy="3550304"/>
              </a:xfrm>
            </p:grpSpPr>
            <p:sp>
              <p:nvSpPr>
                <p:cNvPr id="4" name="楕円 3">
                  <a:extLst>
                    <a:ext uri="{FF2B5EF4-FFF2-40B4-BE49-F238E27FC236}">
                      <a16:creationId xmlns:a16="http://schemas.microsoft.com/office/drawing/2014/main" id="{57B5E736-6499-D335-5EBA-8F1B7DD6C8C5}"/>
                    </a:ext>
                  </a:extLst>
                </p:cNvPr>
                <p:cNvSpPr/>
                <p:nvPr/>
              </p:nvSpPr>
              <p:spPr>
                <a:xfrm>
                  <a:off x="862334" y="3247599"/>
                  <a:ext cx="1181712" cy="1172566"/>
                </a:xfrm>
                <a:prstGeom prst="ellipse">
                  <a:avLst/>
                </a:prstGeom>
                <a:noFill/>
                <a:ln w="28575">
                  <a:solidFill>
                    <a:srgbClr val="7030A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528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7" name="グループ化 56">
                  <a:extLst>
                    <a:ext uri="{FF2B5EF4-FFF2-40B4-BE49-F238E27FC236}">
                      <a16:creationId xmlns:a16="http://schemas.microsoft.com/office/drawing/2014/main" id="{5B81040C-10A3-6B41-20F6-092CC4FB4CCB}"/>
                    </a:ext>
                  </a:extLst>
                </p:cNvPr>
                <p:cNvGrpSpPr/>
                <p:nvPr/>
              </p:nvGrpSpPr>
              <p:grpSpPr>
                <a:xfrm>
                  <a:off x="388427" y="1570408"/>
                  <a:ext cx="13181672" cy="3550304"/>
                  <a:chOff x="388427" y="1570408"/>
                  <a:chExt cx="13181672" cy="3550304"/>
                </a:xfrm>
              </p:grpSpPr>
              <p:sp>
                <p:nvSpPr>
                  <p:cNvPr id="6" name="テキスト ボックス 5">
                    <a:extLst>
                      <a:ext uri="{FF2B5EF4-FFF2-40B4-BE49-F238E27FC236}">
                        <a16:creationId xmlns:a16="http://schemas.microsoft.com/office/drawing/2014/main" id="{96C6C484-8939-CB27-273D-530283F10C0C}"/>
                      </a:ext>
                    </a:extLst>
                  </p:cNvPr>
                  <p:cNvSpPr txBox="1"/>
                  <p:nvPr/>
                </p:nvSpPr>
                <p:spPr>
                  <a:xfrm>
                    <a:off x="6037370" y="1804239"/>
                    <a:ext cx="7532729" cy="24460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Cluster states are formed in α-particle</a:t>
                    </a:r>
                  </a:p>
                  <a:p>
                    <a:r>
                      <a:rPr kumimoji="1" lang="ja-JP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（</a:t>
                    </a:r>
                    <a:r>
                      <a:rPr kumimoji="1" lang="en-US" altLang="ja-JP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overlap of cluster states</a:t>
                    </a:r>
                    <a:r>
                      <a:rPr kumimoji="1" lang="ja-JP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）</a:t>
                    </a:r>
                    <a:endParaRPr kumimoji="1" lang="en-US" altLang="ja-JP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altLang="ja-JP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</a:t>
                    </a:r>
                    <a:r>
                      <a:rPr lang="ja-JP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⇓</a:t>
                    </a:r>
                    <a:endParaRPr lang="en-US" altLang="ja-JP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kumimoji="1" lang="en-US" altLang="ja-JP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α-particle</a:t>
                    </a:r>
                    <a:r>
                      <a:rPr lang="en-US" altLang="ja-JP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is broken up by interaction with target nucleus </a:t>
                    </a:r>
                    <a:endParaRPr kumimoji="1" lang="ja-JP" alt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5" name="グループ化 54">
                    <a:extLst>
                      <a:ext uri="{FF2B5EF4-FFF2-40B4-BE49-F238E27FC236}">
                        <a16:creationId xmlns:a16="http://schemas.microsoft.com/office/drawing/2014/main" id="{9468503A-406A-9F05-C3B4-91B082B8D1AA}"/>
                      </a:ext>
                    </a:extLst>
                  </p:cNvPr>
                  <p:cNvGrpSpPr/>
                  <p:nvPr/>
                </p:nvGrpSpPr>
                <p:grpSpPr>
                  <a:xfrm>
                    <a:off x="388427" y="1570408"/>
                    <a:ext cx="5527489" cy="3550304"/>
                    <a:chOff x="388427" y="1570408"/>
                    <a:chExt cx="5527489" cy="3550304"/>
                  </a:xfrm>
                </p:grpSpPr>
                <p:grpSp>
                  <p:nvGrpSpPr>
                    <p:cNvPr id="8" name="グループ化 7">
                      <a:extLst>
                        <a:ext uri="{FF2B5EF4-FFF2-40B4-BE49-F238E27FC236}">
                          <a16:creationId xmlns:a16="http://schemas.microsoft.com/office/drawing/2014/main" id="{7704B7EC-D9F8-5BCA-84C8-1621C39068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8427" y="1570408"/>
                      <a:ext cx="5527489" cy="3550304"/>
                      <a:chOff x="388427" y="1570408"/>
                      <a:chExt cx="5527489" cy="3550304"/>
                    </a:xfrm>
                  </p:grpSpPr>
                  <p:grpSp>
                    <p:nvGrpSpPr>
                      <p:cNvPr id="24" name="グループ化 23">
                        <a:extLst>
                          <a:ext uri="{FF2B5EF4-FFF2-40B4-BE49-F238E27FC236}">
                            <a16:creationId xmlns:a16="http://schemas.microsoft.com/office/drawing/2014/main" id="{128943A4-492B-7F3B-ECA9-AAC3A684FD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8427" y="1570408"/>
                        <a:ext cx="5527489" cy="3550304"/>
                        <a:chOff x="2131875" y="1330066"/>
                        <a:chExt cx="6294297" cy="4140365"/>
                      </a:xfrm>
                    </p:grpSpPr>
                    <p:grpSp>
                      <p:nvGrpSpPr>
                        <p:cNvPr id="33" name="グループ化 32">
                          <a:extLst>
                            <a:ext uri="{FF2B5EF4-FFF2-40B4-BE49-F238E27FC236}">
                              <a16:creationId xmlns:a16="http://schemas.microsoft.com/office/drawing/2014/main" id="{905B3E22-B934-43A2-F55C-CA64FA9F5E6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1875" y="2383606"/>
                          <a:ext cx="2128449" cy="2245885"/>
                          <a:chOff x="2131875" y="2383606"/>
                          <a:chExt cx="2128449" cy="2245885"/>
                        </a:xfrm>
                      </p:grpSpPr>
                      <p:sp>
                        <p:nvSpPr>
                          <p:cNvPr id="40" name="楕円 39">
                            <a:extLst>
                              <a:ext uri="{FF2B5EF4-FFF2-40B4-BE49-F238E27FC236}">
                                <a16:creationId xmlns:a16="http://schemas.microsoft.com/office/drawing/2014/main" id="{29A7C7B4-421C-A1E1-1CC8-4BCF2BFB75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31875" y="2383606"/>
                            <a:ext cx="2128449" cy="2245885"/>
                          </a:xfrm>
                          <a:prstGeom prst="ellipse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prstDash val="solid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 sz="3528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1" name="楕円 40">
                            <a:extLst>
                              <a:ext uri="{FF2B5EF4-FFF2-40B4-BE49-F238E27FC236}">
                                <a16:creationId xmlns:a16="http://schemas.microsoft.com/office/drawing/2014/main" id="{972618C1-D66C-301F-5914-B5D21D6553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02789" y="2512031"/>
                            <a:ext cx="575353" cy="575353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 sz="3528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2" name="楕円 41">
                            <a:extLst>
                              <a:ext uri="{FF2B5EF4-FFF2-40B4-BE49-F238E27FC236}">
                                <a16:creationId xmlns:a16="http://schemas.microsoft.com/office/drawing/2014/main" id="{C1281E9E-21D3-24C0-36E8-F7D7F097CE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517165" y="2843373"/>
                            <a:ext cx="575353" cy="575353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 sz="3528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3" name="楕円 42">
                            <a:extLst>
                              <a:ext uri="{FF2B5EF4-FFF2-40B4-BE49-F238E27FC236}">
                                <a16:creationId xmlns:a16="http://schemas.microsoft.com/office/drawing/2014/main" id="{26CECC7D-20E8-FA36-A4AC-83CEAC16A1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75054" y="3546390"/>
                            <a:ext cx="575353" cy="575353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 sz="3528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4" name="楕円 43">
                            <a:extLst>
                              <a:ext uri="{FF2B5EF4-FFF2-40B4-BE49-F238E27FC236}">
                                <a16:creationId xmlns:a16="http://schemas.microsoft.com/office/drawing/2014/main" id="{F7B7B5D9-BAB8-C092-0039-7D41034DE3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706623" y="3834067"/>
                            <a:ext cx="575353" cy="575353"/>
                          </a:xfrm>
                          <a:prstGeom prst="ellipse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solidFill>
                              <a:srgbClr val="FFFF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 sz="3528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5" name="矢印: 右 34">
                          <a:extLst>
                            <a:ext uri="{FF2B5EF4-FFF2-40B4-BE49-F238E27FC236}">
                              <a16:creationId xmlns:a16="http://schemas.microsoft.com/office/drawing/2014/main" id="{08CD9364-77F7-E263-3E36-54EF8272A4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7338" y="3138467"/>
                          <a:ext cx="776561" cy="472902"/>
                        </a:xfrm>
                        <a:prstGeom prst="rightArrow">
                          <a:avLst/>
                        </a:prstGeom>
                        <a:solidFill>
                          <a:srgbClr val="FF0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3528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6" name="楕円 35">
                          <a:extLst>
                            <a:ext uri="{FF2B5EF4-FFF2-40B4-BE49-F238E27FC236}">
                              <a16:creationId xmlns:a16="http://schemas.microsoft.com/office/drawing/2014/main" id="{30767A6D-B2D9-801A-8FE0-E4A7C6FCE1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76911" y="2074007"/>
                          <a:ext cx="3349261" cy="3396424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3528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7" name="テキスト ボックス 36">
                          <a:extLst>
                            <a:ext uri="{FF2B5EF4-FFF2-40B4-BE49-F238E27FC236}">
                              <a16:creationId xmlns:a16="http://schemas.microsoft.com/office/drawing/2014/main" id="{284AC519-7322-C079-1798-F8AE62F750D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34752" y="1330066"/>
                          <a:ext cx="2226197" cy="7734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sz="3600" b="1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target</a:t>
                          </a:r>
                          <a:endParaRPr kumimoji="1" lang="ja-JP" altLang="en-US" sz="3600" b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9" name="テキスト ボックス 38">
                          <a:extLst>
                            <a:ext uri="{FF2B5EF4-FFF2-40B4-BE49-F238E27FC236}">
                              <a16:creationId xmlns:a16="http://schemas.microsoft.com/office/drawing/2014/main" id="{F041094C-393D-4F55-AFB8-5365B9B4B1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67454" y="1410223"/>
                          <a:ext cx="1829043" cy="7734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sz="36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alpha</a:t>
                          </a:r>
                          <a:endParaRPr kumimoji="1" lang="ja-JP" altLang="en-US" sz="36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5" name="楕円 4">
                        <a:extLst>
                          <a:ext uri="{FF2B5EF4-FFF2-40B4-BE49-F238E27FC236}">
                            <a16:creationId xmlns:a16="http://schemas.microsoft.com/office/drawing/2014/main" id="{B060C819-A50B-126B-32B1-CBA83B2D86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047" y="2362311"/>
                        <a:ext cx="1181712" cy="1172566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prstDash val="lg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3528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54" name="グループ化 53">
                      <a:extLst>
                        <a:ext uri="{FF2B5EF4-FFF2-40B4-BE49-F238E27FC236}">
                          <a16:creationId xmlns:a16="http://schemas.microsoft.com/office/drawing/2014/main" id="{71251C5A-85D8-A12E-1153-22F5865D9C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2058" y="2298588"/>
                      <a:ext cx="3106613" cy="2256638"/>
                      <a:chOff x="2112058" y="2298588"/>
                      <a:chExt cx="3106613" cy="2256638"/>
                    </a:xfrm>
                  </p:grpSpPr>
                  <p:sp>
                    <p:nvSpPr>
                      <p:cNvPr id="9" name="楕円 8">
                        <a:extLst>
                          <a:ext uri="{FF2B5EF4-FFF2-40B4-BE49-F238E27FC236}">
                            <a16:creationId xmlns:a16="http://schemas.microsoft.com/office/drawing/2014/main" id="{DF9807A7-0EE8-64BF-C01D-6C882EA32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01611" y="2520202"/>
                        <a:ext cx="505260" cy="49335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3528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" name="楕円 9">
                        <a:extLst>
                          <a:ext uri="{FF2B5EF4-FFF2-40B4-BE49-F238E27FC236}">
                            <a16:creationId xmlns:a16="http://schemas.microsoft.com/office/drawing/2014/main" id="{DF0FBB8F-175C-3CB2-1E33-693CF3A9EE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87331" y="2804323"/>
                        <a:ext cx="505260" cy="49335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3528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5" name="楕円 44">
                        <a:extLst>
                          <a:ext uri="{FF2B5EF4-FFF2-40B4-BE49-F238E27FC236}">
                            <a16:creationId xmlns:a16="http://schemas.microsoft.com/office/drawing/2014/main" id="{C28F5818-BBA6-8C5E-CB37-D8E5015C4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41021" y="2298588"/>
                        <a:ext cx="1181712" cy="1172566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3528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6" name="楕円 45">
                        <a:extLst>
                          <a:ext uri="{FF2B5EF4-FFF2-40B4-BE49-F238E27FC236}">
                            <a16:creationId xmlns:a16="http://schemas.microsoft.com/office/drawing/2014/main" id="{C490AB1D-A96B-AB2B-5DCF-679F6B1882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3971" y="3604274"/>
                        <a:ext cx="505260" cy="49335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3528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7" name="楕円 46">
                        <a:extLst>
                          <a:ext uri="{FF2B5EF4-FFF2-40B4-BE49-F238E27FC236}">
                            <a16:creationId xmlns:a16="http://schemas.microsoft.com/office/drawing/2014/main" id="{9F934A7C-8C3E-210E-BCC7-E0BC5DE04F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49691" y="3888395"/>
                        <a:ext cx="505260" cy="49335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3528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8" name="楕円 47">
                        <a:extLst>
                          <a:ext uri="{FF2B5EF4-FFF2-40B4-BE49-F238E27FC236}">
                            <a16:creationId xmlns:a16="http://schemas.microsoft.com/office/drawing/2014/main" id="{23E95E2D-D3A8-96BC-D1B5-10E063364E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6959" y="3382660"/>
                        <a:ext cx="1181712" cy="1172566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7030A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3528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3" name="テキスト ボックス 52">
                        <a:extLst>
                          <a:ext uri="{FF2B5EF4-FFF2-40B4-BE49-F238E27FC236}">
                            <a16:creationId xmlns:a16="http://schemas.microsoft.com/office/drawing/2014/main" id="{17B5EF31-AC3C-6233-904B-5E0DDF0D4E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12058" y="3939345"/>
                        <a:ext cx="2134734" cy="5950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kumimoji="1" lang="en-US" altLang="ja-JP" sz="3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break up</a:t>
                        </a:r>
                        <a:endParaRPr kumimoji="1" lang="ja-JP" alt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65" name="楕円 64">
                <a:extLst>
                  <a:ext uri="{FF2B5EF4-FFF2-40B4-BE49-F238E27FC236}">
                    <a16:creationId xmlns:a16="http://schemas.microsoft.com/office/drawing/2014/main" id="{D6D7D153-BDFA-B228-065E-CB171640DBF9}"/>
                  </a:ext>
                </a:extLst>
              </p:cNvPr>
              <p:cNvSpPr/>
              <p:nvPr/>
            </p:nvSpPr>
            <p:spPr>
              <a:xfrm>
                <a:off x="3260520" y="1679315"/>
                <a:ext cx="2359458" cy="24115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528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F7709C67-48CE-2976-899A-A0EA6F924A7C}"/>
                </a:ext>
              </a:extLst>
            </p:cNvPr>
            <p:cNvCxnSpPr>
              <a:stCxn id="10" idx="7"/>
            </p:cNvCxnSpPr>
            <p:nvPr/>
          </p:nvCxnSpPr>
          <p:spPr>
            <a:xfrm flipV="1">
              <a:off x="4182981" y="1895461"/>
              <a:ext cx="1200074" cy="4365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B8727BBF-3F8D-2DED-B009-A65FE3D5538B}"/>
                </a:ext>
              </a:extLst>
            </p:cNvPr>
            <p:cNvCxnSpPr>
              <a:cxnSpLocks/>
            </p:cNvCxnSpPr>
            <p:nvPr/>
          </p:nvCxnSpPr>
          <p:spPr>
            <a:xfrm>
              <a:off x="4794423" y="3429000"/>
              <a:ext cx="1140993" cy="3473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0003B73-86FE-538D-73D5-69943ADC0A66}"/>
                  </a:ext>
                </a:extLst>
              </p:cNvPr>
              <p:cNvSpPr txBox="1"/>
              <p:nvPr/>
            </p:nvSpPr>
            <p:spPr>
              <a:xfrm>
                <a:off x="264046" y="5849280"/>
                <a:ext cx="5522392" cy="2977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kumimoji="1" lang="en-US" altLang="ja-JP" sz="3600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ja-JP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en-US" altLang="ja-JP" sz="3600" b="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 dependence</a:t>
                </a:r>
              </a:p>
              <a:p>
                <a:pPr/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cluster states</a:t>
                </a:r>
              </a:p>
              <a:p>
                <a:pPr/>
                <a:r>
                  <a:rPr kumimoji="1" lang="en-US" altLang="ja-JP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・・・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Woods – Saxon function</a:t>
                </a:r>
                <a:endParaRPr kumimoji="1" lang="en-US" altLang="ja-JP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en-US" altLang="ja-JP" sz="3200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0003B73-86FE-538D-73D5-69943ADC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6" y="5849280"/>
                <a:ext cx="5522392" cy="2977931"/>
              </a:xfrm>
              <a:prstGeom prst="rect">
                <a:avLst/>
              </a:prstGeom>
              <a:blipFill>
                <a:blip r:embed="rId2"/>
                <a:stretch>
                  <a:fillRect l="-3311" t="-3484" r="-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5EAC592-F7D0-01FF-C843-D0EAFFD931C3}"/>
              </a:ext>
            </a:extLst>
          </p:cNvPr>
          <p:cNvGrpSpPr/>
          <p:nvPr/>
        </p:nvGrpSpPr>
        <p:grpSpPr>
          <a:xfrm>
            <a:off x="5655828" y="4489425"/>
            <a:ext cx="6640394" cy="5189096"/>
            <a:chOff x="5655828" y="4489425"/>
            <a:chExt cx="6640394" cy="5189096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58B3190-C682-CB8F-1D2B-C8F719D1FA80}"/>
                </a:ext>
              </a:extLst>
            </p:cNvPr>
            <p:cNvGrpSpPr/>
            <p:nvPr/>
          </p:nvGrpSpPr>
          <p:grpSpPr>
            <a:xfrm>
              <a:off x="5655828" y="4489425"/>
              <a:ext cx="6640394" cy="4892572"/>
              <a:chOff x="6657460" y="5101460"/>
              <a:chExt cx="5720392" cy="4378030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9BDDEF35-713F-EAA7-36FD-F5167C2642E5}"/>
                  </a:ext>
                </a:extLst>
              </p:cNvPr>
              <p:cNvGrpSpPr/>
              <p:nvPr/>
            </p:nvGrpSpPr>
            <p:grpSpPr>
              <a:xfrm>
                <a:off x="6657460" y="5101460"/>
                <a:ext cx="5720392" cy="3987272"/>
                <a:chOff x="6712398" y="5101460"/>
                <a:chExt cx="5720392" cy="3987272"/>
              </a:xfrm>
            </p:grpSpPr>
            <p:pic>
              <p:nvPicPr>
                <p:cNvPr id="7" name="図 6">
                  <a:extLst>
                    <a:ext uri="{FF2B5EF4-FFF2-40B4-BE49-F238E27FC236}">
                      <a16:creationId xmlns:a16="http://schemas.microsoft.com/office/drawing/2014/main" id="{F15E06A1-99E6-B81E-59ED-FD074B0C6C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77201" y="5101460"/>
                  <a:ext cx="5255589" cy="3987272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DAF615EF-40DD-9FA5-F1BB-FC4C00160C78}"/>
                    </a:ext>
                  </a:extLst>
                </p:cNvPr>
                <p:cNvSpPr txBox="1"/>
                <p:nvPr/>
              </p:nvSpPr>
              <p:spPr>
                <a:xfrm rot="16200000">
                  <a:off x="5030869" y="6810686"/>
                  <a:ext cx="38862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</p:grp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8C35FC6-25F3-1232-8A5D-7B1D179CA8C1}"/>
                  </a:ext>
                </a:extLst>
              </p:cNvPr>
              <p:cNvSpPr txBox="1"/>
              <p:nvPr/>
            </p:nvSpPr>
            <p:spPr>
              <a:xfrm>
                <a:off x="7704023" y="8956270"/>
                <a:ext cx="4217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b-parameter [</a:t>
                </a:r>
                <a:r>
                  <a:rPr lang="en-US" altLang="ja-JP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A87CA8A-A4F4-FDFE-DDDD-82D7CA114B5C}"/>
                </a:ext>
              </a:extLst>
            </p:cNvPr>
            <p:cNvSpPr txBox="1"/>
            <p:nvPr/>
          </p:nvSpPr>
          <p:spPr>
            <a:xfrm>
              <a:off x="7046638" y="9155301"/>
              <a:ext cx="4989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probability of cluster states</a:t>
              </a:r>
              <a:endParaRPr kumimoji="1" lang="ja-JP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72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C9DBA9-9171-8A4F-CE8F-E60A198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518104-C267-D033-3AD6-B0EC4D960E0F}"/>
              </a:ext>
            </a:extLst>
          </p:cNvPr>
          <p:cNvSpPr txBox="1"/>
          <p:nvPr/>
        </p:nvSpPr>
        <p:spPr>
          <a:xfrm>
            <a:off x="891797" y="445899"/>
            <a:ext cx="99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 process</a:t>
            </a:r>
            <a:endParaRPr kumimoji="1" lang="ja-JP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644B745-3E14-F3B6-7768-80C583C9CFCC}"/>
                  </a:ext>
                </a:extLst>
              </p:cNvPr>
              <p:cNvSpPr txBox="1"/>
              <p:nvPr/>
            </p:nvSpPr>
            <p:spPr>
              <a:xfrm>
                <a:off x="0" y="1140627"/>
                <a:ext cx="12687300" cy="8659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Nucleon-Nucleon collision</a:t>
                </a:r>
              </a:p>
              <a:p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positional relationship between two particles involved collision is used for collision detection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ja-JP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ja-JP" alt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kumimoji="1" lang="en-US" altLang="ja-JP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1" lang="en-US" altLang="ja-JP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Cugnon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formula is used for Nucleon-Nucleon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</a:t>
                </a:r>
                <a:r>
                  <a:rPr kumimoji="1" lang="ja-JP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</a:t>
                </a:r>
              </a:p>
              <a:p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Cluster-Nucleon collision</a:t>
                </a:r>
              </a:p>
              <a:p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replaced by Nucleon-Nucleon collision between a representative particle and a nucleon in target nucleus</a:t>
                </a:r>
              </a:p>
              <a:p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 transfer of the representative particle is regarded one of cluster</a:t>
                </a:r>
              </a:p>
              <a:p>
                <a:endPara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Pauli Blocking</a:t>
                </a:r>
              </a:p>
              <a:p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Collisions generating nucleons with energy less than Fermi energy are 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hibited</a:t>
                </a:r>
              </a:p>
              <a:p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process</a:t>
                </a:r>
              </a:p>
              <a:p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Knock out and indirect</a:t>
                </a:r>
                <a:r>
                  <a:rPr lang="en-US" altLang="ja-JP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 are introduced</a:t>
                </a:r>
                <a:endPara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644B745-3E14-F3B6-7768-80C583C9C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0627"/>
                <a:ext cx="12687300" cy="8659358"/>
              </a:xfrm>
              <a:prstGeom prst="rect">
                <a:avLst/>
              </a:prstGeom>
              <a:blipFill>
                <a:blip r:embed="rId2"/>
                <a:stretch>
                  <a:fillRect l="-1442" t="-1126" r="-14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06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C9DBA9-9171-8A4F-CE8F-E60A198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518104-C267-D033-3AD6-B0EC4D960E0F}"/>
              </a:ext>
            </a:extLst>
          </p:cNvPr>
          <p:cNvSpPr txBox="1"/>
          <p:nvPr/>
        </p:nvSpPr>
        <p:spPr>
          <a:xfrm>
            <a:off x="891797" y="445899"/>
            <a:ext cx="99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kumimoji="1" lang="ja-JP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0FAF851-D479-8E3E-E51C-2E2E1836A4FE}"/>
              </a:ext>
            </a:extLst>
          </p:cNvPr>
          <p:cNvGrpSpPr/>
          <p:nvPr/>
        </p:nvGrpSpPr>
        <p:grpSpPr>
          <a:xfrm>
            <a:off x="45721" y="1369229"/>
            <a:ext cx="7983854" cy="8040837"/>
            <a:chOff x="348266" y="1250671"/>
            <a:chExt cx="8091004" cy="785727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BFA04B5-2B4B-90CD-6A59-6231EA70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816" y="1692215"/>
              <a:ext cx="7507411" cy="7029360"/>
            </a:xfrm>
            <a:prstGeom prst="rect">
              <a:avLst/>
            </a:prstGeom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1E58494D-15EC-4871-643A-37A8BFC2FD9C}"/>
                </a:ext>
              </a:extLst>
            </p:cNvPr>
            <p:cNvGrpSpPr/>
            <p:nvPr/>
          </p:nvGrpSpPr>
          <p:grpSpPr>
            <a:xfrm>
              <a:off x="348266" y="1250671"/>
              <a:ext cx="8091004" cy="7857274"/>
              <a:chOff x="223710" y="1254935"/>
              <a:chExt cx="5279126" cy="5191720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9C81B953-B994-1CFF-3D28-F794EBC5E075}"/>
                  </a:ext>
                </a:extLst>
              </p:cNvPr>
              <p:cNvGrpSpPr/>
              <p:nvPr/>
            </p:nvGrpSpPr>
            <p:grpSpPr>
              <a:xfrm>
                <a:off x="223710" y="1254935"/>
                <a:ext cx="5279126" cy="5191720"/>
                <a:chOff x="209223" y="1546426"/>
                <a:chExt cx="4384964" cy="4582997"/>
              </a:xfrm>
            </p:grpSpPr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D4595FCC-B980-F380-1FC0-148992680EF7}"/>
                    </a:ext>
                  </a:extLst>
                </p:cNvPr>
                <p:cNvGrpSpPr/>
                <p:nvPr/>
              </p:nvGrpSpPr>
              <p:grpSpPr>
                <a:xfrm>
                  <a:off x="209223" y="1546426"/>
                  <a:ext cx="4085497" cy="4582997"/>
                  <a:chOff x="425382" y="1879038"/>
                  <a:chExt cx="4579385" cy="4776719"/>
                </a:xfrm>
              </p:grpSpPr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787BCD09-49F4-CE61-10E9-A60BA68139E4}"/>
                      </a:ext>
                    </a:extLst>
                  </p:cNvPr>
                  <p:cNvSpPr txBox="1"/>
                  <p:nvPr/>
                </p:nvSpPr>
                <p:spPr>
                  <a:xfrm>
                    <a:off x="1110743" y="1879038"/>
                    <a:ext cx="3894024" cy="3537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DDXs of Al(α,x) 230MeV/u</a:t>
                    </a:r>
                    <a:r>
                      <a:rPr lang="ja-JP" alt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kumimoji="1" lang="en-US" altLang="ja-JP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r>
                      <a:rPr lang="en-US" altLang="ja-JP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˚</a:t>
                    </a:r>
                    <a:endParaRPr kumimoji="1" lang="ja-JP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7" name="グループ化 16">
                    <a:extLst>
                      <a:ext uri="{FF2B5EF4-FFF2-40B4-BE49-F238E27FC236}">
                        <a16:creationId xmlns:a16="http://schemas.microsoft.com/office/drawing/2014/main" id="{5BC287A5-6881-4B0D-A036-CA0D14D1C05A}"/>
                      </a:ext>
                    </a:extLst>
                  </p:cNvPr>
                  <p:cNvGrpSpPr/>
                  <p:nvPr/>
                </p:nvGrpSpPr>
                <p:grpSpPr>
                  <a:xfrm>
                    <a:off x="425382" y="2264425"/>
                    <a:ext cx="4579385" cy="4391332"/>
                    <a:chOff x="391507" y="2400550"/>
                    <a:chExt cx="4579385" cy="4391332"/>
                  </a:xfrm>
                </p:grpSpPr>
                <p:sp>
                  <p:nvSpPr>
                    <p:cNvPr id="18" name="テキスト ボックス 17">
                      <a:extLst>
                        <a:ext uri="{FF2B5EF4-FFF2-40B4-BE49-F238E27FC236}">
                          <a16:creationId xmlns:a16="http://schemas.microsoft.com/office/drawing/2014/main" id="{D9B309E6-56E2-6143-C069-0A4DD6F92BFC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-1347850" y="4139907"/>
                      <a:ext cx="3796556" cy="3178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DDX[mb/</a:t>
                      </a:r>
                      <a:r>
                        <a:rPr kumimoji="1" lang="en-US" altLang="ja-JP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/MeV]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テキスト ボックス 18">
                      <a:extLst>
                        <a:ext uri="{FF2B5EF4-FFF2-40B4-BE49-F238E27FC236}">
                          <a16:creationId xmlns:a16="http://schemas.microsoft.com/office/drawing/2014/main" id="{6E22BE7E-B5C7-28EF-C89F-B280168D3B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3909" y="6473798"/>
                      <a:ext cx="3896983" cy="31808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[MeV]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B3DA022C-284A-DF16-D5F1-8B6BB57CCF09}"/>
                    </a:ext>
                  </a:extLst>
                </p:cNvPr>
                <p:cNvGrpSpPr/>
                <p:nvPr/>
              </p:nvGrpSpPr>
              <p:grpSpPr>
                <a:xfrm>
                  <a:off x="1873644" y="2399538"/>
                  <a:ext cx="2720543" cy="1939531"/>
                  <a:chOff x="1873644" y="2399538"/>
                  <a:chExt cx="2720543" cy="1939531"/>
                </a:xfrm>
              </p:grpSpPr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581BAFBF-AE63-B10A-7BA5-BA4BB41B4F4B}"/>
                      </a:ext>
                    </a:extLst>
                  </p:cNvPr>
                  <p:cNvSpPr txBox="1"/>
                  <p:nvPr/>
                </p:nvSpPr>
                <p:spPr>
                  <a:xfrm>
                    <a:off x="1873644" y="2399538"/>
                    <a:ext cx="965200" cy="305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proton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876E1827-43EC-3A38-66D6-ED86B444E345}"/>
                      </a:ext>
                    </a:extLst>
                  </p:cNvPr>
                  <p:cNvSpPr txBox="1"/>
                  <p:nvPr/>
                </p:nvSpPr>
                <p:spPr>
                  <a:xfrm>
                    <a:off x="2556373" y="3003538"/>
                    <a:ext cx="1587500" cy="305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deuteron(×10</a:t>
                    </a:r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DD444549-7CA9-FBC3-F4E0-03F44C058C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6532" y="3463247"/>
                    <a:ext cx="1587500" cy="305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triton(×10</a:t>
                    </a:r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02486830-E6E4-7758-9495-39AAA4885107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87" y="4033221"/>
                    <a:ext cx="1587500" cy="305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He(×10</a:t>
                    </a:r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-7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FD8EB8A-0613-EC27-AB6F-03EE874934CC}"/>
                  </a:ext>
                </a:extLst>
              </p:cNvPr>
              <p:cNvSpPr txBox="1"/>
              <p:nvPr/>
            </p:nvSpPr>
            <p:spPr>
              <a:xfrm>
                <a:off x="2443200" y="5108786"/>
                <a:ext cx="1911216" cy="34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alpha(×10</a:t>
                </a:r>
                <a:r>
                  <a:rPr kumimoji="1" lang="en-US" altLang="ja-JP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-10</a:t>
                </a:r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12AA32-4AE3-9E45-6DB4-6A304C6EEB51}"/>
              </a:ext>
            </a:extLst>
          </p:cNvPr>
          <p:cNvSpPr txBox="1"/>
          <p:nvPr/>
        </p:nvSpPr>
        <p:spPr>
          <a:xfrm>
            <a:off x="7626022" y="2172659"/>
            <a:ext cx="518986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Experimental results for target Al for proton, deuteron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and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triton emission are well reproduced </a:t>
            </a:r>
          </a:p>
          <a:p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DDXs of Al(</a:t>
            </a:r>
            <a:r>
              <a:rPr kumimoji="1" lang="el-GR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</a:t>
            </a:r>
            <a:r>
              <a:rPr kumimoji="1" lang="el-GR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’x) and (</a:t>
            </a:r>
            <a:r>
              <a:rPr kumimoji="1" lang="el-GR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</a:t>
            </a:r>
            <a:r>
              <a:rPr kumimoji="1" lang="en-US" altLang="ja-JP" sz="3200" baseline="30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Hex)</a:t>
            </a:r>
            <a:r>
              <a:rPr kumimoji="1" lang="el-GR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reaction at 15˚ are slightly overestimated </a:t>
            </a:r>
          </a:p>
          <a:p>
            <a:endParaRPr kumimoji="1"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almost particles emitted at 15˚ are generated from incident </a:t>
            </a:r>
            <a:r>
              <a:rPr kumimoji="1" lang="el-GR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particle</a:t>
            </a:r>
            <a:endParaRPr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0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928B150-FA3A-9E96-0AD5-38C8E8966404}"/>
              </a:ext>
            </a:extLst>
          </p:cNvPr>
          <p:cNvGrpSpPr/>
          <p:nvPr/>
        </p:nvGrpSpPr>
        <p:grpSpPr>
          <a:xfrm>
            <a:off x="-137016" y="1477778"/>
            <a:ext cx="6637176" cy="7819285"/>
            <a:chOff x="-137016" y="1477778"/>
            <a:chExt cx="6637176" cy="7819285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BB8BB1C3-C1AE-5D6F-41EE-B780D07A6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178" r="11267"/>
            <a:stretch/>
          </p:blipFill>
          <p:spPr>
            <a:xfrm>
              <a:off x="296388" y="1906367"/>
              <a:ext cx="6203772" cy="6937593"/>
            </a:xfrm>
            <a:prstGeom prst="rect">
              <a:avLst/>
            </a:prstGeom>
          </p:spPr>
        </p:pic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9BC92375-ED75-D19E-6BC6-80897368FBB3}"/>
                </a:ext>
              </a:extLst>
            </p:cNvPr>
            <p:cNvGrpSpPr/>
            <p:nvPr/>
          </p:nvGrpSpPr>
          <p:grpSpPr>
            <a:xfrm>
              <a:off x="-137016" y="1477778"/>
              <a:ext cx="6637120" cy="7819285"/>
              <a:chOff x="-3596098" y="1197420"/>
              <a:chExt cx="6637120" cy="7819285"/>
            </a:xfrm>
          </p:grpSpPr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8D030D92-403B-EE58-D026-E1C479D26067}"/>
                  </a:ext>
                </a:extLst>
              </p:cNvPr>
              <p:cNvGrpSpPr/>
              <p:nvPr/>
            </p:nvGrpSpPr>
            <p:grpSpPr>
              <a:xfrm>
                <a:off x="-2681367" y="1197420"/>
                <a:ext cx="5722389" cy="7819285"/>
                <a:chOff x="875029" y="1313015"/>
                <a:chExt cx="4707120" cy="5015578"/>
              </a:xfrm>
            </p:grpSpPr>
            <p:grpSp>
              <p:nvGrpSpPr>
                <p:cNvPr id="25" name="グループ化 24">
                  <a:extLst>
                    <a:ext uri="{FF2B5EF4-FFF2-40B4-BE49-F238E27FC236}">
                      <a16:creationId xmlns:a16="http://schemas.microsoft.com/office/drawing/2014/main" id="{E6AEA057-2639-2462-F77C-8A3D165FA675}"/>
                    </a:ext>
                  </a:extLst>
                </p:cNvPr>
                <p:cNvGrpSpPr/>
                <p:nvPr/>
              </p:nvGrpSpPr>
              <p:grpSpPr>
                <a:xfrm>
                  <a:off x="875029" y="1313015"/>
                  <a:ext cx="4707120" cy="5015578"/>
                  <a:chOff x="750224" y="1597697"/>
                  <a:chExt cx="3909842" cy="4427510"/>
                </a:xfrm>
              </p:grpSpPr>
              <p:grpSp>
                <p:nvGrpSpPr>
                  <p:cNvPr id="27" name="グループ化 26">
                    <a:extLst>
                      <a:ext uri="{FF2B5EF4-FFF2-40B4-BE49-F238E27FC236}">
                        <a16:creationId xmlns:a16="http://schemas.microsoft.com/office/drawing/2014/main" id="{87376F67-EED0-C357-B931-AF3D1748B3B1}"/>
                      </a:ext>
                    </a:extLst>
                  </p:cNvPr>
                  <p:cNvGrpSpPr/>
                  <p:nvPr/>
                </p:nvGrpSpPr>
                <p:grpSpPr>
                  <a:xfrm>
                    <a:off x="750224" y="1597697"/>
                    <a:ext cx="3909841" cy="4427510"/>
                    <a:chOff x="1031783" y="1932476"/>
                    <a:chExt cx="4382495" cy="4614659"/>
                  </a:xfrm>
                </p:grpSpPr>
                <p:sp>
                  <p:nvSpPr>
                    <p:cNvPr id="33" name="テキスト ボックス 32">
                      <a:extLst>
                        <a:ext uri="{FF2B5EF4-FFF2-40B4-BE49-F238E27FC236}">
                          <a16:creationId xmlns:a16="http://schemas.microsoft.com/office/drawing/2014/main" id="{D68579FB-F897-6A62-344B-C2035BE31F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1783" y="1932476"/>
                      <a:ext cx="4382495" cy="3451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DDXs of C(α,x) 230MeV/u</a:t>
                      </a:r>
                      <a:r>
                        <a:rPr lang="ja-JP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altLang="ja-JP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˚</a:t>
                      </a:r>
                      <a:endParaRPr kumimoji="1" lang="ja-JP" alt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テキスト ボックス 35">
                      <a:extLst>
                        <a:ext uri="{FF2B5EF4-FFF2-40B4-BE49-F238E27FC236}">
                          <a16:creationId xmlns:a16="http://schemas.microsoft.com/office/drawing/2014/main" id="{979CF257-F4D1-49B0-4E56-910976855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8623" y="6173510"/>
                      <a:ext cx="4159438" cy="3736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[MeV]</a:t>
                      </a:r>
                      <a:endParaRPr kumimoji="1" lang="ja-JP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8" name="グループ化 27">
                    <a:extLst>
                      <a:ext uri="{FF2B5EF4-FFF2-40B4-BE49-F238E27FC236}">
                        <a16:creationId xmlns:a16="http://schemas.microsoft.com/office/drawing/2014/main" id="{8F5AB3E5-185C-4D90-7399-C86F5BAE7688}"/>
                      </a:ext>
                    </a:extLst>
                  </p:cNvPr>
                  <p:cNvGrpSpPr/>
                  <p:nvPr/>
                </p:nvGrpSpPr>
                <p:grpSpPr>
                  <a:xfrm>
                    <a:off x="1393771" y="2345541"/>
                    <a:ext cx="3266295" cy="2390563"/>
                    <a:chOff x="1393771" y="2345541"/>
                    <a:chExt cx="3266295" cy="2390563"/>
                  </a:xfrm>
                </p:grpSpPr>
                <p:sp>
                  <p:nvSpPr>
                    <p:cNvPr id="29" name="テキスト ボックス 28">
                      <a:extLst>
                        <a:ext uri="{FF2B5EF4-FFF2-40B4-BE49-F238E27FC236}">
                          <a16:creationId xmlns:a16="http://schemas.microsoft.com/office/drawing/2014/main" id="{EE77FAC5-8B54-A52C-9C25-D29E402290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6011" y="2345541"/>
                      <a:ext cx="965200" cy="320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テキスト ボックス 29">
                      <a:extLst>
                        <a:ext uri="{FF2B5EF4-FFF2-40B4-BE49-F238E27FC236}">
                          <a16:creationId xmlns:a16="http://schemas.microsoft.com/office/drawing/2014/main" id="{85015C2F-402A-258E-F278-A11741F051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68026" y="3122472"/>
                      <a:ext cx="1916149" cy="320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deuteron(×10</a:t>
                      </a:r>
                      <a:r>
                        <a:rPr kumimoji="1" lang="en-US" altLang="ja-JP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テキスト ボックス 30">
                      <a:extLst>
                        <a:ext uri="{FF2B5EF4-FFF2-40B4-BE49-F238E27FC236}">
                          <a16:creationId xmlns:a16="http://schemas.microsoft.com/office/drawing/2014/main" id="{0B4E18BF-676C-E0A0-20CB-954E617992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72566" y="3545295"/>
                      <a:ext cx="1587500" cy="320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triton(×10</a:t>
                      </a:r>
                      <a:r>
                        <a:rPr kumimoji="1" lang="en-US" altLang="ja-JP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4767396A-6E8B-C377-6517-7C08111035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93771" y="4415365"/>
                      <a:ext cx="1587500" cy="320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He(×10</a:t>
                      </a:r>
                      <a:r>
                        <a:rPr kumimoji="1" lang="en-US" altLang="ja-JP" sz="2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kumimoji="1" lang="en-US" altLang="ja-JP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7F4318A9-19BD-E1F0-6D7E-5F6C1E44A407}"/>
                    </a:ext>
                  </a:extLst>
                </p:cNvPr>
                <p:cNvSpPr txBox="1"/>
                <p:nvPr/>
              </p:nvSpPr>
              <p:spPr>
                <a:xfrm>
                  <a:off x="2263959" y="5373867"/>
                  <a:ext cx="1911216" cy="3633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alpha(×10</a:t>
                  </a:r>
                  <a:r>
                    <a:rPr kumimoji="1" lang="en-US" altLang="ja-JP" sz="28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-10</a:t>
                  </a:r>
                  <a:r>
                    <a:rPr kumimoji="1" lang="en-US" altLang="ja-JP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kumimoji="1" lang="ja-JP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202BB03-5866-3F9D-6013-D86918B2F56F}"/>
                  </a:ext>
                </a:extLst>
              </p:cNvPr>
              <p:cNvSpPr txBox="1"/>
              <p:nvPr/>
            </p:nvSpPr>
            <p:spPr>
              <a:xfrm rot="16200000">
                <a:off x="-6385692" y="4777399"/>
                <a:ext cx="6138681" cy="55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DDX[mb/</a:t>
                </a:r>
                <a:r>
                  <a:rPr kumimoji="1" lang="en-US" altLang="ja-JP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</a:t>
                </a:r>
                <a:r>
                  <a:rPr kumimoji="1"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/MeV]</a:t>
                </a:r>
                <a:endParaRPr kumimoji="1"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DF5BDD2-65E3-4028-9544-420AB678B695}"/>
              </a:ext>
            </a:extLst>
          </p:cNvPr>
          <p:cNvGrpSpPr/>
          <p:nvPr/>
        </p:nvGrpSpPr>
        <p:grpSpPr>
          <a:xfrm>
            <a:off x="6256952" y="1497821"/>
            <a:ext cx="6573224" cy="7805292"/>
            <a:chOff x="118538" y="1479747"/>
            <a:chExt cx="6876812" cy="714141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429E380-BCCE-76FD-D8E5-F9EBFC5ED3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36" r="10132"/>
            <a:stretch/>
          </p:blipFill>
          <p:spPr>
            <a:xfrm>
              <a:off x="118538" y="1839115"/>
              <a:ext cx="6876812" cy="6361950"/>
            </a:xfrm>
            <a:prstGeom prst="rect">
              <a:avLst/>
            </a:prstGeom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1E58494D-15EC-4871-643A-37A8BFC2FD9C}"/>
                </a:ext>
              </a:extLst>
            </p:cNvPr>
            <p:cNvGrpSpPr/>
            <p:nvPr/>
          </p:nvGrpSpPr>
          <p:grpSpPr>
            <a:xfrm>
              <a:off x="708525" y="1479747"/>
              <a:ext cx="6232031" cy="7141418"/>
              <a:chOff x="804393" y="1356050"/>
              <a:chExt cx="5027530" cy="4990263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9C81B953-B994-1CFF-3D28-F794EBC5E075}"/>
                  </a:ext>
                </a:extLst>
              </p:cNvPr>
              <p:cNvGrpSpPr/>
              <p:nvPr/>
            </p:nvGrpSpPr>
            <p:grpSpPr>
              <a:xfrm>
                <a:off x="804393" y="1356050"/>
                <a:ext cx="5027530" cy="4990263"/>
                <a:chOff x="691552" y="1635686"/>
                <a:chExt cx="4175982" cy="4405161"/>
              </a:xfrm>
            </p:grpSpPr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D4595FCC-B980-F380-1FC0-148992680EF7}"/>
                    </a:ext>
                  </a:extLst>
                </p:cNvPr>
                <p:cNvGrpSpPr/>
                <p:nvPr/>
              </p:nvGrpSpPr>
              <p:grpSpPr>
                <a:xfrm>
                  <a:off x="691552" y="1635686"/>
                  <a:ext cx="4175982" cy="4405161"/>
                  <a:chOff x="966016" y="1972072"/>
                  <a:chExt cx="4680809" cy="4591366"/>
                </a:xfrm>
              </p:grpSpPr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787BCD09-49F4-CE61-10E9-A60BA68139E4}"/>
                      </a:ext>
                    </a:extLst>
                  </p:cNvPr>
                  <p:cNvSpPr txBox="1"/>
                  <p:nvPr/>
                </p:nvSpPr>
                <p:spPr>
                  <a:xfrm>
                    <a:off x="966016" y="1972072"/>
                    <a:ext cx="4680809" cy="3439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DDXs of </a:t>
                    </a:r>
                    <a:r>
                      <a:rPr lang="en-US" altLang="ja-JP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</a:t>
                    </a:r>
                    <a:r>
                      <a:rPr kumimoji="1" lang="en-US" altLang="ja-JP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(α,x) 230MeV/u</a:t>
                    </a:r>
                    <a:r>
                      <a:rPr lang="ja-JP" alt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ja-JP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15˚</a:t>
                    </a:r>
                    <a:endParaRPr kumimoji="1" lang="ja-JP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6E22BE7E-B5C7-28EF-C89F-B280168D3BBF}"/>
                      </a:ext>
                    </a:extLst>
                  </p:cNvPr>
                  <p:cNvSpPr txBox="1"/>
                  <p:nvPr/>
                </p:nvSpPr>
                <p:spPr>
                  <a:xfrm>
                    <a:off x="1173677" y="6187474"/>
                    <a:ext cx="4159438" cy="3759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Energy [MeV]</a:t>
                    </a:r>
                    <a:endParaRPr kumimoji="1" lang="ja-JP" alt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B3DA022C-284A-DF16-D5F1-8B6BB57CCF09}"/>
                    </a:ext>
                  </a:extLst>
                </p:cNvPr>
                <p:cNvGrpSpPr/>
                <p:nvPr/>
              </p:nvGrpSpPr>
              <p:grpSpPr>
                <a:xfrm>
                  <a:off x="1205205" y="2745146"/>
                  <a:ext cx="3524740" cy="1817234"/>
                  <a:chOff x="1205205" y="2745146"/>
                  <a:chExt cx="3524740" cy="1817234"/>
                </a:xfrm>
              </p:grpSpPr>
              <p:sp>
                <p:nvSpPr>
                  <p:cNvPr id="12" name="テキスト ボックス 11">
                    <a:extLst>
                      <a:ext uri="{FF2B5EF4-FFF2-40B4-BE49-F238E27FC236}">
                        <a16:creationId xmlns:a16="http://schemas.microsoft.com/office/drawing/2014/main" id="{581BAFBF-AE63-B10A-7BA5-BA4BB41B4F4B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638" y="2745146"/>
                    <a:ext cx="965200" cy="322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proton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876E1827-43EC-3A38-66D6-ED86B444E345}"/>
                      </a:ext>
                    </a:extLst>
                  </p:cNvPr>
                  <p:cNvSpPr txBox="1"/>
                  <p:nvPr/>
                </p:nvSpPr>
                <p:spPr>
                  <a:xfrm>
                    <a:off x="2824129" y="3219723"/>
                    <a:ext cx="1805974" cy="322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deuteron(×10</a:t>
                    </a:r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-2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DD444549-7CA9-FBC3-F4E0-03F44C058C76}"/>
                      </a:ext>
                    </a:extLst>
                  </p:cNvPr>
                  <p:cNvSpPr txBox="1"/>
                  <p:nvPr/>
                </p:nvSpPr>
                <p:spPr>
                  <a:xfrm>
                    <a:off x="3142445" y="3703647"/>
                    <a:ext cx="1587500" cy="322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triton(×10</a:t>
                    </a:r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-4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02486830-E6E4-7758-9495-39AAA4885107}"/>
                      </a:ext>
                    </a:extLst>
                  </p:cNvPr>
                  <p:cNvSpPr txBox="1"/>
                  <p:nvPr/>
                </p:nvSpPr>
                <p:spPr>
                  <a:xfrm>
                    <a:off x="1205205" y="4239633"/>
                    <a:ext cx="1587500" cy="3227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He(×10</a:t>
                    </a:r>
                    <a:r>
                      <a:rPr kumimoji="1" lang="en-US" altLang="ja-JP" sz="2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-7</a:t>
                    </a:r>
                    <a:r>
                      <a:rPr kumimoji="1" lang="en-US" altLang="ja-JP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kumimoji="1" lang="ja-JP" alt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FD8EB8A-0613-EC27-AB6F-03EE874934CC}"/>
                  </a:ext>
                </a:extLst>
              </p:cNvPr>
              <p:cNvSpPr txBox="1"/>
              <p:nvPr/>
            </p:nvSpPr>
            <p:spPr>
              <a:xfrm>
                <a:off x="2527202" y="5062621"/>
                <a:ext cx="1911216" cy="365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alpha(×10</a:t>
                </a:r>
                <a:r>
                  <a:rPr kumimoji="1" lang="en-US" altLang="ja-JP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-10</a:t>
                </a:r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C9DBA9-9171-8A4F-CE8F-E60A198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518104-C267-D033-3AD6-B0EC4D960E0F}"/>
              </a:ext>
            </a:extLst>
          </p:cNvPr>
          <p:cNvSpPr txBox="1"/>
          <p:nvPr/>
        </p:nvSpPr>
        <p:spPr>
          <a:xfrm>
            <a:off x="891797" y="445899"/>
            <a:ext cx="99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kumimoji="1" lang="ja-JP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6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0C9DBA9-9171-8A4F-CE8F-E60A198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B55C9-A3C8-4232-B03B-863AFF0D42C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518104-C267-D033-3AD6-B0EC4D960E0F}"/>
              </a:ext>
            </a:extLst>
          </p:cNvPr>
          <p:cNvSpPr txBox="1"/>
          <p:nvPr/>
        </p:nvSpPr>
        <p:spPr>
          <a:xfrm>
            <a:off x="891797" y="445899"/>
            <a:ext cx="992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10B46FE-9A5E-721B-EF71-94B4FDE69C03}"/>
              </a:ext>
            </a:extLst>
          </p:cNvPr>
          <p:cNvSpPr txBox="1"/>
          <p:nvPr/>
        </p:nvSpPr>
        <p:spPr>
          <a:xfrm>
            <a:off x="285750" y="1369229"/>
            <a:ext cx="1251585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508" indent="-504508"/>
            <a:r>
              <a:rPr kumimoji="1" lang="en-US" altLang="ja-JP" sz="3600" dirty="0">
                <a:solidFill>
                  <a:srgbClr val="00B05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Calculation</a:t>
            </a:r>
          </a:p>
          <a:p>
            <a:pPr marL="504508" indent="-504508">
              <a:lnSpc>
                <a:spcPct val="150000"/>
              </a:lnSpc>
            </a:pP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model that α-particle</a:t>
            </a: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 constructed by overlap of some cluster state was used in this study</a:t>
            </a: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Original treatment for composed particles is 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introduced</a:t>
            </a:r>
            <a:endParaRPr kumimoji="1" lang="en-US" altLang="ja-JP" sz="32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Some process are introduced</a:t>
            </a: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solidFill>
                  <a:srgbClr val="00B05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Result</a:t>
            </a:r>
          </a:p>
          <a:p>
            <a:pPr marL="373380" indent="-373380">
              <a:lnSpc>
                <a:spcPct val="150000"/>
              </a:lnSpc>
            </a:pPr>
            <a:r>
              <a:rPr kumimoji="1"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DDXs for (α,x)</a:t>
            </a:r>
            <a:r>
              <a:rPr kumimoji="1" lang="ja-JP" altLang="en-US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reaction at 15</a:t>
            </a:r>
            <a:r>
              <a:rPr kumimoji="1" lang="en-US" altLang="ja-JP" sz="32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˚ 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 230 MeV/u were mostly reproduced by calculation of INC model</a:t>
            </a:r>
            <a:endParaRPr kumimoji="1" lang="en-US" altLang="ja-JP" sz="4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>
                <a:solidFill>
                  <a:srgbClr val="00B05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Problem</a:t>
            </a:r>
          </a:p>
          <a:p>
            <a:pPr>
              <a:tabLst>
                <a:tab pos="442913" algn="l"/>
              </a:tabLst>
            </a:pPr>
            <a: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	</a:t>
            </a:r>
            <a:r>
              <a:rPr kumimoji="1"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kumimoji="1"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Improvement of calculation accuracy for DDXs at backward angles </a:t>
            </a:r>
          </a:p>
          <a:p>
            <a:pPr>
              <a:tabLst>
                <a:tab pos="442913" algn="l"/>
              </a:tabLst>
            </a:pPr>
            <a:r>
              <a:rPr lang="en-US" altLang="ja-JP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	</a:t>
            </a:r>
            <a:r>
              <a:rPr lang="ja-JP" altLang="en-US" sz="40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32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Resolving overestimate of DDXs for (</a:t>
            </a:r>
            <a:r>
              <a:rPr lang="el-GR" altLang="ja-JP" sz="32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lang="en-US" altLang="ja-JP" sz="32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</a:t>
            </a:r>
            <a:r>
              <a:rPr lang="el-GR" altLang="ja-JP" sz="32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α</a:t>
            </a:r>
            <a:r>
              <a:rPr lang="en-US" altLang="ja-JP" sz="32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’x) reaction</a:t>
            </a:r>
            <a:endParaRPr kumimoji="1" lang="ja-JP" altLang="en-US" sz="40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7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81631</TotalTime>
  <Words>593</Words>
  <Application>Microsoft Office PowerPoint</Application>
  <PresentationFormat>A3 297x420 mm</PresentationFormat>
  <Paragraphs>109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游ゴシック</vt:lpstr>
      <vt:lpstr>游ゴシック Light</vt:lpstr>
      <vt:lpstr>Arial</vt:lpstr>
      <vt:lpstr>Cambria Math</vt:lpstr>
      <vt:lpstr>Century</vt:lpstr>
      <vt:lpstr>Times New Roman</vt:lpstr>
      <vt:lpstr>Office テーマ</vt:lpstr>
      <vt:lpstr>Study of INC model for alpha incident reaction at 230MeV/u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230MeV/u　α粒子入射荷電粒子生成二重微分断面積の測定</dc:title>
  <dc:creator>furuta toshimasa</dc:creator>
  <cp:lastModifiedBy>furuta toshimasa</cp:lastModifiedBy>
  <cp:revision>54</cp:revision>
  <cp:lastPrinted>2023-11-14T09:06:43Z</cp:lastPrinted>
  <dcterms:created xsi:type="dcterms:W3CDTF">2022-09-03T11:05:12Z</dcterms:created>
  <dcterms:modified xsi:type="dcterms:W3CDTF">2023-11-15T01:24:38Z</dcterms:modified>
</cp:coreProperties>
</file>