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1" autoAdjust="0"/>
  </p:normalViewPr>
  <p:slideViewPr>
    <p:cSldViewPr snapToGrid="0">
      <p:cViewPr>
        <p:scale>
          <a:sx n="33" d="100"/>
          <a:sy n="33" d="100"/>
        </p:scale>
        <p:origin x="1716" y="-2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0F2DE-62E8-47A7-9F60-9C2E7959F4DE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D9631-F942-4EB0-BEB4-882EC744F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44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D9631-F942-4EB0-BEB4-882EC744F4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6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64F0A9-8472-C70D-A194-505AED97A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5064077-192A-3FE7-F1F4-73CA8731E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B3DC93-FC19-5651-A82C-83F63A4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019904-518F-42C4-8795-9548DE29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A0F103-14A8-CADA-A9DA-C240CE5D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4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FE294D-13BD-76E8-7140-99EC8092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51E6C8-69C3-788E-392F-EE60C073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1A7D51-8CC8-464D-D3E3-3FAE42BC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FDAAB0-1C2C-DD89-A5D8-067DBCF7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B2EED7-79F9-CE17-6503-B674E548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50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F89EC6-282E-E0AD-DFBA-A5F6938CE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967A73-AE1E-4F8D-EE0B-5EA4C17B0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0B4F10-19F1-51DE-F872-BC785333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0450A9-DB47-BA57-AEF8-430B687A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779338-9100-1CAC-5863-9C00959F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68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40D93-A754-1158-AB57-560E4993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EF695B-5676-17C5-1073-30E0ADD3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A43058-ABE8-2368-3FE9-5AE56E40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22A5E-FB31-6072-C708-EA605954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DC82AF-0EE6-7ED8-6165-602963C1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57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238A04-1C26-4B00-B086-CEA39EB6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5F7116-C1AB-7721-E2D1-0A92AE29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56C4CA-2FB6-D783-696C-FCA24C39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C7062E-665F-5DBE-F17E-6D0CE582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18D9F6-5E24-F0DD-2E38-402FCA2C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45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878F5-D81C-0014-D2AE-9D6C132A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0E704C-B790-43C5-C4FC-8D9AFA494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12C7F8-9853-AA6F-8519-0C9DC8F7E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A6D55C-B249-E438-8A59-83B181BD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C78D2B-300C-59E9-0203-28695F56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CDF93B-5983-64C1-5376-7CA523EB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84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5941D-26CD-96BA-4F24-37081EBB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71B7CC-7412-E5FB-6B0D-E4E2A050B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1C164F-BAD2-6730-1125-1EE19DD37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8E89833-D183-B68F-6D87-511D4779D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F13721-F142-784D-0746-7C67060A9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EDED8B5-2311-4DA7-76F6-DA1EBF71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20C98F-3D77-85B7-659C-4D492D2C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1AA407-C68A-C839-FF40-34824575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4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A02B2-0670-6933-59A9-28970C47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06029D-D881-B9EF-8CC8-20DF8091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99159F-D986-7867-899C-746762F6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CFA846-FBD0-0154-4D96-3A45444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02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9D267CD-7E31-A5AC-663D-651E81F3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9F7663-954C-D426-B05B-B7473BD7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CBBD90-D2B2-0B83-EDDF-EA21F39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35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780E5-95BC-2F37-BC17-DC2226EA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85A23E-6793-8BD2-273A-474F70AB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C5FAB6-2A52-C874-D041-51D42CB91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A95DA4-C837-61F2-2D43-A031DFBD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38C900-0238-B100-FEA2-2497CC35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A81635-790B-4D1C-8D5A-B4180C44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54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D0DAE0-4F78-DAA9-17F9-F7B7C6DC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33002C-8D45-A7B2-F216-0E4631D24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10FF08-852A-2289-6FFB-E20C44EAE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92EB84-46F3-313E-26C5-E73786BA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A7243A-148A-FBEF-F0CA-2DF50C38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B9CEC1-10E6-8C88-EEEF-280C6DB2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12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9A43020-4AC5-064B-4258-E2CA1C60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E5EBC3-C149-1DF0-4736-4173D4CAD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0F6633-7AE8-7DE8-CF69-E4E6C13F5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B3F5-8998-40AB-A4B5-52BD007CE14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E8014E-D8F5-3C92-7B88-695174B25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C58EDB-336A-75D5-22DD-AEA3096AC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FC84-8305-4D54-84E3-EAA746616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2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kumimoji="1"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kumimoji="1"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" name="図 1213">
            <a:extLst>
              <a:ext uri="{FF2B5EF4-FFF2-40B4-BE49-F238E27FC236}">
                <a16:creationId xmlns:a16="http://schemas.microsoft.com/office/drawing/2014/main" id="{CA370F2A-20AC-B129-8EE6-F3D782CB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414" y="37728724"/>
            <a:ext cx="6575169" cy="4786777"/>
          </a:xfrm>
          <a:prstGeom prst="rect">
            <a:avLst/>
          </a:prstGeom>
        </p:spPr>
      </p:pic>
      <p:pic>
        <p:nvPicPr>
          <p:cNvPr id="1210" name="図 1209">
            <a:extLst>
              <a:ext uri="{FF2B5EF4-FFF2-40B4-BE49-F238E27FC236}">
                <a16:creationId xmlns:a16="http://schemas.microsoft.com/office/drawing/2014/main" id="{BC889778-2DAA-AD0C-47B9-DB8388E06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0350" y="37563877"/>
            <a:ext cx="5676443" cy="5090144"/>
          </a:xfrm>
          <a:prstGeom prst="rect">
            <a:avLst/>
          </a:prstGeom>
        </p:spPr>
      </p:pic>
      <p:sp>
        <p:nvSpPr>
          <p:cNvPr id="1207" name="正方形/長方形 1206">
            <a:extLst>
              <a:ext uri="{FF2B5EF4-FFF2-40B4-BE49-F238E27FC236}">
                <a16:creationId xmlns:a16="http://schemas.microsoft.com/office/drawing/2014/main" id="{0282DF3B-EC07-8C3E-8DCD-B07565A48CC3}"/>
              </a:ext>
            </a:extLst>
          </p:cNvPr>
          <p:cNvSpPr/>
          <p:nvPr/>
        </p:nvSpPr>
        <p:spPr>
          <a:xfrm>
            <a:off x="0" y="0"/>
            <a:ext cx="30275213" cy="38906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0" name="四角形: 角を丸くする 1049">
            <a:extLst>
              <a:ext uri="{FF2B5EF4-FFF2-40B4-BE49-F238E27FC236}">
                <a16:creationId xmlns:a16="http://schemas.microsoft.com/office/drawing/2014/main" id="{C3DE905D-1B93-0A67-349D-7E6BEDEA74EE}"/>
              </a:ext>
            </a:extLst>
          </p:cNvPr>
          <p:cNvSpPr/>
          <p:nvPr/>
        </p:nvSpPr>
        <p:spPr>
          <a:xfrm>
            <a:off x="294119" y="9425208"/>
            <a:ext cx="14516858" cy="890048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D58302-4862-71A8-C9EC-A6AF76D18325}"/>
              </a:ext>
            </a:extLst>
          </p:cNvPr>
          <p:cNvSpPr txBox="1"/>
          <p:nvPr/>
        </p:nvSpPr>
        <p:spPr>
          <a:xfrm>
            <a:off x="962971" y="129289"/>
            <a:ext cx="281323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solidFill>
                  <a:schemeClr val="bg1"/>
                </a:solidFill>
              </a:rPr>
              <a:t>Development of a PHITS simulation technique and a numerical method to optimize measures against radioactive sources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8FC7F-D67F-F1D7-3AF5-00E5748B5395}"/>
              </a:ext>
            </a:extLst>
          </p:cNvPr>
          <p:cNvSpPr txBox="1"/>
          <p:nvPr/>
        </p:nvSpPr>
        <p:spPr>
          <a:xfrm>
            <a:off x="8195961" y="2204157"/>
            <a:ext cx="13803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</a:rPr>
              <a:t>N. Furutachi</a:t>
            </a:r>
            <a:r>
              <a:rPr kumimoji="1" lang="en-US" altLang="ja-JP" sz="3200" baseline="30000" dirty="0">
                <a:solidFill>
                  <a:schemeClr val="bg1"/>
                </a:solidFill>
              </a:rPr>
              <a:t>1</a:t>
            </a:r>
            <a:r>
              <a:rPr kumimoji="1" lang="en-US" altLang="ja-JP" sz="3200" dirty="0">
                <a:solidFill>
                  <a:schemeClr val="bg1"/>
                </a:solidFill>
              </a:rPr>
              <a:t>, T. Yoshida</a:t>
            </a:r>
            <a:r>
              <a:rPr kumimoji="1" lang="en-US" altLang="ja-JP" sz="3200" baseline="30000" dirty="0">
                <a:solidFill>
                  <a:schemeClr val="bg1"/>
                </a:solidFill>
              </a:rPr>
              <a:t>1</a:t>
            </a:r>
            <a:r>
              <a:rPr kumimoji="1" lang="en-US" altLang="ja-JP" sz="3200" dirty="0">
                <a:solidFill>
                  <a:schemeClr val="bg1"/>
                </a:solidFill>
              </a:rPr>
              <a:t>, H. Yanagi</a:t>
            </a:r>
            <a:r>
              <a:rPr kumimoji="1" lang="en-US" altLang="ja-JP" sz="3200" baseline="30000" dirty="0">
                <a:solidFill>
                  <a:schemeClr val="bg1"/>
                </a:solidFill>
              </a:rPr>
              <a:t>1</a:t>
            </a:r>
            <a:r>
              <a:rPr kumimoji="1" lang="en-US" altLang="ja-JP" sz="3200" dirty="0">
                <a:solidFill>
                  <a:schemeClr val="bg1"/>
                </a:solidFill>
              </a:rPr>
              <a:t>, Y. Hasegawa</a:t>
            </a:r>
            <a:r>
              <a:rPr kumimoji="1" lang="en-US" altLang="ja-JP" sz="3200" baseline="30000" dirty="0">
                <a:solidFill>
                  <a:schemeClr val="bg1"/>
                </a:solidFill>
              </a:rPr>
              <a:t>1</a:t>
            </a:r>
            <a:r>
              <a:rPr kumimoji="1" lang="en-US" altLang="ja-JP" sz="3200" dirty="0">
                <a:solidFill>
                  <a:schemeClr val="bg1"/>
                </a:solidFill>
              </a:rPr>
              <a:t>, and M. Machida</a:t>
            </a:r>
            <a:r>
              <a:rPr kumimoji="1" lang="en-US" altLang="ja-JP" sz="3200" baseline="300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AutoNum type="arabicPeriod"/>
            </a:pPr>
            <a:r>
              <a:rPr kumimoji="1" lang="en-US" altLang="ja-JP" sz="3200" dirty="0">
                <a:solidFill>
                  <a:schemeClr val="bg1"/>
                </a:solidFill>
              </a:rPr>
              <a:t> Research Organization for Information Science and Technology (RIST)</a:t>
            </a:r>
          </a:p>
          <a:p>
            <a:pPr marL="342900" indent="-342900">
              <a:buAutoNum type="arabicPeriod"/>
            </a:pPr>
            <a:r>
              <a:rPr lang="en-US" altLang="ja-JP" sz="3200" dirty="0">
                <a:solidFill>
                  <a:schemeClr val="bg1"/>
                </a:solidFill>
              </a:rPr>
              <a:t> Japan Atomic Energy Agency (JAEA)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ロゴマークについて・キャッチフレーズについて｜機構概要 ...">
            <a:extLst>
              <a:ext uri="{FF2B5EF4-FFF2-40B4-BE49-F238E27FC236}">
                <a16:creationId xmlns:a16="http://schemas.microsoft.com/office/drawing/2014/main" id="{B4E7A8EA-B942-A9F8-AD49-7EBEB73B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784" y="2389004"/>
            <a:ext cx="2516466" cy="13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275B42-A0B6-E355-FD8B-9189FBB3B76D}"/>
              </a:ext>
            </a:extLst>
          </p:cNvPr>
          <p:cNvSpPr txBox="1"/>
          <p:nvPr/>
        </p:nvSpPr>
        <p:spPr>
          <a:xfrm>
            <a:off x="519226" y="4914217"/>
            <a:ext cx="14000253" cy="420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We have developed the radiation dose evaluation system for indoor environments: </a:t>
            </a:r>
          </a:p>
          <a:p>
            <a:pPr indent="152400"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3D-ADRES-Indoor. </a:t>
            </a:r>
          </a:p>
          <a:p>
            <a:pPr indent="152400"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3D-ADRES-Indoor is mainly designed for two applications: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800" b="1" dirty="0">
                <a:latin typeface="+mn-ea"/>
                <a:cs typeface="Times New Roman" panose="02020603050405020304" pitchFamily="18" charset="0"/>
              </a:rPr>
              <a:t>E</a:t>
            </a:r>
            <a:r>
              <a:rPr lang="en-US" altLang="ja-JP" sz="2800" b="1" dirty="0">
                <a:effectLst/>
                <a:latin typeface="+mn-ea"/>
                <a:cs typeface="Times New Roman" panose="02020603050405020304" pitchFamily="18" charset="0"/>
              </a:rPr>
              <a:t>stimation of radioactive source distributions with the </a:t>
            </a:r>
          </a:p>
          <a:p>
            <a:pPr lvl="1"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2800" b="1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2800" b="1" dirty="0">
                <a:effectLst/>
                <a:latin typeface="+mn-ea"/>
                <a:cs typeface="Times New Roman" panose="02020603050405020304" pitchFamily="18" charset="0"/>
              </a:rPr>
              <a:t>machine learning technique </a:t>
            </a:r>
            <a:endParaRPr lang="en-US" altLang="ja-JP" sz="2800" b="1" dirty="0">
              <a:latin typeface="+mn-ea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800" b="1" dirty="0">
                <a:latin typeface="+mn-ea"/>
                <a:cs typeface="Times New Roman" panose="02020603050405020304" pitchFamily="18" charset="0"/>
              </a:rPr>
              <a:t>P</a:t>
            </a:r>
            <a:r>
              <a:rPr lang="en-US" altLang="ja-JP" sz="2800" b="1" dirty="0">
                <a:effectLst/>
                <a:latin typeface="+mn-ea"/>
                <a:cs typeface="Times New Roman" panose="02020603050405020304" pitchFamily="18" charset="0"/>
              </a:rPr>
              <a:t>lanning of measures against estimated radioactive sources</a:t>
            </a:r>
            <a:endParaRPr lang="en-US" altLang="ja-JP" sz="28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2800" dirty="0">
                <a:effectLst/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3D-ADRES-Indoor uses Particle and Heavy Ion Transport code System (PHITS) for the ambient dose rate calculation required for these applications.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235D08-5593-F78D-C9D6-AC85BB99EF49}"/>
              </a:ext>
            </a:extLst>
          </p:cNvPr>
          <p:cNvSpPr txBox="1"/>
          <p:nvPr/>
        </p:nvSpPr>
        <p:spPr>
          <a:xfrm>
            <a:off x="825296" y="4193358"/>
            <a:ext cx="351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4000" dirty="0"/>
              <a:t>Introduction</a:t>
            </a:r>
            <a:endParaRPr kumimoji="1" lang="ja-JP" altLang="en-US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EC1C4-EE62-FB70-CE7F-A8D8F4A0B4AC}"/>
              </a:ext>
            </a:extLst>
          </p:cNvPr>
          <p:cNvSpPr txBox="1"/>
          <p:nvPr/>
        </p:nvSpPr>
        <p:spPr>
          <a:xfrm>
            <a:off x="950843" y="9996378"/>
            <a:ext cx="5923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b="1" dirty="0"/>
              <a:t>Estimation of radioactive source distribution</a:t>
            </a:r>
            <a:endParaRPr kumimoji="1" lang="ja-JP" altLang="en-US" sz="2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921D24-CDE8-4F8F-D2E2-D55DF122469A}"/>
              </a:ext>
            </a:extLst>
          </p:cNvPr>
          <p:cNvSpPr txBox="1"/>
          <p:nvPr/>
        </p:nvSpPr>
        <p:spPr>
          <a:xfrm>
            <a:off x="332536" y="15363499"/>
            <a:ext cx="83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M</a:t>
            </a:r>
            <a:r>
              <a:rPr kumimoji="1" lang="en-US" altLang="ja-JP" sz="2800" dirty="0"/>
              <a:t>achine learning – Lasso(and Lasso variants)</a:t>
            </a:r>
            <a:endParaRPr kumimoji="1" lang="ja-JP" altLang="en-US" sz="2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3214E4E-35AB-769B-512D-674E8C7DDFE2}"/>
              </a:ext>
            </a:extLst>
          </p:cNvPr>
          <p:cNvSpPr txBox="1"/>
          <p:nvPr/>
        </p:nvSpPr>
        <p:spPr>
          <a:xfrm>
            <a:off x="1219311" y="15947263"/>
            <a:ext cx="498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/>
              <a:t>G</a:t>
            </a:r>
            <a:r>
              <a:rPr kumimoji="1" lang="en-US" altLang="ja-JP" sz="2800" dirty="0"/>
              <a:t> = |</a:t>
            </a:r>
            <a:r>
              <a:rPr kumimoji="1" lang="en-US" altLang="ja-JP" sz="2800" b="1" i="1" dirty="0"/>
              <a:t>Y – AX</a:t>
            </a:r>
            <a:r>
              <a:rPr lang="ja-JP" altLang="en-US" sz="2800" b="1" i="1" dirty="0"/>
              <a:t> </a:t>
            </a:r>
            <a:r>
              <a:rPr kumimoji="1" lang="en-US" altLang="ja-JP" sz="2800" dirty="0"/>
              <a:t>|</a:t>
            </a:r>
            <a:r>
              <a:rPr kumimoji="1" lang="en-US" altLang="ja-JP" sz="2800" baseline="30000" dirty="0"/>
              <a:t>2</a:t>
            </a:r>
            <a:r>
              <a:rPr kumimoji="1" lang="en-US" altLang="ja-JP" sz="2800" dirty="0"/>
              <a:t> + λ|</a:t>
            </a:r>
            <a:r>
              <a:rPr kumimoji="1" lang="en-US" altLang="ja-JP" sz="2800" b="1" i="1" dirty="0"/>
              <a:t>X</a:t>
            </a:r>
            <a:r>
              <a:rPr lang="ja-JP" altLang="en-US" sz="2800" b="1" i="1" dirty="0"/>
              <a:t> </a:t>
            </a:r>
            <a:r>
              <a:rPr kumimoji="1" lang="en-US" altLang="ja-JP" sz="2800" dirty="0"/>
              <a:t>|</a:t>
            </a:r>
          </a:p>
          <a:p>
            <a:r>
              <a:rPr lang="en-US" altLang="ja-JP" sz="2800" dirty="0"/>
              <a:t>Minimize </a:t>
            </a:r>
            <a:r>
              <a:rPr lang="en-US" altLang="ja-JP" sz="2800" i="1" dirty="0"/>
              <a:t>G</a:t>
            </a:r>
            <a:r>
              <a:rPr lang="en-US" altLang="ja-JP" sz="2800" dirty="0"/>
              <a:t> to determine</a:t>
            </a:r>
            <a:r>
              <a:rPr kumimoji="1" lang="en-US" altLang="ja-JP" sz="2800" dirty="0"/>
              <a:t> </a:t>
            </a:r>
            <a:r>
              <a:rPr kumimoji="1" lang="en-US" altLang="ja-JP" sz="2800" b="1" i="1" dirty="0"/>
              <a:t>X</a:t>
            </a:r>
            <a:r>
              <a:rPr kumimoji="1" lang="en-US" altLang="ja-JP" sz="2800" dirty="0"/>
              <a:t> </a:t>
            </a:r>
            <a:endParaRPr kumimoji="1" lang="ja-JP" altLang="en-US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F82A79-3672-C525-06DE-6C7C22AE4628}"/>
              </a:ext>
            </a:extLst>
          </p:cNvPr>
          <p:cNvSpPr txBox="1"/>
          <p:nvPr/>
        </p:nvSpPr>
        <p:spPr>
          <a:xfrm>
            <a:off x="8547820" y="9994247"/>
            <a:ext cx="5597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b="1" dirty="0"/>
              <a:t>Planning of measures against radioactive sources</a:t>
            </a:r>
            <a:endParaRPr kumimoji="1" lang="ja-JP" altLang="en-US" sz="28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46AC07-BDE7-6E86-2953-C0AD82CF2E20}"/>
              </a:ext>
            </a:extLst>
          </p:cNvPr>
          <p:cNvSpPr txBox="1"/>
          <p:nvPr/>
        </p:nvSpPr>
        <p:spPr>
          <a:xfrm>
            <a:off x="331585" y="18578756"/>
            <a:ext cx="14806021" cy="2354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4000" b="1" dirty="0">
                <a:effectLst/>
                <a:latin typeface="+mn-ea"/>
                <a:cs typeface="Times New Roman" panose="02020603050405020304" pitchFamily="18" charset="0"/>
              </a:rPr>
              <a:t>In this work,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A PHITS simulation technique for planning of measures against radioactive sources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A Numerical method </a:t>
            </a: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to optimize decontamination rate</a:t>
            </a:r>
            <a:endParaRPr lang="en-US" altLang="ja-JP" sz="28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52400"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have been developed. </a:t>
            </a:r>
            <a:endParaRPr lang="ja-JP" altLang="ja-JP" sz="28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9F884653-8B52-F9EF-932B-BBE00A1495CB}"/>
              </a:ext>
            </a:extLst>
          </p:cNvPr>
          <p:cNvSpPr/>
          <p:nvPr/>
        </p:nvSpPr>
        <p:spPr>
          <a:xfrm>
            <a:off x="7069192" y="12912170"/>
            <a:ext cx="926689" cy="83099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94AE35-637F-1D80-662E-861652C626F2}"/>
              </a:ext>
            </a:extLst>
          </p:cNvPr>
          <p:cNvSpPr txBox="1"/>
          <p:nvPr/>
        </p:nvSpPr>
        <p:spPr>
          <a:xfrm>
            <a:off x="16003577" y="4292104"/>
            <a:ext cx="13358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4000" dirty="0"/>
              <a:t>PHITS simulation technique for planning of measures against radioactive sources</a:t>
            </a:r>
            <a:endParaRPr kumimoji="1" lang="ja-JP" altLang="en-US" sz="4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1BA70D-AE3C-5E5C-6388-F5EC6E27294D}"/>
              </a:ext>
            </a:extLst>
          </p:cNvPr>
          <p:cNvSpPr txBox="1"/>
          <p:nvPr/>
        </p:nvSpPr>
        <p:spPr>
          <a:xfrm>
            <a:off x="15817983" y="5734438"/>
            <a:ext cx="1410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 technique to reduce calculational cost of simulating four kinds of measures against radioactive sources: </a:t>
            </a:r>
            <a:r>
              <a:rPr kumimoji="1" lang="en-US" altLang="ja-JP" sz="2800" b="1" dirty="0"/>
              <a:t>decontamination, removal, relocation, and shielding</a:t>
            </a:r>
            <a:endParaRPr kumimoji="1" lang="ja-JP" altLang="en-US" sz="2800" b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8A3B977-15B3-AEC9-310C-BE89A9E8C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1544" y="12788523"/>
            <a:ext cx="3920818" cy="948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887CEF4-E908-8DCF-F726-FEF6D5489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1543" y="14322256"/>
            <a:ext cx="6497329" cy="873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D49502F-EC44-E5E4-FE28-E5EED580B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9379" y="12805373"/>
            <a:ext cx="8984254" cy="918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4F415B1-E3C9-D7AA-C6AE-F69498E19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28671" y="14303661"/>
            <a:ext cx="6698991" cy="926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F533D97-DC89-92C9-796F-8DCE75B7462C}"/>
              </a:ext>
            </a:extLst>
          </p:cNvPr>
          <p:cNvSpPr txBox="1"/>
          <p:nvPr/>
        </p:nvSpPr>
        <p:spPr>
          <a:xfrm>
            <a:off x="15817983" y="12222895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800" b="1" dirty="0"/>
              <a:t>decontamination</a:t>
            </a:r>
            <a:endParaRPr kumimoji="1" lang="ja-JP" altLang="en-US" sz="28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4B0ADD-AE3C-73A9-FFFF-DEB628DBEFEF}"/>
              </a:ext>
            </a:extLst>
          </p:cNvPr>
          <p:cNvSpPr txBox="1"/>
          <p:nvPr/>
        </p:nvSpPr>
        <p:spPr>
          <a:xfrm>
            <a:off x="15882465" y="13828794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800" b="1" dirty="0"/>
              <a:t>removal</a:t>
            </a:r>
            <a:endParaRPr kumimoji="1" lang="ja-JP" altLang="en-US" sz="28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D50ABB-9AAB-36A5-DDF2-CE4ADE364E98}"/>
              </a:ext>
            </a:extLst>
          </p:cNvPr>
          <p:cNvSpPr txBox="1"/>
          <p:nvPr/>
        </p:nvSpPr>
        <p:spPr>
          <a:xfrm>
            <a:off x="22399174" y="12254491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800" b="1" dirty="0"/>
              <a:t>relocation</a:t>
            </a:r>
            <a:endParaRPr kumimoji="1" lang="ja-JP" altLang="en-US" sz="28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B624AC-F794-DFE7-8E67-4E3E3004E2F9}"/>
              </a:ext>
            </a:extLst>
          </p:cNvPr>
          <p:cNvSpPr txBox="1"/>
          <p:nvPr/>
        </p:nvSpPr>
        <p:spPr>
          <a:xfrm>
            <a:off x="22433395" y="13776736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800" b="1" dirty="0"/>
              <a:t>shielding</a:t>
            </a:r>
            <a:endParaRPr kumimoji="1" lang="ja-JP" altLang="en-US" sz="28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07E5FA5-D531-F006-4FCB-D8B7CD3BB5F4}"/>
              </a:ext>
            </a:extLst>
          </p:cNvPr>
          <p:cNvSpPr txBox="1"/>
          <p:nvPr/>
        </p:nvSpPr>
        <p:spPr>
          <a:xfrm>
            <a:off x="734556" y="22285903"/>
            <a:ext cx="12964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4000" dirty="0"/>
              <a:t>Planning of measures against radioactive sources in 3D-ADRES-Indoor </a:t>
            </a:r>
            <a:endParaRPr kumimoji="1" lang="ja-JP" altLang="en-US" sz="4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213A4F7-6B42-BCDA-841D-2CF0B1CABFDB}"/>
              </a:ext>
            </a:extLst>
          </p:cNvPr>
          <p:cNvSpPr txBox="1"/>
          <p:nvPr/>
        </p:nvSpPr>
        <p:spPr>
          <a:xfrm>
            <a:off x="16131885" y="22286122"/>
            <a:ext cx="1335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4000" dirty="0"/>
              <a:t>Numerical method to optimize decontamination rate</a:t>
            </a:r>
            <a:endParaRPr kumimoji="1" lang="ja-JP" altLang="en-US" sz="40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E1113408-C126-2CB8-7BD9-C66A2E60E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386" y="11042206"/>
            <a:ext cx="5436693" cy="4044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C0304FF-7D65-99D2-AB6C-5721059821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0400" y="11032985"/>
            <a:ext cx="5321821" cy="4058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035A34D-C3D8-7A3E-790F-CD7F7B0ED8E7}"/>
              </a:ext>
            </a:extLst>
          </p:cNvPr>
          <p:cNvSpPr txBox="1"/>
          <p:nvPr/>
        </p:nvSpPr>
        <p:spPr>
          <a:xfrm>
            <a:off x="433183" y="14327393"/>
            <a:ext cx="36887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Estimated high-intensity radioactive source</a:t>
            </a:r>
            <a:endParaRPr kumimoji="1" lang="ja-JP" altLang="en-US" sz="2400" dirty="0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A78F5B42-E9A3-9053-15A5-2F0A45E7616E}"/>
              </a:ext>
            </a:extLst>
          </p:cNvPr>
          <p:cNvSpPr/>
          <p:nvPr/>
        </p:nvSpPr>
        <p:spPr>
          <a:xfrm rot="16200000">
            <a:off x="2607524" y="13967959"/>
            <a:ext cx="309373" cy="2884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A82DC0D-4B60-1C53-DDD5-6291559D8414}"/>
              </a:ext>
            </a:extLst>
          </p:cNvPr>
          <p:cNvSpPr txBox="1"/>
          <p:nvPr/>
        </p:nvSpPr>
        <p:spPr>
          <a:xfrm>
            <a:off x="3728366" y="12416462"/>
            <a:ext cx="42675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Observation of ambient dose</a:t>
            </a:r>
            <a:endParaRPr kumimoji="1" lang="ja-JP" altLang="en-US" sz="2400" dirty="0"/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4D8FA9AD-89A2-9850-2AD5-20A40F80FC87}"/>
              </a:ext>
            </a:extLst>
          </p:cNvPr>
          <p:cNvSpPr/>
          <p:nvPr/>
        </p:nvSpPr>
        <p:spPr>
          <a:xfrm>
            <a:off x="3836143" y="12928732"/>
            <a:ext cx="285776" cy="3234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D63FD3D3-0BA7-80A2-B3E6-9BFB670CAF2A}"/>
              </a:ext>
            </a:extLst>
          </p:cNvPr>
          <p:cNvCxnSpPr>
            <a:cxnSpLocks/>
          </p:cNvCxnSpPr>
          <p:nvPr/>
        </p:nvCxnSpPr>
        <p:spPr>
          <a:xfrm>
            <a:off x="2699447" y="13108408"/>
            <a:ext cx="1137914" cy="244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47EADAD-74C4-28D0-600A-846DF712A19C}"/>
              </a:ext>
            </a:extLst>
          </p:cNvPr>
          <p:cNvCxnSpPr>
            <a:cxnSpLocks/>
          </p:cNvCxnSpPr>
          <p:nvPr/>
        </p:nvCxnSpPr>
        <p:spPr>
          <a:xfrm flipV="1">
            <a:off x="3019052" y="13418705"/>
            <a:ext cx="852292" cy="727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2ECDB9C-392A-AFFC-76B2-8590F7C897D7}"/>
              </a:ext>
            </a:extLst>
          </p:cNvPr>
          <p:cNvCxnSpPr>
            <a:cxnSpLocks/>
          </p:cNvCxnSpPr>
          <p:nvPr/>
        </p:nvCxnSpPr>
        <p:spPr>
          <a:xfrm flipH="1" flipV="1">
            <a:off x="3987925" y="13436505"/>
            <a:ext cx="966485" cy="1193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37491F8-62A5-D8E5-9B11-E6C66FE61200}"/>
              </a:ext>
            </a:extLst>
          </p:cNvPr>
          <p:cNvCxnSpPr>
            <a:cxnSpLocks/>
          </p:cNvCxnSpPr>
          <p:nvPr/>
        </p:nvCxnSpPr>
        <p:spPr>
          <a:xfrm flipH="1" flipV="1">
            <a:off x="4036964" y="13398566"/>
            <a:ext cx="1817491" cy="1080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5272045-C288-9BA1-AA32-BAED4B889574}"/>
              </a:ext>
            </a:extLst>
          </p:cNvPr>
          <p:cNvCxnSpPr>
            <a:cxnSpLocks/>
          </p:cNvCxnSpPr>
          <p:nvPr/>
        </p:nvCxnSpPr>
        <p:spPr>
          <a:xfrm>
            <a:off x="2389246" y="12232844"/>
            <a:ext cx="1430032" cy="1050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DF1BE5CC-152F-F417-C743-5B1314576407}"/>
              </a:ext>
            </a:extLst>
          </p:cNvPr>
          <p:cNvCxnSpPr>
            <a:cxnSpLocks/>
          </p:cNvCxnSpPr>
          <p:nvPr/>
        </p:nvCxnSpPr>
        <p:spPr>
          <a:xfrm flipH="1">
            <a:off x="4036964" y="13119503"/>
            <a:ext cx="1762850" cy="215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2F30DFD-5E0F-227A-8382-61BAAFC49BF5}"/>
              </a:ext>
            </a:extLst>
          </p:cNvPr>
          <p:cNvCxnSpPr>
            <a:cxnSpLocks/>
          </p:cNvCxnSpPr>
          <p:nvPr/>
        </p:nvCxnSpPr>
        <p:spPr>
          <a:xfrm flipH="1">
            <a:off x="4021464" y="12966224"/>
            <a:ext cx="605101" cy="317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7B69B78-60A7-7E21-B8C5-498D1123B9D6}"/>
              </a:ext>
            </a:extLst>
          </p:cNvPr>
          <p:cNvCxnSpPr>
            <a:cxnSpLocks/>
          </p:cNvCxnSpPr>
          <p:nvPr/>
        </p:nvCxnSpPr>
        <p:spPr>
          <a:xfrm>
            <a:off x="3532270" y="12555837"/>
            <a:ext cx="337757" cy="701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D63B25AD-16FE-B881-079F-9C1189EFB922}"/>
              </a:ext>
            </a:extLst>
          </p:cNvPr>
          <p:cNvSpPr txBox="1"/>
          <p:nvPr/>
        </p:nvSpPr>
        <p:spPr>
          <a:xfrm>
            <a:off x="4267527" y="13764384"/>
            <a:ext cx="34109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Contri</a:t>
            </a:r>
            <a:r>
              <a:rPr lang="en-US" altLang="ja-JP" sz="2400" dirty="0"/>
              <a:t>bution matrix </a:t>
            </a:r>
            <a:r>
              <a:rPr lang="en-US" altLang="ja-JP" sz="2400" b="1" i="1" dirty="0"/>
              <a:t>A</a:t>
            </a:r>
            <a:r>
              <a:rPr lang="en-US" altLang="ja-JP" sz="2400" dirty="0"/>
              <a:t> calculated by PHITS</a:t>
            </a:r>
            <a:endParaRPr kumimoji="1" lang="ja-JP" altLang="en-US" sz="2400" dirty="0"/>
          </a:p>
        </p:txBody>
      </p:sp>
      <p:sp>
        <p:nvSpPr>
          <p:cNvPr id="1034" name="矢印: 下 1033">
            <a:extLst>
              <a:ext uri="{FF2B5EF4-FFF2-40B4-BE49-F238E27FC236}">
                <a16:creationId xmlns:a16="http://schemas.microsoft.com/office/drawing/2014/main" id="{DCCB905E-570C-004D-BCE7-3946C82764D2}"/>
              </a:ext>
            </a:extLst>
          </p:cNvPr>
          <p:cNvSpPr/>
          <p:nvPr/>
        </p:nvSpPr>
        <p:spPr>
          <a:xfrm rot="5400000">
            <a:off x="8545641" y="12992116"/>
            <a:ext cx="260798" cy="15563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B45CBD8A-85DE-5B31-0096-81C5DFECB0AD}"/>
              </a:ext>
            </a:extLst>
          </p:cNvPr>
          <p:cNvSpPr txBox="1"/>
          <p:nvPr/>
        </p:nvSpPr>
        <p:spPr>
          <a:xfrm>
            <a:off x="8183122" y="13918327"/>
            <a:ext cx="14013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Removal</a:t>
            </a:r>
            <a:endParaRPr kumimoji="1" lang="ja-JP" altLang="en-US" sz="2400" dirty="0"/>
          </a:p>
        </p:txBody>
      </p:sp>
      <p:sp>
        <p:nvSpPr>
          <p:cNvPr id="1036" name="矢印: 下 1035">
            <a:extLst>
              <a:ext uri="{FF2B5EF4-FFF2-40B4-BE49-F238E27FC236}">
                <a16:creationId xmlns:a16="http://schemas.microsoft.com/office/drawing/2014/main" id="{A48B5D36-4454-8B53-5F47-CB5F1E3D4D77}"/>
              </a:ext>
            </a:extLst>
          </p:cNvPr>
          <p:cNvSpPr/>
          <p:nvPr/>
        </p:nvSpPr>
        <p:spPr>
          <a:xfrm rot="8372165">
            <a:off x="9047785" y="12645561"/>
            <a:ext cx="260798" cy="699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153F63C3-9942-BAD6-BBD5-9471DF6EDB2A}"/>
              </a:ext>
            </a:extLst>
          </p:cNvPr>
          <p:cNvSpPr txBox="1"/>
          <p:nvPr/>
        </p:nvSpPr>
        <p:spPr>
          <a:xfrm>
            <a:off x="8110627" y="12110246"/>
            <a:ext cx="16850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Relocation</a:t>
            </a:r>
            <a:endParaRPr kumimoji="1" lang="ja-JP" altLang="en-US" sz="2400" dirty="0"/>
          </a:p>
        </p:txBody>
      </p:sp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1422EB78-13B4-D165-34D2-52DEC2C9D641}"/>
              </a:ext>
            </a:extLst>
          </p:cNvPr>
          <p:cNvSpPr txBox="1"/>
          <p:nvPr/>
        </p:nvSpPr>
        <p:spPr>
          <a:xfrm>
            <a:off x="9864301" y="14139268"/>
            <a:ext cx="26100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Decontamination</a:t>
            </a:r>
            <a:endParaRPr kumimoji="1" lang="ja-JP" altLang="en-US" sz="2400" dirty="0"/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1504DA60-7C28-6CE6-B550-BD7997E2C01F}"/>
              </a:ext>
            </a:extLst>
          </p:cNvPr>
          <p:cNvSpPr txBox="1"/>
          <p:nvPr/>
        </p:nvSpPr>
        <p:spPr>
          <a:xfrm>
            <a:off x="11552470" y="13256253"/>
            <a:ext cx="14927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Shielding</a:t>
            </a:r>
            <a:endParaRPr kumimoji="1" lang="ja-JP" altLang="en-US" sz="2400" dirty="0"/>
          </a:p>
        </p:txBody>
      </p:sp>
      <p:sp>
        <p:nvSpPr>
          <p:cNvPr id="1041" name="テキスト ボックス 1040">
            <a:extLst>
              <a:ext uri="{FF2B5EF4-FFF2-40B4-BE49-F238E27FC236}">
                <a16:creationId xmlns:a16="http://schemas.microsoft.com/office/drawing/2014/main" id="{04507323-EFDF-4713-F375-C75FEAA8906F}"/>
              </a:ext>
            </a:extLst>
          </p:cNvPr>
          <p:cNvSpPr txBox="1"/>
          <p:nvPr/>
        </p:nvSpPr>
        <p:spPr>
          <a:xfrm>
            <a:off x="9274124" y="11151917"/>
            <a:ext cx="50978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</a:t>
            </a:r>
            <a:r>
              <a:rPr lang="en-US" altLang="ja-JP" sz="2400" dirty="0"/>
              <a:t>mbient dose calculated by PHITS</a:t>
            </a:r>
            <a:endParaRPr kumimoji="1" lang="ja-JP" altLang="en-US" sz="2400" dirty="0"/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9BBF8DB2-D035-4664-FD57-223E13BC1A74}"/>
              </a:ext>
            </a:extLst>
          </p:cNvPr>
          <p:cNvSpPr txBox="1"/>
          <p:nvPr/>
        </p:nvSpPr>
        <p:spPr>
          <a:xfrm>
            <a:off x="8222249" y="15344938"/>
            <a:ext cx="644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Operations by 3D-ADRES-Indoor GUI </a:t>
            </a:r>
            <a:endParaRPr kumimoji="1" lang="ja-JP" altLang="en-US" sz="2800" dirty="0"/>
          </a:p>
        </p:txBody>
      </p:sp>
      <p:sp>
        <p:nvSpPr>
          <p:cNvPr id="1048" name="テキスト ボックス 1047">
            <a:extLst>
              <a:ext uri="{FF2B5EF4-FFF2-40B4-BE49-F238E27FC236}">
                <a16:creationId xmlns:a16="http://schemas.microsoft.com/office/drawing/2014/main" id="{CE56F10D-ED3C-B50F-6F3E-AE194CE7507B}"/>
              </a:ext>
            </a:extLst>
          </p:cNvPr>
          <p:cNvSpPr txBox="1"/>
          <p:nvPr/>
        </p:nvSpPr>
        <p:spPr>
          <a:xfrm>
            <a:off x="8562534" y="15895993"/>
            <a:ext cx="645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Ambient dose with models incorporating measures is deduced by present PHITS simulation</a:t>
            </a:r>
            <a:r>
              <a:rPr kumimoji="1" lang="en-US" altLang="ja-JP" sz="2400" dirty="0"/>
              <a:t> technique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B7DE09-395B-C616-6631-EC4CDB74A5C4}"/>
              </a:ext>
            </a:extLst>
          </p:cNvPr>
          <p:cNvSpPr txBox="1"/>
          <p:nvPr/>
        </p:nvSpPr>
        <p:spPr>
          <a:xfrm>
            <a:off x="5528632" y="9149327"/>
            <a:ext cx="40735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3D-ADRES-Indoor</a:t>
            </a:r>
            <a:endParaRPr kumimoji="1" lang="ja-JP" altLang="en-US" sz="3600" dirty="0"/>
          </a:p>
        </p:txBody>
      </p:sp>
      <p:pic>
        <p:nvPicPr>
          <p:cNvPr id="1052" name="図 1051">
            <a:extLst>
              <a:ext uri="{FF2B5EF4-FFF2-40B4-BE49-F238E27FC236}">
                <a16:creationId xmlns:a16="http://schemas.microsoft.com/office/drawing/2014/main" id="{498E727B-5A71-1835-8018-B12F93575F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60737" y="15810037"/>
            <a:ext cx="3411962" cy="3056112"/>
          </a:xfrm>
          <a:prstGeom prst="rect">
            <a:avLst/>
          </a:prstGeom>
        </p:spPr>
      </p:pic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6E98ED65-D42D-0599-2900-7F3E614DE43F}"/>
              </a:ext>
            </a:extLst>
          </p:cNvPr>
          <p:cNvSpPr txBox="1"/>
          <p:nvPr/>
        </p:nvSpPr>
        <p:spPr>
          <a:xfrm>
            <a:off x="15911917" y="15283144"/>
            <a:ext cx="7396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800" dirty="0"/>
              <a:t>Example of constructing dose for remov</a:t>
            </a:r>
            <a:r>
              <a:rPr lang="en-US" altLang="ja-JP" sz="2800" dirty="0"/>
              <a:t>al</a:t>
            </a:r>
            <a:endParaRPr kumimoji="1" lang="ja-JP" altLang="en-US" sz="2800" dirty="0"/>
          </a:p>
        </p:txBody>
      </p:sp>
      <p:pic>
        <p:nvPicPr>
          <p:cNvPr id="1055" name="図 1054">
            <a:extLst>
              <a:ext uri="{FF2B5EF4-FFF2-40B4-BE49-F238E27FC236}">
                <a16:creationId xmlns:a16="http://schemas.microsoft.com/office/drawing/2014/main" id="{326C7D0A-9CDE-C1E7-202C-751A3EDAD8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64094" y="15830054"/>
            <a:ext cx="3410142" cy="3056112"/>
          </a:xfrm>
          <a:prstGeom prst="rect">
            <a:avLst/>
          </a:prstGeom>
        </p:spPr>
      </p:pic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F6B71E67-B63A-A292-CDA2-CCE361CE8761}"/>
              </a:ext>
            </a:extLst>
          </p:cNvPr>
          <p:cNvSpPr txBox="1"/>
          <p:nvPr/>
        </p:nvSpPr>
        <p:spPr>
          <a:xfrm>
            <a:off x="18960518" y="1698521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＝</a:t>
            </a:r>
          </a:p>
        </p:txBody>
      </p:sp>
      <p:pic>
        <p:nvPicPr>
          <p:cNvPr id="1067" name="図 1066">
            <a:extLst>
              <a:ext uri="{FF2B5EF4-FFF2-40B4-BE49-F238E27FC236}">
                <a16:creationId xmlns:a16="http://schemas.microsoft.com/office/drawing/2014/main" id="{06FA0BC1-B884-BAF2-25E3-5D2920372F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24011" y="15734061"/>
            <a:ext cx="2447331" cy="1575765"/>
          </a:xfrm>
          <a:prstGeom prst="rect">
            <a:avLst/>
          </a:prstGeom>
        </p:spPr>
      </p:pic>
      <p:pic>
        <p:nvPicPr>
          <p:cNvPr id="1069" name="図 1068">
            <a:extLst>
              <a:ext uri="{FF2B5EF4-FFF2-40B4-BE49-F238E27FC236}">
                <a16:creationId xmlns:a16="http://schemas.microsoft.com/office/drawing/2014/main" id="{88ED4A44-50A6-6284-B664-71630E38E1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24011" y="17311676"/>
            <a:ext cx="2447331" cy="1835498"/>
          </a:xfrm>
          <a:prstGeom prst="rect">
            <a:avLst/>
          </a:prstGeom>
        </p:spPr>
      </p:pic>
      <p:sp>
        <p:nvSpPr>
          <p:cNvPr id="1070" name="テキスト ボックス 1069">
            <a:extLst>
              <a:ext uri="{FF2B5EF4-FFF2-40B4-BE49-F238E27FC236}">
                <a16:creationId xmlns:a16="http://schemas.microsoft.com/office/drawing/2014/main" id="{D8ABD875-AB82-9F5A-A564-929B9C34465B}"/>
              </a:ext>
            </a:extLst>
          </p:cNvPr>
          <p:cNvSpPr txBox="1"/>
          <p:nvPr/>
        </p:nvSpPr>
        <p:spPr>
          <a:xfrm>
            <a:off x="23121128" y="1701683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－</a:t>
            </a:r>
            <a:endParaRPr kumimoji="1" lang="ja-JP" altLang="en-US" sz="4800" dirty="0"/>
          </a:p>
        </p:txBody>
      </p:sp>
      <p:sp>
        <p:nvSpPr>
          <p:cNvPr id="1071" name="テキスト ボックス 1070">
            <a:extLst>
              <a:ext uri="{FF2B5EF4-FFF2-40B4-BE49-F238E27FC236}">
                <a16:creationId xmlns:a16="http://schemas.microsoft.com/office/drawing/2014/main" id="{1B4F88D0-8655-9B33-2F73-1007273BCDD2}"/>
              </a:ext>
            </a:extLst>
          </p:cNvPr>
          <p:cNvSpPr txBox="1"/>
          <p:nvPr/>
        </p:nvSpPr>
        <p:spPr>
          <a:xfrm>
            <a:off x="26089663" y="170025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＋</a:t>
            </a:r>
            <a:endParaRPr kumimoji="1" lang="ja-JP" altLang="en-US" sz="4800" dirty="0"/>
          </a:p>
        </p:txBody>
      </p:sp>
      <p:pic>
        <p:nvPicPr>
          <p:cNvPr id="1077" name="図 1076">
            <a:extLst>
              <a:ext uri="{FF2B5EF4-FFF2-40B4-BE49-F238E27FC236}">
                <a16:creationId xmlns:a16="http://schemas.microsoft.com/office/drawing/2014/main" id="{E616669B-D685-DD6B-30CE-544E9D7E5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21547" y="16219024"/>
            <a:ext cx="2701831" cy="2354919"/>
          </a:xfrm>
          <a:prstGeom prst="rect">
            <a:avLst/>
          </a:prstGeom>
        </p:spPr>
      </p:pic>
      <p:pic>
        <p:nvPicPr>
          <p:cNvPr id="1081" name="図 1080">
            <a:extLst>
              <a:ext uri="{FF2B5EF4-FFF2-40B4-BE49-F238E27FC236}">
                <a16:creationId xmlns:a16="http://schemas.microsoft.com/office/drawing/2014/main" id="{D43D0C16-7C1B-4718-7594-0078825042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60806" y="15844315"/>
            <a:ext cx="800212" cy="5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85" name="図 1084">
            <a:extLst>
              <a:ext uri="{FF2B5EF4-FFF2-40B4-BE49-F238E27FC236}">
                <a16:creationId xmlns:a16="http://schemas.microsoft.com/office/drawing/2014/main" id="{9D2952D9-9BF3-87DB-3996-E72AC9230B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46019" y="15824551"/>
            <a:ext cx="809738" cy="50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87" name="図 1086">
            <a:extLst>
              <a:ext uri="{FF2B5EF4-FFF2-40B4-BE49-F238E27FC236}">
                <a16:creationId xmlns:a16="http://schemas.microsoft.com/office/drawing/2014/main" id="{CE2CB520-CA1C-9820-EDB3-3744C0BA6B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65355" y="15777624"/>
            <a:ext cx="819264" cy="476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89" name="図 1088">
            <a:extLst>
              <a:ext uri="{FF2B5EF4-FFF2-40B4-BE49-F238E27FC236}">
                <a16:creationId xmlns:a16="http://schemas.microsoft.com/office/drawing/2014/main" id="{B99B0354-95D5-3BC7-F7AD-8761E2D4D1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89395" y="17374783"/>
            <a:ext cx="809738" cy="514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1" name="図 1090">
            <a:extLst>
              <a:ext uri="{FF2B5EF4-FFF2-40B4-BE49-F238E27FC236}">
                <a16:creationId xmlns:a16="http://schemas.microsoft.com/office/drawing/2014/main" id="{CDA09F2E-ABAB-F5F6-89BE-4A1326B02D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13512" y="16268454"/>
            <a:ext cx="1019317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92" name="楕円 1091">
            <a:extLst>
              <a:ext uri="{FF2B5EF4-FFF2-40B4-BE49-F238E27FC236}">
                <a16:creationId xmlns:a16="http://schemas.microsoft.com/office/drawing/2014/main" id="{FAA82D63-197B-FAF5-59D0-483C44B13CB2}"/>
              </a:ext>
            </a:extLst>
          </p:cNvPr>
          <p:cNvSpPr/>
          <p:nvPr/>
        </p:nvSpPr>
        <p:spPr>
          <a:xfrm>
            <a:off x="16838643" y="18096145"/>
            <a:ext cx="226503" cy="226503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テキスト ボックス 1092">
            <a:extLst>
              <a:ext uri="{FF2B5EF4-FFF2-40B4-BE49-F238E27FC236}">
                <a16:creationId xmlns:a16="http://schemas.microsoft.com/office/drawing/2014/main" id="{A96FF89A-C681-62E0-95DE-EC65BF19BA4F}"/>
              </a:ext>
            </a:extLst>
          </p:cNvPr>
          <p:cNvSpPr txBox="1"/>
          <p:nvPr/>
        </p:nvSpPr>
        <p:spPr>
          <a:xfrm>
            <a:off x="16403506" y="18560171"/>
            <a:ext cx="14013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Removal</a:t>
            </a:r>
            <a:endParaRPr kumimoji="1" lang="ja-JP" altLang="en-US" sz="2400" dirty="0"/>
          </a:p>
        </p:txBody>
      </p:sp>
      <p:sp>
        <p:nvSpPr>
          <p:cNvPr id="1094" name="テキスト ボックス 1093">
            <a:extLst>
              <a:ext uri="{FF2B5EF4-FFF2-40B4-BE49-F238E27FC236}">
                <a16:creationId xmlns:a16="http://schemas.microsoft.com/office/drawing/2014/main" id="{4D499B7F-0A68-C1DE-7202-595A6F3D10BD}"/>
              </a:ext>
            </a:extLst>
          </p:cNvPr>
          <p:cNvSpPr txBox="1"/>
          <p:nvPr/>
        </p:nvSpPr>
        <p:spPr>
          <a:xfrm>
            <a:off x="19405662" y="18559910"/>
            <a:ext cx="42162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Base model without removal</a:t>
            </a:r>
            <a:endParaRPr kumimoji="1" lang="ja-JP" altLang="en-US" sz="2400" dirty="0"/>
          </a:p>
        </p:txBody>
      </p:sp>
      <p:pic>
        <p:nvPicPr>
          <p:cNvPr id="1097" name="図 1096">
            <a:extLst>
              <a:ext uri="{FF2B5EF4-FFF2-40B4-BE49-F238E27FC236}">
                <a16:creationId xmlns:a16="http://schemas.microsoft.com/office/drawing/2014/main" id="{208A8D5D-720C-9E57-11A4-B188BEE5A5E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407402" y="28746621"/>
            <a:ext cx="7229910" cy="1986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8" name="図 1097">
            <a:extLst>
              <a:ext uri="{FF2B5EF4-FFF2-40B4-BE49-F238E27FC236}">
                <a16:creationId xmlns:a16="http://schemas.microsoft.com/office/drawing/2014/main" id="{40E92EFA-CF5A-80D8-6CE1-E392CA407DC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413302" y="25094215"/>
            <a:ext cx="6773288" cy="2248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99" name="テキスト ボックス 1098">
            <a:extLst>
              <a:ext uri="{FF2B5EF4-FFF2-40B4-BE49-F238E27FC236}">
                <a16:creationId xmlns:a16="http://schemas.microsoft.com/office/drawing/2014/main" id="{3DDEFF34-E0B2-3B3E-2C61-7915901372C0}"/>
              </a:ext>
            </a:extLst>
          </p:cNvPr>
          <p:cNvSpPr txBox="1"/>
          <p:nvPr/>
        </p:nvSpPr>
        <p:spPr>
          <a:xfrm>
            <a:off x="15366121" y="28116666"/>
            <a:ext cx="820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800" b="1" dirty="0"/>
              <a:t>Particle Swarm Optimization (PSO) method</a:t>
            </a:r>
            <a:endParaRPr kumimoji="1" lang="ja-JP" altLang="en-US" sz="2800" b="1" dirty="0"/>
          </a:p>
        </p:txBody>
      </p:sp>
      <p:sp>
        <p:nvSpPr>
          <p:cNvPr id="1100" name="テキスト ボックス 1099">
            <a:extLst>
              <a:ext uri="{FF2B5EF4-FFF2-40B4-BE49-F238E27FC236}">
                <a16:creationId xmlns:a16="http://schemas.microsoft.com/office/drawing/2014/main" id="{2A23AEC9-08AB-EAD5-330F-85EA0B6A7168}"/>
              </a:ext>
            </a:extLst>
          </p:cNvPr>
          <p:cNvSpPr txBox="1"/>
          <p:nvPr/>
        </p:nvSpPr>
        <p:spPr>
          <a:xfrm>
            <a:off x="15340489" y="24464260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800" b="1" dirty="0"/>
              <a:t>Evaluation</a:t>
            </a:r>
            <a:r>
              <a:rPr kumimoji="1" lang="en-US" altLang="ja-JP" sz="2800" b="1" dirty="0"/>
              <a:t> function</a:t>
            </a:r>
            <a:endParaRPr kumimoji="1" lang="ja-JP" altLang="en-US" sz="2800" b="1" dirty="0"/>
          </a:p>
        </p:txBody>
      </p:sp>
      <p:sp>
        <p:nvSpPr>
          <p:cNvPr id="1101" name="テキスト ボックス 1100">
            <a:extLst>
              <a:ext uri="{FF2B5EF4-FFF2-40B4-BE49-F238E27FC236}">
                <a16:creationId xmlns:a16="http://schemas.microsoft.com/office/drawing/2014/main" id="{034508C2-DF51-441E-1137-7E8689B3F013}"/>
              </a:ext>
            </a:extLst>
          </p:cNvPr>
          <p:cNvSpPr txBox="1"/>
          <p:nvPr/>
        </p:nvSpPr>
        <p:spPr>
          <a:xfrm>
            <a:off x="1219310" y="17012936"/>
            <a:ext cx="645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Y </a:t>
            </a:r>
            <a:r>
              <a:rPr kumimoji="1" lang="en-US" altLang="ja-JP" sz="2000" dirty="0"/>
              <a:t>: observation vector, </a:t>
            </a:r>
            <a:r>
              <a:rPr kumimoji="1" lang="en-US" altLang="ja-JP" sz="2000" b="1" i="1" dirty="0"/>
              <a:t>X</a:t>
            </a:r>
            <a:r>
              <a:rPr kumimoji="1" lang="en-US" altLang="ja-JP" sz="2000" dirty="0"/>
              <a:t> :source vector</a:t>
            </a:r>
          </a:p>
          <a:p>
            <a:r>
              <a:rPr lang="en-US" altLang="ja-JP" sz="2000" b="1" i="1" dirty="0"/>
              <a:t>A</a:t>
            </a:r>
            <a:r>
              <a:rPr lang="en-US" altLang="ja-JP" sz="2000" dirty="0"/>
              <a:t> : contribution matrix (dose component at observation point calculated by PHITS)</a:t>
            </a:r>
            <a:endParaRPr kumimoji="1" lang="ja-JP" altLang="en-US" sz="2000" dirty="0"/>
          </a:p>
        </p:txBody>
      </p:sp>
      <p:sp>
        <p:nvSpPr>
          <p:cNvPr id="1111" name="テキスト ボックス 1110">
            <a:extLst>
              <a:ext uri="{FF2B5EF4-FFF2-40B4-BE49-F238E27FC236}">
                <a16:creationId xmlns:a16="http://schemas.microsoft.com/office/drawing/2014/main" id="{E6190BC8-057D-7725-E6AE-14F173BCC84E}"/>
              </a:ext>
            </a:extLst>
          </p:cNvPr>
          <p:cNvSpPr txBox="1"/>
          <p:nvPr/>
        </p:nvSpPr>
        <p:spPr>
          <a:xfrm>
            <a:off x="15840683" y="6870514"/>
            <a:ext cx="57057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Dose with models incorporating measures is deduced by following two-step process: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Step</a:t>
            </a:r>
            <a:r>
              <a:rPr lang="en-US" altLang="ja-JP" sz="2400" dirty="0"/>
              <a:t> 1 – Tally decomposed dose and dump particles impinged on contaminated structure or target region in normal PHITS simulation with base model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Step 2 </a:t>
            </a:r>
            <a:r>
              <a:rPr lang="en-US" altLang="ja-JP" sz="2400" dirty="0"/>
              <a:t>–  Execute simulation using dump source with model incorporating measures and construct dose from equations listed below</a:t>
            </a:r>
            <a:endParaRPr kumimoji="1" lang="ja-JP" altLang="en-US" sz="2400" dirty="0"/>
          </a:p>
        </p:txBody>
      </p:sp>
      <p:sp>
        <p:nvSpPr>
          <p:cNvPr id="1113" name="テキスト ボックス 1112">
            <a:extLst>
              <a:ext uri="{FF2B5EF4-FFF2-40B4-BE49-F238E27FC236}">
                <a16:creationId xmlns:a16="http://schemas.microsoft.com/office/drawing/2014/main" id="{8600E3DE-94AC-B8CE-353F-CE4165BC3F0C}"/>
              </a:ext>
            </a:extLst>
          </p:cNvPr>
          <p:cNvSpPr txBox="1"/>
          <p:nvPr/>
        </p:nvSpPr>
        <p:spPr>
          <a:xfrm>
            <a:off x="18210928" y="26370045"/>
            <a:ext cx="374846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Penalty term to suppress dose under target value</a:t>
            </a:r>
            <a:endParaRPr kumimoji="1" lang="ja-JP" altLang="en-US" sz="2400" dirty="0"/>
          </a:p>
        </p:txBody>
      </p:sp>
      <p:cxnSp>
        <p:nvCxnSpPr>
          <p:cNvPr id="1115" name="直線コネクタ 1114">
            <a:extLst>
              <a:ext uri="{FF2B5EF4-FFF2-40B4-BE49-F238E27FC236}">
                <a16:creationId xmlns:a16="http://schemas.microsoft.com/office/drawing/2014/main" id="{EC2E9CE9-4412-95D5-F372-044CF55AE607}"/>
              </a:ext>
            </a:extLst>
          </p:cNvPr>
          <p:cNvCxnSpPr>
            <a:cxnSpLocks/>
          </p:cNvCxnSpPr>
          <p:nvPr/>
        </p:nvCxnSpPr>
        <p:spPr>
          <a:xfrm>
            <a:off x="18179347" y="26218537"/>
            <a:ext cx="3681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" name="テキスト ボックス 1116">
            <a:extLst>
              <a:ext uri="{FF2B5EF4-FFF2-40B4-BE49-F238E27FC236}">
                <a16:creationId xmlns:a16="http://schemas.microsoft.com/office/drawing/2014/main" id="{FFE88536-1E1A-D31E-1968-9409F882A2AF}"/>
              </a:ext>
            </a:extLst>
          </p:cNvPr>
          <p:cNvSpPr txBox="1"/>
          <p:nvPr/>
        </p:nvSpPr>
        <p:spPr>
          <a:xfrm>
            <a:off x="15597345" y="23020887"/>
            <a:ext cx="139194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Decontamination rates that suppress dose in target region under certain value with </a:t>
            </a:r>
            <a:r>
              <a:rPr lang="en-US" altLang="ja-JP" sz="2800" b="1" dirty="0"/>
              <a:t>minimum cost </a:t>
            </a:r>
            <a:r>
              <a:rPr lang="en-US" altLang="ja-JP" sz="2800" dirty="0"/>
              <a:t>are</a:t>
            </a:r>
            <a:r>
              <a:rPr lang="en-US" altLang="ja-JP" sz="2800" b="1" dirty="0"/>
              <a:t> </a:t>
            </a:r>
            <a:r>
              <a:rPr lang="en-US" altLang="ja-JP" sz="2800" dirty="0"/>
              <a:t>obtained by solving</a:t>
            </a:r>
            <a:r>
              <a:rPr lang="en-US" altLang="ja-JP" sz="2800" b="1" dirty="0"/>
              <a:t> </a:t>
            </a:r>
            <a:r>
              <a:rPr kumimoji="1" lang="en-US" altLang="ja-JP" sz="2800" b="1" dirty="0"/>
              <a:t>constrained optimization problem with penalty ter</a:t>
            </a:r>
            <a:r>
              <a:rPr lang="en-US" altLang="ja-JP" sz="2800" b="1" dirty="0"/>
              <a:t>m</a:t>
            </a:r>
            <a:endParaRPr lang="ja-JP" altLang="en-US" sz="2800" dirty="0"/>
          </a:p>
        </p:txBody>
      </p:sp>
      <p:pic>
        <p:nvPicPr>
          <p:cNvPr id="1127" name="図 1126">
            <a:extLst>
              <a:ext uri="{FF2B5EF4-FFF2-40B4-BE49-F238E27FC236}">
                <a16:creationId xmlns:a16="http://schemas.microsoft.com/office/drawing/2014/main" id="{BE2E4920-3C18-215A-6980-E6B7E59AE2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927503" y="25400431"/>
            <a:ext cx="5422019" cy="1919366"/>
          </a:xfrm>
          <a:prstGeom prst="rect">
            <a:avLst/>
          </a:prstGeom>
        </p:spPr>
      </p:pic>
      <p:pic>
        <p:nvPicPr>
          <p:cNvPr id="1129" name="図 1128">
            <a:extLst>
              <a:ext uri="{FF2B5EF4-FFF2-40B4-BE49-F238E27FC236}">
                <a16:creationId xmlns:a16="http://schemas.microsoft.com/office/drawing/2014/main" id="{9C00AB12-4335-8635-A424-08713E67BA7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927502" y="28692661"/>
            <a:ext cx="6831125" cy="1873963"/>
          </a:xfrm>
          <a:prstGeom prst="rect">
            <a:avLst/>
          </a:prstGeom>
        </p:spPr>
      </p:pic>
      <p:sp>
        <p:nvSpPr>
          <p:cNvPr id="1130" name="テキスト ボックス 1129">
            <a:extLst>
              <a:ext uri="{FF2B5EF4-FFF2-40B4-BE49-F238E27FC236}">
                <a16:creationId xmlns:a16="http://schemas.microsoft.com/office/drawing/2014/main" id="{7C9DAF4B-441F-867F-4B1D-D9BCF1BEB65F}"/>
              </a:ext>
            </a:extLst>
          </p:cNvPr>
          <p:cNvSpPr txBox="1"/>
          <p:nvPr/>
        </p:nvSpPr>
        <p:spPr>
          <a:xfrm>
            <a:off x="1031775" y="23706966"/>
            <a:ext cx="12797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800" dirty="0"/>
              <a:t>Conditions of four kinds of measures can be set by 3D-ADRES-Indoor GUI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800" dirty="0"/>
              <a:t>PHITS input required for present technique is automatically generated</a:t>
            </a:r>
            <a:endParaRPr kumimoji="1" lang="ja-JP" altLang="en-US" sz="2800" dirty="0"/>
          </a:p>
        </p:txBody>
      </p:sp>
      <p:pic>
        <p:nvPicPr>
          <p:cNvPr id="1135" name="図 1134">
            <a:extLst>
              <a:ext uri="{FF2B5EF4-FFF2-40B4-BE49-F238E27FC236}">
                <a16:creationId xmlns:a16="http://schemas.microsoft.com/office/drawing/2014/main" id="{D40F6494-79E3-A515-96A1-FDB2C076C3E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0516" y="25110080"/>
            <a:ext cx="7739218" cy="5444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36" name="正方形/長方形 1135">
            <a:extLst>
              <a:ext uri="{FF2B5EF4-FFF2-40B4-BE49-F238E27FC236}">
                <a16:creationId xmlns:a16="http://schemas.microsoft.com/office/drawing/2014/main" id="{777FC616-B45F-114C-CEA5-296520F1E7B8}"/>
              </a:ext>
            </a:extLst>
          </p:cNvPr>
          <p:cNvSpPr/>
          <p:nvPr/>
        </p:nvSpPr>
        <p:spPr>
          <a:xfrm>
            <a:off x="802018" y="26088276"/>
            <a:ext cx="2791215" cy="3377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正方形/長方形 1136">
            <a:extLst>
              <a:ext uri="{FF2B5EF4-FFF2-40B4-BE49-F238E27FC236}">
                <a16:creationId xmlns:a16="http://schemas.microsoft.com/office/drawing/2014/main" id="{E2627A70-EF19-A610-03A2-6E0163062C9E}"/>
              </a:ext>
            </a:extLst>
          </p:cNvPr>
          <p:cNvSpPr/>
          <p:nvPr/>
        </p:nvSpPr>
        <p:spPr>
          <a:xfrm>
            <a:off x="802019" y="29465996"/>
            <a:ext cx="2792850" cy="751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テキスト ボックス 1138">
            <a:extLst>
              <a:ext uri="{FF2B5EF4-FFF2-40B4-BE49-F238E27FC236}">
                <a16:creationId xmlns:a16="http://schemas.microsoft.com/office/drawing/2014/main" id="{CE0862C1-422A-3BA6-A80A-DB5A8AE8AC69}"/>
              </a:ext>
            </a:extLst>
          </p:cNvPr>
          <p:cNvSpPr txBox="1"/>
          <p:nvPr/>
        </p:nvSpPr>
        <p:spPr>
          <a:xfrm>
            <a:off x="1156959" y="28803148"/>
            <a:ext cx="27004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List of structures</a:t>
            </a:r>
            <a:endParaRPr kumimoji="1" lang="ja-JP" altLang="en-US" sz="2400" dirty="0"/>
          </a:p>
        </p:txBody>
      </p:sp>
      <p:sp>
        <p:nvSpPr>
          <p:cNvPr id="1140" name="テキスト ボックス 1139">
            <a:extLst>
              <a:ext uri="{FF2B5EF4-FFF2-40B4-BE49-F238E27FC236}">
                <a16:creationId xmlns:a16="http://schemas.microsoft.com/office/drawing/2014/main" id="{422540E6-A109-467F-A73B-6E0440FE5364}"/>
              </a:ext>
            </a:extLst>
          </p:cNvPr>
          <p:cNvSpPr txBox="1"/>
          <p:nvPr/>
        </p:nvSpPr>
        <p:spPr>
          <a:xfrm>
            <a:off x="1156959" y="30323256"/>
            <a:ext cx="30294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Setting of measures</a:t>
            </a:r>
            <a:endParaRPr kumimoji="1" lang="ja-JP" altLang="en-US" sz="2400" dirty="0"/>
          </a:p>
        </p:txBody>
      </p:sp>
      <p:sp>
        <p:nvSpPr>
          <p:cNvPr id="1141" name="矢印: 右 1140">
            <a:extLst>
              <a:ext uri="{FF2B5EF4-FFF2-40B4-BE49-F238E27FC236}">
                <a16:creationId xmlns:a16="http://schemas.microsoft.com/office/drawing/2014/main" id="{9167D426-D9C8-5589-186F-83044B69DD78}"/>
              </a:ext>
            </a:extLst>
          </p:cNvPr>
          <p:cNvSpPr/>
          <p:nvPr/>
        </p:nvSpPr>
        <p:spPr>
          <a:xfrm>
            <a:off x="5923818" y="27025110"/>
            <a:ext cx="377046" cy="272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矢印: 右 1141">
            <a:extLst>
              <a:ext uri="{FF2B5EF4-FFF2-40B4-BE49-F238E27FC236}">
                <a16:creationId xmlns:a16="http://schemas.microsoft.com/office/drawing/2014/main" id="{DD3E63D2-EB42-EEB3-81DA-92ABC2CD54E3}"/>
              </a:ext>
            </a:extLst>
          </p:cNvPr>
          <p:cNvSpPr/>
          <p:nvPr/>
        </p:nvSpPr>
        <p:spPr>
          <a:xfrm>
            <a:off x="6373721" y="27401143"/>
            <a:ext cx="377046" cy="272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テキスト ボックス 1142">
            <a:extLst>
              <a:ext uri="{FF2B5EF4-FFF2-40B4-BE49-F238E27FC236}">
                <a16:creationId xmlns:a16="http://schemas.microsoft.com/office/drawing/2014/main" id="{2A2478DB-B0AF-CE58-F937-6C733EEA00CE}"/>
              </a:ext>
            </a:extLst>
          </p:cNvPr>
          <p:cNvSpPr txBox="1"/>
          <p:nvPr/>
        </p:nvSpPr>
        <p:spPr>
          <a:xfrm>
            <a:off x="3938110" y="27282911"/>
            <a:ext cx="2369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Contaminated structures:</a:t>
            </a:r>
          </a:p>
          <a:p>
            <a:r>
              <a:rPr kumimoji="1" lang="en-US" altLang="ja-JP" sz="2400" dirty="0"/>
              <a:t>100[Bq/cm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45" name="図 1144">
            <a:extLst>
              <a:ext uri="{FF2B5EF4-FFF2-40B4-BE49-F238E27FC236}">
                <a16:creationId xmlns:a16="http://schemas.microsoft.com/office/drawing/2014/main" id="{963E6137-6E23-1F14-95DC-54E07737380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26390" y="31647589"/>
            <a:ext cx="6261231" cy="5607657"/>
          </a:xfrm>
          <a:prstGeom prst="rect">
            <a:avLst/>
          </a:prstGeom>
        </p:spPr>
      </p:pic>
      <p:sp>
        <p:nvSpPr>
          <p:cNvPr id="1146" name="矢印: 下 1145">
            <a:extLst>
              <a:ext uri="{FF2B5EF4-FFF2-40B4-BE49-F238E27FC236}">
                <a16:creationId xmlns:a16="http://schemas.microsoft.com/office/drawing/2014/main" id="{1FF1EE47-D6B6-E34C-09BB-E64B0E894A95}"/>
              </a:ext>
            </a:extLst>
          </p:cNvPr>
          <p:cNvSpPr/>
          <p:nvPr/>
        </p:nvSpPr>
        <p:spPr>
          <a:xfrm>
            <a:off x="2621466" y="30982850"/>
            <a:ext cx="800875" cy="4616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楕円 1146">
            <a:extLst>
              <a:ext uri="{FF2B5EF4-FFF2-40B4-BE49-F238E27FC236}">
                <a16:creationId xmlns:a16="http://schemas.microsoft.com/office/drawing/2014/main" id="{86EEE6DB-8E3A-32B9-8344-B7817966870F}"/>
              </a:ext>
            </a:extLst>
          </p:cNvPr>
          <p:cNvSpPr/>
          <p:nvPr/>
        </p:nvSpPr>
        <p:spPr>
          <a:xfrm>
            <a:off x="4968934" y="33877966"/>
            <a:ext cx="410153" cy="410153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楕円 1147">
            <a:extLst>
              <a:ext uri="{FF2B5EF4-FFF2-40B4-BE49-F238E27FC236}">
                <a16:creationId xmlns:a16="http://schemas.microsoft.com/office/drawing/2014/main" id="{2DFD3970-7D42-7D8F-8CA4-713F6B26134F}"/>
              </a:ext>
            </a:extLst>
          </p:cNvPr>
          <p:cNvSpPr/>
          <p:nvPr/>
        </p:nvSpPr>
        <p:spPr>
          <a:xfrm>
            <a:off x="5789886" y="34683766"/>
            <a:ext cx="410153" cy="410153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49" name="直線矢印コネクタ 1148">
            <a:extLst>
              <a:ext uri="{FF2B5EF4-FFF2-40B4-BE49-F238E27FC236}">
                <a16:creationId xmlns:a16="http://schemas.microsoft.com/office/drawing/2014/main" id="{A7322981-B940-B149-7664-6E5FBB077215}"/>
              </a:ext>
            </a:extLst>
          </p:cNvPr>
          <p:cNvCxnSpPr>
            <a:cxnSpLocks/>
            <a:stCxn id="1147" idx="7"/>
          </p:cNvCxnSpPr>
          <p:nvPr/>
        </p:nvCxnSpPr>
        <p:spPr>
          <a:xfrm flipV="1">
            <a:off x="5319021" y="32707594"/>
            <a:ext cx="1092573" cy="1230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3" name="テキスト ボックス 1152">
            <a:extLst>
              <a:ext uri="{FF2B5EF4-FFF2-40B4-BE49-F238E27FC236}">
                <a16:creationId xmlns:a16="http://schemas.microsoft.com/office/drawing/2014/main" id="{75118C35-4AEC-382D-7A45-BB2ED690C976}"/>
              </a:ext>
            </a:extLst>
          </p:cNvPr>
          <p:cNvSpPr txBox="1"/>
          <p:nvPr/>
        </p:nvSpPr>
        <p:spPr>
          <a:xfrm>
            <a:off x="6299121" y="34451417"/>
            <a:ext cx="13885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Removal</a:t>
            </a:r>
            <a:endParaRPr kumimoji="1" lang="ja-JP" altLang="en-US" sz="2400" dirty="0"/>
          </a:p>
        </p:txBody>
      </p:sp>
      <p:sp>
        <p:nvSpPr>
          <p:cNvPr id="1154" name="テキスト ボックス 1153">
            <a:extLst>
              <a:ext uri="{FF2B5EF4-FFF2-40B4-BE49-F238E27FC236}">
                <a16:creationId xmlns:a16="http://schemas.microsoft.com/office/drawing/2014/main" id="{F06A393D-B8B7-94FE-B1AF-9832896B014D}"/>
              </a:ext>
            </a:extLst>
          </p:cNvPr>
          <p:cNvSpPr txBox="1"/>
          <p:nvPr/>
        </p:nvSpPr>
        <p:spPr>
          <a:xfrm>
            <a:off x="6427531" y="32734973"/>
            <a:ext cx="169870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Relocation</a:t>
            </a:r>
            <a:endParaRPr kumimoji="1" lang="ja-JP" altLang="en-US" sz="2400" dirty="0"/>
          </a:p>
        </p:txBody>
      </p:sp>
      <p:sp>
        <p:nvSpPr>
          <p:cNvPr id="1155" name="テキスト ボックス 1154">
            <a:extLst>
              <a:ext uri="{FF2B5EF4-FFF2-40B4-BE49-F238E27FC236}">
                <a16:creationId xmlns:a16="http://schemas.microsoft.com/office/drawing/2014/main" id="{95E8E9AD-8F55-6020-9148-73BB2981B90D}"/>
              </a:ext>
            </a:extLst>
          </p:cNvPr>
          <p:cNvSpPr txBox="1"/>
          <p:nvPr/>
        </p:nvSpPr>
        <p:spPr>
          <a:xfrm>
            <a:off x="4138537" y="32390444"/>
            <a:ext cx="14990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Shielding</a:t>
            </a:r>
            <a:endParaRPr kumimoji="1" lang="ja-JP" altLang="en-US" sz="2400" dirty="0"/>
          </a:p>
        </p:txBody>
      </p:sp>
      <p:pic>
        <p:nvPicPr>
          <p:cNvPr id="1157" name="図 1156">
            <a:extLst>
              <a:ext uri="{FF2B5EF4-FFF2-40B4-BE49-F238E27FC236}">
                <a16:creationId xmlns:a16="http://schemas.microsoft.com/office/drawing/2014/main" id="{6469194C-454D-4577-C9AC-96735517085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04767" y="25442945"/>
            <a:ext cx="5660735" cy="5080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60" name="図 1159">
            <a:extLst>
              <a:ext uri="{FF2B5EF4-FFF2-40B4-BE49-F238E27FC236}">
                <a16:creationId xmlns:a16="http://schemas.microsoft.com/office/drawing/2014/main" id="{5CA0D0CE-E97D-C17F-3347-51594BFB0A9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96426" y="31523560"/>
            <a:ext cx="5685831" cy="5080450"/>
          </a:xfrm>
          <a:prstGeom prst="rect">
            <a:avLst/>
          </a:prstGeom>
        </p:spPr>
      </p:pic>
      <p:sp>
        <p:nvSpPr>
          <p:cNvPr id="1161" name="矢印: 下 1160">
            <a:extLst>
              <a:ext uri="{FF2B5EF4-FFF2-40B4-BE49-F238E27FC236}">
                <a16:creationId xmlns:a16="http://schemas.microsoft.com/office/drawing/2014/main" id="{CEEBE648-5823-E83D-1766-81A50D75B801}"/>
              </a:ext>
            </a:extLst>
          </p:cNvPr>
          <p:cNvSpPr/>
          <p:nvPr/>
        </p:nvSpPr>
        <p:spPr>
          <a:xfrm>
            <a:off x="11034696" y="30866318"/>
            <a:ext cx="800875" cy="4616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テキスト ボックス 1161">
            <a:extLst>
              <a:ext uri="{FF2B5EF4-FFF2-40B4-BE49-F238E27FC236}">
                <a16:creationId xmlns:a16="http://schemas.microsoft.com/office/drawing/2014/main" id="{5753CD1A-0979-3257-BCC8-ED1B520C3D47}"/>
              </a:ext>
            </a:extLst>
          </p:cNvPr>
          <p:cNvSpPr txBox="1"/>
          <p:nvPr/>
        </p:nvSpPr>
        <p:spPr>
          <a:xfrm>
            <a:off x="9047257" y="29877630"/>
            <a:ext cx="487358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Step 1:</a:t>
            </a:r>
            <a:r>
              <a:rPr lang="ja-JP" altLang="en-US" sz="2400" dirty="0"/>
              <a:t> </a:t>
            </a:r>
            <a:r>
              <a:rPr lang="en-US" altLang="ja-JP" sz="2400" dirty="0"/>
              <a:t>Normal</a:t>
            </a:r>
            <a:r>
              <a:rPr lang="ja-JP" altLang="en-US" sz="2400" dirty="0"/>
              <a:t> </a:t>
            </a:r>
            <a:r>
              <a:rPr lang="en-US" altLang="ja-JP" sz="2400" dirty="0"/>
              <a:t>PHITS</a:t>
            </a:r>
            <a:r>
              <a:rPr lang="ja-JP" altLang="en-US" sz="2400" dirty="0"/>
              <a:t> </a:t>
            </a:r>
            <a:r>
              <a:rPr lang="en-US" altLang="ja-JP" sz="2400" dirty="0"/>
              <a:t>simulation without measures</a:t>
            </a:r>
            <a:endParaRPr kumimoji="1" lang="ja-JP" altLang="en-US" sz="2400" dirty="0"/>
          </a:p>
        </p:txBody>
      </p:sp>
      <p:sp>
        <p:nvSpPr>
          <p:cNvPr id="1163" name="テキスト ボックス 1162">
            <a:extLst>
              <a:ext uri="{FF2B5EF4-FFF2-40B4-BE49-F238E27FC236}">
                <a16:creationId xmlns:a16="http://schemas.microsoft.com/office/drawing/2014/main" id="{F5C5B74B-0AE1-126C-2FED-2EB7C975D2F3}"/>
              </a:ext>
            </a:extLst>
          </p:cNvPr>
          <p:cNvSpPr txBox="1"/>
          <p:nvPr/>
        </p:nvSpPr>
        <p:spPr>
          <a:xfrm>
            <a:off x="8707797" y="35840149"/>
            <a:ext cx="54709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Step 2:</a:t>
            </a:r>
            <a:r>
              <a:rPr lang="ja-JP" altLang="en-US" sz="2400" dirty="0"/>
              <a:t> </a:t>
            </a:r>
            <a:r>
              <a:rPr lang="en-US" altLang="ja-JP" sz="2400" dirty="0"/>
              <a:t>Dump source</a:t>
            </a:r>
            <a:r>
              <a:rPr lang="ja-JP" altLang="en-US" sz="2400" dirty="0"/>
              <a:t> </a:t>
            </a:r>
            <a:r>
              <a:rPr lang="en-US" altLang="ja-JP" sz="2400" dirty="0"/>
              <a:t>simulation and construction of dose with measures</a:t>
            </a:r>
            <a:endParaRPr kumimoji="1" lang="ja-JP" altLang="en-US" sz="2400" dirty="0"/>
          </a:p>
        </p:txBody>
      </p:sp>
      <p:pic>
        <p:nvPicPr>
          <p:cNvPr id="1165" name="図 1164">
            <a:extLst>
              <a:ext uri="{FF2B5EF4-FFF2-40B4-BE49-F238E27FC236}">
                <a16:creationId xmlns:a16="http://schemas.microsoft.com/office/drawing/2014/main" id="{4F66EF8B-0337-69A7-163B-F6DCB492D20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23503" y="36809347"/>
            <a:ext cx="5304515" cy="567847"/>
          </a:xfrm>
          <a:prstGeom prst="rect">
            <a:avLst/>
          </a:prstGeom>
        </p:spPr>
      </p:pic>
      <p:sp>
        <p:nvSpPr>
          <p:cNvPr id="1167" name="テキスト ボックス 1166">
            <a:extLst>
              <a:ext uri="{FF2B5EF4-FFF2-40B4-BE49-F238E27FC236}">
                <a16:creationId xmlns:a16="http://schemas.microsoft.com/office/drawing/2014/main" id="{067A67EE-81CC-C97F-925C-287A67367A78}"/>
              </a:ext>
            </a:extLst>
          </p:cNvPr>
          <p:cNvSpPr txBox="1"/>
          <p:nvPr/>
        </p:nvSpPr>
        <p:spPr>
          <a:xfrm>
            <a:off x="13566725" y="3688041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[µ</a:t>
            </a:r>
            <a:r>
              <a:rPr lang="en-US" altLang="ja-JP" sz="2400" dirty="0" err="1"/>
              <a:t>Sv</a:t>
            </a:r>
            <a:r>
              <a:rPr lang="en-US" altLang="ja-JP" sz="2400" dirty="0"/>
              <a:t>/h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  <p:sp>
        <p:nvSpPr>
          <p:cNvPr id="1170" name="テキスト ボックス 1169">
            <a:extLst>
              <a:ext uri="{FF2B5EF4-FFF2-40B4-BE49-F238E27FC236}">
                <a16:creationId xmlns:a16="http://schemas.microsoft.com/office/drawing/2014/main" id="{98A213B1-600C-919D-9060-8DCD5425C7A9}"/>
              </a:ext>
            </a:extLst>
          </p:cNvPr>
          <p:cNvSpPr txBox="1"/>
          <p:nvPr/>
        </p:nvSpPr>
        <p:spPr>
          <a:xfrm>
            <a:off x="734556" y="38089410"/>
            <a:ext cx="360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4000" dirty="0"/>
              <a:t>Summary</a:t>
            </a:r>
            <a:r>
              <a:rPr kumimoji="1" lang="en-US" altLang="ja-JP" sz="4000" dirty="0"/>
              <a:t> </a:t>
            </a:r>
            <a:endParaRPr kumimoji="1" lang="ja-JP" altLang="en-US" sz="4000" dirty="0"/>
          </a:p>
        </p:txBody>
      </p:sp>
      <p:pic>
        <p:nvPicPr>
          <p:cNvPr id="1172" name="図 1171">
            <a:extLst>
              <a:ext uri="{FF2B5EF4-FFF2-40B4-BE49-F238E27FC236}">
                <a16:creationId xmlns:a16="http://schemas.microsoft.com/office/drawing/2014/main" id="{935EE56A-5FFE-15D8-39CA-6AF0E52E60B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573137" y="7696894"/>
            <a:ext cx="8226800" cy="4223005"/>
          </a:xfrm>
          <a:prstGeom prst="rect">
            <a:avLst/>
          </a:prstGeom>
        </p:spPr>
      </p:pic>
      <p:sp>
        <p:nvSpPr>
          <p:cNvPr id="1065" name="テキスト ボックス 1064">
            <a:extLst>
              <a:ext uri="{FF2B5EF4-FFF2-40B4-BE49-F238E27FC236}">
                <a16:creationId xmlns:a16="http://schemas.microsoft.com/office/drawing/2014/main" id="{1F23B7D1-10AF-E256-DFE7-4B28A78CC131}"/>
              </a:ext>
            </a:extLst>
          </p:cNvPr>
          <p:cNvSpPr txBox="1"/>
          <p:nvPr/>
        </p:nvSpPr>
        <p:spPr>
          <a:xfrm>
            <a:off x="21931849" y="7245318"/>
            <a:ext cx="67633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Dose decomposed by PHITS “counter” feature</a:t>
            </a:r>
            <a:endParaRPr kumimoji="1" lang="ja-JP" altLang="en-US" sz="2400" dirty="0"/>
          </a:p>
        </p:txBody>
      </p:sp>
      <p:pic>
        <p:nvPicPr>
          <p:cNvPr id="1174" name="図 1173">
            <a:extLst>
              <a:ext uri="{FF2B5EF4-FFF2-40B4-BE49-F238E27FC236}">
                <a16:creationId xmlns:a16="http://schemas.microsoft.com/office/drawing/2014/main" id="{96CCBDD2-9A17-F3B2-211F-65265E1311E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214643" y="31223016"/>
            <a:ext cx="5743016" cy="5154446"/>
          </a:xfrm>
          <a:prstGeom prst="rect">
            <a:avLst/>
          </a:prstGeom>
        </p:spPr>
      </p:pic>
      <p:sp>
        <p:nvSpPr>
          <p:cNvPr id="1175" name="テキスト ボックス 1174">
            <a:extLst>
              <a:ext uri="{FF2B5EF4-FFF2-40B4-BE49-F238E27FC236}">
                <a16:creationId xmlns:a16="http://schemas.microsoft.com/office/drawing/2014/main" id="{95DE15C5-A998-821A-CE07-171BFA0CC9E1}"/>
              </a:ext>
            </a:extLst>
          </p:cNvPr>
          <p:cNvSpPr txBox="1"/>
          <p:nvPr/>
        </p:nvSpPr>
        <p:spPr>
          <a:xfrm>
            <a:off x="15805779" y="30876778"/>
            <a:ext cx="6555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Radioactive sources widely distributed</a:t>
            </a:r>
            <a:endParaRPr kumimoji="1" lang="ja-JP" altLang="en-US" sz="2800" dirty="0"/>
          </a:p>
        </p:txBody>
      </p:sp>
      <p:pic>
        <p:nvPicPr>
          <p:cNvPr id="1177" name="図 1176">
            <a:extLst>
              <a:ext uri="{FF2B5EF4-FFF2-40B4-BE49-F238E27FC236}">
                <a16:creationId xmlns:a16="http://schemas.microsoft.com/office/drawing/2014/main" id="{A73F3F77-4BA4-ACE9-D47A-43AB8E8D829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391356" y="31262854"/>
            <a:ext cx="5779769" cy="5154446"/>
          </a:xfrm>
          <a:prstGeom prst="rect">
            <a:avLst/>
          </a:prstGeom>
        </p:spPr>
      </p:pic>
      <p:sp>
        <p:nvSpPr>
          <p:cNvPr id="1178" name="テキスト ボックス 1177">
            <a:extLst>
              <a:ext uri="{FF2B5EF4-FFF2-40B4-BE49-F238E27FC236}">
                <a16:creationId xmlns:a16="http://schemas.microsoft.com/office/drawing/2014/main" id="{E73C9B2B-C787-743C-16C3-E0E8A0835578}"/>
              </a:ext>
            </a:extLst>
          </p:cNvPr>
          <p:cNvSpPr txBox="1"/>
          <p:nvPr/>
        </p:nvSpPr>
        <p:spPr>
          <a:xfrm>
            <a:off x="23635788" y="30906275"/>
            <a:ext cx="526458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Dose without decontamination</a:t>
            </a:r>
            <a:endParaRPr kumimoji="1" lang="ja-JP" altLang="en-US" sz="2800" dirty="0"/>
          </a:p>
        </p:txBody>
      </p:sp>
      <p:sp>
        <p:nvSpPr>
          <p:cNvPr id="1179" name="矢印: 下 1178">
            <a:extLst>
              <a:ext uri="{FF2B5EF4-FFF2-40B4-BE49-F238E27FC236}">
                <a16:creationId xmlns:a16="http://schemas.microsoft.com/office/drawing/2014/main" id="{F2B16455-9D6D-B80C-C154-A00C6BE4B428}"/>
              </a:ext>
            </a:extLst>
          </p:cNvPr>
          <p:cNvSpPr/>
          <p:nvPr/>
        </p:nvSpPr>
        <p:spPr>
          <a:xfrm rot="16200000">
            <a:off x="18980266" y="33344035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矢印: 下 1179">
            <a:extLst>
              <a:ext uri="{FF2B5EF4-FFF2-40B4-BE49-F238E27FC236}">
                <a16:creationId xmlns:a16="http://schemas.microsoft.com/office/drawing/2014/main" id="{1C659114-EAA9-668E-C4AA-681418D3947B}"/>
              </a:ext>
            </a:extLst>
          </p:cNvPr>
          <p:cNvSpPr/>
          <p:nvPr/>
        </p:nvSpPr>
        <p:spPr>
          <a:xfrm rot="16200000">
            <a:off x="19377358" y="33674325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矢印: 下 1180">
            <a:extLst>
              <a:ext uri="{FF2B5EF4-FFF2-40B4-BE49-F238E27FC236}">
                <a16:creationId xmlns:a16="http://schemas.microsoft.com/office/drawing/2014/main" id="{8D7EC786-86FD-F712-E45D-5D694FD7C9C7}"/>
              </a:ext>
            </a:extLst>
          </p:cNvPr>
          <p:cNvSpPr/>
          <p:nvPr/>
        </p:nvSpPr>
        <p:spPr>
          <a:xfrm rot="16200000">
            <a:off x="19790263" y="34003620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矢印: 下 1181">
            <a:extLst>
              <a:ext uri="{FF2B5EF4-FFF2-40B4-BE49-F238E27FC236}">
                <a16:creationId xmlns:a16="http://schemas.microsoft.com/office/drawing/2014/main" id="{35EF2C34-BE4D-1F1B-B647-35A654E02691}"/>
              </a:ext>
            </a:extLst>
          </p:cNvPr>
          <p:cNvSpPr/>
          <p:nvPr/>
        </p:nvSpPr>
        <p:spPr>
          <a:xfrm rot="16200000">
            <a:off x="18925192" y="31888993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矢印: 下 1182">
            <a:extLst>
              <a:ext uri="{FF2B5EF4-FFF2-40B4-BE49-F238E27FC236}">
                <a16:creationId xmlns:a16="http://schemas.microsoft.com/office/drawing/2014/main" id="{ADE01DF4-0243-5EEB-A82F-C94EC6993605}"/>
              </a:ext>
            </a:extLst>
          </p:cNvPr>
          <p:cNvSpPr/>
          <p:nvPr/>
        </p:nvSpPr>
        <p:spPr>
          <a:xfrm rot="16200000">
            <a:off x="19899508" y="31423069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矢印: 下 1183">
            <a:extLst>
              <a:ext uri="{FF2B5EF4-FFF2-40B4-BE49-F238E27FC236}">
                <a16:creationId xmlns:a16="http://schemas.microsoft.com/office/drawing/2014/main" id="{0AFC98D3-E277-B531-0C71-FEA87EC63CD7}"/>
              </a:ext>
            </a:extLst>
          </p:cNvPr>
          <p:cNvSpPr/>
          <p:nvPr/>
        </p:nvSpPr>
        <p:spPr>
          <a:xfrm rot="16200000">
            <a:off x="17509647" y="33850071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矢印: 下 1184">
            <a:extLst>
              <a:ext uri="{FF2B5EF4-FFF2-40B4-BE49-F238E27FC236}">
                <a16:creationId xmlns:a16="http://schemas.microsoft.com/office/drawing/2014/main" id="{F18AE556-E0BA-4568-8C0E-32968E7B2925}"/>
              </a:ext>
            </a:extLst>
          </p:cNvPr>
          <p:cNvSpPr/>
          <p:nvPr/>
        </p:nvSpPr>
        <p:spPr>
          <a:xfrm rot="5400000">
            <a:off x="18925191" y="34886375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矢印: 下 1185">
            <a:extLst>
              <a:ext uri="{FF2B5EF4-FFF2-40B4-BE49-F238E27FC236}">
                <a16:creationId xmlns:a16="http://schemas.microsoft.com/office/drawing/2014/main" id="{1017BC4F-B284-B46E-C3B0-A94D8D0DEE61}"/>
              </a:ext>
            </a:extLst>
          </p:cNvPr>
          <p:cNvSpPr/>
          <p:nvPr/>
        </p:nvSpPr>
        <p:spPr>
          <a:xfrm rot="5400000">
            <a:off x="18593086" y="32471467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矢印: 下 1186">
            <a:extLst>
              <a:ext uri="{FF2B5EF4-FFF2-40B4-BE49-F238E27FC236}">
                <a16:creationId xmlns:a16="http://schemas.microsoft.com/office/drawing/2014/main" id="{6A61F692-979B-1CFB-56EE-FBB7206DEB87}"/>
              </a:ext>
            </a:extLst>
          </p:cNvPr>
          <p:cNvSpPr/>
          <p:nvPr/>
        </p:nvSpPr>
        <p:spPr>
          <a:xfrm rot="5400000">
            <a:off x="17469612" y="31738806"/>
            <a:ext cx="300373" cy="452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9" name="図 1188">
            <a:extLst>
              <a:ext uri="{FF2B5EF4-FFF2-40B4-BE49-F238E27FC236}">
                <a16:creationId xmlns:a16="http://schemas.microsoft.com/office/drawing/2014/main" id="{E6D22DC1-AD55-5B53-116C-ECF397513F9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3391356" y="36631655"/>
            <a:ext cx="5094108" cy="512107"/>
          </a:xfrm>
          <a:prstGeom prst="rect">
            <a:avLst/>
          </a:prstGeom>
        </p:spPr>
      </p:pic>
      <p:sp>
        <p:nvSpPr>
          <p:cNvPr id="1190" name="テキスト ボックス 1189">
            <a:extLst>
              <a:ext uri="{FF2B5EF4-FFF2-40B4-BE49-F238E27FC236}">
                <a16:creationId xmlns:a16="http://schemas.microsoft.com/office/drawing/2014/main" id="{75E7A2E3-33D0-F7F9-F2C8-3E27F24D73D7}"/>
              </a:ext>
            </a:extLst>
          </p:cNvPr>
          <p:cNvSpPr txBox="1"/>
          <p:nvPr/>
        </p:nvSpPr>
        <p:spPr>
          <a:xfrm>
            <a:off x="28498686" y="3673014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[µ</a:t>
            </a:r>
            <a:r>
              <a:rPr lang="en-US" altLang="ja-JP" sz="2400" dirty="0" err="1"/>
              <a:t>Sv</a:t>
            </a:r>
            <a:r>
              <a:rPr lang="en-US" altLang="ja-JP" sz="2400" dirty="0"/>
              <a:t>/h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  <p:sp>
        <p:nvSpPr>
          <p:cNvPr id="1191" name="正方形/長方形 1190">
            <a:extLst>
              <a:ext uri="{FF2B5EF4-FFF2-40B4-BE49-F238E27FC236}">
                <a16:creationId xmlns:a16="http://schemas.microsoft.com/office/drawing/2014/main" id="{75B8ABC1-5B66-6D1E-9421-609B8E3B396C}"/>
              </a:ext>
            </a:extLst>
          </p:cNvPr>
          <p:cNvSpPr/>
          <p:nvPr/>
        </p:nvSpPr>
        <p:spPr>
          <a:xfrm>
            <a:off x="25649531" y="33896470"/>
            <a:ext cx="1198000" cy="1123680"/>
          </a:xfrm>
          <a:prstGeom prst="rect">
            <a:avLst/>
          </a:prstGeom>
          <a:noFill/>
          <a:ln w="635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テキスト ボックス 1191">
            <a:extLst>
              <a:ext uri="{FF2B5EF4-FFF2-40B4-BE49-F238E27FC236}">
                <a16:creationId xmlns:a16="http://schemas.microsoft.com/office/drawing/2014/main" id="{052F4AE9-D9CB-9E59-D688-BA2A3D5DDD06}"/>
              </a:ext>
            </a:extLst>
          </p:cNvPr>
          <p:cNvSpPr txBox="1"/>
          <p:nvPr/>
        </p:nvSpPr>
        <p:spPr>
          <a:xfrm>
            <a:off x="21974194" y="33301750"/>
            <a:ext cx="35576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Suppress dose in target region under 0.1[µ</a:t>
            </a:r>
            <a:r>
              <a:rPr kumimoji="1" lang="en-US" altLang="ja-JP" sz="2400" dirty="0" err="1"/>
              <a:t>Sv</a:t>
            </a:r>
            <a:r>
              <a:rPr kumimoji="1" lang="en-US" altLang="ja-JP" sz="2400" dirty="0"/>
              <a:t>/h]</a:t>
            </a:r>
            <a:r>
              <a:rPr lang="ja-JP" altLang="en-US" sz="2400" dirty="0"/>
              <a:t> </a:t>
            </a:r>
            <a:r>
              <a:rPr lang="en-US" altLang="ja-JP" sz="2400" dirty="0"/>
              <a:t>by decontamination</a:t>
            </a:r>
            <a:endParaRPr kumimoji="1" lang="en-US" altLang="ja-JP" sz="2400" dirty="0"/>
          </a:p>
        </p:txBody>
      </p:sp>
      <p:sp>
        <p:nvSpPr>
          <p:cNvPr id="1193" name="矢印: 下 1192">
            <a:extLst>
              <a:ext uri="{FF2B5EF4-FFF2-40B4-BE49-F238E27FC236}">
                <a16:creationId xmlns:a16="http://schemas.microsoft.com/office/drawing/2014/main" id="{98E8D8FD-8BC2-AE89-6375-CEB48EC7C5EB}"/>
              </a:ext>
            </a:extLst>
          </p:cNvPr>
          <p:cNvSpPr/>
          <p:nvPr/>
        </p:nvSpPr>
        <p:spPr>
          <a:xfrm rot="3337658">
            <a:off x="22268249" y="36393077"/>
            <a:ext cx="567848" cy="8548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テキスト ボックス 1193">
            <a:extLst>
              <a:ext uri="{FF2B5EF4-FFF2-40B4-BE49-F238E27FC236}">
                <a16:creationId xmlns:a16="http://schemas.microsoft.com/office/drawing/2014/main" id="{50B6F6EA-A085-4A32-6C25-866DD681050E}"/>
              </a:ext>
            </a:extLst>
          </p:cNvPr>
          <p:cNvSpPr txBox="1"/>
          <p:nvPr/>
        </p:nvSpPr>
        <p:spPr>
          <a:xfrm>
            <a:off x="19059698" y="32802880"/>
            <a:ext cx="21279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100[Bq/cm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en-US" altLang="ja-JP" sz="2400" dirty="0"/>
          </a:p>
        </p:txBody>
      </p:sp>
      <p:sp>
        <p:nvSpPr>
          <p:cNvPr id="1196" name="テキスト ボックス 1195">
            <a:extLst>
              <a:ext uri="{FF2B5EF4-FFF2-40B4-BE49-F238E27FC236}">
                <a16:creationId xmlns:a16="http://schemas.microsoft.com/office/drawing/2014/main" id="{83E91D3C-D50F-7DED-A9FA-16D1348139D5}"/>
              </a:ext>
            </a:extLst>
          </p:cNvPr>
          <p:cNvSpPr txBox="1"/>
          <p:nvPr/>
        </p:nvSpPr>
        <p:spPr>
          <a:xfrm>
            <a:off x="16271171" y="36782152"/>
            <a:ext cx="557096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Solve constrained optimization problem by PSO</a:t>
            </a:r>
            <a:endParaRPr kumimoji="1" lang="ja-JP" altLang="en-US" sz="2800" dirty="0"/>
          </a:p>
        </p:txBody>
      </p:sp>
      <p:sp>
        <p:nvSpPr>
          <p:cNvPr id="1198" name="矢印: 下 1197">
            <a:extLst>
              <a:ext uri="{FF2B5EF4-FFF2-40B4-BE49-F238E27FC236}">
                <a16:creationId xmlns:a16="http://schemas.microsoft.com/office/drawing/2014/main" id="{E34A16E2-9D00-934D-0036-F435BE2119DB}"/>
              </a:ext>
            </a:extLst>
          </p:cNvPr>
          <p:cNvSpPr/>
          <p:nvPr/>
        </p:nvSpPr>
        <p:spPr>
          <a:xfrm rot="16200000">
            <a:off x="22370300" y="39315533"/>
            <a:ext cx="567848" cy="8548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テキスト ボックス 1198">
            <a:extLst>
              <a:ext uri="{FF2B5EF4-FFF2-40B4-BE49-F238E27FC236}">
                <a16:creationId xmlns:a16="http://schemas.microsoft.com/office/drawing/2014/main" id="{BF7A1E69-CB5C-CDC0-854D-3C2D62AE0D0D}"/>
              </a:ext>
            </a:extLst>
          </p:cNvPr>
          <p:cNvSpPr txBox="1"/>
          <p:nvPr/>
        </p:nvSpPr>
        <p:spPr>
          <a:xfrm>
            <a:off x="21959611" y="38757644"/>
            <a:ext cx="13137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Import</a:t>
            </a:r>
            <a:endParaRPr kumimoji="1" lang="ja-JP" altLang="en-US" sz="2800" dirty="0"/>
          </a:p>
        </p:txBody>
      </p:sp>
      <p:sp>
        <p:nvSpPr>
          <p:cNvPr id="1202" name="テキスト ボックス 1201">
            <a:extLst>
              <a:ext uri="{FF2B5EF4-FFF2-40B4-BE49-F238E27FC236}">
                <a16:creationId xmlns:a16="http://schemas.microsoft.com/office/drawing/2014/main" id="{98DDB194-3E50-E252-AADB-5A0890D69B52}"/>
              </a:ext>
            </a:extLst>
          </p:cNvPr>
          <p:cNvSpPr txBox="1"/>
          <p:nvPr/>
        </p:nvSpPr>
        <p:spPr>
          <a:xfrm>
            <a:off x="23881464" y="37196163"/>
            <a:ext cx="47997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Dose after decontamination</a:t>
            </a:r>
            <a:endParaRPr kumimoji="1" lang="ja-JP" altLang="en-US" sz="2800" dirty="0"/>
          </a:p>
        </p:txBody>
      </p:sp>
      <p:sp>
        <p:nvSpPr>
          <p:cNvPr id="1203" name="正方形/長方形 1202">
            <a:extLst>
              <a:ext uri="{FF2B5EF4-FFF2-40B4-BE49-F238E27FC236}">
                <a16:creationId xmlns:a16="http://schemas.microsoft.com/office/drawing/2014/main" id="{E2063713-16B2-55BC-66C2-004E89B8F2A6}"/>
              </a:ext>
            </a:extLst>
          </p:cNvPr>
          <p:cNvSpPr/>
          <p:nvPr/>
        </p:nvSpPr>
        <p:spPr>
          <a:xfrm>
            <a:off x="25731243" y="40125482"/>
            <a:ext cx="1198000" cy="1123680"/>
          </a:xfrm>
          <a:prstGeom prst="rect">
            <a:avLst/>
          </a:prstGeom>
          <a:noFill/>
          <a:ln w="635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テキスト ボックス 1204">
            <a:extLst>
              <a:ext uri="{FF2B5EF4-FFF2-40B4-BE49-F238E27FC236}">
                <a16:creationId xmlns:a16="http://schemas.microsoft.com/office/drawing/2014/main" id="{E1AEC7BB-9DC6-9A52-9CED-2758E21F22B6}"/>
              </a:ext>
            </a:extLst>
          </p:cNvPr>
          <p:cNvSpPr txBox="1"/>
          <p:nvPr/>
        </p:nvSpPr>
        <p:spPr>
          <a:xfrm>
            <a:off x="26604776" y="41308156"/>
            <a:ext cx="194385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Under 0.1[</a:t>
            </a:r>
            <a:r>
              <a:rPr lang="en-US" altLang="ja-JP" sz="2800" dirty="0"/>
              <a:t>µ</a:t>
            </a:r>
            <a:r>
              <a:rPr kumimoji="1" lang="en-US" altLang="ja-JP" sz="2800" dirty="0" err="1"/>
              <a:t>Sv</a:t>
            </a:r>
            <a:r>
              <a:rPr kumimoji="1" lang="en-US" altLang="ja-JP" sz="2800" dirty="0"/>
              <a:t>/h] </a:t>
            </a:r>
            <a:endParaRPr kumimoji="1" lang="ja-JP" altLang="en-US" sz="2800" dirty="0"/>
          </a:p>
        </p:txBody>
      </p:sp>
      <p:sp>
        <p:nvSpPr>
          <p:cNvPr id="1206" name="テキスト ボックス 1205">
            <a:extLst>
              <a:ext uri="{FF2B5EF4-FFF2-40B4-BE49-F238E27FC236}">
                <a16:creationId xmlns:a16="http://schemas.microsoft.com/office/drawing/2014/main" id="{419EAF5D-5156-3F1A-141C-907146AE57B4}"/>
              </a:ext>
            </a:extLst>
          </p:cNvPr>
          <p:cNvSpPr txBox="1"/>
          <p:nvPr/>
        </p:nvSpPr>
        <p:spPr>
          <a:xfrm>
            <a:off x="15602616" y="27504655"/>
            <a:ext cx="11373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Minimize </a:t>
            </a:r>
            <a:r>
              <a:rPr lang="en-US" altLang="ja-JP" sz="2800" dirty="0"/>
              <a:t>evaluation function to determine decontamination rates by</a:t>
            </a:r>
            <a:endParaRPr kumimoji="1" lang="ja-JP" altLang="en-US" sz="2800" dirty="0"/>
          </a:p>
        </p:txBody>
      </p:sp>
      <p:pic>
        <p:nvPicPr>
          <p:cNvPr id="1208" name="Picture 2">
            <a:extLst>
              <a:ext uri="{FF2B5EF4-FFF2-40B4-BE49-F238E27FC236}">
                <a16:creationId xmlns:a16="http://schemas.microsoft.com/office/drawing/2014/main" id="{25A8F9F4-1AEA-67FC-3384-27F2E8D9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784" y="1351312"/>
            <a:ext cx="2761373" cy="8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" name="テキスト ボックス 1196">
            <a:extLst>
              <a:ext uri="{FF2B5EF4-FFF2-40B4-BE49-F238E27FC236}">
                <a16:creationId xmlns:a16="http://schemas.microsoft.com/office/drawing/2014/main" id="{671635C5-9156-88D6-A273-350682F5EB8C}"/>
              </a:ext>
            </a:extLst>
          </p:cNvPr>
          <p:cNvSpPr txBox="1"/>
          <p:nvPr/>
        </p:nvSpPr>
        <p:spPr>
          <a:xfrm>
            <a:off x="16639468" y="39781944"/>
            <a:ext cx="491344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Optimized decontamination rate obtained</a:t>
            </a:r>
            <a:endParaRPr kumimoji="1" lang="ja-JP" altLang="en-US" sz="2800" dirty="0"/>
          </a:p>
        </p:txBody>
      </p:sp>
      <p:graphicFrame>
        <p:nvGraphicFramePr>
          <p:cNvPr id="1217" name="表 1216">
            <a:extLst>
              <a:ext uri="{FF2B5EF4-FFF2-40B4-BE49-F238E27FC236}">
                <a16:creationId xmlns:a16="http://schemas.microsoft.com/office/drawing/2014/main" id="{7A27574B-63E0-676F-D3AA-42CCC6E8F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74082"/>
              </p:ext>
            </p:extLst>
          </p:nvPr>
        </p:nvGraphicFramePr>
        <p:xfrm>
          <a:off x="16175768" y="19665780"/>
          <a:ext cx="5869278" cy="203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639">
                  <a:extLst>
                    <a:ext uri="{9D8B030D-6E8A-4147-A177-3AD203B41FA5}">
                      <a16:colId xmlns:a16="http://schemas.microsoft.com/office/drawing/2014/main" val="3490619576"/>
                    </a:ext>
                  </a:extLst>
                </a:gridCol>
                <a:gridCol w="2934639">
                  <a:extLst>
                    <a:ext uri="{9D8B030D-6E8A-4147-A177-3AD203B41FA5}">
                      <a16:colId xmlns:a16="http://schemas.microsoft.com/office/drawing/2014/main" val="3906701507"/>
                    </a:ext>
                  </a:extLst>
                </a:gridCol>
              </a:tblGrid>
              <a:tr h="35734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Number of history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62767"/>
                  </a:ext>
                </a:extLst>
              </a:tr>
              <a:tr h="35734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Normal simulation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1000000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1577355"/>
                  </a:ext>
                </a:extLst>
              </a:tr>
              <a:tr h="35734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Removal × 1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6025</a:t>
                      </a:r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3111208"/>
                  </a:ext>
                </a:extLst>
              </a:tr>
              <a:tr h="35734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Removal × 2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12699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9031870"/>
                  </a:ext>
                </a:extLst>
              </a:tr>
              <a:tr h="35734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Removal × 3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14179</a:t>
                      </a:r>
                      <a:endParaRPr kumimoji="1" lang="ja-JP" altLang="en-US" sz="2400" dirty="0"/>
                    </a:p>
                  </a:txBody>
                  <a:tcPr marL="41958" marR="41958" marT="20979" marB="209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2576"/>
                  </a:ext>
                </a:extLst>
              </a:tr>
            </a:tbl>
          </a:graphicData>
        </a:graphic>
      </p:graphicFrame>
      <p:sp>
        <p:nvSpPr>
          <p:cNvPr id="1218" name="テキスト ボックス 1217">
            <a:extLst>
              <a:ext uri="{FF2B5EF4-FFF2-40B4-BE49-F238E27FC236}">
                <a16:creationId xmlns:a16="http://schemas.microsoft.com/office/drawing/2014/main" id="{DE19DF24-2902-CAC3-45E4-7A60723181F9}"/>
              </a:ext>
            </a:extLst>
          </p:cNvPr>
          <p:cNvSpPr txBox="1"/>
          <p:nvPr/>
        </p:nvSpPr>
        <p:spPr>
          <a:xfrm>
            <a:off x="15911918" y="19142950"/>
            <a:ext cx="1361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/>
              <a:t>Number of history required for dump source simulation of above example</a:t>
            </a:r>
            <a:endParaRPr kumimoji="1" lang="ja-JP" altLang="en-US" sz="2800" dirty="0"/>
          </a:p>
        </p:txBody>
      </p:sp>
      <p:sp>
        <p:nvSpPr>
          <p:cNvPr id="1219" name="テキスト ボックス 1218">
            <a:extLst>
              <a:ext uri="{FF2B5EF4-FFF2-40B4-BE49-F238E27FC236}">
                <a16:creationId xmlns:a16="http://schemas.microsoft.com/office/drawing/2014/main" id="{7CF921EE-E38D-80B3-DC6C-A0B512F1627F}"/>
              </a:ext>
            </a:extLst>
          </p:cNvPr>
          <p:cNvSpPr txBox="1"/>
          <p:nvPr/>
        </p:nvSpPr>
        <p:spPr>
          <a:xfrm>
            <a:off x="22469825" y="19986267"/>
            <a:ext cx="752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Calculational cost of</a:t>
            </a:r>
            <a:r>
              <a:rPr kumimoji="1" lang="en-US" altLang="ja-JP" sz="2800" dirty="0"/>
              <a:t> present technique is notably small compared to normal simulation</a:t>
            </a:r>
            <a:endParaRPr kumimoji="1" lang="ja-JP" altLang="en-US" sz="2800" dirty="0"/>
          </a:p>
        </p:txBody>
      </p:sp>
      <p:cxnSp>
        <p:nvCxnSpPr>
          <p:cNvPr id="1226" name="直線コネクタ 1225">
            <a:extLst>
              <a:ext uri="{FF2B5EF4-FFF2-40B4-BE49-F238E27FC236}">
                <a16:creationId xmlns:a16="http://schemas.microsoft.com/office/drawing/2014/main" id="{204053E2-D17C-379E-E9C0-C8BDD9D0243C}"/>
              </a:ext>
            </a:extLst>
          </p:cNvPr>
          <p:cNvCxnSpPr>
            <a:cxnSpLocks/>
          </p:cNvCxnSpPr>
          <p:nvPr/>
        </p:nvCxnSpPr>
        <p:spPr>
          <a:xfrm>
            <a:off x="0" y="3957294"/>
            <a:ext cx="30275213" cy="0"/>
          </a:xfrm>
          <a:prstGeom prst="line">
            <a:avLst/>
          </a:prstGeom>
          <a:ln w="1270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直線コネクタ 1228">
            <a:extLst>
              <a:ext uri="{FF2B5EF4-FFF2-40B4-BE49-F238E27FC236}">
                <a16:creationId xmlns:a16="http://schemas.microsoft.com/office/drawing/2014/main" id="{F62CA5D3-BDCD-95B9-D960-25D47EB77F85}"/>
              </a:ext>
            </a:extLst>
          </p:cNvPr>
          <p:cNvCxnSpPr>
            <a:cxnSpLocks/>
          </p:cNvCxnSpPr>
          <p:nvPr/>
        </p:nvCxnSpPr>
        <p:spPr>
          <a:xfrm>
            <a:off x="-1011" y="21984739"/>
            <a:ext cx="30275213" cy="0"/>
          </a:xfrm>
          <a:prstGeom prst="line">
            <a:avLst/>
          </a:prstGeom>
          <a:ln w="1270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直線コネクタ 1233">
            <a:extLst>
              <a:ext uri="{FF2B5EF4-FFF2-40B4-BE49-F238E27FC236}">
                <a16:creationId xmlns:a16="http://schemas.microsoft.com/office/drawing/2014/main" id="{E282C6B0-2463-3D34-704F-AA1FF62F6952}"/>
              </a:ext>
            </a:extLst>
          </p:cNvPr>
          <p:cNvCxnSpPr>
            <a:cxnSpLocks/>
          </p:cNvCxnSpPr>
          <p:nvPr/>
        </p:nvCxnSpPr>
        <p:spPr>
          <a:xfrm>
            <a:off x="15164941" y="4014444"/>
            <a:ext cx="0" cy="38789319"/>
          </a:xfrm>
          <a:prstGeom prst="line">
            <a:avLst/>
          </a:prstGeom>
          <a:ln w="1270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直線コネクタ 1236">
            <a:extLst>
              <a:ext uri="{FF2B5EF4-FFF2-40B4-BE49-F238E27FC236}">
                <a16:creationId xmlns:a16="http://schemas.microsoft.com/office/drawing/2014/main" id="{D2DE031C-1A69-50EF-7EA6-2E9949403CA8}"/>
              </a:ext>
            </a:extLst>
          </p:cNvPr>
          <p:cNvCxnSpPr>
            <a:cxnSpLocks/>
          </p:cNvCxnSpPr>
          <p:nvPr/>
        </p:nvCxnSpPr>
        <p:spPr>
          <a:xfrm>
            <a:off x="0" y="37793094"/>
            <a:ext cx="15107791" cy="0"/>
          </a:xfrm>
          <a:prstGeom prst="line">
            <a:avLst/>
          </a:prstGeom>
          <a:ln w="1270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テキスト ボックス 1240">
            <a:extLst>
              <a:ext uri="{FF2B5EF4-FFF2-40B4-BE49-F238E27FC236}">
                <a16:creationId xmlns:a16="http://schemas.microsoft.com/office/drawing/2014/main" id="{DFBAE98A-E4EE-F4B7-58AE-E443C5AA8FAA}"/>
              </a:ext>
            </a:extLst>
          </p:cNvPr>
          <p:cNvSpPr txBox="1"/>
          <p:nvPr/>
        </p:nvSpPr>
        <p:spPr>
          <a:xfrm>
            <a:off x="355074" y="38925263"/>
            <a:ext cx="13971231" cy="368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The </a:t>
            </a: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PHITS simulation technique for planning of measures against radioactive sources and the </a:t>
            </a: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n</a:t>
            </a:r>
            <a:r>
              <a:rPr lang="en-US" altLang="ja-JP" sz="2800" dirty="0">
                <a:effectLst/>
                <a:latin typeface="+mn-ea"/>
                <a:cs typeface="Times New Roman" panose="02020603050405020304" pitchFamily="18" charset="0"/>
              </a:rPr>
              <a:t>umerical method </a:t>
            </a: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to optimize decontamination rate have been implemented in 3D-ADRES-Indoor.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 </a:t>
            </a:r>
            <a:r>
              <a:rPr lang="en-US" altLang="ja-JP" sz="2800" dirty="0">
                <a:effectLst/>
                <a:latin typeface="+mn-ea"/>
              </a:rPr>
              <a:t>Users can try more variations of measures with the advantage of the present technique for better planning of measures against radioactive sources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. </a:t>
            </a:r>
            <a:r>
              <a:rPr lang="en-US" altLang="ja-JP" sz="2800" dirty="0">
                <a:latin typeface="+mn-ea"/>
              </a:rPr>
              <a:t>The present work is only a part of various developments around 3D-ADRES-Indoor. Development of 3D-ADRES-Indoor is ongoing.</a:t>
            </a:r>
            <a:endParaRPr lang="en-US" altLang="ja-JP" sz="2800" dirty="0">
              <a:latin typeface="+mn-ea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altLang="ja-JP" sz="28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33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5927</TotalTime>
  <Words>654</Words>
  <Application>Microsoft Office PowerPoint</Application>
  <PresentationFormat>ユーザー設定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Times New Roman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古立 直也</dc:creator>
  <cp:lastModifiedBy>古立 直也</cp:lastModifiedBy>
  <cp:revision>182</cp:revision>
  <dcterms:created xsi:type="dcterms:W3CDTF">2023-11-09T05:14:52Z</dcterms:created>
  <dcterms:modified xsi:type="dcterms:W3CDTF">2023-11-14T08:36:40Z</dcterms:modified>
</cp:coreProperties>
</file>