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52325-28E2-17DD-2467-79D0E72DB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E26A16-AEA3-F017-9C9E-54213FA66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32D53F-6C7E-E1FB-168A-967D6D39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F72AD-FABA-8164-8527-F82E52BD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7A218F-40D1-8A15-E1DF-1B19B7C3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4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C14DD-F9F9-8200-C9D9-A672317F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0A602E-F280-A487-D4FE-BE67FD5E2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36A17D-0F03-3001-9222-FDE40F32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1334CD-4817-398C-85F9-0611FD49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63B648-7BE8-D1A2-8422-B004341D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3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068433-E56C-1BA1-6EF9-07B37A009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2CCBFB-8F86-5D29-A580-4B549D3FA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25B633-8180-9949-EC04-54C73255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9D510C-114E-33BD-1EF6-299C5901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C5FC35-70A8-C83F-325F-3FD70DCD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30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52D5E-0FB3-A808-F17D-49857252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5A38ED-73C8-1173-5105-2D1DF791A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BDB6B-F167-4C8F-6B65-5DFC0854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B9B26F-C133-0978-0916-CB41477F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BF7E93-DF70-B36C-C281-54B798C6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47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55D4D-BDCC-39CC-1E84-12955788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80C0E9-0AB6-CDBF-1525-9FF337178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0E071D-B425-B999-89FF-ACDBA5C7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AA5E1A-979D-F079-ECF0-8DED9AD7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7ECDAC-56F4-8EC4-8ED9-B8797623E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77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E440D-6A59-434B-44D4-390F577A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81CDDE-071C-B4E6-F3C1-049340214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51BE2E-0DAE-973B-5FEE-740ED4F33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1A6293-20B4-B3DA-E1AE-57BFC374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7C2EF0-0CB7-F361-5770-996DBCEF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9551F-D14F-879D-DA0D-C179C716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7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A6A22-2A32-32F6-A768-CC0A559C3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052A78-D9B0-0544-0786-6A5C885A2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037440-AA14-C407-023D-0018B4C62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F017F4-B620-6249-B82D-F817D0207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F32662-C89E-C798-D2B2-E7E280035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1A3263-CA76-586A-CD8A-D030BF9F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A72823-2274-CB5A-045B-DDD11536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6E0A541-4698-8F4E-04F2-848960CB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6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FEEA6-E502-0C68-D211-9B3F5D82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3E37EE-D109-9964-7847-8160E32E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87E16C-5693-E6B3-99AC-A2D47B3E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33E022-CEA2-7D36-200E-1B6ED08D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26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09FF77-298B-B07B-0F50-E551BDF1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5D348A-029E-B0EE-0A2E-FCC08C0F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432F72-6E02-3EDD-0953-752CDE58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82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57DF6-74EE-C36C-3BA6-91527E43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A7F23B-D61F-3B3F-7FE0-8E6E894E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74F126-335C-4FE4-2161-60E0409B4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BFE60B-7CB1-CA34-559C-9A6F5427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FBBF97-CB55-1070-7FE8-B1D97D5E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D35640-B64E-B88F-CC4D-828A4B72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1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1C4D6-2DAB-13B6-81D4-9DF68BAE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FF9FC3-0009-01DE-DCF6-9A4FC9C0F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A38708-85CA-5BEE-7C5A-9A1D5AD04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EE7DD6-ABF2-4B1A-066E-6800F58A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F8DAC6-AA3D-71B9-FADF-21E20E0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5C54A9-A698-07FD-1AB3-6181AA7E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1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8AEDC6-F01B-AC36-88F9-2681D9AA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78B694-0397-AE39-CA67-E6AD144CA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A510AC-82FD-BCC4-2610-D32CABCF3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969F-A951-46EE-BC26-86EB382E448F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CAAEB1-45FE-356A-3EBE-53E874ED5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19F784-F41D-2CE3-2441-236AFE263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FDE9-252C-436D-84C5-B300ABA8E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7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F924A93D-5B77-EF84-8C1A-E3AC63256F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0944" y="45523"/>
          <a:ext cx="11890113" cy="677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900">
                  <a:extLst>
                    <a:ext uri="{9D8B030D-6E8A-4147-A177-3AD203B41FA5}">
                      <a16:colId xmlns:a16="http://schemas.microsoft.com/office/drawing/2014/main" val="481349281"/>
                    </a:ext>
                  </a:extLst>
                </a:gridCol>
                <a:gridCol w="1738489">
                  <a:extLst>
                    <a:ext uri="{9D8B030D-6E8A-4147-A177-3AD203B41FA5}">
                      <a16:colId xmlns:a16="http://schemas.microsoft.com/office/drawing/2014/main" val="1706292054"/>
                    </a:ext>
                  </a:extLst>
                </a:gridCol>
                <a:gridCol w="1862667">
                  <a:extLst>
                    <a:ext uri="{9D8B030D-6E8A-4147-A177-3AD203B41FA5}">
                      <a16:colId xmlns:a16="http://schemas.microsoft.com/office/drawing/2014/main" val="1892260521"/>
                    </a:ext>
                  </a:extLst>
                </a:gridCol>
                <a:gridCol w="2122311">
                  <a:extLst>
                    <a:ext uri="{9D8B030D-6E8A-4147-A177-3AD203B41FA5}">
                      <a16:colId xmlns:a16="http://schemas.microsoft.com/office/drawing/2014/main" val="2288840323"/>
                    </a:ext>
                  </a:extLst>
                </a:gridCol>
                <a:gridCol w="1790746">
                  <a:extLst>
                    <a:ext uri="{9D8B030D-6E8A-4147-A177-3AD203B41FA5}">
                      <a16:colId xmlns:a16="http://schemas.microsoft.com/office/drawing/2014/main" val="1288878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作業者・担当者で決定・実施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安全管理グループでの審議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安全小委員会での審議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72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作業手順書の修正（実作業変更無し）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〇（必要）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r>
                        <a:rPr kumimoji="1" lang="ja-JP" altLang="en-US" sz="1800" dirty="0"/>
                        <a:t>（不要）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00B050"/>
                          </a:solidFill>
                        </a:rPr>
                        <a:t>△（要報告）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1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実際の作業手順の変更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00B050"/>
                          </a:solidFill>
                        </a:rPr>
                        <a:t>△（要連絡＆報告）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00B050"/>
                          </a:solidFill>
                        </a:rPr>
                        <a:t>△（要報告）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34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配管・シール等の同じ物への交換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029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配管・シール等の異なる物への変更（</a:t>
                      </a:r>
                      <a:r>
                        <a:rPr kumimoji="1" lang="en-US" altLang="ja-JP" sz="1800" dirty="0"/>
                        <a:t>EP</a:t>
                      </a:r>
                      <a:r>
                        <a:rPr kumimoji="1" lang="ja-JP" altLang="en-US" sz="1800" dirty="0"/>
                        <a:t>液と関係しない）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チラー交換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22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配管・シール等の異なる物への変更（</a:t>
                      </a:r>
                      <a:r>
                        <a:rPr kumimoji="1" lang="en-US" altLang="ja-JP" sz="1800" b="0" u="sng" dirty="0">
                          <a:solidFill>
                            <a:srgbClr val="FF0000"/>
                          </a:solidFill>
                        </a:rPr>
                        <a:t>EP</a:t>
                      </a:r>
                      <a:r>
                        <a:rPr kumimoji="1" lang="ja-JP" altLang="en-US" sz="1800" b="0" u="sng" dirty="0">
                          <a:solidFill>
                            <a:srgbClr val="FF0000"/>
                          </a:solidFill>
                        </a:rPr>
                        <a:t>液と関係する</a:t>
                      </a: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/>
                        <a:t>手動⇒電動バルブ交換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00B050"/>
                          </a:solidFill>
                        </a:rPr>
                        <a:t>△（要報告）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空洞周辺の治具・シールの変更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EP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液と関係しない）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48085"/>
                  </a:ext>
                </a:extLst>
              </a:tr>
              <a:tr h="469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空洞周辺の治具・シールの変更</a:t>
                      </a:r>
                      <a:endParaRPr kumimoji="1" lang="en-US" altLang="ja-JP" sz="18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kumimoji="1" lang="en-US" altLang="ja-JP" sz="1800" b="0" u="sng" dirty="0">
                          <a:solidFill>
                            <a:srgbClr val="FF0000"/>
                          </a:solidFill>
                        </a:rPr>
                        <a:t>EP</a:t>
                      </a:r>
                      <a:r>
                        <a:rPr kumimoji="1" lang="ja-JP" altLang="en-US" sz="1800" b="0" u="sng" dirty="0">
                          <a:solidFill>
                            <a:srgbClr val="FF0000"/>
                          </a:solidFill>
                        </a:rPr>
                        <a:t>液と関係する</a:t>
                      </a: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KEKB</a:t>
                      </a:r>
                      <a:r>
                        <a:rPr kumimoji="1" lang="ja-JP" altLang="en-US" sz="1800" b="0" dirty="0"/>
                        <a:t>空洞用の治具更新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×</a:t>
                      </a:r>
                      <a:r>
                        <a:rPr kumimoji="1" lang="ja-JP" altLang="en-US" sz="1800" dirty="0"/>
                        <a:t>（原則不要・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sz="1800" dirty="0"/>
                        <a:t>変更度合に応じて対応）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399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普段と異なる形状の空洞の処理（セットアップの変更が少ない）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台湾空洞</a:t>
                      </a:r>
                      <a:endParaRPr kumimoji="1" lang="en-US" altLang="ja-JP" sz="1800" b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en-US" altLang="ja-JP" sz="1800" b="0" dirty="0"/>
                        <a:t>ERL</a:t>
                      </a:r>
                      <a:r>
                        <a:rPr kumimoji="1" lang="ja-JP" altLang="en-US" sz="1800" b="0" dirty="0"/>
                        <a:t>空洞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00B050"/>
                          </a:solidFill>
                        </a:rPr>
                        <a:t>△（要報告）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0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普段と異なる形状の空洞の処理（</a:t>
                      </a:r>
                      <a:r>
                        <a:rPr kumimoji="1" lang="ja-JP" altLang="en-US" sz="1800" b="0" u="sng" dirty="0">
                          <a:solidFill>
                            <a:srgbClr val="FF0000"/>
                          </a:solidFill>
                        </a:rPr>
                        <a:t>セットアップの変更が多い</a:t>
                      </a: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dirty="0"/>
                        <a:t>LHC</a:t>
                      </a:r>
                      <a:r>
                        <a:rPr kumimoji="1" lang="ja-JP" altLang="en-US" sz="1800" b="0" dirty="0"/>
                        <a:t>空洞</a:t>
                      </a:r>
                      <a:endParaRPr kumimoji="1" lang="en-US" altLang="ja-JP" sz="1800" b="0" dirty="0"/>
                    </a:p>
                    <a:p>
                      <a:r>
                        <a:rPr kumimoji="1" lang="ja-JP" altLang="en-US" sz="1800" b="0" dirty="0"/>
                        <a:t>電子銃空洞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50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設備の変更（</a:t>
                      </a:r>
                      <a:r>
                        <a:rPr kumimoji="1" lang="ja-JP" altLang="en-US" sz="1800" b="0" u="sng" dirty="0">
                          <a:solidFill>
                            <a:srgbClr val="FF0000"/>
                          </a:solidFill>
                        </a:rPr>
                        <a:t>大がかりな変更</a:t>
                      </a:r>
                      <a:r>
                        <a:rPr kumimoji="1" lang="ja-JP" altLang="en-US" sz="1800" b="0" dirty="0">
                          <a:solidFill>
                            <a:srgbClr val="FF0000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  <a:endParaRPr kumimoji="1" lang="en-US" altLang="ja-JP" sz="18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186555"/>
                  </a:ext>
                </a:extLst>
              </a:tr>
            </a:tbl>
          </a:graphicData>
        </a:graphic>
      </p:graphicFrame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640B60-18A4-8BD9-259F-C37A14428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2988" y="6356350"/>
            <a:ext cx="6880811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6C9BD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R5</a:t>
            </a:r>
            <a:r>
              <a:rPr lang="ja-JP" altLang="en-US"/>
              <a:t>年第</a:t>
            </a:r>
            <a:r>
              <a:rPr lang="en-US" altLang="ja-JP"/>
              <a:t>1</a:t>
            </a:r>
            <a:r>
              <a:rPr lang="ja-JP" altLang="en-US"/>
              <a:t>回</a:t>
            </a:r>
            <a:r>
              <a:rPr lang="en-US"/>
              <a:t>EP</a:t>
            </a:r>
            <a:r>
              <a:rPr lang="ja-JP" altLang="en-US"/>
              <a:t>安全小委員会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0AB0EF-28A5-15BB-346F-560E65FD0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6536" y="6354658"/>
            <a:ext cx="60452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6C9BD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8F63A3B-78C7-47BE-AE5E-E10140E04643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2E1A8E-4840-AF40-69F7-EC80F73B8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8061" y="6356350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6C9BD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/>
              <a:t>Kensei Umemori, 2023/10/3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865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23629-246F-275A-7E33-B08D163A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>
            <a:normAutofit/>
          </a:bodyPr>
          <a:lstStyle/>
          <a:p>
            <a:r>
              <a:rPr kumimoji="1" lang="ja-JP" altLang="en-US" sz="3600" u="sng" dirty="0">
                <a:solidFill>
                  <a:srgbClr val="FF0000"/>
                </a:solidFill>
              </a:rPr>
              <a:t>安全管理</a:t>
            </a:r>
            <a:r>
              <a:rPr kumimoji="1" lang="en-US" altLang="ja-JP" sz="3600" u="sng" dirty="0">
                <a:solidFill>
                  <a:srgbClr val="FF0000"/>
                </a:solidFill>
              </a:rPr>
              <a:t>G</a:t>
            </a:r>
            <a:r>
              <a:rPr lang="ja-JP" altLang="en-US" sz="3600" u="sng" dirty="0">
                <a:solidFill>
                  <a:srgbClr val="FF0000"/>
                </a:solidFill>
              </a:rPr>
              <a:t>の役割（安全小委員会との切り分け）</a:t>
            </a:r>
            <a:endParaRPr kumimoji="1" lang="ja-JP" alt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E63B0-3614-36BA-6152-E31F9B586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4757596"/>
          </a:xfrm>
        </p:spPr>
        <p:txBody>
          <a:bodyPr/>
          <a:lstStyle/>
          <a:p>
            <a:r>
              <a:rPr kumimoji="1" lang="ja-JP" altLang="en-US" dirty="0"/>
              <a:t>前ページに掲げるリストの場合分けの決定</a:t>
            </a:r>
            <a:endParaRPr kumimoji="1" lang="en-US" altLang="ja-JP" dirty="0"/>
          </a:p>
          <a:p>
            <a:r>
              <a:rPr lang="ja-JP" altLang="en-US" dirty="0"/>
              <a:t>安全小委員会まで上がらない案件は、安全管理Ｇで手順等含め十分な検討・準備がなされているかを確認して、</a:t>
            </a:r>
            <a:r>
              <a:rPr lang="en-US" altLang="ja-JP" dirty="0"/>
              <a:t>GO</a:t>
            </a:r>
            <a:r>
              <a:rPr lang="ja-JP" altLang="en-US" dirty="0"/>
              <a:t>サインを出す。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⇒ある意味、決定権を持つ</a:t>
            </a:r>
            <a:endParaRPr lang="en-US" altLang="ja-JP" dirty="0"/>
          </a:p>
          <a:p>
            <a:r>
              <a:rPr kumimoji="1" lang="ja-JP" altLang="en-US" dirty="0"/>
              <a:t>安全衛生室・安全小委員会のマター（事故・大改造）については、基本的に現場と安全衛生室・安全小委員会で進めるべき、と考える。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⇒安全管理Ｇはアドバイザーのような役目。決定権無し。</a:t>
            </a:r>
            <a:endParaRPr lang="en-US" altLang="ja-JP" dirty="0"/>
          </a:p>
          <a:p>
            <a:r>
              <a:rPr lang="ja-JP" altLang="en-US" dirty="0"/>
              <a:t>その他、安全管理技術全般に渡る提言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078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363</Words>
  <Application>Microsoft Office PowerPoint</Application>
  <PresentationFormat>ワイド画面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安全管理Gの役割（安全小委員会との切り分け）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Kensei Umemori</dc:creator>
  <cp:lastModifiedBy>Kensei Umemori</cp:lastModifiedBy>
  <cp:revision>2</cp:revision>
  <dcterms:created xsi:type="dcterms:W3CDTF">2023-12-06T00:46:27Z</dcterms:created>
  <dcterms:modified xsi:type="dcterms:W3CDTF">2023-12-06T04:17:40Z</dcterms:modified>
</cp:coreProperties>
</file>