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9" r:id="rId3"/>
    <p:sldId id="267" r:id="rId4"/>
    <p:sldId id="262" r:id="rId5"/>
    <p:sldId id="263" r:id="rId6"/>
    <p:sldId id="275" r:id="rId7"/>
    <p:sldId id="297" r:id="rId8"/>
    <p:sldId id="273" r:id="rId9"/>
    <p:sldId id="300" r:id="rId10"/>
    <p:sldId id="298" r:id="rId11"/>
    <p:sldId id="268" r:id="rId12"/>
    <p:sldId id="270" r:id="rId13"/>
    <p:sldId id="295" r:id="rId14"/>
    <p:sldId id="294" r:id="rId15"/>
    <p:sldId id="290" r:id="rId16"/>
    <p:sldId id="293" r:id="rId17"/>
    <p:sldId id="292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E4FBD-7B1C-4B4B-BAEA-F7C47EF34ECA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A4B3D-0E15-46AD-ADB3-435D876717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74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FC1D91-4FA1-752D-E140-ABC4D719E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9BAFC2-0144-7F04-C690-587A9AD71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585D6F-4AB2-8126-739D-436AA5D2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561-CBCA-4787-9CA9-A242FEBF61D3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E01D34-6D4F-CA82-8535-D7A66D878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F1274B-9F69-6888-2519-1EC76008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DEF-EAF0-427E-B8FC-7214D7DEE7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78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FFA5EF-B755-02B6-BE32-669EA629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861C8F5-A21A-B9E0-8E03-7D67FD348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17F43C-FCDD-1A37-CECE-0A7ABE8F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561-CBCA-4787-9CA9-A242FEBF61D3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61E5A7-1F86-9980-14C7-97540380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6A6777-597B-19C1-ED38-A0194858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DEF-EAF0-427E-B8FC-7214D7DEE7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6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EAB9E7C-C750-2052-B999-9B4315F46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F2A1AD9-CAEE-8403-F9CF-4E28D5B8A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11023B-F1F1-7838-663D-585CE1DC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561-CBCA-4787-9CA9-A242FEBF61D3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978E7F-9BE4-1C62-7535-85985B33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F0CE20-2452-318E-E375-8876373F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DEF-EAF0-427E-B8FC-7214D7DEE7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19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00CDEB-201F-EC6C-889A-316B296B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C554C8-B73F-65F0-1BEB-3EF3BE1DC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BC413C-F142-9915-72F0-20F42BDA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561-CBCA-4787-9CA9-A242FEBF61D3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FF6101-6193-C5DF-C27B-069FA0C3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B349AE-871E-86F2-18FC-DE89DE25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DEF-EAF0-427E-B8FC-7214D7DEE7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13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AA7AE8-CF89-528C-37A6-E83AB0F6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70E207D-3BB2-63D2-EEFC-BF1226F7F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2767CF-3798-CC3A-67B8-367476D7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561-CBCA-4787-9CA9-A242FEBF61D3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6C0F5B-DCFA-91A3-10E0-684DC8F2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3DDB25-B7D6-5E1F-495E-FAC129A3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DEF-EAF0-427E-B8FC-7214D7DEE7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76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59BC64-3AE6-6D4A-C0B7-1AF6C092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7B23D0-88C1-9A1A-D7B2-8D88C3313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3042F63-2FCC-49E7-EF83-4A140E204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2F14D5-1957-FE9F-96EE-BA080C80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561-CBCA-4787-9CA9-A242FEBF61D3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F46A7E-3434-42F3-43F7-E2CD00BA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BD1800-7FAB-27B7-F6BB-6747F9EA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DEF-EAF0-427E-B8FC-7214D7DEE7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08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D63C87-4BE9-C541-D468-1A6CF26B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C54625C-25B5-4B15-1933-1EC2D927D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B04F912-EDB9-60ED-2461-B132CAAA5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7135AE2-1B77-1779-2F2E-DDC2BE280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44A2EAA-81E8-5356-16A8-2763A6445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BC045EB-A909-BEAB-974A-06A4119A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561-CBCA-4787-9CA9-A242FEBF61D3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19ACF22-A89D-7530-BEEE-06B88A28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0032674-1C62-21E9-FAD8-6E52DEDD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DEF-EAF0-427E-B8FC-7214D7DEE7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47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16DC77-AF31-7FCB-901E-30FD9918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9722E3D-AE73-AD84-3BAB-931CC457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561-CBCA-4787-9CA9-A242FEBF61D3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EF8681B-0EA0-11E2-3DD9-0DC55294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95A8CA9-8D41-F03B-920C-6290805F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DEF-EAF0-427E-B8FC-7214D7DEE7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07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F85455F-18FF-5149-7340-B35FBEA8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561-CBCA-4787-9CA9-A242FEBF61D3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6C860AA-756E-BC32-E9D2-53022203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2D40A6-64F1-C0D4-BD6B-E0602597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DEF-EAF0-427E-B8FC-7214D7DEE7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93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3CA438-9178-9B28-B572-06FAC1F5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E8F760-5279-C10A-8189-5E84605EF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343F78F-934F-1DB5-08B3-C9F6A651F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E161F81-B437-73A1-6CEE-6C2638FE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561-CBCA-4787-9CA9-A242FEBF61D3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87A784A-465B-4F76-DC51-7147C0CC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01C8C4-C459-C28C-F59C-90761992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DEF-EAF0-427E-B8FC-7214D7DEE7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63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04C8CC-95DB-EEBF-EFEF-15D9B37F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501ABFE-0D8C-58D6-7CDC-E1587BCF6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81B9E23-6ED6-EFCB-EFA7-20F6981EB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98161A-EEE8-2450-9C9F-04C4F4E9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561-CBCA-4787-9CA9-A242FEBF61D3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F8D0B2-963D-8354-DB77-B523E0AE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EB2A141-8066-DC86-6045-F3E6BC33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DEF-EAF0-427E-B8FC-7214D7DEE7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1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29EC26C-54F6-D1BF-D665-F52625D7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465C1B-3A27-FFD9-137C-09B4BD5C0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B0EDBE-BC00-2760-2617-8D03F24C8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00561-CBCA-4787-9CA9-A242FEBF61D3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FD1166-E601-27AB-C899-BC5156D7D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5A95E7-120D-50D5-72FD-AE8CEFA1E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F0DEF-EAF0-427E-B8FC-7214D7DEE7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9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300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hyperlink" Target="https://doi.org/10.1016/j.physletb.2021.13638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2AE040-8F34-7BBD-200E-C656C93CA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(Axial)Vector meson decay and angular distribution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F7DC5B1-1E4D-AE3B-214E-6AB9D6D14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722177" cy="1655762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In Woo Park</a:t>
            </a:r>
          </a:p>
          <a:p>
            <a:r>
              <a:rPr lang="en-US" altLang="ko-KR" dirty="0"/>
              <a:t>Yonsei University Nuclear Theory and Hadron Group</a:t>
            </a:r>
          </a:p>
          <a:p>
            <a:endParaRPr lang="en-US" altLang="ko-KR" dirty="0"/>
          </a:p>
          <a:p>
            <a:r>
              <a:rPr lang="en-US" altLang="ko-KR" dirty="0"/>
              <a:t>Author: Hiroyuki </a:t>
            </a:r>
            <a:r>
              <a:rPr lang="en-US" altLang="ko-KR" dirty="0" err="1"/>
              <a:t>Sako</a:t>
            </a:r>
            <a:r>
              <a:rPr lang="en-US" altLang="ko-KR" dirty="0"/>
              <a:t>, Kazuya Aoki, Philipp </a:t>
            </a:r>
            <a:r>
              <a:rPr lang="en-US" altLang="ko-KR" dirty="0" err="1"/>
              <a:t>Gubler</a:t>
            </a:r>
            <a:r>
              <a:rPr lang="en-US" altLang="ko-KR" dirty="0"/>
              <a:t>, Su </a:t>
            </a:r>
            <a:r>
              <a:rPr lang="en-US" altLang="ko-KR" dirty="0" err="1"/>
              <a:t>Houng</a:t>
            </a:r>
            <a:r>
              <a:rPr lang="en-US" altLang="ko-KR" dirty="0"/>
              <a:t> Lee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652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27FA31-FA1D-F5B1-A483-19270660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5582"/>
            <a:ext cx="12192000" cy="1325563"/>
          </a:xfrm>
        </p:spPr>
        <p:txBody>
          <a:bodyPr/>
          <a:lstStyle/>
          <a:p>
            <a:pPr algn="ctr"/>
            <a:r>
              <a:rPr lang="en-US" altLang="ko-KR" dirty="0"/>
              <a:t>Polar, azimuthal angle distribution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5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D24B2F-E220-5BC4-B5D1-236DF594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6077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/>
              <a:t>General angular distribution 1. Phenomenological </a:t>
            </a:r>
            <a:r>
              <a:rPr lang="en-US" altLang="ko-KR" sz="3200" dirty="0" err="1"/>
              <a:t>Lagrangian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981C0DE-F8BE-ADFE-2899-5031D48255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16077"/>
                <a:ext cx="12192000" cy="6041922"/>
              </a:xfrm>
            </p:spPr>
            <p:txBody>
              <a:bodyPr/>
              <a:lstStyle/>
              <a:p>
                <a:r>
                  <a:rPr lang="en-US" altLang="ko-KR" dirty="0"/>
                  <a:t>Initial (axial)vector meson state is a superposition of 3 different helicity states of J=1 particle.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sub>
                        </m:sSub>
                      </m:sub>
                    </m:sSub>
                  </m:oMath>
                </a14:m>
                <a:r>
                  <a:rPr lang="en-US" altLang="ko-KR" dirty="0"/>
                  <a:t>: Respective amplitude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sub>
                        </m:sSub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sub>
                        </m:sSub>
                      </m:sub>
                    </m:sSub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sub>
                        </m:sSub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981C0DE-F8BE-ADFE-2899-5031D48255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6077"/>
                <a:ext cx="12192000" cy="6041922"/>
              </a:xfrm>
              <a:blipFill>
                <a:blip r:embed="rId2"/>
                <a:stretch>
                  <a:fillRect l="-900" t="-18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6118FC4D-862E-4E2E-E9C5-D4C33985A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54323"/>
            <a:ext cx="12191999" cy="20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1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D24B2F-E220-5BC4-B5D1-236DF594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6077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/>
              <a:t>General angular distribution 2. Wigner rotation matrix</a:t>
            </a:r>
            <a:endParaRPr lang="ko-KR" altLang="en-US" sz="32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D6A879A-FA79-07B4-5EDF-D7503FE5F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54" y="2144749"/>
            <a:ext cx="4143375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4C3DBC-1BB5-936D-C732-4ED4912FC857}"/>
              </a:ext>
            </a:extLst>
          </p:cNvPr>
          <p:cNvSpPr txBox="1"/>
          <p:nvPr/>
        </p:nvSpPr>
        <p:spPr>
          <a:xfrm>
            <a:off x="3016577" y="5802349"/>
            <a:ext cx="587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Spin in Particle Physics </a:t>
            </a:r>
            <a:r>
              <a:rPr lang="en-US" altLang="ko-KR" dirty="0" err="1"/>
              <a:t>E.~Leader</a:t>
            </a:r>
            <a:r>
              <a:rPr lang="en-US" altLang="ko-KR" dirty="0"/>
              <a:t>, </a:t>
            </a:r>
            <a:r>
              <a:rPr lang="en-US" altLang="ko-KR" dirty="0" err="1"/>
              <a:t>Camb</a:t>
            </a:r>
            <a:r>
              <a:rPr lang="en-US" altLang="ko-KR" dirty="0"/>
              <a:t>. </a:t>
            </a:r>
            <a:r>
              <a:rPr lang="en-US" altLang="ko-KR" dirty="0" err="1"/>
              <a:t>Monogr</a:t>
            </a:r>
            <a:r>
              <a:rPr lang="en-US" altLang="ko-KR" dirty="0"/>
              <a:t>. Part. Phys. </a:t>
            </a:r>
            <a:r>
              <a:rPr lang="en-US" altLang="ko-KR" dirty="0" err="1"/>
              <a:t>Nucl</a:t>
            </a:r>
            <a:r>
              <a:rPr lang="en-US" altLang="ko-KR" dirty="0"/>
              <a:t>. Phys. </a:t>
            </a:r>
            <a:r>
              <a:rPr lang="en-US" altLang="ko-KR" dirty="0" err="1"/>
              <a:t>Cosmol</a:t>
            </a:r>
            <a:r>
              <a:rPr lang="en-US" altLang="ko-KR" dirty="0"/>
              <a:t>. 15, pp.1-500 Cambridge University Press, 2023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6FB019B-0B72-0B78-0A65-1F01B0375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9232"/>
            <a:ext cx="12192000" cy="11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8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D24B2F-E220-5BC4-B5D1-236DF594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2425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/>
              <a:t>General angular distribution</a:t>
            </a:r>
            <a:endParaRPr lang="ko-KR" altLang="en-US" sz="3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8F25932-B170-5871-A57A-5E2CA38E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067"/>
            <a:ext cx="12192000" cy="123637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A77F5A8-7FB5-3311-0871-5FBA2F697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69" y="3429000"/>
            <a:ext cx="10214229" cy="17261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E3AF967-08CF-A936-A879-66788A5DE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1231"/>
            <a:ext cx="820269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1E66D5-182A-ED49-4A1B-D27476B6AF54}"/>
                  </a:ext>
                </a:extLst>
              </p:cNvPr>
              <p:cNvSpPr txBox="1"/>
              <p:nvPr/>
            </p:nvSpPr>
            <p:spPr>
              <a:xfrm>
                <a:off x="0" y="1638067"/>
                <a:ext cx="1885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𝑽𝑷</m:t>
                      </m:r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1E66D5-182A-ED49-4A1B-D27476B6A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38067"/>
                <a:ext cx="188536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>
            <a:extLst>
              <a:ext uri="{FF2B5EF4-FFF2-40B4-BE49-F238E27FC236}">
                <a16:creationId xmlns:a16="http://schemas.microsoft.com/office/drawing/2014/main" id="{F0FE1570-2220-F0AC-469A-E4BE85646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87" y="0"/>
            <a:ext cx="7982601" cy="3799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32E258-F1C8-4812-0886-203785EB99BA}"/>
                  </a:ext>
                </a:extLst>
              </p:cNvPr>
              <p:cNvSpPr txBox="1"/>
              <p:nvPr/>
            </p:nvSpPr>
            <p:spPr>
              <a:xfrm>
                <a:off x="0" y="5534561"/>
                <a:ext cx="1219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32E258-F1C8-4812-0886-203785EB9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34561"/>
                <a:ext cx="1219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E8BDA4E3-287A-02F0-B557-545D34923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287" y="3952493"/>
            <a:ext cx="6014302" cy="14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1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80546-EE7D-334F-7113-7E6ADA70F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5AB9DBE9-C4E0-029C-1435-B7E3D1B3CB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816077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altLang="ko-KR" sz="3200" dirty="0"/>
                  <a:t>Method to discriminate T and L mode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5AB9DBE9-C4E0-029C-1435-B7E3D1B3CB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816077"/>
              </a:xfrm>
              <a:blipFill>
                <a:blip r:embed="rId2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8F28E8C-F909-6F90-72F3-E072F7D56F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16077"/>
                <a:ext cx="12192000" cy="6041922"/>
              </a:xfrm>
            </p:spPr>
            <p:txBody>
              <a:bodyPr/>
              <a:lstStyle/>
              <a:p>
                <a:r>
                  <a:rPr lang="en-US" altLang="ko-KR" dirty="0"/>
                  <a:t>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800" dirty="0"/>
                  <a:t> polarization is hardly distinguished</a:t>
                </a:r>
              </a:p>
              <a:p>
                <a:endParaRPr lang="en-US" altLang="ko-KR" sz="2800" dirty="0"/>
              </a:p>
              <a:p>
                <a:r>
                  <a:rPr lang="en-US" altLang="ko-KR" dirty="0"/>
                  <a:t>Measure the final vector meson polarization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𝑉𝑃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8F28E8C-F909-6F90-72F3-E072F7D56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6077"/>
                <a:ext cx="12192000" cy="6041922"/>
              </a:xfrm>
              <a:blipFill>
                <a:blip r:embed="rId3"/>
                <a:stretch>
                  <a:fillRect l="-900" t="-18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90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1C10C-ABE3-6164-E216-28FFE499B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C26E1F-D00B-1824-4104-B0FA4B50BF53}"/>
                  </a:ext>
                </a:extLst>
              </p:cNvPr>
              <p:cNvSpPr txBox="1"/>
              <p:nvPr/>
            </p:nvSpPr>
            <p:spPr>
              <a:xfrm>
                <a:off x="0" y="1569875"/>
                <a:ext cx="29477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𝟏𝟐𝟕𝟎</m:t>
                          </m:r>
                        </m:e>
                      </m:d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C26E1F-D00B-1824-4104-B0FA4B50B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69875"/>
                <a:ext cx="294779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DFBDB77A-7B4C-E9C4-62D8-D0768432A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93" y="99915"/>
            <a:ext cx="7006763" cy="3251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B2527B-FFFA-96E2-E29B-432374B89531}"/>
                  </a:ext>
                </a:extLst>
              </p:cNvPr>
              <p:cNvSpPr txBox="1"/>
              <p:nvPr/>
            </p:nvSpPr>
            <p:spPr>
              <a:xfrm>
                <a:off x="0" y="4952063"/>
                <a:ext cx="29477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𝟏𝟐𝟕𝟎</m:t>
                      </m:r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)→</m:t>
                      </m:r>
                      <m:sSup>
                        <m:sSupPr>
                          <m:ctrlP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B2527B-FFFA-96E2-E29B-432374B8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2063"/>
                <a:ext cx="29477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F6A1C1A1-10A2-86D8-524D-699C70D26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93" y="3506132"/>
            <a:ext cx="7006763" cy="31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48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9D107-44F7-D484-727F-7B1049D65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03726F-7BE0-B33D-638E-4CDB2669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6077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/>
              <a:t>Summary</a:t>
            </a:r>
            <a:endParaRPr lang="ko-KR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E23D4C6-05D5-7F06-5C2F-F424929D0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16077"/>
                <a:ext cx="12192000" cy="6041922"/>
              </a:xfrm>
            </p:spPr>
            <p:txBody>
              <a:bodyPr/>
              <a:lstStyle/>
              <a:p>
                <a:r>
                  <a:rPr lang="en-US" altLang="ko-KR" dirty="0">
                    <a:latin typeface="+mn-ea"/>
                  </a:rPr>
                  <a:t>Polarization of the parent vector meson can be distinguished by looking at decay angle.</a:t>
                </a:r>
              </a:p>
              <a:p>
                <a:endParaRPr lang="en-US" altLang="ko-KR" dirty="0">
                  <a:latin typeface="+mn-ea"/>
                </a:endParaRPr>
              </a:p>
              <a:p>
                <a:r>
                  <a:rPr lang="en-US" altLang="ko-KR" dirty="0">
                    <a:latin typeface="+mn-ea"/>
                  </a:rPr>
                  <a:t>Same method can be applied to the calculation of angular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dirty="0"/>
                  <a:t>.</a:t>
                </a:r>
              </a:p>
              <a:p>
                <a:endParaRPr lang="en-US" altLang="ko-KR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dirty="0"/>
                  <a:t> Initial quantization axis=Global angular momentum.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E23D4C6-05D5-7F06-5C2F-F424929D0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6077"/>
                <a:ext cx="12192000" cy="6041922"/>
              </a:xfrm>
              <a:blipFill>
                <a:blip r:embed="rId2"/>
                <a:stretch>
                  <a:fillRect l="-900" t="-1816" r="-18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2A628699-F548-ED6D-D38F-33A7FB9C6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11" y="4305557"/>
            <a:ext cx="2011962" cy="160244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FF1C762-2D61-FABC-38BB-1A6BDABE2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256" y="4305557"/>
            <a:ext cx="2901069" cy="24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8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BED00-E8B2-AAAF-75F1-E667B508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Purpose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1CD406-0A0D-BB40-0567-95293419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 vacuum, longitudinal and transverse modes of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spin 1 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are identical.</a:t>
            </a:r>
          </a:p>
          <a:p>
            <a:pPr algn="l"/>
            <a:endParaRPr lang="en-US" altLang="ko-KR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/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 medium, 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their 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masses differ when they move with respect to the medium.</a:t>
            </a:r>
          </a:p>
          <a:p>
            <a:pPr algn="l"/>
            <a:endParaRPr lang="en-US" altLang="ko-KR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Therefore we want to see whether if we can distinguish the transverse and longitudinal mode through their two body decay distribution.</a:t>
            </a:r>
          </a:p>
          <a:p>
            <a:endParaRPr lang="en-US" altLang="ko-KR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Here, we will concentrate on K* and K1 because they are chiral partners.</a:t>
            </a:r>
          </a:p>
          <a:p>
            <a:pPr marL="0" indent="0">
              <a:buNone/>
            </a:pPr>
            <a:r>
              <a:rPr lang="en-US" altLang="ko-KR" sz="2600" dirty="0" err="1"/>
              <a:t>S.H.Lee,``Chiral</a:t>
            </a:r>
            <a:r>
              <a:rPr lang="en-US" altLang="ko-KR" sz="2600" dirty="0"/>
              <a:t> Symmetry Breaking and the Masses of Hadrons: A Review,‘’ Symmetry </a:t>
            </a:r>
            <a:r>
              <a:rPr lang="en-US" altLang="ko-KR" sz="2600" b="1" dirty="0"/>
              <a:t>15</a:t>
            </a:r>
            <a:r>
              <a:rPr lang="en-US" altLang="ko-KR" sz="2600" dirty="0"/>
              <a:t>, 799 (2023)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20037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DCB70F-CA48-A4A1-F81D-8BA35259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/>
              <a:t>Contents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0787AA-E718-976F-66BB-9206DD921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err="1"/>
              <a:t>Lagrangian</a:t>
            </a:r>
            <a:r>
              <a:rPr lang="en-US" altLang="ko-KR" dirty="0"/>
              <a:t> and coupling</a:t>
            </a:r>
            <a:r>
              <a:rPr lang="ko-KR" altLang="en-US" dirty="0"/>
              <a:t> </a:t>
            </a:r>
            <a:r>
              <a:rPr lang="en-US" altLang="ko-KR" dirty="0"/>
              <a:t>constant</a:t>
            </a:r>
            <a:r>
              <a:rPr lang="ko-KR" altLang="en-US" dirty="0"/>
              <a:t> </a:t>
            </a: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each decay process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Polarization tensor of the initial particle and angular dependence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General angular distribution calculation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altLang="ko-KR" dirty="0"/>
              <a:t>Phenomenological </a:t>
            </a:r>
            <a:r>
              <a:rPr lang="en-US" altLang="ko-KR" dirty="0" err="1"/>
              <a:t>Lagrangian</a:t>
            </a:r>
            <a:endParaRPr lang="en-US" altLang="ko-KR" dirty="0"/>
          </a:p>
          <a:p>
            <a:pPr marL="971550" lvl="1" indent="-514350">
              <a:buFont typeface="+mj-ea"/>
              <a:buAutoNum type="circleNumDbPlain"/>
            </a:pPr>
            <a:r>
              <a:rPr lang="en-US" altLang="ko-KR" dirty="0"/>
              <a:t>Wigner rotation matrix</a:t>
            </a:r>
          </a:p>
          <a:p>
            <a:pPr marL="971550" lvl="1" indent="-514350">
              <a:buFont typeface="+mj-ea"/>
              <a:buAutoNum type="circleNumDbPlain"/>
            </a:pPr>
            <a:endParaRPr lang="en-US" altLang="ko-KR" dirty="0"/>
          </a:p>
          <a:p>
            <a:pPr marL="514350" indent="-514350">
              <a:buFont typeface="+mj-ea"/>
              <a:buAutoNum type="arabicPeriod"/>
            </a:pPr>
            <a:r>
              <a:rPr lang="en-US" altLang="ko-KR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0226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D24B2F-E220-5BC4-B5D1-236DF594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816077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>
                <a:latin typeface="+mn-ea"/>
                <a:ea typeface="+mn-ea"/>
              </a:rPr>
              <a:t>Effective </a:t>
            </a:r>
            <a:r>
              <a:rPr lang="en-US" altLang="ko-KR" sz="3200" dirty="0" err="1">
                <a:latin typeface="+mn-ea"/>
                <a:ea typeface="+mn-ea"/>
              </a:rPr>
              <a:t>Lagrangian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981C0DE-F8BE-ADFE-2899-5031D48255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16078"/>
                <a:ext cx="12192000" cy="604192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ko-KR" altLang="en-US" dirty="0"/>
                  <a:t> </a:t>
                </a:r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981C0DE-F8BE-ADFE-2899-5031D48255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6078"/>
                <a:ext cx="12192000" cy="60419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E6AC3AA7-85C2-F075-3ED3-3C6D4A46D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" y="1305253"/>
            <a:ext cx="10312924" cy="620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E2BCE2-F4F3-3130-092C-720DE7E02AA2}"/>
              </a:ext>
            </a:extLst>
          </p:cNvPr>
          <p:cNvSpPr txBox="1"/>
          <p:nvPr/>
        </p:nvSpPr>
        <p:spPr>
          <a:xfrm>
            <a:off x="3450869" y="6387683"/>
            <a:ext cx="8741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Effective </a:t>
            </a:r>
            <a:r>
              <a:rPr lang="en-US" altLang="ko-KR" sz="2400" dirty="0" err="1"/>
              <a:t>lagrangian</a:t>
            </a:r>
            <a:r>
              <a:rPr lang="en-US" altLang="ko-KR" sz="2400" dirty="0"/>
              <a:t> reference: </a:t>
            </a:r>
            <a:r>
              <a:rPr lang="en-US" altLang="ko-KR" sz="24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4"/>
              </a:rPr>
              <a:t>10.1016/j.physletb.2021.136388</a:t>
            </a:r>
            <a:endParaRPr lang="ko-KR" altLang="en-US" sz="2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AF4EC0E-C41D-9411-6C2C-51DD99BB5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759201"/>
            <a:ext cx="5665510" cy="66979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0F509B7-D607-4AF3-DFBA-00F110A1F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59422"/>
            <a:ext cx="6919274" cy="6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6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76F01B11-4889-A0AA-152D-2673DFA8DF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/>
              <a:t>Kinematics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87C0E-0C80-6B09-CF51-1F1B95A7D330}"/>
              </a:ext>
            </a:extLst>
          </p:cNvPr>
          <p:cNvSpPr txBox="1"/>
          <p:nvPr/>
        </p:nvSpPr>
        <p:spPr>
          <a:xfrm>
            <a:off x="0" y="825909"/>
            <a:ext cx="6495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Initial quantization axis is along the 3- momentum of the initial particle in its own rest frame.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CE06516-F900-DC33-BA42-F710DAD3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0423"/>
            <a:ext cx="6096000" cy="37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1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D24B2F-E220-5BC4-B5D1-236DF594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9544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/>
              <a:t>Decay width and coupling constant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내용 개체 틀 15">
                <a:extLst>
                  <a:ext uri="{FF2B5EF4-FFF2-40B4-BE49-F238E27FC236}">
                    <a16:creationId xmlns:a16="http://schemas.microsoft.com/office/drawing/2014/main" id="{836A0B5E-70DE-F21D-505D-6504A1A20B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58399"/>
                <a:ext cx="12192000" cy="601845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ko-KR" altLang="en-US" dirty="0"/>
              </a:p>
              <a:p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16" name="내용 개체 틀 15">
                <a:extLst>
                  <a:ext uri="{FF2B5EF4-FFF2-40B4-BE49-F238E27FC236}">
                    <a16:creationId xmlns:a16="http://schemas.microsoft.com/office/drawing/2014/main" id="{836A0B5E-70DE-F21D-505D-6504A1A20B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58399"/>
                <a:ext cx="12192000" cy="601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5855061-B008-D2B4-6596-FDE774FBDDBB}"/>
              </a:ext>
            </a:extLst>
          </p:cNvPr>
          <p:cNvSpPr txBox="1"/>
          <p:nvPr/>
        </p:nvSpPr>
        <p:spPr>
          <a:xfrm>
            <a:off x="5581859" y="29743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01A43B2-262B-5DF4-103D-42667F82B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18817"/>
            <a:ext cx="5749060" cy="241243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7495EE5-0ACB-C6EF-2AFB-E0087B5B6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7789"/>
            <a:ext cx="5749060" cy="2390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50F5555E-5485-1F23-5DE5-1B9B8C82D7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8201759"/>
                  </p:ext>
                </p:extLst>
              </p:nvPr>
            </p:nvGraphicFramePr>
            <p:xfrm>
              <a:off x="5749059" y="1981200"/>
              <a:ext cx="6442941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2455">
                      <a:extLst>
                        <a:ext uri="{9D8B030D-6E8A-4147-A177-3AD203B41FA5}">
                          <a16:colId xmlns:a16="http://schemas.microsoft.com/office/drawing/2014/main" val="2668893319"/>
                        </a:ext>
                      </a:extLst>
                    </a:gridCol>
                    <a:gridCol w="1750243">
                      <a:extLst>
                        <a:ext uri="{9D8B030D-6E8A-4147-A177-3AD203B41FA5}">
                          <a16:colId xmlns:a16="http://schemas.microsoft.com/office/drawing/2014/main" val="3714428867"/>
                        </a:ext>
                      </a:extLst>
                    </a:gridCol>
                    <a:gridCol w="1750243">
                      <a:extLst>
                        <a:ext uri="{9D8B030D-6E8A-4147-A177-3AD203B41FA5}">
                          <a16:colId xmlns:a16="http://schemas.microsoft.com/office/drawing/2014/main" val="1993003715"/>
                        </a:ext>
                      </a:extLst>
                    </a:gridCol>
                  </a:tblGrid>
                  <a:tr h="44106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>
                              <a:latin typeface="+mn-ea"/>
                              <a:ea typeface="+mn-ea"/>
                            </a:rPr>
                            <a:t>Decay</a:t>
                          </a:r>
                          <a:endParaRPr lang="ko-KR" altLang="en-US" sz="3200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3200" b="1" i="0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𝚪</m:t>
                              </m:r>
                            </m:oMath>
                          </a14:m>
                          <a:r>
                            <a:rPr lang="en-US" altLang="ko-KR" sz="3200" dirty="0">
                              <a:latin typeface="+mn-ea"/>
                              <a:ea typeface="+mn-ea"/>
                            </a:rPr>
                            <a:t>(MeV)</a:t>
                          </a:r>
                          <a:endParaRPr lang="ko-KR" altLang="en-US" sz="32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>
                              <a:latin typeface="+mn-ea"/>
                              <a:ea typeface="+mn-ea"/>
                            </a:rPr>
                            <a:t>g</a:t>
                          </a:r>
                          <a:endParaRPr lang="ko-KR" altLang="en-US" sz="32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21396776"/>
                      </a:ext>
                    </a:extLst>
                  </a:tr>
                  <a:tr h="4410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𝝅𝝅</m:t>
                                </m:r>
                              </m:oMath>
                            </m:oMathPara>
                          </a14:m>
                          <a:endParaRPr lang="ko-KR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149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5.96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7863650"/>
                      </a:ext>
                    </a:extLst>
                  </a:tr>
                  <a:tr h="44106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𝟖𝟗𝟐</m:t>
                                </m:r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ko-KR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51.4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3.27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72825190"/>
                      </a:ext>
                    </a:extLst>
                  </a:tr>
                  <a:tr h="44106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𝟏𝟐𝟕𝟎</m:t>
                                    </m:r>
                                  </m:e>
                                </m:d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ko-KR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34.2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3.26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5351839"/>
                      </a:ext>
                    </a:extLst>
                  </a:tr>
                  <a:tr h="44106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𝟏𝟐𝟕𝟎</m:t>
                                    </m:r>
                                  </m:e>
                                </m:d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𝟖𝟗𝟐</m:t>
                                    </m:r>
                                  </m:e>
                                </m:d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ko-KR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18.9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0.71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07664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50F5555E-5485-1F23-5DE5-1B9B8C82D7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8201759"/>
                  </p:ext>
                </p:extLst>
              </p:nvPr>
            </p:nvGraphicFramePr>
            <p:xfrm>
              <a:off x="5749059" y="1981200"/>
              <a:ext cx="6442941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2455">
                      <a:extLst>
                        <a:ext uri="{9D8B030D-6E8A-4147-A177-3AD203B41FA5}">
                          <a16:colId xmlns:a16="http://schemas.microsoft.com/office/drawing/2014/main" val="2668893319"/>
                        </a:ext>
                      </a:extLst>
                    </a:gridCol>
                    <a:gridCol w="1750243">
                      <a:extLst>
                        <a:ext uri="{9D8B030D-6E8A-4147-A177-3AD203B41FA5}">
                          <a16:colId xmlns:a16="http://schemas.microsoft.com/office/drawing/2014/main" val="3714428867"/>
                        </a:ext>
                      </a:extLst>
                    </a:gridCol>
                    <a:gridCol w="1750243">
                      <a:extLst>
                        <a:ext uri="{9D8B030D-6E8A-4147-A177-3AD203B41FA5}">
                          <a16:colId xmlns:a16="http://schemas.microsoft.com/office/drawing/2014/main" val="199300371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>
                              <a:latin typeface="+mn-ea"/>
                              <a:ea typeface="+mn-ea"/>
                            </a:rPr>
                            <a:t>Decay</a:t>
                          </a:r>
                          <a:endParaRPr lang="ko-KR" altLang="en-US" sz="3200" dirty="0">
                            <a:latin typeface="+mn-ea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68641" t="-14737" r="-101742" b="-4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>
                              <a:latin typeface="+mn-ea"/>
                              <a:ea typeface="+mn-ea"/>
                            </a:rPr>
                            <a:t>g</a:t>
                          </a:r>
                          <a:endParaRPr lang="ko-KR" altLang="en-US" sz="32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2139677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7" t="-114737" r="-119876" b="-3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149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5.96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786365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7" t="-214737" r="-119876" b="-2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51.4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3.27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728251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7" t="-314737" r="-119876" b="-1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34.2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3.26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535183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7" t="-414737" r="-119876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18.9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dirty="0"/>
                            <a:t>0.71</a:t>
                          </a:r>
                          <a:endParaRPr lang="ko-KR" alt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07664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982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699A20-76A2-AEF8-97A3-EEA64079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3607"/>
            <a:ext cx="12192000" cy="1325563"/>
          </a:xfrm>
        </p:spPr>
        <p:txBody>
          <a:bodyPr/>
          <a:lstStyle/>
          <a:p>
            <a:pPr algn="ctr"/>
            <a:r>
              <a:rPr lang="en-US" altLang="ko-KR" dirty="0"/>
              <a:t>Polar angle distribution for polarization mode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287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D24B2F-E220-5BC4-B5D1-236DF594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6077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/>
              <a:t>Transverse and longitudinal disentangled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981C0DE-F8BE-ADFE-2899-5031D48255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16077"/>
                <a:ext cx="12192000" cy="6041922"/>
              </a:xfrm>
            </p:spPr>
            <p:txBody>
              <a:bodyPr/>
              <a:lstStyle/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981C0DE-F8BE-ADFE-2899-5031D48255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6077"/>
                <a:ext cx="12192000" cy="60419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B1561B09-07C4-D155-CFD2-50102BD07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121" y="816077"/>
            <a:ext cx="5639087" cy="111623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1D284D8-5283-18F9-8C93-CACBACE56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7" y="3362805"/>
            <a:ext cx="5480124" cy="292388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C023EF3-E761-1947-BE9D-FF1F853FE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01" y="3362805"/>
            <a:ext cx="5480124" cy="292388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0CB8F56-6F3D-F4C0-E49B-6CB1B67A6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78613"/>
            <a:ext cx="4920792" cy="98419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4B52F96-6BA1-F5F8-A8AB-F7CF56567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1" y="1890002"/>
            <a:ext cx="3962400" cy="18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D24B2F-E220-5BC4-B5D1-236DF594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6077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/>
              <a:t>Transverse and longitudinal disentangled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981C0DE-F8BE-ADFE-2899-5031D48255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16077"/>
                <a:ext cx="12192000" cy="604192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981C0DE-F8BE-ADFE-2899-5031D48255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6077"/>
                <a:ext cx="12192000" cy="60419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7ACDC9A2-EA2F-ABCB-E593-C47848757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926" y="3189490"/>
            <a:ext cx="7707690" cy="366850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642299D-538C-7429-20C9-BDA394BEA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5379"/>
            <a:ext cx="6014302" cy="142892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5F59817-4884-0E33-67DD-7522858E4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7386" y="816077"/>
            <a:ext cx="2224614" cy="30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3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9014</TotalTime>
  <Words>453</Words>
  <Application>Microsoft Office PowerPoint</Application>
  <PresentationFormat>와이드스크린</PresentationFormat>
  <Paragraphs>94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-apple-system</vt:lpstr>
      <vt:lpstr>맑은 고딕</vt:lpstr>
      <vt:lpstr>Arial</vt:lpstr>
      <vt:lpstr>Cambria Math</vt:lpstr>
      <vt:lpstr>Office 테마</vt:lpstr>
      <vt:lpstr>(Axial)Vector meson decay and angular distribution</vt:lpstr>
      <vt:lpstr>Purpose</vt:lpstr>
      <vt:lpstr>Contents</vt:lpstr>
      <vt:lpstr>Effective Lagrangian</vt:lpstr>
      <vt:lpstr>PowerPoint 프레젠테이션</vt:lpstr>
      <vt:lpstr>Decay width and coupling constant</vt:lpstr>
      <vt:lpstr>Polar angle distribution for polarization mode</vt:lpstr>
      <vt:lpstr>Transverse and longitudinal disentangled</vt:lpstr>
      <vt:lpstr>Transverse and longitudinal disentangled</vt:lpstr>
      <vt:lpstr>Polar, azimuthal angle distribution</vt:lpstr>
      <vt:lpstr>General angular distribution 1. Phenomenological Lagrangian</vt:lpstr>
      <vt:lpstr>General angular distribution 2. Wigner rotation matrix</vt:lpstr>
      <vt:lpstr>General angular distribution</vt:lpstr>
      <vt:lpstr>PowerPoint 프레젠테이션</vt:lpstr>
      <vt:lpstr>Method to discriminate T and L mode of K_1</vt:lpstr>
      <vt:lpstr>PowerPoint 프레젠테이션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 meson decay and angular distribution</dc:title>
  <dc:creator>인우 박</dc:creator>
  <cp:lastModifiedBy>인우 박</cp:lastModifiedBy>
  <cp:revision>59</cp:revision>
  <dcterms:created xsi:type="dcterms:W3CDTF">2023-12-19T23:00:40Z</dcterms:created>
  <dcterms:modified xsi:type="dcterms:W3CDTF">2024-06-28T04:15:37Z</dcterms:modified>
</cp:coreProperties>
</file>