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sldIdLst>
    <p:sldId id="266" r:id="rId2"/>
    <p:sldId id="260" r:id="rId3"/>
    <p:sldId id="257" r:id="rId4"/>
    <p:sldId id="258" r:id="rId5"/>
    <p:sldId id="259" r:id="rId6"/>
    <p:sldId id="264" r:id="rId7"/>
    <p:sldId id="261" r:id="rId8"/>
    <p:sldId id="262" r:id="rId9"/>
    <p:sldId id="265"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282"/>
    <a:srgbClr val="0B387C"/>
    <a:srgbClr val="0055A0"/>
    <a:srgbClr val="0C37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5" autoAdjust="0"/>
    <p:restoredTop sz="94681"/>
  </p:normalViewPr>
  <p:slideViewPr>
    <p:cSldViewPr snapToGrid="0" snapToObjects="1">
      <p:cViewPr varScale="1">
        <p:scale>
          <a:sx n="151" d="100"/>
          <a:sy n="151" d="100"/>
        </p:scale>
        <p:origin x="208" y="232"/>
      </p:cViewPr>
      <p:guideLst>
        <p:guide orient="horz" pos="1620"/>
        <p:guide pos="28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4B1A6-7A5D-45DA-A720-9E3714CB1C48}"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289CC-72FA-4D29-BA42-55300AD5BF55}" type="slidenum">
              <a:rPr lang="en-GB" smtClean="0"/>
              <a:t>‹#›</a:t>
            </a:fld>
            <a:endParaRPr lang="en-GB"/>
          </a:p>
        </p:txBody>
      </p:sp>
    </p:spTree>
    <p:extLst>
      <p:ext uri="{BB962C8B-B14F-4D97-AF65-F5344CB8AC3E}">
        <p14:creationId xmlns:p14="http://schemas.microsoft.com/office/powerpoint/2010/main" val="88657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D3C80C-AFEA-4889-8DB5-BB98D7160FDF}" type="slidenum">
              <a:rPr lang="en-GB" smtClean="0"/>
              <a:t>6</a:t>
            </a:fld>
            <a:endParaRPr lang="en-GB"/>
          </a:p>
        </p:txBody>
      </p:sp>
    </p:spTree>
    <p:extLst>
      <p:ext uri="{BB962C8B-B14F-4D97-AF65-F5344CB8AC3E}">
        <p14:creationId xmlns:p14="http://schemas.microsoft.com/office/powerpoint/2010/main" val="2405692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out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9355" y="1327799"/>
            <a:ext cx="2520000" cy="2494674"/>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969335" y="477178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11/10/2024</a:t>
            </a:r>
            <a:endParaRPr lang="en-US" dirty="0"/>
          </a:p>
        </p:txBody>
      </p:sp>
      <p:sp>
        <p:nvSpPr>
          <p:cNvPr id="6" name="Footer Placeholder 2"/>
          <p:cNvSpPr>
            <a:spLocks noGrp="1"/>
          </p:cNvSpPr>
          <p:nvPr>
            <p:ph type="ftr" sz="quarter" idx="3"/>
          </p:nvPr>
        </p:nvSpPr>
        <p:spPr>
          <a:xfrm>
            <a:off x="5182756"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BI @ CERN/JPARK-KEK Coll. Meeting</a:t>
            </a:r>
            <a:endParaRPr lang="en-US" dirty="0"/>
          </a:p>
        </p:txBody>
      </p:sp>
      <p:sp>
        <p:nvSpPr>
          <p:cNvPr id="7" name="Slide Number Placeholder 3"/>
          <p:cNvSpPr>
            <a:spLocks noGrp="1"/>
          </p:cNvSpPr>
          <p:nvPr>
            <p:ph type="sldNum" sz="quarter" idx="4"/>
          </p:nvPr>
        </p:nvSpPr>
        <p:spPr>
          <a:xfrm>
            <a:off x="8185376" y="4767263"/>
            <a:ext cx="50142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889146"/>
            <a:ext cx="3200400" cy="547688"/>
          </a:xfrm>
        </p:spPr>
        <p:txBody>
          <a:bodyPr tIns="0" bIns="0" anchor="t"/>
          <a:lstStyle>
            <a:lvl1pPr algn="l">
              <a:buNone/>
              <a:defRPr sz="1800" b="1">
                <a:solidFill>
                  <a:schemeClr val="tx1"/>
                </a:solidFill>
              </a:defRPr>
            </a:lvl1pPr>
          </a:lstStyle>
          <a:p>
            <a:r>
              <a:rPr kumimoji="0" lang="en-US"/>
              <a:t>Click to edit Master title style</a:t>
            </a:r>
            <a:endParaRPr kumimoji="0" lang="en-US" dirty="0"/>
          </a:p>
        </p:txBody>
      </p:sp>
      <p:sp>
        <p:nvSpPr>
          <p:cNvPr id="3" name="Espace réservé du texte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Espace réservé du contenu 3"/>
          <p:cNvSpPr>
            <a:spLocks noGrp="1"/>
          </p:cNvSpPr>
          <p:nvPr>
            <p:ph sz="half" idx="1"/>
          </p:nvPr>
        </p:nvSpPr>
        <p:spPr>
          <a:xfrm>
            <a:off x="457200" y="1485900"/>
            <a:ext cx="7086600" cy="276225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1"/>
          <p:cNvSpPr>
            <a:spLocks noGrp="1"/>
          </p:cNvSpPr>
          <p:nvPr>
            <p:ph type="dt" sz="half" idx="10"/>
          </p:nvPr>
        </p:nvSpPr>
        <p:spPr>
          <a:xfrm>
            <a:off x="2969335" y="477178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11/10/2024</a:t>
            </a:r>
            <a:endParaRPr lang="en-US" dirty="0"/>
          </a:p>
        </p:txBody>
      </p:sp>
      <p:sp>
        <p:nvSpPr>
          <p:cNvPr id="9" name="Footer Placeholder 2"/>
          <p:cNvSpPr>
            <a:spLocks noGrp="1"/>
          </p:cNvSpPr>
          <p:nvPr>
            <p:ph type="ftr" sz="quarter" idx="3"/>
          </p:nvPr>
        </p:nvSpPr>
        <p:spPr>
          <a:xfrm>
            <a:off x="5182756"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BI @ CERN/JPARK-KEK Coll. Meeting</a:t>
            </a:r>
            <a:endParaRPr lang="en-US" dirty="0"/>
          </a:p>
        </p:txBody>
      </p:sp>
      <p:sp>
        <p:nvSpPr>
          <p:cNvPr id="10" name="Slide Number Placeholder 3"/>
          <p:cNvSpPr>
            <a:spLocks noGrp="1"/>
          </p:cNvSpPr>
          <p:nvPr>
            <p:ph type="sldNum" sz="quarter" idx="4"/>
          </p:nvPr>
        </p:nvSpPr>
        <p:spPr>
          <a:xfrm>
            <a:off x="8185376" y="4767263"/>
            <a:ext cx="50142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279282"/>
            <a:ext cx="3053868" cy="940356"/>
          </a:xfrm>
        </p:spPr>
        <p:txBody>
          <a:bodyPr anchor="b"/>
          <a:lstStyle>
            <a:lvl1pPr algn="l">
              <a:buNone/>
              <a:defRPr sz="2200" b="1">
                <a:solidFill>
                  <a:schemeClr val="tx1"/>
                </a:solidFill>
              </a:defRPr>
            </a:lvl1pPr>
          </a:lstStyle>
          <a:p>
            <a:r>
              <a:rPr kumimoji="0" lang="en-US"/>
              <a:t>Click to edit Master title style</a:t>
            </a:r>
          </a:p>
        </p:txBody>
      </p:sp>
      <p:sp>
        <p:nvSpPr>
          <p:cNvPr id="3" name="Espace réservé pour une image  2"/>
          <p:cNvSpPr>
            <a:spLocks noGrp="1"/>
          </p:cNvSpPr>
          <p:nvPr>
            <p:ph type="pic" idx="1"/>
          </p:nvPr>
        </p:nvSpPr>
        <p:spPr>
          <a:xfrm>
            <a:off x="558797" y="601648"/>
            <a:ext cx="4759514" cy="3569636"/>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en-US"/>
              <a:t>Click icon to add picture</a:t>
            </a:r>
            <a:endParaRPr kumimoji="0" lang="en-US" dirty="0"/>
          </a:p>
        </p:txBody>
      </p:sp>
      <p:sp>
        <p:nvSpPr>
          <p:cNvPr id="4" name="Espace réservé du texte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Date Placeholder 1"/>
          <p:cNvSpPr>
            <a:spLocks noGrp="1"/>
          </p:cNvSpPr>
          <p:nvPr>
            <p:ph type="dt" sz="half" idx="10"/>
          </p:nvPr>
        </p:nvSpPr>
        <p:spPr>
          <a:xfrm>
            <a:off x="2969335" y="477178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11/10/2024</a:t>
            </a:r>
            <a:endParaRPr lang="en-US" dirty="0"/>
          </a:p>
        </p:txBody>
      </p:sp>
      <p:sp>
        <p:nvSpPr>
          <p:cNvPr id="9" name="Footer Placeholder 2"/>
          <p:cNvSpPr>
            <a:spLocks noGrp="1"/>
          </p:cNvSpPr>
          <p:nvPr>
            <p:ph type="ftr" sz="quarter" idx="3"/>
          </p:nvPr>
        </p:nvSpPr>
        <p:spPr>
          <a:xfrm>
            <a:off x="5182756"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BI @ CERN/JPARK-KEK Coll. Meeting</a:t>
            </a:r>
            <a:endParaRPr lang="en-US" dirty="0"/>
          </a:p>
        </p:txBody>
      </p:sp>
      <p:sp>
        <p:nvSpPr>
          <p:cNvPr id="10" name="Slide Number Placeholder 3"/>
          <p:cNvSpPr>
            <a:spLocks noGrp="1"/>
          </p:cNvSpPr>
          <p:nvPr>
            <p:ph type="sldNum" sz="quarter" idx="4"/>
          </p:nvPr>
        </p:nvSpPr>
        <p:spPr>
          <a:xfrm>
            <a:off x="8185376" y="4767263"/>
            <a:ext cx="50142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Pr>
        <a:solidFill>
          <a:srgbClr val="104282"/>
        </a:solidFill>
        <a:effectLst/>
      </p:bgPr>
    </p:bg>
    <p:spTree>
      <p:nvGrpSpPr>
        <p:cNvPr id="1" name=""/>
        <p:cNvGrpSpPr/>
        <p:nvPr/>
      </p:nvGrpSpPr>
      <p:grpSpPr>
        <a:xfrm>
          <a:off x="0" y="0"/>
          <a:ext cx="0" cy="0"/>
          <a:chOff x="0" y="0"/>
          <a:chExt cx="0" cy="0"/>
        </a:xfrm>
      </p:grpSpPr>
      <p:pic>
        <p:nvPicPr>
          <p:cNvPr id="4" name="Image 3" descr="LOGOfi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6267" y="1833334"/>
            <a:ext cx="1172455" cy="1467041"/>
          </a:xfrm>
          <a:prstGeom prst="rect">
            <a:avLst/>
          </a:prstGeom>
        </p:spPr>
      </p:pic>
    </p:spTree>
    <p:extLst>
      <p:ext uri="{BB962C8B-B14F-4D97-AF65-F5344CB8AC3E}">
        <p14:creationId xmlns:p14="http://schemas.microsoft.com/office/powerpoint/2010/main" val="135684979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solidFill>
          <a:srgbClr val="104282"/>
        </a:solidFill>
        <a:effectLst/>
      </p:bgPr>
    </p:bg>
    <p:spTree>
      <p:nvGrpSpPr>
        <p:cNvPr id="1" name=""/>
        <p:cNvGrpSpPr/>
        <p:nvPr/>
      </p:nvGrpSpPr>
      <p:grpSpPr>
        <a:xfrm>
          <a:off x="0" y="0"/>
          <a:ext cx="0" cy="0"/>
          <a:chOff x="0" y="0"/>
          <a:chExt cx="0" cy="0"/>
        </a:xfrm>
      </p:grpSpPr>
      <p:pic>
        <p:nvPicPr>
          <p:cNvPr id="4" name="Image 3" descr="LOGOfi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6267" y="1833334"/>
            <a:ext cx="1172455" cy="1467041"/>
          </a:xfrm>
          <a:prstGeom prst="rect">
            <a:avLst/>
          </a:prstGeom>
        </p:spPr>
      </p:pic>
    </p:spTree>
    <p:extLst>
      <p:ext uri="{BB962C8B-B14F-4D97-AF65-F5344CB8AC3E}">
        <p14:creationId xmlns:p14="http://schemas.microsoft.com/office/powerpoint/2010/main" val="398946121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bg>
      <p:bgPr>
        <a:solidFill>
          <a:schemeClr val="tx1"/>
        </a:solidFill>
        <a:effectLst/>
      </p:bgPr>
    </p:bg>
    <p:spTree>
      <p:nvGrpSpPr>
        <p:cNvPr id="1" name=""/>
        <p:cNvGrpSpPr/>
        <p:nvPr/>
      </p:nvGrpSpPr>
      <p:grpSpPr>
        <a:xfrm>
          <a:off x="0" y="0"/>
          <a:ext cx="0" cy="0"/>
          <a:chOff x="0" y="0"/>
          <a:chExt cx="0" cy="0"/>
        </a:xfrm>
      </p:grpSpPr>
      <p:pic>
        <p:nvPicPr>
          <p:cNvPr id="3" name="Picture 1" descr="LogoOutlin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0" y="1315400"/>
            <a:ext cx="2520000" cy="2520000"/>
          </a:xfrm>
          <a:prstGeom prst="rect">
            <a:avLst/>
          </a:prstGeom>
        </p:spPr>
      </p:pic>
    </p:spTree>
    <p:extLst>
      <p:ext uri="{BB962C8B-B14F-4D97-AF65-F5344CB8AC3E}">
        <p14:creationId xmlns:p14="http://schemas.microsoft.com/office/powerpoint/2010/main" val="20059186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apositive de titre">
    <p:bg>
      <p:bgRef idx="1001">
        <a:schemeClr val="bg1"/>
      </p:bgRef>
    </p:bg>
    <p:spTree>
      <p:nvGrpSpPr>
        <p:cNvPr id="1" name=""/>
        <p:cNvGrpSpPr/>
        <p:nvPr/>
      </p:nvGrpSpPr>
      <p:grpSpPr>
        <a:xfrm>
          <a:off x="0" y="0"/>
          <a:ext cx="0" cy="0"/>
          <a:chOff x="0" y="0"/>
          <a:chExt cx="0" cy="0"/>
        </a:xfrm>
      </p:grpSpPr>
      <p:pic>
        <p:nvPicPr>
          <p:cNvPr id="3" name="Image 2" descr="logoBadgeWe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9440" y="1805119"/>
            <a:ext cx="1221946" cy="1535841"/>
          </a:xfrm>
          <a:prstGeom prst="rect">
            <a:avLst/>
          </a:prstGeom>
        </p:spPr>
      </p:pic>
    </p:spTree>
    <p:extLst>
      <p:ext uri="{BB962C8B-B14F-4D97-AF65-F5344CB8AC3E}">
        <p14:creationId xmlns:p14="http://schemas.microsoft.com/office/powerpoint/2010/main" val="280332507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833611"/>
            <a:ext cx="8226854" cy="705332"/>
          </a:xfrm>
        </p:spPr>
        <p:txBody>
          <a:bodyPr/>
          <a:lstStyle>
            <a:lvl1pPr algn="l">
              <a:defRPr/>
            </a:lvl1pPr>
          </a:lstStyle>
          <a:p>
            <a:r>
              <a:rPr kumimoji="0" lang="en-US"/>
              <a:t>Click to edit Master title style</a:t>
            </a:r>
          </a:p>
        </p:txBody>
      </p:sp>
      <p:sp>
        <p:nvSpPr>
          <p:cNvPr id="7" name="Date Placeholder 1"/>
          <p:cNvSpPr>
            <a:spLocks noGrp="1"/>
          </p:cNvSpPr>
          <p:nvPr>
            <p:ph type="dt" sz="half" idx="2"/>
          </p:nvPr>
        </p:nvSpPr>
        <p:spPr>
          <a:xfrm>
            <a:off x="2969335" y="477178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11/10/2024</a:t>
            </a:r>
            <a:endParaRPr lang="en-US" dirty="0"/>
          </a:p>
        </p:txBody>
      </p:sp>
      <p:sp>
        <p:nvSpPr>
          <p:cNvPr id="8" name="Footer Placeholder 2"/>
          <p:cNvSpPr>
            <a:spLocks noGrp="1"/>
          </p:cNvSpPr>
          <p:nvPr>
            <p:ph type="ftr" sz="quarter" idx="3"/>
          </p:nvPr>
        </p:nvSpPr>
        <p:spPr>
          <a:xfrm>
            <a:off x="5182756"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BI @ CERN/JPARK-KEK Coll. Meeting</a:t>
            </a:r>
            <a:endParaRPr lang="en-US" dirty="0"/>
          </a:p>
        </p:txBody>
      </p:sp>
      <p:sp>
        <p:nvSpPr>
          <p:cNvPr id="9" name="Slide Number Placeholder 3"/>
          <p:cNvSpPr>
            <a:spLocks noGrp="1"/>
          </p:cNvSpPr>
          <p:nvPr>
            <p:ph type="sldNum" sz="quarter" idx="4"/>
          </p:nvPr>
        </p:nvSpPr>
        <p:spPr>
          <a:xfrm>
            <a:off x="8185376" y="4767263"/>
            <a:ext cx="50142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
        <p:nvSpPr>
          <p:cNvPr id="11" name="Espace réservé du texte 2"/>
          <p:cNvSpPr>
            <a:spLocks noGrp="1"/>
          </p:cNvSpPr>
          <p:nvPr>
            <p:ph type="body" idx="10"/>
          </p:nvPr>
        </p:nvSpPr>
        <p:spPr>
          <a:xfrm>
            <a:off x="457200" y="2543343"/>
            <a:ext cx="2743200" cy="31474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137022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833611"/>
            <a:ext cx="8226854" cy="705332"/>
          </a:xfrm>
        </p:spPr>
        <p:txBody>
          <a:bodyPr/>
          <a:lstStyle>
            <a:lvl1pPr algn="l">
              <a:defRPr/>
            </a:lvl1pPr>
          </a:lstStyle>
          <a:p>
            <a:r>
              <a:rPr kumimoji="0" lang="en-US"/>
              <a:t>Click to edit Master title style</a:t>
            </a:r>
          </a:p>
        </p:txBody>
      </p:sp>
      <p:sp>
        <p:nvSpPr>
          <p:cNvPr id="11" name="Espace réservé du texte 2"/>
          <p:cNvSpPr>
            <a:spLocks noGrp="1"/>
          </p:cNvSpPr>
          <p:nvPr>
            <p:ph type="body" idx="10"/>
          </p:nvPr>
        </p:nvSpPr>
        <p:spPr>
          <a:xfrm>
            <a:off x="457200" y="2543343"/>
            <a:ext cx="2743200" cy="31474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205763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en-US"/>
              <a:t>Click to edit Master title style</a:t>
            </a:r>
          </a:p>
        </p:txBody>
      </p:sp>
      <p:sp>
        <p:nvSpPr>
          <p:cNvPr id="3" name="Espace réservé du contenu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1"/>
          <p:cNvSpPr>
            <a:spLocks noGrp="1"/>
          </p:cNvSpPr>
          <p:nvPr>
            <p:ph type="dt" sz="half" idx="2"/>
          </p:nvPr>
        </p:nvSpPr>
        <p:spPr>
          <a:xfrm>
            <a:off x="2969335" y="477178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11/10/2024</a:t>
            </a:r>
            <a:endParaRPr lang="en-US" dirty="0"/>
          </a:p>
        </p:txBody>
      </p:sp>
      <p:sp>
        <p:nvSpPr>
          <p:cNvPr id="8" name="Footer Placeholder 2"/>
          <p:cNvSpPr>
            <a:spLocks noGrp="1"/>
          </p:cNvSpPr>
          <p:nvPr>
            <p:ph type="ftr" sz="quarter" idx="3"/>
          </p:nvPr>
        </p:nvSpPr>
        <p:spPr>
          <a:xfrm>
            <a:off x="5182756"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BI @ CERN/JPARK-KEK Coll. Meeting</a:t>
            </a:r>
            <a:endParaRPr lang="en-US" dirty="0"/>
          </a:p>
        </p:txBody>
      </p:sp>
      <p:sp>
        <p:nvSpPr>
          <p:cNvPr id="9" name="Slide Number Placeholder 3"/>
          <p:cNvSpPr>
            <a:spLocks noGrp="1"/>
          </p:cNvSpPr>
          <p:nvPr>
            <p:ph type="sldNum" sz="quarter" idx="4"/>
          </p:nvPr>
        </p:nvSpPr>
        <p:spPr>
          <a:xfrm>
            <a:off x="8185376" y="4767263"/>
            <a:ext cx="50142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28971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7467600" cy="857250"/>
          </a:xfrm>
        </p:spPr>
        <p:txBody>
          <a:bodyPr/>
          <a:lstStyle/>
          <a:p>
            <a:r>
              <a:rPr kumimoji="0" lang="en-US"/>
              <a:t>Click to edit Master title style</a:t>
            </a:r>
          </a:p>
        </p:txBody>
      </p:sp>
      <p:sp>
        <p:nvSpPr>
          <p:cNvPr id="3" name="Espace réservé du contenu 2"/>
          <p:cNvSpPr>
            <a:spLocks noGrp="1"/>
          </p:cNvSpPr>
          <p:nvPr>
            <p:ph sz="half" idx="1"/>
          </p:nvPr>
        </p:nvSpPr>
        <p:spPr>
          <a:xfrm>
            <a:off x="457200" y="1200151"/>
            <a:ext cx="3657600" cy="3262788"/>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Espace réservé du contenu 3"/>
          <p:cNvSpPr>
            <a:spLocks noGrp="1"/>
          </p:cNvSpPr>
          <p:nvPr>
            <p:ph sz="half" idx="2"/>
          </p:nvPr>
        </p:nvSpPr>
        <p:spPr>
          <a:xfrm>
            <a:off x="4267200" y="1200150"/>
            <a:ext cx="3657600" cy="3262789"/>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1"/>
          <p:cNvSpPr>
            <a:spLocks noGrp="1"/>
          </p:cNvSpPr>
          <p:nvPr>
            <p:ph type="dt" sz="half" idx="10"/>
          </p:nvPr>
        </p:nvSpPr>
        <p:spPr>
          <a:xfrm>
            <a:off x="2969335" y="477178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11/10/2024</a:t>
            </a:r>
            <a:endParaRPr lang="en-US" dirty="0"/>
          </a:p>
        </p:txBody>
      </p:sp>
      <p:sp>
        <p:nvSpPr>
          <p:cNvPr id="9" name="Footer Placeholder 2"/>
          <p:cNvSpPr>
            <a:spLocks noGrp="1"/>
          </p:cNvSpPr>
          <p:nvPr>
            <p:ph type="ftr" sz="quarter" idx="3"/>
          </p:nvPr>
        </p:nvSpPr>
        <p:spPr>
          <a:xfrm>
            <a:off x="5182756"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BI @ CERN/JPARK-KEK Coll. Meeting</a:t>
            </a:r>
            <a:endParaRPr lang="en-US" dirty="0"/>
          </a:p>
        </p:txBody>
      </p:sp>
      <p:sp>
        <p:nvSpPr>
          <p:cNvPr id="10" name="Slide Number Placeholder 3"/>
          <p:cNvSpPr>
            <a:spLocks noGrp="1"/>
          </p:cNvSpPr>
          <p:nvPr>
            <p:ph type="sldNum" sz="quarter" idx="4"/>
          </p:nvPr>
        </p:nvSpPr>
        <p:spPr>
          <a:xfrm>
            <a:off x="8185376" y="4767263"/>
            <a:ext cx="50142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8229600" cy="670483"/>
          </a:xfrm>
        </p:spPr>
        <p:txBody>
          <a:bodyPr anchor="ctr"/>
          <a:lstStyle>
            <a:lvl1pPr>
              <a:defRPr/>
            </a:lvl1pPr>
          </a:lstStyle>
          <a:p>
            <a:r>
              <a:rPr kumimoji="0" lang="en-US"/>
              <a:t>Click to edit Master title style</a:t>
            </a:r>
          </a:p>
        </p:txBody>
      </p:sp>
      <p:sp>
        <p:nvSpPr>
          <p:cNvPr id="4" name="Espace réservé du texte 3"/>
          <p:cNvSpPr>
            <a:spLocks noGrp="1"/>
          </p:cNvSpPr>
          <p:nvPr>
            <p:ph type="body" sz="half" idx="3"/>
          </p:nvPr>
        </p:nvSpPr>
        <p:spPr>
          <a:xfrm>
            <a:off x="455613" y="3826475"/>
            <a:ext cx="8231187" cy="447075"/>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Espace réservé du contenu 4"/>
          <p:cNvSpPr>
            <a:spLocks noGrp="1"/>
          </p:cNvSpPr>
          <p:nvPr>
            <p:ph sz="quarter" idx="2"/>
          </p:nvPr>
        </p:nvSpPr>
        <p:spPr>
          <a:xfrm>
            <a:off x="457200" y="952333"/>
            <a:ext cx="4040188" cy="2764991"/>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Espace réservé du contenu 5"/>
          <p:cNvSpPr>
            <a:spLocks noGrp="1"/>
          </p:cNvSpPr>
          <p:nvPr>
            <p:ph sz="quarter" idx="4"/>
          </p:nvPr>
        </p:nvSpPr>
        <p:spPr>
          <a:xfrm>
            <a:off x="4645026" y="952333"/>
            <a:ext cx="4041775" cy="2764991"/>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1"/>
          <p:cNvSpPr>
            <a:spLocks noGrp="1"/>
          </p:cNvSpPr>
          <p:nvPr>
            <p:ph type="dt" sz="half" idx="10"/>
          </p:nvPr>
        </p:nvSpPr>
        <p:spPr>
          <a:xfrm>
            <a:off x="2969335" y="477178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11/10/2024</a:t>
            </a:r>
            <a:endParaRPr lang="en-US" dirty="0"/>
          </a:p>
        </p:txBody>
      </p:sp>
      <p:sp>
        <p:nvSpPr>
          <p:cNvPr id="11" name="Footer Placeholder 2"/>
          <p:cNvSpPr>
            <a:spLocks noGrp="1"/>
          </p:cNvSpPr>
          <p:nvPr>
            <p:ph type="ftr" sz="quarter" idx="11"/>
          </p:nvPr>
        </p:nvSpPr>
        <p:spPr>
          <a:xfrm>
            <a:off x="5182756"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BI @ CERN/JPARK-KEK Coll. Meeting</a:t>
            </a:r>
            <a:endParaRPr lang="en-US" dirty="0"/>
          </a:p>
        </p:txBody>
      </p:sp>
      <p:sp>
        <p:nvSpPr>
          <p:cNvPr id="12" name="Slide Number Placeholder 3"/>
          <p:cNvSpPr>
            <a:spLocks noGrp="1"/>
          </p:cNvSpPr>
          <p:nvPr>
            <p:ph type="sldNum" sz="quarter" idx="12"/>
          </p:nvPr>
        </p:nvSpPr>
        <p:spPr>
          <a:xfrm>
            <a:off x="8185376" y="4767263"/>
            <a:ext cx="50142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 9" descr="bande-01.eps"/>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4442648"/>
            <a:ext cx="9144000" cy="707202"/>
          </a:xfrm>
          <a:prstGeom prst="rect">
            <a:avLst/>
          </a:prstGeom>
        </p:spPr>
      </p:pic>
      <p:sp>
        <p:nvSpPr>
          <p:cNvPr id="9" name="Espace réservé du titre 8"/>
          <p:cNvSpPr>
            <a:spLocks noGrp="1"/>
          </p:cNvSpPr>
          <p:nvPr>
            <p:ph type="title"/>
          </p:nvPr>
        </p:nvSpPr>
        <p:spPr>
          <a:xfrm>
            <a:off x="457200" y="175120"/>
            <a:ext cx="8226854" cy="705332"/>
          </a:xfrm>
          <a:prstGeom prst="rect">
            <a:avLst/>
          </a:prstGeom>
        </p:spPr>
        <p:txBody>
          <a:bodyPr vert="horz" lIns="45720" rIns="45720" anchor="ctr">
            <a:normAutofit/>
          </a:bodyPr>
          <a:lstStyle/>
          <a:p>
            <a:r>
              <a:rPr kumimoji="0" lang="fr-CH" dirty="0"/>
              <a:t>Cliquez et modifiez le titre</a:t>
            </a:r>
            <a:endParaRPr kumimoji="0" lang="en-US" dirty="0"/>
          </a:p>
        </p:txBody>
      </p:sp>
      <p:sp>
        <p:nvSpPr>
          <p:cNvPr id="30" name="Espace réservé du texte 29"/>
          <p:cNvSpPr>
            <a:spLocks noGrp="1"/>
          </p:cNvSpPr>
          <p:nvPr>
            <p:ph type="body" idx="1"/>
          </p:nvPr>
        </p:nvSpPr>
        <p:spPr>
          <a:xfrm>
            <a:off x="457200" y="994205"/>
            <a:ext cx="8229600" cy="3203145"/>
          </a:xfrm>
          <a:prstGeom prst="rect">
            <a:avLst/>
          </a:prstGeom>
        </p:spPr>
        <p:txBody>
          <a:bodyPr vert="horz">
            <a:normAutofit/>
          </a:bodyPr>
          <a:lstStyle/>
          <a:p>
            <a:pPr lvl="0" eaLnBrk="1" latinLnBrk="0" hangingPunct="1"/>
            <a:r>
              <a:rPr kumimoji="0" lang="fr-CH" dirty="0"/>
              <a:t>Cliquez pour modifier les styles du texte du masque</a:t>
            </a:r>
          </a:p>
          <a:p>
            <a:pPr lvl="1" eaLnBrk="1" latinLnBrk="0" hangingPunct="1"/>
            <a:r>
              <a:rPr kumimoji="0" lang="fr-CH" dirty="0"/>
              <a:t>Deuxième niveau</a:t>
            </a:r>
          </a:p>
          <a:p>
            <a:pPr lvl="2" eaLnBrk="1" latinLnBrk="0" hangingPunct="1"/>
            <a:r>
              <a:rPr kumimoji="0" lang="fr-CH" dirty="0"/>
              <a:t>Troisième niveau</a:t>
            </a:r>
          </a:p>
          <a:p>
            <a:pPr lvl="3" eaLnBrk="1" latinLnBrk="0" hangingPunct="1"/>
            <a:r>
              <a:rPr kumimoji="0" lang="fr-CH" dirty="0"/>
              <a:t>Quatrième niveau</a:t>
            </a:r>
          </a:p>
          <a:p>
            <a:pPr lvl="4" eaLnBrk="1" latinLnBrk="0" hangingPunct="1"/>
            <a:r>
              <a:rPr kumimoji="0" lang="fr-CH" dirty="0"/>
              <a:t>Cinquième niveau</a:t>
            </a:r>
            <a:endParaRPr kumimoji="0" lang="en-US" dirty="0"/>
          </a:p>
        </p:txBody>
      </p:sp>
      <p:sp>
        <p:nvSpPr>
          <p:cNvPr id="2" name="Date Placeholder 1"/>
          <p:cNvSpPr>
            <a:spLocks noGrp="1"/>
          </p:cNvSpPr>
          <p:nvPr>
            <p:ph type="dt" sz="half" idx="2"/>
          </p:nvPr>
        </p:nvSpPr>
        <p:spPr>
          <a:xfrm>
            <a:off x="2969335" y="477178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11/10/2024</a:t>
            </a:r>
            <a:endParaRPr lang="en-US" dirty="0"/>
          </a:p>
        </p:txBody>
      </p:sp>
      <p:sp>
        <p:nvSpPr>
          <p:cNvPr id="3" name="Footer Placeholder 2"/>
          <p:cNvSpPr>
            <a:spLocks noGrp="1"/>
          </p:cNvSpPr>
          <p:nvPr>
            <p:ph type="ftr" sz="quarter" idx="3"/>
          </p:nvPr>
        </p:nvSpPr>
        <p:spPr>
          <a:xfrm>
            <a:off x="5182756"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BI @ CERN/JPARK-KEK Coll. Meeting</a:t>
            </a:r>
            <a:endParaRPr lang="en-US" dirty="0"/>
          </a:p>
        </p:txBody>
      </p:sp>
      <p:sp>
        <p:nvSpPr>
          <p:cNvPr id="4" name="Slide Number Placeholder 3"/>
          <p:cNvSpPr>
            <a:spLocks noGrp="1"/>
          </p:cNvSpPr>
          <p:nvPr>
            <p:ph type="sldNum" sz="quarter" idx="4"/>
          </p:nvPr>
        </p:nvSpPr>
        <p:spPr>
          <a:xfrm>
            <a:off x="8185376" y="4767263"/>
            <a:ext cx="50142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pic>
        <p:nvPicPr>
          <p:cNvPr id="8" name="Image 7" descr="bande-01.eps"/>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6157663"/>
            <a:ext cx="9144000" cy="70720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 id="2147483678" r:id="rId4"/>
    <p:sldLayoutId id="2147483681" r:id="rId5"/>
    <p:sldLayoutId id="2147483680" r:id="rId6"/>
    <p:sldLayoutId id="2147483679" r:id="rId7"/>
    <p:sldLayoutId id="2147483664" r:id="rId8"/>
    <p:sldLayoutId id="2147483665" r:id="rId9"/>
    <p:sldLayoutId id="2147483667" r:id="rId10"/>
    <p:sldLayoutId id="2147483668" r:id="rId11"/>
    <p:sldLayoutId id="2147483669" r:id="rId12"/>
    <p:sldLayoutId id="2147483674" r:id="rId13"/>
  </p:sldLayoutIdLst>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indico.cern.ch/event/847104/contributions/3558559/attachments/1923280/3182738/CERN_-_JPARC_2019_-_BI.pd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proceedings.ihep.ac.cn/ibic2024/pdf/FRBC3.pdf" TargetMode="External"/><Relationship Id="rId4" Type="http://schemas.openxmlformats.org/officeDocument/2006/relationships/hyperlink" Target="https://indico.gsi.de/event/18184/contributions/7629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onference-indico.kek.jp/event/163/contributions/3160/"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indico.cern.ch/event/1427194/contributions/6003072/attachments/2887384/5060900/MFraser_BIFT_HIECN3_v3.pdf)" TargetMode="External"/><Relationship Id="rId2" Type="http://schemas.openxmlformats.org/officeDocument/2006/relationships/hyperlink" Target="https://indico.stfc.ac.uk/event/260/contributions/3988/"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F98F7E-3A3B-558F-B1BF-8924957E655D}"/>
              </a:ext>
            </a:extLst>
          </p:cNvPr>
          <p:cNvSpPr>
            <a:spLocks noGrp="1"/>
          </p:cNvSpPr>
          <p:nvPr>
            <p:ph type="title"/>
          </p:nvPr>
        </p:nvSpPr>
        <p:spPr/>
        <p:txBody>
          <a:bodyPr>
            <a:normAutofit fontScale="90000"/>
          </a:bodyPr>
          <a:lstStyle/>
          <a:p>
            <a:r>
              <a:rPr lang="en-US" dirty="0"/>
              <a:t>BI @ </a:t>
            </a:r>
            <a:r>
              <a:rPr lang="en-GB" dirty="0"/>
              <a:t>2nd Workshop for CERN/JPARC-KEK collaboration </a:t>
            </a:r>
          </a:p>
        </p:txBody>
      </p:sp>
      <p:sp>
        <p:nvSpPr>
          <p:cNvPr id="8" name="Text Placeholder 7">
            <a:extLst>
              <a:ext uri="{FF2B5EF4-FFF2-40B4-BE49-F238E27FC236}">
                <a16:creationId xmlns:a16="http://schemas.microsoft.com/office/drawing/2014/main" id="{4AC917CF-E1D7-F75A-E2DE-DEBE0446D92F}"/>
              </a:ext>
            </a:extLst>
          </p:cNvPr>
          <p:cNvSpPr>
            <a:spLocks noGrp="1"/>
          </p:cNvSpPr>
          <p:nvPr>
            <p:ph type="body" idx="10"/>
          </p:nvPr>
        </p:nvSpPr>
        <p:spPr>
          <a:xfrm>
            <a:off x="533981" y="3336930"/>
            <a:ext cx="7793342" cy="544397"/>
          </a:xfrm>
        </p:spPr>
        <p:txBody>
          <a:bodyPr>
            <a:noAutofit/>
          </a:bodyPr>
          <a:lstStyle/>
          <a:p>
            <a:r>
              <a:rPr lang="en-US" sz="2000" dirty="0"/>
              <a:t>11-Oct-2024</a:t>
            </a:r>
          </a:p>
          <a:p>
            <a:r>
              <a:rPr lang="en-US" sz="2000" dirty="0" err="1"/>
              <a:t>T.Lefevre</a:t>
            </a:r>
            <a:r>
              <a:rPr lang="en-US" sz="2000" dirty="0"/>
              <a:t> </a:t>
            </a:r>
          </a:p>
          <a:p>
            <a:r>
              <a:rPr lang="en-US" sz="2000" dirty="0" err="1"/>
              <a:t>C.Pasquino</a:t>
            </a:r>
            <a:r>
              <a:rPr lang="en-US" sz="2000" dirty="0"/>
              <a:t>, F. Roncarolo, </a:t>
            </a:r>
            <a:r>
              <a:rPr lang="en-US" sz="2000" dirty="0" err="1"/>
              <a:t>J.Storey</a:t>
            </a:r>
            <a:r>
              <a:rPr lang="en-US" sz="2000" dirty="0"/>
              <a:t>,  </a:t>
            </a:r>
            <a:r>
              <a:rPr lang="en-US" sz="2000" dirty="0" err="1"/>
              <a:t>R.Veness</a:t>
            </a:r>
            <a:r>
              <a:rPr lang="en-US" sz="2000" dirty="0"/>
              <a:t>, </a:t>
            </a:r>
            <a:r>
              <a:rPr lang="en-US" sz="2000" dirty="0" err="1"/>
              <a:t>C.Zamantzas</a:t>
            </a:r>
            <a:endParaRPr lang="en-GB" sz="2000" dirty="0"/>
          </a:p>
        </p:txBody>
      </p:sp>
      <p:sp>
        <p:nvSpPr>
          <p:cNvPr id="4" name="Date Placeholder 3">
            <a:extLst>
              <a:ext uri="{FF2B5EF4-FFF2-40B4-BE49-F238E27FC236}">
                <a16:creationId xmlns:a16="http://schemas.microsoft.com/office/drawing/2014/main" id="{673334B0-00B8-6ECF-E99C-2A15B7F402CF}"/>
              </a:ext>
            </a:extLst>
          </p:cNvPr>
          <p:cNvSpPr>
            <a:spLocks noGrp="1"/>
          </p:cNvSpPr>
          <p:nvPr>
            <p:ph type="dt" sz="half" idx="4294967295"/>
          </p:nvPr>
        </p:nvSpPr>
        <p:spPr>
          <a:xfrm>
            <a:off x="0" y="4772025"/>
            <a:ext cx="2133600" cy="273050"/>
          </a:xfrm>
        </p:spPr>
        <p:txBody>
          <a:bodyPr/>
          <a:lstStyle/>
          <a:p>
            <a:r>
              <a:rPr lang="en-US"/>
              <a:t>11/10/2024</a:t>
            </a:r>
            <a:endParaRPr lang="en-US" dirty="0"/>
          </a:p>
        </p:txBody>
      </p:sp>
      <p:sp>
        <p:nvSpPr>
          <p:cNvPr id="5" name="Footer Placeholder 4">
            <a:extLst>
              <a:ext uri="{FF2B5EF4-FFF2-40B4-BE49-F238E27FC236}">
                <a16:creationId xmlns:a16="http://schemas.microsoft.com/office/drawing/2014/main" id="{362349BF-6697-FD56-F32E-CD3FADABA8A8}"/>
              </a:ext>
            </a:extLst>
          </p:cNvPr>
          <p:cNvSpPr>
            <a:spLocks noGrp="1"/>
          </p:cNvSpPr>
          <p:nvPr>
            <p:ph type="ftr" sz="quarter" idx="4294967295"/>
          </p:nvPr>
        </p:nvSpPr>
        <p:spPr>
          <a:xfrm>
            <a:off x="6248400" y="4767263"/>
            <a:ext cx="2895600" cy="274637"/>
          </a:xfrm>
        </p:spPr>
        <p:txBody>
          <a:bodyPr/>
          <a:lstStyle/>
          <a:p>
            <a:r>
              <a:rPr lang="en-GB"/>
              <a:t>BI @ CERN/JPARK-KEK Coll. Meeting</a:t>
            </a:r>
            <a:endParaRPr lang="en-US" dirty="0"/>
          </a:p>
        </p:txBody>
      </p:sp>
      <p:sp>
        <p:nvSpPr>
          <p:cNvPr id="6" name="Slide Number Placeholder 5">
            <a:extLst>
              <a:ext uri="{FF2B5EF4-FFF2-40B4-BE49-F238E27FC236}">
                <a16:creationId xmlns:a16="http://schemas.microsoft.com/office/drawing/2014/main" id="{B166A346-A25B-92BF-1F70-F584CACF2C9E}"/>
              </a:ext>
            </a:extLst>
          </p:cNvPr>
          <p:cNvSpPr>
            <a:spLocks noGrp="1"/>
          </p:cNvSpPr>
          <p:nvPr>
            <p:ph type="sldNum" sz="quarter" idx="4294967295"/>
          </p:nvPr>
        </p:nvSpPr>
        <p:spPr>
          <a:xfrm>
            <a:off x="8642350" y="4767263"/>
            <a:ext cx="501650" cy="274637"/>
          </a:xfrm>
        </p:spPr>
        <p:txBody>
          <a:bodyPr/>
          <a:lstStyle/>
          <a:p>
            <a:fld id="{17918391-D411-FE40-AAD7-861AE5233E0E}" type="slidenum">
              <a:rPr lang="en-US" smtClean="0"/>
              <a:pPr/>
              <a:t>1</a:t>
            </a:fld>
            <a:endParaRPr lang="en-US" dirty="0"/>
          </a:p>
        </p:txBody>
      </p:sp>
    </p:spTree>
    <p:extLst>
      <p:ext uri="{BB962C8B-B14F-4D97-AF65-F5344CB8AC3E}">
        <p14:creationId xmlns:p14="http://schemas.microsoft.com/office/powerpoint/2010/main" val="176098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0480-A8C4-F44E-CB0D-429A1916799E}"/>
              </a:ext>
            </a:extLst>
          </p:cNvPr>
          <p:cNvSpPr>
            <a:spLocks noGrp="1"/>
          </p:cNvSpPr>
          <p:nvPr>
            <p:ph type="title"/>
          </p:nvPr>
        </p:nvSpPr>
        <p:spPr/>
        <p:txBody>
          <a:bodyPr>
            <a:normAutofit fontScale="90000"/>
          </a:bodyPr>
          <a:lstStyle/>
          <a:p>
            <a:r>
              <a:rPr lang="en-US" dirty="0"/>
              <a:t>BI @ KEK- JPARC</a:t>
            </a:r>
            <a:endParaRPr lang="en-GB" dirty="0"/>
          </a:p>
        </p:txBody>
      </p:sp>
      <p:sp>
        <p:nvSpPr>
          <p:cNvPr id="3" name="Content Placeholder 2">
            <a:extLst>
              <a:ext uri="{FF2B5EF4-FFF2-40B4-BE49-F238E27FC236}">
                <a16:creationId xmlns:a16="http://schemas.microsoft.com/office/drawing/2014/main" id="{9B18612A-2FFC-A2F3-21B9-52929625AE5D}"/>
              </a:ext>
            </a:extLst>
          </p:cNvPr>
          <p:cNvSpPr>
            <a:spLocks noGrp="1"/>
          </p:cNvSpPr>
          <p:nvPr>
            <p:ph idx="1"/>
          </p:nvPr>
        </p:nvSpPr>
        <p:spPr>
          <a:xfrm>
            <a:off x="121394" y="939637"/>
            <a:ext cx="8898466" cy="3493106"/>
          </a:xfrm>
          <a:solidFill>
            <a:schemeClr val="bg1"/>
          </a:solidFill>
        </p:spPr>
        <p:txBody>
          <a:bodyPr>
            <a:noAutofit/>
          </a:bodyPr>
          <a:lstStyle/>
          <a:p>
            <a:pPr marL="36576" indent="0">
              <a:buNone/>
            </a:pPr>
            <a:r>
              <a:rPr lang="en-GB" sz="1800" dirty="0"/>
              <a:t>As a reference: </a:t>
            </a:r>
            <a:r>
              <a:rPr lang="en-GB" sz="1800" dirty="0">
                <a:hlinkClick r:id="rId2"/>
              </a:rPr>
              <a:t> CERN-J-PARC 2019 Collaboration Meeting</a:t>
            </a:r>
            <a:r>
              <a:rPr lang="en-GB" sz="1800" dirty="0"/>
              <a:t> (Rhodri’s presentation)</a:t>
            </a:r>
          </a:p>
          <a:p>
            <a:pPr marL="36576" indent="0">
              <a:buNone/>
            </a:pPr>
            <a:r>
              <a:rPr lang="en-GB" sz="1800" dirty="0"/>
              <a:t>The next slides will shortly address possible areas of interest for collaboration: </a:t>
            </a:r>
          </a:p>
          <a:p>
            <a:pPr marL="388620" indent="-342900"/>
            <a:r>
              <a:rPr lang="en-GB" sz="1800" dirty="0"/>
              <a:t>Slow Extraction - Spill Monitor </a:t>
            </a:r>
          </a:p>
          <a:p>
            <a:pPr marL="1069848" lvl="1" indent="-342900">
              <a:buFont typeface="Courier New" panose="02070309020205020404" pitchFamily="49" charset="0"/>
              <a:buChar char="o"/>
            </a:pPr>
            <a:r>
              <a:rPr lang="en-GB" sz="1800" dirty="0"/>
              <a:t>CERN offers expertise in detector development and DAQ</a:t>
            </a:r>
          </a:p>
          <a:p>
            <a:pPr marL="388620" indent="-342900"/>
            <a:r>
              <a:rPr lang="en-GB" sz="1800" dirty="0"/>
              <a:t>Secondary Emission Monitors (SEM) absolute calibration </a:t>
            </a:r>
          </a:p>
          <a:p>
            <a:pPr marL="1069848" lvl="1" indent="-342900">
              <a:buFont typeface="Courier New" panose="02070309020205020404" pitchFamily="49" charset="0"/>
              <a:buChar char="o"/>
            </a:pPr>
            <a:r>
              <a:rPr lang="en-GB" sz="1800" dirty="0"/>
              <a:t>Opportunity for knowledge exchange with J-PARC </a:t>
            </a:r>
          </a:p>
          <a:p>
            <a:pPr marL="355600" indent="-269875">
              <a:buFont typeface="Arial" panose="020B0604020202020204" pitchFamily="34" charset="0"/>
              <a:buChar char="•"/>
            </a:pPr>
            <a:r>
              <a:rPr lang="en-GB" sz="1800" dirty="0"/>
              <a:t>Fixed target instrumentation</a:t>
            </a:r>
          </a:p>
          <a:p>
            <a:pPr marL="355600" indent="-269875">
              <a:buFont typeface="Arial" panose="020B0604020202020204" pitchFamily="34" charset="0"/>
              <a:buChar char="•"/>
            </a:pPr>
            <a:r>
              <a:rPr lang="en-GB" sz="1800" dirty="0"/>
              <a:t>Beam-gas monitors</a:t>
            </a:r>
          </a:p>
          <a:p>
            <a:pPr marL="355600" indent="-269875">
              <a:buFont typeface="Arial" panose="020B0604020202020204" pitchFamily="34" charset="0"/>
              <a:buChar char="•"/>
            </a:pPr>
            <a:r>
              <a:rPr lang="en-GB" sz="1800" dirty="0"/>
              <a:t>Low density materials</a:t>
            </a:r>
          </a:p>
          <a:p>
            <a:pPr marL="355600" indent="-269875">
              <a:buFont typeface="Arial" panose="020B0604020202020204" pitchFamily="34" charset="0"/>
              <a:buChar char="•"/>
            </a:pPr>
            <a:r>
              <a:rPr lang="en-GB" sz="1800" dirty="0"/>
              <a:t>Beam Loss Monitors</a:t>
            </a:r>
          </a:p>
          <a:p>
            <a:pPr marL="448056" lvl="1" indent="0">
              <a:buNone/>
            </a:pPr>
            <a:endParaRPr lang="en-US" sz="1800" dirty="0"/>
          </a:p>
        </p:txBody>
      </p:sp>
      <p:sp>
        <p:nvSpPr>
          <p:cNvPr id="4" name="Date Placeholder 3">
            <a:extLst>
              <a:ext uri="{FF2B5EF4-FFF2-40B4-BE49-F238E27FC236}">
                <a16:creationId xmlns:a16="http://schemas.microsoft.com/office/drawing/2014/main" id="{029C1CE5-46F9-1413-144B-836B59C9A11D}"/>
              </a:ext>
            </a:extLst>
          </p:cNvPr>
          <p:cNvSpPr>
            <a:spLocks noGrp="1"/>
          </p:cNvSpPr>
          <p:nvPr>
            <p:ph type="dt" sz="half" idx="2"/>
          </p:nvPr>
        </p:nvSpPr>
        <p:spPr/>
        <p:txBody>
          <a:bodyPr/>
          <a:lstStyle/>
          <a:p>
            <a:r>
              <a:rPr lang="en-US"/>
              <a:t>11/10/2024</a:t>
            </a:r>
            <a:endParaRPr lang="en-US" dirty="0"/>
          </a:p>
        </p:txBody>
      </p:sp>
      <p:sp>
        <p:nvSpPr>
          <p:cNvPr id="5" name="Footer Placeholder 4">
            <a:extLst>
              <a:ext uri="{FF2B5EF4-FFF2-40B4-BE49-F238E27FC236}">
                <a16:creationId xmlns:a16="http://schemas.microsoft.com/office/drawing/2014/main" id="{46283D46-6E23-652B-74EA-340B0EB1DA62}"/>
              </a:ext>
            </a:extLst>
          </p:cNvPr>
          <p:cNvSpPr>
            <a:spLocks noGrp="1"/>
          </p:cNvSpPr>
          <p:nvPr>
            <p:ph type="ftr" sz="quarter" idx="3"/>
          </p:nvPr>
        </p:nvSpPr>
        <p:spPr/>
        <p:txBody>
          <a:bodyPr/>
          <a:lstStyle/>
          <a:p>
            <a:r>
              <a:rPr lang="en-GB"/>
              <a:t>BI @ CERN/JPARK-KEK Coll. Meeting</a:t>
            </a:r>
            <a:endParaRPr lang="en-US" dirty="0"/>
          </a:p>
        </p:txBody>
      </p:sp>
      <p:sp>
        <p:nvSpPr>
          <p:cNvPr id="6" name="Slide Number Placeholder 5">
            <a:extLst>
              <a:ext uri="{FF2B5EF4-FFF2-40B4-BE49-F238E27FC236}">
                <a16:creationId xmlns:a16="http://schemas.microsoft.com/office/drawing/2014/main" id="{815A0338-EE71-3E0F-76F8-5DD14CE05FB8}"/>
              </a:ext>
            </a:extLst>
          </p:cNvPr>
          <p:cNvSpPr>
            <a:spLocks noGrp="1"/>
          </p:cNvSpPr>
          <p:nvPr>
            <p:ph type="sldNum" sz="quarter" idx="4"/>
          </p:nvPr>
        </p:nvSpPr>
        <p:spPr/>
        <p:txBody>
          <a:bodyPr/>
          <a:lstStyle/>
          <a:p>
            <a:fld id="{17918391-D411-FE40-AAD7-861AE5233E0E}" type="slidenum">
              <a:rPr lang="en-US" smtClean="0"/>
              <a:pPr/>
              <a:t>2</a:t>
            </a:fld>
            <a:endParaRPr lang="en-US" dirty="0"/>
          </a:p>
        </p:txBody>
      </p:sp>
    </p:spTree>
    <p:extLst>
      <p:ext uri="{BB962C8B-B14F-4D97-AF65-F5344CB8AC3E}">
        <p14:creationId xmlns:p14="http://schemas.microsoft.com/office/powerpoint/2010/main" val="1337560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362E-0A0B-DFD0-6E98-40083140DF40}"/>
              </a:ext>
            </a:extLst>
          </p:cNvPr>
          <p:cNvSpPr>
            <a:spLocks noGrp="1"/>
          </p:cNvSpPr>
          <p:nvPr>
            <p:ph type="title"/>
          </p:nvPr>
        </p:nvSpPr>
        <p:spPr>
          <a:xfrm>
            <a:off x="459946" y="68746"/>
            <a:ext cx="8226854" cy="705332"/>
          </a:xfrm>
        </p:spPr>
        <p:txBody>
          <a:bodyPr>
            <a:normAutofit/>
          </a:bodyPr>
          <a:lstStyle/>
          <a:p>
            <a:r>
              <a:rPr lang="en-US" sz="3200" dirty="0"/>
              <a:t>Slow Extraction – Fast Spill Monitor</a:t>
            </a:r>
            <a:endParaRPr lang="en-GB" sz="3200" dirty="0"/>
          </a:p>
        </p:txBody>
      </p:sp>
      <p:pic>
        <p:nvPicPr>
          <p:cNvPr id="4" name="Picture 3">
            <a:extLst>
              <a:ext uri="{FF2B5EF4-FFF2-40B4-BE49-F238E27FC236}">
                <a16:creationId xmlns:a16="http://schemas.microsoft.com/office/drawing/2014/main" id="{018E3470-1EA8-10D8-2E2A-BE37D9C37022}"/>
              </a:ext>
            </a:extLst>
          </p:cNvPr>
          <p:cNvPicPr>
            <a:picLocks noChangeAspect="1"/>
          </p:cNvPicPr>
          <p:nvPr/>
        </p:nvPicPr>
        <p:blipFill>
          <a:blip r:embed="rId2"/>
          <a:stretch>
            <a:fillRect/>
          </a:stretch>
        </p:blipFill>
        <p:spPr>
          <a:xfrm>
            <a:off x="5728447" y="2865742"/>
            <a:ext cx="2401854" cy="1833894"/>
          </a:xfrm>
          <a:prstGeom prst="rect">
            <a:avLst/>
          </a:prstGeom>
        </p:spPr>
      </p:pic>
      <p:pic>
        <p:nvPicPr>
          <p:cNvPr id="6" name="Picture 5">
            <a:extLst>
              <a:ext uri="{FF2B5EF4-FFF2-40B4-BE49-F238E27FC236}">
                <a16:creationId xmlns:a16="http://schemas.microsoft.com/office/drawing/2014/main" id="{F46F8D6E-B472-11C7-FCBF-D945FC4D31EE}"/>
              </a:ext>
            </a:extLst>
          </p:cNvPr>
          <p:cNvPicPr>
            <a:picLocks noChangeAspect="1"/>
          </p:cNvPicPr>
          <p:nvPr/>
        </p:nvPicPr>
        <p:blipFill>
          <a:blip r:embed="rId3"/>
          <a:stretch>
            <a:fillRect/>
          </a:stretch>
        </p:blipFill>
        <p:spPr>
          <a:xfrm>
            <a:off x="4683869" y="664295"/>
            <a:ext cx="4460130" cy="2104115"/>
          </a:xfrm>
          <a:prstGeom prst="rect">
            <a:avLst/>
          </a:prstGeom>
        </p:spPr>
      </p:pic>
      <p:sp>
        <p:nvSpPr>
          <p:cNvPr id="7" name="TextBox 6">
            <a:extLst>
              <a:ext uri="{FF2B5EF4-FFF2-40B4-BE49-F238E27FC236}">
                <a16:creationId xmlns:a16="http://schemas.microsoft.com/office/drawing/2014/main" id="{DF78DA05-C8A2-862D-6532-2AD9F8756B23}"/>
              </a:ext>
            </a:extLst>
          </p:cNvPr>
          <p:cNvSpPr txBox="1"/>
          <p:nvPr/>
        </p:nvSpPr>
        <p:spPr>
          <a:xfrm>
            <a:off x="1" y="704592"/>
            <a:ext cx="4986866" cy="3539430"/>
          </a:xfrm>
          <a:prstGeom prst="rect">
            <a:avLst/>
          </a:prstGeom>
          <a:solidFill>
            <a:schemeClr val="bg1"/>
          </a:solidFill>
        </p:spPr>
        <p:txBody>
          <a:bodyPr wrap="square">
            <a:spAutoFit/>
          </a:bodyPr>
          <a:lstStyle/>
          <a:p>
            <a:pPr>
              <a:buFont typeface="Arial" panose="020B0604020202020204" pitchFamily="34" charset="0"/>
              <a:buChar char="•"/>
            </a:pPr>
            <a:r>
              <a:rPr lang="en-GB" sz="1400" dirty="0"/>
              <a:t>CERN developing advanced spill monitoring system: </a:t>
            </a:r>
          </a:p>
          <a:p>
            <a:pPr marL="452438" lvl="1" indent="-184150">
              <a:buFont typeface="Arial" panose="020B0604020202020204" pitchFamily="34" charset="0"/>
              <a:buChar char="•"/>
            </a:pPr>
            <a:r>
              <a:rPr lang="en-GB" sz="1400" dirty="0"/>
              <a:t>Publishes harmonics from 50Hz to &gt; 1GHz (</a:t>
            </a:r>
            <a:r>
              <a:rPr lang="en-GB" sz="1400" dirty="0" err="1"/>
              <a:t>ShiP</a:t>
            </a:r>
            <a:r>
              <a:rPr lang="en-GB" sz="1400" dirty="0"/>
              <a:t> coming)</a:t>
            </a:r>
          </a:p>
          <a:p>
            <a:pPr marL="452438" lvl="1" indent="-184150">
              <a:buFont typeface="Arial" panose="020B0604020202020204" pitchFamily="34" charset="0"/>
              <a:buChar char="•"/>
            </a:pPr>
            <a:r>
              <a:rPr lang="en-GB" sz="1400" dirty="0"/>
              <a:t>Optimizes spill quality and assists fixed target experiments</a:t>
            </a:r>
          </a:p>
          <a:p>
            <a:pPr marL="268288" lvl="1"/>
            <a:endParaRPr lang="en-GB" sz="1400" dirty="0"/>
          </a:p>
          <a:p>
            <a:pPr>
              <a:buFont typeface="Arial" panose="020B0604020202020204" pitchFamily="34" charset="0"/>
              <a:buChar char="•"/>
            </a:pPr>
            <a:r>
              <a:rPr lang="en-GB" sz="1400" dirty="0"/>
              <a:t>Detector technologies: </a:t>
            </a:r>
          </a:p>
          <a:p>
            <a:pPr marL="452438" lvl="1" indent="-184150">
              <a:buFont typeface="Arial" panose="020B0604020202020204" pitchFamily="34" charset="0"/>
              <a:buChar char="•"/>
            </a:pPr>
            <a:r>
              <a:rPr lang="en-GB" sz="1400" dirty="0"/>
              <a:t>OTR-PMT and Cherenkov detectors tested</a:t>
            </a:r>
          </a:p>
          <a:p>
            <a:pPr marL="452438" lvl="1" indent="-184150">
              <a:buFont typeface="Arial" panose="020B0604020202020204" pitchFamily="34" charset="0"/>
              <a:buChar char="•"/>
            </a:pPr>
            <a:r>
              <a:rPr lang="en-GB" sz="1400" dirty="0" err="1"/>
              <a:t>dBLS</a:t>
            </a:r>
            <a:r>
              <a:rPr lang="en-GB" sz="1400" dirty="0"/>
              <a:t> (diamond Beam Loss Monitors) as alternative</a:t>
            </a:r>
          </a:p>
          <a:p>
            <a:pPr marL="268288" lvl="1"/>
            <a:endParaRPr lang="en-GB" sz="1400" dirty="0"/>
          </a:p>
          <a:p>
            <a:pPr>
              <a:buFont typeface="Arial" panose="020B0604020202020204" pitchFamily="34" charset="0"/>
              <a:buChar char="•"/>
            </a:pPr>
            <a:r>
              <a:rPr lang="en-GB" sz="1400" dirty="0"/>
              <a:t>New data acquisition and processing: </a:t>
            </a:r>
          </a:p>
          <a:p>
            <a:pPr marL="452438" lvl="1" indent="-184150">
              <a:buFont typeface="Arial" panose="020B0604020202020204" pitchFamily="34" charset="0"/>
              <a:buChar char="•"/>
            </a:pPr>
            <a:r>
              <a:rPr lang="en-GB" sz="1400" dirty="0"/>
              <a:t>Real-time analysis in time and frequency domains</a:t>
            </a:r>
          </a:p>
          <a:p>
            <a:pPr marL="452438" lvl="1" indent="-184150">
              <a:buFont typeface="Arial" panose="020B0604020202020204" pitchFamily="34" charset="0"/>
              <a:buChar char="•"/>
            </a:pPr>
            <a:r>
              <a:rPr lang="en-GB" sz="1400" dirty="0"/>
              <a:t>Enhanced feedback-feedforward for power converters</a:t>
            </a:r>
          </a:p>
          <a:p>
            <a:pPr>
              <a:buFont typeface="Arial" panose="020B0604020202020204" pitchFamily="34" charset="0"/>
              <a:buChar char="•"/>
            </a:pPr>
            <a:r>
              <a:rPr lang="en-GB" sz="1400" dirty="0"/>
              <a:t>Recent presentations: </a:t>
            </a:r>
          </a:p>
          <a:p>
            <a:pPr marL="742950" lvl="1" indent="-285750">
              <a:buFont typeface="Arial" panose="020B0604020202020204" pitchFamily="34" charset="0"/>
              <a:buChar char="•"/>
            </a:pPr>
            <a:r>
              <a:rPr lang="en-GB" sz="1400" dirty="0">
                <a:hlinkClick r:id="rId4"/>
              </a:rPr>
              <a:t>SX Workshop 2024</a:t>
            </a:r>
            <a:endParaRPr lang="en-GB" sz="1400" dirty="0"/>
          </a:p>
          <a:p>
            <a:pPr marL="742950" lvl="1" indent="-285750">
              <a:buFont typeface="Arial" panose="020B0604020202020204" pitchFamily="34" charset="0"/>
              <a:buChar char="•"/>
            </a:pPr>
            <a:r>
              <a:rPr lang="en-GB" sz="1400" dirty="0">
                <a:hlinkClick r:id="rId5"/>
              </a:rPr>
              <a:t>IBIC 2024</a:t>
            </a:r>
            <a:endParaRPr lang="en-GB" sz="1400" dirty="0"/>
          </a:p>
        </p:txBody>
      </p:sp>
      <p:sp>
        <p:nvSpPr>
          <p:cNvPr id="10" name="Date Placeholder 9">
            <a:extLst>
              <a:ext uri="{FF2B5EF4-FFF2-40B4-BE49-F238E27FC236}">
                <a16:creationId xmlns:a16="http://schemas.microsoft.com/office/drawing/2014/main" id="{CA22EC25-0A54-B65A-E0E0-E6863610BCFC}"/>
              </a:ext>
            </a:extLst>
          </p:cNvPr>
          <p:cNvSpPr>
            <a:spLocks noGrp="1"/>
          </p:cNvSpPr>
          <p:nvPr>
            <p:ph type="dt" sz="half" idx="2"/>
          </p:nvPr>
        </p:nvSpPr>
        <p:spPr/>
        <p:txBody>
          <a:bodyPr/>
          <a:lstStyle/>
          <a:p>
            <a:r>
              <a:rPr lang="en-US" dirty="0"/>
              <a:t>11/10/2024</a:t>
            </a:r>
          </a:p>
        </p:txBody>
      </p:sp>
      <p:sp>
        <p:nvSpPr>
          <p:cNvPr id="11" name="Footer Placeholder 10">
            <a:extLst>
              <a:ext uri="{FF2B5EF4-FFF2-40B4-BE49-F238E27FC236}">
                <a16:creationId xmlns:a16="http://schemas.microsoft.com/office/drawing/2014/main" id="{7BD68F23-6FDD-2DA0-DF39-69ECE7B14EA7}"/>
              </a:ext>
            </a:extLst>
          </p:cNvPr>
          <p:cNvSpPr>
            <a:spLocks noGrp="1"/>
          </p:cNvSpPr>
          <p:nvPr>
            <p:ph type="ftr" sz="quarter" idx="3"/>
          </p:nvPr>
        </p:nvSpPr>
        <p:spPr/>
        <p:txBody>
          <a:bodyPr/>
          <a:lstStyle/>
          <a:p>
            <a:r>
              <a:rPr lang="en-GB"/>
              <a:t>BI @ CERN/JPARK-KEK Coll. Meeting</a:t>
            </a:r>
            <a:endParaRPr lang="en-US" dirty="0"/>
          </a:p>
        </p:txBody>
      </p:sp>
      <p:sp>
        <p:nvSpPr>
          <p:cNvPr id="12" name="Slide Number Placeholder 11">
            <a:extLst>
              <a:ext uri="{FF2B5EF4-FFF2-40B4-BE49-F238E27FC236}">
                <a16:creationId xmlns:a16="http://schemas.microsoft.com/office/drawing/2014/main" id="{F5CC4A0D-BB15-A4BB-B8E2-25E9765EF3B8}"/>
              </a:ext>
            </a:extLst>
          </p:cNvPr>
          <p:cNvSpPr>
            <a:spLocks noGrp="1"/>
          </p:cNvSpPr>
          <p:nvPr>
            <p:ph type="sldNum" sz="quarter" idx="4"/>
          </p:nvPr>
        </p:nvSpPr>
        <p:spPr/>
        <p:txBody>
          <a:bodyPr/>
          <a:lstStyle/>
          <a:p>
            <a:fld id="{17918391-D411-FE40-AAD7-861AE5233E0E}" type="slidenum">
              <a:rPr lang="en-US" smtClean="0"/>
              <a:pPr/>
              <a:t>3</a:t>
            </a:fld>
            <a:endParaRPr lang="en-US" dirty="0"/>
          </a:p>
        </p:txBody>
      </p:sp>
    </p:spTree>
    <p:extLst>
      <p:ext uri="{BB962C8B-B14F-4D97-AF65-F5344CB8AC3E}">
        <p14:creationId xmlns:p14="http://schemas.microsoft.com/office/powerpoint/2010/main" val="76026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3C94-F168-07B4-6485-DF1559C5A87C}"/>
              </a:ext>
            </a:extLst>
          </p:cNvPr>
          <p:cNvSpPr>
            <a:spLocks noGrp="1"/>
          </p:cNvSpPr>
          <p:nvPr>
            <p:ph type="title"/>
          </p:nvPr>
        </p:nvSpPr>
        <p:spPr/>
        <p:txBody>
          <a:bodyPr>
            <a:normAutofit fontScale="90000"/>
          </a:bodyPr>
          <a:lstStyle/>
          <a:p>
            <a:r>
              <a:rPr lang="en-US" dirty="0"/>
              <a:t>Secondary Emission Monitors</a:t>
            </a:r>
            <a:endParaRPr lang="en-GB" dirty="0"/>
          </a:p>
        </p:txBody>
      </p:sp>
      <p:sp>
        <p:nvSpPr>
          <p:cNvPr id="3" name="Content Placeholder 2">
            <a:extLst>
              <a:ext uri="{FF2B5EF4-FFF2-40B4-BE49-F238E27FC236}">
                <a16:creationId xmlns:a16="http://schemas.microsoft.com/office/drawing/2014/main" id="{F61C2403-3D0E-EB7D-6D41-340E7D3EA99A}"/>
              </a:ext>
            </a:extLst>
          </p:cNvPr>
          <p:cNvSpPr>
            <a:spLocks noGrp="1"/>
          </p:cNvSpPr>
          <p:nvPr>
            <p:ph idx="1"/>
          </p:nvPr>
        </p:nvSpPr>
        <p:spPr>
          <a:xfrm>
            <a:off x="36803" y="1538619"/>
            <a:ext cx="5865064" cy="1875118"/>
          </a:xfrm>
        </p:spPr>
        <p:txBody>
          <a:bodyPr>
            <a:noAutofit/>
          </a:bodyPr>
          <a:lstStyle/>
          <a:p>
            <a:r>
              <a:rPr lang="en-US" sz="1800" dirty="0"/>
              <a:t>Absolute calibration, to monitor protons on target</a:t>
            </a:r>
          </a:p>
          <a:p>
            <a:r>
              <a:rPr lang="en-US" sz="1800" dirty="0"/>
              <a:t>Challenging determination of SEY and it’s evolution in time for different materials</a:t>
            </a:r>
          </a:p>
          <a:p>
            <a:r>
              <a:rPr lang="en-US" sz="1800" dirty="0"/>
              <a:t>Cross calibration difficult</a:t>
            </a:r>
          </a:p>
          <a:p>
            <a:r>
              <a:rPr lang="en-US" sz="1800" dirty="0"/>
              <a:t>Option for CCC</a:t>
            </a:r>
          </a:p>
          <a:p>
            <a:r>
              <a:rPr lang="en-US" sz="1800" dirty="0"/>
              <a:t>Presentation at </a:t>
            </a:r>
            <a:r>
              <a:rPr lang="en-US" sz="1800" dirty="0">
                <a:hlinkClick r:id="rId2"/>
              </a:rPr>
              <a:t>SX workshop 2023 </a:t>
            </a:r>
            <a:endParaRPr lang="en-US" sz="1800" dirty="0"/>
          </a:p>
          <a:p>
            <a:endParaRPr lang="en-GB" sz="1800" dirty="0"/>
          </a:p>
        </p:txBody>
      </p:sp>
      <p:sp>
        <p:nvSpPr>
          <p:cNvPr id="4" name="Date Placeholder 3">
            <a:extLst>
              <a:ext uri="{FF2B5EF4-FFF2-40B4-BE49-F238E27FC236}">
                <a16:creationId xmlns:a16="http://schemas.microsoft.com/office/drawing/2014/main" id="{D107B192-382E-DC9A-9078-0729DD9BE583}"/>
              </a:ext>
            </a:extLst>
          </p:cNvPr>
          <p:cNvSpPr>
            <a:spLocks noGrp="1"/>
          </p:cNvSpPr>
          <p:nvPr>
            <p:ph type="dt" sz="half" idx="2"/>
          </p:nvPr>
        </p:nvSpPr>
        <p:spPr/>
        <p:txBody>
          <a:bodyPr/>
          <a:lstStyle/>
          <a:p>
            <a:r>
              <a:rPr lang="en-US"/>
              <a:t>11/10/2024</a:t>
            </a:r>
            <a:endParaRPr lang="en-US" dirty="0"/>
          </a:p>
        </p:txBody>
      </p:sp>
      <p:sp>
        <p:nvSpPr>
          <p:cNvPr id="5" name="Footer Placeholder 4">
            <a:extLst>
              <a:ext uri="{FF2B5EF4-FFF2-40B4-BE49-F238E27FC236}">
                <a16:creationId xmlns:a16="http://schemas.microsoft.com/office/drawing/2014/main" id="{C0B48A28-B3FA-5456-D95F-E8513685FC18}"/>
              </a:ext>
            </a:extLst>
          </p:cNvPr>
          <p:cNvSpPr>
            <a:spLocks noGrp="1"/>
          </p:cNvSpPr>
          <p:nvPr>
            <p:ph type="ftr" sz="quarter" idx="3"/>
          </p:nvPr>
        </p:nvSpPr>
        <p:spPr/>
        <p:txBody>
          <a:bodyPr/>
          <a:lstStyle/>
          <a:p>
            <a:r>
              <a:rPr lang="en-GB"/>
              <a:t>BI @ CERN/JPARK-KEK Coll. Meeting</a:t>
            </a:r>
            <a:endParaRPr lang="en-US" dirty="0"/>
          </a:p>
        </p:txBody>
      </p:sp>
      <p:sp>
        <p:nvSpPr>
          <p:cNvPr id="6" name="Slide Number Placeholder 5">
            <a:extLst>
              <a:ext uri="{FF2B5EF4-FFF2-40B4-BE49-F238E27FC236}">
                <a16:creationId xmlns:a16="http://schemas.microsoft.com/office/drawing/2014/main" id="{DDD77831-B078-9746-78D4-1CBA1280ADF9}"/>
              </a:ext>
            </a:extLst>
          </p:cNvPr>
          <p:cNvSpPr>
            <a:spLocks noGrp="1"/>
          </p:cNvSpPr>
          <p:nvPr>
            <p:ph type="sldNum" sz="quarter" idx="4"/>
          </p:nvPr>
        </p:nvSpPr>
        <p:spPr/>
        <p:txBody>
          <a:bodyPr/>
          <a:lstStyle/>
          <a:p>
            <a:fld id="{17918391-D411-FE40-AAD7-861AE5233E0E}" type="slidenum">
              <a:rPr lang="en-US" smtClean="0"/>
              <a:pPr/>
              <a:t>4</a:t>
            </a:fld>
            <a:endParaRPr lang="en-US" dirty="0"/>
          </a:p>
        </p:txBody>
      </p:sp>
      <p:pic>
        <p:nvPicPr>
          <p:cNvPr id="7" name="Picture 6">
            <a:extLst>
              <a:ext uri="{FF2B5EF4-FFF2-40B4-BE49-F238E27FC236}">
                <a16:creationId xmlns:a16="http://schemas.microsoft.com/office/drawing/2014/main" id="{9C46AF75-CBD7-85C8-E9AD-86873F3AC84E}"/>
              </a:ext>
            </a:extLst>
          </p:cNvPr>
          <p:cNvPicPr>
            <a:picLocks noChangeAspect="1"/>
          </p:cNvPicPr>
          <p:nvPr/>
        </p:nvPicPr>
        <p:blipFill>
          <a:blip r:embed="rId3"/>
          <a:stretch>
            <a:fillRect/>
          </a:stretch>
        </p:blipFill>
        <p:spPr>
          <a:xfrm>
            <a:off x="5540488" y="2968764"/>
            <a:ext cx="2895600" cy="1935421"/>
          </a:xfrm>
          <a:prstGeom prst="rect">
            <a:avLst/>
          </a:prstGeom>
        </p:spPr>
      </p:pic>
      <p:pic>
        <p:nvPicPr>
          <p:cNvPr id="9" name="Picture 8">
            <a:extLst>
              <a:ext uri="{FF2B5EF4-FFF2-40B4-BE49-F238E27FC236}">
                <a16:creationId xmlns:a16="http://schemas.microsoft.com/office/drawing/2014/main" id="{1F25B2B8-0036-2197-59AE-78E2C3E0761F}"/>
              </a:ext>
            </a:extLst>
          </p:cNvPr>
          <p:cNvPicPr>
            <a:picLocks noChangeAspect="1"/>
          </p:cNvPicPr>
          <p:nvPr/>
        </p:nvPicPr>
        <p:blipFill>
          <a:blip r:embed="rId4"/>
          <a:stretch>
            <a:fillRect/>
          </a:stretch>
        </p:blipFill>
        <p:spPr>
          <a:xfrm>
            <a:off x="6015229" y="958694"/>
            <a:ext cx="2639528" cy="2010070"/>
          </a:xfrm>
          <a:prstGeom prst="rect">
            <a:avLst/>
          </a:prstGeom>
        </p:spPr>
      </p:pic>
    </p:spTree>
    <p:extLst>
      <p:ext uri="{BB962C8B-B14F-4D97-AF65-F5344CB8AC3E}">
        <p14:creationId xmlns:p14="http://schemas.microsoft.com/office/powerpoint/2010/main" val="410931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1A2B-1823-42BE-3353-AC3BD9E78547}"/>
              </a:ext>
            </a:extLst>
          </p:cNvPr>
          <p:cNvSpPr>
            <a:spLocks noGrp="1"/>
          </p:cNvSpPr>
          <p:nvPr>
            <p:ph type="title"/>
          </p:nvPr>
        </p:nvSpPr>
        <p:spPr/>
        <p:txBody>
          <a:bodyPr>
            <a:normAutofit fontScale="90000"/>
          </a:bodyPr>
          <a:lstStyle/>
          <a:p>
            <a:r>
              <a:rPr lang="en-US" dirty="0"/>
              <a:t>Fixed Target Instrumentation</a:t>
            </a:r>
            <a:endParaRPr lang="en-GB" dirty="0"/>
          </a:p>
        </p:txBody>
      </p:sp>
      <p:sp>
        <p:nvSpPr>
          <p:cNvPr id="3" name="Content Placeholder 2">
            <a:extLst>
              <a:ext uri="{FF2B5EF4-FFF2-40B4-BE49-F238E27FC236}">
                <a16:creationId xmlns:a16="http://schemas.microsoft.com/office/drawing/2014/main" id="{9C913CBB-5650-EB40-8FBE-C670C4A2F425}"/>
              </a:ext>
            </a:extLst>
          </p:cNvPr>
          <p:cNvSpPr>
            <a:spLocks noGrp="1"/>
          </p:cNvSpPr>
          <p:nvPr>
            <p:ph idx="1"/>
          </p:nvPr>
        </p:nvSpPr>
        <p:spPr/>
        <p:txBody>
          <a:bodyPr>
            <a:noAutofit/>
          </a:bodyPr>
          <a:lstStyle/>
          <a:p>
            <a:r>
              <a:rPr lang="en-US" sz="1800" dirty="0"/>
              <a:t>CERN has experience for AD, </a:t>
            </a:r>
            <a:r>
              <a:rPr lang="en-US" sz="1800" dirty="0" err="1"/>
              <a:t>nToF</a:t>
            </a:r>
            <a:r>
              <a:rPr lang="en-US" sz="1800" dirty="0"/>
              <a:t>, SBDS, LBDS (see </a:t>
            </a:r>
            <a:r>
              <a:rPr lang="en-US" sz="1800" dirty="0">
                <a:hlinkClick r:id="rId2"/>
              </a:rPr>
              <a:t>BI presentation at NBI 2022 </a:t>
            </a:r>
            <a:r>
              <a:rPr lang="en-US" sz="1800" dirty="0"/>
              <a:t>and </a:t>
            </a:r>
            <a:r>
              <a:rPr lang="en-US" sz="1800" b="1" dirty="0"/>
              <a:t>2024</a:t>
            </a:r>
            <a:r>
              <a:rPr lang="en-US" sz="1800" dirty="0"/>
              <a:t>)</a:t>
            </a:r>
          </a:p>
          <a:p>
            <a:r>
              <a:rPr lang="en-US" sz="1800" dirty="0"/>
              <a:t>New challenges related to ECN3, e.g. monitoring of dilution et al. (see </a:t>
            </a:r>
            <a:r>
              <a:rPr lang="en-US" sz="1800" dirty="0">
                <a:hlinkClick r:id="rId3"/>
              </a:rPr>
              <a:t>ECN3 @ BIFT</a:t>
            </a:r>
            <a:r>
              <a:rPr lang="en-US" sz="1800" dirty="0"/>
              <a:t> )</a:t>
            </a:r>
          </a:p>
          <a:p>
            <a:endParaRPr lang="en-US" sz="1800" dirty="0"/>
          </a:p>
          <a:p>
            <a:endParaRPr lang="en-GB" sz="1800" dirty="0"/>
          </a:p>
        </p:txBody>
      </p:sp>
      <p:sp>
        <p:nvSpPr>
          <p:cNvPr id="4" name="Date Placeholder 3">
            <a:extLst>
              <a:ext uri="{FF2B5EF4-FFF2-40B4-BE49-F238E27FC236}">
                <a16:creationId xmlns:a16="http://schemas.microsoft.com/office/drawing/2014/main" id="{522CA61E-E4C1-4D34-C0D2-C7BBD1331F72}"/>
              </a:ext>
            </a:extLst>
          </p:cNvPr>
          <p:cNvSpPr>
            <a:spLocks noGrp="1"/>
          </p:cNvSpPr>
          <p:nvPr>
            <p:ph type="dt" sz="half" idx="2"/>
          </p:nvPr>
        </p:nvSpPr>
        <p:spPr/>
        <p:txBody>
          <a:bodyPr/>
          <a:lstStyle/>
          <a:p>
            <a:r>
              <a:rPr lang="en-US"/>
              <a:t>11/10/2024</a:t>
            </a:r>
            <a:endParaRPr lang="en-US" dirty="0"/>
          </a:p>
        </p:txBody>
      </p:sp>
      <p:sp>
        <p:nvSpPr>
          <p:cNvPr id="5" name="Footer Placeholder 4">
            <a:extLst>
              <a:ext uri="{FF2B5EF4-FFF2-40B4-BE49-F238E27FC236}">
                <a16:creationId xmlns:a16="http://schemas.microsoft.com/office/drawing/2014/main" id="{422E6A86-BCEF-D6F0-FAF7-5D893EBB199D}"/>
              </a:ext>
            </a:extLst>
          </p:cNvPr>
          <p:cNvSpPr>
            <a:spLocks noGrp="1"/>
          </p:cNvSpPr>
          <p:nvPr>
            <p:ph type="ftr" sz="quarter" idx="3"/>
          </p:nvPr>
        </p:nvSpPr>
        <p:spPr/>
        <p:txBody>
          <a:bodyPr/>
          <a:lstStyle/>
          <a:p>
            <a:r>
              <a:rPr lang="en-GB"/>
              <a:t>BI @ CERN/JPARK-KEK Coll. Meeting</a:t>
            </a:r>
            <a:endParaRPr lang="en-US" dirty="0"/>
          </a:p>
        </p:txBody>
      </p:sp>
      <p:sp>
        <p:nvSpPr>
          <p:cNvPr id="6" name="Slide Number Placeholder 5">
            <a:extLst>
              <a:ext uri="{FF2B5EF4-FFF2-40B4-BE49-F238E27FC236}">
                <a16:creationId xmlns:a16="http://schemas.microsoft.com/office/drawing/2014/main" id="{40482B2E-F240-F5FA-72E2-3434ED741D24}"/>
              </a:ext>
            </a:extLst>
          </p:cNvPr>
          <p:cNvSpPr>
            <a:spLocks noGrp="1"/>
          </p:cNvSpPr>
          <p:nvPr>
            <p:ph type="sldNum" sz="quarter" idx="4"/>
          </p:nvPr>
        </p:nvSpPr>
        <p:spPr/>
        <p:txBody>
          <a:bodyPr/>
          <a:lstStyle/>
          <a:p>
            <a:fld id="{17918391-D411-FE40-AAD7-861AE5233E0E}" type="slidenum">
              <a:rPr lang="en-US" smtClean="0"/>
              <a:pPr/>
              <a:t>5</a:t>
            </a:fld>
            <a:endParaRPr lang="en-US" dirty="0"/>
          </a:p>
        </p:txBody>
      </p:sp>
    </p:spTree>
    <p:extLst>
      <p:ext uri="{BB962C8B-B14F-4D97-AF65-F5344CB8AC3E}">
        <p14:creationId xmlns:p14="http://schemas.microsoft.com/office/powerpoint/2010/main" val="406182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3C94-F168-07B4-6485-DF1559C5A87C}"/>
              </a:ext>
            </a:extLst>
          </p:cNvPr>
          <p:cNvSpPr>
            <a:spLocks noGrp="1"/>
          </p:cNvSpPr>
          <p:nvPr>
            <p:ph type="title"/>
          </p:nvPr>
        </p:nvSpPr>
        <p:spPr/>
        <p:txBody>
          <a:bodyPr>
            <a:normAutofit fontScale="90000"/>
          </a:bodyPr>
          <a:lstStyle/>
          <a:p>
            <a:r>
              <a:rPr lang="en-US" dirty="0"/>
              <a:t>Low density materials research</a:t>
            </a:r>
            <a:endParaRPr lang="en-GB" dirty="0"/>
          </a:p>
        </p:txBody>
      </p:sp>
      <p:sp>
        <p:nvSpPr>
          <p:cNvPr id="4" name="Date Placeholder 3">
            <a:extLst>
              <a:ext uri="{FF2B5EF4-FFF2-40B4-BE49-F238E27FC236}">
                <a16:creationId xmlns:a16="http://schemas.microsoft.com/office/drawing/2014/main" id="{D107B192-382E-DC9A-9078-0729DD9BE583}"/>
              </a:ext>
            </a:extLst>
          </p:cNvPr>
          <p:cNvSpPr>
            <a:spLocks noGrp="1"/>
          </p:cNvSpPr>
          <p:nvPr>
            <p:ph type="dt" sz="half" idx="2"/>
          </p:nvPr>
        </p:nvSpPr>
        <p:spPr/>
        <p:txBody>
          <a:bodyPr/>
          <a:lstStyle/>
          <a:p>
            <a:r>
              <a:rPr lang="en-US"/>
              <a:t>11/10/2024</a:t>
            </a:r>
            <a:endParaRPr lang="en-US" dirty="0"/>
          </a:p>
        </p:txBody>
      </p:sp>
      <p:sp>
        <p:nvSpPr>
          <p:cNvPr id="5" name="Footer Placeholder 4">
            <a:extLst>
              <a:ext uri="{FF2B5EF4-FFF2-40B4-BE49-F238E27FC236}">
                <a16:creationId xmlns:a16="http://schemas.microsoft.com/office/drawing/2014/main" id="{C0B48A28-B3FA-5456-D95F-E8513685FC18}"/>
              </a:ext>
            </a:extLst>
          </p:cNvPr>
          <p:cNvSpPr>
            <a:spLocks noGrp="1"/>
          </p:cNvSpPr>
          <p:nvPr>
            <p:ph type="ftr" sz="quarter" idx="3"/>
          </p:nvPr>
        </p:nvSpPr>
        <p:spPr/>
        <p:txBody>
          <a:bodyPr/>
          <a:lstStyle/>
          <a:p>
            <a:r>
              <a:rPr lang="en-GB"/>
              <a:t>BI @ CERN/JPARK-KEK Coll. Meeting</a:t>
            </a:r>
            <a:endParaRPr lang="en-US" dirty="0"/>
          </a:p>
        </p:txBody>
      </p:sp>
      <p:sp>
        <p:nvSpPr>
          <p:cNvPr id="6" name="Slide Number Placeholder 5">
            <a:extLst>
              <a:ext uri="{FF2B5EF4-FFF2-40B4-BE49-F238E27FC236}">
                <a16:creationId xmlns:a16="http://schemas.microsoft.com/office/drawing/2014/main" id="{DDD77831-B078-9746-78D4-1CBA1280ADF9}"/>
              </a:ext>
            </a:extLst>
          </p:cNvPr>
          <p:cNvSpPr>
            <a:spLocks noGrp="1"/>
          </p:cNvSpPr>
          <p:nvPr>
            <p:ph type="sldNum" sz="quarter" idx="4"/>
          </p:nvPr>
        </p:nvSpPr>
        <p:spPr/>
        <p:txBody>
          <a:bodyPr/>
          <a:lstStyle/>
          <a:p>
            <a:fld id="{17918391-D411-FE40-AAD7-861AE5233E0E}" type="slidenum">
              <a:rPr lang="en-US" smtClean="0"/>
              <a:pPr/>
              <a:t>6</a:t>
            </a:fld>
            <a:endParaRPr lang="en-US" dirty="0"/>
          </a:p>
        </p:txBody>
      </p:sp>
      <p:sp>
        <p:nvSpPr>
          <p:cNvPr id="11" name="Content Placeholder 2">
            <a:extLst>
              <a:ext uri="{FF2B5EF4-FFF2-40B4-BE49-F238E27FC236}">
                <a16:creationId xmlns:a16="http://schemas.microsoft.com/office/drawing/2014/main" id="{3C8CDD25-27DF-465E-48B0-D2EA12BA1814}"/>
              </a:ext>
            </a:extLst>
          </p:cNvPr>
          <p:cNvSpPr>
            <a:spLocks noGrp="1"/>
          </p:cNvSpPr>
          <p:nvPr>
            <p:ph idx="1"/>
          </p:nvPr>
        </p:nvSpPr>
        <p:spPr>
          <a:xfrm>
            <a:off x="126829" y="859424"/>
            <a:ext cx="7818611" cy="1561115"/>
          </a:xfrm>
        </p:spPr>
        <p:txBody>
          <a:bodyPr>
            <a:normAutofit/>
          </a:bodyPr>
          <a:lstStyle/>
          <a:p>
            <a:pPr marL="36576" indent="0">
              <a:buNone/>
            </a:pPr>
            <a:r>
              <a:rPr lang="en-US" sz="1600" dirty="0"/>
              <a:t>CERN SY-BI is currently working on a new generation of wire made of Carbon Nanotubes to substitute the current 34um diameter carbon fiber wire.</a:t>
            </a:r>
          </a:p>
          <a:p>
            <a:pPr>
              <a:buFontTx/>
              <a:buChar char="-"/>
            </a:pPr>
            <a:r>
              <a:rPr lang="en-US" sz="1600" dirty="0"/>
              <a:t>Significant reduction of the provided signal – Avoid saturation</a:t>
            </a:r>
          </a:p>
          <a:p>
            <a:pPr>
              <a:buFontTx/>
              <a:buChar char="-"/>
            </a:pPr>
            <a:r>
              <a:rPr lang="en-US" sz="1600" dirty="0"/>
              <a:t>Increased energy and intensity capabilities</a:t>
            </a:r>
          </a:p>
          <a:p>
            <a:pPr marL="36576" indent="0">
              <a:buNone/>
            </a:pPr>
            <a:endParaRPr lang="en-US" sz="1600" dirty="0"/>
          </a:p>
        </p:txBody>
      </p:sp>
      <p:sp>
        <p:nvSpPr>
          <p:cNvPr id="12" name="TextBox 11">
            <a:extLst>
              <a:ext uri="{FF2B5EF4-FFF2-40B4-BE49-F238E27FC236}">
                <a16:creationId xmlns:a16="http://schemas.microsoft.com/office/drawing/2014/main" id="{FE047BD7-9A69-3F80-6CF0-3472199906D5}"/>
              </a:ext>
            </a:extLst>
          </p:cNvPr>
          <p:cNvSpPr txBox="1"/>
          <p:nvPr/>
        </p:nvSpPr>
        <p:spPr>
          <a:xfrm>
            <a:off x="1037345" y="3304134"/>
            <a:ext cx="184731" cy="369332"/>
          </a:xfrm>
          <a:prstGeom prst="rect">
            <a:avLst/>
          </a:prstGeom>
          <a:noFill/>
        </p:spPr>
        <p:txBody>
          <a:bodyPr wrap="none" rtlCol="0">
            <a:spAutoFit/>
          </a:bodyPr>
          <a:lstStyle/>
          <a:p>
            <a:endParaRPr lang="en-GB" dirty="0"/>
          </a:p>
        </p:txBody>
      </p:sp>
      <p:sp>
        <p:nvSpPr>
          <p:cNvPr id="13" name="Content Placeholder 2">
            <a:extLst>
              <a:ext uri="{FF2B5EF4-FFF2-40B4-BE49-F238E27FC236}">
                <a16:creationId xmlns:a16="http://schemas.microsoft.com/office/drawing/2014/main" id="{29EF1F4C-8260-0062-7F9F-27BFD498698C}"/>
              </a:ext>
            </a:extLst>
          </p:cNvPr>
          <p:cNvSpPr txBox="1">
            <a:spLocks/>
          </p:cNvSpPr>
          <p:nvPr/>
        </p:nvSpPr>
        <p:spPr>
          <a:xfrm>
            <a:off x="55987" y="2713991"/>
            <a:ext cx="5957538" cy="2254389"/>
          </a:xfrm>
          <a:prstGeom prst="rect">
            <a:avLst/>
          </a:prstGeom>
          <a:solidFill>
            <a:schemeClr val="bg1"/>
          </a:solidFill>
        </p:spPr>
        <p:txBody>
          <a:bodyPr vert="horz">
            <a:no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1600" dirty="0"/>
              <a:t>Active collaboration with Prof. Inoue and Prof. </a:t>
            </a:r>
            <a:r>
              <a:rPr lang="en-US" sz="1600" dirty="0" err="1"/>
              <a:t>Sugime</a:t>
            </a:r>
            <a:r>
              <a:rPr lang="en-US" sz="1600" dirty="0"/>
              <a:t> from </a:t>
            </a:r>
            <a:r>
              <a:rPr lang="en-US" sz="1600" dirty="0" err="1"/>
              <a:t>kindai</a:t>
            </a:r>
            <a:r>
              <a:rPr lang="en-US" sz="1600" dirty="0"/>
              <a:t> University (Osaka) on CNT wire development and testing.</a:t>
            </a:r>
          </a:p>
          <a:p>
            <a:pPr marL="36576" indent="0">
              <a:buNone/>
            </a:pPr>
            <a:r>
              <a:rPr lang="en-US" sz="1600" dirty="0"/>
              <a:t>Exploring partnerships with Japanese institutes due to:</a:t>
            </a:r>
          </a:p>
          <a:p>
            <a:r>
              <a:rPr lang="en-US" sz="1600" dirty="0"/>
              <a:t>Expertise in manufacturing and postprocessing of these materials. </a:t>
            </a:r>
          </a:p>
          <a:p>
            <a:r>
              <a:rPr lang="en-GB" sz="1600" dirty="0"/>
              <a:t>Expertise to test CNT wires under high-energy beam conditions</a:t>
            </a:r>
            <a:endParaRPr lang="en-US" sz="1600" dirty="0"/>
          </a:p>
          <a:p>
            <a:endParaRPr lang="en-US" sz="1600" dirty="0"/>
          </a:p>
        </p:txBody>
      </p:sp>
      <p:pic>
        <p:nvPicPr>
          <p:cNvPr id="15" name="Picture 14" descr="A close-up of a thin object&#10;&#10;Description automatically generated">
            <a:extLst>
              <a:ext uri="{FF2B5EF4-FFF2-40B4-BE49-F238E27FC236}">
                <a16:creationId xmlns:a16="http://schemas.microsoft.com/office/drawing/2014/main" id="{2514A68E-98F0-1B74-F32E-5433D4DF94E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24690" y="1804554"/>
            <a:ext cx="3048280" cy="2438624"/>
          </a:xfrm>
          <a:prstGeom prst="rect">
            <a:avLst/>
          </a:prstGeom>
        </p:spPr>
      </p:pic>
      <p:sp>
        <p:nvSpPr>
          <p:cNvPr id="16" name="TextBox 15">
            <a:extLst>
              <a:ext uri="{FF2B5EF4-FFF2-40B4-BE49-F238E27FC236}">
                <a16:creationId xmlns:a16="http://schemas.microsoft.com/office/drawing/2014/main" id="{473DA97B-8EEC-9E15-4947-34FB48FD98EA}"/>
              </a:ext>
            </a:extLst>
          </p:cNvPr>
          <p:cNvSpPr txBox="1"/>
          <p:nvPr/>
        </p:nvSpPr>
        <p:spPr>
          <a:xfrm>
            <a:off x="5825265" y="4207988"/>
            <a:ext cx="3310522" cy="253916"/>
          </a:xfrm>
          <a:prstGeom prst="rect">
            <a:avLst/>
          </a:prstGeom>
          <a:noFill/>
        </p:spPr>
        <p:txBody>
          <a:bodyPr wrap="none" rtlCol="0">
            <a:spAutoFit/>
          </a:bodyPr>
          <a:lstStyle/>
          <a:p>
            <a:r>
              <a:rPr lang="en-GB" sz="1050" dirty="0"/>
              <a:t>Image 1 – University of </a:t>
            </a:r>
            <a:r>
              <a:rPr lang="en-GB" sz="1050" dirty="0" err="1"/>
              <a:t>Kindai</a:t>
            </a:r>
            <a:r>
              <a:rPr lang="en-GB" sz="1050" dirty="0"/>
              <a:t> CNT wire SEM image</a:t>
            </a:r>
          </a:p>
        </p:txBody>
      </p:sp>
      <p:sp>
        <p:nvSpPr>
          <p:cNvPr id="3" name="Title 1">
            <a:extLst>
              <a:ext uri="{FF2B5EF4-FFF2-40B4-BE49-F238E27FC236}">
                <a16:creationId xmlns:a16="http://schemas.microsoft.com/office/drawing/2014/main" id="{C7F44AAF-79E7-6C99-07F0-D8E3C1F55D2D}"/>
              </a:ext>
            </a:extLst>
          </p:cNvPr>
          <p:cNvSpPr txBox="1">
            <a:spLocks/>
          </p:cNvSpPr>
          <p:nvPr/>
        </p:nvSpPr>
        <p:spPr>
          <a:xfrm>
            <a:off x="171030" y="2367751"/>
            <a:ext cx="7907326" cy="369332"/>
          </a:xfrm>
          <a:prstGeom prst="rect">
            <a:avLst/>
          </a:prstGeom>
        </p:spPr>
        <p:txBody>
          <a:bodyPr vert="horz" lIns="45720" rIns="45720" anchor="ctr">
            <a:normAutofit fontScale="975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sz="1800" b="1" dirty="0"/>
              <a:t>Partnerships</a:t>
            </a:r>
            <a:endParaRPr lang="en-GB" b="1" dirty="0"/>
          </a:p>
        </p:txBody>
      </p:sp>
    </p:spTree>
    <p:extLst>
      <p:ext uri="{BB962C8B-B14F-4D97-AF65-F5344CB8AC3E}">
        <p14:creationId xmlns:p14="http://schemas.microsoft.com/office/powerpoint/2010/main" val="4033696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D984-C0AD-1C24-3C55-1A60737050CF}"/>
              </a:ext>
            </a:extLst>
          </p:cNvPr>
          <p:cNvSpPr>
            <a:spLocks noGrp="1"/>
          </p:cNvSpPr>
          <p:nvPr>
            <p:ph type="title"/>
          </p:nvPr>
        </p:nvSpPr>
        <p:spPr>
          <a:xfrm>
            <a:off x="457200" y="175120"/>
            <a:ext cx="8611496" cy="705332"/>
          </a:xfrm>
        </p:spPr>
        <p:txBody>
          <a:bodyPr>
            <a:normAutofit/>
          </a:bodyPr>
          <a:lstStyle/>
          <a:p>
            <a:r>
              <a:rPr lang="en-US" sz="3600" dirty="0"/>
              <a:t>Beam Gas </a:t>
            </a:r>
            <a:r>
              <a:rPr lang="en-CH" sz="3600" dirty="0"/>
              <a:t>Ionisation Profile Monitors</a:t>
            </a:r>
          </a:p>
        </p:txBody>
      </p:sp>
      <p:sp>
        <p:nvSpPr>
          <p:cNvPr id="4" name="Date Placeholder 3">
            <a:extLst>
              <a:ext uri="{FF2B5EF4-FFF2-40B4-BE49-F238E27FC236}">
                <a16:creationId xmlns:a16="http://schemas.microsoft.com/office/drawing/2014/main" id="{F79C2251-56DD-1CFD-5D4E-8BDF0BA20E37}"/>
              </a:ext>
            </a:extLst>
          </p:cNvPr>
          <p:cNvSpPr>
            <a:spLocks noGrp="1"/>
          </p:cNvSpPr>
          <p:nvPr>
            <p:ph type="dt" sz="half" idx="2"/>
          </p:nvPr>
        </p:nvSpPr>
        <p:spPr/>
        <p:txBody>
          <a:bodyPr/>
          <a:lstStyle/>
          <a:p>
            <a:r>
              <a:rPr lang="en-US"/>
              <a:t>11/10/2024</a:t>
            </a:r>
            <a:endParaRPr lang="en-US" dirty="0"/>
          </a:p>
        </p:txBody>
      </p:sp>
      <p:sp>
        <p:nvSpPr>
          <p:cNvPr id="5" name="Footer Placeholder 4">
            <a:extLst>
              <a:ext uri="{FF2B5EF4-FFF2-40B4-BE49-F238E27FC236}">
                <a16:creationId xmlns:a16="http://schemas.microsoft.com/office/drawing/2014/main" id="{A7417C34-A19E-DD9A-29FE-295F91F40255}"/>
              </a:ext>
            </a:extLst>
          </p:cNvPr>
          <p:cNvSpPr>
            <a:spLocks noGrp="1"/>
          </p:cNvSpPr>
          <p:nvPr>
            <p:ph type="ftr" sz="quarter" idx="3"/>
          </p:nvPr>
        </p:nvSpPr>
        <p:spPr/>
        <p:txBody>
          <a:bodyPr/>
          <a:lstStyle/>
          <a:p>
            <a:r>
              <a:rPr lang="en-GB"/>
              <a:t>BI @ CERN/JPARK-KEK Coll. Meeting</a:t>
            </a:r>
            <a:endParaRPr lang="en-US" dirty="0"/>
          </a:p>
        </p:txBody>
      </p:sp>
      <p:sp>
        <p:nvSpPr>
          <p:cNvPr id="6" name="Slide Number Placeholder 5">
            <a:extLst>
              <a:ext uri="{FF2B5EF4-FFF2-40B4-BE49-F238E27FC236}">
                <a16:creationId xmlns:a16="http://schemas.microsoft.com/office/drawing/2014/main" id="{865FDB80-BDDE-0273-557D-666CEA0A26D8}"/>
              </a:ext>
            </a:extLst>
          </p:cNvPr>
          <p:cNvSpPr>
            <a:spLocks noGrp="1"/>
          </p:cNvSpPr>
          <p:nvPr>
            <p:ph type="sldNum" sz="quarter" idx="4"/>
          </p:nvPr>
        </p:nvSpPr>
        <p:spPr/>
        <p:txBody>
          <a:bodyPr/>
          <a:lstStyle/>
          <a:p>
            <a:fld id="{17918391-D411-FE40-AAD7-861AE5233E0E}" type="slidenum">
              <a:rPr lang="en-US" smtClean="0"/>
              <a:pPr/>
              <a:t>7</a:t>
            </a:fld>
            <a:endParaRPr lang="en-US" dirty="0"/>
          </a:p>
        </p:txBody>
      </p:sp>
      <p:sp>
        <p:nvSpPr>
          <p:cNvPr id="7" name="TextBox 6">
            <a:extLst>
              <a:ext uri="{FF2B5EF4-FFF2-40B4-BE49-F238E27FC236}">
                <a16:creationId xmlns:a16="http://schemas.microsoft.com/office/drawing/2014/main" id="{8CF2F751-0499-156A-7998-1DB5A1FFBC80}"/>
              </a:ext>
            </a:extLst>
          </p:cNvPr>
          <p:cNvSpPr txBox="1"/>
          <p:nvPr/>
        </p:nvSpPr>
        <p:spPr>
          <a:xfrm>
            <a:off x="317350" y="878777"/>
            <a:ext cx="8226854" cy="3785652"/>
          </a:xfrm>
          <a:prstGeom prst="rect">
            <a:avLst/>
          </a:prstGeom>
          <a:noFill/>
        </p:spPr>
        <p:txBody>
          <a:bodyPr wrap="square" rtlCol="0">
            <a:spAutoFit/>
          </a:bodyPr>
          <a:lstStyle/>
          <a:p>
            <a:r>
              <a:rPr lang="en-CH" sz="1600" b="1" dirty="0"/>
              <a:t>Collaboration since 2015 with Kenichiro Sato (KEK / J-PARC), to develop non-destructive &amp; continuous beam profile monitors based on ionisation of residual gas (IPM = Beam Gas Ionisation (BGI) profile monitor at CERN.) </a:t>
            </a:r>
          </a:p>
          <a:p>
            <a:endParaRPr lang="en-CH" sz="1600" dirty="0"/>
          </a:p>
          <a:p>
            <a:r>
              <a:rPr lang="en-CH" sz="1600" b="1" dirty="0"/>
              <a:t>Areas of Past Collaboration:</a:t>
            </a:r>
          </a:p>
          <a:p>
            <a:pPr marL="285750" indent="-285750">
              <a:buFont typeface="Arial" panose="020B0604020202020204" pitchFamily="34" charset="0"/>
              <a:buChar char="•"/>
            </a:pPr>
            <a:r>
              <a:rPr lang="en-CH" sz="1600" b="1" dirty="0"/>
              <a:t>Development of a novel field cage design for PS BGI</a:t>
            </a:r>
            <a:r>
              <a:rPr lang="en-CH" sz="1600" dirty="0"/>
              <a:t>, aimed at mitigating the</a:t>
            </a:r>
            <a:r>
              <a:rPr lang="en-CH" sz="1600" b="1" dirty="0"/>
              <a:t> </a:t>
            </a:r>
            <a:r>
              <a:rPr lang="en-CH" sz="1600" dirty="0"/>
              <a:t>effects of secondary electrons generated by ions impacting the cathode.</a:t>
            </a:r>
          </a:p>
          <a:p>
            <a:pPr marL="285750" indent="-285750">
              <a:buFont typeface="Arial" panose="020B0604020202020204" pitchFamily="34" charset="0"/>
              <a:buChar char="•"/>
            </a:pPr>
            <a:r>
              <a:rPr lang="en-CH" sz="1600" b="1" dirty="0"/>
              <a:t>Co-development of Virtual-IPM </a:t>
            </a:r>
            <a:r>
              <a:rPr lang="en-CH" sz="1600" dirty="0"/>
              <a:t>- suite of tools for simulating (residual) gas based beam profile monitors, that is crucial for the optimisation of IPM designs.</a:t>
            </a:r>
          </a:p>
          <a:p>
            <a:endParaRPr lang="en-CH" sz="1600" b="1" dirty="0"/>
          </a:p>
          <a:p>
            <a:r>
              <a:rPr lang="en-CH" sz="1600" b="1" dirty="0"/>
              <a:t>Potential Areas for Future Collaboration:</a:t>
            </a:r>
          </a:p>
          <a:p>
            <a:pPr marL="285750" indent="-285750">
              <a:buFont typeface="Arial" panose="020B0604020202020204" pitchFamily="34" charset="0"/>
              <a:buChar char="•"/>
            </a:pPr>
            <a:r>
              <a:rPr lang="en-CH" sz="1600" b="1" dirty="0"/>
              <a:t>Development of IPM based on Timepix4</a:t>
            </a:r>
            <a:r>
              <a:rPr lang="en-CH" sz="1600" dirty="0"/>
              <a:t> mounted on a ceramic, which also serves as the vacuum feedthrough (potential joint development with Japanese industry.)</a:t>
            </a:r>
          </a:p>
          <a:p>
            <a:pPr marL="285750" indent="-285750">
              <a:buFont typeface="Arial" panose="020B0604020202020204" pitchFamily="34" charset="0"/>
              <a:buChar char="•"/>
            </a:pPr>
            <a:r>
              <a:rPr lang="en-CH" sz="1600" b="1" dirty="0"/>
              <a:t>Maintainence of Virtual-IPM. </a:t>
            </a:r>
          </a:p>
          <a:p>
            <a:pPr marL="285750" indent="-285750">
              <a:buFont typeface="Arial" panose="020B0604020202020204" pitchFamily="34" charset="0"/>
              <a:buChar char="•"/>
            </a:pPr>
            <a:endParaRPr lang="en-CH" sz="1600" dirty="0"/>
          </a:p>
        </p:txBody>
      </p:sp>
    </p:spTree>
    <p:extLst>
      <p:ext uri="{BB962C8B-B14F-4D97-AF65-F5344CB8AC3E}">
        <p14:creationId xmlns:p14="http://schemas.microsoft.com/office/powerpoint/2010/main" val="381158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DE5F-6745-5B86-A43D-CDE970E90B78}"/>
              </a:ext>
            </a:extLst>
          </p:cNvPr>
          <p:cNvSpPr>
            <a:spLocks noGrp="1"/>
          </p:cNvSpPr>
          <p:nvPr>
            <p:ph type="title"/>
          </p:nvPr>
        </p:nvSpPr>
        <p:spPr/>
        <p:txBody>
          <a:bodyPr>
            <a:normAutofit fontScale="90000"/>
          </a:bodyPr>
          <a:lstStyle/>
          <a:p>
            <a:r>
              <a:rPr lang="en-US" dirty="0"/>
              <a:t>Fluorescence Profile Monitors </a:t>
            </a:r>
            <a:endParaRPr lang="en-GB" dirty="0"/>
          </a:p>
        </p:txBody>
      </p:sp>
      <p:sp>
        <p:nvSpPr>
          <p:cNvPr id="3" name="Content Placeholder 2">
            <a:extLst>
              <a:ext uri="{FF2B5EF4-FFF2-40B4-BE49-F238E27FC236}">
                <a16:creationId xmlns:a16="http://schemas.microsoft.com/office/drawing/2014/main" id="{8F51382E-0F26-C215-D5F5-D76209EF1514}"/>
              </a:ext>
            </a:extLst>
          </p:cNvPr>
          <p:cNvSpPr>
            <a:spLocks noGrp="1"/>
          </p:cNvSpPr>
          <p:nvPr>
            <p:ph idx="1"/>
          </p:nvPr>
        </p:nvSpPr>
        <p:spPr>
          <a:xfrm>
            <a:off x="206488" y="1106283"/>
            <a:ext cx="8229600" cy="3203145"/>
          </a:xfrm>
        </p:spPr>
        <p:txBody>
          <a:bodyPr>
            <a:normAutofit/>
          </a:bodyPr>
          <a:lstStyle/>
          <a:p>
            <a:pPr algn="just"/>
            <a:r>
              <a:rPr lang="en-US" sz="2000" b="1" dirty="0"/>
              <a:t>BGC – Beam Gas Curtain </a:t>
            </a:r>
            <a:r>
              <a:rPr lang="en-US" sz="2000" dirty="0"/>
              <a:t>device is installed in the LHC and successfully measures vertical and horizontal beam profiles from Injection Energy to Flat Top. Collaboration ongoing with Cockcroft Institute (UK) for the supersonic gas jet profile simulation and measurements.</a:t>
            </a:r>
          </a:p>
          <a:p>
            <a:pPr marL="36576" indent="0" algn="just">
              <a:buNone/>
            </a:pPr>
            <a:endParaRPr lang="en-CH" sz="2000" b="1" dirty="0"/>
          </a:p>
          <a:p>
            <a:pPr algn="just"/>
            <a:r>
              <a:rPr lang="en-CH" sz="2000" b="1" dirty="0"/>
              <a:t>Potential Areas for Future Collaboration:</a:t>
            </a:r>
            <a:r>
              <a:rPr lang="en-US" sz="2000" b="1" dirty="0"/>
              <a:t> </a:t>
            </a:r>
            <a:r>
              <a:rPr lang="en-US" sz="2000" dirty="0"/>
              <a:t>conception of a new instrument based on fluorescence for beam halo monitoring.</a:t>
            </a:r>
            <a:endParaRPr lang="en-CH" sz="2000" dirty="0"/>
          </a:p>
          <a:p>
            <a:pPr marL="36576" indent="0" algn="just">
              <a:buNone/>
            </a:pPr>
            <a:endParaRPr lang="en-US" sz="2000" dirty="0"/>
          </a:p>
          <a:p>
            <a:pPr marL="448056" lvl="1" indent="0" algn="just">
              <a:buNone/>
            </a:pPr>
            <a:endParaRPr lang="en-US" sz="2000" dirty="0"/>
          </a:p>
          <a:p>
            <a:pPr marL="36576" indent="0" algn="just">
              <a:buNone/>
            </a:pPr>
            <a:endParaRPr lang="en-GB" sz="2000" dirty="0"/>
          </a:p>
        </p:txBody>
      </p:sp>
      <p:sp>
        <p:nvSpPr>
          <p:cNvPr id="4" name="Date Placeholder 3">
            <a:extLst>
              <a:ext uri="{FF2B5EF4-FFF2-40B4-BE49-F238E27FC236}">
                <a16:creationId xmlns:a16="http://schemas.microsoft.com/office/drawing/2014/main" id="{E3BB80C8-7533-D5E2-857B-FDC29CF13C29}"/>
              </a:ext>
            </a:extLst>
          </p:cNvPr>
          <p:cNvSpPr>
            <a:spLocks noGrp="1"/>
          </p:cNvSpPr>
          <p:nvPr>
            <p:ph type="dt" sz="half" idx="2"/>
          </p:nvPr>
        </p:nvSpPr>
        <p:spPr/>
        <p:txBody>
          <a:bodyPr/>
          <a:lstStyle/>
          <a:p>
            <a:r>
              <a:rPr lang="en-US"/>
              <a:t>11/10/2024</a:t>
            </a:r>
            <a:endParaRPr lang="en-US" dirty="0"/>
          </a:p>
        </p:txBody>
      </p:sp>
      <p:sp>
        <p:nvSpPr>
          <p:cNvPr id="5" name="Footer Placeholder 4">
            <a:extLst>
              <a:ext uri="{FF2B5EF4-FFF2-40B4-BE49-F238E27FC236}">
                <a16:creationId xmlns:a16="http://schemas.microsoft.com/office/drawing/2014/main" id="{E333938E-C765-6B0A-997A-70A8A7BDFC8C}"/>
              </a:ext>
            </a:extLst>
          </p:cNvPr>
          <p:cNvSpPr>
            <a:spLocks noGrp="1"/>
          </p:cNvSpPr>
          <p:nvPr>
            <p:ph type="ftr" sz="quarter" idx="3"/>
          </p:nvPr>
        </p:nvSpPr>
        <p:spPr/>
        <p:txBody>
          <a:bodyPr/>
          <a:lstStyle/>
          <a:p>
            <a:r>
              <a:rPr lang="en-GB"/>
              <a:t>BI @ CERN/JPARK-KEK Coll. Meeting</a:t>
            </a:r>
            <a:endParaRPr lang="en-US" dirty="0"/>
          </a:p>
        </p:txBody>
      </p:sp>
      <p:sp>
        <p:nvSpPr>
          <p:cNvPr id="6" name="Slide Number Placeholder 5">
            <a:extLst>
              <a:ext uri="{FF2B5EF4-FFF2-40B4-BE49-F238E27FC236}">
                <a16:creationId xmlns:a16="http://schemas.microsoft.com/office/drawing/2014/main" id="{6B284323-9FE3-FA04-96B3-64170A92E0A9}"/>
              </a:ext>
            </a:extLst>
          </p:cNvPr>
          <p:cNvSpPr>
            <a:spLocks noGrp="1"/>
          </p:cNvSpPr>
          <p:nvPr>
            <p:ph type="sldNum" sz="quarter" idx="4"/>
          </p:nvPr>
        </p:nvSpPr>
        <p:spPr/>
        <p:txBody>
          <a:bodyPr/>
          <a:lstStyle/>
          <a:p>
            <a:fld id="{17918391-D411-FE40-AAD7-861AE5233E0E}" type="slidenum">
              <a:rPr lang="en-US" smtClean="0"/>
              <a:pPr/>
              <a:t>8</a:t>
            </a:fld>
            <a:endParaRPr lang="en-US" dirty="0"/>
          </a:p>
        </p:txBody>
      </p:sp>
    </p:spTree>
    <p:extLst>
      <p:ext uri="{BB962C8B-B14F-4D97-AF65-F5344CB8AC3E}">
        <p14:creationId xmlns:p14="http://schemas.microsoft.com/office/powerpoint/2010/main" val="218475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DC6A-3C36-9384-4ED3-5A6DB1EEADD7}"/>
              </a:ext>
            </a:extLst>
          </p:cNvPr>
          <p:cNvSpPr>
            <a:spLocks noGrp="1"/>
          </p:cNvSpPr>
          <p:nvPr>
            <p:ph type="title"/>
          </p:nvPr>
        </p:nvSpPr>
        <p:spPr/>
        <p:txBody>
          <a:bodyPr>
            <a:normAutofit fontScale="90000"/>
          </a:bodyPr>
          <a:lstStyle/>
          <a:p>
            <a:r>
              <a:rPr lang="en-US" dirty="0"/>
              <a:t>BLMs</a:t>
            </a:r>
            <a:endParaRPr lang="en-GB" dirty="0"/>
          </a:p>
        </p:txBody>
      </p:sp>
      <p:sp>
        <p:nvSpPr>
          <p:cNvPr id="3" name="Content Placeholder 2">
            <a:extLst>
              <a:ext uri="{FF2B5EF4-FFF2-40B4-BE49-F238E27FC236}">
                <a16:creationId xmlns:a16="http://schemas.microsoft.com/office/drawing/2014/main" id="{7B48E068-B98D-7928-F818-B3C9C69A7ABE}"/>
              </a:ext>
            </a:extLst>
          </p:cNvPr>
          <p:cNvSpPr>
            <a:spLocks noGrp="1"/>
          </p:cNvSpPr>
          <p:nvPr>
            <p:ph idx="1"/>
          </p:nvPr>
        </p:nvSpPr>
        <p:spPr>
          <a:xfrm>
            <a:off x="270934" y="1070405"/>
            <a:ext cx="8229600" cy="3203145"/>
          </a:xfrm>
        </p:spPr>
        <p:txBody>
          <a:bodyPr>
            <a:normAutofit/>
          </a:bodyPr>
          <a:lstStyle/>
          <a:p>
            <a:pPr algn="l">
              <a:buFont typeface="Arial" panose="020B0604020202020204" pitchFamily="34" charset="0"/>
              <a:buChar char="•"/>
            </a:pPr>
            <a:r>
              <a:rPr lang="en-GB" sz="2000" b="0" i="0" dirty="0">
                <a:solidFill>
                  <a:schemeClr val="tx2"/>
                </a:solidFill>
                <a:effectLst/>
                <a:highlight>
                  <a:srgbClr val="FFFFFF"/>
                </a:highlight>
              </a:rPr>
              <a:t>In the past, CERN SY-BI has provided expertise in shielding BLM systems from EMI (e.g. JPARC problems with x-rays interference)  </a:t>
            </a:r>
          </a:p>
          <a:p>
            <a:pPr algn="l">
              <a:buFont typeface="Arial" panose="020B0604020202020204" pitchFamily="34" charset="0"/>
              <a:buChar char="•"/>
            </a:pPr>
            <a:r>
              <a:rPr lang="en-GB" sz="2000" b="0" i="0" dirty="0">
                <a:solidFill>
                  <a:schemeClr val="tx2"/>
                </a:solidFill>
                <a:effectLst/>
                <a:highlight>
                  <a:srgbClr val="FFFFFF"/>
                </a:highlight>
              </a:rPr>
              <a:t>CERN looking currently at</a:t>
            </a:r>
          </a:p>
          <a:p>
            <a:pPr marL="742950" lvl="1" indent="-285750" algn="l">
              <a:buFont typeface="Arial" panose="020B0604020202020204" pitchFamily="34" charset="0"/>
              <a:buChar char="•"/>
            </a:pPr>
            <a:r>
              <a:rPr lang="en-GB" sz="2000" b="0" i="0" dirty="0" err="1">
                <a:solidFill>
                  <a:schemeClr val="tx2"/>
                </a:solidFill>
                <a:effectLst/>
                <a:highlight>
                  <a:srgbClr val="FFFFFF"/>
                </a:highlight>
              </a:rPr>
              <a:t>TimePix</a:t>
            </a:r>
            <a:r>
              <a:rPr lang="en-GB" sz="2000" b="0" i="0" dirty="0">
                <a:solidFill>
                  <a:schemeClr val="tx2"/>
                </a:solidFill>
                <a:effectLst/>
                <a:highlight>
                  <a:srgbClr val="FFFFFF"/>
                </a:highlight>
              </a:rPr>
              <a:t> based BLM for low noise, large dynamic range, bunch-by-bunch measurements</a:t>
            </a:r>
          </a:p>
          <a:p>
            <a:pPr marL="742950" lvl="1" indent="-285750" algn="l">
              <a:buFont typeface="Arial" panose="020B0604020202020204" pitchFamily="34" charset="0"/>
              <a:buChar char="•"/>
            </a:pPr>
            <a:r>
              <a:rPr lang="en-GB" sz="2000" b="0" i="0" dirty="0">
                <a:solidFill>
                  <a:schemeClr val="tx2"/>
                </a:solidFill>
                <a:effectLst/>
                <a:highlight>
                  <a:srgbClr val="FFFFFF"/>
                </a:highlight>
              </a:rPr>
              <a:t>Detector technologies suitable for </a:t>
            </a:r>
            <a:r>
              <a:rPr lang="en-GB" sz="2000" b="0" i="0" dirty="0" err="1">
                <a:solidFill>
                  <a:schemeClr val="tx2"/>
                </a:solidFill>
                <a:effectLst/>
                <a:highlight>
                  <a:srgbClr val="FFFFFF"/>
                </a:highlight>
              </a:rPr>
              <a:t>FCCee</a:t>
            </a:r>
            <a:r>
              <a:rPr lang="en-GB" sz="2000" b="0" i="0" dirty="0">
                <a:solidFill>
                  <a:schemeClr val="tx2"/>
                </a:solidFill>
                <a:effectLst/>
                <a:highlight>
                  <a:srgbClr val="FFFFFF"/>
                </a:highlight>
              </a:rPr>
              <a:t> beam loss monitoring.</a:t>
            </a:r>
          </a:p>
          <a:p>
            <a:pPr marL="685800" algn="l"/>
            <a:r>
              <a:rPr lang="en-GB" sz="2000" b="0" i="0" dirty="0">
                <a:solidFill>
                  <a:schemeClr val="tx2"/>
                </a:solidFill>
                <a:effectLst/>
                <a:highlight>
                  <a:srgbClr val="FFFFFF"/>
                </a:highlight>
              </a:rPr>
              <a:t>Possible synergies with KEK-JPARC?</a:t>
            </a:r>
          </a:p>
        </p:txBody>
      </p:sp>
      <p:sp>
        <p:nvSpPr>
          <p:cNvPr id="4" name="Date Placeholder 3">
            <a:extLst>
              <a:ext uri="{FF2B5EF4-FFF2-40B4-BE49-F238E27FC236}">
                <a16:creationId xmlns:a16="http://schemas.microsoft.com/office/drawing/2014/main" id="{777F93B9-C5E2-C66F-3897-1FD266E22BC1}"/>
              </a:ext>
            </a:extLst>
          </p:cNvPr>
          <p:cNvSpPr>
            <a:spLocks noGrp="1"/>
          </p:cNvSpPr>
          <p:nvPr>
            <p:ph type="dt" sz="half" idx="2"/>
          </p:nvPr>
        </p:nvSpPr>
        <p:spPr/>
        <p:txBody>
          <a:bodyPr/>
          <a:lstStyle/>
          <a:p>
            <a:r>
              <a:rPr lang="en-US"/>
              <a:t>11/10/2024</a:t>
            </a:r>
            <a:endParaRPr lang="en-US" dirty="0"/>
          </a:p>
        </p:txBody>
      </p:sp>
      <p:sp>
        <p:nvSpPr>
          <p:cNvPr id="5" name="Footer Placeholder 4">
            <a:extLst>
              <a:ext uri="{FF2B5EF4-FFF2-40B4-BE49-F238E27FC236}">
                <a16:creationId xmlns:a16="http://schemas.microsoft.com/office/drawing/2014/main" id="{AEB31032-902A-6DC2-6424-650BEEF969C0}"/>
              </a:ext>
            </a:extLst>
          </p:cNvPr>
          <p:cNvSpPr>
            <a:spLocks noGrp="1"/>
          </p:cNvSpPr>
          <p:nvPr>
            <p:ph type="ftr" sz="quarter" idx="3"/>
          </p:nvPr>
        </p:nvSpPr>
        <p:spPr/>
        <p:txBody>
          <a:bodyPr/>
          <a:lstStyle/>
          <a:p>
            <a:r>
              <a:rPr lang="en-GB"/>
              <a:t>BI @ CERN/JPARK-KEK Coll. Meeting</a:t>
            </a:r>
            <a:endParaRPr lang="en-US" dirty="0"/>
          </a:p>
        </p:txBody>
      </p:sp>
      <p:sp>
        <p:nvSpPr>
          <p:cNvPr id="6" name="Slide Number Placeholder 5">
            <a:extLst>
              <a:ext uri="{FF2B5EF4-FFF2-40B4-BE49-F238E27FC236}">
                <a16:creationId xmlns:a16="http://schemas.microsoft.com/office/drawing/2014/main" id="{BB32D605-2EA4-CD30-7189-404E505288D3}"/>
              </a:ext>
            </a:extLst>
          </p:cNvPr>
          <p:cNvSpPr>
            <a:spLocks noGrp="1"/>
          </p:cNvSpPr>
          <p:nvPr>
            <p:ph type="sldNum" sz="quarter" idx="4"/>
          </p:nvPr>
        </p:nvSpPr>
        <p:spPr/>
        <p:txBody>
          <a:bodyPr/>
          <a:lstStyle/>
          <a:p>
            <a:fld id="{17918391-D411-FE40-AAD7-861AE5233E0E}" type="slidenum">
              <a:rPr lang="en-US" smtClean="0"/>
              <a:pPr/>
              <a:t>9</a:t>
            </a:fld>
            <a:endParaRPr lang="en-US" dirty="0"/>
          </a:p>
        </p:txBody>
      </p:sp>
    </p:spTree>
    <p:extLst>
      <p:ext uri="{BB962C8B-B14F-4D97-AF65-F5344CB8AC3E}">
        <p14:creationId xmlns:p14="http://schemas.microsoft.com/office/powerpoint/2010/main" val="1521421342"/>
      </p:ext>
    </p:extLst>
  </p:cSld>
  <p:clrMapOvr>
    <a:masterClrMapping/>
  </p:clrMapOvr>
</p:sld>
</file>

<file path=ppt/theme/theme1.xml><?xml version="1.0" encoding="utf-8"?>
<a:theme xmlns:a="http://schemas.openxmlformats.org/drawingml/2006/main" name="CERNCorporate16-9">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CERNCorporate16-9</Template>
  <TotalTime>1890</TotalTime>
  <Words>711</Words>
  <Application>Microsoft Macintosh PowerPoint</Application>
  <PresentationFormat>On-screen Show (16:9)</PresentationFormat>
  <Paragraphs>98</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Arial</vt:lpstr>
      <vt:lpstr>Courier New</vt:lpstr>
      <vt:lpstr>CERNCorporate16-9</vt:lpstr>
      <vt:lpstr>BI @ 2nd Workshop for CERN/JPARC-KEK collaboration </vt:lpstr>
      <vt:lpstr>BI @ KEK- JPARC</vt:lpstr>
      <vt:lpstr>Slow Extraction – Fast Spill Monitor</vt:lpstr>
      <vt:lpstr>Secondary Emission Monitors</vt:lpstr>
      <vt:lpstr>Fixed Target Instrumentation</vt:lpstr>
      <vt:lpstr>Low density materials research</vt:lpstr>
      <vt:lpstr>Beam Gas Ionisation Profile Monitors</vt:lpstr>
      <vt:lpstr>Fluorescence Profile Monitors </vt:lpstr>
      <vt:lpstr>BLMs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Federico Roncarolo</dc:creator>
  <cp:lastModifiedBy>Simone Gilardoni</cp:lastModifiedBy>
  <cp:revision>31</cp:revision>
  <dcterms:created xsi:type="dcterms:W3CDTF">2024-09-25T16:37:04Z</dcterms:created>
  <dcterms:modified xsi:type="dcterms:W3CDTF">2024-10-10T16:12:52Z</dcterms:modified>
</cp:coreProperties>
</file>