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4"/>
  </p:sldMasterIdLst>
  <p:notesMasterIdLst>
    <p:notesMasterId r:id="rId19"/>
  </p:notesMasterIdLst>
  <p:handoutMasterIdLst>
    <p:handoutMasterId r:id="rId20"/>
  </p:handoutMasterIdLst>
  <p:sldIdLst>
    <p:sldId id="289" r:id="rId5"/>
    <p:sldId id="288" r:id="rId6"/>
    <p:sldId id="276" r:id="rId7"/>
    <p:sldId id="291" r:id="rId8"/>
    <p:sldId id="290" r:id="rId9"/>
    <p:sldId id="283" r:id="rId10"/>
    <p:sldId id="261" r:id="rId11"/>
    <p:sldId id="292" r:id="rId12"/>
    <p:sldId id="294" r:id="rId13"/>
    <p:sldId id="295" r:id="rId14"/>
    <p:sldId id="296" r:id="rId15"/>
    <p:sldId id="297" r:id="rId16"/>
    <p:sldId id="293" r:id="rId17"/>
    <p:sldId id="26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333" autoAdjust="0"/>
  </p:normalViewPr>
  <p:slideViewPr>
    <p:cSldViewPr snapToGrid="0">
      <p:cViewPr varScale="1">
        <p:scale>
          <a:sx n="54" d="100"/>
          <a:sy n="54" d="100"/>
        </p:scale>
        <p:origin x="1148"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757"/>
    </p:cViewPr>
  </p:sorterViewPr>
  <p:notesViewPr>
    <p:cSldViewPr snapToGrid="0">
      <p:cViewPr>
        <p:scale>
          <a:sx n="1" d="2"/>
          <a:sy n="1" d="2"/>
        </p:scale>
        <p:origin x="3480" y="5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76AB79-C677-3DB7-78CF-9305D58614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13AB137-CEA6-0244-F12B-1ECC21172D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C994AA-C437-4EF4-8BEF-0B832D7FA420}" type="datetimeFigureOut">
              <a:rPr lang="en-US" smtClean="0"/>
              <a:t>10/24/2024</a:t>
            </a:fld>
            <a:endParaRPr lang="en-US"/>
          </a:p>
        </p:txBody>
      </p:sp>
      <p:sp>
        <p:nvSpPr>
          <p:cNvPr id="4" name="Footer Placeholder 3">
            <a:extLst>
              <a:ext uri="{FF2B5EF4-FFF2-40B4-BE49-F238E27FC236}">
                <a16:creationId xmlns:a16="http://schemas.microsoft.com/office/drawing/2014/main" id="{0868EC96-C6CC-F2AF-D90F-143F4D20A0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347202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B16356-3B28-4AAF-8099-7941810E2475}" type="datetimeFigureOut">
              <a:rPr lang="en-US" smtClean="0"/>
              <a:t>10/24/2024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5DA344-5FA2-43F7-9D95-CA56C82B080A}" type="slidenum">
              <a:rPr lang="en-US" smtClean="0"/>
              <a:t>‹#›</a:t>
            </a:fld>
            <a:endParaRPr lang="en-US"/>
          </a:p>
        </p:txBody>
      </p:sp>
    </p:spTree>
    <p:extLst>
      <p:ext uri="{BB962C8B-B14F-4D97-AF65-F5344CB8AC3E}">
        <p14:creationId xmlns:p14="http://schemas.microsoft.com/office/powerpoint/2010/main" val="1255762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1</a:t>
            </a:fld>
            <a:endParaRPr lang="en-US"/>
          </a:p>
        </p:txBody>
      </p:sp>
    </p:spTree>
    <p:extLst>
      <p:ext uri="{BB962C8B-B14F-4D97-AF65-F5344CB8AC3E}">
        <p14:creationId xmlns:p14="http://schemas.microsoft.com/office/powerpoint/2010/main" val="695444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2</a:t>
            </a:fld>
            <a:endParaRPr lang="en-US"/>
          </a:p>
        </p:txBody>
      </p:sp>
    </p:spTree>
    <p:extLst>
      <p:ext uri="{BB962C8B-B14F-4D97-AF65-F5344CB8AC3E}">
        <p14:creationId xmlns:p14="http://schemas.microsoft.com/office/powerpoint/2010/main" val="3727634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3</a:t>
            </a:fld>
            <a:endParaRPr lang="en-US"/>
          </a:p>
        </p:txBody>
      </p:sp>
    </p:spTree>
    <p:extLst>
      <p:ext uri="{BB962C8B-B14F-4D97-AF65-F5344CB8AC3E}">
        <p14:creationId xmlns:p14="http://schemas.microsoft.com/office/powerpoint/2010/main" val="1233045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6</a:t>
            </a:fld>
            <a:endParaRPr lang="en-US"/>
          </a:p>
        </p:txBody>
      </p:sp>
    </p:spTree>
    <p:extLst>
      <p:ext uri="{BB962C8B-B14F-4D97-AF65-F5344CB8AC3E}">
        <p14:creationId xmlns:p14="http://schemas.microsoft.com/office/powerpoint/2010/main" val="465852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7</a:t>
            </a:fld>
            <a:endParaRPr lang="en-US"/>
          </a:p>
        </p:txBody>
      </p:sp>
    </p:spTree>
    <p:extLst>
      <p:ext uri="{BB962C8B-B14F-4D97-AF65-F5344CB8AC3E}">
        <p14:creationId xmlns:p14="http://schemas.microsoft.com/office/powerpoint/2010/main" val="3988440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14</a:t>
            </a:fld>
            <a:endParaRPr lang="en-US"/>
          </a:p>
        </p:txBody>
      </p:sp>
    </p:spTree>
    <p:extLst>
      <p:ext uri="{BB962C8B-B14F-4D97-AF65-F5344CB8AC3E}">
        <p14:creationId xmlns:p14="http://schemas.microsoft.com/office/powerpoint/2010/main" val="2974415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D8061D-18C3-4F4F-85EF-561633F58754}"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204464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D8061D-18C3-4F4F-85EF-561633F58754}"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098070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D8061D-18C3-4F4F-85EF-561633F58754}"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458484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accent3">
            <a:lumMod val="20000"/>
            <a:lumOff val="80000"/>
          </a:schemeClr>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4AAEB19-4B49-2801-9B15-7682CDF04C04}"/>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D23C3EC-28B3-4644-8BE5-3288734B4639}"/>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2E8C189B-2E00-67DA-E342-3440F5EBB4CE}"/>
              </a:ext>
            </a:extLst>
          </p:cNvPr>
          <p:cNvSpPr>
            <a:spLocks noGrp="1"/>
          </p:cNvSpPr>
          <p:nvPr>
            <p:ph type="ctrTitle" hasCustomPrompt="1"/>
          </p:nvPr>
        </p:nvSpPr>
        <p:spPr>
          <a:xfrm>
            <a:off x="857468" y="486137"/>
            <a:ext cx="5427584" cy="3599727"/>
          </a:xfrm>
        </p:spPr>
        <p:txBody>
          <a:bodyPr anchor="b" anchorCtr="0">
            <a:noAutofit/>
          </a:bodyPr>
          <a:lstStyle>
            <a:lvl1pPr algn="l">
              <a:defRPr sz="4400" cap="all" baseline="0">
                <a:solidFill>
                  <a:schemeClr val="accent1"/>
                </a:solidFill>
              </a:defRPr>
            </a:lvl1pPr>
          </a:lstStyle>
          <a:p>
            <a:r>
              <a:rPr lang="en-US" dirty="0"/>
              <a:t>Click to add title</a:t>
            </a:r>
          </a:p>
        </p:txBody>
      </p:sp>
      <p:sp>
        <p:nvSpPr>
          <p:cNvPr id="13" name="Picture Placeholder 12">
            <a:extLst>
              <a:ext uri="{FF2B5EF4-FFF2-40B4-BE49-F238E27FC236}">
                <a16:creationId xmlns:a16="http://schemas.microsoft.com/office/drawing/2014/main" id="{B64FCBF4-90E6-FFAA-143D-3A01CE52569B}"/>
              </a:ext>
            </a:extLst>
          </p:cNvPr>
          <p:cNvSpPr>
            <a:spLocks noGrp="1"/>
          </p:cNvSpPr>
          <p:nvPr>
            <p:ph type="pic" sz="quarter" idx="10"/>
          </p:nvPr>
        </p:nvSpPr>
        <p:spPr>
          <a:xfrm>
            <a:off x="5624774" y="-6713"/>
            <a:ext cx="6578801" cy="6894576"/>
          </a:xfrm>
          <a:custGeom>
            <a:avLst/>
            <a:gdLst>
              <a:gd name="connsiteX0" fmla="*/ 0 w 6613525"/>
              <a:gd name="connsiteY0" fmla="*/ 0 h 6858000"/>
              <a:gd name="connsiteX1" fmla="*/ 6613525 w 6613525"/>
              <a:gd name="connsiteY1" fmla="*/ 0 h 6858000"/>
              <a:gd name="connsiteX2" fmla="*/ 6613525 w 6613525"/>
              <a:gd name="connsiteY2" fmla="*/ 6858000 h 6858000"/>
              <a:gd name="connsiteX3" fmla="*/ 0 w 6613525"/>
              <a:gd name="connsiteY3" fmla="*/ 6858000 h 6858000"/>
              <a:gd name="connsiteX4" fmla="*/ 0 w 6613525"/>
              <a:gd name="connsiteY4" fmla="*/ 0 h 6858000"/>
              <a:gd name="connsiteX0" fmla="*/ 1875099 w 6613525"/>
              <a:gd name="connsiteY0" fmla="*/ 0 h 6858000"/>
              <a:gd name="connsiteX1" fmla="*/ 6613525 w 6613525"/>
              <a:gd name="connsiteY1" fmla="*/ 0 h 6858000"/>
              <a:gd name="connsiteX2" fmla="*/ 6613525 w 6613525"/>
              <a:gd name="connsiteY2" fmla="*/ 6858000 h 6858000"/>
              <a:gd name="connsiteX3" fmla="*/ 0 w 6613525"/>
              <a:gd name="connsiteY3" fmla="*/ 6858000 h 6858000"/>
              <a:gd name="connsiteX4" fmla="*/ 1875099 w 6613525"/>
              <a:gd name="connsiteY4" fmla="*/ 0 h 6858000"/>
              <a:gd name="connsiteX0" fmla="*/ 1840375 w 6578801"/>
              <a:gd name="connsiteY0" fmla="*/ 0 h 6869575"/>
              <a:gd name="connsiteX1" fmla="*/ 6578801 w 6578801"/>
              <a:gd name="connsiteY1" fmla="*/ 0 h 6869575"/>
              <a:gd name="connsiteX2" fmla="*/ 6578801 w 6578801"/>
              <a:gd name="connsiteY2" fmla="*/ 6858000 h 6869575"/>
              <a:gd name="connsiteX3" fmla="*/ 0 w 6578801"/>
              <a:gd name="connsiteY3" fmla="*/ 6869575 h 6869575"/>
              <a:gd name="connsiteX4" fmla="*/ 1840375 w 6578801"/>
              <a:gd name="connsiteY4" fmla="*/ 0 h 6869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8801" h="6869575">
                <a:moveTo>
                  <a:pt x="1840375" y="0"/>
                </a:moveTo>
                <a:lnTo>
                  <a:pt x="6578801" y="0"/>
                </a:lnTo>
                <a:lnTo>
                  <a:pt x="6578801" y="6858000"/>
                </a:lnTo>
                <a:lnTo>
                  <a:pt x="0" y="6869575"/>
                </a:lnTo>
                <a:lnTo>
                  <a:pt x="1840375" y="0"/>
                </a:lnTo>
                <a:close/>
              </a:path>
            </a:pathLst>
          </a:custGeom>
        </p:spPr>
        <p:txBody>
          <a:bodyPr tIns="274320" rIns="274320">
            <a:normAutofit/>
          </a:bodyPr>
          <a:lstStyle>
            <a:lvl1pPr marL="0" indent="0" algn="r">
              <a:buNone/>
              <a:defRPr sz="2000"/>
            </a:lvl1pPr>
          </a:lstStyle>
          <a:p>
            <a:r>
              <a:rPr lang="en-US"/>
              <a:t>Click icon to add picture</a:t>
            </a:r>
            <a:endParaRPr lang="en-US" dirty="0"/>
          </a:p>
        </p:txBody>
      </p:sp>
    </p:spTree>
    <p:extLst>
      <p:ext uri="{BB962C8B-B14F-4D97-AF65-F5344CB8AC3E}">
        <p14:creationId xmlns:p14="http://schemas.microsoft.com/office/powerpoint/2010/main" val="389722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2">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E1BBEEFE-AE8A-8083-54B6-DBE9BC0E9F10}"/>
              </a:ext>
              <a:ext uri="{C183D7F6-B498-43B3-948B-1728B52AA6E4}">
                <adec:decorative xmlns:adec="http://schemas.microsoft.com/office/drawing/2017/decorative" val="1"/>
              </a:ext>
            </a:extLst>
          </p:cNvPr>
          <p:cNvSpPr/>
          <p:nvPr userDrawn="1"/>
        </p:nvSpPr>
        <p:spPr>
          <a:xfrm>
            <a:off x="-42863" y="0"/>
            <a:ext cx="4658392" cy="6858000"/>
          </a:xfrm>
          <a:custGeom>
            <a:avLst/>
            <a:gdLst>
              <a:gd name="connsiteX0" fmla="*/ 0 w 4658392"/>
              <a:gd name="connsiteY0" fmla="*/ 0 h 6858000"/>
              <a:gd name="connsiteX1" fmla="*/ 4658392 w 4658392"/>
              <a:gd name="connsiteY1" fmla="*/ 0 h 6858000"/>
              <a:gd name="connsiteX2" fmla="*/ 2820797 w 4658392"/>
              <a:gd name="connsiteY2" fmla="*/ 6858000 h 6858000"/>
              <a:gd name="connsiteX3" fmla="*/ 0 w 4658392"/>
              <a:gd name="connsiteY3" fmla="*/ 6858000 h 6858000"/>
              <a:gd name="connsiteX4" fmla="*/ 0 w 465839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8392" h="6858000">
                <a:moveTo>
                  <a:pt x="0" y="0"/>
                </a:moveTo>
                <a:lnTo>
                  <a:pt x="4658392" y="0"/>
                </a:lnTo>
                <a:lnTo>
                  <a:pt x="2820797" y="6858000"/>
                </a:lnTo>
                <a:lnTo>
                  <a:pt x="0" y="6858000"/>
                </a:lnTo>
                <a:lnTo>
                  <a:pt x="0" y="0"/>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8" name="Straight Connector 7">
            <a:extLst>
              <a:ext uri="{FF2B5EF4-FFF2-40B4-BE49-F238E27FC236}">
                <a16:creationId xmlns:a16="http://schemas.microsoft.com/office/drawing/2014/main" id="{E64FF31D-04D7-B1F4-53B1-AA4170602E03}"/>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9F040EF-92FF-AEA1-BBA6-A4B739E11945}"/>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CA59A84-C321-FDF9-555F-1FB322EBBC7B}"/>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838200" y="509286"/>
            <a:ext cx="3200400" cy="5617193"/>
          </a:xfrm>
        </p:spPr>
        <p:txBody>
          <a:bodyPr>
            <a:noAutofit/>
          </a:bodyPr>
          <a:lstStyle/>
          <a:p>
            <a:r>
              <a:rPr lang="en-US" dirty="0"/>
              <a:t>Click to add title</a:t>
            </a:r>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5023412" y="509286"/>
            <a:ext cx="4328932" cy="5617194"/>
          </a:xfrm>
        </p:spPr>
        <p:txBody>
          <a:bodyPr anchor="ctr" anchorCtr="0">
            <a:normAutofit/>
          </a:bodyPr>
          <a:lstStyle>
            <a:lvl1pPr marL="0" indent="0">
              <a:lnSpc>
                <a:spcPct val="150000"/>
              </a:lnSpc>
              <a:spcBef>
                <a:spcPts val="1000"/>
              </a:spcBef>
              <a:buNone/>
              <a:defRPr sz="1800"/>
            </a:lvl1pPr>
            <a:lvl2pPr marL="457200" indent="0">
              <a:lnSpc>
                <a:spcPct val="150000"/>
              </a:lnSpc>
              <a:spcBef>
                <a:spcPts val="1000"/>
              </a:spcBef>
              <a:buNone/>
              <a:defRPr sz="1600"/>
            </a:lvl2pPr>
            <a:lvl3pPr marL="914400" indent="0">
              <a:lnSpc>
                <a:spcPct val="150000"/>
              </a:lnSpc>
              <a:spcBef>
                <a:spcPts val="1000"/>
              </a:spcBef>
              <a:buNone/>
              <a:defRPr sz="1400"/>
            </a:lvl3pPr>
            <a:lvl4pPr marL="1371600" indent="0">
              <a:lnSpc>
                <a:spcPct val="150000"/>
              </a:lnSpc>
              <a:spcBef>
                <a:spcPts val="1000"/>
              </a:spcBef>
              <a:buNone/>
              <a:defRPr sz="1200"/>
            </a:lvl4pPr>
            <a:lvl5pPr marL="1828800" indent="0">
              <a:lnSpc>
                <a:spcPct val="150000"/>
              </a:lnSpc>
              <a:spcBef>
                <a:spcPts val="1000"/>
              </a:spcBef>
              <a:buNone/>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a:extLst>
              <a:ext uri="{FF2B5EF4-FFF2-40B4-BE49-F238E27FC236}">
                <a16:creationId xmlns:a16="http://schemas.microsoft.com/office/drawing/2014/main" id="{760CD5A6-A0E4-A658-65B1-0D6C0533166A}"/>
              </a:ext>
            </a:extLst>
          </p:cNvPr>
          <p:cNvSpPr>
            <a:spLocks noGrp="1"/>
          </p:cNvSpPr>
          <p:nvPr>
            <p:ph type="pic" sz="quarter" idx="13"/>
          </p:nvPr>
        </p:nvSpPr>
        <p:spPr>
          <a:xfrm>
            <a:off x="9548813" y="-22860"/>
            <a:ext cx="2651760" cy="6903720"/>
          </a:xfrm>
        </p:spPr>
        <p:txBody>
          <a:bodyPr lIns="182880" tIns="274320" rIns="182880">
            <a:normAutofit/>
          </a:bodyPr>
          <a:lstStyle>
            <a:lvl1pPr marL="0" indent="0" algn="ctr">
              <a:buNone/>
              <a:defRPr sz="2000"/>
            </a:lvl1pPr>
          </a:lstStyle>
          <a:p>
            <a:r>
              <a:rPr lang="en-US"/>
              <a:t>Click icon to add picture</a:t>
            </a:r>
            <a:endParaRPr lang="en-US" dirty="0"/>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fld id="{D6D8061D-18C3-4F4F-85EF-561633F58754}" type="datetimeFigureOut">
              <a:rPr lang="en-US" smtClean="0"/>
              <a:t>10/24/2024</a:t>
            </a:fld>
            <a:endParaRPr lang="en-US"/>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927372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 pictur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6EC6AF9-CC07-5258-9160-8C6391530C61}"/>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5BC6DCCE-3025-75FB-9405-8D51DCD63D67}"/>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516CCC3-736F-49AC-F079-9A090DAA816E}"/>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3BF578A-ADDB-6713-E5AD-0FF27EDC2E5E}"/>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076C4EAC-BBDE-1963-BD72-3BD2A47DC59C}"/>
              </a:ext>
            </a:extLst>
          </p:cNvPr>
          <p:cNvSpPr>
            <a:spLocks noGrp="1"/>
          </p:cNvSpPr>
          <p:nvPr>
            <p:ph type="ctrTitle" hasCustomPrompt="1"/>
          </p:nvPr>
        </p:nvSpPr>
        <p:spPr>
          <a:xfrm>
            <a:off x="1524000" y="743671"/>
            <a:ext cx="9144000" cy="3361254"/>
          </a:xfrm>
        </p:spPr>
        <p:txBody>
          <a:bodyPr anchor="b">
            <a:noAutofit/>
          </a:bodyPr>
          <a:lstStyle>
            <a:lvl1pPr algn="ctr">
              <a:defRPr sz="4400"/>
            </a:lvl1pPr>
          </a:lstStyle>
          <a:p>
            <a:r>
              <a:rPr lang="en-US" dirty="0"/>
              <a:t>Click to add title</a:t>
            </a:r>
          </a:p>
        </p:txBody>
      </p:sp>
      <p:sp>
        <p:nvSpPr>
          <p:cNvPr id="8" name="Picture Placeholder 7">
            <a:extLst>
              <a:ext uri="{FF2B5EF4-FFF2-40B4-BE49-F238E27FC236}">
                <a16:creationId xmlns:a16="http://schemas.microsoft.com/office/drawing/2014/main" id="{E592AF4F-2F83-7005-B3AC-6FCC7FB19140}"/>
              </a:ext>
            </a:extLst>
          </p:cNvPr>
          <p:cNvSpPr>
            <a:spLocks noGrp="1"/>
          </p:cNvSpPr>
          <p:nvPr>
            <p:ph type="pic" sz="quarter" idx="13"/>
          </p:nvPr>
        </p:nvSpPr>
        <p:spPr>
          <a:xfrm>
            <a:off x="-7620" y="4766434"/>
            <a:ext cx="12207240" cy="2121408"/>
          </a:xfrm>
        </p:spPr>
        <p:txBody>
          <a:bodyPr>
            <a:noAutofit/>
          </a:bodyPr>
          <a:lstStyle>
            <a:lvl1pPr marL="0" indent="0" algn="ctr">
              <a:buNone/>
              <a:defRPr sz="2000"/>
            </a:lvl1pPr>
          </a:lstStyle>
          <a:p>
            <a:r>
              <a:rPr lang="en-US"/>
              <a:t>Click icon to add picture</a:t>
            </a:r>
            <a:endParaRPr lang="en-US" dirty="0"/>
          </a:p>
        </p:txBody>
      </p:sp>
    </p:spTree>
    <p:extLst>
      <p:ext uri="{BB962C8B-B14F-4D97-AF65-F5344CB8AC3E}">
        <p14:creationId xmlns:p14="http://schemas.microsoft.com/office/powerpoint/2010/main" val="2650667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 subtitle + pictur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3CF0EA4-D201-44E7-3558-D05CB4233ECE}"/>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A643EA3-ACAA-539C-A041-266A895A2B1C}"/>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681E18B-2347-8DB6-2A7F-3EAC100A4129}"/>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1215072" y="528320"/>
            <a:ext cx="5028566" cy="3354992"/>
          </a:xfrm>
        </p:spPr>
        <p:txBody>
          <a:bodyPr anchor="b">
            <a:no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1215072" y="4027992"/>
            <a:ext cx="5028565" cy="1894972"/>
          </a:xfrm>
        </p:spPr>
        <p:txBody>
          <a:bodyPr>
            <a:noAutofit/>
          </a:bodyPr>
          <a:lstStyle>
            <a:lvl1pPr marL="0" indent="0" algn="l">
              <a:buNone/>
              <a:defRPr sz="1800" b="1"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7" name="Picture Placeholder 7">
            <a:extLst>
              <a:ext uri="{FF2B5EF4-FFF2-40B4-BE49-F238E27FC236}">
                <a16:creationId xmlns:a16="http://schemas.microsoft.com/office/drawing/2014/main" id="{AA872EE9-FDFB-95A7-3547-DCAA0B51FE21}"/>
              </a:ext>
            </a:extLst>
          </p:cNvPr>
          <p:cNvSpPr>
            <a:spLocks noGrp="1"/>
          </p:cNvSpPr>
          <p:nvPr>
            <p:ph type="pic" sz="quarter" idx="13"/>
          </p:nvPr>
        </p:nvSpPr>
        <p:spPr>
          <a:xfrm>
            <a:off x="7257326" y="-11576"/>
            <a:ext cx="4946249" cy="6903720"/>
          </a:xfrm>
          <a:custGeom>
            <a:avLst/>
            <a:gdLst>
              <a:gd name="connsiteX0" fmla="*/ 0 w 4977139"/>
              <a:gd name="connsiteY0" fmla="*/ 0 h 6858000"/>
              <a:gd name="connsiteX1" fmla="*/ 4977139 w 4977139"/>
              <a:gd name="connsiteY1" fmla="*/ 0 h 6858000"/>
              <a:gd name="connsiteX2" fmla="*/ 4977139 w 4977139"/>
              <a:gd name="connsiteY2" fmla="*/ 6858000 h 6858000"/>
              <a:gd name="connsiteX3" fmla="*/ 0 w 4977139"/>
              <a:gd name="connsiteY3" fmla="*/ 6858000 h 6858000"/>
              <a:gd name="connsiteX4" fmla="*/ 0 w 4977139"/>
              <a:gd name="connsiteY4" fmla="*/ 0 h 6858000"/>
              <a:gd name="connsiteX0" fmla="*/ 0 w 4977139"/>
              <a:gd name="connsiteY0" fmla="*/ 0 h 6892724"/>
              <a:gd name="connsiteX1" fmla="*/ 4977139 w 4977139"/>
              <a:gd name="connsiteY1" fmla="*/ 0 h 6892724"/>
              <a:gd name="connsiteX2" fmla="*/ 4977139 w 4977139"/>
              <a:gd name="connsiteY2" fmla="*/ 6858000 h 6892724"/>
              <a:gd name="connsiteX3" fmla="*/ 1863524 w 4977139"/>
              <a:gd name="connsiteY3" fmla="*/ 6892724 h 6892724"/>
              <a:gd name="connsiteX4" fmla="*/ 0 w 4977139"/>
              <a:gd name="connsiteY4" fmla="*/ 0 h 6892724"/>
              <a:gd name="connsiteX0" fmla="*/ 0 w 4977139"/>
              <a:gd name="connsiteY0" fmla="*/ 0 h 6892724"/>
              <a:gd name="connsiteX1" fmla="*/ 4977139 w 4977139"/>
              <a:gd name="connsiteY1" fmla="*/ 0 h 6892724"/>
              <a:gd name="connsiteX2" fmla="*/ 4977139 w 4977139"/>
              <a:gd name="connsiteY2" fmla="*/ 6892724 h 6892724"/>
              <a:gd name="connsiteX3" fmla="*/ 1863524 w 4977139"/>
              <a:gd name="connsiteY3" fmla="*/ 6892724 h 6892724"/>
              <a:gd name="connsiteX4" fmla="*/ 0 w 4977139"/>
              <a:gd name="connsiteY4" fmla="*/ 0 h 6892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7139" h="6892724">
                <a:moveTo>
                  <a:pt x="0" y="0"/>
                </a:moveTo>
                <a:lnTo>
                  <a:pt x="4977139" y="0"/>
                </a:lnTo>
                <a:lnTo>
                  <a:pt x="4977139" y="6892724"/>
                </a:lnTo>
                <a:lnTo>
                  <a:pt x="1863524" y="6892724"/>
                </a:lnTo>
                <a:lnTo>
                  <a:pt x="0" y="0"/>
                </a:lnTo>
                <a:close/>
              </a:path>
            </a:pathLst>
          </a:custGeom>
        </p:spPr>
        <p:txBody>
          <a:bodyPr tIns="274320" rIns="274320">
            <a:normAutofit/>
          </a:bodyPr>
          <a:lstStyle>
            <a:lvl1pPr marL="0" indent="0" algn="r">
              <a:buNone/>
              <a:defRPr sz="2000"/>
            </a:lvl1pPr>
          </a:lstStyle>
          <a:p>
            <a:r>
              <a:rPr lang="en-US"/>
              <a:t>Click icon to add picture</a:t>
            </a:r>
            <a:endParaRPr lang="en-US" dirty="0"/>
          </a:p>
        </p:txBody>
      </p:sp>
    </p:spTree>
    <p:extLst>
      <p:ext uri="{BB962C8B-B14F-4D97-AF65-F5344CB8AC3E}">
        <p14:creationId xmlns:p14="http://schemas.microsoft.com/office/powerpoint/2010/main" val="2241053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6CBD635-4863-B127-5668-D2C7DA8CDE92}"/>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1629720-DD91-8012-686D-AABA439870ED}"/>
              </a:ext>
              <a:ext uri="{C183D7F6-B498-43B3-948B-1728B52AA6E4}">
                <adec:decorative xmlns:adec="http://schemas.microsoft.com/office/drawing/2017/decorative" val="1"/>
              </a:ext>
            </a:extLst>
          </p:cNvPr>
          <p:cNvCxnSpPr>
            <a:cxnSpLocks/>
          </p:cNvCxnSpPr>
          <p:nvPr userDrawn="1"/>
        </p:nvCxnSpPr>
        <p:spPr>
          <a:xfrm flipH="1">
            <a:off x="10911820" y="0"/>
            <a:ext cx="913577" cy="68580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3970117" y="185195"/>
            <a:ext cx="6930838" cy="1505493"/>
          </a:xfrm>
        </p:spPr>
        <p:txBody>
          <a:bodyPr anchor="b" anchorCtr="0">
            <a:noAutofit/>
          </a:bodyPr>
          <a:lstStyle>
            <a:lvl1pPr>
              <a:defRPr sz="3600"/>
            </a:lvl1pPr>
          </a:lstStyle>
          <a:p>
            <a:r>
              <a:rPr lang="en-US" dirty="0"/>
              <a:t>Click to add title</a:t>
            </a:r>
          </a:p>
        </p:txBody>
      </p:sp>
      <p:sp>
        <p:nvSpPr>
          <p:cNvPr id="12" name="Picture Placeholder 11">
            <a:extLst>
              <a:ext uri="{FF2B5EF4-FFF2-40B4-BE49-F238E27FC236}">
                <a16:creationId xmlns:a16="http://schemas.microsoft.com/office/drawing/2014/main" id="{1FB27827-7491-B1C2-D9C5-975A9FF66EC1}"/>
              </a:ext>
            </a:extLst>
          </p:cNvPr>
          <p:cNvSpPr>
            <a:spLocks noGrp="1"/>
          </p:cNvSpPr>
          <p:nvPr>
            <p:ph type="pic" sz="quarter" idx="10"/>
          </p:nvPr>
        </p:nvSpPr>
        <p:spPr>
          <a:xfrm>
            <a:off x="-18788" y="-22860"/>
            <a:ext cx="3291840" cy="6903720"/>
          </a:xfrm>
        </p:spPr>
        <p:txBody>
          <a:bodyPr lIns="182880" tIns="274320" rIns="182880">
            <a:normAutofit/>
          </a:bodyPr>
          <a:lstStyle>
            <a:lvl1pPr marL="0" indent="0" algn="ctr">
              <a:buNone/>
              <a:defRPr sz="2000"/>
            </a:lvl1pPr>
          </a:lstStyle>
          <a:p>
            <a:r>
              <a:rPr lang="en-US"/>
              <a:t>Click icon to add picture</a:t>
            </a:r>
            <a:endParaRPr lang="en-US" dirty="0"/>
          </a:p>
        </p:txBody>
      </p:sp>
      <p:sp>
        <p:nvSpPr>
          <p:cNvPr id="11" name="Content Placeholder 3">
            <a:extLst>
              <a:ext uri="{FF2B5EF4-FFF2-40B4-BE49-F238E27FC236}">
                <a16:creationId xmlns:a16="http://schemas.microsoft.com/office/drawing/2014/main" id="{7D4D4555-A25D-09B6-36AF-5977189F2DDE}"/>
              </a:ext>
            </a:extLst>
          </p:cNvPr>
          <p:cNvSpPr>
            <a:spLocks noGrp="1"/>
          </p:cNvSpPr>
          <p:nvPr>
            <p:ph sz="half" idx="2" hasCustomPrompt="1"/>
          </p:nvPr>
        </p:nvSpPr>
        <p:spPr>
          <a:xfrm>
            <a:off x="3970116" y="2022395"/>
            <a:ext cx="6941703" cy="4297680"/>
          </a:xfrm>
        </p:spPr>
        <p:txBody>
          <a:bodyPr>
            <a:normAutofit/>
          </a:bodyPr>
          <a:lstStyle>
            <a:lvl1pPr marL="228600" indent="-228600">
              <a:spcBef>
                <a:spcPts val="1000"/>
              </a:spcBef>
              <a:spcAft>
                <a:spcPts val="1500"/>
              </a:spcAft>
              <a:buFont typeface="Arial" panose="020B0604020202020204" pitchFamily="34" charset="0"/>
              <a:buChar char="•"/>
              <a:defRPr sz="1800"/>
            </a:lvl1pPr>
            <a:lvl2pPr>
              <a:spcBef>
                <a:spcPts val="1000"/>
              </a:spcBef>
              <a:spcAft>
                <a:spcPts val="1500"/>
              </a:spcAft>
              <a:defRPr sz="1800"/>
            </a:lvl2pPr>
            <a:lvl3pPr>
              <a:spcBef>
                <a:spcPts val="1000"/>
              </a:spcBef>
              <a:spcAft>
                <a:spcPts val="1500"/>
              </a:spcAft>
              <a:defRPr sz="1800"/>
            </a:lvl3pPr>
            <a:lvl4pPr>
              <a:spcBef>
                <a:spcPts val="1000"/>
              </a:spcBef>
              <a:spcAft>
                <a:spcPts val="1500"/>
              </a:spcAft>
              <a:defRPr sz="1800"/>
            </a:lvl4pPr>
            <a:lvl5pPr>
              <a:spcBef>
                <a:spcPts val="1000"/>
              </a:spcBef>
              <a:spcAft>
                <a:spcPts val="15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85936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3">
    <p:bg>
      <p:bgPr>
        <a:solidFill>
          <a:schemeClr val="accent3">
            <a:lumMod val="20000"/>
            <a:lumOff val="80000"/>
          </a:schemeClr>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1843C0D-8C0B-0B3C-7014-7B7217C008E5}"/>
              </a:ext>
              <a:ext uri="{C183D7F6-B498-43B3-948B-1728B52AA6E4}">
                <adec:decorative xmlns:adec="http://schemas.microsoft.com/office/drawing/2017/decorative" val="1"/>
              </a:ext>
            </a:extLst>
          </p:cNvPr>
          <p:cNvCxnSpPr>
            <a:cxnSpLocks/>
          </p:cNvCxnSpPr>
          <p:nvPr userDrawn="1"/>
        </p:nvCxnSpPr>
        <p:spPr>
          <a:xfrm flipH="1">
            <a:off x="8462964" y="5848350"/>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7B715CF-E60F-DDAE-369E-BCC2CE4FF958}"/>
              </a:ext>
              <a:ext uri="{C183D7F6-B498-43B3-948B-1728B52AA6E4}">
                <adec:decorative xmlns:adec="http://schemas.microsoft.com/office/drawing/2017/decorative" val="1"/>
              </a:ext>
            </a:extLst>
          </p:cNvPr>
          <p:cNvCxnSpPr>
            <a:cxnSpLocks/>
          </p:cNvCxnSpPr>
          <p:nvPr userDrawn="1"/>
        </p:nvCxnSpPr>
        <p:spPr>
          <a:xfrm flipH="1">
            <a:off x="11543158" y="1647825"/>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2BD8F5F-4228-6BB9-5EA6-553590898242}"/>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721F95-97C0-7151-B9F6-C088CEA1A7F8}"/>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978AD50A-9C6A-454B-0CAD-EAB518440143}"/>
              </a:ext>
            </a:extLst>
          </p:cNvPr>
          <p:cNvSpPr>
            <a:spLocks noGrp="1"/>
          </p:cNvSpPr>
          <p:nvPr>
            <p:ph type="pic" sz="quarter" idx="10"/>
          </p:nvPr>
        </p:nvSpPr>
        <p:spPr>
          <a:xfrm>
            <a:off x="3810" y="0"/>
            <a:ext cx="7816995" cy="6858000"/>
          </a:xfrm>
          <a:custGeom>
            <a:avLst/>
            <a:gdLst>
              <a:gd name="connsiteX0" fmla="*/ 0 w 7813675"/>
              <a:gd name="connsiteY0" fmla="*/ 0 h 6903720"/>
              <a:gd name="connsiteX1" fmla="*/ 7813675 w 7813675"/>
              <a:gd name="connsiteY1" fmla="*/ 0 h 6903720"/>
              <a:gd name="connsiteX2" fmla="*/ 7813675 w 7813675"/>
              <a:gd name="connsiteY2" fmla="*/ 6903720 h 6903720"/>
              <a:gd name="connsiteX3" fmla="*/ 0 w 7813675"/>
              <a:gd name="connsiteY3" fmla="*/ 6903720 h 6903720"/>
              <a:gd name="connsiteX4" fmla="*/ 0 w 7813675"/>
              <a:gd name="connsiteY4" fmla="*/ 0 h 6903720"/>
              <a:gd name="connsiteX0" fmla="*/ 0 w 7813675"/>
              <a:gd name="connsiteY0" fmla="*/ 0 h 6903720"/>
              <a:gd name="connsiteX1" fmla="*/ 7813675 w 7813675"/>
              <a:gd name="connsiteY1" fmla="*/ 0 h 6903720"/>
              <a:gd name="connsiteX2" fmla="*/ 7813675 w 7813675"/>
              <a:gd name="connsiteY2" fmla="*/ 6903720 h 6903720"/>
              <a:gd name="connsiteX3" fmla="*/ 798854 w 7813675"/>
              <a:gd name="connsiteY3" fmla="*/ 6867163 h 6903720"/>
              <a:gd name="connsiteX4" fmla="*/ 0 w 7813675"/>
              <a:gd name="connsiteY4" fmla="*/ 6903720 h 6903720"/>
              <a:gd name="connsiteX5" fmla="*/ 0 w 7813675"/>
              <a:gd name="connsiteY5" fmla="*/ 0 h 6903720"/>
              <a:gd name="connsiteX0" fmla="*/ 0 w 7813675"/>
              <a:gd name="connsiteY0" fmla="*/ 0 h 6907803"/>
              <a:gd name="connsiteX1" fmla="*/ 7813675 w 7813675"/>
              <a:gd name="connsiteY1" fmla="*/ 0 h 6907803"/>
              <a:gd name="connsiteX2" fmla="*/ 7813675 w 7813675"/>
              <a:gd name="connsiteY2" fmla="*/ 6903720 h 6907803"/>
              <a:gd name="connsiteX3" fmla="*/ 809014 w 7813675"/>
              <a:gd name="connsiteY3" fmla="*/ 6907803 h 6907803"/>
              <a:gd name="connsiteX4" fmla="*/ 0 w 7813675"/>
              <a:gd name="connsiteY4" fmla="*/ 6903720 h 6907803"/>
              <a:gd name="connsiteX5" fmla="*/ 0 w 7813675"/>
              <a:gd name="connsiteY5" fmla="*/ 0 h 6907803"/>
              <a:gd name="connsiteX0" fmla="*/ 0 w 7813675"/>
              <a:gd name="connsiteY0" fmla="*/ 0 h 6903720"/>
              <a:gd name="connsiteX1" fmla="*/ 7813675 w 7813675"/>
              <a:gd name="connsiteY1" fmla="*/ 0 h 6903720"/>
              <a:gd name="connsiteX2" fmla="*/ 7813675 w 7813675"/>
              <a:gd name="connsiteY2" fmla="*/ 6903720 h 6903720"/>
              <a:gd name="connsiteX3" fmla="*/ 809014 w 7813675"/>
              <a:gd name="connsiteY3" fmla="*/ 6887483 h 6903720"/>
              <a:gd name="connsiteX4" fmla="*/ 0 w 7813675"/>
              <a:gd name="connsiteY4" fmla="*/ 6903720 h 6903720"/>
              <a:gd name="connsiteX5" fmla="*/ 0 w 7813675"/>
              <a:gd name="connsiteY5" fmla="*/ 0 h 6903720"/>
              <a:gd name="connsiteX0" fmla="*/ 0 w 7813675"/>
              <a:gd name="connsiteY0" fmla="*/ 0 h 6903720"/>
              <a:gd name="connsiteX1" fmla="*/ 7813675 w 7813675"/>
              <a:gd name="connsiteY1" fmla="*/ 0 h 6903720"/>
              <a:gd name="connsiteX2" fmla="*/ 7813675 w 7813675"/>
              <a:gd name="connsiteY2" fmla="*/ 6903720 h 6903720"/>
              <a:gd name="connsiteX3" fmla="*/ 809014 w 7813675"/>
              <a:gd name="connsiteY3" fmla="*/ 6887483 h 6903720"/>
              <a:gd name="connsiteX4" fmla="*/ 0 w 7813675"/>
              <a:gd name="connsiteY4" fmla="*/ 6903720 h 6903720"/>
              <a:gd name="connsiteX5" fmla="*/ 0 w 7813675"/>
              <a:gd name="connsiteY5" fmla="*/ 0 h 6903720"/>
              <a:gd name="connsiteX0" fmla="*/ 0 w 7813675"/>
              <a:gd name="connsiteY0" fmla="*/ 0 h 6903720"/>
              <a:gd name="connsiteX1" fmla="*/ 7813675 w 7813675"/>
              <a:gd name="connsiteY1" fmla="*/ 0 h 6903720"/>
              <a:gd name="connsiteX2" fmla="*/ 7813675 w 7813675"/>
              <a:gd name="connsiteY2" fmla="*/ 6903720 h 6903720"/>
              <a:gd name="connsiteX3" fmla="*/ 809014 w 7813675"/>
              <a:gd name="connsiteY3" fmla="*/ 6898913 h 6903720"/>
              <a:gd name="connsiteX4" fmla="*/ 0 w 7813675"/>
              <a:gd name="connsiteY4" fmla="*/ 6903720 h 6903720"/>
              <a:gd name="connsiteX5" fmla="*/ 0 w 7813675"/>
              <a:gd name="connsiteY5" fmla="*/ 0 h 6903720"/>
              <a:gd name="connsiteX0" fmla="*/ 0 w 7813675"/>
              <a:gd name="connsiteY0" fmla="*/ 0 h 6903720"/>
              <a:gd name="connsiteX1" fmla="*/ 7813675 w 7813675"/>
              <a:gd name="connsiteY1" fmla="*/ 0 h 6903720"/>
              <a:gd name="connsiteX2" fmla="*/ 7813675 w 7813675"/>
              <a:gd name="connsiteY2" fmla="*/ 6903720 h 6903720"/>
              <a:gd name="connsiteX3" fmla="*/ 740434 w 7813675"/>
              <a:gd name="connsiteY3" fmla="*/ 6898913 h 6903720"/>
              <a:gd name="connsiteX4" fmla="*/ 0 w 7813675"/>
              <a:gd name="connsiteY4" fmla="*/ 6903720 h 6903720"/>
              <a:gd name="connsiteX5" fmla="*/ 0 w 7813675"/>
              <a:gd name="connsiteY5" fmla="*/ 0 h 6903720"/>
              <a:gd name="connsiteX0" fmla="*/ 0 w 7813675"/>
              <a:gd name="connsiteY0" fmla="*/ 0 h 6907385"/>
              <a:gd name="connsiteX1" fmla="*/ 7813675 w 7813675"/>
              <a:gd name="connsiteY1" fmla="*/ 0 h 6907385"/>
              <a:gd name="connsiteX2" fmla="*/ 7813675 w 7813675"/>
              <a:gd name="connsiteY2" fmla="*/ 6903720 h 6907385"/>
              <a:gd name="connsiteX3" fmla="*/ 6359380 w 7813675"/>
              <a:gd name="connsiteY3" fmla="*/ 6907385 h 6907385"/>
              <a:gd name="connsiteX4" fmla="*/ 740434 w 7813675"/>
              <a:gd name="connsiteY4" fmla="*/ 6898913 h 6907385"/>
              <a:gd name="connsiteX5" fmla="*/ 0 w 7813675"/>
              <a:gd name="connsiteY5" fmla="*/ 6903720 h 6907385"/>
              <a:gd name="connsiteX6" fmla="*/ 0 w 7813675"/>
              <a:gd name="connsiteY6"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3320 w 7816995"/>
              <a:gd name="connsiteY5" fmla="*/ 690372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2899555 w 7816995"/>
              <a:gd name="connsiteY2" fmla="*/ 464820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16995" h="6907385">
                <a:moveTo>
                  <a:pt x="3320" y="0"/>
                </a:moveTo>
                <a:lnTo>
                  <a:pt x="7816995" y="0"/>
                </a:lnTo>
                <a:lnTo>
                  <a:pt x="2899555" y="4648200"/>
                </a:lnTo>
                <a:lnTo>
                  <a:pt x="6362700" y="6907385"/>
                </a:lnTo>
                <a:lnTo>
                  <a:pt x="743754" y="6898913"/>
                </a:lnTo>
                <a:lnTo>
                  <a:pt x="2876060" y="4644390"/>
                </a:lnTo>
                <a:cubicBezTo>
                  <a:pt x="1610033" y="3689302"/>
                  <a:pt x="1117437" y="3324763"/>
                  <a:pt x="0" y="2510645"/>
                </a:cubicBezTo>
                <a:cubicBezTo>
                  <a:pt x="1107" y="1673763"/>
                  <a:pt x="2213" y="836882"/>
                  <a:pt x="3320" y="0"/>
                </a:cubicBezTo>
                <a:close/>
              </a:path>
            </a:pathLst>
          </a:custGeom>
          <a:solidFill>
            <a:schemeClr val="tx2"/>
          </a:solidFill>
          <a:ln w="22225">
            <a:noFill/>
          </a:ln>
        </p:spPr>
        <p:txBody>
          <a:bodyPr lIns="274320" tIns="274320">
            <a:normAutofit/>
          </a:bodyPr>
          <a:lstStyle>
            <a:lvl1pPr marL="0" indent="0">
              <a:buNone/>
              <a:defRPr sz="2000"/>
            </a:lvl1pPr>
          </a:lstStyle>
          <a:p>
            <a:r>
              <a:rPr lang="en-US"/>
              <a:t>Click icon to add picture</a:t>
            </a:r>
            <a:endParaRPr lang="en-US" dirty="0"/>
          </a:p>
        </p:txBody>
      </p:sp>
      <p:sp>
        <p:nvSpPr>
          <p:cNvPr id="2" name="Title 1">
            <a:extLst>
              <a:ext uri="{FF2B5EF4-FFF2-40B4-BE49-F238E27FC236}">
                <a16:creationId xmlns:a16="http://schemas.microsoft.com/office/drawing/2014/main" id="{F657BD59-35CC-9BB3-8621-6FA3356F81AA}"/>
              </a:ext>
            </a:extLst>
          </p:cNvPr>
          <p:cNvSpPr>
            <a:spLocks noGrp="1"/>
          </p:cNvSpPr>
          <p:nvPr>
            <p:ph type="title"/>
          </p:nvPr>
        </p:nvSpPr>
        <p:spPr>
          <a:xfrm>
            <a:off x="6080992" y="731562"/>
            <a:ext cx="4902843" cy="3526778"/>
          </a:xfrm>
          <a:noFill/>
        </p:spPr>
        <p:txBody>
          <a:bodyPr anchor="b">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6080992" y="4373217"/>
            <a:ext cx="4902843" cy="1753221"/>
          </a:xfrm>
        </p:spPr>
        <p:txBody>
          <a:bodyPr anchor="t" anchorCtr="0">
            <a:normAutofit/>
          </a:bodyPr>
          <a:lstStyle>
            <a:lvl1pPr marL="0" indent="0">
              <a:spcBef>
                <a:spcPts val="1000"/>
              </a:spcBef>
              <a:buNone/>
              <a:defRPr sz="1800">
                <a:solidFill>
                  <a:schemeClr val="tx1"/>
                </a:solidFill>
              </a:defRPr>
            </a:lvl1pPr>
            <a:lvl2pPr>
              <a:spcBef>
                <a:spcPts val="1000"/>
              </a:spcBef>
              <a:defRPr sz="1600">
                <a:solidFill>
                  <a:schemeClr val="tx1"/>
                </a:solidFill>
              </a:defRPr>
            </a:lvl2pPr>
            <a:lvl3pPr>
              <a:spcBef>
                <a:spcPts val="1000"/>
              </a:spcBef>
              <a:defRPr sz="1400">
                <a:solidFill>
                  <a:schemeClr val="tx1"/>
                </a:solidFill>
              </a:defRPr>
            </a:lvl3pPr>
            <a:lvl4pPr>
              <a:spcBef>
                <a:spcPts val="1000"/>
              </a:spcBef>
              <a:defRPr sz="1200">
                <a:solidFill>
                  <a:schemeClr val="tx1"/>
                </a:solidFill>
              </a:defRPr>
            </a:lvl4pPr>
            <a:lvl5pPr>
              <a:spcBef>
                <a:spcPts val="1000"/>
              </a:spcBef>
              <a:defRPr sz="1200">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290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D8061D-18C3-4F4F-85EF-561633F58754}"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426552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D8061D-18C3-4F4F-85EF-561633F58754}"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950738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D8061D-18C3-4F4F-85EF-561633F58754}"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011107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D8061D-18C3-4F4F-85EF-561633F58754}" type="datetimeFigureOut">
              <a:rPr lang="en-US" smtClean="0"/>
              <a:t>10/24/2024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243548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D8061D-18C3-4F4F-85EF-561633F58754}" type="datetimeFigureOut">
              <a:rPr lang="en-US" smtClean="0"/>
              <a:t>10/24/2024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508610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D8061D-18C3-4F4F-85EF-561633F58754}" type="datetimeFigureOut">
              <a:rPr lang="en-US" smtClean="0"/>
              <a:t>10/24/2024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043646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D8061D-18C3-4F4F-85EF-561633F58754}"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867062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D8061D-18C3-4F4F-85EF-561633F58754}"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923144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D8061D-18C3-4F4F-85EF-561633F58754}" type="datetimeFigureOut">
              <a:rPr lang="en-US" smtClean="0"/>
              <a:t>10/24/2024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D12358-51D2-46B3-9BDE-DF29528B9454}" type="slidenum">
              <a:rPr lang="en-US" smtClean="0"/>
              <a:t>‹#›</a:t>
            </a:fld>
            <a:endParaRPr lang="en-US"/>
          </a:p>
        </p:txBody>
      </p:sp>
    </p:spTree>
    <p:extLst>
      <p:ext uri="{BB962C8B-B14F-4D97-AF65-F5344CB8AC3E}">
        <p14:creationId xmlns:p14="http://schemas.microsoft.com/office/powerpoint/2010/main" val="307704831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15.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FEC93CF-2672-7D78-F278-58C5E012E0DF}"/>
              </a:ext>
            </a:extLst>
          </p:cNvPr>
          <p:cNvSpPr>
            <a:spLocks noGrp="1"/>
          </p:cNvSpPr>
          <p:nvPr>
            <p:ph type="ctrTitle"/>
          </p:nvPr>
        </p:nvSpPr>
        <p:spPr>
          <a:xfrm>
            <a:off x="11113" y="2976805"/>
            <a:ext cx="12192000" cy="1136445"/>
          </a:xfrm>
        </p:spPr>
        <p:txBody>
          <a:bodyPr/>
          <a:lstStyle/>
          <a:p>
            <a:pPr algn="ctr"/>
            <a:r>
              <a:rPr lang="en-US" sz="3200" dirty="0">
                <a:effectLst/>
                <a:latin typeface="Microsoft YaHei UI" panose="020B0503020204020204" pitchFamily="34" charset="-122"/>
                <a:ea typeface="Microsoft YaHei UI" panose="020B0503020204020204" pitchFamily="34" charset="-122"/>
                <a:cs typeface="Microsoft YaHei UI" panose="020B0503020204020204" pitchFamily="34" charset="-122"/>
              </a:rPr>
              <a:t> </a:t>
            </a:r>
            <a:br>
              <a:rPr lang="en-US" sz="3200" dirty="0">
                <a:effectLst/>
                <a:latin typeface="Microsoft YaHei UI" panose="020B0503020204020204" pitchFamily="34" charset="-122"/>
                <a:ea typeface="Microsoft YaHei UI" panose="020B0503020204020204" pitchFamily="34" charset="-122"/>
                <a:cs typeface="Microsoft YaHei UI" panose="020B0503020204020204" pitchFamily="34" charset="-122"/>
              </a:rPr>
            </a:br>
            <a:r>
              <a:rPr lang="en-US" sz="3200" b="1" dirty="0">
                <a:effectLst/>
                <a:latin typeface="Times New Roman" panose="02020603050405020304" pitchFamily="18" charset="0"/>
                <a:ea typeface="Microsoft YaHei UI" panose="020B0503020204020204" pitchFamily="34" charset="-122"/>
                <a:cs typeface="Microsoft YaHei UI" panose="020B0503020204020204" pitchFamily="34" charset="-122"/>
              </a:rPr>
              <a:t>Design and simulation of Electron gun and Magnet of C-Band 80MW klystron for CEPC LINAC</a:t>
            </a:r>
            <a:endParaRPr lang="en-US" sz="3200" dirty="0"/>
          </a:p>
        </p:txBody>
      </p:sp>
      <p:pic>
        <p:nvPicPr>
          <p:cNvPr id="5" name="Picture Placeholder 4" descr="A body of water with trees and mountains in the background&#10;&#10;Description automatically generated">
            <a:extLst>
              <a:ext uri="{FF2B5EF4-FFF2-40B4-BE49-F238E27FC236}">
                <a16:creationId xmlns:a16="http://schemas.microsoft.com/office/drawing/2014/main" id="{FEB4F101-41DB-E362-7AFE-E928630645AA}"/>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6210" b="16210"/>
          <a:stretch>
            <a:fillRect/>
          </a:stretch>
        </p:blipFill>
        <p:spPr>
          <a:xfrm>
            <a:off x="-11113" y="0"/>
            <a:ext cx="12203113" cy="2233613"/>
          </a:xfrm>
        </p:spPr>
      </p:pic>
      <p:pic>
        <p:nvPicPr>
          <p:cNvPr id="6" name="图片 7">
            <a:extLst>
              <a:ext uri="{FF2B5EF4-FFF2-40B4-BE49-F238E27FC236}">
                <a16:creationId xmlns:a16="http://schemas.microsoft.com/office/drawing/2014/main" id="{121EB702-68E1-5A45-85DF-6AB5E5A0BA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937" y="67151"/>
            <a:ext cx="1762125" cy="1043305"/>
          </a:xfrm>
          <a:prstGeom prst="rect">
            <a:avLst/>
          </a:prstGeom>
        </p:spPr>
      </p:pic>
      <p:sp>
        <p:nvSpPr>
          <p:cNvPr id="8" name="Title 8">
            <a:extLst>
              <a:ext uri="{FF2B5EF4-FFF2-40B4-BE49-F238E27FC236}">
                <a16:creationId xmlns:a16="http://schemas.microsoft.com/office/drawing/2014/main" id="{DAE1579E-0384-FEED-1A5E-9CAB804CE992}"/>
              </a:ext>
            </a:extLst>
          </p:cNvPr>
          <p:cNvSpPr txBox="1">
            <a:spLocks/>
          </p:cNvSpPr>
          <p:nvPr/>
        </p:nvSpPr>
        <p:spPr>
          <a:xfrm>
            <a:off x="3213980" y="4152249"/>
            <a:ext cx="4562948" cy="1136445"/>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i="1" kern="1200" cap="all" baseline="0">
                <a:solidFill>
                  <a:schemeClr val="accent1"/>
                </a:solidFill>
                <a:latin typeface="+mj-lt"/>
                <a:ea typeface="+mj-ea"/>
                <a:cs typeface="+mj-cs"/>
              </a:defRPr>
            </a:lvl1pPr>
          </a:lstStyle>
          <a:p>
            <a:pPr algn="ctr"/>
            <a:r>
              <a:rPr lang="en-US" sz="3200" dirty="0">
                <a:latin typeface="Microsoft YaHei UI" panose="020B0503020204020204" pitchFamily="34" charset="-122"/>
                <a:ea typeface="Microsoft YaHei UI" panose="020B0503020204020204" pitchFamily="34" charset="-122"/>
                <a:cs typeface="Microsoft YaHei UI" panose="020B0503020204020204" pitchFamily="34" charset="-122"/>
              </a:rPr>
              <a:t> </a:t>
            </a:r>
            <a:br>
              <a:rPr lang="en-US" sz="3200" dirty="0">
                <a:latin typeface="Microsoft YaHei UI" panose="020B0503020204020204" pitchFamily="34" charset="-122"/>
                <a:ea typeface="Microsoft YaHei UI" panose="020B0503020204020204" pitchFamily="34" charset="-122"/>
                <a:cs typeface="Microsoft YaHei UI" panose="020B0503020204020204" pitchFamily="34" charset="-122"/>
              </a:rPr>
            </a:br>
            <a:endParaRPr lang="en-US" sz="3200" dirty="0"/>
          </a:p>
        </p:txBody>
      </p:sp>
      <p:sp>
        <p:nvSpPr>
          <p:cNvPr id="10" name="Rectangle 2">
            <a:extLst>
              <a:ext uri="{FF2B5EF4-FFF2-40B4-BE49-F238E27FC236}">
                <a16:creationId xmlns:a16="http://schemas.microsoft.com/office/drawing/2014/main" id="{BFF35B11-4B9D-805A-7364-DC68817BF7DB}"/>
              </a:ext>
            </a:extLst>
          </p:cNvPr>
          <p:cNvSpPr>
            <a:spLocks noChangeArrowheads="1"/>
          </p:cNvSpPr>
          <p:nvPr/>
        </p:nvSpPr>
        <p:spPr bwMode="auto">
          <a:xfrm>
            <a:off x="4575008" y="4678939"/>
            <a:ext cx="2444435"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rPr>
              <a:t>Noman Habib</a:t>
            </a:r>
            <a:endParaRPr kumimoji="0" lang="en-US" altLang="en-US" sz="800" b="0" i="0" u="none" strike="noStrike" cap="none" normalizeH="0" baseline="0" dirty="0">
              <a:ln>
                <a:noFill/>
              </a:ln>
              <a:solidFill>
                <a:schemeClr val="accent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3">
            <a:extLst>
              <a:ext uri="{FF2B5EF4-FFF2-40B4-BE49-F238E27FC236}">
                <a16:creationId xmlns:a16="http://schemas.microsoft.com/office/drawing/2014/main" id="{358539B3-2DDD-2D67-942E-141A25F656F7}"/>
              </a:ext>
            </a:extLst>
          </p:cNvPr>
          <p:cNvSpPr>
            <a:spLocks noChangeArrowheads="1"/>
          </p:cNvSpPr>
          <p:nvPr/>
        </p:nvSpPr>
        <p:spPr bwMode="auto">
          <a:xfrm>
            <a:off x="3674193" y="4793993"/>
            <a:ext cx="415705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US" sz="1600" b="1"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rPr>
              <a:t>(PhD Scholar Accelerator Division, IHEP)</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latin typeface="Times New Roman" panose="02020603050405020304" pitchFamily="18" charset="0"/>
                <a:cs typeface="Times New Roman" panose="02020603050405020304" pitchFamily="18" charset="0"/>
              </a:rPr>
              <a:t>Supervisor: </a:t>
            </a:r>
            <a:r>
              <a:rPr lang="en-US" altLang="en-US" sz="1600" b="1" dirty="0">
                <a:solidFill>
                  <a:schemeClr val="accent1"/>
                </a:solidFill>
                <a:latin typeface="Times New Roman" panose="02020603050405020304" pitchFamily="18" charset="0"/>
                <a:cs typeface="Times New Roman" panose="02020603050405020304" pitchFamily="18" charset="0"/>
              </a:rPr>
              <a:t>Prof. Zu-Sheng Zhou</a:t>
            </a:r>
            <a:endParaRPr kumimoji="0" lang="en-US" altLang="en-US" sz="1800" b="0" i="0" u="none" strike="noStrike" cap="none" normalizeH="0" baseline="0" dirty="0">
              <a:ln>
                <a:noFill/>
              </a:ln>
              <a:solidFill>
                <a:schemeClr val="accent1"/>
              </a:solidFill>
              <a:effectLst/>
              <a:latin typeface="Arial" panose="020B0604020202020204" pitchFamily="34" charset="0"/>
            </a:endParaRPr>
          </a:p>
        </p:txBody>
      </p:sp>
      <p:pic>
        <p:nvPicPr>
          <p:cNvPr id="13" name="image5.jpeg">
            <a:extLst>
              <a:ext uri="{FF2B5EF4-FFF2-40B4-BE49-F238E27FC236}">
                <a16:creationId xmlns:a16="http://schemas.microsoft.com/office/drawing/2014/main" id="{B01C452B-4461-62AF-B9BB-7CB494A2EDBF}"/>
              </a:ext>
            </a:extLst>
          </p:cNvPr>
          <p:cNvPicPr>
            <a:picLocks noChangeAspect="1"/>
          </p:cNvPicPr>
          <p:nvPr/>
        </p:nvPicPr>
        <p:blipFill>
          <a:blip r:embed="rId5" cstate="print"/>
          <a:stretch>
            <a:fillRect/>
          </a:stretch>
        </p:blipFill>
        <p:spPr>
          <a:xfrm>
            <a:off x="3890135" y="5680771"/>
            <a:ext cx="3687445" cy="709295"/>
          </a:xfrm>
          <a:prstGeom prst="rect">
            <a:avLst/>
          </a:prstGeom>
        </p:spPr>
      </p:pic>
      <p:sp>
        <p:nvSpPr>
          <p:cNvPr id="14" name="Text Box 4">
            <a:extLst>
              <a:ext uri="{FF2B5EF4-FFF2-40B4-BE49-F238E27FC236}">
                <a16:creationId xmlns:a16="http://schemas.microsoft.com/office/drawing/2014/main" id="{33E65F4E-562D-BBCC-9B17-F0914DAFBE2A}"/>
              </a:ext>
            </a:extLst>
          </p:cNvPr>
          <p:cNvSpPr txBox="1">
            <a:spLocks noChangeArrowheads="1"/>
          </p:cNvSpPr>
          <p:nvPr/>
        </p:nvSpPr>
        <p:spPr bwMode="auto">
          <a:xfrm>
            <a:off x="297738" y="6397439"/>
            <a:ext cx="1204117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62000"/>
              </a:lnSpc>
              <a:spcBef>
                <a:spcPct val="0"/>
              </a:spcBef>
              <a:spcAft>
                <a:spcPct val="0"/>
              </a:spcAft>
              <a:buClrTx/>
              <a:buSzTx/>
              <a:buFontTx/>
              <a:buNone/>
              <a:tabLst/>
            </a:pPr>
            <a:r>
              <a:rPr lang="en-US" sz="1800" dirty="0">
                <a:solidFill>
                  <a:schemeClr val="accent1"/>
                </a:solidFill>
                <a:effectLst/>
                <a:latin typeface="Times New Roman" panose="02020603050405020304" pitchFamily="18" charset="0"/>
                <a:cs typeface="Times New Roman" panose="02020603050405020304" pitchFamily="18" charset="0"/>
              </a:rPr>
              <a:t>7</a:t>
            </a:r>
            <a:r>
              <a:rPr lang="en-US" sz="1800" baseline="30000" dirty="0">
                <a:solidFill>
                  <a:schemeClr val="accent1"/>
                </a:solidFill>
                <a:effectLst/>
                <a:latin typeface="Times New Roman" panose="02020603050405020304" pitchFamily="18" charset="0"/>
                <a:cs typeface="Times New Roman" panose="02020603050405020304" pitchFamily="18" charset="0"/>
              </a:rPr>
              <a:t>th</a:t>
            </a:r>
            <a:r>
              <a:rPr lang="en-US" sz="1800" dirty="0">
                <a:solidFill>
                  <a:schemeClr val="accent1"/>
                </a:solidFill>
                <a:effectLst/>
                <a:latin typeface="Times New Roman" panose="02020603050405020304" pitchFamily="18" charset="0"/>
                <a:cs typeface="Times New Roman" panose="02020603050405020304" pitchFamily="18" charset="0"/>
              </a:rPr>
              <a:t>International School on Beam Dynamics and Accelerator Technology (ISBA24) 1 to 9 Nov. 2024 , in Chiang Mai, Thailand</a:t>
            </a:r>
            <a:endParaRPr kumimoji="0" lang="en-US" altLang="en-US" sz="1800" b="0"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8994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62081-D651-6046-ED3F-1103F78329FD}"/>
              </a:ext>
            </a:extLst>
          </p:cNvPr>
          <p:cNvSpPr>
            <a:spLocks noGrp="1"/>
          </p:cNvSpPr>
          <p:nvPr>
            <p:ph type="title"/>
          </p:nvPr>
        </p:nvSpPr>
        <p:spPr>
          <a:xfrm>
            <a:off x="1143000" y="0"/>
            <a:ext cx="9906000" cy="1382156"/>
          </a:xfrm>
        </p:spPr>
        <p:txBody>
          <a:bodyPr/>
          <a:lstStyle/>
          <a:p>
            <a:pPr algn="ctr"/>
            <a:r>
              <a:rPr lang="en-US" b="1" i="0" u="sng" dirty="0">
                <a:solidFill>
                  <a:schemeClr val="accent1"/>
                </a:solidFill>
                <a:latin typeface="Times" panose="02020603050405020304" pitchFamily="18" charset="0"/>
                <a:cs typeface="Times" panose="02020603050405020304" pitchFamily="18" charset="0"/>
              </a:rPr>
              <a:t>Results and Discussion</a:t>
            </a:r>
          </a:p>
        </p:txBody>
      </p:sp>
      <p:sp>
        <p:nvSpPr>
          <p:cNvPr id="7" name="Content Placeholder 6">
            <a:extLst>
              <a:ext uri="{FF2B5EF4-FFF2-40B4-BE49-F238E27FC236}">
                <a16:creationId xmlns:a16="http://schemas.microsoft.com/office/drawing/2014/main" id="{DBEB7E96-42B1-4568-5459-286794E56115}"/>
              </a:ext>
            </a:extLst>
          </p:cNvPr>
          <p:cNvSpPr>
            <a:spLocks noGrp="1"/>
          </p:cNvSpPr>
          <p:nvPr>
            <p:ph idx="1"/>
          </p:nvPr>
        </p:nvSpPr>
        <p:spPr>
          <a:xfrm>
            <a:off x="1143000" y="1237673"/>
            <a:ext cx="9906000" cy="4796305"/>
          </a:xfrm>
        </p:spPr>
        <p:txBody>
          <a:bodyPr>
            <a:normAutofit/>
          </a:bodyPr>
          <a:lstStyle/>
          <a:p>
            <a:pPr algn="just"/>
            <a:r>
              <a:rPr lang="en-US" sz="2400" dirty="0">
                <a:latin typeface="Times New Roman" pitchFamily="18" charset="0"/>
                <a:cs typeface="Times New Roman" pitchFamily="18" charset="0"/>
              </a:rPr>
              <a:t>A space charge current of 418A is obtained as can be seen in the Figure 9 below:</a:t>
            </a:r>
          </a:p>
          <a:p>
            <a:pPr marL="0" indent="0" algn="just">
              <a:buNone/>
            </a:pPr>
            <a:endParaRPr lang="en-US" sz="2400" dirty="0">
              <a:latin typeface="Times New Roman" pitchFamily="18" charset="0"/>
              <a:cs typeface="Times New Roman" pitchFamily="18" charset="0"/>
            </a:endParaRPr>
          </a:p>
          <a:p>
            <a:pPr marL="0" indent="0" algn="just">
              <a:buNone/>
            </a:pPr>
            <a:endParaRPr lang="en-US" sz="2400" dirty="0">
              <a:latin typeface="Times New Roman" pitchFamily="18" charset="0"/>
              <a:cs typeface="Times New Roman" pitchFamily="18" charset="0"/>
            </a:endParaRPr>
          </a:p>
          <a:p>
            <a:pPr marL="0" indent="0" algn="just">
              <a:buNone/>
            </a:pPr>
            <a:endParaRPr lang="en-US" sz="2400" dirty="0">
              <a:latin typeface="Times New Roman" pitchFamily="18" charset="0"/>
              <a:cs typeface="Times New Roman" pitchFamily="18" charset="0"/>
            </a:endParaRPr>
          </a:p>
          <a:p>
            <a:pPr marL="0" indent="0" algn="just">
              <a:buNone/>
            </a:pP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The perveance is calculated to be 1.5 µP as shown in figure 10 below:</a:t>
            </a:r>
          </a:p>
          <a:p>
            <a:pPr marL="0" indent="0" algn="just">
              <a:buNone/>
            </a:pPr>
            <a:endParaRPr lang="en-US" sz="2400" dirty="0">
              <a:latin typeface="Times New Roman" pitchFamily="18" charset="0"/>
              <a:cs typeface="Times New Roman" pitchFamily="18" charset="0"/>
            </a:endParaRPr>
          </a:p>
          <a:p>
            <a:pPr marL="0" indent="0" algn="just">
              <a:buNone/>
            </a:pPr>
            <a:endParaRPr lang="en-US" sz="2400" dirty="0">
              <a:latin typeface="Times New Roman" pitchFamily="18" charset="0"/>
              <a:cs typeface="Times New Roman" pitchFamily="18" charset="0"/>
            </a:endParaRPr>
          </a:p>
        </p:txBody>
      </p:sp>
      <p:pic>
        <p:nvPicPr>
          <p:cNvPr id="10" name="Picture 9" descr="A high angle view of a building&#10;&#10;Description automatically generated">
            <a:extLst>
              <a:ext uri="{FF2B5EF4-FFF2-40B4-BE49-F238E27FC236}">
                <a16:creationId xmlns:a16="http://schemas.microsoft.com/office/drawing/2014/main" id="{F64CD71C-4821-7D20-0CE0-9DB54CBB59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V="1">
            <a:off x="10748727" y="0"/>
            <a:ext cx="1443273" cy="962182"/>
          </a:xfrm>
          <a:prstGeom prst="rect">
            <a:avLst/>
          </a:prstGeom>
        </p:spPr>
      </p:pic>
      <p:sp>
        <p:nvSpPr>
          <p:cNvPr id="11" name="Text Box 4">
            <a:extLst>
              <a:ext uri="{FF2B5EF4-FFF2-40B4-BE49-F238E27FC236}">
                <a16:creationId xmlns:a16="http://schemas.microsoft.com/office/drawing/2014/main" id="{306CA915-6847-53A1-ECAA-11844CC2C907}"/>
              </a:ext>
            </a:extLst>
          </p:cNvPr>
          <p:cNvSpPr txBox="1">
            <a:spLocks noChangeArrowheads="1"/>
          </p:cNvSpPr>
          <p:nvPr/>
        </p:nvSpPr>
        <p:spPr bwMode="auto">
          <a:xfrm>
            <a:off x="1574281" y="6397439"/>
            <a:ext cx="11065394"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62000"/>
              </a:lnSpc>
              <a:spcBef>
                <a:spcPct val="0"/>
              </a:spcBef>
              <a:spcAft>
                <a:spcPct val="0"/>
              </a:spcAft>
              <a:buClrTx/>
              <a:buSzTx/>
              <a:buFontTx/>
              <a:buNone/>
              <a:tabLst/>
            </a:pPr>
            <a:r>
              <a:rPr lang="en-US" sz="1800" dirty="0">
                <a:solidFill>
                  <a:schemeClr val="accent1"/>
                </a:solidFill>
                <a:effectLst/>
                <a:latin typeface="Times New Roman" panose="02020603050405020304" pitchFamily="18" charset="0"/>
                <a:cs typeface="Times New Roman" panose="02020603050405020304" pitchFamily="18" charset="0"/>
              </a:rPr>
              <a:t>7</a:t>
            </a:r>
            <a:r>
              <a:rPr lang="en-US" sz="1800" baseline="30000" dirty="0">
                <a:solidFill>
                  <a:schemeClr val="accent1"/>
                </a:solidFill>
                <a:effectLst/>
                <a:latin typeface="Times New Roman" panose="02020603050405020304" pitchFamily="18" charset="0"/>
                <a:cs typeface="Times New Roman" panose="02020603050405020304" pitchFamily="18" charset="0"/>
              </a:rPr>
              <a:t>th</a:t>
            </a:r>
            <a:r>
              <a:rPr lang="en-US" sz="1800" dirty="0">
                <a:solidFill>
                  <a:schemeClr val="accent1"/>
                </a:solidFill>
                <a:effectLst/>
                <a:latin typeface="Times New Roman" panose="02020603050405020304" pitchFamily="18" charset="0"/>
                <a:cs typeface="Times New Roman" panose="02020603050405020304" pitchFamily="18" charset="0"/>
              </a:rPr>
              <a:t>International School on Beam Dynamics and Accelerator Technology (ISBA24) 1 to 9 Nov. 2024</a:t>
            </a:r>
            <a:endParaRPr kumimoji="0" lang="en-US" altLang="en-US" sz="1800" b="0"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endParaRPr>
          </a:p>
        </p:txBody>
      </p:sp>
      <p:pic>
        <p:nvPicPr>
          <p:cNvPr id="3" name="Picture 2" descr="A graph with lines and dots&#10;&#10;Description automatically generated">
            <a:extLst>
              <a:ext uri="{FF2B5EF4-FFF2-40B4-BE49-F238E27FC236}">
                <a16:creationId xmlns:a16="http://schemas.microsoft.com/office/drawing/2014/main" id="{A97A8995-163C-43B5-4A6B-38C8BB268A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8502" y="1657646"/>
            <a:ext cx="4325294" cy="1932004"/>
          </a:xfrm>
          <a:prstGeom prst="rect">
            <a:avLst/>
          </a:prstGeom>
        </p:spPr>
      </p:pic>
      <p:pic>
        <p:nvPicPr>
          <p:cNvPr id="5" name="Picture 4">
            <a:extLst>
              <a:ext uri="{FF2B5EF4-FFF2-40B4-BE49-F238E27FC236}">
                <a16:creationId xmlns:a16="http://schemas.microsoft.com/office/drawing/2014/main" id="{15CBFFAE-7B60-BBC4-4E83-038840EF0D9E}"/>
              </a:ext>
            </a:extLst>
          </p:cNvPr>
          <p:cNvPicPr>
            <a:picLocks noChangeAspect="1"/>
          </p:cNvPicPr>
          <p:nvPr/>
        </p:nvPicPr>
        <p:blipFill>
          <a:blip r:embed="rId4"/>
          <a:stretch>
            <a:fillRect/>
          </a:stretch>
        </p:blipFill>
        <p:spPr>
          <a:xfrm>
            <a:off x="3846660" y="4184898"/>
            <a:ext cx="4219971" cy="1981458"/>
          </a:xfrm>
          <a:prstGeom prst="rect">
            <a:avLst/>
          </a:prstGeom>
        </p:spPr>
      </p:pic>
    </p:spTree>
    <p:extLst>
      <p:ext uri="{BB962C8B-B14F-4D97-AF65-F5344CB8AC3E}">
        <p14:creationId xmlns:p14="http://schemas.microsoft.com/office/powerpoint/2010/main" val="4104035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62081-D651-6046-ED3F-1103F78329FD}"/>
              </a:ext>
            </a:extLst>
          </p:cNvPr>
          <p:cNvSpPr>
            <a:spLocks noGrp="1"/>
          </p:cNvSpPr>
          <p:nvPr>
            <p:ph type="title"/>
          </p:nvPr>
        </p:nvSpPr>
        <p:spPr>
          <a:xfrm>
            <a:off x="1143000" y="0"/>
            <a:ext cx="9906000" cy="1382156"/>
          </a:xfrm>
        </p:spPr>
        <p:txBody>
          <a:bodyPr/>
          <a:lstStyle/>
          <a:p>
            <a:pPr algn="ctr"/>
            <a:r>
              <a:rPr lang="en-US" b="1" i="0" u="sng" dirty="0">
                <a:solidFill>
                  <a:schemeClr val="accent1"/>
                </a:solidFill>
                <a:latin typeface="Times" panose="02020603050405020304" pitchFamily="18" charset="0"/>
                <a:cs typeface="Times" panose="02020603050405020304" pitchFamily="18" charset="0"/>
              </a:rPr>
              <a:t>Results and Discussion</a:t>
            </a:r>
          </a:p>
        </p:txBody>
      </p:sp>
      <p:sp>
        <p:nvSpPr>
          <p:cNvPr id="7" name="Content Placeholder 6">
            <a:extLst>
              <a:ext uri="{FF2B5EF4-FFF2-40B4-BE49-F238E27FC236}">
                <a16:creationId xmlns:a16="http://schemas.microsoft.com/office/drawing/2014/main" id="{DBEB7E96-42B1-4568-5459-286794E56115}"/>
              </a:ext>
            </a:extLst>
          </p:cNvPr>
          <p:cNvSpPr>
            <a:spLocks noGrp="1"/>
          </p:cNvSpPr>
          <p:nvPr>
            <p:ph idx="1"/>
          </p:nvPr>
        </p:nvSpPr>
        <p:spPr>
          <a:xfrm>
            <a:off x="1143000" y="1237673"/>
            <a:ext cx="9906000" cy="4796305"/>
          </a:xfrm>
        </p:spPr>
        <p:txBody>
          <a:bodyPr>
            <a:normAutofit/>
          </a:bodyPr>
          <a:lstStyle/>
          <a:p>
            <a:pPr algn="just"/>
            <a:r>
              <a:rPr lang="en-US" sz="2400" dirty="0">
                <a:latin typeface="Times New Roman" pitchFamily="18" charset="0"/>
                <a:cs typeface="Times New Roman" pitchFamily="18" charset="0"/>
              </a:rPr>
              <a:t>The values of the maximum &amp; minimum beam size under the magnetic field is shown in Figure 11 below:</a:t>
            </a:r>
            <a:endParaRPr lang="en-US" sz="2200" dirty="0">
              <a:solidFill>
                <a:schemeClr val="tx1"/>
              </a:solidFill>
              <a:latin typeface="Times" panose="02020603050405020304" pitchFamily="18" charset="0"/>
              <a:cs typeface="Times" panose="02020603050405020304" pitchFamily="18" charset="0"/>
            </a:endParaRPr>
          </a:p>
        </p:txBody>
      </p:sp>
      <p:pic>
        <p:nvPicPr>
          <p:cNvPr id="10" name="Picture 9" descr="A high angle view of a building&#10;&#10;Description automatically generated">
            <a:extLst>
              <a:ext uri="{FF2B5EF4-FFF2-40B4-BE49-F238E27FC236}">
                <a16:creationId xmlns:a16="http://schemas.microsoft.com/office/drawing/2014/main" id="{F64CD71C-4821-7D20-0CE0-9DB54CBB59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V="1">
            <a:off x="10748727" y="0"/>
            <a:ext cx="1443273" cy="962182"/>
          </a:xfrm>
          <a:prstGeom prst="rect">
            <a:avLst/>
          </a:prstGeom>
        </p:spPr>
      </p:pic>
      <p:sp>
        <p:nvSpPr>
          <p:cNvPr id="11" name="Text Box 4">
            <a:extLst>
              <a:ext uri="{FF2B5EF4-FFF2-40B4-BE49-F238E27FC236}">
                <a16:creationId xmlns:a16="http://schemas.microsoft.com/office/drawing/2014/main" id="{306CA915-6847-53A1-ECAA-11844CC2C907}"/>
              </a:ext>
            </a:extLst>
          </p:cNvPr>
          <p:cNvSpPr txBox="1">
            <a:spLocks noChangeArrowheads="1"/>
          </p:cNvSpPr>
          <p:nvPr/>
        </p:nvSpPr>
        <p:spPr bwMode="auto">
          <a:xfrm>
            <a:off x="1574281" y="6397439"/>
            <a:ext cx="11065394"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62000"/>
              </a:lnSpc>
              <a:spcBef>
                <a:spcPct val="0"/>
              </a:spcBef>
              <a:spcAft>
                <a:spcPct val="0"/>
              </a:spcAft>
              <a:buClrTx/>
              <a:buSzTx/>
              <a:buFontTx/>
              <a:buNone/>
              <a:tabLst/>
            </a:pPr>
            <a:r>
              <a:rPr lang="en-US" sz="1800" dirty="0">
                <a:solidFill>
                  <a:schemeClr val="accent1"/>
                </a:solidFill>
                <a:effectLst/>
                <a:latin typeface="Times New Roman" panose="02020603050405020304" pitchFamily="18" charset="0"/>
                <a:cs typeface="Times New Roman" panose="02020603050405020304" pitchFamily="18" charset="0"/>
              </a:rPr>
              <a:t>7</a:t>
            </a:r>
            <a:r>
              <a:rPr lang="en-US" sz="1800" baseline="30000" dirty="0">
                <a:solidFill>
                  <a:schemeClr val="accent1"/>
                </a:solidFill>
                <a:effectLst/>
                <a:latin typeface="Times New Roman" panose="02020603050405020304" pitchFamily="18" charset="0"/>
                <a:cs typeface="Times New Roman" panose="02020603050405020304" pitchFamily="18" charset="0"/>
              </a:rPr>
              <a:t>th</a:t>
            </a:r>
            <a:r>
              <a:rPr lang="en-US" sz="1800" dirty="0">
                <a:solidFill>
                  <a:schemeClr val="accent1"/>
                </a:solidFill>
                <a:effectLst/>
                <a:latin typeface="Times New Roman" panose="02020603050405020304" pitchFamily="18" charset="0"/>
                <a:cs typeface="Times New Roman" panose="02020603050405020304" pitchFamily="18" charset="0"/>
              </a:rPr>
              <a:t>International School on Beam Dynamics and Accelerator Technology (ISBA24) 1 to 9 Nov. 2024</a:t>
            </a:r>
            <a:endParaRPr kumimoji="0" lang="en-US" altLang="en-US" sz="1800" b="0"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endParaRPr>
          </a:p>
        </p:txBody>
      </p:sp>
      <p:pic>
        <p:nvPicPr>
          <p:cNvPr id="4" name="Picture 3" descr="A graph showing a graph&#10;&#10;Description automatically generated">
            <a:extLst>
              <a:ext uri="{FF2B5EF4-FFF2-40B4-BE49-F238E27FC236}">
                <a16:creationId xmlns:a16="http://schemas.microsoft.com/office/drawing/2014/main" id="{C803D79D-90C2-65C1-5023-B263F22FAC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6769" y="2604136"/>
            <a:ext cx="6698461" cy="2992551"/>
          </a:xfrm>
          <a:prstGeom prst="rect">
            <a:avLst/>
          </a:prstGeom>
        </p:spPr>
      </p:pic>
    </p:spTree>
    <p:extLst>
      <p:ext uri="{BB962C8B-B14F-4D97-AF65-F5344CB8AC3E}">
        <p14:creationId xmlns:p14="http://schemas.microsoft.com/office/powerpoint/2010/main" val="2070398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62081-D651-6046-ED3F-1103F78329FD}"/>
              </a:ext>
            </a:extLst>
          </p:cNvPr>
          <p:cNvSpPr>
            <a:spLocks noGrp="1"/>
          </p:cNvSpPr>
          <p:nvPr>
            <p:ph type="title"/>
          </p:nvPr>
        </p:nvSpPr>
        <p:spPr>
          <a:xfrm>
            <a:off x="1143000" y="0"/>
            <a:ext cx="9906000" cy="1382156"/>
          </a:xfrm>
        </p:spPr>
        <p:txBody>
          <a:bodyPr/>
          <a:lstStyle/>
          <a:p>
            <a:pPr algn="ctr"/>
            <a:r>
              <a:rPr lang="en-US" b="1" i="0" u="sng" dirty="0">
                <a:solidFill>
                  <a:schemeClr val="accent1"/>
                </a:solidFill>
                <a:latin typeface="Times" panose="02020603050405020304" pitchFamily="18" charset="0"/>
                <a:cs typeface="Times" panose="02020603050405020304" pitchFamily="18" charset="0"/>
              </a:rPr>
              <a:t>Summary</a:t>
            </a:r>
          </a:p>
        </p:txBody>
      </p:sp>
      <p:sp>
        <p:nvSpPr>
          <p:cNvPr id="7" name="Content Placeholder 6">
            <a:extLst>
              <a:ext uri="{FF2B5EF4-FFF2-40B4-BE49-F238E27FC236}">
                <a16:creationId xmlns:a16="http://schemas.microsoft.com/office/drawing/2014/main" id="{DBEB7E96-42B1-4568-5459-286794E56115}"/>
              </a:ext>
            </a:extLst>
          </p:cNvPr>
          <p:cNvSpPr>
            <a:spLocks noGrp="1"/>
          </p:cNvSpPr>
          <p:nvPr>
            <p:ph idx="1"/>
          </p:nvPr>
        </p:nvSpPr>
        <p:spPr>
          <a:xfrm>
            <a:off x="1143000" y="962183"/>
            <a:ext cx="9906000" cy="5071795"/>
          </a:xfrm>
        </p:spPr>
        <p:txBody>
          <a:bodyPr>
            <a:normAutofit/>
          </a:bodyPr>
          <a:lstStyle/>
          <a:p>
            <a:pPr marL="0" indent="0" algn="just">
              <a:buNone/>
            </a:pPr>
            <a:r>
              <a:rPr lang="en-US" sz="2400" kern="0" dirty="0">
                <a:latin typeface="Times New Roman" panose="02020603050405020304" pitchFamily="18" charset="0"/>
                <a:cs typeface="Times New Roman" panose="02020603050405020304" pitchFamily="18" charset="0"/>
              </a:rPr>
              <a:t>A thermionic high-power diode electron gun in a simple structure is designed (modeled), simulated and analyzed .A summary of the calculated parameters are given in table 3 below:</a:t>
            </a:r>
            <a:endParaRPr lang="en-US" sz="2200" dirty="0">
              <a:solidFill>
                <a:schemeClr val="tx1"/>
              </a:solidFill>
              <a:latin typeface="Times" panose="02020603050405020304" pitchFamily="18" charset="0"/>
              <a:cs typeface="Times" panose="02020603050405020304" pitchFamily="18" charset="0"/>
            </a:endParaRPr>
          </a:p>
        </p:txBody>
      </p:sp>
      <p:pic>
        <p:nvPicPr>
          <p:cNvPr id="10" name="Picture 9" descr="A high angle view of a building&#10;&#10;Description automatically generated">
            <a:extLst>
              <a:ext uri="{FF2B5EF4-FFF2-40B4-BE49-F238E27FC236}">
                <a16:creationId xmlns:a16="http://schemas.microsoft.com/office/drawing/2014/main" id="{F64CD71C-4821-7D20-0CE0-9DB54CBB59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V="1">
            <a:off x="10748727" y="0"/>
            <a:ext cx="1443273" cy="962182"/>
          </a:xfrm>
          <a:prstGeom prst="rect">
            <a:avLst/>
          </a:prstGeom>
        </p:spPr>
      </p:pic>
      <p:sp>
        <p:nvSpPr>
          <p:cNvPr id="11" name="Text Box 4">
            <a:extLst>
              <a:ext uri="{FF2B5EF4-FFF2-40B4-BE49-F238E27FC236}">
                <a16:creationId xmlns:a16="http://schemas.microsoft.com/office/drawing/2014/main" id="{306CA915-6847-53A1-ECAA-11844CC2C907}"/>
              </a:ext>
            </a:extLst>
          </p:cNvPr>
          <p:cNvSpPr txBox="1">
            <a:spLocks noChangeArrowheads="1"/>
          </p:cNvSpPr>
          <p:nvPr/>
        </p:nvSpPr>
        <p:spPr bwMode="auto">
          <a:xfrm>
            <a:off x="1574281" y="6397439"/>
            <a:ext cx="11065394"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62000"/>
              </a:lnSpc>
              <a:spcBef>
                <a:spcPct val="0"/>
              </a:spcBef>
              <a:spcAft>
                <a:spcPct val="0"/>
              </a:spcAft>
              <a:buClrTx/>
              <a:buSzTx/>
              <a:buFontTx/>
              <a:buNone/>
              <a:tabLst/>
            </a:pPr>
            <a:r>
              <a:rPr lang="en-US" sz="1800" dirty="0">
                <a:solidFill>
                  <a:schemeClr val="accent1"/>
                </a:solidFill>
                <a:effectLst/>
                <a:latin typeface="Times New Roman" panose="02020603050405020304" pitchFamily="18" charset="0"/>
                <a:cs typeface="Times New Roman" panose="02020603050405020304" pitchFamily="18" charset="0"/>
              </a:rPr>
              <a:t>7</a:t>
            </a:r>
            <a:r>
              <a:rPr lang="en-US" sz="1800" baseline="30000" dirty="0">
                <a:solidFill>
                  <a:schemeClr val="accent1"/>
                </a:solidFill>
                <a:effectLst/>
                <a:latin typeface="Times New Roman" panose="02020603050405020304" pitchFamily="18" charset="0"/>
                <a:cs typeface="Times New Roman" panose="02020603050405020304" pitchFamily="18" charset="0"/>
              </a:rPr>
              <a:t>th</a:t>
            </a:r>
            <a:r>
              <a:rPr lang="en-US" sz="1800" dirty="0">
                <a:solidFill>
                  <a:schemeClr val="accent1"/>
                </a:solidFill>
                <a:effectLst/>
                <a:latin typeface="Times New Roman" panose="02020603050405020304" pitchFamily="18" charset="0"/>
                <a:cs typeface="Times New Roman" panose="02020603050405020304" pitchFamily="18" charset="0"/>
              </a:rPr>
              <a:t>International School on Beam Dynamics and Accelerator Technology (ISBA24) 1 to 9 Nov. 2024</a:t>
            </a:r>
            <a:endParaRPr kumimoji="0" lang="en-US" altLang="en-US" sz="1800" b="0"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DCE96334-AC12-C4FC-070A-BB421D8CFB68}"/>
              </a:ext>
            </a:extLst>
          </p:cNvPr>
          <p:cNvGraphicFramePr>
            <a:graphicFrameLocks noGrp="1"/>
          </p:cNvGraphicFramePr>
          <p:nvPr>
            <p:extLst>
              <p:ext uri="{D42A27DB-BD31-4B8C-83A1-F6EECF244321}">
                <p14:modId xmlns:p14="http://schemas.microsoft.com/office/powerpoint/2010/main" val="2870466357"/>
              </p:ext>
            </p:extLst>
          </p:nvPr>
        </p:nvGraphicFramePr>
        <p:xfrm>
          <a:off x="2000231" y="2008610"/>
          <a:ext cx="7451798" cy="4425310"/>
        </p:xfrm>
        <a:graphic>
          <a:graphicData uri="http://schemas.openxmlformats.org/drawingml/2006/table">
            <a:tbl>
              <a:tblPr firstRow="1" firstCol="1" bandRow="1">
                <a:tableStyleId>{7DF18680-E054-41AD-8BC1-D1AEF772440D}</a:tableStyleId>
              </a:tblPr>
              <a:tblGrid>
                <a:gridCol w="2099090">
                  <a:extLst>
                    <a:ext uri="{9D8B030D-6E8A-4147-A177-3AD203B41FA5}">
                      <a16:colId xmlns:a16="http://schemas.microsoft.com/office/drawing/2014/main" val="791922162"/>
                    </a:ext>
                  </a:extLst>
                </a:gridCol>
                <a:gridCol w="1177362">
                  <a:extLst>
                    <a:ext uri="{9D8B030D-6E8A-4147-A177-3AD203B41FA5}">
                      <a16:colId xmlns:a16="http://schemas.microsoft.com/office/drawing/2014/main" val="2177072987"/>
                    </a:ext>
                  </a:extLst>
                </a:gridCol>
                <a:gridCol w="1010838">
                  <a:extLst>
                    <a:ext uri="{9D8B030D-6E8A-4147-A177-3AD203B41FA5}">
                      <a16:colId xmlns:a16="http://schemas.microsoft.com/office/drawing/2014/main" val="3443102662"/>
                    </a:ext>
                  </a:extLst>
                </a:gridCol>
                <a:gridCol w="1343329">
                  <a:extLst>
                    <a:ext uri="{9D8B030D-6E8A-4147-A177-3AD203B41FA5}">
                      <a16:colId xmlns:a16="http://schemas.microsoft.com/office/drawing/2014/main" val="3655116551"/>
                    </a:ext>
                  </a:extLst>
                </a:gridCol>
                <a:gridCol w="1821179">
                  <a:extLst>
                    <a:ext uri="{9D8B030D-6E8A-4147-A177-3AD203B41FA5}">
                      <a16:colId xmlns:a16="http://schemas.microsoft.com/office/drawing/2014/main" val="672446346"/>
                    </a:ext>
                  </a:extLst>
                </a:gridCol>
              </a:tblGrid>
              <a:tr h="403778">
                <a:tc>
                  <a:txBody>
                    <a:bodyPr/>
                    <a:lstStyle/>
                    <a:p>
                      <a:pPr>
                        <a:lnSpc>
                          <a:spcPct val="107000"/>
                        </a:lnSpc>
                        <a:spcAft>
                          <a:spcPts val="800"/>
                        </a:spcAft>
                      </a:pPr>
                      <a:r>
                        <a:rPr lang="en-US" sz="1800" kern="100" dirty="0">
                          <a:effectLst/>
                          <a:latin typeface="Times New Roman" panose="02020603050405020304" pitchFamily="18" charset="0"/>
                          <a:cs typeface="Times New Roman" panose="02020603050405020304" pitchFamily="18" charset="0"/>
                        </a:rPr>
                        <a:t>Parameters</a:t>
                      </a: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0149" marR="60149" marT="8354" marB="0" anchor="ctr"/>
                </a:tc>
                <a:tc>
                  <a:txBody>
                    <a:bodyPr/>
                    <a:lstStyle/>
                    <a:p>
                      <a:pPr>
                        <a:lnSpc>
                          <a:spcPct val="107000"/>
                        </a:lnSpc>
                        <a:spcAft>
                          <a:spcPts val="800"/>
                        </a:spcAft>
                      </a:pPr>
                      <a:r>
                        <a:rPr lang="en-US" sz="1800" kern="100" dirty="0">
                          <a:effectLst/>
                          <a:latin typeface="Times New Roman" panose="02020603050405020304" pitchFamily="18" charset="0"/>
                          <a:cs typeface="Times New Roman" panose="02020603050405020304" pitchFamily="18" charset="0"/>
                        </a:rPr>
                        <a:t>Units</a:t>
                      </a: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0149" marR="60149" marT="8354" marB="0" anchor="ctr"/>
                </a:tc>
                <a:tc>
                  <a:txBody>
                    <a:bodyPr/>
                    <a:lstStyle/>
                    <a:p>
                      <a:pPr>
                        <a:lnSpc>
                          <a:spcPct val="107000"/>
                        </a:lnSpc>
                        <a:spcAft>
                          <a:spcPts val="800"/>
                        </a:spcAft>
                      </a:pPr>
                      <a:r>
                        <a:rPr lang="en-US" sz="1800" kern="100">
                          <a:effectLst/>
                          <a:latin typeface="Times New Roman" panose="02020603050405020304" pitchFamily="18" charset="0"/>
                          <a:cs typeface="Times New Roman" panose="02020603050405020304" pitchFamily="18" charset="0"/>
                        </a:rPr>
                        <a:t>CST</a:t>
                      </a:r>
                      <a:endParaRPr lang="en-US"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0149" marR="60149" marT="8354" marB="0" anchor="ctr"/>
                </a:tc>
                <a:tc>
                  <a:txBody>
                    <a:bodyPr/>
                    <a:lstStyle/>
                    <a:p>
                      <a:pPr>
                        <a:lnSpc>
                          <a:spcPct val="107000"/>
                        </a:lnSpc>
                        <a:spcAft>
                          <a:spcPts val="800"/>
                        </a:spcAft>
                      </a:pPr>
                      <a:r>
                        <a:rPr lang="en-US" sz="1800" kern="100">
                          <a:effectLst/>
                          <a:latin typeface="Times New Roman" panose="02020603050405020304" pitchFamily="18" charset="0"/>
                          <a:cs typeface="Times New Roman" panose="02020603050405020304" pitchFamily="18" charset="0"/>
                        </a:rPr>
                        <a:t>DGUN</a:t>
                      </a:r>
                      <a:endParaRPr lang="en-US"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0149" marR="60149" marT="8354" marB="0" anchor="ctr"/>
                </a:tc>
                <a:tc>
                  <a:txBody>
                    <a:bodyPr/>
                    <a:lstStyle/>
                    <a:p>
                      <a:pPr>
                        <a:lnSpc>
                          <a:spcPct val="107000"/>
                        </a:lnSpc>
                        <a:spcAft>
                          <a:spcPts val="800"/>
                        </a:spcAft>
                      </a:pPr>
                      <a:r>
                        <a:rPr lang="en-US" sz="1800" kern="100" dirty="0">
                          <a:effectLst/>
                          <a:latin typeface="Times New Roman" panose="02020603050405020304" pitchFamily="18" charset="0"/>
                          <a:cs typeface="Times New Roman" panose="02020603050405020304" pitchFamily="18" charset="0"/>
                        </a:rPr>
                        <a:t>POISSON</a:t>
                      </a: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0149" marR="60149" marT="8354" marB="0" anchor="ctr"/>
                </a:tc>
                <a:extLst>
                  <a:ext uri="{0D108BD9-81ED-4DB2-BD59-A6C34878D82A}">
                    <a16:rowId xmlns:a16="http://schemas.microsoft.com/office/drawing/2014/main" val="2289096307"/>
                  </a:ext>
                </a:extLst>
              </a:tr>
              <a:tr h="314112">
                <a:tc>
                  <a:txBody>
                    <a:bodyPr/>
                    <a:lstStyle/>
                    <a:p>
                      <a:pPr>
                        <a:lnSpc>
                          <a:spcPct val="107000"/>
                        </a:lnSpc>
                        <a:spcAft>
                          <a:spcPts val="800"/>
                        </a:spcAft>
                      </a:pPr>
                      <a:r>
                        <a:rPr lang="en-US" sz="1600" kern="100">
                          <a:effectLst/>
                          <a:latin typeface="Times New Roman" panose="02020603050405020304" pitchFamily="18" charset="0"/>
                          <a:cs typeface="Times New Roman" panose="02020603050405020304" pitchFamily="18" charset="0"/>
                        </a:rPr>
                        <a:t>Acceleration voltage </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0149" marR="60149" marT="8354" marB="0"/>
                </a:tc>
                <a:tc>
                  <a:txBody>
                    <a:bodyPr/>
                    <a:lstStyle/>
                    <a:p>
                      <a:pPr>
                        <a:lnSpc>
                          <a:spcPct val="107000"/>
                        </a:lnSpc>
                        <a:spcAft>
                          <a:spcPts val="800"/>
                        </a:spcAft>
                      </a:pPr>
                      <a:r>
                        <a:rPr lang="en-US" sz="1600" kern="100">
                          <a:effectLst/>
                          <a:latin typeface="Times New Roman" panose="02020603050405020304" pitchFamily="18" charset="0"/>
                          <a:cs typeface="Times New Roman" panose="02020603050405020304" pitchFamily="18" charset="0"/>
                        </a:rPr>
                        <a:t>kV</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0149" marR="60149" marT="8354" marB="0"/>
                </a:tc>
                <a:tc>
                  <a:txBody>
                    <a:bodyPr/>
                    <a:lstStyle/>
                    <a:p>
                      <a:pPr>
                        <a:lnSpc>
                          <a:spcPct val="107000"/>
                        </a:lnSpc>
                        <a:spcAft>
                          <a:spcPts val="800"/>
                        </a:spcAft>
                      </a:pPr>
                      <a:r>
                        <a:rPr lang="en-US" sz="1600" kern="100">
                          <a:effectLst/>
                          <a:latin typeface="Times New Roman" panose="02020603050405020304" pitchFamily="18" charset="0"/>
                          <a:cs typeface="Times New Roman" panose="02020603050405020304" pitchFamily="18" charset="0"/>
                        </a:rPr>
                        <a:t>420.7</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0149" marR="60149" marT="8354" marB="0"/>
                </a:tc>
                <a:tc>
                  <a:txBody>
                    <a:bodyPr/>
                    <a:lstStyle/>
                    <a:p>
                      <a:pPr>
                        <a:lnSpc>
                          <a:spcPct val="107000"/>
                        </a:lnSpc>
                        <a:spcAft>
                          <a:spcPts val="800"/>
                        </a:spcAft>
                      </a:pPr>
                      <a:r>
                        <a:rPr lang="en-US" sz="1600" kern="100">
                          <a:effectLst/>
                          <a:latin typeface="Times New Roman" panose="02020603050405020304" pitchFamily="18" charset="0"/>
                          <a:cs typeface="Times New Roman" panose="02020603050405020304" pitchFamily="18" charset="0"/>
                        </a:rPr>
                        <a:t>425</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0149" marR="60149" marT="8354" marB="0"/>
                </a:tc>
                <a:tc>
                  <a:txBody>
                    <a:bodyPr/>
                    <a:lstStyle/>
                    <a:p>
                      <a:pPr>
                        <a:lnSpc>
                          <a:spcPct val="107000"/>
                        </a:lnSpc>
                        <a:spcAft>
                          <a:spcPts val="800"/>
                        </a:spcAft>
                      </a:pPr>
                      <a:r>
                        <a:rPr lang="en-US" sz="1600" kern="100">
                          <a:effectLst/>
                          <a:latin typeface="Times New Roman" panose="02020603050405020304" pitchFamily="18" charset="0"/>
                          <a:cs typeface="Times New Roman" panose="02020603050405020304" pitchFamily="18" charset="0"/>
                        </a:rPr>
                        <a:t>425</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0149" marR="60149" marT="8354" marB="0"/>
                </a:tc>
                <a:extLst>
                  <a:ext uri="{0D108BD9-81ED-4DB2-BD59-A6C34878D82A}">
                    <a16:rowId xmlns:a16="http://schemas.microsoft.com/office/drawing/2014/main" val="3038784745"/>
                  </a:ext>
                </a:extLst>
              </a:tr>
              <a:tr h="314112">
                <a:tc>
                  <a:txBody>
                    <a:bodyPr/>
                    <a:lstStyle/>
                    <a:p>
                      <a:pPr>
                        <a:lnSpc>
                          <a:spcPct val="107000"/>
                        </a:lnSpc>
                        <a:spcAft>
                          <a:spcPts val="800"/>
                        </a:spcAft>
                      </a:pPr>
                      <a:r>
                        <a:rPr lang="en-US" sz="1600" kern="100">
                          <a:effectLst/>
                          <a:latin typeface="Times New Roman" panose="02020603050405020304" pitchFamily="18" charset="0"/>
                          <a:cs typeface="Times New Roman" panose="02020603050405020304" pitchFamily="18" charset="0"/>
                        </a:rPr>
                        <a:t>Current </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0149" marR="60149" marT="8354" marB="0"/>
                </a:tc>
                <a:tc>
                  <a:txBody>
                    <a:bodyPr/>
                    <a:lstStyle/>
                    <a:p>
                      <a:pPr>
                        <a:lnSpc>
                          <a:spcPct val="107000"/>
                        </a:lnSpc>
                        <a:spcAft>
                          <a:spcPts val="800"/>
                        </a:spcAft>
                      </a:pPr>
                      <a:r>
                        <a:rPr lang="en-US" sz="1600" kern="100">
                          <a:effectLst/>
                          <a:latin typeface="Times New Roman" panose="02020603050405020304" pitchFamily="18" charset="0"/>
                          <a:cs typeface="Times New Roman" panose="02020603050405020304" pitchFamily="18" charset="0"/>
                        </a:rPr>
                        <a:t>A</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0149" marR="60149" marT="8354" marB="0"/>
                </a:tc>
                <a:tc>
                  <a:txBody>
                    <a:bodyPr/>
                    <a:lstStyle/>
                    <a:p>
                      <a:pPr>
                        <a:lnSpc>
                          <a:spcPct val="107000"/>
                        </a:lnSpc>
                        <a:spcAft>
                          <a:spcPts val="800"/>
                        </a:spcAft>
                      </a:pPr>
                      <a:r>
                        <a:rPr lang="en-US" sz="1600" kern="100">
                          <a:effectLst/>
                          <a:latin typeface="Times New Roman" panose="02020603050405020304" pitchFamily="18" charset="0"/>
                          <a:cs typeface="Times New Roman" panose="02020603050405020304" pitchFamily="18" charset="0"/>
                        </a:rPr>
                        <a:t>418</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0149" marR="60149" marT="8354" marB="0"/>
                </a:tc>
                <a:tc>
                  <a:txBody>
                    <a:bodyPr/>
                    <a:lstStyle/>
                    <a:p>
                      <a:pPr>
                        <a:lnSpc>
                          <a:spcPct val="107000"/>
                        </a:lnSpc>
                        <a:spcAft>
                          <a:spcPts val="800"/>
                        </a:spcAft>
                      </a:pPr>
                      <a:r>
                        <a:rPr lang="en-US" sz="1600" kern="100">
                          <a:effectLst/>
                          <a:latin typeface="Times New Roman" panose="02020603050405020304" pitchFamily="18" charset="0"/>
                          <a:cs typeface="Times New Roman" panose="02020603050405020304" pitchFamily="18" charset="0"/>
                        </a:rPr>
                        <a:t>425.1</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0149" marR="60149" marT="8354" marB="0"/>
                </a:tc>
                <a:tc>
                  <a:txBody>
                    <a:bodyPr/>
                    <a:lstStyle/>
                    <a:p>
                      <a:pPr>
                        <a:lnSpc>
                          <a:spcPct val="107000"/>
                        </a:lnSpc>
                        <a:spcAft>
                          <a:spcPts val="800"/>
                        </a:spcAft>
                      </a:pPr>
                      <a:r>
                        <a:rPr lang="en-US" sz="1600" kern="100">
                          <a:effectLst/>
                          <a:latin typeface="Times New Roman" panose="02020603050405020304" pitchFamily="18" charset="0"/>
                          <a:cs typeface="Times New Roman" panose="02020603050405020304" pitchFamily="18" charset="0"/>
                        </a:rPr>
                        <a:t>NA </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0149" marR="60149" marT="8354" marB="0"/>
                </a:tc>
                <a:extLst>
                  <a:ext uri="{0D108BD9-81ED-4DB2-BD59-A6C34878D82A}">
                    <a16:rowId xmlns:a16="http://schemas.microsoft.com/office/drawing/2014/main" val="545262793"/>
                  </a:ext>
                </a:extLst>
              </a:tr>
              <a:tr h="475623">
                <a:tc>
                  <a:txBody>
                    <a:bodyPr/>
                    <a:lstStyle/>
                    <a:p>
                      <a:pPr>
                        <a:lnSpc>
                          <a:spcPct val="107000"/>
                        </a:lnSpc>
                        <a:spcAft>
                          <a:spcPts val="800"/>
                        </a:spcAft>
                      </a:pPr>
                      <a:r>
                        <a:rPr lang="en-US" sz="1600" kern="100">
                          <a:effectLst/>
                          <a:latin typeface="Times New Roman" panose="02020603050405020304" pitchFamily="18" charset="0"/>
                          <a:cs typeface="Times New Roman" panose="02020603050405020304" pitchFamily="18" charset="0"/>
                        </a:rPr>
                        <a:t>Maximum Cathode current density</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0149" marR="60149" marT="8354" marB="0"/>
                </a:tc>
                <a:tc>
                  <a:txBody>
                    <a:bodyPr/>
                    <a:lstStyle/>
                    <a:p>
                      <a:pPr>
                        <a:lnSpc>
                          <a:spcPct val="107000"/>
                        </a:lnSpc>
                        <a:spcAft>
                          <a:spcPts val="800"/>
                        </a:spcAft>
                      </a:pPr>
                      <a:r>
                        <a:rPr lang="en-US" sz="1600" kern="100">
                          <a:effectLst/>
                          <a:latin typeface="Times New Roman" panose="02020603050405020304" pitchFamily="18" charset="0"/>
                          <a:cs typeface="Times New Roman" panose="02020603050405020304" pitchFamily="18" charset="0"/>
                        </a:rPr>
                        <a:t>A/cm^2</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0149" marR="60149" marT="8354" marB="0"/>
                </a:tc>
                <a:tc>
                  <a:txBody>
                    <a:bodyPr/>
                    <a:lstStyle/>
                    <a:p>
                      <a:pPr>
                        <a:lnSpc>
                          <a:spcPct val="107000"/>
                        </a:lnSpc>
                        <a:spcAft>
                          <a:spcPts val="800"/>
                        </a:spcAft>
                      </a:pPr>
                      <a:r>
                        <a:rPr lang="en-US" sz="1600" kern="100">
                          <a:effectLst/>
                          <a:latin typeface="Times New Roman" panose="02020603050405020304" pitchFamily="18" charset="0"/>
                          <a:cs typeface="Times New Roman" panose="02020603050405020304" pitchFamily="18" charset="0"/>
                        </a:rPr>
                        <a:t>8.8</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0149" marR="60149" marT="8354" marB="0"/>
                </a:tc>
                <a:tc>
                  <a:txBody>
                    <a:bodyPr/>
                    <a:lstStyle/>
                    <a:p>
                      <a:pPr>
                        <a:lnSpc>
                          <a:spcPct val="107000"/>
                        </a:lnSpc>
                        <a:spcAft>
                          <a:spcPts val="800"/>
                        </a:spcAft>
                      </a:pPr>
                      <a:r>
                        <a:rPr lang="en-US" sz="1600" kern="100">
                          <a:effectLst/>
                          <a:latin typeface="Times New Roman" panose="02020603050405020304" pitchFamily="18" charset="0"/>
                          <a:cs typeface="Times New Roman" panose="02020603050405020304" pitchFamily="18" charset="0"/>
                        </a:rPr>
                        <a:t>8.8</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0149" marR="60149" marT="8354" marB="0"/>
                </a:tc>
                <a:tc>
                  <a:txBody>
                    <a:bodyPr/>
                    <a:lstStyle/>
                    <a:p>
                      <a:pPr>
                        <a:lnSpc>
                          <a:spcPct val="107000"/>
                        </a:lnSpc>
                        <a:spcAft>
                          <a:spcPts val="800"/>
                        </a:spcAft>
                      </a:pPr>
                      <a:r>
                        <a:rPr lang="en-US" sz="1600" kern="100">
                          <a:effectLst/>
                          <a:latin typeface="Times New Roman" panose="02020603050405020304" pitchFamily="18" charset="0"/>
                          <a:cs typeface="Times New Roman" panose="02020603050405020304" pitchFamily="18" charset="0"/>
                        </a:rPr>
                        <a:t>NA</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0149" marR="60149" marT="8354" marB="0"/>
                </a:tc>
                <a:extLst>
                  <a:ext uri="{0D108BD9-81ED-4DB2-BD59-A6C34878D82A}">
                    <a16:rowId xmlns:a16="http://schemas.microsoft.com/office/drawing/2014/main" val="815323418"/>
                  </a:ext>
                </a:extLst>
              </a:tr>
              <a:tr h="314112">
                <a:tc>
                  <a:txBody>
                    <a:bodyPr/>
                    <a:lstStyle/>
                    <a:p>
                      <a:pPr>
                        <a:lnSpc>
                          <a:spcPct val="107000"/>
                        </a:lnSpc>
                        <a:spcAft>
                          <a:spcPts val="800"/>
                        </a:spcAft>
                      </a:pPr>
                      <a:r>
                        <a:rPr lang="en-US" sz="1600" kern="100">
                          <a:effectLst/>
                          <a:latin typeface="Times New Roman" panose="02020603050405020304" pitchFamily="18" charset="0"/>
                          <a:cs typeface="Times New Roman" panose="02020603050405020304" pitchFamily="18" charset="0"/>
                        </a:rPr>
                        <a:t>Perveance </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0149" marR="60149" marT="8354" marB="0"/>
                </a:tc>
                <a:tc>
                  <a:txBody>
                    <a:bodyPr/>
                    <a:lstStyle/>
                    <a:p>
                      <a:pPr>
                        <a:lnSpc>
                          <a:spcPct val="107000"/>
                        </a:lnSpc>
                        <a:spcAft>
                          <a:spcPts val="800"/>
                        </a:spcAft>
                      </a:pPr>
                      <a:r>
                        <a:rPr lang="en-US" sz="1600" kern="100">
                          <a:effectLst/>
                          <a:latin typeface="Times New Roman" panose="02020603050405020304" pitchFamily="18" charset="0"/>
                          <a:cs typeface="Times New Roman" panose="02020603050405020304" pitchFamily="18" charset="0"/>
                        </a:rPr>
                        <a:t>µP</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0149" marR="60149" marT="8354" marB="0"/>
                </a:tc>
                <a:tc>
                  <a:txBody>
                    <a:bodyPr/>
                    <a:lstStyle/>
                    <a:p>
                      <a:pPr>
                        <a:lnSpc>
                          <a:spcPct val="107000"/>
                        </a:lnSpc>
                        <a:spcAft>
                          <a:spcPts val="800"/>
                        </a:spcAft>
                      </a:pPr>
                      <a:r>
                        <a:rPr lang="en-US" sz="1600" kern="100">
                          <a:effectLst/>
                          <a:latin typeface="Times New Roman" panose="02020603050405020304" pitchFamily="18" charset="0"/>
                          <a:cs typeface="Times New Roman" panose="02020603050405020304" pitchFamily="18" charset="0"/>
                        </a:rPr>
                        <a:t>1.5</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0149" marR="60149" marT="8354" marB="0"/>
                </a:tc>
                <a:tc>
                  <a:txBody>
                    <a:bodyPr/>
                    <a:lstStyle/>
                    <a:p>
                      <a:pPr>
                        <a:lnSpc>
                          <a:spcPct val="107000"/>
                        </a:lnSpc>
                        <a:spcAft>
                          <a:spcPts val="800"/>
                        </a:spcAft>
                      </a:pPr>
                      <a:r>
                        <a:rPr lang="en-US" sz="1600" kern="100">
                          <a:effectLst/>
                          <a:latin typeface="Times New Roman" panose="02020603050405020304" pitchFamily="18" charset="0"/>
                          <a:cs typeface="Times New Roman" panose="02020603050405020304" pitchFamily="18" charset="0"/>
                        </a:rPr>
                        <a:t>1.5</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0149" marR="60149" marT="8354" marB="0"/>
                </a:tc>
                <a:tc>
                  <a:txBody>
                    <a:bodyPr/>
                    <a:lstStyle/>
                    <a:p>
                      <a:pPr>
                        <a:lnSpc>
                          <a:spcPct val="107000"/>
                        </a:lnSpc>
                        <a:spcAft>
                          <a:spcPts val="800"/>
                        </a:spcAft>
                      </a:pPr>
                      <a:r>
                        <a:rPr lang="en-US" sz="1600" kern="100">
                          <a:effectLst/>
                          <a:latin typeface="Times New Roman" panose="02020603050405020304" pitchFamily="18" charset="0"/>
                          <a:cs typeface="Times New Roman" panose="02020603050405020304" pitchFamily="18" charset="0"/>
                        </a:rPr>
                        <a:t>NA </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0149" marR="60149" marT="8354" marB="0"/>
                </a:tc>
                <a:extLst>
                  <a:ext uri="{0D108BD9-81ED-4DB2-BD59-A6C34878D82A}">
                    <a16:rowId xmlns:a16="http://schemas.microsoft.com/office/drawing/2014/main" val="2580632090"/>
                  </a:ext>
                </a:extLst>
              </a:tr>
              <a:tr h="314112">
                <a:tc>
                  <a:txBody>
                    <a:bodyPr/>
                    <a:lstStyle/>
                    <a:p>
                      <a:pPr>
                        <a:lnSpc>
                          <a:spcPct val="107000"/>
                        </a:lnSpc>
                        <a:spcAft>
                          <a:spcPts val="800"/>
                        </a:spcAft>
                      </a:pPr>
                      <a:r>
                        <a:rPr lang="en-US" sz="1600" kern="100">
                          <a:effectLst/>
                          <a:latin typeface="Times New Roman" panose="02020603050405020304" pitchFamily="18" charset="0"/>
                          <a:cs typeface="Times New Roman" panose="02020603050405020304" pitchFamily="18" charset="0"/>
                        </a:rPr>
                        <a:t>Maximum radius </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0149" marR="60149" marT="8354" marB="0"/>
                </a:tc>
                <a:tc>
                  <a:txBody>
                    <a:bodyPr/>
                    <a:lstStyle/>
                    <a:p>
                      <a:pPr>
                        <a:lnSpc>
                          <a:spcPct val="107000"/>
                        </a:lnSpc>
                        <a:spcAft>
                          <a:spcPts val="800"/>
                        </a:spcAft>
                      </a:pPr>
                      <a:r>
                        <a:rPr lang="en-US" sz="1600" kern="100">
                          <a:effectLst/>
                          <a:latin typeface="Times New Roman" panose="02020603050405020304" pitchFamily="18" charset="0"/>
                          <a:cs typeface="Times New Roman" panose="02020603050405020304" pitchFamily="18" charset="0"/>
                        </a:rPr>
                        <a:t>mm</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0149" marR="60149" marT="8354" marB="0"/>
                </a:tc>
                <a:tc>
                  <a:txBody>
                    <a:bodyPr/>
                    <a:lstStyle/>
                    <a:p>
                      <a:pPr>
                        <a:lnSpc>
                          <a:spcPct val="107000"/>
                        </a:lnSpc>
                        <a:spcAft>
                          <a:spcPts val="800"/>
                        </a:spcAft>
                      </a:pPr>
                      <a:r>
                        <a:rPr lang="en-US" sz="1600" kern="100">
                          <a:effectLst/>
                          <a:latin typeface="Times New Roman" panose="02020603050405020304" pitchFamily="18" charset="0"/>
                          <a:cs typeface="Times New Roman" panose="02020603050405020304" pitchFamily="18" charset="0"/>
                        </a:rPr>
                        <a:t>6.04</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0149" marR="60149" marT="8354" marB="0"/>
                </a:tc>
                <a:tc>
                  <a:txBody>
                    <a:bodyPr/>
                    <a:lstStyle/>
                    <a:p>
                      <a:pPr>
                        <a:lnSpc>
                          <a:spcPct val="107000"/>
                        </a:lnSpc>
                        <a:spcAft>
                          <a:spcPts val="800"/>
                        </a:spcAft>
                      </a:pPr>
                      <a:r>
                        <a:rPr lang="en-US" sz="1600" kern="100">
                          <a:effectLst/>
                          <a:latin typeface="Times New Roman" panose="02020603050405020304" pitchFamily="18" charset="0"/>
                          <a:cs typeface="Times New Roman" panose="02020603050405020304" pitchFamily="18" charset="0"/>
                        </a:rPr>
                        <a:t>5.86</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0149" marR="60149" marT="8354" marB="0"/>
                </a:tc>
                <a:tc>
                  <a:txBody>
                    <a:bodyPr/>
                    <a:lstStyle/>
                    <a:p>
                      <a:pPr>
                        <a:lnSpc>
                          <a:spcPct val="107000"/>
                        </a:lnSpc>
                        <a:spcAft>
                          <a:spcPts val="800"/>
                        </a:spcAft>
                      </a:pPr>
                      <a:r>
                        <a:rPr lang="en-US" sz="1600" kern="100">
                          <a:effectLst/>
                          <a:latin typeface="Times New Roman" panose="02020603050405020304" pitchFamily="18" charset="0"/>
                          <a:cs typeface="Times New Roman" panose="02020603050405020304" pitchFamily="18" charset="0"/>
                        </a:rPr>
                        <a:t> NA</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0149" marR="60149" marT="8354" marB="0"/>
                </a:tc>
                <a:extLst>
                  <a:ext uri="{0D108BD9-81ED-4DB2-BD59-A6C34878D82A}">
                    <a16:rowId xmlns:a16="http://schemas.microsoft.com/office/drawing/2014/main" val="1264924476"/>
                  </a:ext>
                </a:extLst>
              </a:tr>
              <a:tr h="314112">
                <a:tc>
                  <a:txBody>
                    <a:bodyPr/>
                    <a:lstStyle/>
                    <a:p>
                      <a:pPr>
                        <a:lnSpc>
                          <a:spcPct val="107000"/>
                        </a:lnSpc>
                        <a:spcAft>
                          <a:spcPts val="800"/>
                        </a:spcAft>
                      </a:pPr>
                      <a:r>
                        <a:rPr lang="en-US" sz="1600" kern="100">
                          <a:effectLst/>
                          <a:latin typeface="Times New Roman" panose="02020603050405020304" pitchFamily="18" charset="0"/>
                          <a:cs typeface="Times New Roman" panose="02020603050405020304" pitchFamily="18" charset="0"/>
                        </a:rPr>
                        <a:t>Ripple rate </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0149" marR="60149" marT="8354" marB="0"/>
                </a:tc>
                <a:tc>
                  <a:txBody>
                    <a:bodyPr/>
                    <a:lstStyle/>
                    <a:p>
                      <a:pPr>
                        <a:lnSpc>
                          <a:spcPct val="107000"/>
                        </a:lnSpc>
                        <a:spcAft>
                          <a:spcPts val="800"/>
                        </a:spcAft>
                      </a:pPr>
                      <a:r>
                        <a:rPr lang="en-US" sz="1600" kern="100">
                          <a:effectLst/>
                          <a:latin typeface="Times New Roman" panose="02020603050405020304" pitchFamily="18" charset="0"/>
                          <a:cs typeface="Times New Roman" panose="02020603050405020304" pitchFamily="18" charset="0"/>
                        </a:rPr>
                        <a:t>%</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0149" marR="60149" marT="8354" marB="0"/>
                </a:tc>
                <a:tc>
                  <a:txBody>
                    <a:bodyPr/>
                    <a:lstStyle/>
                    <a:p>
                      <a:pPr>
                        <a:lnSpc>
                          <a:spcPct val="107000"/>
                        </a:lnSpc>
                        <a:spcAft>
                          <a:spcPts val="800"/>
                        </a:spcAft>
                      </a:pPr>
                      <a:r>
                        <a:rPr lang="en-US" sz="1600" kern="100">
                          <a:effectLst/>
                          <a:latin typeface="Times New Roman" panose="02020603050405020304" pitchFamily="18" charset="0"/>
                          <a:cs typeface="Times New Roman" panose="02020603050405020304" pitchFamily="18" charset="0"/>
                        </a:rPr>
                        <a:t>6.5%</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0149" marR="60149" marT="8354" marB="0"/>
                </a:tc>
                <a:tc>
                  <a:txBody>
                    <a:bodyPr/>
                    <a:lstStyle/>
                    <a:p>
                      <a:pPr>
                        <a:lnSpc>
                          <a:spcPct val="107000"/>
                        </a:lnSpc>
                        <a:spcAft>
                          <a:spcPts val="800"/>
                        </a:spcAft>
                      </a:pPr>
                      <a:r>
                        <a:rPr lang="en-US" sz="1600" kern="100">
                          <a:effectLst/>
                          <a:latin typeface="Times New Roman" panose="02020603050405020304" pitchFamily="18" charset="0"/>
                          <a:cs typeface="Times New Roman" panose="02020603050405020304" pitchFamily="18" charset="0"/>
                        </a:rPr>
                        <a:t>5.6%</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0149" marR="60149" marT="8354" marB="0"/>
                </a:tc>
                <a:tc>
                  <a:txBody>
                    <a:bodyPr/>
                    <a:lstStyle/>
                    <a:p>
                      <a:pPr>
                        <a:lnSpc>
                          <a:spcPct val="107000"/>
                        </a:lnSpc>
                        <a:spcAft>
                          <a:spcPts val="800"/>
                        </a:spcAft>
                      </a:pPr>
                      <a:r>
                        <a:rPr lang="en-US" sz="1600" kern="100">
                          <a:effectLst/>
                          <a:latin typeface="Times New Roman" panose="02020603050405020304" pitchFamily="18" charset="0"/>
                          <a:cs typeface="Times New Roman" panose="02020603050405020304" pitchFamily="18" charset="0"/>
                        </a:rPr>
                        <a:t>NA </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0149" marR="60149" marT="8354" marB="0"/>
                </a:tc>
                <a:extLst>
                  <a:ext uri="{0D108BD9-81ED-4DB2-BD59-A6C34878D82A}">
                    <a16:rowId xmlns:a16="http://schemas.microsoft.com/office/drawing/2014/main" val="279267662"/>
                  </a:ext>
                </a:extLst>
              </a:tr>
              <a:tr h="712878">
                <a:tc>
                  <a:txBody>
                    <a:bodyPr/>
                    <a:lstStyle/>
                    <a:p>
                      <a:pPr>
                        <a:lnSpc>
                          <a:spcPct val="107000"/>
                        </a:lnSpc>
                        <a:spcAft>
                          <a:spcPts val="800"/>
                        </a:spcAft>
                      </a:pPr>
                      <a:r>
                        <a:rPr lang="en-US" sz="1600" kern="100">
                          <a:effectLst/>
                          <a:latin typeface="Times New Roman" panose="02020603050405020304" pitchFamily="18" charset="0"/>
                          <a:cs typeface="Times New Roman" panose="02020603050405020304" pitchFamily="18" charset="0"/>
                        </a:rPr>
                        <a:t>Electric field @ focusing electrode </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0149" marR="60149" marT="8354" marB="0"/>
                </a:tc>
                <a:tc>
                  <a:txBody>
                    <a:bodyPr/>
                    <a:lstStyle/>
                    <a:p>
                      <a:pPr>
                        <a:lnSpc>
                          <a:spcPct val="107000"/>
                        </a:lnSpc>
                        <a:spcAft>
                          <a:spcPts val="800"/>
                        </a:spcAft>
                      </a:pPr>
                      <a:r>
                        <a:rPr lang="en-US" sz="1600" kern="100">
                          <a:effectLst/>
                          <a:latin typeface="Times New Roman" panose="02020603050405020304" pitchFamily="18" charset="0"/>
                          <a:cs typeface="Times New Roman" panose="02020603050405020304" pitchFamily="18" charset="0"/>
                        </a:rPr>
                        <a:t>kV/mm</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0149" marR="60149" marT="8354" marB="0"/>
                </a:tc>
                <a:tc>
                  <a:txBody>
                    <a:bodyPr/>
                    <a:lstStyle/>
                    <a:p>
                      <a:pPr>
                        <a:lnSpc>
                          <a:spcPct val="107000"/>
                        </a:lnSpc>
                        <a:spcAft>
                          <a:spcPts val="800"/>
                        </a:spcAft>
                      </a:pPr>
                      <a:r>
                        <a:rPr lang="en-US" sz="1600" kern="100">
                          <a:effectLst/>
                          <a:latin typeface="Times New Roman" panose="02020603050405020304" pitchFamily="18" charset="0"/>
                          <a:cs typeface="Times New Roman" panose="02020603050405020304" pitchFamily="18" charset="0"/>
                        </a:rPr>
                        <a:t>22.7</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0149" marR="60149" marT="8354" marB="0"/>
                </a:tc>
                <a:tc>
                  <a:txBody>
                    <a:bodyPr/>
                    <a:lstStyle/>
                    <a:p>
                      <a:pPr>
                        <a:lnSpc>
                          <a:spcPct val="107000"/>
                        </a:lnSpc>
                        <a:spcAft>
                          <a:spcPts val="800"/>
                        </a:spcAft>
                      </a:pPr>
                      <a:r>
                        <a:rPr lang="en-US" sz="1600" kern="100">
                          <a:effectLst/>
                          <a:latin typeface="Times New Roman" panose="02020603050405020304" pitchFamily="18" charset="0"/>
                          <a:cs typeface="Times New Roman" panose="02020603050405020304" pitchFamily="18" charset="0"/>
                        </a:rPr>
                        <a:t>19.3</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0149" marR="60149" marT="8354" marB="0"/>
                </a:tc>
                <a:tc>
                  <a:txBody>
                    <a:bodyPr/>
                    <a:lstStyle/>
                    <a:p>
                      <a:pPr>
                        <a:lnSpc>
                          <a:spcPct val="107000"/>
                        </a:lnSpc>
                        <a:spcAft>
                          <a:spcPts val="800"/>
                        </a:spcAft>
                      </a:pPr>
                      <a:r>
                        <a:rPr lang="en-US" sz="1600" kern="100">
                          <a:effectLst/>
                          <a:latin typeface="Times New Roman" panose="02020603050405020304" pitchFamily="18" charset="0"/>
                          <a:cs typeface="Times New Roman" panose="02020603050405020304" pitchFamily="18" charset="0"/>
                        </a:rPr>
                        <a:t>22.7</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0149" marR="60149" marT="8354" marB="0"/>
                </a:tc>
                <a:extLst>
                  <a:ext uri="{0D108BD9-81ED-4DB2-BD59-A6C34878D82A}">
                    <a16:rowId xmlns:a16="http://schemas.microsoft.com/office/drawing/2014/main" val="1183182614"/>
                  </a:ext>
                </a:extLst>
              </a:tr>
              <a:tr h="475623">
                <a:tc>
                  <a:txBody>
                    <a:bodyPr/>
                    <a:lstStyle/>
                    <a:p>
                      <a:pPr>
                        <a:lnSpc>
                          <a:spcPct val="107000"/>
                        </a:lnSpc>
                        <a:spcAft>
                          <a:spcPts val="800"/>
                        </a:spcAft>
                      </a:pPr>
                      <a:r>
                        <a:rPr lang="en-US" sz="1600" kern="100">
                          <a:effectLst/>
                          <a:latin typeface="Times New Roman" panose="02020603050405020304" pitchFamily="18" charset="0"/>
                          <a:cs typeface="Times New Roman" panose="02020603050405020304" pitchFamily="18" charset="0"/>
                        </a:rPr>
                        <a:t>Electric Field @ ceramic </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0149" marR="60149" marT="8354" marB="0"/>
                </a:tc>
                <a:tc>
                  <a:txBody>
                    <a:bodyPr/>
                    <a:lstStyle/>
                    <a:p>
                      <a:pPr>
                        <a:lnSpc>
                          <a:spcPct val="107000"/>
                        </a:lnSpc>
                        <a:spcAft>
                          <a:spcPts val="800"/>
                        </a:spcAft>
                      </a:pPr>
                      <a:r>
                        <a:rPr lang="en-US" sz="1600" kern="100">
                          <a:effectLst/>
                          <a:latin typeface="Times New Roman" panose="02020603050405020304" pitchFamily="18" charset="0"/>
                          <a:cs typeface="Times New Roman" panose="02020603050405020304" pitchFamily="18" charset="0"/>
                        </a:rPr>
                        <a:t>kV/mm</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0149" marR="60149" marT="8354" marB="0"/>
                </a:tc>
                <a:tc>
                  <a:txBody>
                    <a:bodyPr/>
                    <a:lstStyle/>
                    <a:p>
                      <a:pPr>
                        <a:lnSpc>
                          <a:spcPct val="107000"/>
                        </a:lnSpc>
                        <a:spcAft>
                          <a:spcPts val="800"/>
                        </a:spcAft>
                      </a:pPr>
                      <a:r>
                        <a:rPr lang="en-US" sz="1600" kern="100">
                          <a:effectLst/>
                          <a:latin typeface="Times New Roman" panose="02020603050405020304" pitchFamily="18" charset="0"/>
                          <a:cs typeface="Times New Roman" panose="02020603050405020304" pitchFamily="18" charset="0"/>
                        </a:rPr>
                        <a:t>4.86</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0149" marR="60149" marT="8354" marB="0"/>
                </a:tc>
                <a:tc>
                  <a:txBody>
                    <a:bodyPr/>
                    <a:lstStyle/>
                    <a:p>
                      <a:pPr>
                        <a:lnSpc>
                          <a:spcPct val="107000"/>
                        </a:lnSpc>
                        <a:spcAft>
                          <a:spcPts val="800"/>
                        </a:spcAft>
                      </a:pPr>
                      <a:r>
                        <a:rPr lang="en-US" sz="1600" kern="100">
                          <a:effectLst/>
                          <a:latin typeface="Times New Roman" panose="02020603050405020304" pitchFamily="18" charset="0"/>
                          <a:cs typeface="Times New Roman" panose="02020603050405020304" pitchFamily="18" charset="0"/>
                        </a:rPr>
                        <a:t>NA</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0149" marR="60149" marT="8354" marB="0"/>
                </a:tc>
                <a:tc>
                  <a:txBody>
                    <a:bodyPr/>
                    <a:lstStyle/>
                    <a:p>
                      <a:pPr>
                        <a:lnSpc>
                          <a:spcPct val="107000"/>
                        </a:lnSpc>
                        <a:spcAft>
                          <a:spcPts val="800"/>
                        </a:spcAft>
                      </a:pPr>
                      <a:r>
                        <a:rPr lang="en-US" sz="1600" kern="100">
                          <a:effectLst/>
                          <a:latin typeface="Times New Roman" panose="02020603050405020304" pitchFamily="18" charset="0"/>
                          <a:cs typeface="Times New Roman" panose="02020603050405020304" pitchFamily="18" charset="0"/>
                        </a:rPr>
                        <a:t>4.86</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0149" marR="60149" marT="8354" marB="0"/>
                </a:tc>
                <a:extLst>
                  <a:ext uri="{0D108BD9-81ED-4DB2-BD59-A6C34878D82A}">
                    <a16:rowId xmlns:a16="http://schemas.microsoft.com/office/drawing/2014/main" val="129655989"/>
                  </a:ext>
                </a:extLst>
              </a:tr>
              <a:tr h="712878">
                <a:tc>
                  <a:txBody>
                    <a:bodyPr/>
                    <a:lstStyle/>
                    <a:p>
                      <a:pPr>
                        <a:lnSpc>
                          <a:spcPct val="107000"/>
                        </a:lnSpc>
                        <a:spcAft>
                          <a:spcPts val="800"/>
                        </a:spcAft>
                      </a:pPr>
                      <a:r>
                        <a:rPr lang="en-US" sz="1600" kern="100">
                          <a:effectLst/>
                          <a:latin typeface="Times New Roman" panose="02020603050405020304" pitchFamily="18" charset="0"/>
                          <a:cs typeface="Times New Roman" panose="02020603050405020304" pitchFamily="18" charset="0"/>
                        </a:rPr>
                        <a:t>Maximum Magnetic field @ drift tube</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0149" marR="60149" marT="8354" marB="0"/>
                </a:tc>
                <a:tc>
                  <a:txBody>
                    <a:bodyPr/>
                    <a:lstStyle/>
                    <a:p>
                      <a:pPr>
                        <a:lnSpc>
                          <a:spcPct val="107000"/>
                        </a:lnSpc>
                        <a:spcAft>
                          <a:spcPts val="800"/>
                        </a:spcAft>
                      </a:pPr>
                      <a:r>
                        <a:rPr lang="en-US" sz="1600" kern="100">
                          <a:effectLst/>
                          <a:latin typeface="Times New Roman" panose="02020603050405020304" pitchFamily="18" charset="0"/>
                          <a:cs typeface="Times New Roman" panose="02020603050405020304" pitchFamily="18" charset="0"/>
                        </a:rPr>
                        <a:t>Gs</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0149" marR="60149" marT="8354" marB="0"/>
                </a:tc>
                <a:tc>
                  <a:txBody>
                    <a:bodyPr/>
                    <a:lstStyle/>
                    <a:p>
                      <a:pPr>
                        <a:lnSpc>
                          <a:spcPct val="107000"/>
                        </a:lnSpc>
                        <a:spcAft>
                          <a:spcPts val="800"/>
                        </a:spcAft>
                      </a:pPr>
                      <a:r>
                        <a:rPr lang="en-US" sz="1600" kern="100">
                          <a:effectLst/>
                          <a:latin typeface="Times New Roman" panose="02020603050405020304" pitchFamily="18" charset="0"/>
                          <a:cs typeface="Times New Roman" panose="02020603050405020304" pitchFamily="18" charset="0"/>
                        </a:rPr>
                        <a:t>2687</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0149" marR="60149" marT="8354" marB="0"/>
                </a:tc>
                <a:tc>
                  <a:txBody>
                    <a:bodyPr/>
                    <a:lstStyle/>
                    <a:p>
                      <a:pPr>
                        <a:lnSpc>
                          <a:spcPct val="107000"/>
                        </a:lnSpc>
                        <a:spcAft>
                          <a:spcPts val="800"/>
                        </a:spcAft>
                      </a:pPr>
                      <a:r>
                        <a:rPr lang="en-US" sz="1600" kern="100">
                          <a:effectLst/>
                          <a:latin typeface="Times New Roman" panose="02020603050405020304" pitchFamily="18" charset="0"/>
                          <a:cs typeface="Times New Roman" panose="02020603050405020304" pitchFamily="18" charset="0"/>
                        </a:rPr>
                        <a:t>2687</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0149" marR="60149" marT="8354" marB="0"/>
                </a:tc>
                <a:tc>
                  <a:txBody>
                    <a:bodyPr/>
                    <a:lstStyle/>
                    <a:p>
                      <a:pPr>
                        <a:lnSpc>
                          <a:spcPct val="107000"/>
                        </a:lnSpc>
                        <a:spcAft>
                          <a:spcPts val="800"/>
                        </a:spcAft>
                      </a:pPr>
                      <a:r>
                        <a:rPr lang="en-US" sz="1600" kern="100" dirty="0">
                          <a:effectLst/>
                          <a:latin typeface="Times New Roman" panose="02020603050405020304" pitchFamily="18" charset="0"/>
                          <a:cs typeface="Times New Roman" panose="02020603050405020304" pitchFamily="18" charset="0"/>
                        </a:rPr>
                        <a:t>2687</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0149" marR="60149" marT="8354" marB="0"/>
                </a:tc>
                <a:extLst>
                  <a:ext uri="{0D108BD9-81ED-4DB2-BD59-A6C34878D82A}">
                    <a16:rowId xmlns:a16="http://schemas.microsoft.com/office/drawing/2014/main" val="2000697924"/>
                  </a:ext>
                </a:extLst>
              </a:tr>
            </a:tbl>
          </a:graphicData>
        </a:graphic>
      </p:graphicFrame>
    </p:spTree>
    <p:extLst>
      <p:ext uri="{BB962C8B-B14F-4D97-AF65-F5344CB8AC3E}">
        <p14:creationId xmlns:p14="http://schemas.microsoft.com/office/powerpoint/2010/main" val="912502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62081-D651-6046-ED3F-1103F78329FD}"/>
              </a:ext>
            </a:extLst>
          </p:cNvPr>
          <p:cNvSpPr>
            <a:spLocks noGrp="1"/>
          </p:cNvSpPr>
          <p:nvPr>
            <p:ph type="title"/>
          </p:nvPr>
        </p:nvSpPr>
        <p:spPr>
          <a:xfrm>
            <a:off x="1143000" y="0"/>
            <a:ext cx="9906000" cy="1382156"/>
          </a:xfrm>
        </p:spPr>
        <p:txBody>
          <a:bodyPr/>
          <a:lstStyle/>
          <a:p>
            <a:pPr algn="ctr"/>
            <a:r>
              <a:rPr lang="en-US" b="1" i="0" u="sng" dirty="0">
                <a:solidFill>
                  <a:schemeClr val="accent1"/>
                </a:solidFill>
                <a:latin typeface="Times" panose="02020603050405020304" pitchFamily="18" charset="0"/>
                <a:cs typeface="Times" panose="02020603050405020304" pitchFamily="18" charset="0"/>
              </a:rPr>
              <a:t>Mechanical design </a:t>
            </a:r>
          </a:p>
        </p:txBody>
      </p:sp>
      <p:sp>
        <p:nvSpPr>
          <p:cNvPr id="7" name="Content Placeholder 6">
            <a:extLst>
              <a:ext uri="{FF2B5EF4-FFF2-40B4-BE49-F238E27FC236}">
                <a16:creationId xmlns:a16="http://schemas.microsoft.com/office/drawing/2014/main" id="{DBEB7E96-42B1-4568-5459-286794E56115}"/>
              </a:ext>
            </a:extLst>
          </p:cNvPr>
          <p:cNvSpPr>
            <a:spLocks noGrp="1"/>
          </p:cNvSpPr>
          <p:nvPr>
            <p:ph idx="1"/>
          </p:nvPr>
        </p:nvSpPr>
        <p:spPr>
          <a:xfrm>
            <a:off x="1143000" y="1237673"/>
            <a:ext cx="9906000" cy="4796305"/>
          </a:xfrm>
        </p:spPr>
        <p:txBody>
          <a:bodyPr>
            <a:normAutofit/>
          </a:bodyPr>
          <a:lstStyle/>
          <a:p>
            <a:pPr marL="0" indent="0">
              <a:buNone/>
            </a:pPr>
            <a:r>
              <a:rPr lang="en-US" sz="2400" dirty="0">
                <a:solidFill>
                  <a:schemeClr val="tx1"/>
                </a:solidFill>
                <a:latin typeface="Times" panose="02020603050405020304" pitchFamily="18" charset="0"/>
                <a:cs typeface="Times" panose="02020603050405020304" pitchFamily="18" charset="0"/>
              </a:rPr>
              <a:t>Mechanical design of C-band 80MW klystron is ready and now it is under fabrication process in a Chinese company shown below:</a:t>
            </a:r>
          </a:p>
        </p:txBody>
      </p:sp>
      <p:pic>
        <p:nvPicPr>
          <p:cNvPr id="9" name="Picture 8">
            <a:extLst>
              <a:ext uri="{FF2B5EF4-FFF2-40B4-BE49-F238E27FC236}">
                <a16:creationId xmlns:a16="http://schemas.microsoft.com/office/drawing/2014/main" id="{05353A23-58EE-DCF3-F4CB-D4E3FC4F8265}"/>
              </a:ext>
            </a:extLst>
          </p:cNvPr>
          <p:cNvPicPr>
            <a:picLocks noChangeAspect="1"/>
          </p:cNvPicPr>
          <p:nvPr/>
        </p:nvPicPr>
        <p:blipFill>
          <a:blip r:embed="rId2"/>
          <a:stretch>
            <a:fillRect/>
          </a:stretch>
        </p:blipFill>
        <p:spPr>
          <a:xfrm rot="10800000">
            <a:off x="8612627" y="1575307"/>
            <a:ext cx="2176433" cy="4940278"/>
          </a:xfrm>
          <a:prstGeom prst="rect">
            <a:avLst/>
          </a:prstGeom>
        </p:spPr>
      </p:pic>
      <p:pic>
        <p:nvPicPr>
          <p:cNvPr id="10" name="Picture 9" descr="A high angle view of a building&#10;&#10;Description automatically generated">
            <a:extLst>
              <a:ext uri="{FF2B5EF4-FFF2-40B4-BE49-F238E27FC236}">
                <a16:creationId xmlns:a16="http://schemas.microsoft.com/office/drawing/2014/main" id="{F64CD71C-4821-7D20-0CE0-9DB54CBB59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V="1">
            <a:off x="10748727" y="0"/>
            <a:ext cx="1443273" cy="962182"/>
          </a:xfrm>
          <a:prstGeom prst="rect">
            <a:avLst/>
          </a:prstGeom>
        </p:spPr>
      </p:pic>
      <p:sp>
        <p:nvSpPr>
          <p:cNvPr id="11" name="Text Box 4">
            <a:extLst>
              <a:ext uri="{FF2B5EF4-FFF2-40B4-BE49-F238E27FC236}">
                <a16:creationId xmlns:a16="http://schemas.microsoft.com/office/drawing/2014/main" id="{306CA915-6847-53A1-ECAA-11844CC2C907}"/>
              </a:ext>
            </a:extLst>
          </p:cNvPr>
          <p:cNvSpPr txBox="1">
            <a:spLocks noChangeArrowheads="1"/>
          </p:cNvSpPr>
          <p:nvPr/>
        </p:nvSpPr>
        <p:spPr bwMode="auto">
          <a:xfrm>
            <a:off x="1574281" y="6397439"/>
            <a:ext cx="11065394"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62000"/>
              </a:lnSpc>
              <a:spcBef>
                <a:spcPct val="0"/>
              </a:spcBef>
              <a:spcAft>
                <a:spcPct val="0"/>
              </a:spcAft>
              <a:buClrTx/>
              <a:buSzTx/>
              <a:buFontTx/>
              <a:buNone/>
              <a:tabLst/>
            </a:pPr>
            <a:r>
              <a:rPr lang="en-US" sz="1800" dirty="0">
                <a:solidFill>
                  <a:schemeClr val="accent1"/>
                </a:solidFill>
                <a:effectLst/>
                <a:latin typeface="Times New Roman" panose="02020603050405020304" pitchFamily="18" charset="0"/>
                <a:cs typeface="Times New Roman" panose="02020603050405020304" pitchFamily="18" charset="0"/>
              </a:rPr>
              <a:t>7</a:t>
            </a:r>
            <a:r>
              <a:rPr lang="en-US" sz="1800" baseline="30000" dirty="0">
                <a:solidFill>
                  <a:schemeClr val="accent1"/>
                </a:solidFill>
                <a:effectLst/>
                <a:latin typeface="Times New Roman" panose="02020603050405020304" pitchFamily="18" charset="0"/>
                <a:cs typeface="Times New Roman" panose="02020603050405020304" pitchFamily="18" charset="0"/>
              </a:rPr>
              <a:t>th</a:t>
            </a:r>
            <a:r>
              <a:rPr lang="en-US" sz="1800" dirty="0">
                <a:solidFill>
                  <a:schemeClr val="accent1"/>
                </a:solidFill>
                <a:effectLst/>
                <a:latin typeface="Times New Roman" panose="02020603050405020304" pitchFamily="18" charset="0"/>
                <a:cs typeface="Times New Roman" panose="02020603050405020304" pitchFamily="18" charset="0"/>
              </a:rPr>
              <a:t>International School on Beam Dynamics and Accelerator Technology (ISBA24) 1 to 9 Nov. 2024</a:t>
            </a:r>
            <a:endParaRPr kumimoji="0" lang="en-US" altLang="en-US" sz="1800" b="0"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3528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AC361-0D7A-DC05-86B5-6DD77D322F5B}"/>
              </a:ext>
            </a:extLst>
          </p:cNvPr>
          <p:cNvSpPr>
            <a:spLocks noGrp="1"/>
          </p:cNvSpPr>
          <p:nvPr>
            <p:ph type="title"/>
          </p:nvPr>
        </p:nvSpPr>
        <p:spPr>
          <a:noFill/>
        </p:spPr>
        <p:txBody>
          <a:bodyPr anchor="b"/>
          <a:lstStyle/>
          <a:p>
            <a:r>
              <a:rPr lang="en-US" b="1" dirty="0">
                <a:solidFill>
                  <a:schemeClr val="accent1"/>
                </a:solidFill>
                <a:latin typeface="Times" panose="02020603050405020304" pitchFamily="18" charset="0"/>
                <a:cs typeface="Times" panose="02020603050405020304" pitchFamily="18" charset="0"/>
              </a:rPr>
              <a:t>THANK YOU</a:t>
            </a:r>
          </a:p>
        </p:txBody>
      </p:sp>
      <p:pic>
        <p:nvPicPr>
          <p:cNvPr id="10" name="Picture Placeholder 9" descr="A large garden with a building and trees&#10;&#10;Description automatically generated with medium confidence">
            <a:extLst>
              <a:ext uri="{FF2B5EF4-FFF2-40B4-BE49-F238E27FC236}">
                <a16:creationId xmlns:a16="http://schemas.microsoft.com/office/drawing/2014/main" id="{8A7B2329-2639-20B6-3A44-0E44E35A25C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987" r="11987"/>
          <a:stretch>
            <a:fillRect/>
          </a:stretch>
        </p:blipFill>
        <p:spPr/>
      </p:pic>
      <p:pic>
        <p:nvPicPr>
          <p:cNvPr id="11" name="Picture 10" descr="A high angle view of a building&#10;&#10;Description automatically generated">
            <a:extLst>
              <a:ext uri="{FF2B5EF4-FFF2-40B4-BE49-F238E27FC236}">
                <a16:creationId xmlns:a16="http://schemas.microsoft.com/office/drawing/2014/main" id="{ECA55D3F-5D37-36A6-4029-A067CE7EDC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10748727" y="0"/>
            <a:ext cx="1443273" cy="962182"/>
          </a:xfrm>
          <a:prstGeom prst="rect">
            <a:avLst/>
          </a:prstGeom>
        </p:spPr>
      </p:pic>
      <p:sp>
        <p:nvSpPr>
          <p:cNvPr id="12" name="Text Box 4">
            <a:extLst>
              <a:ext uri="{FF2B5EF4-FFF2-40B4-BE49-F238E27FC236}">
                <a16:creationId xmlns:a16="http://schemas.microsoft.com/office/drawing/2014/main" id="{E4027BEF-89BF-FDC4-58AD-06766C7CF6F9}"/>
              </a:ext>
            </a:extLst>
          </p:cNvPr>
          <p:cNvSpPr txBox="1">
            <a:spLocks noChangeArrowheads="1"/>
          </p:cNvSpPr>
          <p:nvPr/>
        </p:nvSpPr>
        <p:spPr bwMode="auto">
          <a:xfrm>
            <a:off x="1574281" y="6397439"/>
            <a:ext cx="11065394"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62000"/>
              </a:lnSpc>
              <a:spcBef>
                <a:spcPct val="0"/>
              </a:spcBef>
              <a:spcAft>
                <a:spcPct val="0"/>
              </a:spcAft>
              <a:buClrTx/>
              <a:buSzTx/>
              <a:buFontTx/>
              <a:buNone/>
              <a:tabLst/>
            </a:pPr>
            <a:r>
              <a:rPr lang="en-US" sz="1800" dirty="0">
                <a:solidFill>
                  <a:schemeClr val="accent1"/>
                </a:solidFill>
                <a:effectLst/>
                <a:latin typeface="Times New Roman" panose="02020603050405020304" pitchFamily="18" charset="0"/>
                <a:cs typeface="Times New Roman" panose="02020603050405020304" pitchFamily="18" charset="0"/>
              </a:rPr>
              <a:t>7</a:t>
            </a:r>
            <a:r>
              <a:rPr lang="en-US" sz="1800" baseline="30000" dirty="0">
                <a:solidFill>
                  <a:schemeClr val="accent1"/>
                </a:solidFill>
                <a:effectLst/>
                <a:latin typeface="Times New Roman" panose="02020603050405020304" pitchFamily="18" charset="0"/>
                <a:cs typeface="Times New Roman" panose="02020603050405020304" pitchFamily="18" charset="0"/>
              </a:rPr>
              <a:t>th</a:t>
            </a:r>
            <a:r>
              <a:rPr lang="en-US" sz="1800" dirty="0">
                <a:solidFill>
                  <a:schemeClr val="accent1"/>
                </a:solidFill>
                <a:effectLst/>
                <a:latin typeface="Times New Roman" panose="02020603050405020304" pitchFamily="18" charset="0"/>
                <a:cs typeface="Times New Roman" panose="02020603050405020304" pitchFamily="18" charset="0"/>
              </a:rPr>
              <a:t>International School on Beam Dynamics and Accelerator Technology (ISBA24) 1 to 9 Nov. 2024</a:t>
            </a:r>
            <a:endParaRPr kumimoji="0" lang="en-US" altLang="en-US" sz="1800" b="0"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0802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EA8735-F1DC-1DE6-0A38-429B2F660F8A}"/>
              </a:ext>
            </a:extLst>
          </p:cNvPr>
          <p:cNvSpPr>
            <a:spLocks noGrp="1"/>
          </p:cNvSpPr>
          <p:nvPr>
            <p:ph idx="1"/>
          </p:nvPr>
        </p:nvSpPr>
        <p:spPr>
          <a:xfrm>
            <a:off x="4156802" y="1327850"/>
            <a:ext cx="5530406" cy="5249500"/>
          </a:xfrm>
          <a:noFill/>
        </p:spPr>
        <p:txBody>
          <a:bodyPr anchor="ctr">
            <a:normAutofit lnSpcReduction="10000"/>
          </a:bodyPr>
          <a:lstStyle/>
          <a:p>
            <a:pPr marL="12700">
              <a:lnSpc>
                <a:spcPts val="3750"/>
              </a:lnSpc>
            </a:pPr>
            <a:endParaRPr lang="en-US" sz="2200" dirty="0">
              <a:solidFill>
                <a:schemeClr val="accent1"/>
              </a:solidFill>
              <a:effectLst/>
              <a:latin typeface="Times New Roman" panose="02020603050405020304" pitchFamily="18" charset="0"/>
              <a:ea typeface="Microsoft YaHei UI" panose="020B0503020204020204" pitchFamily="34" charset="-122"/>
              <a:cs typeface="Times New Roman" panose="02020603050405020304" pitchFamily="18" charset="0"/>
            </a:endParaRPr>
          </a:p>
          <a:p>
            <a:pPr marL="342900" indent="-342900">
              <a:lnSpc>
                <a:spcPts val="4410"/>
              </a:lnSpc>
              <a:buFont typeface="Wingdings" panose="05000000000000000000" pitchFamily="2" charset="2"/>
              <a:buChar char=""/>
              <a:tabLst>
                <a:tab pos="1043940" algn="l"/>
              </a:tabLst>
            </a:pPr>
            <a:r>
              <a:rPr lang="en-US" sz="2400" b="1" dirty="0">
                <a:solidFill>
                  <a:schemeClr val="tx1"/>
                </a:solidFill>
                <a:effectLst/>
                <a:latin typeface="Times New Roman" panose="02020603050405020304" pitchFamily="18" charset="0"/>
                <a:ea typeface="Arial MT"/>
                <a:cs typeface="Times New Roman" panose="02020603050405020304" pitchFamily="18" charset="0"/>
              </a:rPr>
              <a:t>5721/80MW klystron</a:t>
            </a:r>
          </a:p>
          <a:p>
            <a:r>
              <a:rPr lang="en-US" sz="1600" dirty="0">
                <a:solidFill>
                  <a:schemeClr val="tx1"/>
                </a:solidFill>
                <a:effectLst/>
                <a:latin typeface="Times New Roman" panose="02020603050405020304" pitchFamily="18" charset="0"/>
                <a:cs typeface="Times New Roman" panose="02020603050405020304" pitchFamily="18" charset="0"/>
              </a:rPr>
              <a:t>   </a:t>
            </a:r>
            <a:r>
              <a:rPr lang="en-US" sz="2000" dirty="0">
                <a:solidFill>
                  <a:schemeClr val="tx1"/>
                </a:solidFill>
                <a:effectLst/>
                <a:latin typeface="Times New Roman" panose="02020603050405020304" pitchFamily="18" charset="0"/>
                <a:cs typeface="Times New Roman" panose="02020603050405020304" pitchFamily="18" charset="0"/>
              </a:rPr>
              <a:t>         Design consideration of klystron includes</a:t>
            </a:r>
            <a:endParaRPr lang="en-US" sz="2000" dirty="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              1-Electron Gun</a:t>
            </a:r>
          </a:p>
          <a:p>
            <a:r>
              <a:rPr lang="en-US" sz="2000" dirty="0">
                <a:solidFill>
                  <a:schemeClr val="tx1"/>
                </a:solidFill>
                <a:latin typeface="Times New Roman" panose="02020603050405020304" pitchFamily="18" charset="0"/>
                <a:cs typeface="Times New Roman" panose="02020603050405020304" pitchFamily="18" charset="0"/>
              </a:rPr>
              <a:t>                 2-Electrostatic Electron Gun</a:t>
            </a:r>
          </a:p>
          <a:p>
            <a:r>
              <a:rPr lang="en-US" sz="2000" dirty="0">
                <a:solidFill>
                  <a:schemeClr val="tx1"/>
                </a:solidFill>
                <a:latin typeface="Times New Roman" panose="02020603050405020304" pitchFamily="18" charset="0"/>
                <a:cs typeface="Times New Roman" panose="02020603050405020304" pitchFamily="18" charset="0"/>
              </a:rPr>
              <a:t>                      3-Ideal/Reference field</a:t>
            </a:r>
          </a:p>
          <a:p>
            <a:r>
              <a:rPr lang="en-US" sz="2000" dirty="0">
                <a:solidFill>
                  <a:schemeClr val="tx1"/>
                </a:solidFill>
                <a:latin typeface="Times New Roman" panose="02020603050405020304" pitchFamily="18" charset="0"/>
                <a:cs typeface="Times New Roman" panose="02020603050405020304" pitchFamily="18" charset="0"/>
              </a:rPr>
              <a:t>                           4-Solenoid/Magnet </a:t>
            </a:r>
          </a:p>
          <a:p>
            <a:r>
              <a:rPr lang="en-US" sz="2000" dirty="0">
                <a:solidFill>
                  <a:schemeClr val="tx1"/>
                </a:solidFill>
                <a:latin typeface="Times New Roman" panose="02020603050405020304" pitchFamily="18" charset="0"/>
                <a:cs typeface="Times New Roman" panose="02020603050405020304" pitchFamily="18" charset="0"/>
              </a:rPr>
              <a:t>                                  5-Ceramic Seal</a:t>
            </a:r>
          </a:p>
          <a:p>
            <a:r>
              <a:rPr lang="en-US" sz="2000" dirty="0">
                <a:solidFill>
                  <a:schemeClr val="tx1"/>
                </a:solidFill>
                <a:latin typeface="Times New Roman" panose="02020603050405020304" pitchFamily="18" charset="0"/>
                <a:cs typeface="Times New Roman" panose="02020603050405020304" pitchFamily="18" charset="0"/>
              </a:rPr>
              <a:t>                                      6-Mechanical Design</a:t>
            </a:r>
          </a:p>
          <a:p>
            <a:endParaRPr lang="en-US" dirty="0"/>
          </a:p>
          <a:p>
            <a:endParaRPr lang="en-US" dirty="0"/>
          </a:p>
        </p:txBody>
      </p:sp>
      <p:pic>
        <p:nvPicPr>
          <p:cNvPr id="8" name="Picture Placeholder 7" descr="A high angle view of a building&#10;&#10;Description automatically generated">
            <a:extLst>
              <a:ext uri="{FF2B5EF4-FFF2-40B4-BE49-F238E27FC236}">
                <a16:creationId xmlns:a16="http://schemas.microsoft.com/office/drawing/2014/main" id="{C02D3D54-1822-3C85-AB75-9A834D39748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7200" r="37200"/>
          <a:stretch>
            <a:fillRect/>
          </a:stretch>
        </p:blipFill>
        <p:spPr>
          <a:xfrm>
            <a:off x="9540875" y="0"/>
            <a:ext cx="2651125" cy="6858000"/>
          </a:xfrm>
        </p:spPr>
      </p:pic>
      <p:sp>
        <p:nvSpPr>
          <p:cNvPr id="4" name="Content Placeholder 2">
            <a:extLst>
              <a:ext uri="{FF2B5EF4-FFF2-40B4-BE49-F238E27FC236}">
                <a16:creationId xmlns:a16="http://schemas.microsoft.com/office/drawing/2014/main" id="{C51BA8D5-D391-E9DF-391B-F0F51B828A59}"/>
              </a:ext>
            </a:extLst>
          </p:cNvPr>
          <p:cNvSpPr txBox="1">
            <a:spLocks/>
          </p:cNvSpPr>
          <p:nvPr/>
        </p:nvSpPr>
        <p:spPr>
          <a:xfrm>
            <a:off x="4268710" y="450871"/>
            <a:ext cx="4328932" cy="876979"/>
          </a:xfrm>
          <a:prstGeom prst="rect">
            <a:avLst/>
          </a:prstGeom>
          <a:noFill/>
        </p:spPr>
        <p:txBody>
          <a:bodyPr vert="horz" lIns="91440" tIns="45720" rIns="91440" bIns="45720" rtlCol="0" anchor="ctr" anchorCtr="0">
            <a:noAutofit/>
          </a:bodyPr>
          <a:lstStyle>
            <a:lvl1pPr marL="0" indent="0" algn="l" defTabSz="914400" rtl="0" eaLnBrk="1" latinLnBrk="0" hangingPunct="1">
              <a:lnSpc>
                <a:spcPct val="150000"/>
              </a:lnSpc>
              <a:spcBef>
                <a:spcPts val="1000"/>
              </a:spcBef>
              <a:buSzPct val="80000"/>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150000"/>
              </a:lnSpc>
              <a:spcBef>
                <a:spcPts val="1000"/>
              </a:spcBef>
              <a:buSzPct val="80000"/>
              <a:buFont typeface="Arial" panose="020B0604020202020204" pitchFamily="34" charset="0"/>
              <a:buNone/>
              <a:defRPr sz="1600" kern="1200">
                <a:solidFill>
                  <a:schemeClr val="tx2"/>
                </a:solidFill>
                <a:latin typeface="+mn-lt"/>
                <a:ea typeface="+mn-ea"/>
                <a:cs typeface="+mn-cs"/>
              </a:defRPr>
            </a:lvl2pPr>
            <a:lvl3pPr marL="914400" indent="0" algn="l" defTabSz="914400" rtl="0" eaLnBrk="1" latinLnBrk="0" hangingPunct="1">
              <a:lnSpc>
                <a:spcPct val="150000"/>
              </a:lnSpc>
              <a:spcBef>
                <a:spcPts val="1000"/>
              </a:spcBef>
              <a:buSzPct val="80000"/>
              <a:buFont typeface="Arial" panose="020B0604020202020204" pitchFamily="34" charset="0"/>
              <a:buNone/>
              <a:defRPr sz="1400" kern="1200">
                <a:solidFill>
                  <a:schemeClr val="tx2"/>
                </a:solidFill>
                <a:latin typeface="+mn-lt"/>
                <a:ea typeface="+mn-ea"/>
                <a:cs typeface="+mn-cs"/>
              </a:defRPr>
            </a:lvl3pPr>
            <a:lvl4pPr marL="1371600" indent="0" algn="l" defTabSz="914400" rtl="0" eaLnBrk="1" latinLnBrk="0" hangingPunct="1">
              <a:lnSpc>
                <a:spcPct val="150000"/>
              </a:lnSpc>
              <a:spcBef>
                <a:spcPts val="1000"/>
              </a:spcBef>
              <a:buSzPct val="80000"/>
              <a:buFont typeface="Arial" panose="020B0604020202020204" pitchFamily="34" charset="0"/>
              <a:buNone/>
              <a:defRPr sz="1200" kern="1200">
                <a:solidFill>
                  <a:schemeClr val="tx2"/>
                </a:solidFill>
                <a:latin typeface="+mn-lt"/>
                <a:ea typeface="+mn-ea"/>
                <a:cs typeface="+mn-cs"/>
              </a:defRPr>
            </a:lvl4pPr>
            <a:lvl5pPr marL="1828800" indent="0" algn="l" defTabSz="914400" rtl="0" eaLnBrk="1" latinLnBrk="0" hangingPunct="1">
              <a:lnSpc>
                <a:spcPct val="150000"/>
              </a:lnSpc>
              <a:spcBef>
                <a:spcPts val="1000"/>
              </a:spcBef>
              <a:buSzPct val="80000"/>
              <a:buFont typeface="Arial" panose="020B0604020202020204" pitchFamily="34" charset="0"/>
              <a:buNone/>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400" b="1" u="sng" dirty="0">
                <a:solidFill>
                  <a:schemeClr val="accent1"/>
                </a:solidFill>
                <a:latin typeface="Times New Roman" panose="02020603050405020304" pitchFamily="18" charset="0"/>
                <a:cs typeface="Times New Roman" panose="02020603050405020304" pitchFamily="18" charset="0"/>
              </a:rPr>
              <a:t>Content</a:t>
            </a:r>
          </a:p>
        </p:txBody>
      </p:sp>
      <p:sp>
        <p:nvSpPr>
          <p:cNvPr id="9" name="Text Box 4">
            <a:extLst>
              <a:ext uri="{FF2B5EF4-FFF2-40B4-BE49-F238E27FC236}">
                <a16:creationId xmlns:a16="http://schemas.microsoft.com/office/drawing/2014/main" id="{324776D6-59A5-CD4A-D2F7-D5ADA78BF5E3}"/>
              </a:ext>
            </a:extLst>
          </p:cNvPr>
          <p:cNvSpPr txBox="1">
            <a:spLocks noChangeArrowheads="1"/>
          </p:cNvSpPr>
          <p:nvPr/>
        </p:nvSpPr>
        <p:spPr bwMode="auto">
          <a:xfrm>
            <a:off x="370178" y="6397439"/>
            <a:ext cx="11065394"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62000"/>
              </a:lnSpc>
              <a:spcBef>
                <a:spcPct val="0"/>
              </a:spcBef>
              <a:spcAft>
                <a:spcPct val="0"/>
              </a:spcAft>
              <a:buClrTx/>
              <a:buSzTx/>
              <a:buFontTx/>
              <a:buNone/>
              <a:tabLst/>
            </a:pPr>
            <a:r>
              <a:rPr lang="en-US" sz="1800" dirty="0">
                <a:solidFill>
                  <a:schemeClr val="accent1"/>
                </a:solidFill>
                <a:effectLst/>
                <a:latin typeface="Times New Roman" panose="02020603050405020304" pitchFamily="18" charset="0"/>
                <a:cs typeface="Times New Roman" panose="02020603050405020304" pitchFamily="18" charset="0"/>
              </a:rPr>
              <a:t>7</a:t>
            </a:r>
            <a:r>
              <a:rPr lang="en-US" sz="1800" baseline="30000" dirty="0">
                <a:solidFill>
                  <a:schemeClr val="accent1"/>
                </a:solidFill>
                <a:effectLst/>
                <a:latin typeface="Times New Roman" panose="02020603050405020304" pitchFamily="18" charset="0"/>
                <a:cs typeface="Times New Roman" panose="02020603050405020304" pitchFamily="18" charset="0"/>
              </a:rPr>
              <a:t>th</a:t>
            </a:r>
            <a:r>
              <a:rPr lang="en-US" sz="1800" dirty="0">
                <a:solidFill>
                  <a:schemeClr val="accent1"/>
                </a:solidFill>
                <a:effectLst/>
                <a:latin typeface="Times New Roman" panose="02020603050405020304" pitchFamily="18" charset="0"/>
                <a:cs typeface="Times New Roman" panose="02020603050405020304" pitchFamily="18" charset="0"/>
              </a:rPr>
              <a:t>International School on Beam Dynamics and Accelerator Technology (ISBA24) 1 to 9 Nov. 2024</a:t>
            </a:r>
            <a:endParaRPr kumimoji="0" lang="en-US" altLang="en-US" sz="1800" b="0"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8351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034E89-1952-5288-08A0-70A4A73BE39E}"/>
              </a:ext>
            </a:extLst>
          </p:cNvPr>
          <p:cNvSpPr>
            <a:spLocks noGrp="1"/>
          </p:cNvSpPr>
          <p:nvPr>
            <p:ph type="ctrTitle"/>
          </p:nvPr>
        </p:nvSpPr>
        <p:spPr>
          <a:xfrm>
            <a:off x="1524000" y="322538"/>
            <a:ext cx="9144000" cy="677723"/>
          </a:xfrm>
          <a:noFill/>
        </p:spPr>
        <p:txBody>
          <a:bodyPr anchor="b"/>
          <a:lstStyle/>
          <a:p>
            <a:r>
              <a:rPr lang="en-US" b="1" i="0" u="sng" dirty="0">
                <a:solidFill>
                  <a:schemeClr val="accent1"/>
                </a:solidFill>
                <a:latin typeface="Times New Roman" panose="02020603050405020304" pitchFamily="18" charset="0"/>
                <a:cs typeface="Times New Roman" panose="02020603050405020304" pitchFamily="18" charset="0"/>
              </a:rPr>
              <a:t>Electron Gun</a:t>
            </a:r>
          </a:p>
        </p:txBody>
      </p:sp>
      <p:sp>
        <p:nvSpPr>
          <p:cNvPr id="6" name="TextBox 5">
            <a:extLst>
              <a:ext uri="{FF2B5EF4-FFF2-40B4-BE49-F238E27FC236}">
                <a16:creationId xmlns:a16="http://schemas.microsoft.com/office/drawing/2014/main" id="{7F2D3764-69D3-BA9D-53B2-5379C3E6D1B4}"/>
              </a:ext>
            </a:extLst>
          </p:cNvPr>
          <p:cNvSpPr txBox="1"/>
          <p:nvPr/>
        </p:nvSpPr>
        <p:spPr>
          <a:xfrm>
            <a:off x="651853" y="1066079"/>
            <a:ext cx="10782677" cy="1200329"/>
          </a:xfrm>
          <a:prstGeom prst="rect">
            <a:avLst/>
          </a:prstGeom>
          <a:noFill/>
        </p:spPr>
        <p:txBody>
          <a:bodyPr wrap="square" rtlCol="0">
            <a:spAutoFit/>
          </a:bodyPr>
          <a:lstStyle/>
          <a:p>
            <a:pPr algn="just">
              <a:spcBef>
                <a:spcPct val="20000"/>
              </a:spcBef>
            </a:pPr>
            <a:r>
              <a:rPr lang="en-US" sz="2400" dirty="0">
                <a:latin typeface="Times New Roman" panose="02020603050405020304" pitchFamily="18" charset="0"/>
                <a:cs typeface="Times New Roman" panose="02020603050405020304" pitchFamily="18" charset="0"/>
              </a:rPr>
              <a:t>A 2D &amp; 3D view of the Klystron pierce electron gun shown in figure 1, was modeled in DGUN &amp; CST Code with parameters given in table 1. This is a thermionic diode gun having cathode, focusing electrode and anode. </a:t>
            </a:r>
            <a:endParaRPr lang="en-US" sz="2400" dirty="0">
              <a:highlight>
                <a:srgbClr val="FFFF00"/>
              </a:highlight>
              <a:latin typeface="Times New Roman" pitchFamily="18" charset="0"/>
              <a:cs typeface="Times New Roman" pitchFamily="18" charset="0"/>
            </a:endParaRPr>
          </a:p>
        </p:txBody>
      </p:sp>
      <p:graphicFrame>
        <p:nvGraphicFramePr>
          <p:cNvPr id="7" name="Table 6">
            <a:extLst>
              <a:ext uri="{FF2B5EF4-FFF2-40B4-BE49-F238E27FC236}">
                <a16:creationId xmlns:a16="http://schemas.microsoft.com/office/drawing/2014/main" id="{9DD3806A-1552-2516-D397-4751AA139E7B}"/>
              </a:ext>
            </a:extLst>
          </p:cNvPr>
          <p:cNvGraphicFramePr>
            <a:graphicFrameLocks noGrp="1"/>
          </p:cNvGraphicFramePr>
          <p:nvPr>
            <p:extLst>
              <p:ext uri="{D42A27DB-BD31-4B8C-83A1-F6EECF244321}">
                <p14:modId xmlns:p14="http://schemas.microsoft.com/office/powerpoint/2010/main" val="533346809"/>
              </p:ext>
            </p:extLst>
          </p:nvPr>
        </p:nvGraphicFramePr>
        <p:xfrm>
          <a:off x="7682309" y="2475257"/>
          <a:ext cx="3694879" cy="3155135"/>
        </p:xfrm>
        <a:graphic>
          <a:graphicData uri="http://schemas.openxmlformats.org/drawingml/2006/table">
            <a:tbl>
              <a:tblPr firstRow="1" firstCol="1" bandRow="1">
                <a:tableStyleId>{7DF18680-E054-41AD-8BC1-D1AEF772440D}</a:tableStyleId>
              </a:tblPr>
              <a:tblGrid>
                <a:gridCol w="2583258">
                  <a:extLst>
                    <a:ext uri="{9D8B030D-6E8A-4147-A177-3AD203B41FA5}">
                      <a16:colId xmlns:a16="http://schemas.microsoft.com/office/drawing/2014/main" val="711510982"/>
                    </a:ext>
                  </a:extLst>
                </a:gridCol>
                <a:gridCol w="1111621">
                  <a:extLst>
                    <a:ext uri="{9D8B030D-6E8A-4147-A177-3AD203B41FA5}">
                      <a16:colId xmlns:a16="http://schemas.microsoft.com/office/drawing/2014/main" val="1287982977"/>
                    </a:ext>
                  </a:extLst>
                </a:gridCol>
              </a:tblGrid>
              <a:tr h="544869">
                <a:tc>
                  <a:txBody>
                    <a:bodyPr/>
                    <a:lstStyle/>
                    <a:p>
                      <a:pPr marL="0" marR="0" algn="ctr">
                        <a:lnSpc>
                          <a:spcPct val="107000"/>
                        </a:lnSpc>
                        <a:spcBef>
                          <a:spcPts val="0"/>
                        </a:spcBef>
                        <a:spcAft>
                          <a:spcPts val="800"/>
                        </a:spcAft>
                      </a:pPr>
                      <a:r>
                        <a:rPr lang="en-US" sz="1800" kern="100" dirty="0">
                          <a:solidFill>
                            <a:schemeClr val="bg1"/>
                          </a:solidFill>
                          <a:effectLst/>
                          <a:latin typeface="Times" panose="02020603050405020304" pitchFamily="18" charset="0"/>
                          <a:cs typeface="Times" panose="02020603050405020304" pitchFamily="18" charset="0"/>
                        </a:rPr>
                        <a:t>Parameters</a:t>
                      </a:r>
                      <a:endParaRPr lang="en-US" sz="1800" kern="100" dirty="0">
                        <a:solidFill>
                          <a:schemeClr val="bg1"/>
                        </a:solidFill>
                        <a:effectLst/>
                        <a:latin typeface="Times" panose="02020603050405020304" pitchFamily="18" charset="0"/>
                        <a:ea typeface="Aptos" panose="020B0004020202020204" pitchFamily="34" charset="0"/>
                        <a:cs typeface="Times" panose="02020603050405020304" pitchFamily="18" charset="0"/>
                      </a:endParaRPr>
                    </a:p>
                  </a:txBody>
                  <a:tcPr marL="9525" marR="9525" marT="9525" marB="0"/>
                </a:tc>
                <a:tc>
                  <a:txBody>
                    <a:bodyPr/>
                    <a:lstStyle/>
                    <a:p>
                      <a:pPr marL="0" marR="0" algn="ctr">
                        <a:lnSpc>
                          <a:spcPct val="107000"/>
                        </a:lnSpc>
                        <a:spcBef>
                          <a:spcPts val="0"/>
                        </a:spcBef>
                        <a:spcAft>
                          <a:spcPts val="800"/>
                        </a:spcAft>
                      </a:pPr>
                      <a:r>
                        <a:rPr lang="en-US" sz="1800" kern="100" dirty="0">
                          <a:solidFill>
                            <a:schemeClr val="bg1"/>
                          </a:solidFill>
                          <a:effectLst/>
                          <a:latin typeface="Times" panose="02020603050405020304" pitchFamily="18" charset="0"/>
                          <a:cs typeface="Times" panose="02020603050405020304" pitchFamily="18" charset="0"/>
                        </a:rPr>
                        <a:t>Values</a:t>
                      </a:r>
                      <a:endParaRPr lang="en-US" sz="1800" kern="100" dirty="0">
                        <a:solidFill>
                          <a:schemeClr val="bg1"/>
                        </a:solidFill>
                        <a:effectLst/>
                        <a:latin typeface="Times" panose="02020603050405020304" pitchFamily="18" charset="0"/>
                        <a:ea typeface="Aptos" panose="020B0004020202020204" pitchFamily="34" charset="0"/>
                        <a:cs typeface="Times" panose="02020603050405020304" pitchFamily="18" charset="0"/>
                      </a:endParaRPr>
                    </a:p>
                  </a:txBody>
                  <a:tcPr marL="9525" marR="9525" marT="9525" marB="0"/>
                </a:tc>
                <a:extLst>
                  <a:ext uri="{0D108BD9-81ED-4DB2-BD59-A6C34878D82A}">
                    <a16:rowId xmlns:a16="http://schemas.microsoft.com/office/drawing/2014/main" val="471722978"/>
                  </a:ext>
                </a:extLst>
              </a:tr>
              <a:tr h="439540">
                <a:tc>
                  <a:txBody>
                    <a:bodyPr/>
                    <a:lstStyle/>
                    <a:p>
                      <a:pPr marL="0" marR="0">
                        <a:lnSpc>
                          <a:spcPct val="107000"/>
                        </a:lnSpc>
                        <a:spcBef>
                          <a:spcPts val="0"/>
                        </a:spcBef>
                        <a:spcAft>
                          <a:spcPts val="800"/>
                        </a:spcAft>
                      </a:pPr>
                      <a:r>
                        <a:rPr lang="en-US" sz="1600" kern="100" dirty="0">
                          <a:solidFill>
                            <a:schemeClr val="bg1"/>
                          </a:solidFill>
                          <a:effectLst/>
                          <a:latin typeface="Times" panose="02020603050405020304" pitchFamily="18" charset="0"/>
                          <a:cs typeface="Times" panose="02020603050405020304" pitchFamily="18" charset="0"/>
                        </a:rPr>
                        <a:t>Anode Diameter (mm)</a:t>
                      </a:r>
                      <a:endParaRPr lang="en-US" sz="1600" kern="100" dirty="0">
                        <a:solidFill>
                          <a:schemeClr val="bg1"/>
                        </a:solidFill>
                        <a:effectLst/>
                        <a:latin typeface="Times" panose="02020603050405020304" pitchFamily="18" charset="0"/>
                        <a:ea typeface="Aptos" panose="020B0004020202020204" pitchFamily="34" charset="0"/>
                        <a:cs typeface="Times" panose="02020603050405020304" pitchFamily="18" charset="0"/>
                      </a:endParaRPr>
                    </a:p>
                  </a:txBody>
                  <a:tcPr marL="9525" marR="9525" marT="9525" marB="0"/>
                </a:tc>
                <a:tc>
                  <a:txBody>
                    <a:bodyPr/>
                    <a:lstStyle/>
                    <a:p>
                      <a:pPr marL="0" marR="0">
                        <a:lnSpc>
                          <a:spcPct val="107000"/>
                        </a:lnSpc>
                        <a:spcBef>
                          <a:spcPts val="0"/>
                        </a:spcBef>
                        <a:spcAft>
                          <a:spcPts val="800"/>
                        </a:spcAft>
                      </a:pPr>
                      <a:r>
                        <a:rPr lang="en-US" sz="1600" kern="100" dirty="0">
                          <a:effectLst/>
                          <a:latin typeface="Times" panose="02020603050405020304" pitchFamily="18" charset="0"/>
                          <a:cs typeface="Times" panose="02020603050405020304" pitchFamily="18" charset="0"/>
                        </a:rPr>
                        <a:t>       120</a:t>
                      </a:r>
                      <a:endParaRPr lang="en-US" sz="1600" kern="100" dirty="0">
                        <a:effectLst/>
                        <a:latin typeface="Times" panose="02020603050405020304" pitchFamily="18" charset="0"/>
                        <a:ea typeface="Aptos" panose="020B0004020202020204" pitchFamily="34" charset="0"/>
                        <a:cs typeface="Times" panose="02020603050405020304" pitchFamily="18" charset="0"/>
                      </a:endParaRPr>
                    </a:p>
                  </a:txBody>
                  <a:tcPr marL="9525" marR="9525" marT="9525" marB="0"/>
                </a:tc>
                <a:extLst>
                  <a:ext uri="{0D108BD9-81ED-4DB2-BD59-A6C34878D82A}">
                    <a16:rowId xmlns:a16="http://schemas.microsoft.com/office/drawing/2014/main" val="2425911517"/>
                  </a:ext>
                </a:extLst>
              </a:tr>
              <a:tr h="245658">
                <a:tc>
                  <a:txBody>
                    <a:bodyPr/>
                    <a:lstStyle/>
                    <a:p>
                      <a:pPr marL="0" marR="0">
                        <a:lnSpc>
                          <a:spcPct val="107000"/>
                        </a:lnSpc>
                        <a:spcBef>
                          <a:spcPts val="0"/>
                        </a:spcBef>
                        <a:spcAft>
                          <a:spcPts val="800"/>
                        </a:spcAft>
                      </a:pPr>
                      <a:r>
                        <a:rPr lang="en-US" sz="1600" kern="100" dirty="0">
                          <a:solidFill>
                            <a:schemeClr val="bg1"/>
                          </a:solidFill>
                          <a:effectLst/>
                          <a:latin typeface="Times" panose="02020603050405020304" pitchFamily="18" charset="0"/>
                          <a:cs typeface="Times" panose="02020603050405020304" pitchFamily="18" charset="0"/>
                        </a:rPr>
                        <a:t>Focusing electrode diameter (mm)</a:t>
                      </a:r>
                      <a:endParaRPr lang="en-US" sz="1600" kern="100" dirty="0">
                        <a:solidFill>
                          <a:schemeClr val="bg1"/>
                        </a:solidFill>
                        <a:effectLst/>
                        <a:latin typeface="Times" panose="02020603050405020304" pitchFamily="18" charset="0"/>
                        <a:ea typeface="Aptos" panose="020B0004020202020204" pitchFamily="34" charset="0"/>
                        <a:cs typeface="Times" panose="02020603050405020304" pitchFamily="18" charset="0"/>
                      </a:endParaRPr>
                    </a:p>
                  </a:txBody>
                  <a:tcPr marL="9525" marR="9525" marT="9525" marB="0"/>
                </a:tc>
                <a:tc>
                  <a:txBody>
                    <a:bodyPr/>
                    <a:lstStyle/>
                    <a:p>
                      <a:pPr marL="0" marR="0" algn="ctr">
                        <a:lnSpc>
                          <a:spcPct val="107000"/>
                        </a:lnSpc>
                        <a:spcBef>
                          <a:spcPts val="0"/>
                        </a:spcBef>
                        <a:spcAft>
                          <a:spcPts val="800"/>
                        </a:spcAft>
                      </a:pPr>
                      <a:r>
                        <a:rPr lang="en-US" sz="1600" kern="100" dirty="0">
                          <a:effectLst/>
                          <a:latin typeface="Times" panose="02020603050405020304" pitchFamily="18" charset="0"/>
                          <a:cs typeface="Times" panose="02020603050405020304" pitchFamily="18" charset="0"/>
                        </a:rPr>
                        <a:t>                   68.304</a:t>
                      </a:r>
                      <a:endParaRPr lang="en-US" sz="1600" kern="100" dirty="0">
                        <a:effectLst/>
                        <a:latin typeface="Times" panose="02020603050405020304" pitchFamily="18" charset="0"/>
                        <a:ea typeface="Aptos" panose="020B0004020202020204" pitchFamily="34" charset="0"/>
                        <a:cs typeface="Times" panose="02020603050405020304" pitchFamily="18" charset="0"/>
                      </a:endParaRPr>
                    </a:p>
                  </a:txBody>
                  <a:tcPr marL="9525" marR="9525" marT="9525" marB="0"/>
                </a:tc>
                <a:extLst>
                  <a:ext uri="{0D108BD9-81ED-4DB2-BD59-A6C34878D82A}">
                    <a16:rowId xmlns:a16="http://schemas.microsoft.com/office/drawing/2014/main" val="591509668"/>
                  </a:ext>
                </a:extLst>
              </a:tr>
              <a:tr h="606803">
                <a:tc>
                  <a:txBody>
                    <a:bodyPr/>
                    <a:lstStyle/>
                    <a:p>
                      <a:pPr marL="0" marR="0">
                        <a:lnSpc>
                          <a:spcPct val="107000"/>
                        </a:lnSpc>
                        <a:spcBef>
                          <a:spcPts val="0"/>
                        </a:spcBef>
                        <a:spcAft>
                          <a:spcPts val="800"/>
                        </a:spcAft>
                      </a:pPr>
                      <a:r>
                        <a:rPr lang="en-US" sz="1600" kern="100" dirty="0">
                          <a:solidFill>
                            <a:schemeClr val="bg1"/>
                          </a:solidFill>
                          <a:effectLst/>
                          <a:latin typeface="Times" panose="02020603050405020304" pitchFamily="18" charset="0"/>
                          <a:cs typeface="Times" panose="02020603050405020304" pitchFamily="18" charset="0"/>
                        </a:rPr>
                        <a:t>Cathode - anode spacing (mm)</a:t>
                      </a:r>
                      <a:endParaRPr lang="en-US" sz="1600" kern="100" dirty="0">
                        <a:solidFill>
                          <a:schemeClr val="bg1"/>
                        </a:solidFill>
                        <a:effectLst/>
                        <a:latin typeface="Times" panose="02020603050405020304" pitchFamily="18" charset="0"/>
                        <a:ea typeface="Aptos" panose="020B0004020202020204" pitchFamily="34" charset="0"/>
                        <a:cs typeface="Times" panose="02020603050405020304" pitchFamily="18" charset="0"/>
                      </a:endParaRPr>
                    </a:p>
                  </a:txBody>
                  <a:tcPr marL="9525" marR="9525" marT="9525" marB="0"/>
                </a:tc>
                <a:tc>
                  <a:txBody>
                    <a:bodyPr/>
                    <a:lstStyle/>
                    <a:p>
                      <a:pPr marL="0" marR="0">
                        <a:lnSpc>
                          <a:spcPct val="107000"/>
                        </a:lnSpc>
                        <a:spcBef>
                          <a:spcPts val="0"/>
                        </a:spcBef>
                        <a:spcAft>
                          <a:spcPts val="800"/>
                        </a:spcAft>
                      </a:pPr>
                      <a:r>
                        <a:rPr lang="en-US" sz="1600" kern="100" dirty="0">
                          <a:effectLst/>
                          <a:latin typeface="Times" panose="02020603050405020304" pitchFamily="18" charset="0"/>
                          <a:cs typeface="Times" panose="02020603050405020304" pitchFamily="18" charset="0"/>
                        </a:rPr>
                        <a:t>       76.1</a:t>
                      </a:r>
                      <a:endParaRPr lang="en-US" sz="1600" kern="100" dirty="0">
                        <a:effectLst/>
                        <a:latin typeface="Times" panose="02020603050405020304" pitchFamily="18" charset="0"/>
                        <a:ea typeface="Aptos" panose="020B0004020202020204" pitchFamily="34" charset="0"/>
                        <a:cs typeface="Times" panose="02020603050405020304" pitchFamily="18" charset="0"/>
                      </a:endParaRPr>
                    </a:p>
                  </a:txBody>
                  <a:tcPr marL="9525" marR="9525" marT="9525" marB="0"/>
                </a:tc>
                <a:extLst>
                  <a:ext uri="{0D108BD9-81ED-4DB2-BD59-A6C34878D82A}">
                    <a16:rowId xmlns:a16="http://schemas.microsoft.com/office/drawing/2014/main" val="2317036431"/>
                  </a:ext>
                </a:extLst>
              </a:tr>
              <a:tr h="610604">
                <a:tc>
                  <a:txBody>
                    <a:bodyPr/>
                    <a:lstStyle/>
                    <a:p>
                      <a:pPr marL="0" marR="0">
                        <a:lnSpc>
                          <a:spcPct val="107000"/>
                        </a:lnSpc>
                        <a:spcBef>
                          <a:spcPts val="0"/>
                        </a:spcBef>
                        <a:spcAft>
                          <a:spcPts val="800"/>
                        </a:spcAft>
                      </a:pPr>
                      <a:r>
                        <a:rPr lang="en-US" sz="1600" kern="100" dirty="0">
                          <a:solidFill>
                            <a:schemeClr val="bg1"/>
                          </a:solidFill>
                          <a:effectLst/>
                          <a:latin typeface="Times" panose="02020603050405020304" pitchFamily="18" charset="0"/>
                          <a:cs typeface="Times" panose="02020603050405020304" pitchFamily="18" charset="0"/>
                        </a:rPr>
                        <a:t>Cathode - focusing electrode spacing (mm)</a:t>
                      </a:r>
                      <a:endParaRPr lang="en-US" sz="1600" kern="100" dirty="0">
                        <a:solidFill>
                          <a:schemeClr val="bg1"/>
                        </a:solidFill>
                        <a:effectLst/>
                        <a:latin typeface="Times" panose="02020603050405020304" pitchFamily="18" charset="0"/>
                        <a:ea typeface="Aptos" panose="020B0004020202020204" pitchFamily="34" charset="0"/>
                        <a:cs typeface="Times" panose="02020603050405020304" pitchFamily="18" charset="0"/>
                      </a:endParaRPr>
                    </a:p>
                  </a:txBody>
                  <a:tcPr marL="9525" marR="9525" marT="9525" marB="0"/>
                </a:tc>
                <a:tc>
                  <a:txBody>
                    <a:bodyPr/>
                    <a:lstStyle/>
                    <a:p>
                      <a:pPr marL="0" marR="0">
                        <a:lnSpc>
                          <a:spcPct val="107000"/>
                        </a:lnSpc>
                        <a:spcBef>
                          <a:spcPts val="0"/>
                        </a:spcBef>
                        <a:spcAft>
                          <a:spcPts val="800"/>
                        </a:spcAft>
                      </a:pPr>
                      <a:r>
                        <a:rPr lang="en-US" sz="1600" kern="100" dirty="0">
                          <a:effectLst/>
                          <a:latin typeface="Times" panose="02020603050405020304" pitchFamily="18" charset="0"/>
                          <a:cs typeface="Times" panose="02020603050405020304" pitchFamily="18" charset="0"/>
                        </a:rPr>
                        <a:t>         1.1</a:t>
                      </a:r>
                      <a:endParaRPr lang="en-US" sz="1600" kern="100" dirty="0">
                        <a:effectLst/>
                        <a:latin typeface="Times" panose="02020603050405020304" pitchFamily="18" charset="0"/>
                        <a:ea typeface="Aptos" panose="020B0004020202020204" pitchFamily="34" charset="0"/>
                        <a:cs typeface="Times" panose="02020603050405020304" pitchFamily="18" charset="0"/>
                      </a:endParaRPr>
                    </a:p>
                  </a:txBody>
                  <a:tcPr marL="9525" marR="9525" marT="9525" marB="0"/>
                </a:tc>
                <a:extLst>
                  <a:ext uri="{0D108BD9-81ED-4DB2-BD59-A6C34878D82A}">
                    <a16:rowId xmlns:a16="http://schemas.microsoft.com/office/drawing/2014/main" val="3042584218"/>
                  </a:ext>
                </a:extLst>
              </a:tr>
              <a:tr h="439540">
                <a:tc>
                  <a:txBody>
                    <a:bodyPr/>
                    <a:lstStyle/>
                    <a:p>
                      <a:pPr marL="0" marR="0">
                        <a:lnSpc>
                          <a:spcPct val="107000"/>
                        </a:lnSpc>
                        <a:spcBef>
                          <a:spcPts val="0"/>
                        </a:spcBef>
                        <a:spcAft>
                          <a:spcPts val="800"/>
                        </a:spcAft>
                      </a:pPr>
                      <a:r>
                        <a:rPr lang="en-US" sz="1600" kern="100" dirty="0">
                          <a:solidFill>
                            <a:schemeClr val="bg1"/>
                          </a:solidFill>
                          <a:effectLst/>
                          <a:latin typeface="Times" panose="02020603050405020304" pitchFamily="18" charset="0"/>
                          <a:cs typeface="Times" panose="02020603050405020304" pitchFamily="18" charset="0"/>
                        </a:rPr>
                        <a:t>Cathode diameter (mm)</a:t>
                      </a:r>
                      <a:endParaRPr lang="en-US" sz="1600" kern="100" dirty="0">
                        <a:solidFill>
                          <a:schemeClr val="bg1"/>
                        </a:solidFill>
                        <a:effectLst/>
                        <a:latin typeface="Times" panose="02020603050405020304" pitchFamily="18" charset="0"/>
                        <a:ea typeface="Aptos" panose="020B0004020202020204" pitchFamily="34" charset="0"/>
                        <a:cs typeface="Times" panose="02020603050405020304" pitchFamily="18" charset="0"/>
                      </a:endParaRPr>
                    </a:p>
                  </a:txBody>
                  <a:tcPr marL="9525" marR="9525" marT="9525" marB="0"/>
                </a:tc>
                <a:tc>
                  <a:txBody>
                    <a:bodyPr/>
                    <a:lstStyle/>
                    <a:p>
                      <a:pPr marL="0" marR="0">
                        <a:lnSpc>
                          <a:spcPct val="107000"/>
                        </a:lnSpc>
                        <a:spcBef>
                          <a:spcPts val="0"/>
                        </a:spcBef>
                        <a:spcAft>
                          <a:spcPts val="800"/>
                        </a:spcAft>
                      </a:pPr>
                      <a:r>
                        <a:rPr lang="en-US" sz="1600" kern="100" dirty="0">
                          <a:effectLst/>
                          <a:latin typeface="Times" panose="02020603050405020304" pitchFamily="18" charset="0"/>
                          <a:cs typeface="Times" panose="02020603050405020304" pitchFamily="18" charset="0"/>
                        </a:rPr>
                        <a:t>        87.8</a:t>
                      </a:r>
                      <a:endParaRPr lang="en-US" sz="1600" kern="100" dirty="0">
                        <a:effectLst/>
                        <a:latin typeface="Times" panose="02020603050405020304" pitchFamily="18" charset="0"/>
                        <a:ea typeface="Aptos" panose="020B0004020202020204" pitchFamily="34" charset="0"/>
                        <a:cs typeface="Times" panose="02020603050405020304" pitchFamily="18" charset="0"/>
                      </a:endParaRPr>
                    </a:p>
                  </a:txBody>
                  <a:tcPr marL="9525" marR="9525" marT="9525" marB="0"/>
                </a:tc>
                <a:extLst>
                  <a:ext uri="{0D108BD9-81ED-4DB2-BD59-A6C34878D82A}">
                    <a16:rowId xmlns:a16="http://schemas.microsoft.com/office/drawing/2014/main" val="2963227252"/>
                  </a:ext>
                </a:extLst>
              </a:tr>
            </a:tbl>
          </a:graphicData>
        </a:graphic>
      </p:graphicFrame>
      <p:pic>
        <p:nvPicPr>
          <p:cNvPr id="12" name="Picture 11" descr="A diagram of a cathode and anode&#10;&#10;Description automatically generated">
            <a:extLst>
              <a:ext uri="{FF2B5EF4-FFF2-40B4-BE49-F238E27FC236}">
                <a16:creationId xmlns:a16="http://schemas.microsoft.com/office/drawing/2014/main" id="{E15A00B6-4DDF-7D8B-E9A5-FF334FF64A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8194" y="2778927"/>
            <a:ext cx="2369362" cy="2852238"/>
          </a:xfrm>
          <a:prstGeom prst="rect">
            <a:avLst/>
          </a:prstGeom>
        </p:spPr>
      </p:pic>
      <p:pic>
        <p:nvPicPr>
          <p:cNvPr id="13" name="Picture 12">
            <a:extLst>
              <a:ext uri="{FF2B5EF4-FFF2-40B4-BE49-F238E27FC236}">
                <a16:creationId xmlns:a16="http://schemas.microsoft.com/office/drawing/2014/main" id="{5876D8F9-A632-962C-65AC-2006D6F1FE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4069" y="2751776"/>
            <a:ext cx="2244354" cy="2915610"/>
          </a:xfrm>
          <a:prstGeom prst="rect">
            <a:avLst/>
          </a:prstGeom>
        </p:spPr>
      </p:pic>
      <p:sp>
        <p:nvSpPr>
          <p:cNvPr id="14" name="Text Placeholder 453">
            <a:extLst>
              <a:ext uri="{FF2B5EF4-FFF2-40B4-BE49-F238E27FC236}">
                <a16:creationId xmlns:a16="http://schemas.microsoft.com/office/drawing/2014/main" id="{150CD909-F7E6-D533-C5F9-D6E1208A250D}"/>
              </a:ext>
            </a:extLst>
          </p:cNvPr>
          <p:cNvSpPr txBox="1">
            <a:spLocks/>
          </p:cNvSpPr>
          <p:nvPr/>
        </p:nvSpPr>
        <p:spPr>
          <a:xfrm>
            <a:off x="850728" y="5616393"/>
            <a:ext cx="6038952" cy="386059"/>
          </a:xfrm>
          <a:prstGeom prst="rect">
            <a:avLst/>
          </a:prstGeom>
        </p:spPr>
        <p:txBody>
          <a:bodyPr/>
          <a:lstStyle>
            <a:lvl1pPr marL="1620838" indent="-1620838" algn="l" defTabSz="4321175" rtl="0" eaLnBrk="0" fontAlgn="base" hangingPunct="0">
              <a:spcBef>
                <a:spcPct val="20000"/>
              </a:spcBef>
              <a:spcAft>
                <a:spcPct val="0"/>
              </a:spcAft>
              <a:buChar char="•"/>
              <a:defRPr sz="15100">
                <a:solidFill>
                  <a:schemeClr val="tx1"/>
                </a:solidFill>
                <a:latin typeface="+mn-lt"/>
                <a:ea typeface="+mn-ea"/>
                <a:cs typeface="+mn-cs"/>
              </a:defRPr>
            </a:lvl1pPr>
            <a:lvl2pPr marL="3509963" indent="-1349375" algn="l" defTabSz="4321175" rtl="0" eaLnBrk="0" fontAlgn="base" hangingPunct="0">
              <a:spcBef>
                <a:spcPct val="20000"/>
              </a:spcBef>
              <a:spcAft>
                <a:spcPct val="0"/>
              </a:spcAft>
              <a:buChar char="–"/>
              <a:defRPr sz="13200">
                <a:solidFill>
                  <a:schemeClr val="tx1"/>
                </a:solidFill>
                <a:latin typeface="+mn-lt"/>
                <a:cs typeface="+mn-cs"/>
              </a:defRPr>
            </a:lvl2pPr>
            <a:lvl3pPr marL="5400675" indent="-1079500" algn="l" defTabSz="4321175" rtl="0" eaLnBrk="0" fontAlgn="base" hangingPunct="0">
              <a:spcBef>
                <a:spcPct val="20000"/>
              </a:spcBef>
              <a:spcAft>
                <a:spcPct val="0"/>
              </a:spcAft>
              <a:buChar char="•"/>
              <a:defRPr sz="11300">
                <a:solidFill>
                  <a:schemeClr val="tx1"/>
                </a:solidFill>
                <a:latin typeface="+mn-lt"/>
                <a:cs typeface="+mn-cs"/>
              </a:defRPr>
            </a:lvl3pPr>
            <a:lvl4pPr marL="7561263" indent="-1081088" algn="l" defTabSz="4321175" rtl="0" eaLnBrk="0" fontAlgn="base" hangingPunct="0">
              <a:spcBef>
                <a:spcPct val="20000"/>
              </a:spcBef>
              <a:spcAft>
                <a:spcPct val="0"/>
              </a:spcAft>
              <a:buChar char="–"/>
              <a:defRPr sz="9500">
                <a:solidFill>
                  <a:schemeClr val="tx1"/>
                </a:solidFill>
                <a:latin typeface="+mn-lt"/>
                <a:cs typeface="+mn-cs"/>
              </a:defRPr>
            </a:lvl4pPr>
            <a:lvl5pPr marL="9721850" indent="-1081088" algn="l" defTabSz="4321175" rtl="0" eaLnBrk="0" fontAlgn="base" hangingPunct="0">
              <a:spcBef>
                <a:spcPct val="20000"/>
              </a:spcBef>
              <a:spcAft>
                <a:spcPct val="0"/>
              </a:spcAft>
              <a:buChar char="»"/>
              <a:defRPr sz="9500">
                <a:solidFill>
                  <a:schemeClr val="tx1"/>
                </a:solidFill>
                <a:latin typeface="+mn-lt"/>
                <a:cs typeface="+mn-cs"/>
              </a:defRPr>
            </a:lvl5pPr>
            <a:lvl6pPr marL="10179050" indent="-1081088" algn="l" defTabSz="4321175" rtl="0" fontAlgn="base">
              <a:spcBef>
                <a:spcPct val="20000"/>
              </a:spcBef>
              <a:spcAft>
                <a:spcPct val="0"/>
              </a:spcAft>
              <a:buChar char="»"/>
              <a:defRPr sz="9500">
                <a:solidFill>
                  <a:schemeClr val="tx1"/>
                </a:solidFill>
                <a:latin typeface="+mn-lt"/>
                <a:cs typeface="+mn-cs"/>
              </a:defRPr>
            </a:lvl6pPr>
            <a:lvl7pPr marL="10636250" indent="-1081088" algn="l" defTabSz="4321175" rtl="0" fontAlgn="base">
              <a:spcBef>
                <a:spcPct val="20000"/>
              </a:spcBef>
              <a:spcAft>
                <a:spcPct val="0"/>
              </a:spcAft>
              <a:buChar char="»"/>
              <a:defRPr sz="9500">
                <a:solidFill>
                  <a:schemeClr val="tx1"/>
                </a:solidFill>
                <a:latin typeface="+mn-lt"/>
                <a:cs typeface="+mn-cs"/>
              </a:defRPr>
            </a:lvl7pPr>
            <a:lvl8pPr marL="11093450" indent="-1081088" algn="l" defTabSz="4321175" rtl="0" fontAlgn="base">
              <a:spcBef>
                <a:spcPct val="20000"/>
              </a:spcBef>
              <a:spcAft>
                <a:spcPct val="0"/>
              </a:spcAft>
              <a:buChar char="»"/>
              <a:defRPr sz="9500">
                <a:solidFill>
                  <a:schemeClr val="tx1"/>
                </a:solidFill>
                <a:latin typeface="+mn-lt"/>
                <a:cs typeface="+mn-cs"/>
              </a:defRPr>
            </a:lvl8pPr>
            <a:lvl9pPr marL="11550650" indent="-1081088" algn="l" defTabSz="4321175" rtl="0" fontAlgn="base">
              <a:spcBef>
                <a:spcPct val="20000"/>
              </a:spcBef>
              <a:spcAft>
                <a:spcPct val="0"/>
              </a:spcAft>
              <a:buChar char="»"/>
              <a:defRPr sz="9500">
                <a:solidFill>
                  <a:schemeClr val="tx1"/>
                </a:solidFill>
                <a:latin typeface="+mn-lt"/>
                <a:cs typeface="+mn-cs"/>
              </a:defRPr>
            </a:lvl9pPr>
          </a:lstStyle>
          <a:p>
            <a:pPr marL="0" indent="0" algn="ctr">
              <a:buNone/>
            </a:pPr>
            <a:r>
              <a:rPr lang="en-US" sz="1200" kern="0" dirty="0"/>
              <a:t> </a:t>
            </a:r>
            <a:r>
              <a:rPr lang="en-US" sz="1400" b="1" kern="0" dirty="0">
                <a:latin typeface="Times" panose="02020603050405020304" pitchFamily="18" charset="0"/>
                <a:cs typeface="Times" panose="02020603050405020304" pitchFamily="18" charset="0"/>
              </a:rPr>
              <a:t>Figure 1: 2-D &amp; 3-D model of the gun produced by DGUN &amp;CST.</a:t>
            </a:r>
          </a:p>
        </p:txBody>
      </p:sp>
      <p:pic>
        <p:nvPicPr>
          <p:cNvPr id="16" name="Picture 15" descr="A high angle view of a building&#10;&#10;Description automatically generated">
            <a:extLst>
              <a:ext uri="{FF2B5EF4-FFF2-40B4-BE49-F238E27FC236}">
                <a16:creationId xmlns:a16="http://schemas.microsoft.com/office/drawing/2014/main" id="{744CE7B8-1375-66F6-33CD-102560D3D1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V="1">
            <a:off x="10748727" y="0"/>
            <a:ext cx="1443273" cy="962182"/>
          </a:xfrm>
          <a:prstGeom prst="rect">
            <a:avLst/>
          </a:prstGeom>
        </p:spPr>
      </p:pic>
      <p:sp>
        <p:nvSpPr>
          <p:cNvPr id="18" name="Text Box 4">
            <a:extLst>
              <a:ext uri="{FF2B5EF4-FFF2-40B4-BE49-F238E27FC236}">
                <a16:creationId xmlns:a16="http://schemas.microsoft.com/office/drawing/2014/main" id="{7F753E00-FDC1-CD8F-B3C6-EF6010C665FC}"/>
              </a:ext>
            </a:extLst>
          </p:cNvPr>
          <p:cNvSpPr txBox="1">
            <a:spLocks noChangeArrowheads="1"/>
          </p:cNvSpPr>
          <p:nvPr/>
        </p:nvSpPr>
        <p:spPr bwMode="auto">
          <a:xfrm>
            <a:off x="1574281" y="6397439"/>
            <a:ext cx="11065394"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62000"/>
              </a:lnSpc>
              <a:spcBef>
                <a:spcPct val="0"/>
              </a:spcBef>
              <a:spcAft>
                <a:spcPct val="0"/>
              </a:spcAft>
              <a:buClrTx/>
              <a:buSzTx/>
              <a:buFontTx/>
              <a:buNone/>
              <a:tabLst/>
            </a:pPr>
            <a:r>
              <a:rPr lang="en-US" sz="1800" dirty="0">
                <a:solidFill>
                  <a:schemeClr val="accent1"/>
                </a:solidFill>
                <a:effectLst/>
                <a:latin typeface="Times New Roman" panose="02020603050405020304" pitchFamily="18" charset="0"/>
                <a:cs typeface="Times New Roman" panose="02020603050405020304" pitchFamily="18" charset="0"/>
              </a:rPr>
              <a:t>7</a:t>
            </a:r>
            <a:r>
              <a:rPr lang="en-US" sz="1800" baseline="30000" dirty="0">
                <a:solidFill>
                  <a:schemeClr val="accent1"/>
                </a:solidFill>
                <a:effectLst/>
                <a:latin typeface="Times New Roman" panose="02020603050405020304" pitchFamily="18" charset="0"/>
                <a:cs typeface="Times New Roman" panose="02020603050405020304" pitchFamily="18" charset="0"/>
              </a:rPr>
              <a:t>th</a:t>
            </a:r>
            <a:r>
              <a:rPr lang="en-US" sz="1800" dirty="0">
                <a:solidFill>
                  <a:schemeClr val="accent1"/>
                </a:solidFill>
                <a:effectLst/>
                <a:latin typeface="Times New Roman" panose="02020603050405020304" pitchFamily="18" charset="0"/>
                <a:cs typeface="Times New Roman" panose="02020603050405020304" pitchFamily="18" charset="0"/>
              </a:rPr>
              <a:t>International School on Beam Dynamics and Accelerator Technology (ISBA24) 1 to 9 Nov. 2024</a:t>
            </a:r>
            <a:endParaRPr kumimoji="0" lang="en-US" altLang="en-US" sz="1800" b="0"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endParaRPr>
          </a:p>
        </p:txBody>
      </p:sp>
      <p:sp>
        <p:nvSpPr>
          <p:cNvPr id="2" name="Text Placeholder 452">
            <a:extLst>
              <a:ext uri="{FF2B5EF4-FFF2-40B4-BE49-F238E27FC236}">
                <a16:creationId xmlns:a16="http://schemas.microsoft.com/office/drawing/2014/main" id="{B0DFC1C1-723C-ACC9-E7CB-1B83A6AAD6F4}"/>
              </a:ext>
            </a:extLst>
          </p:cNvPr>
          <p:cNvSpPr txBox="1">
            <a:spLocks/>
          </p:cNvSpPr>
          <p:nvPr/>
        </p:nvSpPr>
        <p:spPr>
          <a:xfrm>
            <a:off x="6907203" y="5604836"/>
            <a:ext cx="5300071" cy="400101"/>
          </a:xfrm>
          <a:prstGeom prst="rect">
            <a:avLst/>
          </a:prstGeom>
          <a:noFill/>
        </p:spPr>
        <p:txBody>
          <a:bodyPr wrap="square" lIns="91436" tIns="91436" rIns="91436" bIns="91436"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1400" u="none" dirty="0">
                <a:solidFill>
                  <a:schemeClr val="tx1"/>
                </a:solidFill>
                <a:latin typeface="Times New Roman" pitchFamily="18" charset="0"/>
                <a:cs typeface="Times New Roman" pitchFamily="18" charset="0"/>
              </a:rPr>
              <a:t>Table 1: Beam Optics Design Parameters</a:t>
            </a:r>
          </a:p>
        </p:txBody>
      </p:sp>
    </p:spTree>
    <p:extLst>
      <p:ext uri="{BB962C8B-B14F-4D97-AF65-F5344CB8AC3E}">
        <p14:creationId xmlns:p14="http://schemas.microsoft.com/office/powerpoint/2010/main" val="821088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25E31-DB14-6C34-9DB4-8E09A60D212A}"/>
              </a:ext>
            </a:extLst>
          </p:cNvPr>
          <p:cNvSpPr>
            <a:spLocks noGrp="1"/>
          </p:cNvSpPr>
          <p:nvPr>
            <p:ph type="title"/>
          </p:nvPr>
        </p:nvSpPr>
        <p:spPr>
          <a:xfrm>
            <a:off x="768476" y="55639"/>
            <a:ext cx="10515600" cy="897660"/>
          </a:xfrm>
        </p:spPr>
        <p:txBody>
          <a:bodyPr>
            <a:normAutofit/>
          </a:bodyPr>
          <a:lstStyle/>
          <a:p>
            <a:pPr algn="ctr"/>
            <a:r>
              <a:rPr lang="en-US" sz="4400" b="1" i="0" u="sng" dirty="0">
                <a:solidFill>
                  <a:schemeClr val="accent1"/>
                </a:solidFill>
                <a:latin typeface="Times New Roman" panose="02020603050405020304" pitchFamily="18" charset="0"/>
                <a:cs typeface="Times New Roman" panose="02020603050405020304" pitchFamily="18" charset="0"/>
              </a:rPr>
              <a:t>Electrostatic Electron gun</a:t>
            </a:r>
            <a:endParaRPr lang="en-US" sz="4400" b="1" i="0" dirty="0"/>
          </a:p>
        </p:txBody>
      </p:sp>
      <p:sp>
        <p:nvSpPr>
          <p:cNvPr id="3" name="Text Placeholder 2">
            <a:extLst>
              <a:ext uri="{FF2B5EF4-FFF2-40B4-BE49-F238E27FC236}">
                <a16:creationId xmlns:a16="http://schemas.microsoft.com/office/drawing/2014/main" id="{07F3EE83-C748-0428-91C2-E637E5C5676C}"/>
              </a:ext>
            </a:extLst>
          </p:cNvPr>
          <p:cNvSpPr>
            <a:spLocks noGrp="1"/>
          </p:cNvSpPr>
          <p:nvPr>
            <p:ph type="body" idx="1"/>
          </p:nvPr>
        </p:nvSpPr>
        <p:spPr>
          <a:xfrm>
            <a:off x="831850" y="950614"/>
            <a:ext cx="10515600" cy="5305331"/>
          </a:xfrm>
        </p:spPr>
        <p:txBody>
          <a:bodyPr/>
          <a:lstStyle/>
          <a:p>
            <a:pPr algn="just"/>
            <a:r>
              <a:rPr lang="en-US" dirty="0">
                <a:solidFill>
                  <a:schemeClr val="tx1"/>
                </a:solidFill>
                <a:latin typeface="Times New Roman" panose="02020603050405020304" pitchFamily="18" charset="0"/>
                <a:cs typeface="Times New Roman" panose="02020603050405020304" pitchFamily="18" charset="0"/>
              </a:rPr>
              <a:t>An electrostatic electron gun was designed and simulated with the potentials given in table 2 in DGUN and CST shown below in figure 2(a , b)  by using the parameters given in table 1 previously, </a:t>
            </a:r>
          </a:p>
          <a:p>
            <a:endParaRPr lang="en-US" sz="2400" dirty="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endParaRPr>
          </a:p>
        </p:txBody>
      </p:sp>
      <p:pic>
        <p:nvPicPr>
          <p:cNvPr id="7" name="Picture 6">
            <a:extLst>
              <a:ext uri="{FF2B5EF4-FFF2-40B4-BE49-F238E27FC236}">
                <a16:creationId xmlns:a16="http://schemas.microsoft.com/office/drawing/2014/main" id="{D44DE2CA-A328-478A-89AC-F75128E9D536}"/>
              </a:ext>
            </a:extLst>
          </p:cNvPr>
          <p:cNvPicPr>
            <a:picLocks noChangeAspect="1"/>
          </p:cNvPicPr>
          <p:nvPr/>
        </p:nvPicPr>
        <p:blipFill>
          <a:blip r:embed="rId2"/>
          <a:stretch>
            <a:fillRect/>
          </a:stretch>
        </p:blipFill>
        <p:spPr>
          <a:xfrm>
            <a:off x="950078" y="2025458"/>
            <a:ext cx="5068488" cy="1989198"/>
          </a:xfrm>
          <a:prstGeom prst="rect">
            <a:avLst/>
          </a:prstGeom>
        </p:spPr>
      </p:pic>
      <p:sp>
        <p:nvSpPr>
          <p:cNvPr id="8" name="TextBox 7">
            <a:extLst>
              <a:ext uri="{FF2B5EF4-FFF2-40B4-BE49-F238E27FC236}">
                <a16:creationId xmlns:a16="http://schemas.microsoft.com/office/drawing/2014/main" id="{1030FD73-B4C9-2ED5-277A-AB1B9B74B831}"/>
              </a:ext>
            </a:extLst>
          </p:cNvPr>
          <p:cNvSpPr txBox="1"/>
          <p:nvPr/>
        </p:nvSpPr>
        <p:spPr>
          <a:xfrm>
            <a:off x="3594224" y="1992166"/>
            <a:ext cx="633742" cy="369332"/>
          </a:xfrm>
          <a:prstGeom prst="rect">
            <a:avLst/>
          </a:prstGeom>
          <a:noFill/>
        </p:spPr>
        <p:txBody>
          <a:bodyPr wrap="square" rtlCol="0">
            <a:spAutoFit/>
          </a:bodyPr>
          <a:lstStyle/>
          <a:p>
            <a:r>
              <a:rPr lang="en-US" b="1" dirty="0">
                <a:latin typeface="Times" panose="02020603050405020304" pitchFamily="18" charset="0"/>
                <a:cs typeface="Times" panose="02020603050405020304" pitchFamily="18" charset="0"/>
              </a:rPr>
              <a:t>2a</a:t>
            </a:r>
          </a:p>
        </p:txBody>
      </p:sp>
      <p:pic>
        <p:nvPicPr>
          <p:cNvPr id="10" name="Picture 9">
            <a:extLst>
              <a:ext uri="{FF2B5EF4-FFF2-40B4-BE49-F238E27FC236}">
                <a16:creationId xmlns:a16="http://schemas.microsoft.com/office/drawing/2014/main" id="{EE2DE33C-97A4-F50A-3A39-DD1D54BD91CD}"/>
              </a:ext>
            </a:extLst>
          </p:cNvPr>
          <p:cNvPicPr>
            <a:picLocks noChangeAspect="1"/>
          </p:cNvPicPr>
          <p:nvPr/>
        </p:nvPicPr>
        <p:blipFill>
          <a:blip r:embed="rId3"/>
          <a:stretch>
            <a:fillRect/>
          </a:stretch>
        </p:blipFill>
        <p:spPr>
          <a:xfrm>
            <a:off x="950078" y="4100852"/>
            <a:ext cx="5145922" cy="2387976"/>
          </a:xfrm>
          <a:prstGeom prst="rect">
            <a:avLst/>
          </a:prstGeom>
        </p:spPr>
      </p:pic>
      <p:sp>
        <p:nvSpPr>
          <p:cNvPr id="11" name="TextBox 10">
            <a:extLst>
              <a:ext uri="{FF2B5EF4-FFF2-40B4-BE49-F238E27FC236}">
                <a16:creationId xmlns:a16="http://schemas.microsoft.com/office/drawing/2014/main" id="{14848AD3-D2E7-697C-7D46-AB00242E991D}"/>
              </a:ext>
            </a:extLst>
          </p:cNvPr>
          <p:cNvSpPr txBox="1"/>
          <p:nvPr/>
        </p:nvSpPr>
        <p:spPr>
          <a:xfrm>
            <a:off x="3594224" y="4128670"/>
            <a:ext cx="633742" cy="369332"/>
          </a:xfrm>
          <a:prstGeom prst="rect">
            <a:avLst/>
          </a:prstGeom>
          <a:noFill/>
        </p:spPr>
        <p:txBody>
          <a:bodyPr wrap="square" rtlCol="0">
            <a:spAutoFit/>
          </a:bodyPr>
          <a:lstStyle/>
          <a:p>
            <a:r>
              <a:rPr lang="en-US" b="1" dirty="0">
                <a:latin typeface="Times" panose="02020603050405020304" pitchFamily="18" charset="0"/>
                <a:cs typeface="Times" panose="02020603050405020304" pitchFamily="18" charset="0"/>
              </a:rPr>
              <a:t>2b</a:t>
            </a:r>
          </a:p>
        </p:txBody>
      </p:sp>
      <p:sp>
        <p:nvSpPr>
          <p:cNvPr id="4" name="Text Box 4">
            <a:extLst>
              <a:ext uri="{FF2B5EF4-FFF2-40B4-BE49-F238E27FC236}">
                <a16:creationId xmlns:a16="http://schemas.microsoft.com/office/drawing/2014/main" id="{A15C74DE-D8AB-A51D-37AD-5FA27D80CD88}"/>
              </a:ext>
            </a:extLst>
          </p:cNvPr>
          <p:cNvSpPr txBox="1">
            <a:spLocks noChangeArrowheads="1"/>
          </p:cNvSpPr>
          <p:nvPr/>
        </p:nvSpPr>
        <p:spPr bwMode="auto">
          <a:xfrm>
            <a:off x="1574281" y="6397439"/>
            <a:ext cx="11065394"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62000"/>
              </a:lnSpc>
              <a:spcBef>
                <a:spcPct val="0"/>
              </a:spcBef>
              <a:spcAft>
                <a:spcPct val="0"/>
              </a:spcAft>
              <a:buClrTx/>
              <a:buSzTx/>
              <a:buFontTx/>
              <a:buNone/>
              <a:tabLst/>
            </a:pPr>
            <a:r>
              <a:rPr lang="en-US" sz="1800" dirty="0">
                <a:solidFill>
                  <a:schemeClr val="accent1"/>
                </a:solidFill>
                <a:effectLst/>
                <a:latin typeface="Times New Roman" panose="02020603050405020304" pitchFamily="18" charset="0"/>
                <a:cs typeface="Times New Roman" panose="02020603050405020304" pitchFamily="18" charset="0"/>
              </a:rPr>
              <a:t>7</a:t>
            </a:r>
            <a:r>
              <a:rPr lang="en-US" sz="1800" baseline="30000" dirty="0">
                <a:solidFill>
                  <a:schemeClr val="accent1"/>
                </a:solidFill>
                <a:effectLst/>
                <a:latin typeface="Times New Roman" panose="02020603050405020304" pitchFamily="18" charset="0"/>
                <a:cs typeface="Times New Roman" panose="02020603050405020304" pitchFamily="18" charset="0"/>
              </a:rPr>
              <a:t>th</a:t>
            </a:r>
            <a:r>
              <a:rPr lang="en-US" sz="1800" dirty="0">
                <a:solidFill>
                  <a:schemeClr val="accent1"/>
                </a:solidFill>
                <a:effectLst/>
                <a:latin typeface="Times New Roman" panose="02020603050405020304" pitchFamily="18" charset="0"/>
                <a:cs typeface="Times New Roman" panose="02020603050405020304" pitchFamily="18" charset="0"/>
              </a:rPr>
              <a:t>International School on Beam Dynamics and Accelerator Technology (ISBA24) 1 to 9 Nov. 2024</a:t>
            </a:r>
            <a:endParaRPr kumimoji="0" lang="en-US" altLang="en-US" sz="1800" b="0"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endParaRPr>
          </a:p>
        </p:txBody>
      </p:sp>
      <p:pic>
        <p:nvPicPr>
          <p:cNvPr id="5" name="Picture 4" descr="A high angle view of a building&#10;&#10;Description automatically generated">
            <a:extLst>
              <a:ext uri="{FF2B5EF4-FFF2-40B4-BE49-F238E27FC236}">
                <a16:creationId xmlns:a16="http://schemas.microsoft.com/office/drawing/2014/main" id="{9742A6AE-7040-94C5-6E57-28C1606D87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10748727" y="0"/>
            <a:ext cx="1443273" cy="962182"/>
          </a:xfrm>
          <a:prstGeom prst="rect">
            <a:avLst/>
          </a:prstGeom>
        </p:spPr>
      </p:pic>
      <p:sp>
        <p:nvSpPr>
          <p:cNvPr id="9" name="TextBox 8">
            <a:extLst>
              <a:ext uri="{FF2B5EF4-FFF2-40B4-BE49-F238E27FC236}">
                <a16:creationId xmlns:a16="http://schemas.microsoft.com/office/drawing/2014/main" id="{3EE55499-52D3-E0E3-D637-A080AE6DFF69}"/>
              </a:ext>
            </a:extLst>
          </p:cNvPr>
          <p:cNvSpPr txBox="1"/>
          <p:nvPr/>
        </p:nvSpPr>
        <p:spPr>
          <a:xfrm>
            <a:off x="7632899" y="4999290"/>
            <a:ext cx="3311073" cy="369332"/>
          </a:xfrm>
          <a:prstGeom prst="rect">
            <a:avLst/>
          </a:prstGeom>
          <a:noFill/>
        </p:spPr>
        <p:txBody>
          <a:bodyPr wrap="square" rtlCol="0">
            <a:spAutoFit/>
          </a:bodyPr>
          <a:lstStyle/>
          <a:p>
            <a:r>
              <a:rPr lang="en-US" dirty="0"/>
              <a:t>              </a:t>
            </a:r>
            <a:r>
              <a:rPr lang="en-US" sz="1400" b="1" dirty="0">
                <a:latin typeface="Times" panose="02020603050405020304" pitchFamily="18" charset="0"/>
                <a:cs typeface="Times" panose="02020603050405020304" pitchFamily="18" charset="0"/>
              </a:rPr>
              <a:t>Table2: Potentials of Gun</a:t>
            </a:r>
          </a:p>
        </p:txBody>
      </p:sp>
      <p:graphicFrame>
        <p:nvGraphicFramePr>
          <p:cNvPr id="14" name="Table 13">
            <a:extLst>
              <a:ext uri="{FF2B5EF4-FFF2-40B4-BE49-F238E27FC236}">
                <a16:creationId xmlns:a16="http://schemas.microsoft.com/office/drawing/2014/main" id="{21746D13-DD31-117B-50E4-8BB48FF622FA}"/>
              </a:ext>
            </a:extLst>
          </p:cNvPr>
          <p:cNvGraphicFramePr>
            <a:graphicFrameLocks noGrp="1"/>
          </p:cNvGraphicFramePr>
          <p:nvPr>
            <p:extLst>
              <p:ext uri="{D42A27DB-BD31-4B8C-83A1-F6EECF244321}">
                <p14:modId xmlns:p14="http://schemas.microsoft.com/office/powerpoint/2010/main" val="563920264"/>
              </p:ext>
            </p:extLst>
          </p:nvPr>
        </p:nvGraphicFramePr>
        <p:xfrm>
          <a:off x="7547166" y="3139867"/>
          <a:ext cx="3746500" cy="1889125"/>
        </p:xfrm>
        <a:graphic>
          <a:graphicData uri="http://schemas.openxmlformats.org/drawingml/2006/table">
            <a:tbl>
              <a:tblPr firstRow="1" firstCol="1" bandRow="1">
                <a:tableStyleId>{7DF18680-E054-41AD-8BC1-D1AEF772440D}</a:tableStyleId>
              </a:tblPr>
              <a:tblGrid>
                <a:gridCol w="1248410">
                  <a:extLst>
                    <a:ext uri="{9D8B030D-6E8A-4147-A177-3AD203B41FA5}">
                      <a16:colId xmlns:a16="http://schemas.microsoft.com/office/drawing/2014/main" val="554585135"/>
                    </a:ext>
                  </a:extLst>
                </a:gridCol>
                <a:gridCol w="1249045">
                  <a:extLst>
                    <a:ext uri="{9D8B030D-6E8A-4147-A177-3AD203B41FA5}">
                      <a16:colId xmlns:a16="http://schemas.microsoft.com/office/drawing/2014/main" val="265847258"/>
                    </a:ext>
                  </a:extLst>
                </a:gridCol>
                <a:gridCol w="1249045">
                  <a:extLst>
                    <a:ext uri="{9D8B030D-6E8A-4147-A177-3AD203B41FA5}">
                      <a16:colId xmlns:a16="http://schemas.microsoft.com/office/drawing/2014/main" val="4072562412"/>
                    </a:ext>
                  </a:extLst>
                </a:gridCol>
              </a:tblGrid>
              <a:tr h="742315">
                <a:tc>
                  <a:txBody>
                    <a:bodyPr/>
                    <a:lstStyle/>
                    <a:p>
                      <a:pPr>
                        <a:lnSpc>
                          <a:spcPct val="107000"/>
                        </a:lnSpc>
                        <a:spcAft>
                          <a:spcPts val="800"/>
                        </a:spcAft>
                      </a:pPr>
                      <a:r>
                        <a:rPr lang="en-US" sz="1800" kern="100">
                          <a:effectLst/>
                          <a:latin typeface="Times New Roman" panose="02020603050405020304" pitchFamily="18" charset="0"/>
                          <a:cs typeface="Times New Roman" panose="02020603050405020304" pitchFamily="18" charset="0"/>
                        </a:rPr>
                        <a:t>Parameter</a:t>
                      </a:r>
                      <a:endParaRPr lang="en-US" sz="18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n-US" sz="1800" kern="100" dirty="0">
                          <a:effectLst/>
                          <a:latin typeface="Times New Roman" panose="02020603050405020304" pitchFamily="18" charset="0"/>
                          <a:cs typeface="Times New Roman" panose="02020603050405020304" pitchFamily="18" charset="0"/>
                        </a:rPr>
                        <a:t>Units</a:t>
                      </a: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n-US" sz="1800" kern="100" dirty="0">
                          <a:effectLst/>
                          <a:latin typeface="Times New Roman" panose="02020603050405020304" pitchFamily="18" charset="0"/>
                          <a:cs typeface="Times New Roman" panose="02020603050405020304" pitchFamily="18" charset="0"/>
                        </a:rPr>
                        <a:t>Values</a:t>
                      </a: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027559793"/>
                  </a:ext>
                </a:extLst>
              </a:tr>
              <a:tr h="573405">
                <a:tc>
                  <a:txBody>
                    <a:bodyPr/>
                    <a:lstStyle/>
                    <a:p>
                      <a:pPr>
                        <a:lnSpc>
                          <a:spcPct val="107000"/>
                        </a:lnSpc>
                        <a:spcAft>
                          <a:spcPts val="800"/>
                        </a:spcAft>
                      </a:pPr>
                      <a:r>
                        <a:rPr lang="en-US" sz="1600" kern="100">
                          <a:effectLst/>
                          <a:latin typeface="Times New Roman" panose="02020603050405020304" pitchFamily="18" charset="0"/>
                          <a:cs typeface="Times New Roman" panose="02020603050405020304" pitchFamily="18" charset="0"/>
                        </a:rPr>
                        <a:t>Cathode voltage </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n-US" sz="1600" kern="100">
                          <a:effectLst/>
                          <a:latin typeface="Times New Roman" panose="02020603050405020304" pitchFamily="18" charset="0"/>
                          <a:cs typeface="Times New Roman" panose="02020603050405020304" pitchFamily="18" charset="0"/>
                        </a:rPr>
                        <a:t>kV</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n-US" sz="1600" kern="100">
                          <a:effectLst/>
                          <a:latin typeface="Times New Roman" panose="02020603050405020304" pitchFamily="18" charset="0"/>
                          <a:cs typeface="Times New Roman" panose="02020603050405020304" pitchFamily="18" charset="0"/>
                        </a:rPr>
                        <a:t>0</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3153820767"/>
                  </a:ext>
                </a:extLst>
              </a:tr>
              <a:tr h="573405">
                <a:tc>
                  <a:txBody>
                    <a:bodyPr/>
                    <a:lstStyle/>
                    <a:p>
                      <a:pPr>
                        <a:lnSpc>
                          <a:spcPct val="107000"/>
                        </a:lnSpc>
                        <a:spcAft>
                          <a:spcPts val="800"/>
                        </a:spcAft>
                      </a:pPr>
                      <a:r>
                        <a:rPr lang="en-US" sz="1600" kern="100">
                          <a:effectLst/>
                          <a:latin typeface="Times New Roman" panose="02020603050405020304" pitchFamily="18" charset="0"/>
                          <a:cs typeface="Times New Roman" panose="02020603050405020304" pitchFamily="18" charset="0"/>
                        </a:rPr>
                        <a:t>Anode voltage </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n-US" sz="1600" kern="100">
                          <a:effectLst/>
                          <a:latin typeface="Times New Roman" panose="02020603050405020304" pitchFamily="18" charset="0"/>
                          <a:cs typeface="Times New Roman" panose="02020603050405020304" pitchFamily="18" charset="0"/>
                        </a:rPr>
                        <a:t>kV</a:t>
                      </a:r>
                      <a:endParaRPr lang="en-US" sz="16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9525" marB="0"/>
                </a:tc>
                <a:tc>
                  <a:txBody>
                    <a:bodyPr/>
                    <a:lstStyle/>
                    <a:p>
                      <a:pPr>
                        <a:lnSpc>
                          <a:spcPct val="107000"/>
                        </a:lnSpc>
                        <a:spcAft>
                          <a:spcPts val="800"/>
                        </a:spcAft>
                      </a:pPr>
                      <a:r>
                        <a:rPr lang="en-US" sz="1600" kern="100" dirty="0">
                          <a:effectLst/>
                          <a:latin typeface="Times New Roman" panose="02020603050405020304" pitchFamily="18" charset="0"/>
                          <a:cs typeface="Times New Roman" panose="02020603050405020304" pitchFamily="18" charset="0"/>
                        </a:rPr>
                        <a:t>425</a:t>
                      </a:r>
                      <a:endParaRPr lang="en-US" sz="16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10266759"/>
                  </a:ext>
                </a:extLst>
              </a:tr>
            </a:tbl>
          </a:graphicData>
        </a:graphic>
      </p:graphicFrame>
    </p:spTree>
    <p:extLst>
      <p:ext uri="{BB962C8B-B14F-4D97-AF65-F5344CB8AC3E}">
        <p14:creationId xmlns:p14="http://schemas.microsoft.com/office/powerpoint/2010/main" val="1819704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25E31-DB14-6C34-9DB4-8E09A60D212A}"/>
              </a:ext>
            </a:extLst>
          </p:cNvPr>
          <p:cNvSpPr>
            <a:spLocks noGrp="1"/>
          </p:cNvSpPr>
          <p:nvPr>
            <p:ph type="title"/>
          </p:nvPr>
        </p:nvSpPr>
        <p:spPr>
          <a:xfrm>
            <a:off x="768476" y="209552"/>
            <a:ext cx="10515600" cy="897660"/>
          </a:xfrm>
        </p:spPr>
        <p:txBody>
          <a:bodyPr>
            <a:normAutofit/>
          </a:bodyPr>
          <a:lstStyle/>
          <a:p>
            <a:pPr algn="ctr"/>
            <a:r>
              <a:rPr lang="en-US" sz="4400" b="1" i="0" u="sng" dirty="0">
                <a:solidFill>
                  <a:schemeClr val="accent1"/>
                </a:solidFill>
                <a:latin typeface="Times New Roman" panose="02020603050405020304" pitchFamily="18" charset="0"/>
                <a:cs typeface="Times New Roman" panose="02020603050405020304" pitchFamily="18" charset="0"/>
              </a:rPr>
              <a:t>Ideal magnetic field</a:t>
            </a:r>
            <a:endParaRPr lang="en-US" sz="4400" b="1" i="0"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07F3EE83-C748-0428-91C2-E637E5C5676C}"/>
                  </a:ext>
                </a:extLst>
              </p:cNvPr>
              <p:cNvSpPr>
                <a:spLocks noGrp="1"/>
              </p:cNvSpPr>
              <p:nvPr>
                <p:ph type="body" idx="1"/>
              </p:nvPr>
            </p:nvSpPr>
            <p:spPr>
              <a:xfrm>
                <a:off x="831850" y="1231271"/>
                <a:ext cx="10515600" cy="5305331"/>
              </a:xfrm>
            </p:spPr>
            <p:txBody>
              <a:bodyPr/>
              <a:lstStyle/>
              <a:p>
                <a:pPr algn="just"/>
                <a:r>
                  <a:rPr lang="en-US" dirty="0">
                    <a:solidFill>
                      <a:schemeClr val="tx1"/>
                    </a:solidFill>
                    <a:latin typeface="Times New Roman" panose="02020603050405020304" pitchFamily="18" charset="0"/>
                    <a:cs typeface="Times New Roman" panose="02020603050405020304" pitchFamily="18" charset="0"/>
                  </a:rPr>
                  <a:t>To reduce the beam ripple rate and make the average radius according to our requirement a Brillouin ideal/reference magnetic field was made by using Brillouin equations in Excel as shown in figure 3.</a:t>
                </a:r>
              </a:p>
              <a:p>
                <a:pPr algn="just"/>
                <a:endParaRPr lang="en-US" sz="1900" i="1" dirty="0">
                  <a:solidFill>
                    <a:schemeClr val="tx1"/>
                  </a:solidFill>
                  <a:latin typeface="Cambria Math" panose="02040503050406030204" pitchFamily="18" charset="0"/>
                </a:endParaRPr>
              </a:p>
              <a:p>
                <a:pPr algn="just">
                  <a:lnSpc>
                    <a:spcPct val="150000"/>
                  </a:lnSpc>
                </a:pPr>
                <a14:m>
                  <m:oMathPara xmlns:m="http://schemas.openxmlformats.org/officeDocument/2006/math">
                    <m:oMathParaPr>
                      <m:jc m:val="left"/>
                    </m:oMathParaPr>
                    <m:oMath xmlns:m="http://schemas.openxmlformats.org/officeDocument/2006/math">
                      <m:sSub>
                        <m:sSubPr>
                          <m:ctrlPr>
                            <a:rPr lang="en-US" sz="1900" i="1" smtClean="0">
                              <a:solidFill>
                                <a:schemeClr val="tx1"/>
                              </a:solidFill>
                              <a:latin typeface="Cambria Math" panose="02040503050406030204" pitchFamily="18" charset="0"/>
                            </a:rPr>
                          </m:ctrlPr>
                        </m:sSubPr>
                        <m:e>
                          <m:r>
                            <a:rPr lang="en-US" sz="1900" b="0" i="1" smtClean="0">
                              <a:solidFill>
                                <a:schemeClr val="tx1"/>
                              </a:solidFill>
                              <a:latin typeface="Cambria Math" panose="02040503050406030204" pitchFamily="18" charset="0"/>
                            </a:rPr>
                            <m:t>𝐵</m:t>
                          </m:r>
                        </m:e>
                        <m:sub>
                          <m:r>
                            <a:rPr lang="en-US" sz="1900" b="0" i="1" smtClean="0">
                              <a:solidFill>
                                <a:schemeClr val="tx1"/>
                              </a:solidFill>
                              <a:latin typeface="Cambria Math" panose="02040503050406030204" pitchFamily="18" charset="0"/>
                            </a:rPr>
                            <m:t>𝑏</m:t>
                          </m:r>
                        </m:sub>
                      </m:sSub>
                      <m:r>
                        <a:rPr lang="en-US" sz="1900" i="1" smtClean="0">
                          <a:solidFill>
                            <a:schemeClr val="tx1"/>
                          </a:solidFill>
                          <a:latin typeface="Cambria Math" panose="02040503050406030204" pitchFamily="18" charset="0"/>
                          <a:ea typeface="Cambria Math" panose="02040503050406030204" pitchFamily="18" charset="0"/>
                        </a:rPr>
                        <m:t>≈</m:t>
                      </m:r>
                      <m:r>
                        <a:rPr lang="en-US" sz="1900" b="0" i="1" smtClean="0">
                          <a:solidFill>
                            <a:schemeClr val="tx1"/>
                          </a:solidFill>
                          <a:latin typeface="Cambria Math" panose="02040503050406030204" pitchFamily="18" charset="0"/>
                          <a:ea typeface="Cambria Math" panose="02040503050406030204" pitchFamily="18" charset="0"/>
                        </a:rPr>
                        <m:t>8.32×</m:t>
                      </m:r>
                      <m:f>
                        <m:fPr>
                          <m:ctrlPr>
                            <a:rPr lang="en-US" sz="1900" b="0" i="1" smtClean="0">
                              <a:solidFill>
                                <a:schemeClr val="tx1"/>
                              </a:solidFill>
                              <a:latin typeface="Cambria Math" panose="02040503050406030204" pitchFamily="18" charset="0"/>
                              <a:ea typeface="Cambria Math" panose="02040503050406030204" pitchFamily="18" charset="0"/>
                            </a:rPr>
                          </m:ctrlPr>
                        </m:fPr>
                        <m:num>
                          <m:rad>
                            <m:radPr>
                              <m:degHide m:val="on"/>
                              <m:ctrlPr>
                                <a:rPr lang="en-US" sz="1900" b="0" i="1" smtClean="0">
                                  <a:solidFill>
                                    <a:schemeClr val="tx1"/>
                                  </a:solidFill>
                                  <a:latin typeface="Cambria Math" panose="02040503050406030204" pitchFamily="18" charset="0"/>
                                  <a:ea typeface="Cambria Math" panose="02040503050406030204" pitchFamily="18" charset="0"/>
                                </a:rPr>
                              </m:ctrlPr>
                            </m:radPr>
                            <m:deg/>
                            <m:e>
                              <m:r>
                                <a:rPr lang="en-US" sz="1900" b="0" i="1" smtClean="0">
                                  <a:solidFill>
                                    <a:schemeClr val="tx1"/>
                                  </a:solidFill>
                                  <a:latin typeface="Cambria Math" panose="02040503050406030204" pitchFamily="18" charset="0"/>
                                  <a:ea typeface="Cambria Math" panose="02040503050406030204" pitchFamily="18" charset="0"/>
                                </a:rPr>
                                <m:t>𝐼</m:t>
                              </m:r>
                            </m:e>
                          </m:rad>
                        </m:num>
                        <m:den>
                          <m:sSup>
                            <m:sSupPr>
                              <m:ctrlPr>
                                <a:rPr lang="en-US" sz="1900" b="0" i="1" smtClean="0">
                                  <a:solidFill>
                                    <a:schemeClr val="tx1"/>
                                  </a:solidFill>
                                  <a:latin typeface="Cambria Math" panose="02040503050406030204" pitchFamily="18" charset="0"/>
                                  <a:ea typeface="Cambria Math" panose="02040503050406030204" pitchFamily="18" charset="0"/>
                                </a:rPr>
                              </m:ctrlPr>
                            </m:sSupPr>
                            <m:e>
                              <m:r>
                                <a:rPr lang="en-US" sz="1900" b="0" i="1" smtClean="0">
                                  <a:solidFill>
                                    <a:schemeClr val="tx1"/>
                                  </a:solidFill>
                                  <a:latin typeface="Cambria Math" panose="02040503050406030204" pitchFamily="18" charset="0"/>
                                  <a:ea typeface="Cambria Math" panose="02040503050406030204" pitchFamily="18" charset="0"/>
                                </a:rPr>
                                <m:t>𝑉</m:t>
                              </m:r>
                            </m:e>
                            <m:sup>
                              <m:f>
                                <m:fPr>
                                  <m:type m:val="skw"/>
                                  <m:ctrlPr>
                                    <a:rPr lang="en-US" sz="1900" b="0" i="1" smtClean="0">
                                      <a:solidFill>
                                        <a:schemeClr val="tx1"/>
                                      </a:solidFill>
                                      <a:latin typeface="Cambria Math" panose="02040503050406030204" pitchFamily="18" charset="0"/>
                                      <a:ea typeface="Cambria Math" panose="02040503050406030204" pitchFamily="18" charset="0"/>
                                    </a:rPr>
                                  </m:ctrlPr>
                                </m:fPr>
                                <m:num>
                                  <m:r>
                                    <a:rPr lang="en-US" sz="1900" b="0" i="1" smtClean="0">
                                      <a:solidFill>
                                        <a:schemeClr val="tx1"/>
                                      </a:solidFill>
                                      <a:latin typeface="Cambria Math" panose="02040503050406030204" pitchFamily="18" charset="0"/>
                                      <a:ea typeface="Cambria Math" panose="02040503050406030204" pitchFamily="18" charset="0"/>
                                    </a:rPr>
                                    <m:t>1</m:t>
                                  </m:r>
                                </m:num>
                                <m:den>
                                  <m:r>
                                    <a:rPr lang="en-US" sz="1900" b="0" i="1" smtClean="0">
                                      <a:solidFill>
                                        <a:schemeClr val="tx1"/>
                                      </a:solidFill>
                                      <a:latin typeface="Cambria Math" panose="02040503050406030204" pitchFamily="18" charset="0"/>
                                      <a:ea typeface="Cambria Math" panose="02040503050406030204" pitchFamily="18" charset="0"/>
                                    </a:rPr>
                                    <m:t>4</m:t>
                                  </m:r>
                                </m:den>
                              </m:f>
                            </m:sup>
                          </m:sSup>
                          <m:sSub>
                            <m:sSubPr>
                              <m:ctrlPr>
                                <a:rPr lang="en-US" sz="1900" b="0" i="1" smtClean="0">
                                  <a:solidFill>
                                    <a:schemeClr val="tx1"/>
                                  </a:solidFill>
                                  <a:latin typeface="Cambria Math" panose="02040503050406030204" pitchFamily="18" charset="0"/>
                                  <a:ea typeface="Cambria Math" panose="02040503050406030204" pitchFamily="18" charset="0"/>
                                </a:rPr>
                              </m:ctrlPr>
                            </m:sSubPr>
                            <m:e>
                              <m:r>
                                <a:rPr lang="en-US" sz="1900" b="0" i="1" smtClean="0">
                                  <a:solidFill>
                                    <a:schemeClr val="tx1"/>
                                  </a:solidFill>
                                  <a:latin typeface="Cambria Math" panose="02040503050406030204" pitchFamily="18" charset="0"/>
                                  <a:ea typeface="Cambria Math" panose="02040503050406030204" pitchFamily="18" charset="0"/>
                                </a:rPr>
                                <m:t>𝑟</m:t>
                              </m:r>
                            </m:e>
                            <m:sub>
                              <m:r>
                                <a:rPr lang="en-US" sz="1900" b="0" i="1" smtClean="0">
                                  <a:solidFill>
                                    <a:schemeClr val="tx1"/>
                                  </a:solidFill>
                                  <a:latin typeface="Cambria Math" panose="02040503050406030204" pitchFamily="18" charset="0"/>
                                  <a:ea typeface="Cambria Math" panose="02040503050406030204" pitchFamily="18" charset="0"/>
                                </a:rPr>
                                <m:t>0</m:t>
                              </m:r>
                            </m:sub>
                          </m:sSub>
                        </m:den>
                      </m:f>
                    </m:oMath>
                  </m:oMathPara>
                </a14:m>
                <a:endParaRPr lang="en-US" sz="1900" b="0" i="1" dirty="0">
                  <a:solidFill>
                    <a:schemeClr val="tx1"/>
                  </a:solidFill>
                  <a:latin typeface="Times" panose="02020603050405020304" pitchFamily="18" charset="0"/>
                  <a:ea typeface="Cambria Math" panose="02040503050406030204" pitchFamily="18" charset="0"/>
                  <a:cs typeface="Times" panose="02020603050405020304" pitchFamily="18" charset="0"/>
                </a:endParaRPr>
              </a:p>
              <a:p>
                <a:pPr algn="just">
                  <a:lnSpc>
                    <a:spcPct val="150000"/>
                  </a:lnSpc>
                </a:pPr>
                <a14:m>
                  <m:oMathPara xmlns:m="http://schemas.openxmlformats.org/officeDocument/2006/math">
                    <m:oMathParaPr>
                      <m:jc m:val="left"/>
                    </m:oMathParaPr>
                    <m:oMath xmlns:m="http://schemas.openxmlformats.org/officeDocument/2006/math">
                      <m:sSub>
                        <m:sSubPr>
                          <m:ctrlPr>
                            <a:rPr lang="en-US" sz="1900" i="1" smtClean="0">
                              <a:solidFill>
                                <a:schemeClr val="tx1"/>
                              </a:solidFill>
                              <a:latin typeface="Cambria Math" panose="02040503050406030204" pitchFamily="18" charset="0"/>
                            </a:rPr>
                          </m:ctrlPr>
                        </m:sSubPr>
                        <m:e>
                          <m:r>
                            <a:rPr lang="en-US" sz="1900" i="1">
                              <a:solidFill>
                                <a:schemeClr val="tx1"/>
                              </a:solidFill>
                              <a:latin typeface="Cambria Math" panose="02040503050406030204" pitchFamily="18" charset="0"/>
                            </a:rPr>
                            <m:t>𝐵</m:t>
                          </m:r>
                        </m:e>
                        <m:sub>
                          <m:r>
                            <a:rPr lang="en-US" sz="1900" i="1">
                              <a:solidFill>
                                <a:schemeClr val="tx1"/>
                              </a:solidFill>
                              <a:latin typeface="Cambria Math" panose="02040503050406030204" pitchFamily="18" charset="0"/>
                            </a:rPr>
                            <m:t>𝑏</m:t>
                          </m:r>
                        </m:sub>
                      </m:sSub>
                      <m:r>
                        <a:rPr lang="en-US" sz="1900" i="1">
                          <a:solidFill>
                            <a:schemeClr val="tx1"/>
                          </a:solidFill>
                          <a:latin typeface="Cambria Math" panose="02040503050406030204" pitchFamily="18" charset="0"/>
                          <a:ea typeface="Cambria Math" panose="02040503050406030204" pitchFamily="18" charset="0"/>
                        </a:rPr>
                        <m:t>≈8.32×</m:t>
                      </m:r>
                      <m:f>
                        <m:fPr>
                          <m:ctrlPr>
                            <a:rPr lang="en-US" sz="1900" i="1">
                              <a:solidFill>
                                <a:schemeClr val="tx1"/>
                              </a:solidFill>
                              <a:latin typeface="Cambria Math" panose="02040503050406030204" pitchFamily="18" charset="0"/>
                              <a:ea typeface="Cambria Math" panose="02040503050406030204" pitchFamily="18" charset="0"/>
                            </a:rPr>
                          </m:ctrlPr>
                        </m:fPr>
                        <m:num>
                          <m:rad>
                            <m:radPr>
                              <m:degHide m:val="on"/>
                              <m:ctrlPr>
                                <a:rPr lang="en-US" sz="1900" i="1">
                                  <a:solidFill>
                                    <a:schemeClr val="tx1"/>
                                  </a:solidFill>
                                  <a:latin typeface="Cambria Math" panose="02040503050406030204" pitchFamily="18" charset="0"/>
                                  <a:ea typeface="Cambria Math" panose="02040503050406030204" pitchFamily="18" charset="0"/>
                                </a:rPr>
                              </m:ctrlPr>
                            </m:radPr>
                            <m:deg/>
                            <m:e>
                              <m:r>
                                <a:rPr lang="en-US" sz="1900" b="0" i="1" smtClean="0">
                                  <a:solidFill>
                                    <a:schemeClr val="tx1"/>
                                  </a:solidFill>
                                  <a:latin typeface="Cambria Math" panose="02040503050406030204" pitchFamily="18" charset="0"/>
                                  <a:ea typeface="Cambria Math" panose="02040503050406030204" pitchFamily="18" charset="0"/>
                                </a:rPr>
                                <m:t>425.1</m:t>
                              </m:r>
                            </m:e>
                          </m:rad>
                        </m:num>
                        <m:den>
                          <m:sSup>
                            <m:sSupPr>
                              <m:ctrlPr>
                                <a:rPr lang="en-US" sz="1900" i="1">
                                  <a:solidFill>
                                    <a:schemeClr val="tx1"/>
                                  </a:solidFill>
                                  <a:latin typeface="Cambria Math" panose="02040503050406030204" pitchFamily="18" charset="0"/>
                                  <a:ea typeface="Cambria Math" panose="02040503050406030204" pitchFamily="18" charset="0"/>
                                </a:rPr>
                              </m:ctrlPr>
                            </m:sSupPr>
                            <m:e>
                              <m:d>
                                <m:dPr>
                                  <m:ctrlPr>
                                    <a:rPr lang="en-US" sz="1900" b="0" i="1" smtClean="0">
                                      <a:solidFill>
                                        <a:schemeClr val="tx1"/>
                                      </a:solidFill>
                                      <a:latin typeface="Cambria Math" panose="02040503050406030204" pitchFamily="18" charset="0"/>
                                      <a:ea typeface="Cambria Math" panose="02040503050406030204" pitchFamily="18" charset="0"/>
                                    </a:rPr>
                                  </m:ctrlPr>
                                </m:dPr>
                                <m:e>
                                  <m:r>
                                    <a:rPr lang="en-US" sz="1900" b="0" i="1" smtClean="0">
                                      <a:solidFill>
                                        <a:schemeClr val="tx1"/>
                                      </a:solidFill>
                                      <a:latin typeface="Cambria Math" panose="02040503050406030204" pitchFamily="18" charset="0"/>
                                      <a:ea typeface="Cambria Math" panose="02040503050406030204" pitchFamily="18" charset="0"/>
                                    </a:rPr>
                                    <m:t>425000</m:t>
                                  </m:r>
                                </m:e>
                              </m:d>
                            </m:e>
                            <m:sup>
                              <m:f>
                                <m:fPr>
                                  <m:type m:val="skw"/>
                                  <m:ctrlPr>
                                    <a:rPr lang="en-US" sz="1900" i="1">
                                      <a:solidFill>
                                        <a:schemeClr val="tx1"/>
                                      </a:solidFill>
                                      <a:latin typeface="Cambria Math" panose="02040503050406030204" pitchFamily="18" charset="0"/>
                                      <a:ea typeface="Cambria Math" panose="02040503050406030204" pitchFamily="18" charset="0"/>
                                    </a:rPr>
                                  </m:ctrlPr>
                                </m:fPr>
                                <m:num>
                                  <m:r>
                                    <a:rPr lang="en-US" sz="1900" i="1">
                                      <a:solidFill>
                                        <a:schemeClr val="tx1"/>
                                      </a:solidFill>
                                      <a:latin typeface="Cambria Math" panose="02040503050406030204" pitchFamily="18" charset="0"/>
                                      <a:ea typeface="Cambria Math" panose="02040503050406030204" pitchFamily="18" charset="0"/>
                                    </a:rPr>
                                    <m:t>1</m:t>
                                  </m:r>
                                </m:num>
                                <m:den>
                                  <m:r>
                                    <a:rPr lang="en-US" sz="1900" i="1">
                                      <a:solidFill>
                                        <a:schemeClr val="tx1"/>
                                      </a:solidFill>
                                      <a:latin typeface="Cambria Math" panose="02040503050406030204" pitchFamily="18" charset="0"/>
                                      <a:ea typeface="Cambria Math" panose="02040503050406030204" pitchFamily="18" charset="0"/>
                                    </a:rPr>
                                    <m:t>4</m:t>
                                  </m:r>
                                </m:den>
                              </m:f>
                            </m:sup>
                          </m:sSup>
                          <m:d>
                            <m:dPr>
                              <m:ctrlPr>
                                <a:rPr lang="en-US" sz="1900" b="0" i="1" smtClean="0">
                                  <a:solidFill>
                                    <a:schemeClr val="tx1"/>
                                  </a:solidFill>
                                  <a:latin typeface="Cambria Math" panose="02040503050406030204" pitchFamily="18" charset="0"/>
                                  <a:ea typeface="Cambria Math" panose="02040503050406030204" pitchFamily="18" charset="0"/>
                                </a:rPr>
                              </m:ctrlPr>
                            </m:dPr>
                            <m:e>
                              <m:r>
                                <a:rPr lang="en-US" sz="1900" b="0" i="1" smtClean="0">
                                  <a:solidFill>
                                    <a:schemeClr val="tx1"/>
                                  </a:solidFill>
                                  <a:latin typeface="Cambria Math" panose="02040503050406030204" pitchFamily="18" charset="0"/>
                                  <a:ea typeface="Cambria Math" panose="02040503050406030204" pitchFamily="18" charset="0"/>
                                </a:rPr>
                                <m:t>7.3031</m:t>
                              </m:r>
                            </m:e>
                          </m:d>
                        </m:den>
                      </m:f>
                      <m:r>
                        <a:rPr lang="en-US" sz="1900" i="1" smtClean="0">
                          <a:solidFill>
                            <a:schemeClr val="tx1"/>
                          </a:solidFill>
                          <a:latin typeface="Cambria Math" panose="02040503050406030204" pitchFamily="18" charset="0"/>
                          <a:ea typeface="Cambria Math" panose="02040503050406030204" pitchFamily="18" charset="0"/>
                        </a:rPr>
                        <m:t>×</m:t>
                      </m:r>
                      <m:r>
                        <a:rPr lang="en-US" sz="1900" b="0" i="1" smtClean="0">
                          <a:solidFill>
                            <a:schemeClr val="tx1"/>
                          </a:solidFill>
                          <a:latin typeface="Cambria Math" panose="02040503050406030204" pitchFamily="18" charset="0"/>
                          <a:ea typeface="Cambria Math" panose="02040503050406030204" pitchFamily="18" charset="0"/>
                        </a:rPr>
                        <m:t>1000</m:t>
                      </m:r>
                    </m:oMath>
                    <m:oMath xmlns:m="http://schemas.openxmlformats.org/officeDocument/2006/math">
                      <m:sSub>
                        <m:sSubPr>
                          <m:ctrlPr>
                            <a:rPr lang="en-US" sz="1900" b="1" i="1" smtClean="0">
                              <a:solidFill>
                                <a:schemeClr val="tx1"/>
                              </a:solidFill>
                              <a:latin typeface="Cambria Math" panose="02040503050406030204" pitchFamily="18" charset="0"/>
                            </a:rPr>
                          </m:ctrlPr>
                        </m:sSubPr>
                        <m:e>
                          <m:r>
                            <a:rPr lang="en-US" sz="1900" b="1" i="1" smtClean="0">
                              <a:solidFill>
                                <a:schemeClr val="tx1"/>
                              </a:solidFill>
                              <a:latin typeface="Cambria Math" panose="02040503050406030204" pitchFamily="18" charset="0"/>
                            </a:rPr>
                            <m:t>𝑩</m:t>
                          </m:r>
                        </m:e>
                        <m:sub>
                          <m:r>
                            <a:rPr lang="en-US" sz="1900" b="1" i="1" smtClean="0">
                              <a:solidFill>
                                <a:schemeClr val="tx1"/>
                              </a:solidFill>
                              <a:latin typeface="Cambria Math" panose="02040503050406030204" pitchFamily="18" charset="0"/>
                            </a:rPr>
                            <m:t>𝒃</m:t>
                          </m:r>
                        </m:sub>
                      </m:sSub>
                      <m:r>
                        <a:rPr lang="en-US" sz="1900" b="1" i="1" smtClean="0">
                          <a:solidFill>
                            <a:schemeClr val="tx1"/>
                          </a:solidFill>
                          <a:latin typeface="Cambria Math" panose="02040503050406030204" pitchFamily="18" charset="0"/>
                        </a:rPr>
                        <m:t>=</m:t>
                      </m:r>
                      <m:r>
                        <a:rPr lang="en-US" sz="1900" b="1" i="1" smtClean="0">
                          <a:solidFill>
                            <a:schemeClr val="tx1"/>
                          </a:solidFill>
                          <a:latin typeface="Cambria Math" panose="02040503050406030204" pitchFamily="18" charset="0"/>
                        </a:rPr>
                        <m:t>𝟗𝟏𝟗</m:t>
                      </m:r>
                      <m:r>
                        <a:rPr lang="en-US" sz="1900" b="1" i="1" smtClean="0">
                          <a:solidFill>
                            <a:schemeClr val="tx1"/>
                          </a:solidFill>
                          <a:latin typeface="Cambria Math" panose="02040503050406030204" pitchFamily="18" charset="0"/>
                        </a:rPr>
                        <m:t>.</m:t>
                      </m:r>
                      <m:r>
                        <a:rPr lang="en-US" sz="1900" b="1" i="1" smtClean="0">
                          <a:solidFill>
                            <a:schemeClr val="tx1"/>
                          </a:solidFill>
                          <a:latin typeface="Cambria Math" panose="02040503050406030204" pitchFamily="18" charset="0"/>
                        </a:rPr>
                        <m:t>𝟗𝟓</m:t>
                      </m:r>
                      <m:r>
                        <a:rPr lang="en-US" sz="1900" b="1" i="1" smtClean="0">
                          <a:solidFill>
                            <a:schemeClr val="tx1"/>
                          </a:solidFill>
                          <a:latin typeface="Cambria Math" panose="02040503050406030204" pitchFamily="18" charset="0"/>
                        </a:rPr>
                        <m:t> </m:t>
                      </m:r>
                      <m:r>
                        <a:rPr lang="en-US" sz="1900" b="1" i="1" smtClean="0">
                          <a:solidFill>
                            <a:schemeClr val="tx1"/>
                          </a:solidFill>
                          <a:latin typeface="Cambria Math" panose="02040503050406030204" pitchFamily="18" charset="0"/>
                        </a:rPr>
                        <m:t>𝑮𝒂𝒖𝒔𝒔</m:t>
                      </m:r>
                    </m:oMath>
                  </m:oMathPara>
                </a14:m>
                <a:endParaRPr lang="en-US" sz="1900" b="1" i="1" dirty="0">
                  <a:solidFill>
                    <a:schemeClr val="tx1"/>
                  </a:solidFill>
                  <a:latin typeface="Times" panose="02020603050405020304" pitchFamily="18" charset="0"/>
                  <a:cs typeface="Times" panose="02020603050405020304" pitchFamily="18" charset="0"/>
                </a:endParaRPr>
              </a:p>
              <a:p>
                <a:pPr>
                  <a:lnSpc>
                    <a:spcPct val="150000"/>
                  </a:lnSpc>
                </a:pPr>
                <a:endParaRPr lang="en-US" sz="1900" b="1" u="sng" dirty="0">
                  <a:solidFill>
                    <a:schemeClr val="tx1"/>
                  </a:solidFill>
                  <a:latin typeface="Times" panose="02020603050405020304" pitchFamily="18" charset="0"/>
                  <a:cs typeface="Times" panose="02020603050405020304" pitchFamily="18" charset="0"/>
                </a:endParaRPr>
              </a:p>
              <a:p>
                <a:pPr algn="just"/>
                <a:endParaRPr lang="en-US" dirty="0">
                  <a:solidFill>
                    <a:schemeClr val="tx1"/>
                  </a:solidFill>
                </a:endParaRPr>
              </a:p>
            </p:txBody>
          </p:sp>
        </mc:Choice>
        <mc:Fallback xmlns="">
          <p:sp>
            <p:nvSpPr>
              <p:cNvPr id="3" name="Text Placeholder 2">
                <a:extLst>
                  <a:ext uri="{FF2B5EF4-FFF2-40B4-BE49-F238E27FC236}">
                    <a16:creationId xmlns:a16="http://schemas.microsoft.com/office/drawing/2014/main" id="{07F3EE83-C748-0428-91C2-E637E5C5676C}"/>
                  </a:ext>
                </a:extLst>
              </p:cNvPr>
              <p:cNvSpPr>
                <a:spLocks noGrp="1" noRot="1" noChangeAspect="1" noMove="1" noResize="1" noEditPoints="1" noAdjustHandles="1" noChangeArrowheads="1" noChangeShapeType="1" noTextEdit="1"/>
              </p:cNvSpPr>
              <p:nvPr>
                <p:ph type="body" idx="1"/>
              </p:nvPr>
            </p:nvSpPr>
            <p:spPr>
              <a:xfrm>
                <a:off x="831850" y="1231271"/>
                <a:ext cx="10515600" cy="5305331"/>
              </a:xfrm>
              <a:blipFill>
                <a:blip r:embed="rId2"/>
                <a:stretch>
                  <a:fillRect l="-870" t="-1609" r="-928"/>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548F7FCD-A969-A375-DAFA-E4904C4F8C48}"/>
              </a:ext>
            </a:extLst>
          </p:cNvPr>
          <p:cNvPicPr>
            <a:picLocks noChangeAspect="1"/>
          </p:cNvPicPr>
          <p:nvPr/>
        </p:nvPicPr>
        <p:blipFill>
          <a:blip r:embed="rId3"/>
          <a:stretch>
            <a:fillRect/>
          </a:stretch>
        </p:blipFill>
        <p:spPr>
          <a:xfrm>
            <a:off x="5998811" y="2447637"/>
            <a:ext cx="5285265" cy="2869956"/>
          </a:xfrm>
          <a:prstGeom prst="rect">
            <a:avLst/>
          </a:prstGeom>
        </p:spPr>
      </p:pic>
      <p:sp>
        <p:nvSpPr>
          <p:cNvPr id="6" name="TextBox 5">
            <a:extLst>
              <a:ext uri="{FF2B5EF4-FFF2-40B4-BE49-F238E27FC236}">
                <a16:creationId xmlns:a16="http://schemas.microsoft.com/office/drawing/2014/main" id="{B7D10440-BE81-0C7D-181C-A3DE35B33309}"/>
              </a:ext>
            </a:extLst>
          </p:cNvPr>
          <p:cNvSpPr txBox="1"/>
          <p:nvPr/>
        </p:nvSpPr>
        <p:spPr>
          <a:xfrm>
            <a:off x="7742307" y="5424496"/>
            <a:ext cx="2439385" cy="307777"/>
          </a:xfrm>
          <a:prstGeom prst="rect">
            <a:avLst/>
          </a:prstGeom>
          <a:noFill/>
        </p:spPr>
        <p:txBody>
          <a:bodyPr wrap="square" rtlCol="0">
            <a:spAutoFit/>
          </a:bodyPr>
          <a:lstStyle/>
          <a:p>
            <a:r>
              <a:rPr lang="en-US" sz="1400" b="1" dirty="0">
                <a:latin typeface="Times" panose="02020603050405020304" pitchFamily="18" charset="0"/>
                <a:cs typeface="Times" panose="02020603050405020304" pitchFamily="18" charset="0"/>
              </a:rPr>
              <a:t>Figure3: Ideal Magnetic field</a:t>
            </a:r>
          </a:p>
        </p:txBody>
      </p:sp>
      <p:sp>
        <p:nvSpPr>
          <p:cNvPr id="4" name="Text Box 4">
            <a:extLst>
              <a:ext uri="{FF2B5EF4-FFF2-40B4-BE49-F238E27FC236}">
                <a16:creationId xmlns:a16="http://schemas.microsoft.com/office/drawing/2014/main" id="{07DF5C52-C95B-E3C4-DC79-ABFD14B73EDD}"/>
              </a:ext>
            </a:extLst>
          </p:cNvPr>
          <p:cNvSpPr txBox="1">
            <a:spLocks noChangeArrowheads="1"/>
          </p:cNvSpPr>
          <p:nvPr/>
        </p:nvSpPr>
        <p:spPr bwMode="auto">
          <a:xfrm>
            <a:off x="1574281" y="6397439"/>
            <a:ext cx="11065394"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62000"/>
              </a:lnSpc>
              <a:spcBef>
                <a:spcPct val="0"/>
              </a:spcBef>
              <a:spcAft>
                <a:spcPct val="0"/>
              </a:spcAft>
              <a:buClrTx/>
              <a:buSzTx/>
              <a:buFontTx/>
              <a:buNone/>
              <a:tabLst/>
            </a:pPr>
            <a:r>
              <a:rPr lang="en-US" sz="1800" dirty="0">
                <a:solidFill>
                  <a:schemeClr val="accent1"/>
                </a:solidFill>
                <a:effectLst/>
                <a:latin typeface="Times New Roman" panose="02020603050405020304" pitchFamily="18" charset="0"/>
                <a:cs typeface="Times New Roman" panose="02020603050405020304" pitchFamily="18" charset="0"/>
              </a:rPr>
              <a:t>7</a:t>
            </a:r>
            <a:r>
              <a:rPr lang="en-US" sz="1800" baseline="30000" dirty="0">
                <a:solidFill>
                  <a:schemeClr val="accent1"/>
                </a:solidFill>
                <a:effectLst/>
                <a:latin typeface="Times New Roman" panose="02020603050405020304" pitchFamily="18" charset="0"/>
                <a:cs typeface="Times New Roman" panose="02020603050405020304" pitchFamily="18" charset="0"/>
              </a:rPr>
              <a:t>th</a:t>
            </a:r>
            <a:r>
              <a:rPr lang="en-US" sz="1800" dirty="0">
                <a:solidFill>
                  <a:schemeClr val="accent1"/>
                </a:solidFill>
                <a:effectLst/>
                <a:latin typeface="Times New Roman" panose="02020603050405020304" pitchFamily="18" charset="0"/>
                <a:cs typeface="Times New Roman" panose="02020603050405020304" pitchFamily="18" charset="0"/>
              </a:rPr>
              <a:t>International School on Beam Dynamics and Accelerator Technology (ISBA24) 1 to 9 Nov. 2024</a:t>
            </a:r>
            <a:endParaRPr kumimoji="0" lang="en-US" altLang="en-US" sz="1800" b="0"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9928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F4E256CA-A51D-93E9-BD9D-AF57F1F932C7}"/>
              </a:ext>
            </a:extLst>
          </p:cNvPr>
          <p:cNvSpPr>
            <a:spLocks noGrp="1"/>
          </p:cNvSpPr>
          <p:nvPr>
            <p:ph type="ctrTitle"/>
          </p:nvPr>
        </p:nvSpPr>
        <p:spPr>
          <a:xfrm>
            <a:off x="1524000" y="209524"/>
            <a:ext cx="9144000" cy="677723"/>
          </a:xfrm>
          <a:noFill/>
        </p:spPr>
        <p:txBody>
          <a:bodyPr anchor="b"/>
          <a:lstStyle/>
          <a:p>
            <a:pPr algn="ctr"/>
            <a:r>
              <a:rPr lang="en-US" b="1" i="0" u="sng" dirty="0">
                <a:solidFill>
                  <a:schemeClr val="accent1"/>
                </a:solidFill>
                <a:latin typeface="Times New Roman" panose="02020603050405020304" pitchFamily="18" charset="0"/>
                <a:cs typeface="Times New Roman" panose="02020603050405020304" pitchFamily="18" charset="0"/>
              </a:rPr>
              <a:t>Solenoid</a:t>
            </a:r>
          </a:p>
        </p:txBody>
      </p:sp>
      <p:sp>
        <p:nvSpPr>
          <p:cNvPr id="15" name="TextBox 14">
            <a:extLst>
              <a:ext uri="{FF2B5EF4-FFF2-40B4-BE49-F238E27FC236}">
                <a16:creationId xmlns:a16="http://schemas.microsoft.com/office/drawing/2014/main" id="{A1A3C09A-0FAD-D454-666B-9524ABAA126B}"/>
              </a:ext>
            </a:extLst>
          </p:cNvPr>
          <p:cNvSpPr txBox="1"/>
          <p:nvPr/>
        </p:nvSpPr>
        <p:spPr>
          <a:xfrm>
            <a:off x="651853" y="932517"/>
            <a:ext cx="10782677" cy="1569660"/>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We used  POISSON and CST code to design solenoid as given in Fig. 4(a , b) with a Reverse Current Coil at the cathode  for beam trajectories matching in the field free region. The obtained magnetic field comparison of POISSON and CST in Excel is given in Fig 5.</a:t>
            </a:r>
            <a:endParaRPr lang="ur-PK" sz="2400" dirty="0">
              <a:latin typeface="Times New Roman" pitchFamily="18" charset="0"/>
              <a:cs typeface="Times New Roman" pitchFamily="18" charset="0"/>
            </a:endParaRPr>
          </a:p>
        </p:txBody>
      </p:sp>
      <p:pic>
        <p:nvPicPr>
          <p:cNvPr id="17" name="Picture 16" descr="A diagram of a red and white diagram&#10;&#10;Description automatically generated">
            <a:extLst>
              <a:ext uri="{FF2B5EF4-FFF2-40B4-BE49-F238E27FC236}">
                <a16:creationId xmlns:a16="http://schemas.microsoft.com/office/drawing/2014/main" id="{027058B9-84FF-7535-293B-6AC8E45D6A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7740" y="4267580"/>
            <a:ext cx="3560419" cy="2042484"/>
          </a:xfrm>
          <a:prstGeom prst="rect">
            <a:avLst/>
          </a:prstGeom>
        </p:spPr>
      </p:pic>
      <p:sp>
        <p:nvSpPr>
          <p:cNvPr id="19" name="Text Box 4">
            <a:extLst>
              <a:ext uri="{FF2B5EF4-FFF2-40B4-BE49-F238E27FC236}">
                <a16:creationId xmlns:a16="http://schemas.microsoft.com/office/drawing/2014/main" id="{0828956A-1D98-45FF-6823-C81AA0BA967E}"/>
              </a:ext>
            </a:extLst>
          </p:cNvPr>
          <p:cNvSpPr txBox="1">
            <a:spLocks noChangeArrowheads="1"/>
          </p:cNvSpPr>
          <p:nvPr/>
        </p:nvSpPr>
        <p:spPr bwMode="auto">
          <a:xfrm>
            <a:off x="1574281" y="6397439"/>
            <a:ext cx="11065394"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62000"/>
              </a:lnSpc>
              <a:spcBef>
                <a:spcPct val="0"/>
              </a:spcBef>
              <a:spcAft>
                <a:spcPct val="0"/>
              </a:spcAft>
              <a:buClrTx/>
              <a:buSzTx/>
              <a:buFontTx/>
              <a:buNone/>
              <a:tabLst/>
            </a:pPr>
            <a:r>
              <a:rPr lang="en-US" sz="1800" dirty="0">
                <a:solidFill>
                  <a:schemeClr val="accent1"/>
                </a:solidFill>
                <a:effectLst/>
                <a:latin typeface="Times New Roman" panose="02020603050405020304" pitchFamily="18" charset="0"/>
                <a:cs typeface="Times New Roman" panose="02020603050405020304" pitchFamily="18" charset="0"/>
              </a:rPr>
              <a:t>7</a:t>
            </a:r>
            <a:r>
              <a:rPr lang="en-US" sz="1800" baseline="30000" dirty="0">
                <a:solidFill>
                  <a:schemeClr val="accent1"/>
                </a:solidFill>
                <a:effectLst/>
                <a:latin typeface="Times New Roman" panose="02020603050405020304" pitchFamily="18" charset="0"/>
                <a:cs typeface="Times New Roman" panose="02020603050405020304" pitchFamily="18" charset="0"/>
              </a:rPr>
              <a:t>th</a:t>
            </a:r>
            <a:r>
              <a:rPr lang="en-US" sz="1800" dirty="0">
                <a:solidFill>
                  <a:schemeClr val="accent1"/>
                </a:solidFill>
                <a:effectLst/>
                <a:latin typeface="Times New Roman" panose="02020603050405020304" pitchFamily="18" charset="0"/>
                <a:cs typeface="Times New Roman" panose="02020603050405020304" pitchFamily="18" charset="0"/>
              </a:rPr>
              <a:t>International School on Beam Dynamics and Accelerator Technology (ISBA24) 1 to 9 Nov. 2024</a:t>
            </a:r>
            <a:endParaRPr kumimoji="0" lang="en-US" altLang="en-US" sz="1800" b="0"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endParaRPr>
          </a:p>
        </p:txBody>
      </p:sp>
      <p:pic>
        <p:nvPicPr>
          <p:cNvPr id="20" name="Picture 19" descr="A high angle view of a building&#10;&#10;Description automatically generated">
            <a:extLst>
              <a:ext uri="{FF2B5EF4-FFF2-40B4-BE49-F238E27FC236}">
                <a16:creationId xmlns:a16="http://schemas.microsoft.com/office/drawing/2014/main" id="{9C33277A-C50E-565D-50C4-8BDD1D61FD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10748727" y="0"/>
            <a:ext cx="1443273" cy="962182"/>
          </a:xfrm>
          <a:prstGeom prst="rect">
            <a:avLst/>
          </a:prstGeom>
        </p:spPr>
      </p:pic>
      <p:pic>
        <p:nvPicPr>
          <p:cNvPr id="4" name="Picture 3" descr="A graph with arrows pointing at the line&#10;&#10;Description automatically generated">
            <a:extLst>
              <a:ext uri="{FF2B5EF4-FFF2-40B4-BE49-F238E27FC236}">
                <a16:creationId xmlns:a16="http://schemas.microsoft.com/office/drawing/2014/main" id="{33E08233-EF46-108A-6130-C2B8E0B64D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5913" y="2444185"/>
            <a:ext cx="5204978" cy="3284127"/>
          </a:xfrm>
          <a:prstGeom prst="rect">
            <a:avLst/>
          </a:prstGeom>
        </p:spPr>
      </p:pic>
      <p:pic>
        <p:nvPicPr>
          <p:cNvPr id="6" name="Picture 5" descr="A diagram of a diagram&#10;&#10;Description automatically generated">
            <a:extLst>
              <a:ext uri="{FF2B5EF4-FFF2-40B4-BE49-F238E27FC236}">
                <a16:creationId xmlns:a16="http://schemas.microsoft.com/office/drawing/2014/main" id="{91AA1EBD-E003-7DDC-A958-561ED78D9C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7740" y="2569442"/>
            <a:ext cx="3560419" cy="1606847"/>
          </a:xfrm>
          <a:prstGeom prst="rect">
            <a:avLst/>
          </a:prstGeom>
        </p:spPr>
      </p:pic>
      <p:sp>
        <p:nvSpPr>
          <p:cNvPr id="7" name="TextBox 6">
            <a:extLst>
              <a:ext uri="{FF2B5EF4-FFF2-40B4-BE49-F238E27FC236}">
                <a16:creationId xmlns:a16="http://schemas.microsoft.com/office/drawing/2014/main" id="{C0A31ED9-5FE3-1C8B-5D63-A772F8F0CFC8}"/>
              </a:ext>
            </a:extLst>
          </p:cNvPr>
          <p:cNvSpPr txBox="1"/>
          <p:nvPr/>
        </p:nvSpPr>
        <p:spPr>
          <a:xfrm>
            <a:off x="7423842" y="5722092"/>
            <a:ext cx="4188737" cy="276999"/>
          </a:xfrm>
          <a:prstGeom prst="rect">
            <a:avLst/>
          </a:prstGeom>
          <a:noFill/>
        </p:spPr>
        <p:txBody>
          <a:bodyPr wrap="square" rtlCol="0">
            <a:spAutoFit/>
          </a:bodyPr>
          <a:lstStyle/>
          <a:p>
            <a:r>
              <a:rPr lang="en-US" sz="1200" b="1" dirty="0">
                <a:latin typeface="Times" panose="02020603050405020304" pitchFamily="18" charset="0"/>
                <a:cs typeface="Times" panose="02020603050405020304" pitchFamily="18" charset="0"/>
              </a:rPr>
              <a:t>Figure5 : Comparison of fields in Excel</a:t>
            </a:r>
          </a:p>
        </p:txBody>
      </p:sp>
      <p:sp>
        <p:nvSpPr>
          <p:cNvPr id="8" name="TextBox 7">
            <a:extLst>
              <a:ext uri="{FF2B5EF4-FFF2-40B4-BE49-F238E27FC236}">
                <a16:creationId xmlns:a16="http://schemas.microsoft.com/office/drawing/2014/main" id="{CAF4957C-3FCA-6025-0C5C-5852A7167134}"/>
              </a:ext>
            </a:extLst>
          </p:cNvPr>
          <p:cNvSpPr txBox="1"/>
          <p:nvPr/>
        </p:nvSpPr>
        <p:spPr>
          <a:xfrm>
            <a:off x="4341742" y="2547447"/>
            <a:ext cx="552261" cy="369332"/>
          </a:xfrm>
          <a:prstGeom prst="rect">
            <a:avLst/>
          </a:prstGeom>
          <a:noFill/>
        </p:spPr>
        <p:txBody>
          <a:bodyPr wrap="square" rtlCol="0">
            <a:spAutoFit/>
          </a:bodyPr>
          <a:lstStyle/>
          <a:p>
            <a:r>
              <a:rPr lang="en-US" b="1" dirty="0">
                <a:latin typeface="Times" panose="02020603050405020304" pitchFamily="18" charset="0"/>
                <a:cs typeface="Times" panose="02020603050405020304" pitchFamily="18" charset="0"/>
              </a:rPr>
              <a:t>4a</a:t>
            </a:r>
          </a:p>
        </p:txBody>
      </p:sp>
      <p:sp>
        <p:nvSpPr>
          <p:cNvPr id="9" name="TextBox 8">
            <a:extLst>
              <a:ext uri="{FF2B5EF4-FFF2-40B4-BE49-F238E27FC236}">
                <a16:creationId xmlns:a16="http://schemas.microsoft.com/office/drawing/2014/main" id="{9CB4CE5D-DF1C-F8D7-D865-4A898641A287}"/>
              </a:ext>
            </a:extLst>
          </p:cNvPr>
          <p:cNvSpPr txBox="1"/>
          <p:nvPr/>
        </p:nvSpPr>
        <p:spPr>
          <a:xfrm>
            <a:off x="4341742" y="5905017"/>
            <a:ext cx="471830" cy="369332"/>
          </a:xfrm>
          <a:prstGeom prst="rect">
            <a:avLst/>
          </a:prstGeom>
          <a:noFill/>
        </p:spPr>
        <p:txBody>
          <a:bodyPr wrap="square" rtlCol="0">
            <a:spAutoFit/>
          </a:bodyPr>
          <a:lstStyle/>
          <a:p>
            <a:r>
              <a:rPr lang="en-US" b="1" dirty="0">
                <a:latin typeface="Times" panose="02020603050405020304" pitchFamily="18" charset="0"/>
                <a:cs typeface="Times" panose="02020603050405020304" pitchFamily="18" charset="0"/>
              </a:rPr>
              <a:t>4b</a:t>
            </a:r>
          </a:p>
        </p:txBody>
      </p:sp>
    </p:spTree>
    <p:extLst>
      <p:ext uri="{BB962C8B-B14F-4D97-AF65-F5344CB8AC3E}">
        <p14:creationId xmlns:p14="http://schemas.microsoft.com/office/powerpoint/2010/main" val="4242039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F5E3-2B1C-7C0A-8581-67A9052D13AA}"/>
              </a:ext>
            </a:extLst>
          </p:cNvPr>
          <p:cNvSpPr>
            <a:spLocks noGrp="1"/>
          </p:cNvSpPr>
          <p:nvPr>
            <p:ph type="title"/>
          </p:nvPr>
        </p:nvSpPr>
        <p:spPr>
          <a:xfrm>
            <a:off x="823865" y="-548131"/>
            <a:ext cx="10077090" cy="1505493"/>
          </a:xfrm>
          <a:noFill/>
        </p:spPr>
        <p:txBody>
          <a:bodyPr/>
          <a:lstStyle/>
          <a:p>
            <a:pPr algn="ctr"/>
            <a:r>
              <a:rPr lang="en-US" b="1" i="0" u="sng" dirty="0">
                <a:solidFill>
                  <a:schemeClr val="accent1"/>
                </a:solidFill>
                <a:latin typeface="Times" panose="02020603050405020304" pitchFamily="18" charset="0"/>
                <a:cs typeface="Times" panose="02020603050405020304" pitchFamily="18" charset="0"/>
              </a:rPr>
              <a:t>Magnetostatic Electron gun</a:t>
            </a:r>
          </a:p>
        </p:txBody>
      </p:sp>
      <p:sp>
        <p:nvSpPr>
          <p:cNvPr id="3" name="Content Placeholder 2">
            <a:extLst>
              <a:ext uri="{FF2B5EF4-FFF2-40B4-BE49-F238E27FC236}">
                <a16:creationId xmlns:a16="http://schemas.microsoft.com/office/drawing/2014/main" id="{A6A33159-D030-2F82-A142-F75940728319}"/>
              </a:ext>
            </a:extLst>
          </p:cNvPr>
          <p:cNvSpPr>
            <a:spLocks noGrp="1"/>
          </p:cNvSpPr>
          <p:nvPr>
            <p:ph sz="half" idx="2"/>
          </p:nvPr>
        </p:nvSpPr>
        <p:spPr>
          <a:xfrm>
            <a:off x="823866" y="1023042"/>
            <a:ext cx="10087954" cy="5034487"/>
          </a:xfrm>
          <a:noFill/>
        </p:spPr>
        <p:txBody>
          <a:bodyPr vert="horz" lIns="91440" tIns="45720" rIns="91440" bIns="45720" rtlCol="0" anchor="t">
            <a:normAutofit/>
          </a:bodyPr>
          <a:lstStyle/>
          <a:p>
            <a:pPr marL="0" indent="0" algn="just">
              <a:spcBef>
                <a:spcPct val="20000"/>
              </a:spcBef>
              <a:buNone/>
            </a:pPr>
            <a:r>
              <a:rPr lang="en-US" sz="2400" dirty="0">
                <a:latin typeface="Times New Roman" pitchFamily="18" charset="0"/>
                <a:cs typeface="Times New Roman" pitchFamily="18" charset="0"/>
              </a:rPr>
              <a:t>The gun was then simulated in DGUN and CST Codes for the beam optics analysis. To get the maximum beam convergence, high emission density and low perveance in the field free region we used the parameters as listed in table (1,2). We obtained an electron beam of average radius of 5.55 mm in DGUN and 5.73 mm in CST. The electron beam trajectories are shown in figure 6(a , b).</a:t>
            </a:r>
            <a:endParaRPr lang="ur-PK" sz="2400" dirty="0">
              <a:latin typeface="Times New Roman" pitchFamily="18" charset="0"/>
              <a:cs typeface="Times New Roman" pitchFamily="18" charset="0"/>
            </a:endParaRPr>
          </a:p>
          <a:p>
            <a:pPr algn="just">
              <a:spcBef>
                <a:spcPct val="20000"/>
              </a:spcBef>
            </a:pPr>
            <a:endParaRPr lang="en-US" sz="2000" dirty="0">
              <a:latin typeface="Times New Roman" pitchFamily="18" charset="0"/>
              <a:cs typeface="Times New Roman" pitchFamily="18" charset="0"/>
            </a:endParaRPr>
          </a:p>
        </p:txBody>
      </p:sp>
      <p:pic>
        <p:nvPicPr>
          <p:cNvPr id="6" name="Picture 5" descr="A green and black text on a white background&#10;&#10;Description automatically generated">
            <a:extLst>
              <a:ext uri="{FF2B5EF4-FFF2-40B4-BE49-F238E27FC236}">
                <a16:creationId xmlns:a16="http://schemas.microsoft.com/office/drawing/2014/main" id="{F5F1587F-DD1A-974D-6895-BDB90EEF69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424" y="2911339"/>
            <a:ext cx="5290042" cy="2043631"/>
          </a:xfrm>
          <a:prstGeom prst="rect">
            <a:avLst/>
          </a:prstGeom>
        </p:spPr>
      </p:pic>
      <p:sp>
        <p:nvSpPr>
          <p:cNvPr id="10" name="Text Box 4">
            <a:extLst>
              <a:ext uri="{FF2B5EF4-FFF2-40B4-BE49-F238E27FC236}">
                <a16:creationId xmlns:a16="http://schemas.microsoft.com/office/drawing/2014/main" id="{5085573B-2971-D4AC-FF8D-962F54370790}"/>
              </a:ext>
            </a:extLst>
          </p:cNvPr>
          <p:cNvSpPr txBox="1">
            <a:spLocks noChangeArrowheads="1"/>
          </p:cNvSpPr>
          <p:nvPr/>
        </p:nvSpPr>
        <p:spPr bwMode="auto">
          <a:xfrm>
            <a:off x="1574281" y="6397439"/>
            <a:ext cx="11065394"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62000"/>
              </a:lnSpc>
              <a:spcBef>
                <a:spcPct val="0"/>
              </a:spcBef>
              <a:spcAft>
                <a:spcPct val="0"/>
              </a:spcAft>
              <a:buClrTx/>
              <a:buSzTx/>
              <a:buFontTx/>
              <a:buNone/>
              <a:tabLst/>
            </a:pPr>
            <a:r>
              <a:rPr lang="en-US" sz="1800" dirty="0">
                <a:solidFill>
                  <a:schemeClr val="accent1"/>
                </a:solidFill>
                <a:effectLst/>
                <a:latin typeface="Times New Roman" panose="02020603050405020304" pitchFamily="18" charset="0"/>
                <a:cs typeface="Times New Roman" panose="02020603050405020304" pitchFamily="18" charset="0"/>
              </a:rPr>
              <a:t>7</a:t>
            </a:r>
            <a:r>
              <a:rPr lang="en-US" sz="1800" baseline="30000" dirty="0">
                <a:solidFill>
                  <a:schemeClr val="accent1"/>
                </a:solidFill>
                <a:effectLst/>
                <a:latin typeface="Times New Roman" panose="02020603050405020304" pitchFamily="18" charset="0"/>
                <a:cs typeface="Times New Roman" panose="02020603050405020304" pitchFamily="18" charset="0"/>
              </a:rPr>
              <a:t>th</a:t>
            </a:r>
            <a:r>
              <a:rPr lang="en-US" sz="1800" dirty="0">
                <a:solidFill>
                  <a:schemeClr val="accent1"/>
                </a:solidFill>
                <a:effectLst/>
                <a:latin typeface="Times New Roman" panose="02020603050405020304" pitchFamily="18" charset="0"/>
                <a:cs typeface="Times New Roman" panose="02020603050405020304" pitchFamily="18" charset="0"/>
              </a:rPr>
              <a:t>International School on Beam Dynamics and Accelerator Technology (ISBA24) 1 to 9 Nov. 2024</a:t>
            </a:r>
            <a:endParaRPr kumimoji="0" lang="en-US" altLang="en-US" sz="1800" b="0"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endParaRPr>
          </a:p>
        </p:txBody>
      </p:sp>
      <p:pic>
        <p:nvPicPr>
          <p:cNvPr id="11" name="Picture 10" descr="A high angle view of a building&#10;&#10;Description automatically generated">
            <a:extLst>
              <a:ext uri="{FF2B5EF4-FFF2-40B4-BE49-F238E27FC236}">
                <a16:creationId xmlns:a16="http://schemas.microsoft.com/office/drawing/2014/main" id="{150780BC-EDA3-1E1D-BF7F-601EDEA8E7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10748727" y="0"/>
            <a:ext cx="1443273" cy="962182"/>
          </a:xfrm>
          <a:prstGeom prst="rect">
            <a:avLst/>
          </a:prstGeom>
        </p:spPr>
      </p:pic>
      <p:sp>
        <p:nvSpPr>
          <p:cNvPr id="12" name="TextBox 11">
            <a:extLst>
              <a:ext uri="{FF2B5EF4-FFF2-40B4-BE49-F238E27FC236}">
                <a16:creationId xmlns:a16="http://schemas.microsoft.com/office/drawing/2014/main" id="{D657D1D8-1C65-3B81-A6E1-839A770F21AF}"/>
              </a:ext>
            </a:extLst>
          </p:cNvPr>
          <p:cNvSpPr txBox="1"/>
          <p:nvPr/>
        </p:nvSpPr>
        <p:spPr>
          <a:xfrm>
            <a:off x="3078178" y="2827400"/>
            <a:ext cx="1493821" cy="369332"/>
          </a:xfrm>
          <a:prstGeom prst="rect">
            <a:avLst/>
          </a:prstGeom>
          <a:noFill/>
        </p:spPr>
        <p:txBody>
          <a:bodyPr wrap="square" rtlCol="0">
            <a:spAutoFit/>
          </a:bodyPr>
          <a:lstStyle/>
          <a:p>
            <a:r>
              <a:rPr lang="en-US" b="1" dirty="0">
                <a:latin typeface="Times" panose="02020603050405020304" pitchFamily="18" charset="0"/>
                <a:cs typeface="Times" panose="02020603050405020304" pitchFamily="18" charset="0"/>
              </a:rPr>
              <a:t>6a (DGUN)</a:t>
            </a:r>
          </a:p>
        </p:txBody>
      </p:sp>
      <p:pic>
        <p:nvPicPr>
          <p:cNvPr id="18" name="Picture 17" descr="A red and black arrow&#10;&#10;Description automatically generated">
            <a:extLst>
              <a:ext uri="{FF2B5EF4-FFF2-40B4-BE49-F238E27FC236}">
                <a16:creationId xmlns:a16="http://schemas.microsoft.com/office/drawing/2014/main" id="{BCF9A7C3-8369-ACD0-0186-74CA7009D0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7442" y="4170785"/>
            <a:ext cx="4926230" cy="2163012"/>
          </a:xfrm>
          <a:prstGeom prst="rect">
            <a:avLst/>
          </a:prstGeom>
        </p:spPr>
      </p:pic>
      <p:sp>
        <p:nvSpPr>
          <p:cNvPr id="19" name="TextBox 18">
            <a:extLst>
              <a:ext uri="{FF2B5EF4-FFF2-40B4-BE49-F238E27FC236}">
                <a16:creationId xmlns:a16="http://schemas.microsoft.com/office/drawing/2014/main" id="{6B3631F9-6952-2285-10A7-35A16BD3913E}"/>
              </a:ext>
            </a:extLst>
          </p:cNvPr>
          <p:cNvSpPr txBox="1"/>
          <p:nvPr/>
        </p:nvSpPr>
        <p:spPr>
          <a:xfrm>
            <a:off x="8132938" y="4202605"/>
            <a:ext cx="1165173" cy="369332"/>
          </a:xfrm>
          <a:prstGeom prst="rect">
            <a:avLst/>
          </a:prstGeom>
          <a:noFill/>
        </p:spPr>
        <p:txBody>
          <a:bodyPr wrap="square" rtlCol="0">
            <a:spAutoFit/>
          </a:bodyPr>
          <a:lstStyle/>
          <a:p>
            <a:r>
              <a:rPr lang="en-US" b="1" dirty="0">
                <a:latin typeface="Times" panose="02020603050405020304" pitchFamily="18" charset="0"/>
                <a:cs typeface="Times" panose="02020603050405020304" pitchFamily="18" charset="0"/>
              </a:rPr>
              <a:t>6b (CST)</a:t>
            </a:r>
          </a:p>
        </p:txBody>
      </p:sp>
    </p:spTree>
    <p:extLst>
      <p:ext uri="{BB962C8B-B14F-4D97-AF65-F5344CB8AC3E}">
        <p14:creationId xmlns:p14="http://schemas.microsoft.com/office/powerpoint/2010/main" val="3666674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82D08-7D2B-57E8-CEB4-019114127DAD}"/>
              </a:ext>
            </a:extLst>
          </p:cNvPr>
          <p:cNvSpPr>
            <a:spLocks noGrp="1"/>
          </p:cNvSpPr>
          <p:nvPr>
            <p:ph type="title"/>
          </p:nvPr>
        </p:nvSpPr>
        <p:spPr>
          <a:xfrm>
            <a:off x="838200" y="314993"/>
            <a:ext cx="10515600" cy="906713"/>
          </a:xfrm>
        </p:spPr>
        <p:txBody>
          <a:bodyPr>
            <a:normAutofit/>
          </a:bodyPr>
          <a:lstStyle/>
          <a:p>
            <a:pPr algn="ctr"/>
            <a:r>
              <a:rPr lang="en-US" sz="4400" b="1" i="0" u="sng" dirty="0">
                <a:solidFill>
                  <a:schemeClr val="accent1"/>
                </a:solidFill>
                <a:latin typeface="Times" panose="02020603050405020304" pitchFamily="18" charset="0"/>
                <a:cs typeface="Times" panose="02020603050405020304" pitchFamily="18" charset="0"/>
              </a:rPr>
              <a:t>Ceramic seal</a:t>
            </a:r>
          </a:p>
        </p:txBody>
      </p:sp>
      <p:sp>
        <p:nvSpPr>
          <p:cNvPr id="3" name="Text Placeholder 2">
            <a:extLst>
              <a:ext uri="{FF2B5EF4-FFF2-40B4-BE49-F238E27FC236}">
                <a16:creationId xmlns:a16="http://schemas.microsoft.com/office/drawing/2014/main" id="{9024D2CA-511D-E970-C5CA-C0ED07EB953D}"/>
              </a:ext>
            </a:extLst>
          </p:cNvPr>
          <p:cNvSpPr>
            <a:spLocks noGrp="1"/>
          </p:cNvSpPr>
          <p:nvPr>
            <p:ph type="body" idx="1"/>
          </p:nvPr>
        </p:nvSpPr>
        <p:spPr>
          <a:xfrm>
            <a:off x="831850" y="1376127"/>
            <a:ext cx="10515600" cy="4713523"/>
          </a:xfrm>
        </p:spPr>
        <p:txBody>
          <a:bodyPr>
            <a:normAutofit/>
          </a:bodyPr>
          <a:lstStyle/>
          <a:p>
            <a:r>
              <a:rPr lang="en-US" dirty="0">
                <a:solidFill>
                  <a:schemeClr val="tx1"/>
                </a:solidFill>
                <a:latin typeface="Times" panose="02020603050405020304" pitchFamily="18" charset="0"/>
                <a:cs typeface="Times" panose="02020603050405020304" pitchFamily="18" charset="0"/>
              </a:rPr>
              <a:t>We used POISSON and CST code to design Gun envelope and calculate its electric field (4.86kV/mm) as shown below in figure 7(a , b)</a:t>
            </a:r>
          </a:p>
        </p:txBody>
      </p:sp>
      <p:pic>
        <p:nvPicPr>
          <p:cNvPr id="4" name="Picture 3" descr="A high angle view of a building&#10;&#10;Description automatically generated">
            <a:extLst>
              <a:ext uri="{FF2B5EF4-FFF2-40B4-BE49-F238E27FC236}">
                <a16:creationId xmlns:a16="http://schemas.microsoft.com/office/drawing/2014/main" id="{9067E134-7DD5-968E-D20C-F7A3FEB456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V="1">
            <a:off x="10748727" y="0"/>
            <a:ext cx="1443273" cy="962182"/>
          </a:xfrm>
          <a:prstGeom prst="rect">
            <a:avLst/>
          </a:prstGeom>
        </p:spPr>
      </p:pic>
      <p:sp>
        <p:nvSpPr>
          <p:cNvPr id="5" name="Text Box 4">
            <a:extLst>
              <a:ext uri="{FF2B5EF4-FFF2-40B4-BE49-F238E27FC236}">
                <a16:creationId xmlns:a16="http://schemas.microsoft.com/office/drawing/2014/main" id="{98CE9EAB-5BDF-B0E2-B703-F8AF7E6EB8F6}"/>
              </a:ext>
            </a:extLst>
          </p:cNvPr>
          <p:cNvSpPr txBox="1">
            <a:spLocks noChangeArrowheads="1"/>
          </p:cNvSpPr>
          <p:nvPr/>
        </p:nvSpPr>
        <p:spPr bwMode="auto">
          <a:xfrm>
            <a:off x="1574281" y="6397439"/>
            <a:ext cx="11065394"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62000"/>
              </a:lnSpc>
              <a:spcBef>
                <a:spcPct val="0"/>
              </a:spcBef>
              <a:spcAft>
                <a:spcPct val="0"/>
              </a:spcAft>
              <a:buClrTx/>
              <a:buSzTx/>
              <a:buFontTx/>
              <a:buNone/>
              <a:tabLst/>
            </a:pPr>
            <a:r>
              <a:rPr lang="en-US" sz="1800" dirty="0">
                <a:solidFill>
                  <a:schemeClr val="accent1"/>
                </a:solidFill>
                <a:effectLst/>
                <a:latin typeface="Times New Roman" panose="02020603050405020304" pitchFamily="18" charset="0"/>
                <a:cs typeface="Times New Roman" panose="02020603050405020304" pitchFamily="18" charset="0"/>
              </a:rPr>
              <a:t>7</a:t>
            </a:r>
            <a:r>
              <a:rPr lang="en-US" sz="1800" baseline="30000" dirty="0">
                <a:solidFill>
                  <a:schemeClr val="accent1"/>
                </a:solidFill>
                <a:effectLst/>
                <a:latin typeface="Times New Roman" panose="02020603050405020304" pitchFamily="18" charset="0"/>
                <a:cs typeface="Times New Roman" panose="02020603050405020304" pitchFamily="18" charset="0"/>
              </a:rPr>
              <a:t>th</a:t>
            </a:r>
            <a:r>
              <a:rPr lang="en-US" sz="1800" dirty="0">
                <a:solidFill>
                  <a:schemeClr val="accent1"/>
                </a:solidFill>
                <a:effectLst/>
                <a:latin typeface="Times New Roman" panose="02020603050405020304" pitchFamily="18" charset="0"/>
                <a:cs typeface="Times New Roman" panose="02020603050405020304" pitchFamily="18" charset="0"/>
              </a:rPr>
              <a:t>International School on Beam Dynamics and Accelerator Technology (ISBA24) 1 to 9 Nov. 2024</a:t>
            </a:r>
            <a:endParaRPr kumimoji="0" lang="en-US" altLang="en-US" sz="1800" b="0"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A494CB92-9CDC-EE47-C711-08BEFCBE8948}"/>
              </a:ext>
            </a:extLst>
          </p:cNvPr>
          <p:cNvSpPr txBox="1"/>
          <p:nvPr/>
        </p:nvSpPr>
        <p:spPr>
          <a:xfrm>
            <a:off x="3062086" y="4197641"/>
            <a:ext cx="415498" cy="369332"/>
          </a:xfrm>
          <a:prstGeom prst="rect">
            <a:avLst/>
          </a:prstGeom>
          <a:noFill/>
        </p:spPr>
        <p:txBody>
          <a:bodyPr wrap="none" rtlCol="0">
            <a:spAutoFit/>
          </a:bodyPr>
          <a:lstStyle/>
          <a:p>
            <a:r>
              <a:rPr lang="en-US" b="1" dirty="0">
                <a:latin typeface="Times" panose="02020603050405020304" pitchFamily="18" charset="0"/>
                <a:cs typeface="Times" panose="02020603050405020304" pitchFamily="18" charset="0"/>
              </a:rPr>
              <a:t>7a</a:t>
            </a:r>
          </a:p>
        </p:txBody>
      </p:sp>
      <p:sp>
        <p:nvSpPr>
          <p:cNvPr id="11" name="TextBox 10">
            <a:extLst>
              <a:ext uri="{FF2B5EF4-FFF2-40B4-BE49-F238E27FC236}">
                <a16:creationId xmlns:a16="http://schemas.microsoft.com/office/drawing/2014/main" id="{B489CD55-0017-1C81-4D45-38E9E45E1A6A}"/>
              </a:ext>
            </a:extLst>
          </p:cNvPr>
          <p:cNvSpPr txBox="1"/>
          <p:nvPr/>
        </p:nvSpPr>
        <p:spPr>
          <a:xfrm>
            <a:off x="8936310" y="6226122"/>
            <a:ext cx="428322" cy="369332"/>
          </a:xfrm>
          <a:prstGeom prst="rect">
            <a:avLst/>
          </a:prstGeom>
          <a:noFill/>
        </p:spPr>
        <p:txBody>
          <a:bodyPr wrap="none" rtlCol="0">
            <a:spAutoFit/>
          </a:bodyPr>
          <a:lstStyle/>
          <a:p>
            <a:r>
              <a:rPr lang="en-US" b="1" dirty="0">
                <a:latin typeface="Times" panose="02020603050405020304" pitchFamily="18" charset="0"/>
                <a:cs typeface="Times" panose="02020603050405020304" pitchFamily="18" charset="0"/>
              </a:rPr>
              <a:t>7b</a:t>
            </a:r>
          </a:p>
        </p:txBody>
      </p:sp>
      <p:pic>
        <p:nvPicPr>
          <p:cNvPr id="7" name="Picture 6" descr="A diagram of an object&#10;&#10;Description automatically generated">
            <a:extLst>
              <a:ext uri="{FF2B5EF4-FFF2-40B4-BE49-F238E27FC236}">
                <a16:creationId xmlns:a16="http://schemas.microsoft.com/office/drawing/2014/main" id="{3BB2312A-FDE7-5293-C0F4-A8AA20B69A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1508" y="3750278"/>
            <a:ext cx="4671234" cy="2510689"/>
          </a:xfrm>
          <a:prstGeom prst="rect">
            <a:avLst/>
          </a:prstGeom>
        </p:spPr>
      </p:pic>
      <p:pic>
        <p:nvPicPr>
          <p:cNvPr id="12" name="Picture 11" descr="A diagram of a machine&#10;&#10;Description automatically generated with medium confidence">
            <a:extLst>
              <a:ext uri="{FF2B5EF4-FFF2-40B4-BE49-F238E27FC236}">
                <a16:creationId xmlns:a16="http://schemas.microsoft.com/office/drawing/2014/main" id="{1A4C626D-94EE-86BC-B7CF-0E04D501AF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259" y="2308185"/>
            <a:ext cx="4884066" cy="1993981"/>
          </a:xfrm>
          <a:prstGeom prst="rect">
            <a:avLst/>
          </a:prstGeom>
        </p:spPr>
      </p:pic>
    </p:spTree>
    <p:extLst>
      <p:ext uri="{BB962C8B-B14F-4D97-AF65-F5344CB8AC3E}">
        <p14:creationId xmlns:p14="http://schemas.microsoft.com/office/powerpoint/2010/main" val="3513765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62081-D651-6046-ED3F-1103F78329FD}"/>
              </a:ext>
            </a:extLst>
          </p:cNvPr>
          <p:cNvSpPr>
            <a:spLocks noGrp="1"/>
          </p:cNvSpPr>
          <p:nvPr>
            <p:ph type="title"/>
          </p:nvPr>
        </p:nvSpPr>
        <p:spPr>
          <a:xfrm>
            <a:off x="1143000" y="0"/>
            <a:ext cx="9906000" cy="1382156"/>
          </a:xfrm>
        </p:spPr>
        <p:txBody>
          <a:bodyPr/>
          <a:lstStyle/>
          <a:p>
            <a:pPr algn="ctr"/>
            <a:r>
              <a:rPr lang="en-US" b="1" i="0" u="sng" dirty="0">
                <a:solidFill>
                  <a:schemeClr val="accent1"/>
                </a:solidFill>
                <a:latin typeface="Times" panose="02020603050405020304" pitchFamily="18" charset="0"/>
                <a:cs typeface="Times" panose="02020603050405020304" pitchFamily="18" charset="0"/>
              </a:rPr>
              <a:t>Results and Discussion</a:t>
            </a:r>
          </a:p>
        </p:txBody>
      </p:sp>
      <p:sp>
        <p:nvSpPr>
          <p:cNvPr id="7" name="Content Placeholder 6">
            <a:extLst>
              <a:ext uri="{FF2B5EF4-FFF2-40B4-BE49-F238E27FC236}">
                <a16:creationId xmlns:a16="http://schemas.microsoft.com/office/drawing/2014/main" id="{DBEB7E96-42B1-4568-5459-286794E56115}"/>
              </a:ext>
            </a:extLst>
          </p:cNvPr>
          <p:cNvSpPr>
            <a:spLocks noGrp="1"/>
          </p:cNvSpPr>
          <p:nvPr>
            <p:ph idx="1"/>
          </p:nvPr>
        </p:nvSpPr>
        <p:spPr>
          <a:xfrm>
            <a:off x="1143000" y="1237673"/>
            <a:ext cx="9906000" cy="4796305"/>
          </a:xfrm>
        </p:spPr>
        <p:txBody>
          <a:bodyPr>
            <a:normAutofit/>
          </a:bodyPr>
          <a:lstStyle/>
          <a:p>
            <a:pPr algn="just"/>
            <a:r>
              <a:rPr lang="en-US" sz="2400" dirty="0">
                <a:latin typeface="Times New Roman" pitchFamily="18" charset="0"/>
                <a:cs typeface="Times New Roman" pitchFamily="18" charset="0"/>
              </a:rPr>
              <a:t>A maximum electric field value of 19.3kV/mm in POISSON SUPERFISH and 22.7 kV/mm in CST at the focusing electrode is obtained as the potential lines are spaced very close to each other as can be seen in the Figure 8(a , b).</a:t>
            </a:r>
          </a:p>
        </p:txBody>
      </p:sp>
      <p:pic>
        <p:nvPicPr>
          <p:cNvPr id="10" name="Picture 9" descr="A high angle view of a building&#10;&#10;Description automatically generated">
            <a:extLst>
              <a:ext uri="{FF2B5EF4-FFF2-40B4-BE49-F238E27FC236}">
                <a16:creationId xmlns:a16="http://schemas.microsoft.com/office/drawing/2014/main" id="{F64CD71C-4821-7D20-0CE0-9DB54CBB59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V="1">
            <a:off x="10748727" y="0"/>
            <a:ext cx="1443273" cy="962182"/>
          </a:xfrm>
          <a:prstGeom prst="rect">
            <a:avLst/>
          </a:prstGeom>
        </p:spPr>
      </p:pic>
      <p:sp>
        <p:nvSpPr>
          <p:cNvPr id="11" name="Text Box 4">
            <a:extLst>
              <a:ext uri="{FF2B5EF4-FFF2-40B4-BE49-F238E27FC236}">
                <a16:creationId xmlns:a16="http://schemas.microsoft.com/office/drawing/2014/main" id="{306CA915-6847-53A1-ECAA-11844CC2C907}"/>
              </a:ext>
            </a:extLst>
          </p:cNvPr>
          <p:cNvSpPr txBox="1">
            <a:spLocks noChangeArrowheads="1"/>
          </p:cNvSpPr>
          <p:nvPr/>
        </p:nvSpPr>
        <p:spPr bwMode="auto">
          <a:xfrm>
            <a:off x="1574281" y="6397439"/>
            <a:ext cx="11065394"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62000"/>
              </a:lnSpc>
              <a:spcBef>
                <a:spcPct val="0"/>
              </a:spcBef>
              <a:spcAft>
                <a:spcPct val="0"/>
              </a:spcAft>
              <a:buClrTx/>
              <a:buSzTx/>
              <a:buFontTx/>
              <a:buNone/>
              <a:tabLst/>
            </a:pPr>
            <a:r>
              <a:rPr lang="en-US" sz="1800" dirty="0">
                <a:solidFill>
                  <a:schemeClr val="accent1"/>
                </a:solidFill>
                <a:effectLst/>
                <a:latin typeface="Times New Roman" panose="02020603050405020304" pitchFamily="18" charset="0"/>
                <a:cs typeface="Times New Roman" panose="02020603050405020304" pitchFamily="18" charset="0"/>
              </a:rPr>
              <a:t>7</a:t>
            </a:r>
            <a:r>
              <a:rPr lang="en-US" sz="1800" baseline="30000" dirty="0">
                <a:solidFill>
                  <a:schemeClr val="accent1"/>
                </a:solidFill>
                <a:effectLst/>
                <a:latin typeface="Times New Roman" panose="02020603050405020304" pitchFamily="18" charset="0"/>
                <a:cs typeface="Times New Roman" panose="02020603050405020304" pitchFamily="18" charset="0"/>
              </a:rPr>
              <a:t>th</a:t>
            </a:r>
            <a:r>
              <a:rPr lang="en-US" sz="1800" dirty="0">
                <a:solidFill>
                  <a:schemeClr val="accent1"/>
                </a:solidFill>
                <a:effectLst/>
                <a:latin typeface="Times New Roman" panose="02020603050405020304" pitchFamily="18" charset="0"/>
                <a:cs typeface="Times New Roman" panose="02020603050405020304" pitchFamily="18" charset="0"/>
              </a:rPr>
              <a:t>International School on Beam Dynamics and Accelerator Technology (ISBA24) 1 to 9 Nov. 2024</a:t>
            </a:r>
            <a:endParaRPr kumimoji="0" lang="en-US" altLang="en-US" sz="1800" b="0" i="0" u="none" strike="noStrike" cap="none" normalizeH="0" baseline="0" dirty="0">
              <a:ln>
                <a:noFill/>
              </a:ln>
              <a:solidFill>
                <a:schemeClr val="accent1"/>
              </a:solidFill>
              <a:effectLst/>
              <a:latin typeface="Times New Roman" panose="02020603050405020304" pitchFamily="18" charset="0"/>
              <a:cs typeface="Times New Roman" panose="02020603050405020304" pitchFamily="18" charset="0"/>
            </a:endParaRPr>
          </a:p>
        </p:txBody>
      </p:sp>
      <p:pic>
        <p:nvPicPr>
          <p:cNvPr id="18" name="Picture 17" descr="A blue arrow with black text&#10;&#10;Description automatically generated">
            <a:extLst>
              <a:ext uri="{FF2B5EF4-FFF2-40B4-BE49-F238E27FC236}">
                <a16:creationId xmlns:a16="http://schemas.microsoft.com/office/drawing/2014/main" id="{D4088BF4-1D91-59BF-2873-C54D619444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8242" y="4123367"/>
            <a:ext cx="4770758" cy="2092342"/>
          </a:xfrm>
          <a:prstGeom prst="rect">
            <a:avLst/>
          </a:prstGeom>
        </p:spPr>
      </p:pic>
      <p:pic>
        <p:nvPicPr>
          <p:cNvPr id="20" name="Picture 19">
            <a:extLst>
              <a:ext uri="{FF2B5EF4-FFF2-40B4-BE49-F238E27FC236}">
                <a16:creationId xmlns:a16="http://schemas.microsoft.com/office/drawing/2014/main" id="{ED06A29C-B9B0-7015-7397-7B5D96EBFF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3570" y="2335949"/>
            <a:ext cx="5024672" cy="1959237"/>
          </a:xfrm>
          <a:prstGeom prst="rect">
            <a:avLst/>
          </a:prstGeom>
        </p:spPr>
      </p:pic>
      <p:sp>
        <p:nvSpPr>
          <p:cNvPr id="3" name="TextBox 2">
            <a:extLst>
              <a:ext uri="{FF2B5EF4-FFF2-40B4-BE49-F238E27FC236}">
                <a16:creationId xmlns:a16="http://schemas.microsoft.com/office/drawing/2014/main" id="{C36EF348-E498-6598-201D-04B7AFBE5DFF}"/>
              </a:ext>
            </a:extLst>
          </p:cNvPr>
          <p:cNvSpPr txBox="1"/>
          <p:nvPr/>
        </p:nvSpPr>
        <p:spPr>
          <a:xfrm>
            <a:off x="3446979" y="2335949"/>
            <a:ext cx="1464068" cy="369332"/>
          </a:xfrm>
          <a:prstGeom prst="rect">
            <a:avLst/>
          </a:prstGeom>
          <a:noFill/>
        </p:spPr>
        <p:txBody>
          <a:bodyPr wrap="square" rtlCol="0">
            <a:spAutoFit/>
          </a:bodyPr>
          <a:lstStyle/>
          <a:p>
            <a:r>
              <a:rPr lang="en-US" b="1" dirty="0">
                <a:latin typeface="Times" panose="02020603050405020304" pitchFamily="18" charset="0"/>
                <a:cs typeface="Times" panose="02020603050405020304" pitchFamily="18" charset="0"/>
              </a:rPr>
              <a:t>8a (DGUN)</a:t>
            </a:r>
          </a:p>
        </p:txBody>
      </p:sp>
      <p:sp>
        <p:nvSpPr>
          <p:cNvPr id="4" name="TextBox 3">
            <a:extLst>
              <a:ext uri="{FF2B5EF4-FFF2-40B4-BE49-F238E27FC236}">
                <a16:creationId xmlns:a16="http://schemas.microsoft.com/office/drawing/2014/main" id="{45F7C1CB-1A53-E2A6-0C03-C9501F8502EE}"/>
              </a:ext>
            </a:extLst>
          </p:cNvPr>
          <p:cNvSpPr txBox="1"/>
          <p:nvPr/>
        </p:nvSpPr>
        <p:spPr>
          <a:xfrm>
            <a:off x="8352890" y="4110520"/>
            <a:ext cx="1150705" cy="369332"/>
          </a:xfrm>
          <a:prstGeom prst="rect">
            <a:avLst/>
          </a:prstGeom>
          <a:noFill/>
        </p:spPr>
        <p:txBody>
          <a:bodyPr wrap="square" rtlCol="0">
            <a:spAutoFit/>
          </a:bodyPr>
          <a:lstStyle/>
          <a:p>
            <a:r>
              <a:rPr lang="en-US" b="1" dirty="0">
                <a:latin typeface="Times" panose="02020603050405020304" pitchFamily="18" charset="0"/>
                <a:cs typeface="Times" panose="02020603050405020304" pitchFamily="18" charset="0"/>
              </a:rPr>
              <a:t>8b (CST)</a:t>
            </a:r>
          </a:p>
        </p:txBody>
      </p:sp>
    </p:spTree>
    <p:extLst>
      <p:ext uri="{BB962C8B-B14F-4D97-AF65-F5344CB8AC3E}">
        <p14:creationId xmlns:p14="http://schemas.microsoft.com/office/powerpoint/2010/main" val="2469712865"/>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20BE78-9FDF-401B-B412-3AA10EC5BEA3}">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30E62E91-3991-445A-ADE0-DB143B39320F}">
  <ds:schemaRefs>
    <ds:schemaRef ds:uri="http://schemas.microsoft.com/sharepoint/v3/contenttype/forms"/>
  </ds:schemaRefs>
</ds:datastoreItem>
</file>

<file path=customXml/itemProps3.xml><?xml version="1.0" encoding="utf-8"?>
<ds:datastoreItem xmlns:ds="http://schemas.openxmlformats.org/officeDocument/2006/customXml" ds:itemID="{1C180A77-4928-484F-9529-F716C85D6A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Office 2013 - 2022 Theme</Template>
  <TotalTime>3599</TotalTime>
  <Words>1000</Words>
  <Application>Microsoft Office PowerPoint</Application>
  <PresentationFormat>Widescreen</PresentationFormat>
  <Paragraphs>153</Paragraphs>
  <Slides>14</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Aptos</vt:lpstr>
      <vt:lpstr>Microsoft YaHei UI</vt:lpstr>
      <vt:lpstr>Arial</vt:lpstr>
      <vt:lpstr>Calibri</vt:lpstr>
      <vt:lpstr>Calibri Light</vt:lpstr>
      <vt:lpstr>Cambria Math</vt:lpstr>
      <vt:lpstr>Times</vt:lpstr>
      <vt:lpstr>Times New Roman</vt:lpstr>
      <vt:lpstr>Wingdings</vt:lpstr>
      <vt:lpstr>Office 2013 - 2022 Theme</vt:lpstr>
      <vt:lpstr>  Design and simulation of Electron gun and Magnet of C-Band 80MW klystron for CEPC LINAC</vt:lpstr>
      <vt:lpstr>PowerPoint Presentation</vt:lpstr>
      <vt:lpstr>Electron Gun</vt:lpstr>
      <vt:lpstr>Electrostatic Electron gun</vt:lpstr>
      <vt:lpstr>Ideal magnetic field</vt:lpstr>
      <vt:lpstr>Solenoid</vt:lpstr>
      <vt:lpstr>Magnetostatic Electron gun</vt:lpstr>
      <vt:lpstr>Ceramic seal</vt:lpstr>
      <vt:lpstr>Results and Discussion</vt:lpstr>
      <vt:lpstr>Results and Discussion</vt:lpstr>
      <vt:lpstr>Results and Discussion</vt:lpstr>
      <vt:lpstr>Summary</vt:lpstr>
      <vt:lpstr>Mechanical design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Design and simulation of Electron gun and Magnet of C-Band 80MW klystron for CEPC LINAC</dc:title>
  <dc:creator>Noman Habib</dc:creator>
  <cp:lastModifiedBy>Noman</cp:lastModifiedBy>
  <cp:revision>169</cp:revision>
  <dcterms:created xsi:type="dcterms:W3CDTF">2024-10-13T08:38:02Z</dcterms:created>
  <dcterms:modified xsi:type="dcterms:W3CDTF">2024-10-25T01:23:18Z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