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663" r:id="rId4"/>
    <p:sldId id="662" r:id="rId5"/>
    <p:sldId id="571" r:id="rId6"/>
    <p:sldId id="482" r:id="rId7"/>
    <p:sldId id="368" r:id="rId8"/>
    <p:sldId id="441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67"/>
      </p:cViewPr>
      <p:guideLst>
        <p:guide orient="horz" pos="1842"/>
        <p:guide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4516E-48BE-43B4-BD15-C066F1273D53}" type="datetimeFigureOut">
              <a:rPr lang="tr-TR" smtClean="0"/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69F08-0975-4925-9104-335B09DA8E07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CA06-50BB-4689-801E-6AEC2BE7D5CA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28-7AEE-4235-98D7-F53A47865491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4521-D4CF-4FAC-A958-431FFE0806E5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547-F56C-4DB8-B701-B9762CC011AF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10A-77E5-4B69-A044-3A827F32F64C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D299-3A6B-4E64-9EA4-3D63BA1E8159}" type="datetime1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C403-15C5-4BF2-90B7-64E442C38E00}" type="datetime1">
              <a:rPr lang="tr-TR" smtClean="0"/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4D4-13BC-45DE-969A-96D4965E4905}" type="datetime1">
              <a:rPr lang="tr-TR" smtClean="0"/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F024-CFF7-4DE9-A467-0A297480DBF1}" type="datetime1">
              <a:rPr lang="tr-TR" smtClean="0"/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C8D5-A5B3-4E3F-AB64-B42F0096E006}" type="datetime1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AD17-F001-4834-8058-4C4B5A4D50A9}" type="datetime1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00597-6929-4124-9393-D7BDAD042FC4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27.emf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650" y="1412657"/>
            <a:ext cx="7772400" cy="3046313"/>
          </a:xfrm>
        </p:spPr>
        <p:txBody>
          <a:bodyPr>
            <a:normAutofit/>
          </a:bodyPr>
          <a:lstStyle/>
          <a:p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research and topics of interest</a:t>
            </a:r>
            <a:endParaRPr lang="tr-TR" sz="3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840" y="4860290"/>
            <a:ext cx="6400800" cy="866140"/>
          </a:xfrm>
        </p:spPr>
        <p:txBody>
          <a:bodyPr>
            <a:normAutofit fontScale="50000"/>
          </a:bodyPr>
          <a:lstStyle/>
          <a:p>
            <a:r>
              <a:rPr lang="tr-TR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Atacan KILICGEDIK</a:t>
            </a:r>
            <a:endParaRPr lang="tr-TR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Kandilli Detector, Accelerator and Instrumentation Laboratory (KAHVE-Lab), Turkey</a:t>
            </a:r>
            <a:endParaRPr lang="tr-TR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01.11.2024</a:t>
            </a:r>
            <a:endParaRPr lang="tr-TR" dirty="0">
              <a:solidFill>
                <a:schemeClr val="tx2"/>
              </a:solidFill>
            </a:endParaRPr>
          </a:p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60AB-1859-4A56-A220-5DC13B533526}" type="datetime1">
              <a:rPr lang="tr-TR" smtClean="0"/>
            </a:fld>
            <a:endParaRPr lang="tr-TR"/>
          </a:p>
        </p:txBody>
      </p:sp>
      <p:sp>
        <p:nvSpPr>
          <p:cNvPr id="11" name="Text Box 10"/>
          <p:cNvSpPr txBox="1"/>
          <p:nvPr/>
        </p:nvSpPr>
        <p:spPr>
          <a:xfrm>
            <a:off x="1331595" y="6356350"/>
            <a:ext cx="267208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tr-TR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ISBA24, Chiang Mai University, Thailand</a:t>
            </a:r>
            <a:endParaRPr lang="tr-TR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6FD299-3A6B-4E64-9EA4-3D63BA1E8159}" type="datetime1">
              <a:rPr lang="tr-TR" smtClean="0"/>
            </a:fld>
            <a:r>
              <a:rPr lang="tr-TR" smtClean="0"/>
              <a:t>, </a:t>
            </a:r>
            <a:endParaRPr lang="tr-TR"/>
          </a:p>
        </p:txBody>
      </p:sp>
      <p:sp>
        <p:nvSpPr>
          <p:cNvPr id="7" name="Başlık 1"/>
          <p:cNvSpPr>
            <a:spLocks noGrp="1"/>
          </p:cNvSpPr>
          <p:nvPr/>
        </p:nvSpPr>
        <p:spPr>
          <a:xfrm>
            <a:off x="106045" y="116840"/>
            <a:ext cx="9037955" cy="55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Kandilli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Detector, Accelerator and Instrumentation Laboratory</a:t>
            </a:r>
            <a:r>
              <a:rPr lang="tr-T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KAHVE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Lab</a:t>
            </a:r>
            <a:r>
              <a:rPr lang="tr-T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PTAK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Project: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/>
        </p:nvSpPr>
        <p:spPr>
          <a:xfrm>
            <a:off x="584200" y="1727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ayt Numarası Yer Tutucusu 13"/>
          <p:cNvSpPr>
            <a:spLocks noGrp="1"/>
          </p:cNvSpPr>
          <p:nvPr/>
        </p:nvSpPr>
        <p:spPr>
          <a:xfrm>
            <a:off x="66802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1</a:t>
            </a:r>
            <a:endParaRPr lang="tr-TR" dirty="0"/>
          </a:p>
        </p:txBody>
      </p:sp>
      <p:pic>
        <p:nvPicPr>
          <p:cNvPr id="47" name="Resim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" y="2150110"/>
            <a:ext cx="8172450" cy="1630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13" descr="ionsource_magnetron_launcher"/>
          <p:cNvPicPr>
            <a:picLocks noChangeAspect="1"/>
          </p:cNvPicPr>
          <p:nvPr/>
        </p:nvPicPr>
        <p:blipFill>
          <a:blip r:embed="rId2"/>
          <a:srcRect t="3584"/>
          <a:stretch>
            <a:fillRect/>
          </a:stretch>
        </p:blipFill>
        <p:spPr>
          <a:xfrm>
            <a:off x="3924300" y="4465320"/>
            <a:ext cx="4505325" cy="2078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 Box 8"/>
          <p:cNvSpPr txBox="1"/>
          <p:nvPr/>
        </p:nvSpPr>
        <p:spPr>
          <a:xfrm>
            <a:off x="4622800" y="1114425"/>
            <a:ext cx="3466465" cy="904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tr-TR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includes:</a:t>
            </a:r>
            <a:endParaRPr lang="tr-TR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*faraday cup (beam current)</a:t>
            </a:r>
            <a:endParaRPr lang="tr-TR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*phosphor screen (transverse beam shape)</a:t>
            </a:r>
            <a:endParaRPr lang="tr-TR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*pepper-pot (transverse emittance)</a:t>
            </a:r>
            <a:endParaRPr lang="tr-TR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9" descr="donusturucu_icerdeki_iletken_ic_uzaklık"/>
          <p:cNvPicPr>
            <a:picLocks noChangeAspect="1"/>
          </p:cNvPicPr>
          <p:nvPr/>
        </p:nvPicPr>
        <p:blipFill>
          <a:blip r:embed="rId3"/>
          <a:srcRect l="3857" t="9693" r="17188" b="7414"/>
          <a:stretch>
            <a:fillRect/>
          </a:stretch>
        </p:blipFill>
        <p:spPr>
          <a:xfrm>
            <a:off x="611505" y="1229360"/>
            <a:ext cx="2257425" cy="901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 Box 10"/>
          <p:cNvSpPr txBox="1"/>
          <p:nvPr/>
        </p:nvSpPr>
        <p:spPr>
          <a:xfrm>
            <a:off x="683895" y="873125"/>
            <a:ext cx="2152015" cy="3371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tr-TR" altLang="en-US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MAGNETRON HEAD</a:t>
            </a:r>
            <a:endParaRPr lang="tr-TR" altLang="en-US" sz="1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24300" y="3068955"/>
            <a:ext cx="2807970" cy="15843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88085" y="1988820"/>
            <a:ext cx="575945" cy="1224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323850" y="5067300"/>
            <a:ext cx="2957830" cy="819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tr-TR"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*is a passive device with three ports</a:t>
            </a:r>
            <a:endParaRPr lang="tr-TR" sz="1400">
              <a:latin typeface="Times New Roman" panose="02020603050405020304" pitchFamily="18" charset="0"/>
              <a:ea typeface="SimSun" panose="02010600030101010101" pitchFamily="2" charset="-122"/>
              <a:sym typeface="+mn-ea"/>
            </a:endParaRPr>
          </a:p>
          <a:p>
            <a:pPr algn="just"/>
            <a:r>
              <a:rPr lang="tr-TR"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*serves to protect the power supply from reflected power.</a:t>
            </a:r>
            <a:endParaRPr lang="tr-TR" sz="1400">
              <a:latin typeface="Times New Roman" panose="02020603050405020304" pitchFamily="18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19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40" y="3716655"/>
            <a:ext cx="1503045" cy="1000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Text Box 19"/>
          <p:cNvSpPr txBox="1"/>
          <p:nvPr/>
        </p:nvSpPr>
        <p:spPr>
          <a:xfrm>
            <a:off x="734060" y="4707255"/>
            <a:ext cx="2475230" cy="280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r>
              <a:rPr lang="tr-TR" altLang="en-US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2.45 GHZ CIRCULATOR</a:t>
            </a:r>
            <a:endParaRPr lang="tr-TR" altLang="en-US" sz="1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88085" y="2853055"/>
            <a:ext cx="1039495" cy="955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4860290" y="764540"/>
            <a:ext cx="2491105" cy="3371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tr-TR" altLang="en-US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MEASUREMENT BOX </a:t>
            </a:r>
            <a:endParaRPr lang="tr-TR" altLang="en-US" sz="1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4356100" y="3860800"/>
            <a:ext cx="4017645" cy="3371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tr-TR" altLang="en-US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MICROWAVE DISCHARGE ION SOURCE </a:t>
            </a:r>
            <a:endParaRPr lang="tr-TR" altLang="en-US" sz="1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1403985" y="6400165"/>
            <a:ext cx="267208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tr-TR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ISBA24, Chiang Mai University, Thailand</a:t>
            </a:r>
            <a:endParaRPr lang="tr-TR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089265" y="5228590"/>
            <a:ext cx="872490" cy="236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tr-TR" altLang="en-US" sz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kEV H</a:t>
            </a:r>
            <a:r>
              <a:rPr lang="tr-TR" altLang="en-US" sz="1200" baseline="30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tr-TR" altLang="en-US" sz="1200" baseline="30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475095" y="4220845"/>
            <a:ext cx="2325370" cy="212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tr-TR" altLang="en-US" sz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applied magnetic field &gt; 875 G </a:t>
            </a:r>
            <a:endParaRPr lang="tr-TR" altLang="en-US" sz="1200" baseline="30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6FD299-3A6B-4E64-9EA4-3D63BA1E8159}" type="datetime1">
              <a:rPr lang="tr-TR" smtClean="0"/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tr-TR"/>
              <a:t>2</a:t>
            </a:r>
            <a:endParaRPr lang="tr-TR"/>
          </a:p>
        </p:txBody>
      </p:sp>
      <p:pic>
        <p:nvPicPr>
          <p:cNvPr id="32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91820" y="641985"/>
            <a:ext cx="7465060" cy="2722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0280" y="4135755"/>
            <a:ext cx="2306320" cy="2105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457200" y="68580"/>
            <a:ext cx="8229600" cy="530860"/>
          </a:xfrm>
        </p:spPr>
        <p:txBody>
          <a:bodyPr>
            <a:noAutofit/>
          </a:bodyPr>
          <a:p>
            <a:pPr lvl="0"/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800 MHz RF Transmission Line in the KAHVELab</a:t>
            </a:r>
            <a:endParaRPr sz="2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6" name="Picture 46" descr="800mhz_transmission_line+circul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515" y="3496310"/>
            <a:ext cx="4904740" cy="2606675"/>
          </a:xfrm>
          <a:prstGeom prst="rect">
            <a:avLst/>
          </a:prstGeom>
        </p:spPr>
      </p:pic>
      <p:pic>
        <p:nvPicPr>
          <p:cNvPr id="11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45" y="2421255"/>
            <a:ext cx="994410" cy="5543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3" name="Text Box 102"/>
          <p:cNvSpPr txBox="1"/>
          <p:nvPr/>
        </p:nvSpPr>
        <p:spPr>
          <a:xfrm>
            <a:off x="635000" y="692785"/>
            <a:ext cx="2305050" cy="425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just"/>
            <a:r>
              <a:rPr lang="tr-TR" altLang="en-US" sz="1000">
                <a:latin typeface="Times New Roman" panose="02020603050405020304" pitchFamily="18" charset="0"/>
                <a:ea typeface="SimSun" panose="02010600030101010101" pitchFamily="2" charset="-122"/>
              </a:rPr>
              <a:t>An</a:t>
            </a:r>
            <a:r>
              <a:rPr lang="en-US" sz="1000">
                <a:latin typeface="Times New Roman" panose="02020603050405020304" pitchFamily="18" charset="0"/>
                <a:ea typeface="SimSun" panose="02010600030101010101" pitchFamily="2" charset="-122"/>
              </a:rPr>
              <a:t> solid-state power amplifier capable of up </a:t>
            </a:r>
            <a:r>
              <a:rPr lang="tr-TR" altLang="en-US" sz="1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000"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tr-TR" altLang="en-US" sz="1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000">
                <a:latin typeface="Times New Roman" panose="02020603050405020304" pitchFamily="18" charset="0"/>
                <a:ea typeface="SimSun" panose="02010600030101010101" pitchFamily="2" charset="-122"/>
              </a:rPr>
              <a:t>5 kW and TH582 tetrode tubes</a:t>
            </a:r>
            <a:r>
              <a:rPr lang="tr-TR" altLang="en-US" sz="100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tr-TR" altLang="en-US" sz="1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544830" y="3357245"/>
            <a:ext cx="27114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en-US" sz="1000">
                <a:latin typeface="Times New Roman" panose="02020603050405020304" pitchFamily="18" charset="0"/>
                <a:ea typeface="SimSun" panose="02010600030101010101" pitchFamily="2" charset="-122"/>
              </a:rPr>
              <a:t>Each PSU can deliver up to 35 kW peak power for a typical pulse duration of about 100 </a:t>
            </a:r>
            <a:r>
              <a:rPr lang="en-US" sz="1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µs</a:t>
            </a:r>
            <a:endParaRPr lang="en-US" sz="10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361440" y="6381115"/>
            <a:ext cx="267208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tr-TR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ISBA24, Chiang Mai University, Thailand</a:t>
            </a:r>
            <a:endParaRPr lang="tr-TR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475740" y="3776980"/>
            <a:ext cx="1402715" cy="3371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tr-TR" altLang="en-US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MAGIC TEE</a:t>
            </a:r>
            <a:endParaRPr lang="tr-TR" altLang="en-US" sz="1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572635" y="3284855"/>
            <a:ext cx="3390265" cy="3371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tr-TR" altLang="en-US" sz="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800 MHZ RF TRANSMISSION LINE</a:t>
            </a:r>
            <a:endParaRPr lang="tr-TR" altLang="en-US" sz="1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139565" y="2061210"/>
            <a:ext cx="1034415" cy="35877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r>
              <a:rPr lang="tr-TR" altLang="en-US" sz="1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800 MHZ CIRCULATOR</a:t>
            </a:r>
            <a:endParaRPr lang="tr-TR" altLang="en-US" sz="1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6FD299-3A6B-4E64-9EA4-3D63BA1E8159}" type="datetime1">
              <a:rPr lang="tr-TR" smtClean="0"/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tr-TR"/>
              <a:t>4</a:t>
            </a:r>
            <a:endParaRPr lang="tr-TR"/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457200" y="131445"/>
            <a:ext cx="8229600" cy="374015"/>
          </a:xfrm>
        </p:spPr>
        <p:txBody>
          <a:bodyPr>
            <a:noAutofit/>
          </a:bodyPr>
          <a:p>
            <a:pPr lvl="0"/>
            <a:r>
              <a:rPr lang="tr-TR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PTAK-RFQ at KAHVELab</a:t>
            </a:r>
            <a:endParaRPr lang="tr-TR" sz="2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79705" y="4292600"/>
            <a:ext cx="39262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tr-TR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tr-TR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-RFQ</a:t>
            </a: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designed in CERN</a:t>
            </a: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– for use in medical applications,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PIXE</a:t>
            </a:r>
            <a:r>
              <a:rPr lang="tr-TR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-RFQ</a:t>
            </a: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1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designed in CERN</a:t>
            </a: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– for use in materials science applications 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3531" t="-1585" r="17814"/>
          <a:stretch>
            <a:fillRect/>
          </a:stretch>
        </p:blipFill>
        <p:spPr>
          <a:xfrm>
            <a:off x="467360" y="1305560"/>
            <a:ext cx="3244215" cy="2992755"/>
          </a:xfrm>
          <a:prstGeom prst="rect">
            <a:avLst/>
          </a:prstGeom>
        </p:spPr>
      </p:pic>
      <p:pic>
        <p:nvPicPr>
          <p:cNvPr id="1073741907" name="Picture 1073741907"/>
          <p:cNvPicPr>
            <a:picLocks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b="1706"/>
          <a:stretch>
            <a:fillRect/>
          </a:stretch>
        </p:blipFill>
        <p:spPr>
          <a:xfrm>
            <a:off x="755650" y="4725035"/>
            <a:ext cx="2456815" cy="147066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51460" y="6207125"/>
            <a:ext cx="3780155" cy="236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/>
            <a:r>
              <a:rPr lang="en-US" sz="10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 </a:t>
            </a:r>
            <a:r>
              <a:rPr lang="tr-TR" altLang="en-US" sz="10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PTAK-RFQ, d</a:t>
            </a:r>
            <a:r>
              <a:rPr lang="en-US" sz="10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iameter: 130mm and total length: 980mm</a:t>
            </a:r>
            <a:r>
              <a:rPr lang="tr-TR" altLang="en-US" sz="10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 </a:t>
            </a:r>
            <a:endParaRPr lang="tr-TR" altLang="en-US" sz="1000">
              <a:latin typeface="Times New Roman" panose="02020603050405020304" pitchFamily="18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95605" y="505460"/>
            <a:ext cx="8455025" cy="7181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tr-TR"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A RFQ has</a:t>
            </a:r>
            <a:r>
              <a:rPr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 </a:t>
            </a:r>
            <a:r>
              <a:rPr lang="tr-TR"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four electrode (called vanes).</a:t>
            </a:r>
            <a:endParaRPr lang="tr-TR" sz="1400">
              <a:latin typeface="Times New Roman" panose="02020603050405020304" pitchFamily="18" charset="0"/>
              <a:ea typeface="SimSun" panose="02010600030101010101" pitchFamily="2" charset="-122"/>
              <a:sym typeface="+mn-ea"/>
            </a:endParaRPr>
          </a:p>
          <a:p>
            <a:r>
              <a:rPr lang="tr-TR"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The vanes have a longitudinal modulation. This creates a </a:t>
            </a:r>
            <a:r>
              <a:rPr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longitudinal component</a:t>
            </a:r>
            <a:r>
              <a:rPr lang="tr-TR"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 of the electric field.</a:t>
            </a:r>
            <a:r>
              <a:rPr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 Therefore, not only transverse focusing</a:t>
            </a:r>
            <a:r>
              <a:rPr lang="tr-TR"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,</a:t>
            </a:r>
            <a:r>
              <a:rPr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 but also acceleration of particles can be provided.</a:t>
            </a:r>
            <a:endParaRPr sz="1400">
              <a:latin typeface="Times New Roman" panose="02020603050405020304" pitchFamily="18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12" name="Picture 3" descr="IMG_20220221_201428"/>
          <p:cNvPicPr>
            <a:picLocks noChangeAspect="1"/>
          </p:cNvPicPr>
          <p:nvPr/>
        </p:nvPicPr>
        <p:blipFill>
          <a:blip r:embed="rId3"/>
          <a:srcRect l="517" t="43321" b="13496"/>
          <a:stretch>
            <a:fillRect/>
          </a:stretch>
        </p:blipFill>
        <p:spPr>
          <a:xfrm>
            <a:off x="4518660" y="2204720"/>
            <a:ext cx="3382010" cy="1599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53277159" name="Resim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21924" r="25321" b="9531"/>
          <a:stretch>
            <a:fillRect/>
          </a:stretch>
        </p:blipFill>
        <p:spPr>
          <a:xfrm>
            <a:off x="4510405" y="3928745"/>
            <a:ext cx="1659255" cy="2272030"/>
          </a:xfrm>
          <a:prstGeom prst="rect">
            <a:avLst/>
          </a:prstGeom>
          <a:noFill/>
          <a:ln w="9525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Resi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44679" r="23150"/>
          <a:stretch>
            <a:fillRect/>
          </a:stretch>
        </p:blipFill>
        <p:spPr bwMode="auto">
          <a:xfrm>
            <a:off x="6515100" y="3931285"/>
            <a:ext cx="1629410" cy="2270125"/>
          </a:xfrm>
          <a:prstGeom prst="rect">
            <a:avLst/>
          </a:prstGeom>
          <a:noFill/>
          <a:ln w="9525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Text Box 14"/>
          <p:cNvSpPr txBox="1"/>
          <p:nvPr/>
        </p:nvSpPr>
        <p:spPr>
          <a:xfrm>
            <a:off x="4149725" y="1237615"/>
            <a:ext cx="43967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tr-TR" sz="1400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tr-TR"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PTAK-RFQ utilizes:</a:t>
            </a:r>
            <a:endParaRPr lang="tr-TR" sz="1400">
              <a:latin typeface="Times New Roman" panose="02020603050405020304" pitchFamily="18" charset="0"/>
              <a:ea typeface="SimSun" panose="02010600030101010101" pitchFamily="2" charset="-122"/>
              <a:sym typeface="+mn-ea"/>
            </a:endParaRPr>
          </a:p>
          <a:p>
            <a:r>
              <a:rPr lang="tr-TR" sz="1400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*a </a:t>
            </a:r>
            <a:r>
              <a:rPr lang="en-US" sz="1400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3-D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special vacuum seal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formed by two circular O-ring and four flat pieces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tr-TR" alt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obtain</a:t>
            </a:r>
            <a:r>
              <a:rPr lang="tr-TR" alt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needed vacuum level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*some </a:t>
            </a:r>
            <a:r>
              <a:rPr sz="1400"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finger-type RF shields</a:t>
            </a:r>
            <a:r>
              <a:rPr lang="en-US" sz="1400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tr-TR" sz="1400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</a:t>
            </a:r>
            <a:r>
              <a:rPr lang="tr-TR" sz="1400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tr-TR" sz="1400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prevent</a:t>
            </a:r>
            <a:r>
              <a:rPr lang="tr-TR" sz="1400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RF </a:t>
            </a:r>
            <a:r>
              <a:rPr lang="tr-TR" sz="1400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leaks</a:t>
            </a:r>
            <a:endParaRPr lang="tr-TR" sz="1400" kern="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4284345" y="6236970"/>
            <a:ext cx="376174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200" b="0">
                <a:latin typeface="Times New Roman" panose="02020603050405020304" pitchFamily="18" charset="0"/>
                <a:ea typeface="SimSun" panose="02010600030101010101" pitchFamily="2" charset="-122"/>
              </a:rPr>
              <a:t>A photo of the four-vane of the PTAK-RFQ module 0</a:t>
            </a:r>
            <a:endParaRPr lang="en-US" sz="1200" b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59840" y="6453505"/>
            <a:ext cx="267208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tr-TR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ISBA24, Chiang Mai University, Thailand</a:t>
            </a:r>
            <a:endParaRPr lang="tr-TR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460" y="116205"/>
            <a:ext cx="8451850" cy="422275"/>
          </a:xfrm>
        </p:spPr>
        <p:txBody>
          <a:bodyPr>
            <a:normAutofit fontScale="90000"/>
          </a:bodyPr>
          <a:lstStyle/>
          <a:p>
            <a:r>
              <a:rPr lang="tr-TR" sz="2445" b="1">
                <a:latin typeface="Times New Roman" panose="02020603050405020304" pitchFamily="18" charset="0"/>
                <a:cs typeface="Times New Roman" panose="02020603050405020304" pitchFamily="18" charset="0"/>
              </a:rPr>
              <a:t>Bead-pull Measurements for PTAK-RFQ Module 0</a:t>
            </a:r>
            <a:endParaRPr lang="tr-TR" sz="244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7612-4783-49C3-94CC-1859C38558A3}" type="datetime1">
              <a:rPr lang="tr-TR" smtClean="0"/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5</a:t>
            </a:r>
            <a:endParaRPr lang="tr-TR" dirty="0"/>
          </a:p>
        </p:txBody>
      </p:sp>
      <p:sp>
        <p:nvSpPr>
          <p:cNvPr id="100" name="Text Box 99"/>
          <p:cNvSpPr txBox="1"/>
          <p:nvPr/>
        </p:nvSpPr>
        <p:spPr>
          <a:xfrm>
            <a:off x="539115" y="732155"/>
            <a:ext cx="2814955" cy="2372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457200" algn="just"/>
            <a:r>
              <a: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For a cavity on resonance, the electric</a:t>
            </a:r>
            <a:r>
              <a:rPr lang="tr-TR"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and magnetic stored energies are equal. </a:t>
            </a:r>
            <a:endParaRPr sz="1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457200" algn="just"/>
            <a:r>
              <a: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If a small perturbation is made</a:t>
            </a:r>
            <a:r>
              <a:rPr lang="tr-TR"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on the cavity wall, this will generally produce an unbalance of the electric</a:t>
            </a:r>
            <a:r>
              <a:rPr lang="tr-TR"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and magnetic energies, and the resonant frequency will shift to restore the</a:t>
            </a:r>
            <a:r>
              <a:rPr lang="tr-TR"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balance.</a:t>
            </a:r>
            <a:endParaRPr sz="1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457200" algn="just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sz="1600" b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endParaRPr lang="tr-TR" altLang="en-US" sz="16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" name="Content Placeholder 2" descr="bead_delik"/>
          <p:cNvPicPr>
            <a:picLocks noChangeAspect="1"/>
          </p:cNvPicPr>
          <p:nvPr>
            <p:ph sz="half" idx="1"/>
          </p:nvPr>
        </p:nvPicPr>
        <p:blipFill>
          <a:blip r:embed="rId1"/>
          <a:srcRect l="4433" t="3035" r="6534" b="7758"/>
          <a:stretch>
            <a:fillRect/>
          </a:stretch>
        </p:blipFill>
        <p:spPr>
          <a:xfrm>
            <a:off x="5927725" y="3290570"/>
            <a:ext cx="2448560" cy="2370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rcRect l="5460"/>
          <a:stretch>
            <a:fillRect/>
          </a:stretch>
        </p:blipFill>
        <p:spPr>
          <a:xfrm rot="2280000">
            <a:off x="7911465" y="4916170"/>
            <a:ext cx="716280" cy="330200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605" y="620395"/>
            <a:ext cx="5381625" cy="2166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7740015" y="4672965"/>
            <a:ext cx="280670" cy="201930"/>
          </a:xfrm>
          <a:prstGeom prst="straightConnector1">
            <a:avLst/>
          </a:prstGeom>
          <a:ln>
            <a:solidFill>
              <a:schemeClr val="tx1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/>
          <a:srcRect l="5574" r="4114"/>
          <a:stretch>
            <a:fillRect/>
          </a:stretch>
        </p:blipFill>
        <p:spPr>
          <a:xfrm>
            <a:off x="683260" y="2997200"/>
            <a:ext cx="2592705" cy="2700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image1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8965" r="7782" b="1743"/>
          <a:stretch>
            <a:fillRect/>
          </a:stretch>
        </p:blipFill>
        <p:spPr>
          <a:xfrm>
            <a:off x="2915920" y="5156835"/>
            <a:ext cx="782955" cy="767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483485" y="5447030"/>
            <a:ext cx="359410" cy="163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1403350" y="6356350"/>
            <a:ext cx="267208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tr-TR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ISBA24, Chiang Mai University, Thailand</a:t>
            </a:r>
            <a:endParaRPr lang="tr-TR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564255" y="3068955"/>
            <a:ext cx="2228850" cy="1845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tr-TR" altLang="en-US" sz="1600" i="1">
                <a:solidFill>
                  <a:srgbClr val="000000"/>
                </a:solidFill>
                <a:latin typeface="Cambria Math" panose="02040503050406030204" pitchFamily="18" charset="0"/>
                <a:ea typeface="SimSun" panose="02010600030101010101" pitchFamily="2" charset="-122"/>
                <a:cs typeface="Cambria Math" panose="02040503050406030204" pitchFamily="18" charset="0"/>
                <a:sym typeface="+mn-ea"/>
              </a:rPr>
              <a:t>-</a:t>
            </a:r>
            <a:r>
              <a:rPr lang="tr-T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insert a metallic bead attached to a fishing line into the cavity in small steps along the cavity's longitudinal axis,</a:t>
            </a:r>
            <a:endParaRPr lang="tr-TR" altLang="en-US" sz="1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ea"/>
            </a:endParaRPr>
          </a:p>
          <a:p>
            <a:pPr algn="just"/>
            <a:r>
              <a:rPr lang="tr-T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-measure the shift in the resonant frequency of the cavity.</a:t>
            </a:r>
            <a:endParaRPr lang="tr-TR" altLang="en-US" sz="1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e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27630" y="5132070"/>
            <a:ext cx="359410" cy="163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0335"/>
            <a:ext cx="8229600" cy="441325"/>
          </a:xfrm>
        </p:spPr>
        <p:txBody>
          <a:bodyPr>
            <a:normAutofit/>
          </a:bodyPr>
          <a:lstStyle/>
          <a:p>
            <a:r>
              <a:rPr lang="tr-T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Field Amplitudes and </a:t>
            </a:r>
            <a:r>
              <a:rPr lang="tr-TR" sz="2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Field Tuning Algorithm</a:t>
            </a:r>
            <a:endParaRPr lang="tr-TR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79705" y="704215"/>
            <a:ext cx="3667125" cy="14522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sz="140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40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relative quadrant amplitudes of the magnetic field is based on by taking the square root of the smoothed data from each quadrant and assigning proper signs (+, -, +, -) to take into account the alternating field orientation of the </a:t>
            </a:r>
            <a:r>
              <a:rPr lang="tr-TR" sz="1400" b="1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tr-TR" sz="1400" b="1" baseline="-2500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sz="1400" b="1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 denoted as </a:t>
            </a:r>
            <a:r>
              <a:rPr sz="160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1CC-2656-4596-8EAA-B7398A78DEF0}" type="datetime1">
              <a:rPr lang="tr-TR" smtClean="0"/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6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1043940" y="2132965"/>
                <a:ext cx="2334895" cy="62039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tr-TR" sz="1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tr-TR" sz="1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lang="en-US" altLang="tr-TR" sz="1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tr-TR" sz="1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=+</m:t>
                    </m:r>
                    <m:rad>
                      <m:radPr>
                        <m:degHide m:val="on"/>
                        <m:ctrlPr>
                          <a:rPr lang="en-US" altLang="tr-TR" sz="1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tr-TR" sz="1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tr-TR" sz="1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tr-TR" sz="1400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tr-TR" sz="1400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</m:oMath>
                </a14:m>
                <a:r>
                  <a:rPr lang="tr-TR" altLang="en-US" sz="14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tr-TR" sz="1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tr-TR" sz="1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lang="en-US" altLang="tr-TR" sz="1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tr-TR" sz="1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altLang="tr-TR" sz="1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tr-TR" sz="1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tr-TR" sz="1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tr-TR" sz="1400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tr-TR" sz="1400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altLang="tr-TR" sz="1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  </m:t>
                    </m:r>
                  </m:oMath>
                </a14:m>
                <a:endParaRPr lang="en-US" altLang="tr-TR" sz="1400" i="1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tr-TR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tr-TR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𝛺</m:t>
                          </m:r>
                        </m:e>
                        <m:sub>
                          <m:r>
                            <a:rPr lang="en-US" altLang="tr-TR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tr-TR" sz="1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=+</m:t>
                      </m:r>
                      <m:rad>
                        <m:radPr>
                          <m:degHide m:val="on"/>
                          <m:ctrlPr>
                            <a:rPr lang="en-US" altLang="tr-TR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tr-TR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tr-TR" sz="1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tr-TR" altLang="en-US" sz="1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, </m:t>
                      </m:r>
                      <m:r>
                        <a:rPr lang="en-US" altLang="tr-TR" sz="1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 </m:t>
                      </m:r>
                      <m:sSub>
                        <m:sSubPr>
                          <m:ctrlPr>
                            <a:rPr lang="en-US" altLang="tr-TR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tr-TR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𝛺</m:t>
                          </m:r>
                        </m:e>
                        <m:sub>
                          <m:r>
                            <a:rPr lang="en-US" altLang="tr-TR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tr-TR" sz="1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altLang="tr-TR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tr-TR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tr-TR" sz="1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rad>
                      <m:r>
                        <a:rPr lang="tr-TR" altLang="en-US" sz="1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, </m:t>
                      </m:r>
                    </m:oMath>
                  </m:oMathPara>
                </a14:m>
                <a:endParaRPr lang="tr-TR" altLang="en-US" sz="14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" y="2132965"/>
                <a:ext cx="2334895" cy="62039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/>
              <p:cNvSpPr txBox="1"/>
              <p:nvPr/>
            </p:nvSpPr>
            <p:spPr>
              <a:xfrm>
                <a:off x="292354" y="2799016"/>
                <a:ext cx="2298700" cy="4908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𝑎𝑚𝑝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tr-TR" sz="1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tr-TR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tr-TR" sz="1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tr-TR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tr-TR" sz="1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tr-TR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tr-TR" sz="1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 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/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54" y="2799016"/>
                <a:ext cx="2298700" cy="490855"/>
              </a:xfrm>
              <a:prstGeom prst="rect">
                <a:avLst/>
              </a:prstGeom>
              <a:blipFill rotWithShape="1">
                <a:blip r:embed="rId2"/>
                <a:stretch>
                  <a:fillRect l="-11" t="-116" r="11" b="1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/>
              <p:nvPr/>
            </p:nvSpPr>
            <p:spPr>
              <a:xfrm>
                <a:off x="179324" y="3320986"/>
                <a:ext cx="1476375" cy="4908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𝑎𝑚𝑝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tr-TR" sz="1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tr-TR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tr-TR" sz="1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 </m:t>
                          </m:r>
                        </m:num>
                        <m:den>
                          <m:r>
                            <a:rPr lang="en-US" sz="140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/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24" y="3320986"/>
                <a:ext cx="1476375" cy="490855"/>
              </a:xfrm>
              <a:prstGeom prst="rect">
                <a:avLst/>
              </a:prstGeom>
              <a:blipFill rotWithShape="1">
                <a:blip r:embed="rId3"/>
                <a:stretch>
                  <a:fillRect l="-17" t="-116" r="17" b="1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1764284" y="3320986"/>
                <a:ext cx="1476375" cy="4908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𝑎𝑚𝑝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tr-TR" sz="1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tr-TR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tr-TR" sz="1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altLang="tr-TR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 </m:t>
                          </m:r>
                        </m:num>
                        <m:den>
                          <m:r>
                            <a:rPr lang="en-US" sz="140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/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284" y="3320986"/>
                <a:ext cx="1476375" cy="490855"/>
              </a:xfrm>
              <a:prstGeom prst="rect">
                <a:avLst/>
              </a:prstGeom>
              <a:blipFill rotWithShape="1">
                <a:blip r:embed="rId4"/>
                <a:stretch>
                  <a:fillRect l="-17" t="-116" r="17" b="1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/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55650" y="3970655"/>
            <a:ext cx="1699895" cy="1704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0" name="Text Box 99"/>
          <p:cNvSpPr txBox="1"/>
          <p:nvPr/>
        </p:nvSpPr>
        <p:spPr>
          <a:xfrm>
            <a:off x="251460" y="5661660"/>
            <a:ext cx="29965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en-US" sz="1400" b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general arrangement of the magnetic fields obtained by the perturbation measurements in quadrants of the RFQ</a:t>
            </a:r>
            <a:r>
              <a:rPr lang="tr-TR" altLang="en-US" sz="1400" b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tr-TR" altLang="en-US" sz="1400" b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2" name="Resim 6"/>
          <p:cNvPicPr>
            <a:picLocks noChangeAspect="1"/>
          </p:cNvPicPr>
          <p:nvPr>
            <p:ph sz="half" idx="2"/>
          </p:nvPr>
        </p:nvPicPr>
        <p:blipFill rotWithShape="1">
          <a:blip r:embed="rId6"/>
          <a:srcRect r="41176"/>
          <a:stretch>
            <a:fillRect/>
          </a:stretch>
        </p:blipFill>
        <p:spPr>
          <a:xfrm>
            <a:off x="4140200" y="1320800"/>
            <a:ext cx="4277995" cy="260985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3926205" y="641985"/>
            <a:ext cx="505714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>
              <a:buNone/>
            </a:pPr>
            <a:r>
              <a:rPr lang="tr-TR" sz="14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r>
              <a:rPr lang="tr-TR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tr-TR" sz="14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algorithm</a:t>
            </a: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tr-TR" alt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gives</a:t>
            </a: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possible length settings of tuners placed on the </a:t>
            </a:r>
            <a:r>
              <a:rPr lang="tr-TR" alt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module 0</a:t>
            </a: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</a:t>
            </a:r>
            <a:r>
              <a:rPr lang="tr-TR" alt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tune</a:t>
            </a:r>
            <a:r>
              <a:rPr 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tr-TR" altLang="en-GB" sz="14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magnetic field distribution.</a:t>
            </a:r>
            <a:endParaRPr lang="tr-TR" altLang="en-GB" sz="1400" dirty="0">
              <a:solidFill>
                <a:srgbClr val="00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14"/>
              <p:cNvSpPr txBox="1"/>
              <p:nvPr/>
            </p:nvSpPr>
            <p:spPr>
              <a:xfrm>
                <a:off x="4787900" y="1148715"/>
                <a:ext cx="1682750" cy="2755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∆</m:t>
                      </m:r>
                      <m:r>
                        <a:rPr lang="en-US" sz="1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𝑉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𝑅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∆</m:t>
                      </m:r>
                      <m:r>
                        <a:rPr lang="en-US" sz="1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00" y="1148715"/>
                <a:ext cx="1682750" cy="2755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17"/>
              <p:cNvSpPr txBox="1"/>
              <p:nvPr/>
            </p:nvSpPr>
            <p:spPr>
              <a:xfrm>
                <a:off x="6300470" y="1052830"/>
                <a:ext cx="1682750" cy="4832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∆</m:t>
                      </m:r>
                      <m:r>
                        <a:rPr lang="en-US" sz="1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𝑉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𝑐𝑢𝑟𝑟𝑒𝑛𝑡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𝑐𝑢𝑟𝑟𝑒𝑛𝑡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∆</m:t>
                      </m:r>
                      <m:r>
                        <a:rPr lang="en-US" sz="1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470" y="1052830"/>
                <a:ext cx="1682750" cy="4832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"/>
          <p:cNvSpPr txBox="1"/>
          <p:nvPr/>
        </p:nvSpPr>
        <p:spPr>
          <a:xfrm>
            <a:off x="4284345" y="3667125"/>
            <a:ext cx="4639945" cy="492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/>
            <a:endParaRPr lang="en-US" sz="1400" i="1">
              <a:latin typeface="Times New Roman" panose="02020603050405020304" pitchFamily="18" charset="0"/>
              <a:ea typeface="SimSun" panose="02010600030101010101" pitchFamily="2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5"/>
              <p:cNvSpPr txBox="1"/>
              <p:nvPr/>
            </p:nvSpPr>
            <p:spPr>
              <a:xfrm>
                <a:off x="3556000" y="3970655"/>
                <a:ext cx="5257800" cy="121221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𝑇</m:t>
                    </m:r>
                    <m:r>
                      <a:rPr lang="en-US" sz="1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𝑉</m:t>
                    </m:r>
                    <m:r>
                      <a:rPr lang="en-US" sz="1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 , </m:t>
                    </m:r>
                    <m:sSup>
                      <m:sSupPr>
                        <m:ctrlPr>
                          <a:rPr lang="en-US" sz="1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tr-TR" altLang="en-US" sz="1400">
                    <a:latin typeface="Cambria Math" panose="02040503050406030204" pitchFamily="18" charset="0"/>
                    <a:ea typeface="SimSun" panose="02010600030101010101" pitchFamily="2" charset="-122"/>
                    <a:cs typeface="Cambria Math" panose="02040503050406030204" pitchFamily="18" charset="0"/>
                    <a:sym typeface="+mn-ea"/>
                  </a:rPr>
                  <a:t> is </a:t>
                </a:r>
                <a:r>
                  <a:rPr lang="en-US" sz="1400">
                    <a:latin typeface="Times New Roman" panose="02020603050405020304" pitchFamily="18" charset="0"/>
                    <a:ea typeface="SimSun" panose="02010600030101010101" pitchFamily="2" charset="-122"/>
                    <a:sym typeface="+mn-ea"/>
                  </a:rPr>
                  <a:t>the Moore-Penrose pseudo-inverse of matrix </a:t>
                </a:r>
                <a:r>
                  <a:rPr lang="en-US" sz="1400" i="1">
                    <a:latin typeface="Times New Roman" panose="02020603050405020304" pitchFamily="18" charset="0"/>
                    <a:ea typeface="SimSun" panose="02010600030101010101" pitchFamily="2" charset="-122"/>
                    <a:sym typeface="+mn-ea"/>
                  </a:rPr>
                  <a:t>R</a:t>
                </a:r>
                <a:endParaRPr lang="en-US" sz="1400" i="1">
                  <a:latin typeface="Times New Roman" panose="02020603050405020304" pitchFamily="18" charset="0"/>
                  <a:ea typeface="SimSun" panose="02010600030101010101" pitchFamily="2" charset="-122"/>
                  <a:sym typeface="+mn-ea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14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tr-TR" altLang="en-US" sz="14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Singular Value Decomposition (</a:t>
                </a:r>
                <a:r>
                  <a:rPr lang="tr-TR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sym typeface="+mn-ea"/>
                  </a:rPr>
                  <a:t>SVD) method is used to </a:t>
                </a:r>
                <a:r>
                  <a:rPr lang="tr-TR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sym typeface="+mn-ea"/>
                  </a:rPr>
                  <a:t>decompose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tr-TR" altLang="en-US" sz="1400"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tr-TR" sz="1400" dirty="0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can be</a:t>
                </a:r>
                <a:r>
                  <a:rPr lang="tr-TR" sz="1400" dirty="0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factorized as,</a:t>
                </a:r>
                <a:endParaRPr lang="tr-TR" sz="14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algn="just"/>
                <a:r>
                  <a:rPr lang="tr-TR" sz="1400" dirty="0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                      R</a:t>
                </a:r>
                <a:r>
                  <a:rPr lang="tr-TR" sz="1400" baseline="30000" dirty="0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†</a:t>
                </a:r>
                <a:r>
                  <a:rPr lang="tr-TR" sz="1400" dirty="0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=V</a:t>
                </a:r>
                <a:r>
                  <a:rPr lang="el-GR" sz="1400" dirty="0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Σ</a:t>
                </a:r>
                <a:r>
                  <a:rPr lang="el-GR" sz="1400" baseline="30000" dirty="0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†</a:t>
                </a:r>
                <a:r>
                  <a:rPr lang="tr-TR" sz="1400" dirty="0">
                    <a:solidFill>
                      <a:srgbClr val="000000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U</a:t>
                </a:r>
                <a:r>
                  <a:rPr lang="tr-TR" sz="1400" baseline="30000" dirty="0">
                    <a:solidFill>
                      <a:srgbClr val="000000"/>
                    </a:solidFill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tr-TR" sz="1400" baseline="30000" dirty="0">
                        <a:solidFill>
                          <a:srgbClr val="000000"/>
                        </a:solidFill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 </m:t>
                    </m:r>
                    <m:r>
                      <a:rPr lang="en-US" altLang="tr-TR" sz="1400" baseline="30000" dirty="0">
                        <a:solidFill>
                          <a:srgbClr val="000000"/>
                        </a:solidFill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</m:oMath>
                </a14:m>
                <a:endParaRPr lang="en-US" altLang="tr-TR" sz="1400" baseline="30000" dirty="0">
                  <a:solidFill>
                    <a:srgbClr val="000000"/>
                  </a:solidFill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tr-TR" sz="1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tr-TR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en-US" altLang="tr-TR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tr-TR" sz="14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tr-TR" sz="1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tr-TR" sz="1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tr-TR" sz="1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tr-TR" sz="1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tr-TR" sz="1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𝑖</m:t>
                            </m:r>
                          </m:sub>
                        </m:sSub>
                        <m:r>
                          <a:rPr lang="tr-TR" sz="1400">
                            <a:latin typeface="Cambria Math" panose="02040503050406030204" pitchFamily="18" charset="0"/>
                            <a:sym typeface="+mn-ea"/>
                          </a:rPr>
                          <m:t> </m:t>
                        </m:r>
                      </m:den>
                    </m:f>
                    <m:r>
                      <a:rPr lang="en-US" altLang="tr-TR" sz="14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altLang="en-US" sz="1400">
                    <a:latin typeface="Times New Roman" panose="02020603050405020304" pitchFamily="18" charset="0"/>
                    <a:ea typeface="SimSun" panose="02010600030101010101" pitchFamily="2" charset="-122"/>
                    <a:sym typeface="+mn-ea"/>
                  </a:rPr>
                  <a:t>is obtained by taking the reciprocal of non-zero singular values. </a:t>
                </a:r>
                <a:endParaRPr lang="en-US" altLang="tr-TR" sz="1400" baseline="30000" dirty="0">
                  <a:solidFill>
                    <a:srgbClr val="000000"/>
                  </a:solidFill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3970655"/>
                <a:ext cx="5257800" cy="1212215"/>
              </a:xfrm>
              <a:prstGeom prst="rect">
                <a:avLst/>
              </a:prstGeom>
              <a:blipFill rotWithShape="1">
                <a:blip r:embed="rId9"/>
                <a:stretch>
                  <a:fillRect b="-37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8"/>
          <p:cNvSpPr txBox="1"/>
          <p:nvPr/>
        </p:nvSpPr>
        <p:spPr>
          <a:xfrm>
            <a:off x="1331595" y="6444615"/>
            <a:ext cx="267208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tr-TR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ISBA24, Chiang Mai University, Thailand</a:t>
            </a:r>
            <a:endParaRPr lang="tr-TR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7" name="Content Placeholder 6"/>
          <p:cNvPicPr>
            <a:picLocks noChangeAspect="1"/>
          </p:cNvPicPr>
          <p:nvPr/>
        </p:nvPicPr>
        <p:blipFill>
          <a:blip r:embed="rId10"/>
          <a:srcRect r="25480"/>
          <a:stretch>
            <a:fillRect/>
          </a:stretch>
        </p:blipFill>
        <p:spPr>
          <a:xfrm>
            <a:off x="4518025" y="5217795"/>
            <a:ext cx="2776855" cy="1259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460" y="77470"/>
            <a:ext cx="8450580" cy="389255"/>
          </a:xfrm>
        </p:spPr>
        <p:txBody>
          <a:bodyPr>
            <a:normAutofit fontScale="90000"/>
          </a:bodyPr>
          <a:lstStyle/>
          <a:p>
            <a:r>
              <a:rPr lang="tr-TR" sz="2665" b="1" kern="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Possible solutions</a:t>
            </a:r>
            <a:r>
              <a:rPr lang="tr-TR" sz="2665" kern="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tr-TR" sz="266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Field Amplitudes </a:t>
            </a:r>
            <a:r>
              <a:rPr lang="tr-TR" sz="2665" b="1">
                <a:latin typeface="Times New Roman" panose="02020603050405020304" pitchFamily="18" charset="0"/>
                <a:cs typeface="Times New Roman" panose="02020603050405020304" pitchFamily="18" charset="0"/>
              </a:rPr>
              <a:t>and Final Tuner Positions  </a:t>
            </a:r>
            <a:endParaRPr lang="tr-TR" sz="266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932045" y="476885"/>
            <a:ext cx="4359275" cy="4349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tr-TR" altLang="en-US" sz="1400" kern="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400" kern="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1400" kern="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kern="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omparison between simulated and measured field components</a:t>
            </a:r>
            <a:r>
              <a:rPr lang="tr-TR" altLang="en-US" sz="1400" kern="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kern="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en-US" sz="1400" kern="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8F39-D4A5-4739-8F45-7B988EE7CE22}" type="datetime1">
              <a:rPr lang="tr-TR" smtClean="0"/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7</a:t>
            </a:r>
            <a:endParaRPr lang="tr-TR" dirty="0"/>
          </a:p>
        </p:txBody>
      </p:sp>
      <p:pic>
        <p:nvPicPr>
          <p:cNvPr id="4" name="Resim 15"/>
          <p:cNvPicPr>
            <a:picLocks noChangeAspect="1" noChangeArrowheads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1111" r="8364" b="2311"/>
          <a:stretch>
            <a:fillRect/>
          </a:stretch>
        </p:blipFill>
        <p:spPr>
          <a:xfrm>
            <a:off x="4643755" y="4005580"/>
            <a:ext cx="4278630" cy="2251710"/>
          </a:xfrm>
          <a:prstGeom prst="rect">
            <a:avLst/>
          </a:prstGeom>
          <a:noFill/>
          <a:ln w="9525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46148453" name="Resim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8" r="39274" b="43271"/>
          <a:stretch>
            <a:fillRect/>
          </a:stretch>
        </p:blipFill>
        <p:spPr>
          <a:xfrm>
            <a:off x="395605" y="4149090"/>
            <a:ext cx="3968115" cy="1663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Metin kutusu 4"/>
          <p:cNvSpPr txBox="1"/>
          <p:nvPr/>
        </p:nvSpPr>
        <p:spPr>
          <a:xfrm>
            <a:off x="1907540" y="3741420"/>
            <a:ext cx="2404110" cy="42100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>
              <a:buNone/>
            </a:pPr>
            <a:r>
              <a:rPr lang="tr-TR" sz="1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Final Tuner Positions: </a:t>
            </a:r>
            <a:endParaRPr lang="tr-TR" altLang="en-US" sz="1400" b="1" kern="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26774459" name="Resim 1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2468" r="8758" b="3247"/>
          <a:stretch>
            <a:fillRect/>
          </a:stretch>
        </p:blipFill>
        <p:spPr>
          <a:xfrm>
            <a:off x="4716145" y="1052830"/>
            <a:ext cx="4248150" cy="22504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Başlık 1"/>
          <p:cNvSpPr>
            <a:spLocks noGrp="1"/>
          </p:cNvSpPr>
          <p:nvPr/>
        </p:nvSpPr>
        <p:spPr>
          <a:xfrm>
            <a:off x="6443980" y="748030"/>
            <a:ext cx="704850" cy="351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Before</a:t>
            </a:r>
            <a:endParaRPr lang="tr-TR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aşlık 1"/>
          <p:cNvSpPr>
            <a:spLocks noGrp="1"/>
          </p:cNvSpPr>
          <p:nvPr/>
        </p:nvSpPr>
        <p:spPr>
          <a:xfrm>
            <a:off x="5363845" y="3641725"/>
            <a:ext cx="3074670" cy="372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After</a:t>
            </a:r>
            <a:endParaRPr lang="tr-TR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147945" y="3395980"/>
            <a:ext cx="3211830" cy="220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tr-TR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tr-TR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's refer to </a:t>
            </a:r>
            <a:r>
              <a:rPr lang="tr-TR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field test points</a:t>
            </a:r>
            <a:r>
              <a:rPr lang="tr-TR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used for the tuning algorithm</a:t>
            </a:r>
            <a:endParaRPr lang="tr-TR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1285195" name="Resim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r="2447"/>
          <a:stretch>
            <a:fillRect/>
          </a:stretch>
        </p:blipFill>
        <p:spPr>
          <a:xfrm>
            <a:off x="179070" y="1557020"/>
            <a:ext cx="4410710" cy="2188845"/>
          </a:xfrm>
          <a:prstGeom prst="rect">
            <a:avLst/>
          </a:prstGeom>
          <a:noFill/>
          <a:ln w="9525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Text Box 10"/>
          <p:cNvSpPr txBox="1"/>
          <p:nvPr/>
        </p:nvSpPr>
        <p:spPr>
          <a:xfrm>
            <a:off x="1403350" y="6381115"/>
            <a:ext cx="267208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tr-TR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ISBA24, Chiang Mai University, Thailand</a:t>
            </a:r>
            <a:endParaRPr lang="tr-TR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11"/>
              <p:cNvSpPr txBox="1"/>
              <p:nvPr/>
            </p:nvSpPr>
            <p:spPr>
              <a:xfrm>
                <a:off x="251460" y="555625"/>
                <a:ext cx="4660900" cy="99187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tr-TR" sz="1400" kern="800" dirty="0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For each of the 16 possible solutions, there arecorresponding predictions</a:t>
                </a:r>
                <a:r>
                  <a:rPr lang="tr-TR" altLang="en-US" sz="1400" kern="800" dirty="0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</a:t>
                </a:r>
                <a:endParaRPr lang="tr-TR" altLang="en-US" sz="1400" kern="800" dirty="0"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 kern="80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𝑠𝑣𝑑</m:t>
                        </m:r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tr-TR" sz="1400" dirty="0">
                    <a:solidFill>
                      <a:srgbClr val="000000"/>
                    </a:solidFill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R</a:t>
                </a:r>
                <a:r>
                  <a:rPr lang="en-US" sz="1400" kern="800" dirty="0"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kern="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sz="1400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400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sz="1400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𝑠𝑣𝑑</m:t>
                        </m:r>
                        <m:r>
                          <a:rPr lang="en-US" sz="1400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400" i="1" kern="800"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i="1" kern="8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tr-TR" sz="1400" i="1" kern="80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𝑡𝑎𝑟𝑔𝑒𝑡</m:t>
                        </m:r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tr-TR" sz="1400" dirty="0">
                    <a:solidFill>
                      <a:srgbClr val="000000"/>
                    </a:solidFill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 kern="80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tr-TR" altLang="en-US" sz="1400" kern="8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 kern="80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𝑠𝑣𝑑</m:t>
                        </m:r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400" i="1" kern="80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i="1" kern="80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" y="555625"/>
                <a:ext cx="4660900" cy="991870"/>
              </a:xfrm>
              <a:prstGeom prst="rect">
                <a:avLst/>
              </a:prstGeom>
              <a:blipFill rotWithShape="1">
                <a:blip r:embed="rId5"/>
                <a:stretch>
                  <a:fillRect b="-174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3759</Words>
  <Application>WPS Presentation</Application>
  <PresentationFormat>Ekran Gösterisi (4:3)</PresentationFormat>
  <Paragraphs>153</Paragraphs>
  <Slides>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Cambria Math</vt:lpstr>
      <vt:lpstr>Times</vt:lpstr>
      <vt:lpstr>MS Mincho</vt:lpstr>
      <vt:lpstr>Calibri</vt:lpstr>
      <vt:lpstr>Microsoft YaHei</vt:lpstr>
      <vt:lpstr>Arial Unicode MS</vt:lpstr>
      <vt:lpstr>AMGDT</vt:lpstr>
      <vt:lpstr>-apple-system</vt:lpstr>
      <vt:lpstr>Ofis Teması</vt:lpstr>
      <vt:lpstr>My research and topics of interest</vt:lpstr>
      <vt:lpstr>PowerPoint 演示文稿</vt:lpstr>
      <vt:lpstr>The 800 MHz RF Transmission Line in the KAHVELab</vt:lpstr>
      <vt:lpstr>The PTAK-RFQ at KAHVELab</vt:lpstr>
      <vt:lpstr>Bead-pull Measurements for PTAK-RFQ Module 0</vt:lpstr>
      <vt:lpstr>The Field Amplitudes and the Field Tuning Algorithm</vt:lpstr>
      <vt:lpstr>Possible solutions, Field Amplitudes and Final Tuner Positions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atacan klg</dc:creator>
  <cp:lastModifiedBy>Semih SAYGI</cp:lastModifiedBy>
  <cp:revision>718</cp:revision>
  <dcterms:created xsi:type="dcterms:W3CDTF">2019-10-01T06:38:00Z</dcterms:created>
  <dcterms:modified xsi:type="dcterms:W3CDTF">2024-10-14T12:53:11Z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841A47313E7F4E27890B47FE576A1927_13</vt:lpwstr>
  </property>
  <property fmtid="{D5CDD505-2E9C-101B-9397-08002B2CF9AE}" pid="3" name="KSOProductBuildVer">
    <vt:lpwstr>1033-12.2.0.18283</vt:lpwstr>
  </property>
</Properties>
</file>