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1082" r:id="rId4"/>
    <p:sldId id="1083" r:id="rId5"/>
    <p:sldId id="1087" r:id="rId6"/>
    <p:sldId id="1086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2B6476-94D2-DC4C-9B42-85A915A1CF48}" v="75" dt="2024-11-01T09:27:36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9"/>
    <p:restoredTop sz="94558"/>
  </p:normalViewPr>
  <p:slideViewPr>
    <p:cSldViewPr snapToGrid="0">
      <p:cViewPr varScale="1">
        <p:scale>
          <a:sx n="95" d="100"/>
          <a:sy n="95" d="100"/>
        </p:scale>
        <p:origin x="184" y="352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浅井　佑哉" userId="2e856762-f541-423f-aaae-3235a72bf485" providerId="ADAL" clId="{6F2B6476-94D2-DC4C-9B42-85A915A1CF48}"/>
    <pc:docChg chg="custSel addSld delSld modSld">
      <pc:chgData name="浅井　佑哉" userId="2e856762-f541-423f-aaae-3235a72bf485" providerId="ADAL" clId="{6F2B6476-94D2-DC4C-9B42-85A915A1CF48}" dt="2024-11-01T09:27:36.174" v="371"/>
      <pc:docMkLst>
        <pc:docMk/>
      </pc:docMkLst>
      <pc:sldChg chg="addSp delSp modSp mod modAnim modNotesTx">
        <pc:chgData name="浅井　佑哉" userId="2e856762-f541-423f-aaae-3235a72bf485" providerId="ADAL" clId="{6F2B6476-94D2-DC4C-9B42-85A915A1CF48}" dt="2024-11-01T09:27:36.174" v="371"/>
        <pc:sldMkLst>
          <pc:docMk/>
          <pc:sldMk cId="3782927497" sldId="1086"/>
        </pc:sldMkLst>
        <pc:spChg chg="add mod">
          <ac:chgData name="浅井　佑哉" userId="2e856762-f541-423f-aaae-3235a72bf485" providerId="ADAL" clId="{6F2B6476-94D2-DC4C-9B42-85A915A1CF48}" dt="2024-11-01T09:21:32.813" v="270"/>
          <ac:spMkLst>
            <pc:docMk/>
            <pc:sldMk cId="3782927497" sldId="1086"/>
            <ac:spMk id="9" creationId="{09C69715-3F8C-DC7C-A6A7-FCD71BBC5DB0}"/>
          </ac:spMkLst>
        </pc:spChg>
        <pc:spChg chg="add mod">
          <ac:chgData name="浅井　佑哉" userId="2e856762-f541-423f-aaae-3235a72bf485" providerId="ADAL" clId="{6F2B6476-94D2-DC4C-9B42-85A915A1CF48}" dt="2024-11-01T09:21:32.813" v="270"/>
          <ac:spMkLst>
            <pc:docMk/>
            <pc:sldMk cId="3782927497" sldId="1086"/>
            <ac:spMk id="10" creationId="{228E45B5-2362-4D98-5BB5-3CE9B4E92AFD}"/>
          </ac:spMkLst>
        </pc:spChg>
        <pc:spChg chg="add mod">
          <ac:chgData name="浅井　佑哉" userId="2e856762-f541-423f-aaae-3235a72bf485" providerId="ADAL" clId="{6F2B6476-94D2-DC4C-9B42-85A915A1CF48}" dt="2024-11-01T09:21:47.269" v="278" actId="1035"/>
          <ac:spMkLst>
            <pc:docMk/>
            <pc:sldMk cId="3782927497" sldId="1086"/>
            <ac:spMk id="11" creationId="{AA8B2B35-0E85-28C7-DF50-F7F2609685BC}"/>
          </ac:spMkLst>
        </pc:spChg>
        <pc:spChg chg="add mod">
          <ac:chgData name="浅井　佑哉" userId="2e856762-f541-423f-aaae-3235a72bf485" providerId="ADAL" clId="{6F2B6476-94D2-DC4C-9B42-85A915A1CF48}" dt="2024-11-01T09:21:47.269" v="278" actId="1035"/>
          <ac:spMkLst>
            <pc:docMk/>
            <pc:sldMk cId="3782927497" sldId="1086"/>
            <ac:spMk id="12" creationId="{A2082D8C-E904-AACB-04C9-12649A6EA6A8}"/>
          </ac:spMkLst>
        </pc:spChg>
        <pc:spChg chg="add mod">
          <ac:chgData name="浅井　佑哉" userId="2e856762-f541-423f-aaae-3235a72bf485" providerId="ADAL" clId="{6F2B6476-94D2-DC4C-9B42-85A915A1CF48}" dt="2024-11-01T09:21:47.269" v="278" actId="1035"/>
          <ac:spMkLst>
            <pc:docMk/>
            <pc:sldMk cId="3782927497" sldId="1086"/>
            <ac:spMk id="13" creationId="{816FD4D1-3051-58F1-8077-1B94D3CAC4F3}"/>
          </ac:spMkLst>
        </pc:spChg>
        <pc:spChg chg="add mod">
          <ac:chgData name="浅井　佑哉" userId="2e856762-f541-423f-aaae-3235a72bf485" providerId="ADAL" clId="{6F2B6476-94D2-DC4C-9B42-85A915A1CF48}" dt="2024-11-01T09:21:47.269" v="278" actId="1035"/>
          <ac:spMkLst>
            <pc:docMk/>
            <pc:sldMk cId="3782927497" sldId="1086"/>
            <ac:spMk id="14" creationId="{D53EDD13-41D1-C376-9B30-DA68E283ED7E}"/>
          </ac:spMkLst>
        </pc:spChg>
        <pc:spChg chg="add mod">
          <ac:chgData name="浅井　佑哉" userId="2e856762-f541-423f-aaae-3235a72bf485" providerId="ADAL" clId="{6F2B6476-94D2-DC4C-9B42-85A915A1CF48}" dt="2024-11-01T09:23:17.489" v="320" actId="692"/>
          <ac:spMkLst>
            <pc:docMk/>
            <pc:sldMk cId="3782927497" sldId="1086"/>
            <ac:spMk id="17" creationId="{6063471A-1022-8A79-36A9-076483222AD5}"/>
          </ac:spMkLst>
        </pc:spChg>
        <pc:spChg chg="add mod">
          <ac:chgData name="浅井　佑哉" userId="2e856762-f541-423f-aaae-3235a72bf485" providerId="ADAL" clId="{6F2B6476-94D2-DC4C-9B42-85A915A1CF48}" dt="2024-11-01T09:27:10.132" v="369" actId="14100"/>
          <ac:spMkLst>
            <pc:docMk/>
            <pc:sldMk cId="3782927497" sldId="1086"/>
            <ac:spMk id="18" creationId="{FDBB5787-F739-87D2-42AF-EA6AFFD72E17}"/>
          </ac:spMkLst>
        </pc:spChg>
        <pc:spChg chg="mod">
          <ac:chgData name="浅井　佑哉" userId="2e856762-f541-423f-aaae-3235a72bf485" providerId="ADAL" clId="{6F2B6476-94D2-DC4C-9B42-85A915A1CF48}" dt="2024-11-01T09:02:41.046" v="97" actId="1036"/>
          <ac:spMkLst>
            <pc:docMk/>
            <pc:sldMk cId="3782927497" sldId="1086"/>
            <ac:spMk id="25" creationId="{6148E1B8-5DDC-2BB8-8E2F-A18D041E1AAB}"/>
          </ac:spMkLst>
        </pc:spChg>
        <pc:spChg chg="del">
          <ac:chgData name="浅井　佑哉" userId="2e856762-f541-423f-aaae-3235a72bf485" providerId="ADAL" clId="{6F2B6476-94D2-DC4C-9B42-85A915A1CF48}" dt="2024-11-01T06:25:00.992" v="2" actId="478"/>
          <ac:spMkLst>
            <pc:docMk/>
            <pc:sldMk cId="3782927497" sldId="1086"/>
            <ac:spMk id="43" creationId="{FDC4777E-A8C2-462F-6E58-D395E2432A7E}"/>
          </ac:spMkLst>
        </pc:spChg>
        <pc:spChg chg="del">
          <ac:chgData name="浅井　佑哉" userId="2e856762-f541-423f-aaae-3235a72bf485" providerId="ADAL" clId="{6F2B6476-94D2-DC4C-9B42-85A915A1CF48}" dt="2024-11-01T06:24:58.825" v="1" actId="478"/>
          <ac:spMkLst>
            <pc:docMk/>
            <pc:sldMk cId="3782927497" sldId="1086"/>
            <ac:spMk id="44" creationId="{1063EAF1-95BD-1E52-5B83-10F92007B8A0}"/>
          </ac:spMkLst>
        </pc:spChg>
        <pc:picChg chg="add mod">
          <ac:chgData name="浅井　佑哉" userId="2e856762-f541-423f-aaae-3235a72bf485" providerId="ADAL" clId="{6F2B6476-94D2-DC4C-9B42-85A915A1CF48}" dt="2024-11-01T09:21:47.269" v="278" actId="1035"/>
          <ac:picMkLst>
            <pc:docMk/>
            <pc:sldMk cId="3782927497" sldId="1086"/>
            <ac:picMk id="7" creationId="{5732801C-74F3-8F80-5BA8-C08618570818}"/>
          </ac:picMkLst>
        </pc:picChg>
        <pc:picChg chg="add mod">
          <ac:chgData name="浅井　佑哉" userId="2e856762-f541-423f-aaae-3235a72bf485" providerId="ADAL" clId="{6F2B6476-94D2-DC4C-9B42-85A915A1CF48}" dt="2024-11-01T09:21:47.269" v="278" actId="1035"/>
          <ac:picMkLst>
            <pc:docMk/>
            <pc:sldMk cId="3782927497" sldId="1086"/>
            <ac:picMk id="8" creationId="{3994E4BD-0DBE-C43F-53CA-CDC98588173C}"/>
          </ac:picMkLst>
        </pc:picChg>
        <pc:picChg chg="add mod">
          <ac:chgData name="浅井　佑哉" userId="2e856762-f541-423f-aaae-3235a72bf485" providerId="ADAL" clId="{6F2B6476-94D2-DC4C-9B42-85A915A1CF48}" dt="2024-11-01T09:23:02.895" v="318" actId="1037"/>
          <ac:picMkLst>
            <pc:docMk/>
            <pc:sldMk cId="3782927497" sldId="1086"/>
            <ac:picMk id="16" creationId="{FBB2AD81-EAA3-D4A2-72EC-9DFE6579B379}"/>
          </ac:picMkLst>
        </pc:picChg>
        <pc:picChg chg="del">
          <ac:chgData name="浅井　佑哉" userId="2e856762-f541-423f-aaae-3235a72bf485" providerId="ADAL" clId="{6F2B6476-94D2-DC4C-9B42-85A915A1CF48}" dt="2024-11-01T08:57:21.558" v="3" actId="478"/>
          <ac:picMkLst>
            <pc:docMk/>
            <pc:sldMk cId="3782927497" sldId="1086"/>
            <ac:picMk id="35" creationId="{4506D9B0-495F-A322-6AE4-11FC7CA11A09}"/>
          </ac:picMkLst>
        </pc:picChg>
        <pc:picChg chg="del">
          <ac:chgData name="浅井　佑哉" userId="2e856762-f541-423f-aaae-3235a72bf485" providerId="ADAL" clId="{6F2B6476-94D2-DC4C-9B42-85A915A1CF48}" dt="2024-11-01T08:57:21.558" v="3" actId="478"/>
          <ac:picMkLst>
            <pc:docMk/>
            <pc:sldMk cId="3782927497" sldId="1086"/>
            <ac:picMk id="36" creationId="{959D2458-6364-2351-3B28-04A058E62F2A}"/>
          </ac:picMkLst>
        </pc:picChg>
        <pc:picChg chg="del">
          <ac:chgData name="浅井　佑哉" userId="2e856762-f541-423f-aaae-3235a72bf485" providerId="ADAL" clId="{6F2B6476-94D2-DC4C-9B42-85A915A1CF48}" dt="2024-11-01T08:57:21.558" v="3" actId="478"/>
          <ac:picMkLst>
            <pc:docMk/>
            <pc:sldMk cId="3782927497" sldId="1086"/>
            <ac:picMk id="37" creationId="{F8138A24-8F86-DDD6-7594-BC3C90601152}"/>
          </ac:picMkLst>
        </pc:picChg>
      </pc:sldChg>
      <pc:sldChg chg="add del">
        <pc:chgData name="浅井　佑哉" userId="2e856762-f541-423f-aaae-3235a72bf485" providerId="ADAL" clId="{6F2B6476-94D2-DC4C-9B42-85A915A1CF48}" dt="2024-11-01T09:09:30.572" v="259" actId="2696"/>
        <pc:sldMkLst>
          <pc:docMk/>
          <pc:sldMk cId="3665475746" sldId="10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EC094-61D5-4574-85C2-593F18C51CFC}" type="datetimeFigureOut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3E957-CE02-46D1-B5B8-608A2F4D49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69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They consistent with Poisson distribution regardless of number of electrons.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3E957-CE02-46D1-B5B8-608A2F4D490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92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30B1-4D09-4BA4-B548-200EEB66702E}" type="datetime1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A242-F207-473B-82D0-FFC6106D6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943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E87F-F67C-4282-9EE8-322F0F5B4A78}" type="datetime1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A242-F207-473B-82D0-FFC6106D6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53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1748-4A59-4A57-AAAE-32C3BF50FEA3}" type="datetime1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A242-F207-473B-82D0-FFC6106D6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0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C89C-B868-4858-8E5D-59616B60D667}" type="datetime1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A242-F207-473B-82D0-FFC6106D6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53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D570-4345-4F5B-9EA5-06FA2FC2E42C}" type="datetime1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A242-F207-473B-82D0-FFC6106D6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57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2E00-D6B2-43A8-B5B2-A8E749221B61}" type="datetime1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A242-F207-473B-82D0-FFC6106D6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98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F616-FC46-4AD9-AB28-B9762F4EFA45}" type="datetime1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A242-F207-473B-82D0-FFC6106D6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24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6262-CCCE-458A-99D7-AA61B53FD3C8}" type="datetime1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A242-F207-473B-82D0-FFC6106D6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96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89F3-A759-45DC-B63B-C417F0F5BD51}" type="datetime1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A242-F207-473B-82D0-FFC6106D6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9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ABD3-E819-4487-A3B7-51E51A745646}" type="datetime1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A242-F207-473B-82D0-FFC6106D6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22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481-B888-4488-8CDF-CB9C00524EDB}" type="datetime1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A242-F207-473B-82D0-FFC6106D6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35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10DB0E-7B91-492F-BCF6-7B337254B7A3}" type="datetime1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65" y="65250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CF08A242-F207-473B-82D0-FFC6106D60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0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5E7102-9635-FE00-23E7-F25B9BAFDE09}"/>
              </a:ext>
            </a:extLst>
          </p:cNvPr>
          <p:cNvSpPr txBox="1"/>
          <p:nvPr/>
        </p:nvSpPr>
        <p:spPr>
          <a:xfrm>
            <a:off x="538163" y="1543050"/>
            <a:ext cx="8067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/>
              <a:t>Single Electron Storage Experiment at UVSOR-Ⅲ 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FF07C33-3972-DFF0-0DEB-03198B6EDAD2}"/>
              </a:ext>
            </a:extLst>
          </p:cNvPr>
          <p:cNvCxnSpPr>
            <a:cxnSpLocks/>
          </p:cNvCxnSpPr>
          <p:nvPr/>
        </p:nvCxnSpPr>
        <p:spPr>
          <a:xfrm>
            <a:off x="328613" y="3105150"/>
            <a:ext cx="8486775" cy="0"/>
          </a:xfrm>
          <a:prstGeom prst="line">
            <a:avLst/>
          </a:prstGeom>
          <a:ln w="603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EF5454-8473-3A37-A346-308A28B6911B}"/>
              </a:ext>
            </a:extLst>
          </p:cNvPr>
          <p:cNvSpPr txBox="1"/>
          <p:nvPr/>
        </p:nvSpPr>
        <p:spPr>
          <a:xfrm>
            <a:off x="3398042" y="4741337"/>
            <a:ext cx="2347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/>
              <a:t>Yuya Asai</a:t>
            </a:r>
            <a:endParaRPr kumimoji="1" lang="ja-JP" altLang="en-US" sz="3200" baseline="300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7575D6B-00F5-410D-9A1D-CA324DCD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A242-F207-473B-82D0-FFC6106D6098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BC8852-131A-D23A-4609-265BDB473BDA}"/>
              </a:ext>
            </a:extLst>
          </p:cNvPr>
          <p:cNvSpPr txBox="1"/>
          <p:nvPr/>
        </p:nvSpPr>
        <p:spPr>
          <a:xfrm>
            <a:off x="876299" y="4040438"/>
            <a:ext cx="739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/>
              <a:t>Grad. Sch. Ad. Sci. Eng. Hiroshima Univ.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26114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24FAEEA-E271-B111-919F-0FEF1B4D272A}"/>
              </a:ext>
            </a:extLst>
          </p:cNvPr>
          <p:cNvGrpSpPr/>
          <p:nvPr/>
        </p:nvGrpSpPr>
        <p:grpSpPr>
          <a:xfrm>
            <a:off x="0" y="0"/>
            <a:ext cx="8877300" cy="461665"/>
            <a:chOff x="0" y="0"/>
            <a:chExt cx="8877300" cy="461665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41781539-AE5E-C132-2FB6-FE93F462EB7A}"/>
                </a:ext>
              </a:extLst>
            </p:cNvPr>
            <p:cNvSpPr txBox="1"/>
            <p:nvPr/>
          </p:nvSpPr>
          <p:spPr>
            <a:xfrm>
              <a:off x="0" y="0"/>
              <a:ext cx="8629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Introduction</a:t>
              </a:r>
              <a:r>
                <a:rPr kumimoji="1" lang="ja-JP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～</a:t>
              </a:r>
              <a:r>
                <a:rPr kumimoji="1" lang="en-US" altLang="ja-JP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about myself</a:t>
              </a:r>
              <a:r>
                <a:rPr kumimoji="1" lang="ja-JP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～</a:t>
              </a:r>
            </a:p>
          </p:txBody>
        </p: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DCA29968-3734-8540-0ED6-904832393FDE}"/>
                </a:ext>
              </a:extLst>
            </p:cNvPr>
            <p:cNvCxnSpPr/>
            <p:nvPr/>
          </p:nvCxnSpPr>
          <p:spPr>
            <a:xfrm>
              <a:off x="76200" y="423565"/>
              <a:ext cx="8801100" cy="0"/>
            </a:xfrm>
            <a:prstGeom prst="line">
              <a:avLst/>
            </a:prstGeom>
            <a:ln w="349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3820013-8604-5E49-8D9C-05234901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A242-F207-473B-82D0-FFC6106D6098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50" name="図 49" descr="マップ&#10;&#10;自動的に生成された説明">
            <a:extLst>
              <a:ext uri="{FF2B5EF4-FFF2-40B4-BE49-F238E27FC236}">
                <a16:creationId xmlns:a16="http://schemas.microsoft.com/office/drawing/2014/main" id="{DBFF2EBD-9E42-5EFD-8EFC-34205E23A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87864"/>
            <a:ext cx="5448300" cy="5448300"/>
          </a:xfrm>
          <a:prstGeom prst="rect">
            <a:avLst/>
          </a:prstGeom>
        </p:spPr>
      </p:pic>
      <p:sp>
        <p:nvSpPr>
          <p:cNvPr id="51" name="楕円 50">
            <a:extLst>
              <a:ext uri="{FF2B5EF4-FFF2-40B4-BE49-F238E27FC236}">
                <a16:creationId xmlns:a16="http://schemas.microsoft.com/office/drawing/2014/main" id="{71793291-9609-4DB9-4987-22E12E6EF5ED}"/>
              </a:ext>
            </a:extLst>
          </p:cNvPr>
          <p:cNvSpPr/>
          <p:nvPr/>
        </p:nvSpPr>
        <p:spPr>
          <a:xfrm>
            <a:off x="6372225" y="4581525"/>
            <a:ext cx="552450" cy="40957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6E1AB8F-12FC-A245-B60E-EC58418CC396}"/>
              </a:ext>
            </a:extLst>
          </p:cNvPr>
          <p:cNvSpPr txBox="1"/>
          <p:nvPr/>
        </p:nvSpPr>
        <p:spPr>
          <a:xfrm>
            <a:off x="76200" y="515898"/>
            <a:ext cx="5038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Name : Yuya Asai</a:t>
            </a:r>
          </a:p>
          <a:p>
            <a:r>
              <a:rPr kumimoji="1" lang="en-US" altLang="ja-JP" sz="2800" dirty="0"/>
              <a:t>Hometown : Saitama Prefecture</a:t>
            </a:r>
          </a:p>
          <a:p>
            <a:r>
              <a:rPr kumimoji="1" lang="en-US" altLang="ja-JP" sz="2800" dirty="0"/>
              <a:t>Pastime : Baseball Watching</a:t>
            </a:r>
            <a:endParaRPr kumimoji="1" lang="ja-JP" altLang="en-US" sz="2800" dirty="0"/>
          </a:p>
        </p:txBody>
      </p:sp>
      <p:pic>
        <p:nvPicPr>
          <p:cNvPr id="54" name="図 53" descr="口を開けている幼児&#10;&#10;低い精度で自動的に生成された説明">
            <a:extLst>
              <a:ext uri="{FF2B5EF4-FFF2-40B4-BE49-F238E27FC236}">
                <a16:creationId xmlns:a16="http://schemas.microsoft.com/office/drawing/2014/main" id="{A2CFA15E-3681-7465-3372-9799B2B3C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955126"/>
            <a:ext cx="3209925" cy="4814888"/>
          </a:xfrm>
          <a:prstGeom prst="rect">
            <a:avLst/>
          </a:prstGeom>
        </p:spPr>
      </p:pic>
      <p:pic>
        <p:nvPicPr>
          <p:cNvPr id="56" name="図 55" descr="部屋の中に立っている男性&#10;&#10;中程度の精度で自動的に生成された説明">
            <a:extLst>
              <a:ext uri="{FF2B5EF4-FFF2-40B4-BE49-F238E27FC236}">
                <a16:creationId xmlns:a16="http://schemas.microsoft.com/office/drawing/2014/main" id="{D4A2F6F2-9533-7E5A-348A-4421E6763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79" y="2010857"/>
            <a:ext cx="3515321" cy="47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3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24FAEEA-E271-B111-919F-0FEF1B4D272A}"/>
              </a:ext>
            </a:extLst>
          </p:cNvPr>
          <p:cNvGrpSpPr/>
          <p:nvPr/>
        </p:nvGrpSpPr>
        <p:grpSpPr>
          <a:xfrm>
            <a:off x="0" y="0"/>
            <a:ext cx="8877300" cy="461665"/>
            <a:chOff x="0" y="0"/>
            <a:chExt cx="8877300" cy="461665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41781539-AE5E-C132-2FB6-FE93F462EB7A}"/>
                </a:ext>
              </a:extLst>
            </p:cNvPr>
            <p:cNvSpPr txBox="1"/>
            <p:nvPr/>
          </p:nvSpPr>
          <p:spPr>
            <a:xfrm>
              <a:off x="0" y="0"/>
              <a:ext cx="8629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Introduction</a:t>
              </a:r>
              <a:r>
                <a:rPr kumimoji="1" lang="ja-JP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～</a:t>
              </a:r>
              <a:r>
                <a:rPr kumimoji="1" lang="en-US" altLang="ja-JP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 Electron Storage</a:t>
              </a:r>
              <a:r>
                <a:rPr kumimoji="1" lang="ja-JP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～</a:t>
              </a:r>
            </a:p>
          </p:txBody>
        </p: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DCA29968-3734-8540-0ED6-904832393FDE}"/>
                </a:ext>
              </a:extLst>
            </p:cNvPr>
            <p:cNvCxnSpPr/>
            <p:nvPr/>
          </p:nvCxnSpPr>
          <p:spPr>
            <a:xfrm>
              <a:off x="76200" y="423565"/>
              <a:ext cx="8801100" cy="0"/>
            </a:xfrm>
            <a:prstGeom prst="line">
              <a:avLst/>
            </a:prstGeom>
            <a:ln w="349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3820013-8604-5E49-8D9C-05234901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A242-F207-473B-82D0-FFC6106D6098}" type="slidenum">
              <a:rPr kumimoji="1" lang="ja-JP" altLang="en-US" smtClean="0"/>
              <a:t>3</a:t>
            </a:fld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5A7EECA9-F5E8-834F-9205-2F7126D44354}"/>
              </a:ext>
            </a:extLst>
          </p:cNvPr>
          <p:cNvGrpSpPr>
            <a:grpSpLocks noChangeAspect="1"/>
          </p:cNvGrpSpPr>
          <p:nvPr/>
        </p:nvGrpSpPr>
        <p:grpSpPr>
          <a:xfrm>
            <a:off x="2070535" y="2725977"/>
            <a:ext cx="2771562" cy="2325238"/>
            <a:chOff x="3067521" y="11110930"/>
            <a:chExt cx="6480822" cy="5976045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C2E059FC-DACC-1712-801F-00727BC6E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1608" y="11313892"/>
              <a:ext cx="6426734" cy="550323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  <a:alpha val="89000"/>
                  </a:schemeClr>
                </a:gs>
                <a:gs pos="50000">
                  <a:schemeClr val="accent4">
                    <a:lumMod val="40000"/>
                    <a:lumOff val="60000"/>
                    <a:alpha val="91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0" scaled="1"/>
              <a:tileRect/>
            </a:gradFill>
          </p:spPr>
        </p:pic>
        <p:sp>
          <p:nvSpPr>
            <p:cNvPr id="20" name="二等辺三角形 22">
              <a:extLst>
                <a:ext uri="{FF2B5EF4-FFF2-40B4-BE49-F238E27FC236}">
                  <a16:creationId xmlns:a16="http://schemas.microsoft.com/office/drawing/2014/main" id="{18D593F3-59C4-7A79-3E18-6C5B473C3E77}"/>
                </a:ext>
              </a:extLst>
            </p:cNvPr>
            <p:cNvSpPr/>
            <p:nvPr/>
          </p:nvSpPr>
          <p:spPr>
            <a:xfrm rot="5400000">
              <a:off x="5160970" y="9017481"/>
              <a:ext cx="2293924" cy="6480822"/>
            </a:xfrm>
            <a:prstGeom prst="triangle">
              <a:avLst>
                <a:gd name="adj" fmla="val 931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二等辺三角形 23">
              <a:extLst>
                <a:ext uri="{FF2B5EF4-FFF2-40B4-BE49-F238E27FC236}">
                  <a16:creationId xmlns:a16="http://schemas.microsoft.com/office/drawing/2014/main" id="{2E7595F0-4C5B-089C-24C8-633FB3AFB841}"/>
                </a:ext>
              </a:extLst>
            </p:cNvPr>
            <p:cNvSpPr/>
            <p:nvPr/>
          </p:nvSpPr>
          <p:spPr>
            <a:xfrm rot="5400000">
              <a:off x="5014125" y="12855503"/>
              <a:ext cx="2293926" cy="6169018"/>
            </a:xfrm>
            <a:prstGeom prst="triangle">
              <a:avLst>
                <a:gd name="adj" fmla="val 855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5E31D39B-191B-DAC5-2920-376EF119D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88" y="1420114"/>
            <a:ext cx="3486112" cy="4819426"/>
          </a:xfrm>
          <a:prstGeom prst="rect">
            <a:avLst/>
          </a:prstGeom>
        </p:spPr>
      </p:pic>
      <p:pic>
        <p:nvPicPr>
          <p:cNvPr id="7" name="図 6" descr="グラフ, 折れ線グラフ&#10;&#10;自動的に生成された説明">
            <a:extLst>
              <a:ext uri="{FF2B5EF4-FFF2-40B4-BE49-F238E27FC236}">
                <a16:creationId xmlns:a16="http://schemas.microsoft.com/office/drawing/2014/main" id="{8098035D-F5DE-A097-74A8-E7E14C0DA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110" y="1839787"/>
            <a:ext cx="4404190" cy="39895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4D4138-8D30-8664-A0CD-FFB11F37C4B6}"/>
              </a:ext>
            </a:extLst>
          </p:cNvPr>
          <p:cNvSpPr txBox="1"/>
          <p:nvPr/>
        </p:nvSpPr>
        <p:spPr>
          <a:xfrm>
            <a:off x="-66676" y="479123"/>
            <a:ext cx="9267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〇 </a:t>
            </a:r>
            <a:r>
              <a:rPr kumimoji="1" lang="en-US" altLang="ja-JP" sz="2000" b="1" dirty="0"/>
              <a:t>Single Electron Storage : </a:t>
            </a:r>
            <a:r>
              <a:rPr kumimoji="1" lang="en-US" altLang="ja-JP" sz="2000" dirty="0"/>
              <a:t>investigate the electromagnetic emission and motion</a:t>
            </a:r>
          </a:p>
          <a:p>
            <a:r>
              <a:rPr kumimoji="1" lang="en-US" altLang="ja-JP" sz="2000" dirty="0"/>
              <a:t>					            of a single electron in a synchrotron radiation storage ring.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C4830E6-42A5-EC64-2F98-3D1D795A8E45}"/>
              </a:ext>
            </a:extLst>
          </p:cNvPr>
          <p:cNvSpPr txBox="1"/>
          <p:nvPr/>
        </p:nvSpPr>
        <p:spPr>
          <a:xfrm>
            <a:off x="2073166" y="1367559"/>
            <a:ext cx="1898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Electrons collide and disappear</a:t>
            </a:r>
            <a:endParaRPr kumimoji="1" lang="ja-JP" altLang="en-US" sz="1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A11A26A-C0A2-A110-AED8-0A1A52B73460}"/>
              </a:ext>
            </a:extLst>
          </p:cNvPr>
          <p:cNvSpPr txBox="1"/>
          <p:nvPr/>
        </p:nvSpPr>
        <p:spPr>
          <a:xfrm>
            <a:off x="1429139" y="1051325"/>
            <a:ext cx="1406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Beam scraper</a:t>
            </a:r>
            <a:endParaRPr kumimoji="1" lang="ja-JP" altLang="en-US" sz="16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38A1735-661D-2918-3BFB-DA68587BF71C}"/>
              </a:ext>
            </a:extLst>
          </p:cNvPr>
          <p:cNvSpPr txBox="1"/>
          <p:nvPr/>
        </p:nvSpPr>
        <p:spPr>
          <a:xfrm>
            <a:off x="2041423" y="4625147"/>
            <a:ext cx="1588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p</a:t>
            </a:r>
            <a:r>
              <a:rPr kumimoji="1" lang="en-US" altLang="ja-JP" sz="1600" dirty="0"/>
              <a:t>ull out</a:t>
            </a:r>
          </a:p>
          <a:p>
            <a:r>
              <a:rPr kumimoji="1" lang="en-US" altLang="ja-JP" sz="1600" dirty="0"/>
              <a:t>beam scraper </a:t>
            </a:r>
            <a:endParaRPr kumimoji="1" lang="ja-JP" altLang="en-US" sz="16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39F90FD-1A99-296A-1578-97303F0105E9}"/>
              </a:ext>
            </a:extLst>
          </p:cNvPr>
          <p:cNvSpPr txBox="1"/>
          <p:nvPr/>
        </p:nvSpPr>
        <p:spPr>
          <a:xfrm>
            <a:off x="424177" y="6291670"/>
            <a:ext cx="310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u="sng"/>
              <a:t>m</a:t>
            </a:r>
            <a:r>
              <a:rPr kumimoji="1" lang="en-US" altLang="ja-JP" b="1" u="sng"/>
              <a:t>aintain single electron state</a:t>
            </a:r>
            <a:endParaRPr kumimoji="1" lang="ja-JP" altLang="en-US" b="1" u="sng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F891892-9F90-9632-E52F-DD96C189127F}"/>
              </a:ext>
            </a:extLst>
          </p:cNvPr>
          <p:cNvSpPr txBox="1"/>
          <p:nvPr/>
        </p:nvSpPr>
        <p:spPr>
          <a:xfrm>
            <a:off x="972329" y="2897608"/>
            <a:ext cx="913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/>
              <a:t>～</a:t>
            </a:r>
            <a:r>
              <a:rPr kumimoji="1" lang="en-US" altLang="ja-JP" sz="1400"/>
              <a:t>100 </a:t>
            </a:r>
            <a:r>
              <a:rPr kumimoji="1" lang="en-US" altLang="ja-JP" sz="1400" err="1"/>
              <a:t>ps</a:t>
            </a:r>
            <a:endParaRPr kumimoji="1" lang="ja-JP" altLang="en-US" sz="14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D500EF1-472B-6F65-F126-D38A53A78B37}"/>
              </a:ext>
            </a:extLst>
          </p:cNvPr>
          <p:cNvSpPr txBox="1"/>
          <p:nvPr/>
        </p:nvSpPr>
        <p:spPr>
          <a:xfrm>
            <a:off x="2549060" y="2994346"/>
            <a:ext cx="913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110 mm</a:t>
            </a:r>
            <a:endParaRPr kumimoji="1" lang="ja-JP" altLang="en-US" sz="1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510B445-EE83-0D50-875A-8B71DD2CD936}"/>
              </a:ext>
            </a:extLst>
          </p:cNvPr>
          <p:cNvSpPr txBox="1"/>
          <p:nvPr/>
        </p:nvSpPr>
        <p:spPr>
          <a:xfrm>
            <a:off x="3589666" y="2202757"/>
            <a:ext cx="49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/>
              <a:t>38</a:t>
            </a:r>
          </a:p>
          <a:p>
            <a:r>
              <a:rPr kumimoji="1" lang="en-US" altLang="ja-JP" sz="1400"/>
              <a:t>mm</a:t>
            </a:r>
            <a:endParaRPr kumimoji="1" lang="ja-JP" altLang="en-US" sz="14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29993CF-63B9-F402-E4BF-679C9A44688E}"/>
              </a:ext>
            </a:extLst>
          </p:cNvPr>
          <p:cNvSpPr txBox="1"/>
          <p:nvPr/>
        </p:nvSpPr>
        <p:spPr>
          <a:xfrm>
            <a:off x="2392594" y="3424756"/>
            <a:ext cx="2168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/>
              <a:t>Observe changes in synchrotron radiation intensity</a:t>
            </a:r>
            <a:endParaRPr kumimoji="1" lang="ja-JP" altLang="en-US" sz="18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DAE9B70-294D-6B07-8472-7C0AD43314DE}"/>
              </a:ext>
            </a:extLst>
          </p:cNvPr>
          <p:cNvSpPr txBox="1"/>
          <p:nvPr/>
        </p:nvSpPr>
        <p:spPr>
          <a:xfrm>
            <a:off x="4932149" y="1467969"/>
            <a:ext cx="348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Synchrotron radiation to PMT</a:t>
            </a:r>
            <a:endParaRPr kumimoji="1" lang="ja-JP" altLang="en-US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5F4E5B2-28B1-9FF3-11D2-20D4B5AABB52}"/>
              </a:ext>
            </a:extLst>
          </p:cNvPr>
          <p:cNvSpPr txBox="1"/>
          <p:nvPr/>
        </p:nvSpPr>
        <p:spPr>
          <a:xfrm>
            <a:off x="5257919" y="2309104"/>
            <a:ext cx="3725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/>
              <a:t>・</a:t>
            </a:r>
            <a:r>
              <a:rPr lang="en-US" altLang="ja-JP" sz="1800" b="1" dirty="0"/>
              <a:t>s</a:t>
            </a:r>
            <a:r>
              <a:rPr kumimoji="1" lang="en-US" altLang="ja-JP" sz="1800" b="1" dirty="0"/>
              <a:t>tep-function-like change :</a:t>
            </a:r>
          </a:p>
          <a:p>
            <a:r>
              <a:rPr lang="ja-JP" altLang="en-US" sz="1800" b="1" dirty="0"/>
              <a:t>　</a:t>
            </a:r>
            <a:r>
              <a:rPr lang="en-US" altLang="ja-JP" sz="1800" dirty="0"/>
              <a:t>shows that the loss of one electron</a:t>
            </a:r>
          </a:p>
          <a:p>
            <a:r>
              <a:rPr lang="ja-JP" altLang="en-US" sz="1800" dirty="0"/>
              <a:t>　</a:t>
            </a:r>
            <a:r>
              <a:rPr lang="en-US" altLang="ja-JP" sz="1800" dirty="0"/>
              <a:t>results in the loss of radiation</a:t>
            </a:r>
          </a:p>
          <a:p>
            <a:r>
              <a:rPr lang="ja-JP" altLang="en-US" sz="1800" dirty="0"/>
              <a:t>　</a:t>
            </a:r>
            <a:r>
              <a:rPr lang="en-US" altLang="ja-JP" sz="1800" dirty="0"/>
              <a:t>intensity by the same amount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FFE86AE-7246-0038-784D-15E88ABDE6CE}"/>
              </a:ext>
            </a:extLst>
          </p:cNvPr>
          <p:cNvSpPr txBox="1"/>
          <p:nvPr/>
        </p:nvSpPr>
        <p:spPr>
          <a:xfrm>
            <a:off x="4842097" y="6190520"/>
            <a:ext cx="415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u="sng" dirty="0"/>
              <a:t>Using this intensity of light for research.</a:t>
            </a:r>
            <a:endParaRPr kumimoji="1" lang="ja-JP" altLang="en-US" sz="1800" b="1" u="sng" dirty="0"/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A0A7CF3A-9634-B51E-8A39-1A530000E214}"/>
              </a:ext>
            </a:extLst>
          </p:cNvPr>
          <p:cNvSpPr/>
          <p:nvPr/>
        </p:nvSpPr>
        <p:spPr>
          <a:xfrm flipV="1">
            <a:off x="8029575" y="5390018"/>
            <a:ext cx="388686" cy="800502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9E8CCB4-6987-9C97-A17E-7EFDB07269DC}"/>
              </a:ext>
            </a:extLst>
          </p:cNvPr>
          <p:cNvSpPr txBox="1"/>
          <p:nvPr/>
        </p:nvSpPr>
        <p:spPr>
          <a:xfrm>
            <a:off x="6418" y="1024042"/>
            <a:ext cx="1461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@UVSOR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2004EB8-9426-5F20-846C-91307F4060E0}"/>
                  </a:ext>
                </a:extLst>
              </p:cNvPr>
              <p:cNvSpPr txBox="1"/>
              <p:nvPr/>
            </p:nvSpPr>
            <p:spPr>
              <a:xfrm>
                <a:off x="278642" y="1373392"/>
                <a:ext cx="1128978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7200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~11</m:t>
                          </m:r>
                        </m:sup>
                      </m:sSup>
                    </m:oMath>
                  </m:oMathPara>
                </a14:m>
                <a:endParaRPr kumimoji="1" lang="en-US" altLang="ja-JP" sz="14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kumimoji="1" lang="en-US" altLang="ja-JP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kumimoji="1" lang="en-US" altLang="ja-JP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kumimoji="1" lang="ja-JP" altLang="en-US" sz="1400" dirty="0"/>
                  <a:t> </a:t>
                </a:r>
                <a:r>
                  <a:rPr kumimoji="1" lang="en-US" altLang="ja-JP" sz="1400" dirty="0"/>
                  <a:t>mA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2004EB8-9426-5F20-846C-91307F406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42" y="1373392"/>
                <a:ext cx="1128978" cy="523220"/>
              </a:xfrm>
              <a:prstGeom prst="rect">
                <a:avLst/>
              </a:prstGeom>
              <a:blipFill>
                <a:blip r:embed="rId5"/>
                <a:stretch>
                  <a:fillRect r="-1070"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58A19E4-FB6A-FEC2-F018-7374CEDF02A3}"/>
                  </a:ext>
                </a:extLst>
              </p:cNvPr>
              <p:cNvSpPr txBox="1"/>
              <p:nvPr/>
            </p:nvSpPr>
            <p:spPr>
              <a:xfrm>
                <a:off x="604758" y="4620730"/>
                <a:ext cx="913621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en-US" altLang="ja-JP" sz="14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kumimoji="1" lang="en-US" altLang="ja-JP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ja-JP" altLang="en-US" sz="1400" dirty="0"/>
                  <a:t> </a:t>
                </a:r>
                <a:r>
                  <a:rPr kumimoji="1" lang="en-US" altLang="ja-JP" sz="1400" dirty="0"/>
                  <a:t>pA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58A19E4-FB6A-FEC2-F018-7374CEDF0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58" y="4620730"/>
                <a:ext cx="913621" cy="523220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37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24FAEEA-E271-B111-919F-0FEF1B4D272A}"/>
              </a:ext>
            </a:extLst>
          </p:cNvPr>
          <p:cNvGrpSpPr/>
          <p:nvPr/>
        </p:nvGrpSpPr>
        <p:grpSpPr>
          <a:xfrm>
            <a:off x="0" y="0"/>
            <a:ext cx="8877300" cy="461665"/>
            <a:chOff x="0" y="0"/>
            <a:chExt cx="8877300" cy="461665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41781539-AE5E-C132-2FB6-FE93F462EB7A}"/>
                </a:ext>
              </a:extLst>
            </p:cNvPr>
            <p:cNvSpPr txBox="1"/>
            <p:nvPr/>
          </p:nvSpPr>
          <p:spPr>
            <a:xfrm>
              <a:off x="0" y="0"/>
              <a:ext cx="8629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Introduction</a:t>
              </a:r>
              <a:r>
                <a:rPr kumimoji="1" lang="ja-JP" alt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～</a:t>
              </a:r>
              <a:r>
                <a:rPr kumimoji="1" lang="en-US" altLang="ja-JP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 Electron Storage</a:t>
              </a:r>
              <a:r>
                <a:rPr kumimoji="1" lang="ja-JP" alt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～</a:t>
              </a:r>
              <a:endPara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DCA29968-3734-8540-0ED6-904832393FDE}"/>
                </a:ext>
              </a:extLst>
            </p:cNvPr>
            <p:cNvCxnSpPr/>
            <p:nvPr/>
          </p:nvCxnSpPr>
          <p:spPr>
            <a:xfrm>
              <a:off x="76200" y="423565"/>
              <a:ext cx="8801100" cy="0"/>
            </a:xfrm>
            <a:prstGeom prst="line">
              <a:avLst/>
            </a:prstGeom>
            <a:ln w="349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3820013-8604-5E49-8D9C-05234901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A242-F207-473B-82D0-FFC6106D6098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9" name="図 8" descr="グラフィカル ユーザー インターフェイス, ダイアグラム&#10;&#10;自動的に生成された説明">
            <a:extLst>
              <a:ext uri="{FF2B5EF4-FFF2-40B4-BE49-F238E27FC236}">
                <a16:creationId xmlns:a16="http://schemas.microsoft.com/office/drawing/2014/main" id="{76F8ED0F-BB3A-51D9-EFFB-B712B2B5A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" y="1433513"/>
            <a:ext cx="8961193" cy="46297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図 5" descr="マップ&#10;&#10;自動的に生成された説明">
            <a:extLst>
              <a:ext uri="{FF2B5EF4-FFF2-40B4-BE49-F238E27FC236}">
                <a16:creationId xmlns:a16="http://schemas.microsoft.com/office/drawing/2014/main" id="{CEEDF636-3345-5375-F3E3-48EE8C26C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49" y="1011218"/>
            <a:ext cx="5448300" cy="54483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260A73-BE6A-635E-B777-7A47CB0A7A83}"/>
              </a:ext>
            </a:extLst>
          </p:cNvPr>
          <p:cNvSpPr txBox="1"/>
          <p:nvPr/>
        </p:nvSpPr>
        <p:spPr>
          <a:xfrm>
            <a:off x="0" y="505609"/>
            <a:ext cx="709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〇 </a:t>
            </a:r>
            <a:r>
              <a:rPr kumimoji="1" lang="en-US" altLang="ja-JP" sz="2400" b="1" dirty="0"/>
              <a:t>Experimental schematic diagram at UVSOR-Ⅲ</a:t>
            </a:r>
            <a:endParaRPr kumimoji="1" lang="ja-JP" altLang="en-US" sz="2400" b="1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12EC0BB-34E2-CBED-B4DF-AD7B9DE653AB}"/>
              </a:ext>
            </a:extLst>
          </p:cNvPr>
          <p:cNvSpPr/>
          <p:nvPr/>
        </p:nvSpPr>
        <p:spPr>
          <a:xfrm>
            <a:off x="5862124" y="4606609"/>
            <a:ext cx="476250" cy="485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78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BDE98-5A4F-2F26-64FB-00C1FF9F1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BAA4B27-3523-A458-5108-E0925AF9AD18}"/>
              </a:ext>
            </a:extLst>
          </p:cNvPr>
          <p:cNvGrpSpPr/>
          <p:nvPr/>
        </p:nvGrpSpPr>
        <p:grpSpPr>
          <a:xfrm>
            <a:off x="0" y="0"/>
            <a:ext cx="8877300" cy="461665"/>
            <a:chOff x="0" y="0"/>
            <a:chExt cx="8877300" cy="461665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4B4C9341-85A6-0BC1-56EF-484B6EF81AD3}"/>
                </a:ext>
              </a:extLst>
            </p:cNvPr>
            <p:cNvSpPr txBox="1"/>
            <p:nvPr/>
          </p:nvSpPr>
          <p:spPr>
            <a:xfrm>
              <a:off x="0" y="0"/>
              <a:ext cx="8629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Introduction</a:t>
              </a:r>
              <a:r>
                <a:rPr kumimoji="1" lang="ja-JP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～</a:t>
              </a:r>
              <a:r>
                <a:rPr kumimoji="1" lang="en-US" altLang="ja-JP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 Electron Storage</a:t>
              </a:r>
              <a:r>
                <a:rPr kumimoji="1" lang="ja-JP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～</a:t>
              </a:r>
            </a:p>
          </p:txBody>
        </p: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6F0903C2-3E67-CFD1-4AA4-E5C3B326A266}"/>
                </a:ext>
              </a:extLst>
            </p:cNvPr>
            <p:cNvCxnSpPr/>
            <p:nvPr/>
          </p:nvCxnSpPr>
          <p:spPr>
            <a:xfrm>
              <a:off x="76200" y="423565"/>
              <a:ext cx="8801100" cy="0"/>
            </a:xfrm>
            <a:prstGeom prst="line">
              <a:avLst/>
            </a:prstGeom>
            <a:ln w="349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A861B6C-3A25-5485-ABF8-E0190FC5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A242-F207-473B-82D0-FFC6106D6098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2554CEF-A0EF-4FCE-7CDA-CFD755620AFE}"/>
              </a:ext>
            </a:extLst>
          </p:cNvPr>
          <p:cNvSpPr txBox="1"/>
          <p:nvPr/>
        </p:nvSpPr>
        <p:spPr>
          <a:xfrm>
            <a:off x="-66676" y="479123"/>
            <a:ext cx="9267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〇 </a:t>
            </a:r>
            <a:r>
              <a:rPr kumimoji="1" lang="en-US" altLang="ja-JP" sz="2000" b="1" dirty="0"/>
              <a:t>Single Electron Storage : </a:t>
            </a:r>
            <a:r>
              <a:rPr kumimoji="1" lang="en-US" altLang="ja-JP" sz="2000" dirty="0"/>
              <a:t>investigate the electromagnetic emission and motion</a:t>
            </a:r>
          </a:p>
          <a:p>
            <a:r>
              <a:rPr kumimoji="1" lang="en-US" altLang="ja-JP" sz="2000" dirty="0"/>
              <a:t>					            of a single electron in a synchrotron radiation storage ring.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0EF11FB-816F-541C-5797-528D99910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603" y="1605697"/>
            <a:ext cx="7685264" cy="48198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AFF0AF6-5810-3476-E367-74C8BFDF69A8}"/>
              </a:ext>
            </a:extLst>
          </p:cNvPr>
          <p:cNvSpPr txBox="1"/>
          <p:nvPr/>
        </p:nvSpPr>
        <p:spPr>
          <a:xfrm>
            <a:off x="1315447" y="1222740"/>
            <a:ext cx="650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If nothing is done, it can continue circling for a long time.</a:t>
            </a:r>
            <a:endParaRPr kumimoji="1" lang="ja-JP" altLang="en-US" sz="200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0375E60-3244-D356-C94E-AEC4DA966C32}"/>
              </a:ext>
            </a:extLst>
          </p:cNvPr>
          <p:cNvSpPr txBox="1"/>
          <p:nvPr/>
        </p:nvSpPr>
        <p:spPr>
          <a:xfrm>
            <a:off x="1692876" y="3446353"/>
            <a:ext cx="1890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Downstream undulator</a:t>
            </a:r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6A7231E-2193-BC09-0B68-F9D7B536F5F0}"/>
              </a:ext>
            </a:extLst>
          </p:cNvPr>
          <p:cNvSpPr txBox="1"/>
          <p:nvPr/>
        </p:nvSpPr>
        <p:spPr>
          <a:xfrm>
            <a:off x="6226381" y="4587293"/>
            <a:ext cx="1890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Upstream undulator</a:t>
            </a:r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BD5D3FC-89D5-5B2B-F3D9-7B69E82D72FC}"/>
              </a:ext>
            </a:extLst>
          </p:cNvPr>
          <p:cNvSpPr txBox="1"/>
          <p:nvPr/>
        </p:nvSpPr>
        <p:spPr>
          <a:xfrm>
            <a:off x="3583460" y="4541126"/>
            <a:ext cx="22736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Beam shutter closing</a:t>
            </a:r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33197241-C6A5-81F2-7B1F-921B5C4A7B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83" b="87621" l="5350" r="99800">
                        <a14:foregroundMark x1="22400" y1="29421" x2="11950" y2="43408"/>
                        <a14:foregroundMark x1="11950" y1="43408" x2="11750" y2="43408"/>
                        <a14:foregroundMark x1="22800" y1="31350" x2="20200" y2="27170"/>
                        <a14:foregroundMark x1="10200" y1="36495" x2="5950" y2="33119"/>
                        <a14:foregroundMark x1="12200" y1="27170" x2="13550" y2="24277"/>
                        <a14:foregroundMark x1="12200" y1="26688" x2="20050" y2="25563"/>
                        <a14:foregroundMark x1="8550" y1="46302" x2="20250" y2="52412"/>
                        <a14:foregroundMark x1="20250" y1="52412" x2="23400" y2="53537"/>
                        <a14:foregroundMark x1="9950" y1="36977" x2="5900" y2="33280"/>
                        <a14:foregroundMark x1="12700" y1="25402" x2="14500" y2="22669"/>
                        <a14:foregroundMark x1="5850" y1="30868" x2="8250" y2="36656"/>
                        <a14:foregroundMark x1="6450" y1="30547" x2="9100" y2="32637"/>
                        <a14:foregroundMark x1="5350" y1="32476" x2="8550" y2="40997"/>
                        <a14:foregroundMark x1="5350" y1="32315" x2="5900" y2="36977"/>
                        <a14:foregroundMark x1="6200" y1="38424" x2="6650" y2="37781"/>
                        <a14:foregroundMark x1="20250" y1="52894" x2="27000" y2="56592"/>
                        <a14:foregroundMark x1="30150" y1="59646" x2="34250" y2="60450"/>
                        <a14:foregroundMark x1="30550" y1="59807" x2="34850" y2="47749"/>
                        <a14:foregroundMark x1="30750" y1="57878" x2="34300" y2="49196"/>
                        <a14:foregroundMark x1="29850" y1="59164" x2="33900" y2="46785"/>
                        <a14:foregroundMark x1="33350" y1="34244" x2="36750" y2="37299"/>
                        <a14:foregroundMark x1="38000" y1="37460" x2="35000" y2="34887"/>
                        <a14:foregroundMark x1="33950" y1="33762" x2="31400" y2="40836"/>
                        <a14:foregroundMark x1="32900" y1="35048" x2="31200" y2="40354"/>
                        <a14:foregroundMark x1="31000" y1="35370" x2="20450" y2="28457"/>
                        <a14:foregroundMark x1="20450" y1="28457" x2="20500" y2="28135"/>
                        <a14:foregroundMark x1="31800" y1="33119" x2="21300" y2="27331"/>
                        <a14:foregroundMark x1="21300" y1="27331" x2="21300" y2="27010"/>
                        <a14:foregroundMark x1="21950" y1="27331" x2="12950" y2="22990"/>
                        <a14:foregroundMark x1="12700" y1="21704" x2="11250" y2="27010"/>
                        <a14:foregroundMark x1="12300" y1="24920" x2="9350" y2="30225"/>
                        <a14:foregroundMark x1="11450" y1="25723" x2="9450" y2="28457"/>
                        <a14:foregroundMark x1="37050" y1="51447" x2="38450" y2="41801"/>
                        <a14:foregroundMark x1="39100" y1="38746" x2="39150" y2="37942"/>
                        <a14:foregroundMark x1="39550" y1="40193" x2="47050" y2="44212"/>
                        <a14:foregroundMark x1="39800" y1="40675" x2="41450" y2="37138"/>
                        <a14:foregroundMark x1="41150" y1="39068" x2="44150" y2="42122"/>
                        <a14:foregroundMark x1="41750" y1="39550" x2="45700" y2="41640"/>
                        <a14:foregroundMark x1="43550" y1="40997" x2="47900" y2="44855"/>
                        <a14:foregroundMark x1="46100" y1="42283" x2="50250" y2="42444"/>
                        <a14:foregroundMark x1="46100" y1="41318" x2="50050" y2="44373"/>
                        <a14:foregroundMark x1="50050" y1="44051" x2="53650" y2="47106"/>
                        <a14:foregroundMark x1="50800" y1="42444" x2="54900" y2="44855"/>
                        <a14:foregroundMark x1="54600" y1="45659" x2="57150" y2="49035"/>
                        <a14:foregroundMark x1="55150" y1="46785" x2="58000" y2="56270"/>
                        <a14:foregroundMark x1="55650" y1="45981" x2="57800" y2="49357"/>
                        <a14:foregroundMark x1="56650" y1="46785" x2="58350" y2="49518"/>
                        <a14:foregroundMark x1="57950" y1="46945" x2="58450" y2="56592"/>
                        <a14:foregroundMark x1="58150" y1="61897" x2="55650" y2="59164"/>
                        <a14:foregroundMark x1="62350" y1="64791" x2="80000" y2="64630"/>
                        <a14:foregroundMark x1="80000" y1="64630" x2="89750" y2="80868"/>
                        <a14:foregroundMark x1="89750" y1="80868" x2="95750" y2="81994"/>
                        <a14:foregroundMark x1="71550" y1="71865" x2="84000" y2="78457"/>
                        <a14:foregroundMark x1="60750" y1="71543" x2="61950" y2="70740"/>
                        <a14:foregroundMark x1="62050" y1="72669" x2="61950" y2="73151"/>
                        <a14:foregroundMark x1="68700" y1="74277" x2="62150" y2="69614"/>
                        <a14:foregroundMark x1="73250" y1="72990" x2="69350" y2="72026"/>
                        <a14:foregroundMark x1="77300" y1="77170" x2="69500" y2="73955"/>
                        <a14:foregroundMark x1="98550" y1="85048" x2="92400" y2="81029"/>
                        <a14:foregroundMark x1="87450" y1="75402" x2="97250" y2="82476"/>
                        <a14:foregroundMark x1="86650" y1="74116" x2="96950" y2="77974"/>
                        <a14:foregroundMark x1="84950" y1="72508" x2="89700" y2="74759"/>
                        <a14:foregroundMark x1="96250" y1="78939" x2="99800" y2="84084"/>
                        <a14:foregroundMark x1="99450" y1="87621" x2="80750" y2="78617"/>
                        <a14:foregroundMark x1="71850" y1="65756" x2="62800" y2="62701"/>
                        <a14:foregroundMark x1="60000" y1="72186" x2="64250" y2="60772"/>
                        <a14:foregroundMark x1="58700" y1="71543" x2="64000" y2="61415"/>
                        <a14:foregroundMark x1="59600" y1="68328" x2="64750" y2="61897"/>
                        <a14:foregroundMark x1="60000" y1="65595" x2="63200" y2="61576"/>
                      </a14:backgroundRemoval>
                    </a14:imgEffect>
                  </a14:imgLayer>
                </a14:imgProps>
              </a:ext>
            </a:extLst>
          </a:blip>
          <a:srcRect l="5250" t="21999" r="583" b="11013"/>
          <a:stretch/>
        </p:blipFill>
        <p:spPr>
          <a:xfrm rot="21105265">
            <a:off x="3353377" y="1741872"/>
            <a:ext cx="5228384" cy="104469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5" name="上下矢印 34">
            <a:extLst>
              <a:ext uri="{FF2B5EF4-FFF2-40B4-BE49-F238E27FC236}">
                <a16:creationId xmlns:a16="http://schemas.microsoft.com/office/drawing/2014/main" id="{5EDB0DB8-4B37-283D-2693-7CAC3FB00BAE}"/>
              </a:ext>
            </a:extLst>
          </p:cNvPr>
          <p:cNvSpPr/>
          <p:nvPr/>
        </p:nvSpPr>
        <p:spPr>
          <a:xfrm rot="5400000">
            <a:off x="4552533" y="2264320"/>
            <a:ext cx="365125" cy="6470023"/>
          </a:xfrm>
          <a:prstGeom prst="up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D07B76E-9579-232E-BDA9-4111D253CBCC}"/>
              </a:ext>
            </a:extLst>
          </p:cNvPr>
          <p:cNvSpPr txBox="1"/>
          <p:nvPr/>
        </p:nvSpPr>
        <p:spPr>
          <a:xfrm>
            <a:off x="2015335" y="4947437"/>
            <a:ext cx="146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~ 3 Hours</a:t>
            </a:r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388191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24FAEEA-E271-B111-919F-0FEF1B4D272A}"/>
              </a:ext>
            </a:extLst>
          </p:cNvPr>
          <p:cNvGrpSpPr/>
          <p:nvPr/>
        </p:nvGrpSpPr>
        <p:grpSpPr>
          <a:xfrm>
            <a:off x="0" y="0"/>
            <a:ext cx="8877300" cy="461665"/>
            <a:chOff x="0" y="0"/>
            <a:chExt cx="8877300" cy="461665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41781539-AE5E-C132-2FB6-FE93F462EB7A}"/>
                </a:ext>
              </a:extLst>
            </p:cNvPr>
            <p:cNvSpPr txBox="1"/>
            <p:nvPr/>
          </p:nvSpPr>
          <p:spPr>
            <a:xfrm>
              <a:off x="0" y="0"/>
              <a:ext cx="8801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Experiments</a:t>
              </a:r>
              <a:r>
                <a:rPr kumimoji="1" lang="ja-JP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～</a:t>
              </a:r>
              <a:r>
                <a:rPr kumimoji="1" lang="en-US" altLang="ja-JP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Research using single electron storage</a:t>
              </a:r>
              <a:r>
                <a:rPr kumimoji="1" lang="ja-JP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～</a:t>
              </a:r>
            </a:p>
          </p:txBody>
        </p: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DCA29968-3734-8540-0ED6-904832393FDE}"/>
                </a:ext>
              </a:extLst>
            </p:cNvPr>
            <p:cNvCxnSpPr/>
            <p:nvPr/>
          </p:nvCxnSpPr>
          <p:spPr>
            <a:xfrm>
              <a:off x="76200" y="423565"/>
              <a:ext cx="8801100" cy="0"/>
            </a:xfrm>
            <a:prstGeom prst="line">
              <a:avLst/>
            </a:prstGeom>
            <a:ln w="349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3820013-8604-5E49-8D9C-05234901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A242-F207-473B-82D0-FFC6106D609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148E1B8-5DDC-2BB8-8E2F-A18D041E1AAB}"/>
              </a:ext>
            </a:extLst>
          </p:cNvPr>
          <p:cNvSpPr txBox="1"/>
          <p:nvPr/>
        </p:nvSpPr>
        <p:spPr>
          <a:xfrm>
            <a:off x="0" y="415187"/>
            <a:ext cx="934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/>
              <a:t>〇 </a:t>
            </a:r>
            <a:r>
              <a:rPr kumimoji="1" lang="en-US" altLang="ja-JP" sz="2400" b="1" dirty="0"/>
              <a:t>Comparison of photon statistics for different numbers of electrons</a:t>
            </a:r>
            <a:endParaRPr kumimoji="1" lang="ja-JP" altLang="en-US" sz="2400" b="1" dirty="0"/>
          </a:p>
        </p:txBody>
      </p:sp>
      <p:pic>
        <p:nvPicPr>
          <p:cNvPr id="7" name="図 6" descr="グラフ, 折れ線グラフ&#10;&#10;自動的に生成された説明">
            <a:extLst>
              <a:ext uri="{FF2B5EF4-FFF2-40B4-BE49-F238E27FC236}">
                <a16:creationId xmlns:a16="http://schemas.microsoft.com/office/drawing/2014/main" id="{5732801C-74F3-8F80-5BA8-C08618570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4" y="1190416"/>
            <a:ext cx="3920400" cy="26141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994E4BD-0DBE-C43F-53CA-CDC985881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2167" y="1190416"/>
            <a:ext cx="3921274" cy="2614183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9C69715-3F8C-DC7C-A6A7-FCD71BBC5DB0}"/>
                  </a:ext>
                </a:extLst>
              </p:cNvPr>
              <p:cNvSpPr txBox="1"/>
              <p:nvPr/>
            </p:nvSpPr>
            <p:spPr>
              <a:xfrm>
                <a:off x="5835809" y="828299"/>
                <a:ext cx="1653989" cy="281937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txBody>
              <a:bodyPr wrap="square" t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kumimoji="1" lang="en-US" altLang="ja-JP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kumimoji="1" lang="ja-JP" altLang="en-US" b="1"/>
              </a:p>
            </p:txBody>
          </p:sp>
        </mc:Choice>
        <mc:Fallback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9C69715-3F8C-DC7C-A6A7-FCD71BBC5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809" y="828299"/>
                <a:ext cx="1653989" cy="28193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28E45B5-2362-4D98-5BB5-3CE9B4E92AFD}"/>
                  </a:ext>
                </a:extLst>
              </p:cNvPr>
              <p:cNvSpPr txBox="1"/>
              <p:nvPr/>
            </p:nvSpPr>
            <p:spPr>
              <a:xfrm>
                <a:off x="1929497" y="830768"/>
                <a:ext cx="1084833" cy="27699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txBody>
              <a:bodyPr wrap="square" t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kumimoji="1" lang="ja-JP" altLang="en-US" b="1"/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28E45B5-2362-4D98-5BB5-3CE9B4E92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497" y="830768"/>
                <a:ext cx="1084833" cy="276999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A8B2B35-0E85-28C7-DF50-F7F2609685BC}"/>
              </a:ext>
            </a:extLst>
          </p:cNvPr>
          <p:cNvSpPr txBox="1"/>
          <p:nvPr/>
        </p:nvSpPr>
        <p:spPr>
          <a:xfrm>
            <a:off x="925501" y="2777223"/>
            <a:ext cx="151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mean : 3350</a:t>
            </a:r>
            <a:endParaRPr kumimoji="1" lang="ja-JP" altLang="en-US" b="1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2082D8C-E904-AACB-04C9-12649A6EA6A8}"/>
              </a:ext>
            </a:extLst>
          </p:cNvPr>
          <p:cNvSpPr txBox="1"/>
          <p:nvPr/>
        </p:nvSpPr>
        <p:spPr>
          <a:xfrm>
            <a:off x="5143285" y="2497507"/>
            <a:ext cx="151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mean : 3450</a:t>
            </a:r>
            <a:endParaRPr kumimoji="1" lang="ja-JP" altLang="en-US" b="1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16FD4D1-3051-58F1-8077-1B94D3CAC4F3}"/>
              </a:ext>
            </a:extLst>
          </p:cNvPr>
          <p:cNvSpPr txBox="1"/>
          <p:nvPr/>
        </p:nvSpPr>
        <p:spPr>
          <a:xfrm>
            <a:off x="5405719" y="1384968"/>
            <a:ext cx="82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Insert</a:t>
            </a:r>
          </a:p>
          <a:p>
            <a:r>
              <a:rPr kumimoji="1" lang="en-US" altLang="ja-JP" b="1" dirty="0"/>
              <a:t>ND90</a:t>
            </a: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D53EDD13-41D1-C376-9B30-DA68E283ED7E}"/>
              </a:ext>
            </a:extLst>
          </p:cNvPr>
          <p:cNvSpPr/>
          <p:nvPr/>
        </p:nvSpPr>
        <p:spPr>
          <a:xfrm>
            <a:off x="6165476" y="1516133"/>
            <a:ext cx="605118" cy="403411"/>
          </a:xfrm>
          <a:prstGeom prst="rightArrow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 descr="グラフ, 散布図&#10;&#10;自動的に生成された説明">
            <a:extLst>
              <a:ext uri="{FF2B5EF4-FFF2-40B4-BE49-F238E27FC236}">
                <a16:creationId xmlns:a16="http://schemas.microsoft.com/office/drawing/2014/main" id="{FBB2AD81-EAA3-D4A2-72EC-9DFE6579B3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86" y="4081396"/>
            <a:ext cx="4289012" cy="27626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左中かっこ 16">
            <a:extLst>
              <a:ext uri="{FF2B5EF4-FFF2-40B4-BE49-F238E27FC236}">
                <a16:creationId xmlns:a16="http://schemas.microsoft.com/office/drawing/2014/main" id="{6063471A-1022-8A79-36A9-076483222AD5}"/>
              </a:ext>
            </a:extLst>
          </p:cNvPr>
          <p:cNvSpPr/>
          <p:nvPr/>
        </p:nvSpPr>
        <p:spPr>
          <a:xfrm rot="16200000">
            <a:off x="4288593" y="-422622"/>
            <a:ext cx="477295" cy="8547718"/>
          </a:xfrm>
          <a:prstGeom prst="leftBrac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BB5787-F739-87D2-42AF-EA6AFFD72E17}"/>
              </a:ext>
            </a:extLst>
          </p:cNvPr>
          <p:cNvSpPr txBox="1"/>
          <p:nvPr/>
        </p:nvSpPr>
        <p:spPr>
          <a:xfrm>
            <a:off x="4951698" y="4767036"/>
            <a:ext cx="280725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Poisson distribution</a:t>
            </a:r>
            <a:endParaRPr kumimoji="1" lang="ja-JP" alt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2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1FE8F01-0BEF-50AF-4419-DA62068D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1720-6677-484F-ABC2-2AC0442B26E9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45E063-FFDE-BB98-A1DD-F398A9D0B14F}"/>
              </a:ext>
            </a:extLst>
          </p:cNvPr>
          <p:cNvSpPr txBox="1"/>
          <p:nvPr/>
        </p:nvSpPr>
        <p:spPr>
          <a:xfrm>
            <a:off x="1423987" y="3001963"/>
            <a:ext cx="6296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Brush Script MT" panose="03060802040406070304" pitchFamily="66" charset="0"/>
                <a:ea typeface="STXingkai" panose="020B0503020204020204" pitchFamily="2" charset="-122"/>
              </a:rPr>
              <a:t>Thank you for listening</a:t>
            </a:r>
            <a:endParaRPr kumimoji="1" lang="ja-JP" altLang="en-US" sz="4800" dirty="0">
              <a:latin typeface="Brush Script MT" panose="03060802040406070304" pitchFamily="66" charset="0"/>
              <a:ea typeface="STXingkai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58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メイリオTimes">
      <a:majorFont>
        <a:latin typeface="Times New Roman"/>
        <a:ea typeface="メイリオ"/>
        <a:cs typeface=""/>
      </a:majorFont>
      <a:minorFont>
        <a:latin typeface="Times New Roman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1036</TotalTime>
  <Words>278</Words>
  <Application>Microsoft Macintosh PowerPoint</Application>
  <PresentationFormat>画面に合わせる (4:3)</PresentationFormat>
  <Paragraphs>60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Brush Script MT</vt:lpstr>
      <vt:lpstr>游ゴシック</vt:lpstr>
      <vt:lpstr>Arial</vt:lpstr>
      <vt:lpstr>Cambria Math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浅井　佑哉</dc:creator>
  <cp:lastModifiedBy>浅井　佑哉</cp:lastModifiedBy>
  <cp:revision>4</cp:revision>
  <cp:lastPrinted>2024-11-01T02:36:48Z</cp:lastPrinted>
  <dcterms:created xsi:type="dcterms:W3CDTF">2024-08-19T06:33:28Z</dcterms:created>
  <dcterms:modified xsi:type="dcterms:W3CDTF">2024-11-01T09:27:39Z</dcterms:modified>
</cp:coreProperties>
</file>