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66" r:id="rId3"/>
    <p:sldId id="270" r:id="rId4"/>
    <p:sldId id="265" r:id="rId5"/>
    <p:sldId id="267" r:id="rId6"/>
    <p:sldId id="268" r:id="rId7"/>
    <p:sldId id="269" r:id="rId8"/>
    <p:sldId id="272" r:id="rId9"/>
    <p:sldId id="273" r:id="rId10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亦贤 戴" initials="亦贤" lastIdx="1" clrIdx="0">
    <p:extLst>
      <p:ext uri="{19B8F6BF-5375-455C-9EA6-DF929625EA0E}">
        <p15:presenceInfo xmlns:p15="http://schemas.microsoft.com/office/powerpoint/2012/main" userId="42930fd3545cca57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9" autoAdjust="0"/>
    <p:restoredTop sz="94660"/>
  </p:normalViewPr>
  <p:slideViewPr>
    <p:cSldViewPr snapToGrid="0">
      <p:cViewPr varScale="1">
        <p:scale>
          <a:sx n="81" d="100"/>
          <a:sy n="81" d="100"/>
        </p:scale>
        <p:origin x="64" y="18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9C7646-95A9-496A-812A-73B13E72E48E}" type="datetimeFigureOut">
              <a:rPr lang="zh-CN" altLang="en-US" smtClean="0"/>
              <a:t>2024/10/23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E81DC47-0AE3-4EAC-BC77-409384059CE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400545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670FB9C-B961-4AE5-B525-8D3DF26A5EB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BCA4A1B2-E950-4292-961F-158FF951B23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427FCCF3-629C-4D2C-883F-4A841EE97C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72391-4B63-48F0-A7CB-C9930207ED39}" type="datetimeFigureOut">
              <a:rPr lang="zh-CN" altLang="en-US" smtClean="0"/>
              <a:t>2024/10/21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E589F2EF-284A-41D3-ACEA-CB843933FC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C3DDD898-6B11-44D0-8BE3-5474F8D174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67B58-9413-4A3E-996B-58D6447464E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602084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7808B47-EC63-415D-8861-C48C2881CF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02AA9A98-E532-4CD7-9E47-A7E33E29CE0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BA7F6423-D62B-4F9E-9FFA-CBAFD5CC71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72391-4B63-48F0-A7CB-C9930207ED39}" type="datetimeFigureOut">
              <a:rPr lang="zh-CN" altLang="en-US" smtClean="0"/>
              <a:t>2024/10/21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E954453E-64C0-4F30-AEE2-B5EE5E1CF3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CD767EF0-0945-4980-8D63-0B098FCF33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67B58-9413-4A3E-996B-58D6447464E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870242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E6AC2E5C-92F7-4936-BC1A-46EF2B0E3BD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C0BA9DA8-D887-411F-B065-304E67B9EBC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5331E366-6659-428A-BED8-F542A9EA21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72391-4B63-48F0-A7CB-C9930207ED39}" type="datetimeFigureOut">
              <a:rPr lang="zh-CN" altLang="en-US" smtClean="0"/>
              <a:t>2024/10/21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C129D811-75B4-4EA8-AEEC-E38FE251F2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4AA4969B-DFB6-4726-B0EF-B6CF22002C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67B58-9413-4A3E-996B-58D6447464E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855865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5726611-3755-4E35-A652-30B0F6E089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4F574240-E674-4FC3-A793-E546B7849B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F21E83C8-274A-44CB-A46E-1821FB292C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72391-4B63-48F0-A7CB-C9930207ED39}" type="datetimeFigureOut">
              <a:rPr lang="zh-CN" altLang="en-US" smtClean="0"/>
              <a:t>2024/10/21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6D065A09-958D-4882-9C02-C2F0394171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1742C58C-AA09-440C-A8CB-52E2A5B3CB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67B58-9413-4A3E-996B-58D6447464E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450347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AB7B03E-86ED-42BD-9242-21DC8C957F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EC027571-8C91-4CE1-8857-0D1F5971C6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8F59639B-5E45-4F3D-AE40-DD3B5AF969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72391-4B63-48F0-A7CB-C9930207ED39}" type="datetimeFigureOut">
              <a:rPr lang="zh-CN" altLang="en-US" smtClean="0"/>
              <a:t>2024/10/21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17458C57-8A65-4656-B7A5-A0E507080D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90D52CAB-7119-4BD6-9E08-AB13D7C239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67B58-9413-4A3E-996B-58D6447464E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473860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1B506AE-087E-4488-8728-8A710B954C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B630E563-6BC3-411C-ABEE-E2491C969D8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BD01C589-91D1-4B0D-96DB-71670A4978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99DF8C03-85CB-4433-BB89-33ED74BBDB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72391-4B63-48F0-A7CB-C9930207ED39}" type="datetimeFigureOut">
              <a:rPr lang="zh-CN" altLang="en-US" smtClean="0"/>
              <a:t>2024/10/21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92B5CED5-2D7C-4B8D-96E0-2D9C217DAC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EEC594CD-FBEE-415F-B002-823C0468A1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67B58-9413-4A3E-996B-58D6447464E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588214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6670C8C-6FEA-47A4-8313-F5829C8166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B0F132FD-AFEB-447A-8A71-97BADB659D2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144968A4-E015-4C23-9434-00B8B8E249E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9003598E-1881-4B4B-8856-B136F6C86CB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CB1C0303-D38A-4DA4-99DA-999C29150D6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60BCED84-CE0A-409F-B30B-30DCBC970D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72391-4B63-48F0-A7CB-C9930207ED39}" type="datetimeFigureOut">
              <a:rPr lang="zh-CN" altLang="en-US" smtClean="0"/>
              <a:t>2024/10/21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57CF8970-88D9-415B-91B8-A379CAA37C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415F94BB-5F65-487F-AE86-BEF35CF324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67B58-9413-4A3E-996B-58D6447464E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45393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B56DE6E-0F50-4CB9-AFBD-287F4737D3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C51723B4-B7E9-4059-8CD8-375C201628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72391-4B63-48F0-A7CB-C9930207ED39}" type="datetimeFigureOut">
              <a:rPr lang="zh-CN" altLang="en-US" smtClean="0"/>
              <a:t>2024/10/21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2137CDE3-D502-4A1B-9933-D2F148E1C7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895B2865-8381-4EBC-8A48-F3E780CC94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67B58-9413-4A3E-996B-58D6447464E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881239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086982F3-1CF5-4616-A62B-43CD066719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72391-4B63-48F0-A7CB-C9930207ED39}" type="datetimeFigureOut">
              <a:rPr lang="zh-CN" altLang="en-US" smtClean="0"/>
              <a:t>2024/10/21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7ACD0BE9-8E14-4C16-B45B-53724B076D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1CB96DE5-2FC0-46B5-89E4-59EE86F8B1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67B58-9413-4A3E-996B-58D6447464E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381051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5164708-D4FF-4E2B-838A-9980B8D14C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247997C3-4E2C-47AE-AB82-DC9549F018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6CCECD60-8B65-465B-BE77-2CC95FF16FD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5A03BEF6-9975-49C2-8DA9-2F8CA92E84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72391-4B63-48F0-A7CB-C9930207ED39}" type="datetimeFigureOut">
              <a:rPr lang="zh-CN" altLang="en-US" smtClean="0"/>
              <a:t>2024/10/21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9FEB05BA-21E2-4178-BB26-E6876B6775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D4216645-A11E-4AB2-BE73-CAAD101F51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67B58-9413-4A3E-996B-58D6447464E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970117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20FF050-A4F7-4D23-B2B3-F100E7275D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1EA56A3C-2442-46F6-9B1C-AA3893CAC00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35FF860E-8159-47A5-A308-C15FB320471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BAD2DA98-6353-40F2-9953-236395CD31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72391-4B63-48F0-A7CB-C9930207ED39}" type="datetimeFigureOut">
              <a:rPr lang="zh-CN" altLang="en-US" smtClean="0"/>
              <a:t>2024/10/21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F35B6C68-3175-4E20-BCAE-7DF3D275AD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10EBAEC8-24F7-4D34-9AD7-579F424BE7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67B58-9413-4A3E-996B-58D6447464E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851083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4AE98A7A-05B3-42A2-8005-DFC168FA30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D54303ED-2FC2-4FFF-B9D4-6DFCC57BFF2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86D2EDE6-DD93-4FC4-A9C0-57E65CEBB50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B72391-4B63-48F0-A7CB-C9930207ED39}" type="datetimeFigureOut">
              <a:rPr lang="zh-CN" altLang="en-US" smtClean="0"/>
              <a:t>2024/10/21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B9F22E88-F550-4CE4-A112-6A84A0F09A4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2AF070EA-34BA-4C22-9A94-A9766808FD5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E67B58-9413-4A3E-996B-58D6447464E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212759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3" Type="http://schemas.openxmlformats.org/officeDocument/2006/relationships/image" Target="../media/image14.png"/><Relationship Id="rId7" Type="http://schemas.openxmlformats.org/officeDocument/2006/relationships/image" Target="../media/image17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png"/><Relationship Id="rId5" Type="http://schemas.openxmlformats.org/officeDocument/2006/relationships/image" Target="../media/image2.png"/><Relationship Id="rId4" Type="http://schemas.openxmlformats.org/officeDocument/2006/relationships/image" Target="../media/image15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png"/><Relationship Id="rId3" Type="http://schemas.openxmlformats.org/officeDocument/2006/relationships/image" Target="../media/image20.png"/><Relationship Id="rId7" Type="http://schemas.openxmlformats.org/officeDocument/2006/relationships/image" Target="../media/image24.png"/><Relationship Id="rId2" Type="http://schemas.openxmlformats.org/officeDocument/2006/relationships/image" Target="../media/image19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3.png"/><Relationship Id="rId11" Type="http://schemas.openxmlformats.org/officeDocument/2006/relationships/image" Target="../media/image28.png"/><Relationship Id="rId5" Type="http://schemas.openxmlformats.org/officeDocument/2006/relationships/image" Target="../media/image22.png"/><Relationship Id="rId10" Type="http://schemas.openxmlformats.org/officeDocument/2006/relationships/image" Target="../media/image27.png"/><Relationship Id="rId4" Type="http://schemas.openxmlformats.org/officeDocument/2006/relationships/image" Target="../media/image21.png"/><Relationship Id="rId9" Type="http://schemas.openxmlformats.org/officeDocument/2006/relationships/image" Target="../media/image26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B219489-356C-40BD-AF7D-41E88233740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 dirty="0"/>
              <a:t>Emittance Calculation with the Method of Envelope Matrix</a:t>
            </a:r>
            <a:endParaRPr lang="zh-CN" altLang="en-US" dirty="0"/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6C30CEE5-ED7F-42DB-85DB-EB6FCEFD08D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CN" dirty="0"/>
              <a:t>Dai Yixian, IHEP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3278217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067B157-000F-445F-9897-659891256C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Coordinate</a:t>
            </a:r>
            <a:endParaRPr lang="zh-CN" alt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内容占位符 2">
                <a:extLst>
                  <a:ext uri="{FF2B5EF4-FFF2-40B4-BE49-F238E27FC236}">
                    <a16:creationId xmlns:a16="http://schemas.microsoft.com/office/drawing/2014/main" id="{21DBCFAF-9735-45EC-B45C-CDDD20C6BE86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altLang="zh-CN" dirty="0"/>
                  <a:t>The phase space is described by six variables </a:t>
                </a:r>
                <a14:m>
                  <m:oMath xmlns:m="http://schemas.openxmlformats.org/officeDocument/2006/math"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en-US" altLang="zh-CN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b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sub>
                    </m:sSub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en-US" altLang="zh-CN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b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sub>
                    </m:sSub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𝑧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zh-CN" altLang="en-US" b="0" i="1" smtClean="0">
                        <a:latin typeface="Cambria Math" panose="02040503050406030204" pitchFamily="18" charset="0"/>
                      </a:rPr>
                      <m:t>𝛿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zh-CN" altLang="en-US" dirty="0"/>
              </a:p>
              <a:p>
                <a:endParaRPr lang="zh-CN" altLang="en-US" dirty="0"/>
              </a:p>
            </p:txBody>
          </p:sp>
        </mc:Choice>
        <mc:Fallback>
          <p:sp>
            <p:nvSpPr>
              <p:cNvPr id="3" name="内容占位符 2">
                <a:extLst>
                  <a:ext uri="{FF2B5EF4-FFF2-40B4-BE49-F238E27FC236}">
                    <a16:creationId xmlns:a16="http://schemas.microsoft.com/office/drawing/2014/main" id="{21DBCFAF-9735-45EC-B45C-CDDD20C6BE86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43" t="-2101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内容占位符 4">
            <a:extLst>
              <a:ext uri="{FF2B5EF4-FFF2-40B4-BE49-F238E27FC236}">
                <a16:creationId xmlns:a16="http://schemas.microsoft.com/office/drawing/2014/main" id="{3E3FF8AD-A79B-4CFE-8610-95226ED41CA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200" y="2478963"/>
            <a:ext cx="3119512" cy="2462596"/>
          </a:xfrm>
          <a:prstGeom prst="rect">
            <a:avLst/>
          </a:prstGeom>
        </p:spPr>
      </p:pic>
      <p:sp>
        <p:nvSpPr>
          <p:cNvPr id="6" name="文本框 5">
            <a:extLst>
              <a:ext uri="{FF2B5EF4-FFF2-40B4-BE49-F238E27FC236}">
                <a16:creationId xmlns:a16="http://schemas.microsoft.com/office/drawing/2014/main" id="{80A32D32-B81D-46E2-87F8-71D1F8074EAF}"/>
              </a:ext>
            </a:extLst>
          </p:cNvPr>
          <p:cNvSpPr txBox="1"/>
          <p:nvPr/>
        </p:nvSpPr>
        <p:spPr>
          <a:xfrm>
            <a:off x="838200" y="5005263"/>
            <a:ext cx="609731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dirty="0"/>
              <a:t>Figure1:y is perpendicular to this plane</a:t>
            </a:r>
            <a:endParaRPr lang="zh-CN" alt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8" name="文本框 7">
                <a:extLst>
                  <a:ext uri="{FF2B5EF4-FFF2-40B4-BE49-F238E27FC236}">
                    <a16:creationId xmlns:a16="http://schemas.microsoft.com/office/drawing/2014/main" id="{DD13AAF3-B45C-435A-9B57-D944FC59CBE3}"/>
                  </a:ext>
                </a:extLst>
              </p:cNvPr>
              <p:cNvSpPr txBox="1"/>
              <p:nvPr/>
            </p:nvSpPr>
            <p:spPr>
              <a:xfrm>
                <a:off x="5417052" y="2937439"/>
                <a:ext cx="2083677" cy="181569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CN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  <m:sub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sub>
                      </m:sSub>
                      <m:r>
                        <a:rPr lang="en-US" altLang="zh-CN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[</m:t>
                          </m:r>
                          <m:sSub>
                            <m:sSubPr>
                              <m:ctrlPr>
                                <a:rPr lang="en-US" altLang="zh-CN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CN" b="0" i="1" smtClean="0">
                                  <a:latin typeface="Cambria Math" panose="02040503050406030204" pitchFamily="18" charset="0"/>
                                </a:rPr>
                                <m:t>𝐾</m:t>
                              </m:r>
                            </m:e>
                            <m:sub>
                              <m:r>
                                <a:rPr lang="en-US" altLang="zh-CN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sub>
                          </m:sSub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  <m:sSub>
                            <m:sSubPr>
                              <m:ctrlPr>
                                <a:rPr lang="en-US" altLang="zh-CN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CN" b="0" i="1" smtClean="0"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</m:e>
                            <m:sub>
                              <m:r>
                                <a:rPr lang="en-US" altLang="zh-CN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sub>
                          </m:sSub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]</m:t>
                          </m:r>
                          <m:acc>
                            <m:accPr>
                              <m:chr m:val="̂"/>
                              <m:ctrlPr>
                                <a:rPr lang="en-US" altLang="zh-CN" b="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altLang="zh-CN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acc>
                        </m:num>
                        <m:den>
                          <m:sSub>
                            <m:sSubPr>
                              <m:ctrlPr>
                                <a:rPr lang="en-US" altLang="zh-CN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CN" b="0" i="1" smtClean="0"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</m:e>
                            <m:sub>
                              <m:r>
                                <a:rPr lang="en-US" altLang="zh-CN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n-US" altLang="zh-CN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CN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  <m:sub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sub>
                      </m:sSub>
                      <m:r>
                        <a:rPr lang="en-US" altLang="zh-CN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[</m:t>
                          </m:r>
                          <m:sSub>
                            <m:sSubPr>
                              <m:ctrlPr>
                                <a:rPr lang="en-US" altLang="zh-CN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CN" b="0" i="1" smtClean="0">
                                  <a:latin typeface="Cambria Math" panose="02040503050406030204" pitchFamily="18" charset="0"/>
                                </a:rPr>
                                <m:t>𝐾</m:t>
                              </m:r>
                            </m:e>
                            <m:sub>
                              <m:r>
                                <a:rPr lang="en-US" altLang="zh-CN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sub>
                          </m:sSub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  <m:sSub>
                            <m:sSubPr>
                              <m:ctrlPr>
                                <a:rPr lang="en-US" altLang="zh-CN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CN" b="0" i="1" smtClean="0"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</m:e>
                            <m:sub>
                              <m:r>
                                <a:rPr lang="en-US" altLang="zh-CN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sub>
                          </m:sSub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]</m:t>
                          </m:r>
                          <m:acc>
                            <m:accPr>
                              <m:chr m:val="̂"/>
                              <m:ctrlPr>
                                <a:rPr lang="en-US" altLang="zh-CN" b="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altLang="zh-CN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</m:acc>
                        </m:num>
                        <m:den>
                          <m:sSub>
                            <m:sSubPr>
                              <m:ctrlPr>
                                <a:rPr lang="en-US" altLang="zh-CN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CN" b="0" i="1" smtClean="0"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</m:e>
                            <m:sub>
                              <m:r>
                                <a:rPr lang="en-US" altLang="zh-CN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n-US" altLang="zh-CN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zh-CN" altLang="en-US" i="1" smtClean="0">
                          <a:latin typeface="Cambria Math" panose="02040503050406030204" pitchFamily="18" charset="0"/>
                        </a:rPr>
                        <m:t>𝛿</m:t>
                      </m:r>
                      <m:r>
                        <a:rPr lang="en-US" altLang="zh-CN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𝐸</m:t>
                          </m:r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altLang="zh-CN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CN" b="0" i="1" smtClean="0">
                                  <a:latin typeface="Cambria Math" panose="02040503050406030204" pitchFamily="18" charset="0"/>
                                </a:rPr>
                                <m:t>𝐸</m:t>
                              </m:r>
                            </m:e>
                            <m:sub>
                              <m:r>
                                <a:rPr lang="en-US" altLang="zh-CN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  <m:r>
                            <m:rPr>
                              <m:sty m:val="p"/>
                            </m:rPr>
                            <a:rPr lang="el-GR" altLang="zh-CN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Φ</m:t>
                          </m:r>
                        </m:num>
                        <m:den>
                          <m:sSub>
                            <m:sSubPr>
                              <m:ctrlPr>
                                <a:rPr lang="en-US" altLang="zh-CN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CN" b="0" i="1" smtClean="0">
                                  <a:latin typeface="Cambria Math" panose="02040503050406030204" pitchFamily="18" charset="0"/>
                                </a:rPr>
                                <m:t>𝐸</m:t>
                              </m:r>
                            </m:e>
                            <m:sub>
                              <m:r>
                                <a:rPr lang="en-US" altLang="zh-CN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zh-CN" altLang="en-US" dirty="0"/>
              </a:p>
            </p:txBody>
          </p:sp>
        </mc:Choice>
        <mc:Fallback>
          <p:sp>
            <p:nvSpPr>
              <p:cNvPr id="8" name="文本框 7">
                <a:extLst>
                  <a:ext uri="{FF2B5EF4-FFF2-40B4-BE49-F238E27FC236}">
                    <a16:creationId xmlns:a16="http://schemas.microsoft.com/office/drawing/2014/main" id="{DD13AAF3-B45C-435A-9B57-D944FC59CBE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17052" y="2937439"/>
                <a:ext cx="2083677" cy="181569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文本框 8">
            <a:extLst>
              <a:ext uri="{FF2B5EF4-FFF2-40B4-BE49-F238E27FC236}">
                <a16:creationId xmlns:a16="http://schemas.microsoft.com/office/drawing/2014/main" id="{22DBB10F-DE28-4E9E-A5F8-852A03A110F2}"/>
              </a:ext>
            </a:extLst>
          </p:cNvPr>
          <p:cNvSpPr txBox="1"/>
          <p:nvPr/>
        </p:nvSpPr>
        <p:spPr>
          <a:xfrm>
            <a:off x="5417052" y="2568107"/>
            <a:ext cx="44774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The momenta is the canonical conjugate</a:t>
            </a:r>
            <a:endParaRPr lang="zh-CN" alt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1" name="文本框 10">
                <a:extLst>
                  <a:ext uri="{FF2B5EF4-FFF2-40B4-BE49-F238E27FC236}">
                    <a16:creationId xmlns:a16="http://schemas.microsoft.com/office/drawing/2014/main" id="{94EC68F8-E469-40AC-A350-741715CF52FA}"/>
                  </a:ext>
                </a:extLst>
              </p:cNvPr>
              <p:cNvSpPr txBox="1"/>
              <p:nvPr/>
            </p:nvSpPr>
            <p:spPr>
              <a:xfrm>
                <a:off x="5256486" y="4769270"/>
                <a:ext cx="6097314" cy="177702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US" altLang="zh-CN" dirty="0"/>
                  <a:t>Hamiltonian would be like: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b="0" i="1" smtClean="0">
                          <a:latin typeface="Cambria Math" panose="02040503050406030204" pitchFamily="18" charset="0"/>
                        </a:rPr>
                        <m:t>𝐻</m:t>
                      </m:r>
                      <m:d>
                        <m:dPr>
                          <m:ctrlP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sSub>
                            <m:sSubPr>
                              <m:ctrlPr>
                                <a:rPr lang="en-US" altLang="zh-CN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CN" b="0" i="1" smtClean="0"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</m:e>
                            <m:sub>
                              <m:r>
                                <a:rPr lang="en-US" altLang="zh-CN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sub>
                          </m:sSub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sSub>
                            <m:sSubPr>
                              <m:ctrlPr>
                                <a:rPr lang="en-US" altLang="zh-CN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CN" b="0" i="1" smtClean="0"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</m:e>
                            <m:sub>
                              <m:r>
                                <a:rPr lang="en-US" altLang="zh-CN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sub>
                          </m:sSub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zh-CN" altLang="en-US" b="0" i="1" smtClean="0">
                              <a:latin typeface="Cambria Math" panose="02040503050406030204" pitchFamily="18" charset="0"/>
                            </a:rPr>
                            <m:t>𝛿</m:t>
                          </m:r>
                        </m:e>
                      </m:d>
                      <m:r>
                        <a:rPr lang="en-US" altLang="zh-CN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zh-CN" altLang="en-US" b="0" i="1" smtClean="0">
                          <a:latin typeface="Cambria Math" panose="02040503050406030204" pitchFamily="18" charset="0"/>
                        </a:rPr>
                        <m:t>𝛿</m:t>
                      </m:r>
                      <m:r>
                        <a:rPr lang="en-US" altLang="zh-CN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altLang="zh-CN" b="0" i="1" smtClean="0">
                          <a:latin typeface="Cambria Math" panose="02040503050406030204" pitchFamily="18" charset="0"/>
                        </a:rPr>
                        <m:t>𝑒</m:t>
                      </m:r>
                      <m:sSub>
                        <m:sSubPr>
                          <m:ctrlP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  <m:sub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𝑠</m:t>
                          </m:r>
                        </m:sub>
                      </m:sSub>
                      <m:r>
                        <a:rPr lang="en-US" altLang="zh-CN" b="0" i="1" smtClean="0">
                          <a:latin typeface="Cambria Math" panose="02040503050406030204" pitchFamily="18" charset="0"/>
                        </a:rPr>
                        <m:t>/</m:t>
                      </m:r>
                      <m:sSub>
                        <m:sSubPr>
                          <m:ctrlP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  <m:sub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en-US" altLang="zh-CN" b="0" i="1" smtClean="0">
                          <a:latin typeface="Cambria Math" panose="02040503050406030204" pitchFamily="18" charset="0"/>
                        </a:rPr>
                        <m:t>−</m:t>
                      </m:r>
                      <m:rad>
                        <m:radPr>
                          <m:degHide m:val="on"/>
                          <m:ctrlP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en-US" altLang="zh-CN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altLang="zh-CN" b="0" i="1" smtClean="0">
                                  <a:latin typeface="Cambria Math" panose="02040503050406030204" pitchFamily="18" charset="0"/>
                                </a:rPr>
                                <m:t>(1+</m:t>
                              </m:r>
                              <m:r>
                                <a:rPr lang="zh-CN" altLang="en-US" b="0" i="1" smtClean="0">
                                  <a:latin typeface="Cambria Math" panose="02040503050406030204" pitchFamily="18" charset="0"/>
                                </a:rPr>
                                <m:t>𝛿</m:t>
                              </m:r>
                              <m:r>
                                <a:rPr lang="en-US" altLang="zh-CN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f>
                                <m:fPr>
                                  <m:ctrlPr>
                                    <a:rPr lang="en-US" altLang="zh-CN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altLang="zh-CN" b="0" i="1" smtClean="0">
                                      <a:latin typeface="Cambria Math" panose="02040503050406030204" pitchFamily="18" charset="0"/>
                                    </a:rPr>
                                    <m:t>𝑒</m:t>
                                  </m:r>
                                  <m:r>
                                    <m:rPr>
                                      <m:sty m:val="p"/>
                                    </m:rPr>
                                    <a:rPr lang="el-GR" altLang="zh-CN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Φ</m:t>
                                  </m:r>
                                </m:num>
                                <m:den>
                                  <m:r>
                                    <a:rPr lang="en-US" altLang="zh-CN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𝑐</m:t>
                                  </m:r>
                                  <m:sSub>
                                    <m:sSubPr>
                                      <m:ctrlPr>
                                        <a:rPr lang="en-US" altLang="zh-CN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altLang="zh-CN" b="0" i="1" smtClean="0">
                                          <a:latin typeface="Cambria Math" panose="02040503050406030204" pitchFamily="18" charset="0"/>
                                        </a:rPr>
                                        <m:t>𝑝</m:t>
                                      </m:r>
                                    </m:e>
                                    <m:sub>
                                      <m:r>
                                        <a:rPr lang="en-US" altLang="zh-CN" b="0" i="1" smtClean="0">
                                          <a:latin typeface="Cambria Math" panose="02040503050406030204" pitchFamily="18" charset="0"/>
                                        </a:rPr>
                                        <m:t>0</m:t>
                                      </m:r>
                                    </m:sub>
                                  </m:sSub>
                                </m:den>
                              </m:f>
                              <m:r>
                                <a:rPr lang="en-US" altLang="zh-CN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)</m:t>
                              </m:r>
                            </m:e>
                            <m:sup>
                              <m:r>
                                <a:rPr lang="en-US" altLang="zh-CN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US" altLang="zh-CN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altLang="zh-CN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n-US" altLang="zh-CN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altLang="zh-CN" b="0" i="1" smtClean="0">
                                          <a:latin typeface="Cambria Math" panose="02040503050406030204" pitchFamily="18" charset="0"/>
                                        </a:rPr>
                                        <m:t>𝑝</m:t>
                                      </m:r>
                                    </m:e>
                                    <m:sub>
                                      <m:r>
                                        <a:rPr lang="en-US" altLang="zh-CN" b="0" i="1" smtClean="0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sub>
                                  </m:sSub>
                                  <m:r>
                                    <a:rPr lang="en-US" altLang="zh-CN" b="0" i="1" smtClean="0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f>
                                    <m:fPr>
                                      <m:ctrlPr>
                                        <a:rPr lang="en-US" altLang="zh-CN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altLang="zh-CN" b="0" i="1" smtClean="0">
                                          <a:latin typeface="Cambria Math" panose="02040503050406030204" pitchFamily="18" charset="0"/>
                                        </a:rPr>
                                        <m:t>𝑒</m:t>
                                      </m:r>
                                      <m:sSub>
                                        <m:sSubPr>
                                          <m:ctrlPr>
                                            <a:rPr lang="en-US" altLang="zh-CN" b="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altLang="zh-CN" b="0" i="1" smtClean="0">
                                              <a:latin typeface="Cambria Math" panose="02040503050406030204" pitchFamily="18" charset="0"/>
                                            </a:rPr>
                                            <m:t>𝐴</m:t>
                                          </m:r>
                                        </m:e>
                                        <m:sub>
                                          <m:r>
                                            <a:rPr lang="en-US" altLang="zh-CN" b="0" i="1" smtClean="0">
                                              <a:latin typeface="Cambria Math" panose="02040503050406030204" pitchFamily="18" charset="0"/>
                                            </a:rPr>
                                            <m:t>𝑥</m:t>
                                          </m:r>
                                        </m:sub>
                                      </m:sSub>
                                    </m:num>
                                    <m:den>
                                      <m:sSub>
                                        <m:sSubPr>
                                          <m:ctrlPr>
                                            <a:rPr lang="en-US" altLang="zh-CN" b="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altLang="zh-CN" b="0" i="1" smtClean="0">
                                              <a:latin typeface="Cambria Math" panose="02040503050406030204" pitchFamily="18" charset="0"/>
                                            </a:rPr>
                                            <m:t>𝑝</m:t>
                                          </m:r>
                                        </m:e>
                                        <m:sub>
                                          <m:r>
                                            <a:rPr lang="en-US" altLang="zh-CN" b="0" i="1" smtClean="0">
                                              <a:latin typeface="Cambria Math" panose="02040503050406030204" pitchFamily="18" charset="0"/>
                                            </a:rPr>
                                            <m:t>0</m:t>
                                          </m:r>
                                        </m:sub>
                                      </m:sSub>
                                    </m:den>
                                  </m:f>
                                </m:e>
                              </m:d>
                            </m:e>
                            <m:sup>
                              <m:r>
                                <a:rPr lang="en-US" altLang="zh-CN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US" altLang="zh-CN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altLang="zh-CN" b="0" i="1" smtClean="0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sSub>
                                <m:sSubPr>
                                  <m:ctrlPr>
                                    <a:rPr lang="en-US" altLang="zh-CN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zh-CN" b="0" i="1" smtClean="0">
                                      <a:latin typeface="Cambria Math" panose="02040503050406030204" pitchFamily="18" charset="0"/>
                                    </a:rPr>
                                    <m:t>𝑝</m:t>
                                  </m:r>
                                </m:e>
                                <m:sub>
                                  <m:r>
                                    <a:rPr lang="en-US" altLang="zh-CN" b="0" i="1" smtClean="0"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sub>
                              </m:sSub>
                              <m:r>
                                <a:rPr lang="en-US" altLang="zh-CN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US" altLang="zh-CN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altLang="zh-CN" b="0" i="1" smtClean="0">
                                      <a:latin typeface="Cambria Math" panose="02040503050406030204" pitchFamily="18" charset="0"/>
                                    </a:rPr>
                                    <m:t>𝑒</m:t>
                                  </m:r>
                                  <m:sSub>
                                    <m:sSubPr>
                                      <m:ctrlPr>
                                        <a:rPr lang="en-US" altLang="zh-CN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altLang="zh-CN" b="0" i="1" smtClean="0">
                                          <a:latin typeface="Cambria Math" panose="02040503050406030204" pitchFamily="18" charset="0"/>
                                        </a:rPr>
                                        <m:t>𝐴</m:t>
                                      </m:r>
                                    </m:e>
                                    <m:sub>
                                      <m:r>
                                        <a:rPr lang="en-US" altLang="zh-CN" b="0" i="1" smtClean="0">
                                          <a:latin typeface="Cambria Math" panose="02040503050406030204" pitchFamily="18" charset="0"/>
                                        </a:rPr>
                                        <m:t>𝑦</m:t>
                                      </m:r>
                                    </m:sub>
                                  </m:sSub>
                                </m:num>
                                <m:den>
                                  <m:sSub>
                                    <m:sSubPr>
                                      <m:ctrlPr>
                                        <a:rPr lang="en-US" altLang="zh-CN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altLang="zh-CN" b="0" i="1" smtClean="0">
                                          <a:latin typeface="Cambria Math" panose="02040503050406030204" pitchFamily="18" charset="0"/>
                                        </a:rPr>
                                        <m:t>𝑝</m:t>
                                      </m:r>
                                    </m:e>
                                    <m:sub>
                                      <m:r>
                                        <a:rPr lang="en-US" altLang="zh-CN" b="0" i="1" smtClean="0">
                                          <a:latin typeface="Cambria Math" panose="02040503050406030204" pitchFamily="18" charset="0"/>
                                        </a:rPr>
                                        <m:t>0</m:t>
                                      </m:r>
                                    </m:sub>
                                  </m:sSub>
                                </m:den>
                              </m:f>
                              <m:r>
                                <a:rPr lang="en-US" altLang="zh-CN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)</m:t>
                              </m:r>
                            </m:e>
                            <m:sup>
                              <m:r>
                                <a:rPr lang="en-US" altLang="zh-CN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</m:oMath>
                  </m:oMathPara>
                </a14:m>
                <a:endParaRPr lang="zh-CN" altLang="en-US" dirty="0"/>
              </a:p>
            </p:txBody>
          </p:sp>
        </mc:Choice>
        <mc:Fallback>
          <p:sp>
            <p:nvSpPr>
              <p:cNvPr id="11" name="文本框 10">
                <a:extLst>
                  <a:ext uri="{FF2B5EF4-FFF2-40B4-BE49-F238E27FC236}">
                    <a16:creationId xmlns:a16="http://schemas.microsoft.com/office/drawing/2014/main" id="{94EC68F8-E469-40AC-A350-741715CF52F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56486" y="4769270"/>
                <a:ext cx="6097314" cy="1777025"/>
              </a:xfrm>
              <a:prstGeom prst="rect">
                <a:avLst/>
              </a:prstGeom>
              <a:blipFill>
                <a:blip r:embed="rId5"/>
                <a:stretch>
                  <a:fillRect l="-799" t="-1712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977021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B566972-E588-45FE-A500-4936B10F81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Emittance</a:t>
            </a:r>
            <a:endParaRPr lang="zh-CN" alt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内容占位符 2">
                <a:extLst>
                  <a:ext uri="{FF2B5EF4-FFF2-40B4-BE49-F238E27FC236}">
                    <a16:creationId xmlns:a16="http://schemas.microsoft.com/office/drawing/2014/main" id="{8040BABA-365B-43C6-B686-5957C06FAC5C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altLang="zh-CN" dirty="0"/>
                  <a:t>Emittances : n conserved quantities which corresponds to the phase space volume.</a:t>
                </a:r>
              </a:p>
              <a:p>
                <a:r>
                  <a:rPr lang="en-US" altLang="zh-CN" dirty="0"/>
                  <a:t>If there is a bunch of particles, the emittance can be calculated as following formula:</a:t>
                </a: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CN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zh-CN" altLang="en-US" i="1" smtClean="0">
                              <a:latin typeface="Cambria Math" panose="02040503050406030204" pitchFamily="18" charset="0"/>
                            </a:rPr>
                            <m:t>𝜀</m:t>
                          </m:r>
                        </m:e>
                        <m:sub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sub>
                      </m:sSub>
                      <m:r>
                        <a:rPr lang="en-US" altLang="zh-CN" b="0" i="1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d>
                            <m:dPr>
                              <m:begChr m:val="⟨"/>
                              <m:endChr m:val="⟩"/>
                              <m:ctrlPr>
                                <a:rPr lang="en-US" altLang="zh-CN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US" altLang="zh-CN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altLang="zh-CN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altLang="zh-CN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d>
                          <m:d>
                            <m:dPr>
                              <m:begChr m:val="⟨"/>
                              <m:endChr m:val="⟩"/>
                              <m:ctrlPr>
                                <a:rPr lang="en-US" altLang="zh-CN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US" altLang="zh-CN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altLang="zh-CN" b="0" i="1" smtClean="0">
                                      <a:latin typeface="Cambria Math" panose="02040503050406030204" pitchFamily="18" charset="0"/>
                                    </a:rPr>
                                    <m:t>𝑝</m:t>
                                  </m:r>
                                </m:e>
                                <m:sup>
                                  <m:r>
                                    <a:rPr lang="en-US" altLang="zh-CN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d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US" altLang="zh-CN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begChr m:val="⟨"/>
                                  <m:endChr m:val="⟩"/>
                                  <m:ctrlPr>
                                    <a:rPr lang="en-US" altLang="zh-CN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altLang="zh-CN" b="0" i="1" smtClean="0">
                                      <a:latin typeface="Cambria Math" panose="02040503050406030204" pitchFamily="18" charset="0"/>
                                    </a:rPr>
                                    <m:t>𝑥𝑝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altLang="zh-CN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</m:oMath>
                  </m:oMathPara>
                </a14:m>
                <a:endParaRPr lang="en-US" altLang="zh-CN" dirty="0"/>
              </a:p>
              <a:p>
                <a:endParaRPr lang="zh-CN" altLang="en-US" dirty="0"/>
              </a:p>
            </p:txBody>
          </p:sp>
        </mc:Choice>
        <mc:Fallback>
          <p:sp>
            <p:nvSpPr>
              <p:cNvPr id="3" name="内容占位符 2">
                <a:extLst>
                  <a:ext uri="{FF2B5EF4-FFF2-40B4-BE49-F238E27FC236}">
                    <a16:creationId xmlns:a16="http://schemas.microsoft.com/office/drawing/2014/main" id="{8040BABA-365B-43C6-B686-5957C06FAC5C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43" t="-2521" r="-290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" name="直接箭头连接符 4">
            <a:extLst>
              <a:ext uri="{FF2B5EF4-FFF2-40B4-BE49-F238E27FC236}">
                <a16:creationId xmlns:a16="http://schemas.microsoft.com/office/drawing/2014/main" id="{C91FFBC6-FCFC-4E98-B276-3908E5AA546A}"/>
              </a:ext>
            </a:extLst>
          </p:cNvPr>
          <p:cNvCxnSpPr/>
          <p:nvPr/>
        </p:nvCxnSpPr>
        <p:spPr>
          <a:xfrm>
            <a:off x="1529255" y="5155324"/>
            <a:ext cx="3334407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接箭头连接符 8">
            <a:extLst>
              <a:ext uri="{FF2B5EF4-FFF2-40B4-BE49-F238E27FC236}">
                <a16:creationId xmlns:a16="http://schemas.microsoft.com/office/drawing/2014/main" id="{11BDF30A-AFCF-4D75-BC5D-AD9C880D3862}"/>
              </a:ext>
            </a:extLst>
          </p:cNvPr>
          <p:cNvCxnSpPr>
            <a:cxnSpLocks/>
          </p:cNvCxnSpPr>
          <p:nvPr/>
        </p:nvCxnSpPr>
        <p:spPr>
          <a:xfrm flipV="1">
            <a:off x="3097924" y="3752194"/>
            <a:ext cx="0" cy="288508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椭圆 10">
            <a:extLst>
              <a:ext uri="{FF2B5EF4-FFF2-40B4-BE49-F238E27FC236}">
                <a16:creationId xmlns:a16="http://schemas.microsoft.com/office/drawing/2014/main" id="{E804FA9E-543C-4381-B7BB-51FC990123C5}"/>
              </a:ext>
            </a:extLst>
          </p:cNvPr>
          <p:cNvSpPr/>
          <p:nvPr/>
        </p:nvSpPr>
        <p:spPr>
          <a:xfrm rot="2952268">
            <a:off x="2671008" y="4508940"/>
            <a:ext cx="756745" cy="1292766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13" name="直接箭头连接符 12">
            <a:extLst>
              <a:ext uri="{FF2B5EF4-FFF2-40B4-BE49-F238E27FC236}">
                <a16:creationId xmlns:a16="http://schemas.microsoft.com/office/drawing/2014/main" id="{E42FDF7F-72B8-4E3E-B069-8D30FC6F703D}"/>
              </a:ext>
            </a:extLst>
          </p:cNvPr>
          <p:cNvCxnSpPr/>
          <p:nvPr/>
        </p:nvCxnSpPr>
        <p:spPr>
          <a:xfrm>
            <a:off x="3255579" y="5194738"/>
            <a:ext cx="1426780" cy="982225"/>
          </a:xfrm>
          <a:prstGeom prst="straightConnector1">
            <a:avLst/>
          </a:prstGeom>
          <a:ln>
            <a:solidFill>
              <a:schemeClr val="tx1">
                <a:lumMod val="95000"/>
                <a:lumOff val="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14" name="文本框 13">
                <a:extLst>
                  <a:ext uri="{FF2B5EF4-FFF2-40B4-BE49-F238E27FC236}">
                    <a16:creationId xmlns:a16="http://schemas.microsoft.com/office/drawing/2014/main" id="{74EA443A-5899-4C2E-994E-EFAA06458C0F}"/>
                  </a:ext>
                </a:extLst>
              </p:cNvPr>
              <p:cNvSpPr txBox="1"/>
              <p:nvPr/>
            </p:nvSpPr>
            <p:spPr>
              <a:xfrm>
                <a:off x="4840013" y="5115911"/>
                <a:ext cx="19293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zh-CN" altLang="en-US" dirty="0"/>
              </a:p>
            </p:txBody>
          </p:sp>
        </mc:Choice>
        <mc:Fallback>
          <p:sp>
            <p:nvSpPr>
              <p:cNvPr id="14" name="文本框 13">
                <a:extLst>
                  <a:ext uri="{FF2B5EF4-FFF2-40B4-BE49-F238E27FC236}">
                    <a16:creationId xmlns:a16="http://schemas.microsoft.com/office/drawing/2014/main" id="{74EA443A-5899-4C2E-994E-EFAA06458C0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40013" y="5115911"/>
                <a:ext cx="192938" cy="276999"/>
              </a:xfrm>
              <a:prstGeom prst="rect">
                <a:avLst/>
              </a:prstGeom>
              <a:blipFill>
                <a:blip r:embed="rId3"/>
                <a:stretch>
                  <a:fillRect l="-15625" r="-9375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5" name="文本框 14">
                <a:extLst>
                  <a:ext uri="{FF2B5EF4-FFF2-40B4-BE49-F238E27FC236}">
                    <a16:creationId xmlns:a16="http://schemas.microsoft.com/office/drawing/2014/main" id="{B2248313-0EE8-403D-ADAB-B02FAAEF42DF}"/>
                  </a:ext>
                </a:extLst>
              </p:cNvPr>
              <p:cNvSpPr txBox="1"/>
              <p:nvPr/>
            </p:nvSpPr>
            <p:spPr>
              <a:xfrm>
                <a:off x="2792697" y="3599289"/>
                <a:ext cx="29514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  <m:sub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sub>
                      </m:sSub>
                    </m:oMath>
                  </m:oMathPara>
                </a14:m>
                <a:endParaRPr lang="zh-CN" altLang="en-US" dirty="0"/>
              </a:p>
            </p:txBody>
          </p:sp>
        </mc:Choice>
        <mc:Fallback>
          <p:sp>
            <p:nvSpPr>
              <p:cNvPr id="15" name="文本框 14">
                <a:extLst>
                  <a:ext uri="{FF2B5EF4-FFF2-40B4-BE49-F238E27FC236}">
                    <a16:creationId xmlns:a16="http://schemas.microsoft.com/office/drawing/2014/main" id="{B2248313-0EE8-403D-ADAB-B02FAAEF42D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92697" y="3599289"/>
                <a:ext cx="295145" cy="276999"/>
              </a:xfrm>
              <a:prstGeom prst="rect">
                <a:avLst/>
              </a:prstGeom>
              <a:blipFill>
                <a:blip r:embed="rId4"/>
                <a:stretch>
                  <a:fillRect l="-18367" r="-2041" b="-23913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7" name="文本框 16">
                <a:extLst>
                  <a:ext uri="{FF2B5EF4-FFF2-40B4-BE49-F238E27FC236}">
                    <a16:creationId xmlns:a16="http://schemas.microsoft.com/office/drawing/2014/main" id="{3A688D15-5093-4035-981C-DA11D0E092EE}"/>
                  </a:ext>
                </a:extLst>
              </p:cNvPr>
              <p:cNvSpPr txBox="1"/>
              <p:nvPr/>
            </p:nvSpPr>
            <p:spPr>
              <a:xfrm>
                <a:off x="4840013" y="6018756"/>
                <a:ext cx="124405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b="0" i="1" smtClean="0">
                          <a:latin typeface="Cambria Math" panose="02040503050406030204" pitchFamily="18" charset="0"/>
                        </a:rPr>
                        <m:t>𝐴𝑟𝑒𝑎</m:t>
                      </m:r>
                      <m:r>
                        <a:rPr lang="en-US" altLang="zh-CN" b="0" i="1" smtClean="0">
                          <a:latin typeface="Cambria Math" panose="02040503050406030204" pitchFamily="18" charset="0"/>
                        </a:rPr>
                        <m:t>=2</m:t>
                      </m:r>
                      <m:r>
                        <a:rPr lang="zh-CN" altLang="en-US" b="0" i="1" smtClean="0">
                          <a:latin typeface="Cambria Math" panose="02040503050406030204" pitchFamily="18" charset="0"/>
                        </a:rPr>
                        <m:t>𝜋𝜀</m:t>
                      </m:r>
                    </m:oMath>
                  </m:oMathPara>
                </a14:m>
                <a:endParaRPr lang="zh-CN" altLang="en-US" dirty="0"/>
              </a:p>
            </p:txBody>
          </p:sp>
        </mc:Choice>
        <mc:Fallback>
          <p:sp>
            <p:nvSpPr>
              <p:cNvPr id="17" name="文本框 16">
                <a:extLst>
                  <a:ext uri="{FF2B5EF4-FFF2-40B4-BE49-F238E27FC236}">
                    <a16:creationId xmlns:a16="http://schemas.microsoft.com/office/drawing/2014/main" id="{3A688D15-5093-4035-981C-DA11D0E092E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40013" y="6018756"/>
                <a:ext cx="1244059" cy="276999"/>
              </a:xfrm>
              <a:prstGeom prst="rect">
                <a:avLst/>
              </a:prstGeom>
              <a:blipFill>
                <a:blip r:embed="rId5"/>
                <a:stretch>
                  <a:fillRect l="-3922" r="-1961" b="-6522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文本框 17">
            <a:extLst>
              <a:ext uri="{FF2B5EF4-FFF2-40B4-BE49-F238E27FC236}">
                <a16:creationId xmlns:a16="http://schemas.microsoft.com/office/drawing/2014/main" id="{6337B8EB-1EEA-4E6D-9A8D-2EAC93310E2A}"/>
              </a:ext>
            </a:extLst>
          </p:cNvPr>
          <p:cNvSpPr txBox="1"/>
          <p:nvPr/>
        </p:nvSpPr>
        <p:spPr>
          <a:xfrm>
            <a:off x="181303" y="6109744"/>
            <a:ext cx="297968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Figure2: Emittance in phase space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3639514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E99C9A5-DD2B-4D36-86D4-691028B3C0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Distribution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218DB21E-D932-4545-A9AE-FF2E1732F5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Suppose the distribution of beam is </a:t>
            </a:r>
            <a:r>
              <a:rPr lang="en-US" altLang="zh-CN" dirty="0" err="1"/>
              <a:t>Guassian</a:t>
            </a:r>
            <a:r>
              <a:rPr lang="en-US" altLang="zh-CN" dirty="0"/>
              <a:t>.</a:t>
            </a:r>
          </a:p>
          <a:p>
            <a:r>
              <a:rPr lang="en-US" altLang="zh-CN" dirty="0"/>
              <a:t>Therefore, the covariance matrix can fully describe the distribution.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文本框 4">
                <a:extLst>
                  <a:ext uri="{FF2B5EF4-FFF2-40B4-BE49-F238E27FC236}">
                    <a16:creationId xmlns:a16="http://schemas.microsoft.com/office/drawing/2014/main" id="{392FB0D9-EF54-4DD9-B1BB-EB1DE3B274EB}"/>
                  </a:ext>
                </a:extLst>
              </p:cNvPr>
              <p:cNvSpPr txBox="1"/>
              <p:nvPr/>
            </p:nvSpPr>
            <p:spPr>
              <a:xfrm>
                <a:off x="4167680" y="2912897"/>
                <a:ext cx="3856640" cy="51610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CN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l-GR" altLang="zh-CN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Σ</m:t>
                          </m:r>
                        </m:e>
                        <m:sub>
                          <m:r>
                            <a:rPr lang="en-US" altLang="zh-CN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𝑖𝑗</m:t>
                          </m:r>
                        </m:sub>
                      </m:sSub>
                      <m:r>
                        <a:rPr lang="en-US" altLang="zh-CN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r>
                        <a:rPr lang="en-US" altLang="zh-CN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𝑠</m:t>
                      </m:r>
                      <m:r>
                        <a:rPr lang="en-US" altLang="zh-CN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)=</m:t>
                      </m:r>
                      <m:d>
                        <m:dPr>
                          <m:begChr m:val="⟨"/>
                          <m:endChr m:val="⟩"/>
                          <m:ctrlPr>
                            <a:rPr lang="en-US" altLang="zh-CN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altLang="zh-CN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CN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altLang="zh-CN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US" altLang="zh-CN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d>
                                <m:dPr>
                                  <m:ctrlPr>
                                    <a:rPr lang="en-US" altLang="zh-CN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altLang="zh-CN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𝑠</m:t>
                                  </m:r>
                                </m:e>
                              </m:d>
                              <m:r>
                                <a:rPr lang="en-US" altLang="zh-CN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altLang="zh-CN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𝑗</m:t>
                              </m:r>
                            </m:sub>
                          </m:sSub>
                          <m:r>
                            <a:rPr lang="en-US" altLang="zh-CN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(</m:t>
                          </m:r>
                          <m:r>
                            <a:rPr lang="en-US" altLang="zh-CN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𝑠</m:t>
                          </m:r>
                          <m:r>
                            <a:rPr lang="en-US" altLang="zh-CN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</m:e>
                      </m:d>
                    </m:oMath>
                  </m:oMathPara>
                </a14:m>
                <a:endParaRPr lang="en-US" altLang="zh-CN" sz="2400" dirty="0"/>
              </a:p>
            </p:txBody>
          </p:sp>
        </mc:Choice>
        <mc:Fallback>
          <p:sp>
            <p:nvSpPr>
              <p:cNvPr id="5" name="文本框 4">
                <a:extLst>
                  <a:ext uri="{FF2B5EF4-FFF2-40B4-BE49-F238E27FC236}">
                    <a16:creationId xmlns:a16="http://schemas.microsoft.com/office/drawing/2014/main" id="{392FB0D9-EF54-4DD9-B1BB-EB1DE3B274E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67680" y="2912897"/>
                <a:ext cx="3856640" cy="516103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箭头: 下 7">
            <a:extLst>
              <a:ext uri="{FF2B5EF4-FFF2-40B4-BE49-F238E27FC236}">
                <a16:creationId xmlns:a16="http://schemas.microsoft.com/office/drawing/2014/main" id="{C2F67B63-3306-4C8B-AB7A-A03A09490CDC}"/>
              </a:ext>
            </a:extLst>
          </p:cNvPr>
          <p:cNvSpPr/>
          <p:nvPr/>
        </p:nvSpPr>
        <p:spPr>
          <a:xfrm>
            <a:off x="6026369" y="3532270"/>
            <a:ext cx="139262" cy="93804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id="{0E112D04-4FE4-404E-8ABA-50A473671E11}"/>
              </a:ext>
            </a:extLst>
          </p:cNvPr>
          <p:cNvSpPr txBox="1"/>
          <p:nvPr/>
        </p:nvSpPr>
        <p:spPr>
          <a:xfrm>
            <a:off x="5640114" y="2971800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zh-CN" alt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0" name="文本框 9">
                <a:extLst>
                  <a:ext uri="{FF2B5EF4-FFF2-40B4-BE49-F238E27FC236}">
                    <a16:creationId xmlns:a16="http://schemas.microsoft.com/office/drawing/2014/main" id="{E5013E06-E9CA-4F65-A5F1-1ECB19879AF1}"/>
                  </a:ext>
                </a:extLst>
              </p:cNvPr>
              <p:cNvSpPr txBox="1"/>
              <p:nvPr/>
            </p:nvSpPr>
            <p:spPr>
              <a:xfrm>
                <a:off x="6165631" y="3816628"/>
                <a:ext cx="190231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dirty="0"/>
                  <a:t>One-turn Map </a:t>
                </a:r>
                <a14:m>
                  <m:oMath xmlns:m="http://schemas.openxmlformats.org/officeDocument/2006/math"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𝑀</m:t>
                    </m:r>
                  </m:oMath>
                </a14:m>
                <a:endParaRPr lang="zh-CN" altLang="en-US" dirty="0"/>
              </a:p>
            </p:txBody>
          </p:sp>
        </mc:Choice>
        <mc:Fallback>
          <p:sp>
            <p:nvSpPr>
              <p:cNvPr id="10" name="文本框 9">
                <a:extLst>
                  <a:ext uri="{FF2B5EF4-FFF2-40B4-BE49-F238E27FC236}">
                    <a16:creationId xmlns:a16="http://schemas.microsoft.com/office/drawing/2014/main" id="{E5013E06-E9CA-4F65-A5F1-1ECB19879AF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65631" y="3816628"/>
                <a:ext cx="1902316" cy="369332"/>
              </a:xfrm>
              <a:prstGeom prst="rect">
                <a:avLst/>
              </a:prstGeom>
              <a:blipFill>
                <a:blip r:embed="rId3"/>
                <a:stretch>
                  <a:fillRect l="-2564" t="-8197" b="-24590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2" name="文本框 11">
                <a:extLst>
                  <a:ext uri="{FF2B5EF4-FFF2-40B4-BE49-F238E27FC236}">
                    <a16:creationId xmlns:a16="http://schemas.microsoft.com/office/drawing/2014/main" id="{3ADDC9CB-0BC1-4B34-93A6-64727A50AF6E}"/>
                  </a:ext>
                </a:extLst>
              </p:cNvPr>
              <p:cNvSpPr txBox="1"/>
              <p:nvPr/>
            </p:nvSpPr>
            <p:spPr>
              <a:xfrm>
                <a:off x="3047343" y="4516272"/>
                <a:ext cx="6097314" cy="51610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CN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l-GR" altLang="zh-CN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Σ</m:t>
                          </m:r>
                        </m:e>
                        <m:sub>
                          <m:r>
                            <a:rPr lang="en-US" altLang="zh-CN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𝑖𝑗</m:t>
                          </m:r>
                        </m:sub>
                      </m:sSub>
                      <m:r>
                        <a:rPr lang="en-US" altLang="zh-CN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r>
                        <a:rPr lang="en-US" altLang="zh-CN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𝑠</m:t>
                      </m:r>
                      <m:r>
                        <a:rPr lang="en-US" altLang="zh-CN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altLang="zh-CN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𝐶</m:t>
                      </m:r>
                      <m:r>
                        <a:rPr lang="en-US" altLang="zh-CN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)=</m:t>
                      </m:r>
                      <m:d>
                        <m:dPr>
                          <m:begChr m:val="⟨"/>
                          <m:endChr m:val="⟩"/>
                          <m:ctrlPr>
                            <a:rPr lang="en-US" altLang="zh-CN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altLang="zh-CN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CN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𝑀</m:t>
                              </m:r>
                              <m:r>
                                <a:rPr lang="en-US" altLang="zh-CN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US" altLang="zh-CN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altLang="zh-CN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US" altLang="zh-CN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d>
                                <m:dPr>
                                  <m:ctrlPr>
                                    <a:rPr lang="en-US" altLang="zh-CN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altLang="zh-CN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𝑠</m:t>
                                  </m:r>
                                </m:e>
                              </m:d>
                              <m:r>
                                <a:rPr lang="en-US" altLang="zh-CN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)</m:t>
                              </m:r>
                              <m:r>
                                <a:rPr lang="en-US" altLang="zh-CN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𝑀</m:t>
                              </m:r>
                              <m:r>
                                <a:rPr lang="en-US" altLang="zh-CN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US" altLang="zh-CN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altLang="zh-CN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𝑗</m:t>
                              </m:r>
                            </m:sub>
                          </m:sSub>
                          <m:r>
                            <a:rPr lang="en-US" altLang="zh-CN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(</m:t>
                          </m:r>
                          <m:r>
                            <a:rPr lang="en-US" altLang="zh-CN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𝑠</m:t>
                          </m:r>
                          <m:r>
                            <a:rPr lang="en-US" altLang="zh-CN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))</m:t>
                          </m:r>
                        </m:e>
                      </m:d>
                    </m:oMath>
                  </m:oMathPara>
                </a14:m>
                <a:endParaRPr lang="zh-CN" altLang="en-US" sz="2400" dirty="0"/>
              </a:p>
            </p:txBody>
          </p:sp>
        </mc:Choice>
        <mc:Fallback>
          <p:sp>
            <p:nvSpPr>
              <p:cNvPr id="12" name="文本框 11">
                <a:extLst>
                  <a:ext uri="{FF2B5EF4-FFF2-40B4-BE49-F238E27FC236}">
                    <a16:creationId xmlns:a16="http://schemas.microsoft.com/office/drawing/2014/main" id="{3ADDC9CB-0BC1-4B34-93A6-64727A50AF6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7343" y="4516272"/>
                <a:ext cx="6097314" cy="51610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3" name="文本框 12">
                <a:extLst>
                  <a:ext uri="{FF2B5EF4-FFF2-40B4-BE49-F238E27FC236}">
                    <a16:creationId xmlns:a16="http://schemas.microsoft.com/office/drawing/2014/main" id="{DB6E160A-15D6-4425-9581-30EFB3B41FE5}"/>
                  </a:ext>
                </a:extLst>
              </p:cNvPr>
              <p:cNvSpPr txBox="1"/>
              <p:nvPr/>
            </p:nvSpPr>
            <p:spPr>
              <a:xfrm>
                <a:off x="1811721" y="5533912"/>
                <a:ext cx="8568558" cy="5579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zh-CN" sz="2800" dirty="0"/>
                  <a:t>Equilibrium:</a:t>
                </a:r>
                <a:r>
                  <a:rPr lang="en-US" altLang="zh-CN" sz="2800" b="0" dirty="0"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l-GR" altLang="zh-CN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Σ</m:t>
                        </m:r>
                      </m:e>
                      <m:sub>
                        <m:r>
                          <a:rPr lang="en-US" altLang="zh-CN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𝑖𝑗</m:t>
                        </m:r>
                      </m:sub>
                    </m:sSub>
                    <m:r>
                      <a:rPr lang="en-US" altLang="zh-CN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</m:t>
                    </m:r>
                    <m:r>
                      <a:rPr lang="en-US" altLang="zh-CN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𝑠</m:t>
                    </m:r>
                    <m:r>
                      <a:rPr lang="en-US" altLang="zh-CN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)=</m:t>
                    </m:r>
                    <m:sSub>
                      <m:sSubPr>
                        <m:ctrlPr>
                          <a:rPr lang="en-US" altLang="zh-CN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l-GR" altLang="zh-CN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Σ</m:t>
                        </m:r>
                      </m:e>
                      <m:sub>
                        <m:r>
                          <a:rPr lang="en-US" altLang="zh-CN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𝑖𝑗</m:t>
                        </m:r>
                      </m:sub>
                    </m:sSub>
                    <m:r>
                      <a:rPr lang="en-US" altLang="zh-CN" sz="2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</m:t>
                    </m:r>
                    <m:r>
                      <a:rPr lang="en-US" altLang="zh-CN" sz="2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𝑠</m:t>
                    </m:r>
                    <m:r>
                      <a:rPr lang="en-US" altLang="zh-CN" sz="2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r>
                      <a:rPr lang="en-US" altLang="zh-CN" sz="2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𝐶</m:t>
                    </m:r>
                    <m:r>
                      <a:rPr lang="en-US" altLang="zh-CN" sz="2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</m:oMath>
                </a14:m>
                <a:endParaRPr lang="zh-CN" altLang="en-US" sz="2800" dirty="0"/>
              </a:p>
            </p:txBody>
          </p:sp>
        </mc:Choice>
        <mc:Fallback>
          <p:sp>
            <p:nvSpPr>
              <p:cNvPr id="13" name="文本框 12">
                <a:extLst>
                  <a:ext uri="{FF2B5EF4-FFF2-40B4-BE49-F238E27FC236}">
                    <a16:creationId xmlns:a16="http://schemas.microsoft.com/office/drawing/2014/main" id="{DB6E160A-15D6-4425-9581-30EFB3B41FE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11721" y="5533912"/>
                <a:ext cx="8568558" cy="557910"/>
              </a:xfrm>
              <a:prstGeom prst="rect">
                <a:avLst/>
              </a:prstGeom>
              <a:blipFill>
                <a:blip r:embed="rId5"/>
                <a:stretch>
                  <a:fillRect t="-12088" b="-24176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536962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E458383-FDF2-4F1A-833F-9A101446BB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Quantum Excitation</a:t>
            </a:r>
            <a:endParaRPr lang="zh-CN" alt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内容占位符 2">
                <a:extLst>
                  <a:ext uri="{FF2B5EF4-FFF2-40B4-BE49-F238E27FC236}">
                    <a16:creationId xmlns:a16="http://schemas.microsoft.com/office/drawing/2014/main" id="{5E811F8F-5114-4CFA-BD4F-6CBD0F83D275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altLang="zh-CN" dirty="0"/>
                  <a:t>Only consider the zeroth and first order of the map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𝑀</m:t>
                        </m:r>
                      </m:e>
                      <m:sub>
                        <m:r>
                          <a:rPr lang="en-US" altLang="zh-CN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𝑑𝑠</m:t>
                        </m:r>
                      </m:sub>
                    </m:sSub>
                  </m:oMath>
                </a14:m>
                <a:r>
                  <a:rPr lang="en-US" altLang="zh-CN" dirty="0"/>
                  <a:t>.</a:t>
                </a:r>
                <a:endParaRPr lang="zh-CN" altLang="en-US" dirty="0"/>
              </a:p>
            </p:txBody>
          </p:sp>
        </mc:Choice>
        <mc:Fallback>
          <p:sp>
            <p:nvSpPr>
              <p:cNvPr id="3" name="内容占位符 2">
                <a:extLst>
                  <a:ext uri="{FF2B5EF4-FFF2-40B4-BE49-F238E27FC236}">
                    <a16:creationId xmlns:a16="http://schemas.microsoft.com/office/drawing/2014/main" id="{5E811F8F-5114-4CFA-BD4F-6CBD0F83D275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43" t="-2381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" name="文本框 4">
                <a:extLst>
                  <a:ext uri="{FF2B5EF4-FFF2-40B4-BE49-F238E27FC236}">
                    <a16:creationId xmlns:a16="http://schemas.microsoft.com/office/drawing/2014/main" id="{B7908217-5BD5-471D-940A-85B5BAEACC44}"/>
                  </a:ext>
                </a:extLst>
              </p:cNvPr>
              <p:cNvSpPr txBox="1"/>
              <p:nvPr/>
            </p:nvSpPr>
            <p:spPr>
              <a:xfrm>
                <a:off x="3047343" y="2334542"/>
                <a:ext cx="6097314" cy="49141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CN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sSub>
                            <m:sSubPr>
                              <m:ctrlPr>
                                <a:rPr lang="en-US" altLang="zh-CN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CN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𝑀</m:t>
                              </m:r>
                            </m:e>
                            <m:sub>
                              <m:r>
                                <a:rPr lang="en-US" altLang="zh-CN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𝑑𝑠</m:t>
                              </m:r>
                            </m:sub>
                          </m:sSub>
                          <m:r>
                            <a:rPr lang="en-US" altLang="zh-CN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(</m:t>
                          </m:r>
                          <m:r>
                            <a:rPr lang="en-US" altLang="zh-CN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altLang="zh-CN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r>
                        <a:rPr lang="en-US" altLang="zh-CN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)=</m:t>
                      </m:r>
                      <m:sSub>
                        <m:sSubPr>
                          <m:ctrlPr>
                            <a:rPr lang="en-US" altLang="zh-CN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CN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𝑀</m:t>
                          </m:r>
                        </m:e>
                        <m:sub>
                          <m:r>
                            <a:rPr lang="en-US" altLang="zh-CN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𝑖𝑗</m:t>
                          </m:r>
                        </m:sub>
                      </m:sSub>
                      <m:sSub>
                        <m:sSubPr>
                          <m:ctrlPr>
                            <a:rPr lang="en-US" altLang="zh-CN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CN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altLang="zh-CN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𝑗</m:t>
                          </m:r>
                        </m:sub>
                      </m:sSub>
                      <m:r>
                        <a:rPr lang="en-US" altLang="zh-CN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altLang="zh-CN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CN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</m:t>
                          </m:r>
                        </m:e>
                        <m:sub>
                          <m:r>
                            <a:rPr lang="en-US" altLang="zh-CN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</m:oMath>
                  </m:oMathPara>
                </a14:m>
                <a:endParaRPr lang="zh-CN" altLang="en-US" dirty="0"/>
              </a:p>
            </p:txBody>
          </p:sp>
        </mc:Choice>
        <mc:Fallback>
          <p:sp>
            <p:nvSpPr>
              <p:cNvPr id="5" name="文本框 4">
                <a:extLst>
                  <a:ext uri="{FF2B5EF4-FFF2-40B4-BE49-F238E27FC236}">
                    <a16:creationId xmlns:a16="http://schemas.microsoft.com/office/drawing/2014/main" id="{B7908217-5BD5-471D-940A-85B5BAEACC4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7343" y="2334542"/>
                <a:ext cx="6097314" cy="491417"/>
              </a:xfrm>
              <a:prstGeom prst="rect">
                <a:avLst/>
              </a:prstGeom>
              <a:blipFill>
                <a:blip r:embed="rId3"/>
                <a:stretch>
                  <a:fillRect b="-11111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文本框 6">
                <a:extLst>
                  <a:ext uri="{FF2B5EF4-FFF2-40B4-BE49-F238E27FC236}">
                    <a16:creationId xmlns:a16="http://schemas.microsoft.com/office/drawing/2014/main" id="{02B732D0-D269-4672-9096-FF2E9510A6C5}"/>
                  </a:ext>
                </a:extLst>
              </p:cNvPr>
              <p:cNvSpPr txBox="1"/>
              <p:nvPr/>
            </p:nvSpPr>
            <p:spPr>
              <a:xfrm>
                <a:off x="6785085" y="2957047"/>
                <a:ext cx="4353253" cy="66864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𝑀</m:t>
                        </m:r>
                      </m:e>
                      <m:sub>
                        <m:r>
                          <a:rPr lang="en-US" altLang="zh-CN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𝑖𝑗</m:t>
                        </m:r>
                      </m:sub>
                    </m:sSub>
                  </m:oMath>
                </a14:m>
                <a:r>
                  <a:rPr lang="zh-CN" altLang="en-US" dirty="0"/>
                  <a:t> </a:t>
                </a:r>
                <a:r>
                  <a:rPr lang="en-US" altLang="zh-CN" dirty="0"/>
                  <a:t>:transfer matrix with damping</a:t>
                </a:r>
              </a:p>
              <a:p>
                <a:r>
                  <a:rPr lang="en-US" altLang="zh-CN" b="0" dirty="0"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𝑑</m:t>
                        </m:r>
                      </m:e>
                      <m:sub>
                        <m:r>
                          <a:rPr lang="en-US" altLang="zh-CN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zh-CN" altLang="en-US" dirty="0"/>
                  <a:t> </a:t>
                </a:r>
                <a:r>
                  <a:rPr lang="en-US" altLang="zh-CN" dirty="0"/>
                  <a:t> :the constant part with random effect.</a:t>
                </a:r>
                <a:endParaRPr lang="zh-CN" altLang="en-US" dirty="0"/>
              </a:p>
            </p:txBody>
          </p:sp>
        </mc:Choice>
        <mc:Fallback>
          <p:sp>
            <p:nvSpPr>
              <p:cNvPr id="7" name="文本框 6">
                <a:extLst>
                  <a:ext uri="{FF2B5EF4-FFF2-40B4-BE49-F238E27FC236}">
                    <a16:creationId xmlns:a16="http://schemas.microsoft.com/office/drawing/2014/main" id="{02B732D0-D269-4672-9096-FF2E9510A6C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85085" y="2957047"/>
                <a:ext cx="4353253" cy="668645"/>
              </a:xfrm>
              <a:prstGeom prst="rect">
                <a:avLst/>
              </a:prstGeom>
              <a:blipFill>
                <a:blip r:embed="rId4"/>
                <a:stretch>
                  <a:fillRect t="-3636" b="-13636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8" name="内容占位符 4">
            <a:extLst>
              <a:ext uri="{FF2B5EF4-FFF2-40B4-BE49-F238E27FC236}">
                <a16:creationId xmlns:a16="http://schemas.microsoft.com/office/drawing/2014/main" id="{31070512-CD71-4A9E-8825-C83196B296E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40614" y="3756780"/>
            <a:ext cx="3119512" cy="2462596"/>
          </a:xfrm>
          <a:prstGeom prst="rect">
            <a:avLst/>
          </a:prstGeom>
        </p:spPr>
      </p:pic>
      <p:sp>
        <p:nvSpPr>
          <p:cNvPr id="16" name="任意多边形: 形状 15">
            <a:extLst>
              <a:ext uri="{FF2B5EF4-FFF2-40B4-BE49-F238E27FC236}">
                <a16:creationId xmlns:a16="http://schemas.microsoft.com/office/drawing/2014/main" id="{0FB56EA7-FAB2-4C69-A4CB-E0AE7B75325E}"/>
              </a:ext>
            </a:extLst>
          </p:cNvPr>
          <p:cNvSpPr/>
          <p:nvPr/>
        </p:nvSpPr>
        <p:spPr>
          <a:xfrm rot="1571603">
            <a:off x="3092451" y="5290558"/>
            <a:ext cx="1397000" cy="113738"/>
          </a:xfrm>
          <a:custGeom>
            <a:avLst/>
            <a:gdLst>
              <a:gd name="connsiteX0" fmla="*/ 0 w 2742827"/>
              <a:gd name="connsiteY0" fmla="*/ 670012 h 735008"/>
              <a:gd name="connsiteX1" fmla="*/ 165100 w 2742827"/>
              <a:gd name="connsiteY1" fmla="*/ 238212 h 735008"/>
              <a:gd name="connsiteX2" fmla="*/ 495300 w 2742827"/>
              <a:gd name="connsiteY2" fmla="*/ 733512 h 735008"/>
              <a:gd name="connsiteX3" fmla="*/ 793750 w 2742827"/>
              <a:gd name="connsiteY3" fmla="*/ 41362 h 735008"/>
              <a:gd name="connsiteX4" fmla="*/ 1155700 w 2742827"/>
              <a:gd name="connsiteY4" fmla="*/ 631912 h 735008"/>
              <a:gd name="connsiteX5" fmla="*/ 1339850 w 2742827"/>
              <a:gd name="connsiteY5" fmla="*/ 85812 h 735008"/>
              <a:gd name="connsiteX6" fmla="*/ 1765300 w 2742827"/>
              <a:gd name="connsiteY6" fmla="*/ 504912 h 735008"/>
              <a:gd name="connsiteX7" fmla="*/ 1841500 w 2742827"/>
              <a:gd name="connsiteY7" fmla="*/ 168362 h 735008"/>
              <a:gd name="connsiteX8" fmla="*/ 2165350 w 2742827"/>
              <a:gd name="connsiteY8" fmla="*/ 473162 h 735008"/>
              <a:gd name="connsiteX9" fmla="*/ 2273300 w 2742827"/>
              <a:gd name="connsiteY9" fmla="*/ 3262 h 735008"/>
              <a:gd name="connsiteX10" fmla="*/ 2451100 w 2742827"/>
              <a:gd name="connsiteY10" fmla="*/ 263612 h 735008"/>
              <a:gd name="connsiteX11" fmla="*/ 2724150 w 2742827"/>
              <a:gd name="connsiteY11" fmla="*/ 238212 h 735008"/>
              <a:gd name="connsiteX12" fmla="*/ 2724150 w 2742827"/>
              <a:gd name="connsiteY12" fmla="*/ 244562 h 7350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2742827" h="735008">
                <a:moveTo>
                  <a:pt x="0" y="670012"/>
                </a:moveTo>
                <a:cubicBezTo>
                  <a:pt x="41275" y="448820"/>
                  <a:pt x="82550" y="227629"/>
                  <a:pt x="165100" y="238212"/>
                </a:cubicBezTo>
                <a:cubicBezTo>
                  <a:pt x="247650" y="248795"/>
                  <a:pt x="390525" y="766320"/>
                  <a:pt x="495300" y="733512"/>
                </a:cubicBezTo>
                <a:cubicBezTo>
                  <a:pt x="600075" y="700704"/>
                  <a:pt x="683683" y="58295"/>
                  <a:pt x="793750" y="41362"/>
                </a:cubicBezTo>
                <a:cubicBezTo>
                  <a:pt x="903817" y="24429"/>
                  <a:pt x="1064683" y="624504"/>
                  <a:pt x="1155700" y="631912"/>
                </a:cubicBezTo>
                <a:cubicBezTo>
                  <a:pt x="1246717" y="639320"/>
                  <a:pt x="1238250" y="106979"/>
                  <a:pt x="1339850" y="85812"/>
                </a:cubicBezTo>
                <a:cubicBezTo>
                  <a:pt x="1441450" y="64645"/>
                  <a:pt x="1681692" y="491154"/>
                  <a:pt x="1765300" y="504912"/>
                </a:cubicBezTo>
                <a:cubicBezTo>
                  <a:pt x="1848908" y="518670"/>
                  <a:pt x="1774825" y="173654"/>
                  <a:pt x="1841500" y="168362"/>
                </a:cubicBezTo>
                <a:cubicBezTo>
                  <a:pt x="1908175" y="163070"/>
                  <a:pt x="2093383" y="500679"/>
                  <a:pt x="2165350" y="473162"/>
                </a:cubicBezTo>
                <a:cubicBezTo>
                  <a:pt x="2237317" y="445645"/>
                  <a:pt x="2225675" y="38187"/>
                  <a:pt x="2273300" y="3262"/>
                </a:cubicBezTo>
                <a:cubicBezTo>
                  <a:pt x="2320925" y="-31663"/>
                  <a:pt x="2375958" y="224454"/>
                  <a:pt x="2451100" y="263612"/>
                </a:cubicBezTo>
                <a:cubicBezTo>
                  <a:pt x="2526242" y="302770"/>
                  <a:pt x="2678642" y="241387"/>
                  <a:pt x="2724150" y="238212"/>
                </a:cubicBezTo>
                <a:cubicBezTo>
                  <a:pt x="2769658" y="235037"/>
                  <a:pt x="2716742" y="246679"/>
                  <a:pt x="2724150" y="244562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18" name="直接箭头连接符 17">
            <a:extLst>
              <a:ext uri="{FF2B5EF4-FFF2-40B4-BE49-F238E27FC236}">
                <a16:creationId xmlns:a16="http://schemas.microsoft.com/office/drawing/2014/main" id="{35ECFAE0-07A8-4732-9B30-11C58EC7F2EE}"/>
              </a:ext>
            </a:extLst>
          </p:cNvPr>
          <p:cNvCxnSpPr>
            <a:cxnSpLocks/>
            <a:stCxn id="16" idx="12"/>
          </p:cNvCxnSpPr>
          <p:nvPr/>
        </p:nvCxnSpPr>
        <p:spPr>
          <a:xfrm>
            <a:off x="4417583" y="5634476"/>
            <a:ext cx="160767" cy="7417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23" name="文本框 22">
                <a:extLst>
                  <a:ext uri="{FF2B5EF4-FFF2-40B4-BE49-F238E27FC236}">
                    <a16:creationId xmlns:a16="http://schemas.microsoft.com/office/drawing/2014/main" id="{0470316D-C67A-4EDE-9F13-39F8E016110F}"/>
                  </a:ext>
                </a:extLst>
              </p:cNvPr>
              <p:cNvSpPr txBox="1"/>
              <p:nvPr/>
            </p:nvSpPr>
            <p:spPr>
              <a:xfrm>
                <a:off x="6271624" y="4296405"/>
                <a:ext cx="6097314" cy="41011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 xmlns:m="http://schemas.openxmlformats.org/officeDocument/2006/math">
                    <m:d>
                      <m:dPr>
                        <m:begChr m:val="⟨"/>
                        <m:endChr m:val="⟩"/>
                        <m:ctrlPr>
                          <a:rPr lang="en-US" altLang="zh-CN" sz="1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altLang="zh-CN" sz="1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sz="1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𝑑</m:t>
                            </m:r>
                          </m:e>
                          <m:sub>
                            <m:r>
                              <a:rPr lang="en-US" altLang="zh-CN" sz="1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</m:e>
                    </m:d>
                  </m:oMath>
                </a14:m>
                <a:r>
                  <a:rPr lang="zh-CN" altLang="en-US" dirty="0"/>
                  <a:t> </a:t>
                </a:r>
                <a:r>
                  <a:rPr lang="en-US" altLang="zh-CN" dirty="0"/>
                  <a:t>vanishes, but </a:t>
                </a:r>
                <a14:m>
                  <m:oMath xmlns:m="http://schemas.openxmlformats.org/officeDocument/2006/math">
                    <m:d>
                      <m:dPr>
                        <m:begChr m:val="⟨"/>
                        <m:endChr m:val="⟩"/>
                        <m:ctrlPr>
                          <a:rPr lang="en-US" altLang="zh-CN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altLang="zh-CN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𝑑</m:t>
                            </m:r>
                          </m:e>
                          <m:sub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  <m:sSub>
                          <m:sSubPr>
                            <m:ctrlPr>
                              <a:rPr lang="en-US" altLang="zh-CN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𝑑</m:t>
                            </m:r>
                          </m:e>
                          <m:sub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𝑗</m:t>
                            </m:r>
                          </m:sub>
                        </m:sSub>
                      </m:e>
                    </m:d>
                  </m:oMath>
                </a14:m>
                <a:r>
                  <a:rPr lang="zh-CN" altLang="en-US" dirty="0"/>
                  <a:t> </a:t>
                </a:r>
                <a:r>
                  <a:rPr lang="en-US" altLang="zh-CN" dirty="0"/>
                  <a:t>has non-zero values!</a:t>
                </a:r>
                <a:endParaRPr lang="zh-CN" altLang="en-US" dirty="0"/>
              </a:p>
            </p:txBody>
          </p:sp>
        </mc:Choice>
        <mc:Fallback>
          <p:sp>
            <p:nvSpPr>
              <p:cNvPr id="23" name="文本框 22">
                <a:extLst>
                  <a:ext uri="{FF2B5EF4-FFF2-40B4-BE49-F238E27FC236}">
                    <a16:creationId xmlns:a16="http://schemas.microsoft.com/office/drawing/2014/main" id="{0470316D-C67A-4EDE-9F13-39F8E016110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71624" y="4296405"/>
                <a:ext cx="6097314" cy="410112"/>
              </a:xfrm>
              <a:prstGeom prst="rect">
                <a:avLst/>
              </a:prstGeom>
              <a:blipFill>
                <a:blip r:embed="rId6"/>
                <a:stretch>
                  <a:fillRect t="-2985" b="-19403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6" name="文本框 25">
                <a:extLst>
                  <a:ext uri="{FF2B5EF4-FFF2-40B4-BE49-F238E27FC236}">
                    <a16:creationId xmlns:a16="http://schemas.microsoft.com/office/drawing/2014/main" id="{92219780-D80D-420A-8BAD-B3A2DA3418C6}"/>
                  </a:ext>
                </a:extLst>
              </p:cNvPr>
              <p:cNvSpPr txBox="1"/>
              <p:nvPr/>
            </p:nvSpPr>
            <p:spPr>
              <a:xfrm>
                <a:off x="4578350" y="5347427"/>
                <a:ext cx="52967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zh-CN" altLang="en-US" i="1" smtClean="0">
                          <a:latin typeface="Cambria Math" panose="02040503050406030204" pitchFamily="18" charset="0"/>
                        </a:rPr>
                        <m:t>𝛾</m:t>
                      </m:r>
                    </m:oMath>
                  </m:oMathPara>
                </a14:m>
                <a:endParaRPr lang="zh-CN" altLang="en-US" dirty="0"/>
              </a:p>
            </p:txBody>
          </p:sp>
        </mc:Choice>
        <mc:Fallback>
          <p:sp>
            <p:nvSpPr>
              <p:cNvPr id="26" name="文本框 25">
                <a:extLst>
                  <a:ext uri="{FF2B5EF4-FFF2-40B4-BE49-F238E27FC236}">
                    <a16:creationId xmlns:a16="http://schemas.microsoft.com/office/drawing/2014/main" id="{92219780-D80D-420A-8BAD-B3A2DA3418C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8350" y="5347427"/>
                <a:ext cx="529678" cy="369332"/>
              </a:xfrm>
              <a:prstGeom prst="rect">
                <a:avLst/>
              </a:prstGeom>
              <a:blipFill>
                <a:blip r:embed="rId7"/>
                <a:stretch>
                  <a:fillRect b="-3279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8" name="文本框 27">
                <a:extLst>
                  <a:ext uri="{FF2B5EF4-FFF2-40B4-BE49-F238E27FC236}">
                    <a16:creationId xmlns:a16="http://schemas.microsoft.com/office/drawing/2014/main" id="{7610EAC5-B5C2-42A5-9E38-666FD3A0815A}"/>
                  </a:ext>
                </a:extLst>
              </p:cNvPr>
              <p:cNvSpPr txBox="1"/>
              <p:nvPr/>
            </p:nvSpPr>
            <p:spPr>
              <a:xfrm>
                <a:off x="5268795" y="5147284"/>
                <a:ext cx="6184024" cy="91069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CN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CN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</m:t>
                          </m:r>
                        </m:e>
                        <m:sub>
                          <m:r>
                            <a:rPr lang="en-US" altLang="zh-CN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d>
                        <m:dPr>
                          <m:ctrlPr>
                            <a:rPr lang="en-US" altLang="zh-CN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zh-CN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𝑠</m:t>
                          </m:r>
                        </m:e>
                      </m:d>
                      <m:r>
                        <a:rPr lang="en-US" altLang="zh-CN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altLang="zh-CN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altLang="zh-CN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  <m:sSub>
                            <m:sSubPr>
                              <m:ctrlPr>
                                <a:rPr lang="en-US" altLang="zh-CN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CN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𝐶</m:t>
                              </m:r>
                            </m:e>
                            <m:sub>
                              <m:r>
                                <a:rPr lang="en-US" altLang="zh-CN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𝑞</m:t>
                              </m:r>
                            </m:sub>
                          </m:sSub>
                          <m:sSup>
                            <m:sSupPr>
                              <m:ctrlPr>
                                <a:rPr lang="en-US" altLang="zh-CN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zh-CN" alt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𝛾</m:t>
                              </m:r>
                            </m:e>
                            <m:sup>
                              <m:r>
                                <a:rPr lang="en-US" altLang="zh-CN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f>
                            <m:fPr>
                              <m:ctrlPr>
                                <a:rPr lang="en-US" altLang="zh-CN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en-US" altLang="zh-CN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zh-CN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𝐶</m:t>
                                  </m:r>
                                </m:e>
                                <m:sub>
                                  <m:r>
                                    <a:rPr lang="zh-CN" alt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𝛾</m:t>
                                  </m:r>
                                </m:sub>
                              </m:sSub>
                            </m:num>
                            <m:den>
                              <m:r>
                                <a:rPr lang="en-US" altLang="zh-CN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zh-CN" alt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𝜋</m:t>
                              </m:r>
                            </m:den>
                          </m:f>
                          <m:f>
                            <m:fPr>
                              <m:ctrlPr>
                                <a:rPr lang="en-US" altLang="zh-CN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sSubSup>
                                <m:sSubSupPr>
                                  <m:ctrlPr>
                                    <a:rPr lang="en-US" altLang="zh-CN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altLang="zh-CN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𝐸</m:t>
                                  </m:r>
                                </m:e>
                                <m:sub>
                                  <m:r>
                                    <a:rPr lang="en-US" altLang="zh-CN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0</m:t>
                                  </m:r>
                                </m:sub>
                                <m:sup>
                                  <m:r>
                                    <a:rPr lang="en-US" altLang="zh-CN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3</m:t>
                                  </m:r>
                                </m:sup>
                              </m:sSubSup>
                            </m:num>
                            <m:den>
                              <m:sSup>
                                <m:sSupPr>
                                  <m:ctrlPr>
                                    <a:rPr lang="en-US" altLang="zh-CN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zh-CN" alt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𝜌</m:t>
                                  </m:r>
                                </m:e>
                                <m:sup>
                                  <m:r>
                                    <a:rPr lang="en-US" altLang="zh-CN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den>
                          </m:f>
                        </m:e>
                      </m:rad>
                      <m:r>
                        <a:rPr lang="en-US" altLang="zh-CN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sSup>
                        <m:sSupPr>
                          <m:ctrlPr>
                            <a:rPr lang="en-US" altLang="zh-CN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zh-CN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(0,</m:t>
                          </m:r>
                          <m:f>
                            <m:fPr>
                              <m:ctrlPr>
                                <a:rPr lang="en-US" altLang="zh-CN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en-US" altLang="zh-CN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zh-CN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𝑝</m:t>
                                  </m:r>
                                </m:e>
                                <m:sub>
                                  <m:r>
                                    <a:rPr lang="en-US" altLang="zh-CN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𝑥</m:t>
                                  </m:r>
                                </m:sub>
                              </m:sSub>
                            </m:num>
                            <m:den>
                              <m:r>
                                <a:rPr lang="en-US" altLang="zh-CN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1+</m:t>
                              </m:r>
                              <m:r>
                                <a:rPr lang="zh-CN" alt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𝛿</m:t>
                              </m:r>
                            </m:den>
                          </m:f>
                          <m:r>
                            <a:rPr lang="en-US" altLang="zh-CN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,0,</m:t>
                          </m:r>
                          <m:f>
                            <m:fPr>
                              <m:ctrlPr>
                                <a:rPr lang="en-US" altLang="zh-CN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en-US" altLang="zh-CN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zh-CN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𝑝</m:t>
                                  </m:r>
                                </m:e>
                                <m:sub>
                                  <m:r>
                                    <a:rPr lang="en-US" altLang="zh-CN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𝑦</m:t>
                                  </m:r>
                                </m:sub>
                              </m:sSub>
                            </m:num>
                            <m:den>
                              <m:r>
                                <a:rPr lang="en-US" altLang="zh-CN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1+</m:t>
                              </m:r>
                              <m:r>
                                <a:rPr lang="zh-CN" alt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𝛿</m:t>
                              </m:r>
                            </m:den>
                          </m:f>
                          <m:r>
                            <a:rPr lang="en-US" altLang="zh-CN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,0,1)</m:t>
                          </m:r>
                          <m:r>
                            <m:rPr>
                              <m:nor/>
                            </m:rPr>
                            <a:rPr lang="en-US" altLang="zh-CN" dirty="0"/>
                            <m:t> </m:t>
                          </m:r>
                        </m:e>
                        <m:sup>
                          <m:r>
                            <a:rPr lang="en-US" altLang="zh-CN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𝑇</m:t>
                          </m:r>
                        </m:sup>
                      </m:sSup>
                    </m:oMath>
                  </m:oMathPara>
                </a14:m>
                <a:endParaRPr lang="zh-CN" altLang="en-US" dirty="0"/>
              </a:p>
            </p:txBody>
          </p:sp>
        </mc:Choice>
        <mc:Fallback>
          <p:sp>
            <p:nvSpPr>
              <p:cNvPr id="28" name="文本框 27">
                <a:extLst>
                  <a:ext uri="{FF2B5EF4-FFF2-40B4-BE49-F238E27FC236}">
                    <a16:creationId xmlns:a16="http://schemas.microsoft.com/office/drawing/2014/main" id="{7610EAC5-B5C2-42A5-9E38-666FD3A0815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68795" y="5147284"/>
                <a:ext cx="6184024" cy="910699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9" name="文本框 28">
            <a:extLst>
              <a:ext uri="{FF2B5EF4-FFF2-40B4-BE49-F238E27FC236}">
                <a16:creationId xmlns:a16="http://schemas.microsoft.com/office/drawing/2014/main" id="{483B9BA5-553A-4731-AF26-CBBC7AF04CF4}"/>
              </a:ext>
            </a:extLst>
          </p:cNvPr>
          <p:cNvSpPr txBox="1"/>
          <p:nvPr/>
        </p:nvSpPr>
        <p:spPr>
          <a:xfrm>
            <a:off x="181303" y="6109744"/>
            <a:ext cx="3358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Figure3: Particle emits a photon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1983376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图片 8">
            <a:extLst>
              <a:ext uri="{FF2B5EF4-FFF2-40B4-BE49-F238E27FC236}">
                <a16:creationId xmlns:a16="http://schemas.microsoft.com/office/drawing/2014/main" id="{93AC1427-FF06-4DF5-811B-913BE185530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95893" y="3249043"/>
            <a:ext cx="2609305" cy="2675244"/>
          </a:xfrm>
          <a:prstGeom prst="rect">
            <a:avLst/>
          </a:prstGeom>
        </p:spPr>
      </p:pic>
      <p:sp>
        <p:nvSpPr>
          <p:cNvPr id="2" name="标题 1">
            <a:extLst>
              <a:ext uri="{FF2B5EF4-FFF2-40B4-BE49-F238E27FC236}">
                <a16:creationId xmlns:a16="http://schemas.microsoft.com/office/drawing/2014/main" id="{4823A338-97E3-4D38-BAC5-9988B00C97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Quantum Excitation</a:t>
            </a:r>
            <a:endParaRPr lang="zh-CN" alt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内容占位符 2">
                <a:extLst>
                  <a:ext uri="{FF2B5EF4-FFF2-40B4-BE49-F238E27FC236}">
                    <a16:creationId xmlns:a16="http://schemas.microsoft.com/office/drawing/2014/main" id="{91342C34-2684-4772-A963-6A1CE541377E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altLang="zh-CN" sz="2400" dirty="0"/>
                  <a:t>Denote that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𝐷</m:t>
                        </m:r>
                      </m:e>
                      <m:sub>
                        <m:r>
                          <a:rPr lang="en-US" altLang="zh-CN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𝑖𝑗</m:t>
                        </m:r>
                      </m:sub>
                    </m:sSub>
                    <m:r>
                      <a:rPr lang="en-US" altLang="zh-CN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</m:t>
                    </m:r>
                    <m:r>
                      <a:rPr lang="en-US" altLang="zh-CN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𝑠</m:t>
                    </m:r>
                    <m:r>
                      <a:rPr lang="en-US" altLang="zh-CN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)=</m:t>
                    </m:r>
                    <m:d>
                      <m:dPr>
                        <m:begChr m:val="⟨"/>
                        <m:endChr m:val="⟩"/>
                        <m:ctrlPr>
                          <a:rPr lang="en-US" altLang="zh-CN" sz="24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altLang="zh-CN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𝑑</m:t>
                            </m:r>
                          </m:e>
                          <m:sub>
                            <m:r>
                              <a:rPr lang="en-US" altLang="zh-CN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  <m:r>
                          <a:rPr lang="en-US" altLang="zh-CN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(</m:t>
                        </m:r>
                        <m:r>
                          <a:rPr lang="en-US" altLang="zh-CN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𝑠</m:t>
                        </m:r>
                        <m:r>
                          <a:rPr lang="en-US" altLang="zh-CN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)</m:t>
                        </m:r>
                        <m:sSub>
                          <m:sSubPr>
                            <m:ctrlPr>
                              <a:rPr lang="en-US" altLang="zh-CN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𝑑</m:t>
                            </m:r>
                          </m:e>
                          <m:sub>
                            <m:r>
                              <a:rPr lang="en-US" altLang="zh-CN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𝑗</m:t>
                            </m:r>
                          </m:sub>
                        </m:sSub>
                        <m:r>
                          <a:rPr lang="en-US" altLang="zh-CN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(</m:t>
                        </m:r>
                        <m:r>
                          <a:rPr lang="en-US" altLang="zh-CN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𝑠</m:t>
                        </m:r>
                        <m:r>
                          <a:rPr lang="en-US" altLang="zh-CN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)</m:t>
                        </m:r>
                      </m:e>
                    </m:d>
                  </m:oMath>
                </a14:m>
                <a:r>
                  <a:rPr lang="en-US" altLang="zh-CN" sz="2400" dirty="0"/>
                  <a:t>, </a:t>
                </a:r>
              </a:p>
              <a:p>
                <a:r>
                  <a:rPr lang="en-US" altLang="zh-CN" sz="2400" dirty="0"/>
                  <a:t>What would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𝐷</m:t>
                        </m:r>
                      </m:e>
                      <m:sub>
                        <m:r>
                          <a:rPr lang="en-US" altLang="zh-CN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𝑖𝑗</m:t>
                        </m:r>
                      </m:sub>
                    </m:sSub>
                    <m:r>
                      <a:rPr lang="en-US" altLang="zh-CN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</m:t>
                    </m:r>
                    <m:r>
                      <a:rPr lang="en-US" altLang="zh-CN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𝑠</m:t>
                    </m:r>
                    <m:r>
                      <a:rPr lang="en-US" altLang="zh-CN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altLang="zh-CN" sz="2400" dirty="0"/>
                  <a:t> be like when it travels to s’?</a:t>
                </a:r>
              </a:p>
              <a:p>
                <a:r>
                  <a:rPr lang="en-US" altLang="zh-CN" sz="2400" dirty="0"/>
                  <a:t>Since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𝑑</m:t>
                        </m:r>
                      </m:e>
                      <m:sub>
                        <m:r>
                          <a:rPr lang="en-US" altLang="zh-CN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altLang="zh-CN" sz="2400" dirty="0"/>
                  <a:t> acts on the coordinates of the particle, it transfers just like coordinates.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𝐷</m:t>
                        </m:r>
                      </m:e>
                      <m:sub>
                        <m:r>
                          <a:rPr lang="en-US" altLang="zh-CN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𝑖𝑗</m:t>
                        </m:r>
                      </m:sub>
                    </m:sSub>
                    <m:r>
                      <a:rPr lang="en-US" altLang="zh-CN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</m:t>
                    </m:r>
                    <m:r>
                      <a:rPr lang="en-US" altLang="zh-CN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𝑠</m:t>
                    </m:r>
                    <m:r>
                      <a:rPr lang="en-US" altLang="zh-CN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r>
                      <a:rPr lang="en-US" altLang="zh-CN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𝑑𝑠</m:t>
                    </m:r>
                    <m:r>
                      <a:rPr lang="en-US" altLang="zh-CN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)=</m:t>
                    </m:r>
                    <m:sSub>
                      <m:sSubPr>
                        <m:ctrlPr>
                          <a:rPr lang="en-US" altLang="zh-CN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𝑀</m:t>
                        </m:r>
                      </m:e>
                      <m:sub>
                        <m:r>
                          <a:rPr lang="en-US" altLang="zh-CN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𝑑𝑠</m:t>
                        </m:r>
                      </m:sub>
                    </m:sSub>
                    <m:sSub>
                      <m:sSubPr>
                        <m:ctrlPr>
                          <a:rPr lang="en-US" altLang="zh-CN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𝑑</m:t>
                        </m:r>
                      </m:e>
                      <m:sub>
                        <m:r>
                          <a:rPr lang="en-US" altLang="zh-CN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altLang="zh-CN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</m:t>
                    </m:r>
                    <m:r>
                      <a:rPr lang="en-US" altLang="zh-CN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𝑠</m:t>
                    </m:r>
                    <m:r>
                      <a:rPr lang="en-US" altLang="zh-CN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  <m:sSup>
                      <m:sSupPr>
                        <m:ctrlPr>
                          <a:rPr lang="en-US" altLang="zh-CN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sSub>
                          <m:sSubPr>
                            <m:ctrlPr>
                              <a:rPr lang="en-US" altLang="zh-CN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𝑑</m:t>
                            </m:r>
                          </m:e>
                          <m:sub>
                            <m:r>
                              <a:rPr lang="en-US" altLang="zh-CN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𝑗</m:t>
                            </m:r>
                          </m:sub>
                        </m:sSub>
                      </m:e>
                      <m:sup>
                        <m:r>
                          <a:rPr lang="en-US" altLang="zh-CN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𝑇</m:t>
                        </m:r>
                      </m:sup>
                    </m:sSup>
                    <m:r>
                      <a:rPr lang="en-US" altLang="zh-CN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n-US" altLang="zh-CN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</m:t>
                    </m:r>
                    <m:r>
                      <a:rPr lang="en-US" altLang="zh-CN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𝑠</m:t>
                    </m:r>
                    <m:r>
                      <a:rPr lang="en-US" altLang="zh-CN" sz="24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  <m:sSup>
                      <m:sSupPr>
                        <m:ctrlPr>
                          <a:rPr lang="en-US" altLang="zh-CN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sSub>
                          <m:sSubPr>
                            <m:ctrlPr>
                              <a:rPr lang="en-US" altLang="zh-CN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𝑀</m:t>
                            </m:r>
                          </m:e>
                          <m:sub>
                            <m:r>
                              <a:rPr lang="en-US" altLang="zh-CN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𝑑𝑠</m:t>
                            </m:r>
                          </m:sub>
                        </m:sSub>
                      </m:e>
                      <m:sup>
                        <m:r>
                          <a:rPr lang="en-US" altLang="zh-CN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𝑇</m:t>
                        </m:r>
                      </m:sup>
                    </m:sSup>
                  </m:oMath>
                </a14:m>
                <a:endParaRPr lang="en-US" altLang="zh-CN" sz="2400" dirty="0"/>
              </a:p>
              <a:p>
                <a:r>
                  <a:rPr lang="en-US" altLang="zh-CN" sz="2400" dirty="0"/>
                  <a:t>To get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𝐷</m:t>
                        </m:r>
                      </m:e>
                      <m:sub>
                        <m:r>
                          <a:rPr lang="en-US" altLang="zh-CN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𝑖𝑗</m:t>
                        </m:r>
                      </m:sub>
                    </m:sSub>
                  </m:oMath>
                </a14:m>
                <a:r>
                  <a:rPr lang="zh-CN" altLang="en-US" sz="2400" dirty="0"/>
                  <a:t> </a:t>
                </a:r>
                <a:r>
                  <a:rPr lang="en-US" altLang="zh-CN" sz="2400" dirty="0"/>
                  <a:t>of the ring, named as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altLang="zh-CN" sz="240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en-US" altLang="zh-CN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𝐷</m:t>
                            </m:r>
                          </m:e>
                          <m:sub>
                            <m:r>
                              <a:rPr lang="en-US" altLang="zh-CN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𝑖𝑗</m:t>
                            </m:r>
                          </m:sub>
                        </m:sSub>
                      </m:e>
                    </m:acc>
                  </m:oMath>
                </a14:m>
                <a:r>
                  <a:rPr lang="en-US" altLang="zh-CN" sz="2400" dirty="0"/>
                  <a:t>, </a:t>
                </a:r>
              </a:p>
              <a:p>
                <a:pPr marL="0" indent="0">
                  <a:buNone/>
                </a:pPr>
                <a:r>
                  <a:rPr lang="en-US" altLang="zh-CN" sz="2400" dirty="0"/>
                  <a:t>we need an integral.</a:t>
                </a:r>
              </a:p>
              <a:p>
                <a:pPr marL="0" indent="0">
                  <a:buNone/>
                </a:pPr>
                <a:endParaRPr lang="zh-CN" altLang="en-US" sz="2400" dirty="0"/>
              </a:p>
            </p:txBody>
          </p:sp>
        </mc:Choice>
        <mc:Fallback>
          <p:sp>
            <p:nvSpPr>
              <p:cNvPr id="3" name="内容占位符 2">
                <a:extLst>
                  <a:ext uri="{FF2B5EF4-FFF2-40B4-BE49-F238E27FC236}">
                    <a16:creationId xmlns:a16="http://schemas.microsoft.com/office/drawing/2014/main" id="{91342C34-2684-4772-A963-6A1CE541377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3"/>
                <a:stretch>
                  <a:fillRect l="-928" t="-1120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" name="文本框 3">
                <a:extLst>
                  <a:ext uri="{FF2B5EF4-FFF2-40B4-BE49-F238E27FC236}">
                    <a16:creationId xmlns:a16="http://schemas.microsoft.com/office/drawing/2014/main" id="{2DD28834-FDF7-40AD-88A4-A070BBC6BAF8}"/>
                  </a:ext>
                </a:extLst>
              </p:cNvPr>
              <p:cNvSpPr txBox="1"/>
              <p:nvPr/>
            </p:nvSpPr>
            <p:spPr>
              <a:xfrm>
                <a:off x="9567986" y="5459204"/>
                <a:ext cx="1011117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CN" sz="1400" i="1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CN" sz="1400" b="0" i="1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  <m:t>𝐷</m:t>
                          </m:r>
                          <m:r>
                            <a:rPr lang="en-US" altLang="zh-CN" sz="1400" b="0" i="1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altLang="zh-CN" sz="1400" b="0" i="1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  <m:t>𝑠</m:t>
                          </m:r>
                        </m:e>
                        <m:sub>
                          <m:r>
                            <a:rPr lang="en-US" altLang="zh-CN" sz="1400" b="0" i="1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altLang="zh-CN" sz="1400" b="0" i="1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zh-CN" altLang="en-US" sz="1400" dirty="0"/>
              </a:p>
            </p:txBody>
          </p:sp>
        </mc:Choice>
        <mc:Fallback>
          <p:sp>
            <p:nvSpPr>
              <p:cNvPr id="4" name="文本框 3">
                <a:extLst>
                  <a:ext uri="{FF2B5EF4-FFF2-40B4-BE49-F238E27FC236}">
                    <a16:creationId xmlns:a16="http://schemas.microsoft.com/office/drawing/2014/main" id="{2DD28834-FDF7-40AD-88A4-A070BBC6BAF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67986" y="5459204"/>
                <a:ext cx="1011117" cy="307777"/>
              </a:xfrm>
              <a:prstGeom prst="rect">
                <a:avLst/>
              </a:prstGeom>
              <a:blipFill>
                <a:blip r:embed="rId4"/>
                <a:stretch>
                  <a:fillRect b="-8000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" name="文本框 4">
                <a:extLst>
                  <a:ext uri="{FF2B5EF4-FFF2-40B4-BE49-F238E27FC236}">
                    <a16:creationId xmlns:a16="http://schemas.microsoft.com/office/drawing/2014/main" id="{BBE9CA1D-52B4-490A-819F-35F7252F3CD7}"/>
                  </a:ext>
                </a:extLst>
              </p:cNvPr>
              <p:cNvSpPr txBox="1"/>
              <p:nvPr/>
            </p:nvSpPr>
            <p:spPr>
              <a:xfrm>
                <a:off x="9020203" y="3713440"/>
                <a:ext cx="593162" cy="30777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sz="1400" b="0" i="1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𝐷</m:t>
                      </m:r>
                      <m:r>
                        <a:rPr lang="en-US" altLang="zh-CN" sz="1400" b="0" i="1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sSub>
                        <m:sSubPr>
                          <m:ctrlPr>
                            <a:rPr lang="en-US" altLang="zh-CN" sz="1400" i="1" smtClean="0">
                              <a:solidFill>
                                <a:schemeClr val="accent6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CN" sz="1400" b="0" i="1" smtClean="0">
                              <a:solidFill>
                                <a:schemeClr val="accent6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𝑠</m:t>
                          </m:r>
                        </m:e>
                        <m:sub>
                          <m:r>
                            <a:rPr lang="en-US" altLang="zh-CN" sz="1400" b="0" i="1" smtClean="0">
                              <a:solidFill>
                                <a:schemeClr val="accent6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altLang="zh-CN" sz="1400" b="0" i="1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zh-CN" altLang="en-US" sz="1400" dirty="0"/>
              </a:p>
            </p:txBody>
          </p:sp>
        </mc:Choice>
        <mc:Fallback>
          <p:sp>
            <p:nvSpPr>
              <p:cNvPr id="5" name="文本框 4">
                <a:extLst>
                  <a:ext uri="{FF2B5EF4-FFF2-40B4-BE49-F238E27FC236}">
                    <a16:creationId xmlns:a16="http://schemas.microsoft.com/office/drawing/2014/main" id="{BBE9CA1D-52B4-490A-819F-35F7252F3CD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20203" y="3713440"/>
                <a:ext cx="593162" cy="307777"/>
              </a:xfrm>
              <a:prstGeom prst="rect">
                <a:avLst/>
              </a:prstGeom>
              <a:blipFill>
                <a:blip r:embed="rId5"/>
                <a:stretch>
                  <a:fillRect r="-2062" b="-5882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文本框 5">
                <a:extLst>
                  <a:ext uri="{FF2B5EF4-FFF2-40B4-BE49-F238E27FC236}">
                    <a16:creationId xmlns:a16="http://schemas.microsoft.com/office/drawing/2014/main" id="{897447EC-0D86-48C4-8F76-70B93D35A590}"/>
                  </a:ext>
                </a:extLst>
              </p:cNvPr>
              <p:cNvSpPr txBox="1"/>
              <p:nvPr/>
            </p:nvSpPr>
            <p:spPr>
              <a:xfrm>
                <a:off x="6881845" y="3809762"/>
                <a:ext cx="1011117" cy="30777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sz="1400" b="0" i="1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</a:rPr>
                        <m:t>𝑀</m:t>
                      </m:r>
                      <m:r>
                        <a:rPr lang="en-US" altLang="zh-CN" sz="1400" b="0" i="1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sSub>
                        <m:sSubPr>
                          <m:ctrlPr>
                            <a:rPr lang="en-US" altLang="zh-CN" sz="1400" b="0" i="1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CN" sz="1400" b="0" i="1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  <m:t>𝑠</m:t>
                          </m:r>
                          <m:r>
                            <a:rPr lang="en-US" altLang="zh-CN" sz="1400" b="0" i="1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altLang="zh-CN" sz="1400" b="0" i="1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  <m:t>𝑠</m:t>
                          </m:r>
                        </m:e>
                        <m:sub>
                          <m:r>
                            <a:rPr lang="en-US" altLang="zh-CN" sz="1400" b="0" i="1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altLang="zh-CN" sz="1400" b="0" i="1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zh-CN" altLang="en-US" sz="1400" dirty="0">
                  <a:solidFill>
                    <a:schemeClr val="accent1"/>
                  </a:solidFill>
                </a:endParaRPr>
              </a:p>
            </p:txBody>
          </p:sp>
        </mc:Choice>
        <mc:Fallback>
          <p:sp>
            <p:nvSpPr>
              <p:cNvPr id="6" name="文本框 5">
                <a:extLst>
                  <a:ext uri="{FF2B5EF4-FFF2-40B4-BE49-F238E27FC236}">
                    <a16:creationId xmlns:a16="http://schemas.microsoft.com/office/drawing/2014/main" id="{897447EC-0D86-48C4-8F76-70B93D35A59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81845" y="3809762"/>
                <a:ext cx="1011117" cy="307777"/>
              </a:xfrm>
              <a:prstGeom prst="rect">
                <a:avLst/>
              </a:prstGeom>
              <a:blipFill>
                <a:blip r:embed="rId6"/>
                <a:stretch>
                  <a:fillRect b="-8000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文本框 6">
                <a:extLst>
                  <a:ext uri="{FF2B5EF4-FFF2-40B4-BE49-F238E27FC236}">
                    <a16:creationId xmlns:a16="http://schemas.microsoft.com/office/drawing/2014/main" id="{49355E33-86C3-4A71-A57D-C0069B6D3FDD}"/>
                  </a:ext>
                </a:extLst>
              </p:cNvPr>
              <p:cNvSpPr txBox="1"/>
              <p:nvPr/>
            </p:nvSpPr>
            <p:spPr>
              <a:xfrm>
                <a:off x="7455484" y="4507904"/>
                <a:ext cx="1881754" cy="30777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sz="1400" b="0" i="1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𝑀</m:t>
                      </m:r>
                      <m:r>
                        <a:rPr lang="en-US" altLang="zh-CN" sz="1400" b="0" i="1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sSub>
                        <m:sSubPr>
                          <m:ctrlPr>
                            <a:rPr lang="en-US" altLang="zh-CN" sz="1400" b="0" i="1" smtClean="0">
                              <a:solidFill>
                                <a:schemeClr val="accent6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CN" sz="1400" b="0" i="1" smtClean="0">
                              <a:solidFill>
                                <a:schemeClr val="accent6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𝑠</m:t>
                          </m:r>
                          <m:r>
                            <a:rPr lang="en-US" altLang="zh-CN" sz="1400" b="0" i="1" smtClean="0">
                              <a:solidFill>
                                <a:schemeClr val="accent6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altLang="zh-CN" sz="1400" b="0" i="1" smtClean="0">
                              <a:solidFill>
                                <a:schemeClr val="accent6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𝑠</m:t>
                          </m:r>
                        </m:e>
                        <m:sub>
                          <m:r>
                            <a:rPr lang="en-US" altLang="zh-CN" sz="1400" b="0" i="1" smtClean="0">
                              <a:solidFill>
                                <a:schemeClr val="accent6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altLang="zh-CN" sz="1400" b="0" i="1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zh-CN" altLang="en-US" sz="1400" dirty="0">
                  <a:solidFill>
                    <a:schemeClr val="accent6">
                      <a:lumMod val="75000"/>
                    </a:schemeClr>
                  </a:solidFill>
                </a:endParaRPr>
              </a:p>
            </p:txBody>
          </p:sp>
        </mc:Choice>
        <mc:Fallback>
          <p:sp>
            <p:nvSpPr>
              <p:cNvPr id="7" name="文本框 6">
                <a:extLst>
                  <a:ext uri="{FF2B5EF4-FFF2-40B4-BE49-F238E27FC236}">
                    <a16:creationId xmlns:a16="http://schemas.microsoft.com/office/drawing/2014/main" id="{49355E33-86C3-4A71-A57D-C0069B6D3FD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55484" y="4507904"/>
                <a:ext cx="1881754" cy="307777"/>
              </a:xfrm>
              <a:prstGeom prst="rect">
                <a:avLst/>
              </a:prstGeom>
              <a:blipFill>
                <a:blip r:embed="rId7"/>
                <a:stretch>
                  <a:fillRect b="-5882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" name="文本框 7">
                <a:extLst>
                  <a:ext uri="{FF2B5EF4-FFF2-40B4-BE49-F238E27FC236}">
                    <a16:creationId xmlns:a16="http://schemas.microsoft.com/office/drawing/2014/main" id="{E655E5C4-A4E5-45A3-8B51-5028A88BC78D}"/>
                  </a:ext>
                </a:extLst>
              </p:cNvPr>
              <p:cNvSpPr txBox="1"/>
              <p:nvPr/>
            </p:nvSpPr>
            <p:spPr>
              <a:xfrm>
                <a:off x="8703169" y="5149583"/>
                <a:ext cx="634069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𝑠</m:t>
                      </m:r>
                    </m:oMath>
                  </m:oMathPara>
                </a14:m>
                <a:endParaRPr lang="zh-CN" altLang="en-US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8" name="文本框 7">
                <a:extLst>
                  <a:ext uri="{FF2B5EF4-FFF2-40B4-BE49-F238E27FC236}">
                    <a16:creationId xmlns:a16="http://schemas.microsoft.com/office/drawing/2014/main" id="{E655E5C4-A4E5-45A3-8B51-5028A88BC78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03169" y="5149583"/>
                <a:ext cx="634069" cy="369332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0" name="文本框 9">
                <a:extLst>
                  <a:ext uri="{FF2B5EF4-FFF2-40B4-BE49-F238E27FC236}">
                    <a16:creationId xmlns:a16="http://schemas.microsoft.com/office/drawing/2014/main" id="{076FE859-F5FA-4D69-8FA7-E2CFCD109938}"/>
                  </a:ext>
                </a:extLst>
              </p:cNvPr>
              <p:cNvSpPr txBox="1"/>
              <p:nvPr/>
            </p:nvSpPr>
            <p:spPr>
              <a:xfrm>
                <a:off x="7695893" y="5957180"/>
                <a:ext cx="3163303" cy="52264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zh-CN" altLang="en-US" sz="14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altLang="zh-CN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𝐷</m:t>
                        </m:r>
                      </m:e>
                    </m:acc>
                    <m:r>
                      <a:rPr lang="en-US" altLang="zh-CN" sz="14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altLang="zh-CN" sz="1400" i="1" smtClean="0">
                        <a:solidFill>
                          <a:schemeClr val="accent1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𝑀</m:t>
                    </m:r>
                    <m:d>
                      <m:dPr>
                        <m:ctrlPr>
                          <a:rPr lang="en-US" altLang="zh-CN" sz="1400" i="1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CN" sz="1400" i="1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𝑠</m:t>
                        </m:r>
                        <m:r>
                          <a:rPr lang="en-US" altLang="zh-CN" sz="1400" i="1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en-US" altLang="zh-CN" sz="1400" i="1" smtClean="0">
                                <a:solidFill>
                                  <a:schemeClr val="accent1">
                                    <a:lumMod val="75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sz="1400" b="0" i="1" smtClean="0">
                                <a:solidFill>
                                  <a:schemeClr val="accent1">
                                    <a:lumMod val="75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𝑠</m:t>
                            </m:r>
                          </m:e>
                          <m:sub>
                            <m:r>
                              <a:rPr lang="en-US" altLang="zh-CN" sz="1400" b="0" i="1" smtClean="0">
                                <a:solidFill>
                                  <a:schemeClr val="accent1">
                                    <a:lumMod val="75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</m:d>
                    <m:r>
                      <a:rPr lang="en-US" altLang="zh-CN" sz="1400" b="0" i="1" smtClean="0">
                        <a:solidFill>
                          <a:schemeClr val="accent1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𝐷</m:t>
                    </m:r>
                    <m:d>
                      <m:dPr>
                        <m:ctrlPr>
                          <a:rPr lang="en-US" altLang="zh-CN" sz="1400" i="1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altLang="zh-CN" sz="1400" i="1" smtClean="0">
                                <a:solidFill>
                                  <a:schemeClr val="accent1">
                                    <a:lumMod val="75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sz="1400" b="0" i="1" smtClean="0">
                                <a:solidFill>
                                  <a:schemeClr val="accent1">
                                    <a:lumMod val="75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𝑠</m:t>
                            </m:r>
                          </m:e>
                          <m:sub>
                            <m:r>
                              <a:rPr lang="en-US" altLang="zh-CN" sz="1400" b="0" i="1" smtClean="0">
                                <a:solidFill>
                                  <a:schemeClr val="accent1">
                                    <a:lumMod val="75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</m:d>
                    <m:sSup>
                      <m:sSupPr>
                        <m:ctrlPr>
                          <a:rPr lang="en-US" altLang="zh-CN" sz="1400" i="1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CN" sz="1400" i="1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𝑀</m:t>
                        </m:r>
                      </m:e>
                      <m:sup>
                        <m:r>
                          <a:rPr lang="en-US" altLang="zh-CN" sz="1400" i="1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𝑇</m:t>
                        </m:r>
                      </m:sup>
                    </m:sSup>
                    <m:d>
                      <m:dPr>
                        <m:ctrlPr>
                          <a:rPr lang="en-US" altLang="zh-CN" sz="1400" i="1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CN" sz="1400" i="1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𝑠</m:t>
                        </m:r>
                        <m:r>
                          <a:rPr lang="en-US" altLang="zh-CN" sz="1400" i="1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en-US" altLang="zh-CN" sz="1400" i="1" smtClean="0">
                                <a:solidFill>
                                  <a:schemeClr val="accent1">
                                    <a:lumMod val="75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sz="1400" b="0" i="1" smtClean="0">
                                <a:solidFill>
                                  <a:schemeClr val="accent1">
                                    <a:lumMod val="75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𝑠</m:t>
                            </m:r>
                          </m:e>
                          <m:sub>
                            <m:r>
                              <a:rPr lang="en-US" altLang="zh-CN" sz="1400" b="0" i="1" smtClean="0">
                                <a:solidFill>
                                  <a:schemeClr val="accent1">
                                    <a:lumMod val="75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</m:d>
                    <m:r>
                      <a:rPr lang="en-US" altLang="zh-CN" sz="14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altLang="zh-CN" sz="1400" i="1" smtClean="0">
                        <a:solidFill>
                          <a:schemeClr val="accent6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𝑀</m:t>
                    </m:r>
                    <m:d>
                      <m:dPr>
                        <m:ctrlPr>
                          <a:rPr lang="en-US" altLang="zh-CN" sz="1400" i="1">
                            <a:solidFill>
                              <a:schemeClr val="accent6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CN" sz="1400" i="1">
                            <a:solidFill>
                              <a:schemeClr val="accent6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𝑠</m:t>
                        </m:r>
                        <m:r>
                          <a:rPr lang="en-US" altLang="zh-CN" sz="1400" i="1">
                            <a:solidFill>
                              <a:schemeClr val="accent6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en-US" altLang="zh-CN" sz="1400" i="1" smtClean="0">
                                <a:solidFill>
                                  <a:schemeClr val="accent6">
                                    <a:lumMod val="75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sz="1400" b="0" i="1" smtClean="0">
                                <a:solidFill>
                                  <a:schemeClr val="accent6">
                                    <a:lumMod val="75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𝑠</m:t>
                            </m:r>
                          </m:e>
                          <m:sub>
                            <m:r>
                              <a:rPr lang="en-US" altLang="zh-CN" sz="1400" b="0" i="1" smtClean="0">
                                <a:solidFill>
                                  <a:schemeClr val="accent6">
                                    <a:lumMod val="75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e>
                    </m:d>
                    <m:r>
                      <a:rPr lang="en-US" altLang="zh-CN" sz="1400" b="0" i="1" smtClean="0">
                        <a:solidFill>
                          <a:schemeClr val="accent6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𝐷</m:t>
                    </m:r>
                    <m:d>
                      <m:dPr>
                        <m:ctrlPr>
                          <a:rPr lang="en-US" altLang="zh-CN" sz="1400" i="1">
                            <a:solidFill>
                              <a:schemeClr val="accent6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altLang="zh-CN" sz="1400" i="1" smtClean="0">
                                <a:solidFill>
                                  <a:schemeClr val="accent6">
                                    <a:lumMod val="75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sz="1400" b="0" i="1" smtClean="0">
                                <a:solidFill>
                                  <a:schemeClr val="accent6">
                                    <a:lumMod val="75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𝑠</m:t>
                            </m:r>
                          </m:e>
                          <m:sub>
                            <m:r>
                              <a:rPr lang="en-US" altLang="zh-CN" sz="1400" b="0" i="1" smtClean="0">
                                <a:solidFill>
                                  <a:schemeClr val="accent6">
                                    <a:lumMod val="75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</m:d>
                    <m:sSup>
                      <m:sSupPr>
                        <m:ctrlPr>
                          <a:rPr lang="en-US" altLang="zh-CN" sz="1400" i="1">
                            <a:solidFill>
                              <a:schemeClr val="accent6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CN" sz="1400" i="1">
                            <a:solidFill>
                              <a:schemeClr val="accent6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𝑀</m:t>
                        </m:r>
                      </m:e>
                      <m:sup>
                        <m:r>
                          <a:rPr lang="en-US" altLang="zh-CN" sz="1400" i="1">
                            <a:solidFill>
                              <a:schemeClr val="accent6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𝑇</m:t>
                        </m:r>
                      </m:sup>
                    </m:sSup>
                    <m:d>
                      <m:dPr>
                        <m:ctrlPr>
                          <a:rPr lang="en-US" altLang="zh-CN" sz="1400" i="1">
                            <a:solidFill>
                              <a:schemeClr val="accent6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CN" sz="1400" i="1">
                            <a:solidFill>
                              <a:schemeClr val="accent6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𝑠</m:t>
                        </m:r>
                        <m:r>
                          <a:rPr lang="en-US" altLang="zh-CN" sz="1400" i="1">
                            <a:solidFill>
                              <a:schemeClr val="accent6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en-US" altLang="zh-CN" sz="1400" i="1" smtClean="0">
                                <a:solidFill>
                                  <a:schemeClr val="accent6">
                                    <a:lumMod val="75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sz="1400" b="0" i="1" smtClean="0">
                                <a:solidFill>
                                  <a:schemeClr val="accent6">
                                    <a:lumMod val="75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𝑠</m:t>
                            </m:r>
                          </m:e>
                          <m:sub>
                            <m:r>
                              <a:rPr lang="en-US" altLang="zh-CN" sz="1400" b="0" i="1" smtClean="0">
                                <a:solidFill>
                                  <a:schemeClr val="accent6">
                                    <a:lumMod val="75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e>
                    </m:d>
                  </m:oMath>
                </a14:m>
                <a:r>
                  <a:rPr lang="en-US" altLang="zh-CN" sz="1400" dirty="0"/>
                  <a:t>+</a:t>
                </a:r>
                <a:r>
                  <a:rPr lang="en-US" altLang="zh-CN" sz="1400" dirty="0">
                    <a:solidFill>
                      <a:srgbClr val="FF0000"/>
                    </a:solidFill>
                  </a:rPr>
                  <a:t>…</a:t>
                </a:r>
                <a:endParaRPr lang="zh-CN" altLang="en-US" sz="1400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10" name="文本框 9">
                <a:extLst>
                  <a:ext uri="{FF2B5EF4-FFF2-40B4-BE49-F238E27FC236}">
                    <a16:creationId xmlns:a16="http://schemas.microsoft.com/office/drawing/2014/main" id="{076FE859-F5FA-4D69-8FA7-E2CFCD10993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95893" y="5957180"/>
                <a:ext cx="3163303" cy="522644"/>
              </a:xfrm>
              <a:prstGeom prst="rect">
                <a:avLst/>
              </a:prstGeom>
              <a:blipFill>
                <a:blip r:embed="rId9"/>
                <a:stretch>
                  <a:fillRect b="-11628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2" name="文本框 11">
                <a:extLst>
                  <a:ext uri="{FF2B5EF4-FFF2-40B4-BE49-F238E27FC236}">
                    <a16:creationId xmlns:a16="http://schemas.microsoft.com/office/drawing/2014/main" id="{59C4C0E3-7438-434B-9FF1-1C92F758CD68}"/>
                  </a:ext>
                </a:extLst>
              </p:cNvPr>
              <p:cNvSpPr txBox="1"/>
              <p:nvPr/>
            </p:nvSpPr>
            <p:spPr>
              <a:xfrm>
                <a:off x="549977" y="5149583"/>
                <a:ext cx="6097314" cy="71660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en-US" altLang="zh-CN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sSub>
                            <m:sSubPr>
                              <m:ctrlPr>
                                <a:rPr lang="en-US" altLang="zh-CN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CN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𝐷</m:t>
                              </m:r>
                            </m:e>
                            <m:sub>
                              <m:r>
                                <a:rPr lang="en-US" altLang="zh-CN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𝑖𝑗</m:t>
                              </m:r>
                            </m:sub>
                          </m:sSub>
                        </m:e>
                      </m:acc>
                      <m:r>
                        <a:rPr lang="en-US" altLang="zh-CN" b="0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trlP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𝑠</m:t>
                          </m:r>
                        </m:sub>
                        <m:sup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𝑠</m:t>
                          </m:r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𝐶</m:t>
                          </m:r>
                        </m:sup>
                        <m:e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𝑀</m:t>
                          </m:r>
                          <m:d>
                            <m:dPr>
                              <m:ctrlPr>
                                <a:rPr lang="en-US" altLang="zh-CN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altLang="zh-CN" b="0" i="1" smtClean="0"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  <m:r>
                                <a:rPr lang="en-US" altLang="zh-CN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altLang="zh-CN" b="0" i="1" smtClean="0">
                                  <a:latin typeface="Cambria Math" panose="02040503050406030204" pitchFamily="18" charset="0"/>
                                </a:rPr>
                                <m:t>𝐶</m:t>
                              </m:r>
                              <m:r>
                                <a:rPr lang="en-US" altLang="zh-CN" b="0" i="1" smtClean="0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sSup>
                                <m:sSupPr>
                                  <m:ctrlPr>
                                    <a:rPr lang="en-US" altLang="zh-CN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altLang="zh-CN" b="0" i="1" smtClean="0">
                                      <a:latin typeface="Cambria Math" panose="02040503050406030204" pitchFamily="18" charset="0"/>
                                    </a:rPr>
                                    <m:t>𝑠</m:t>
                                  </m:r>
                                </m:e>
                                <m:sup>
                                  <m:r>
                                    <a:rPr lang="en-US" altLang="zh-CN" b="0" i="1" smtClean="0">
                                      <a:latin typeface="Cambria Math" panose="02040503050406030204" pitchFamily="18" charset="0"/>
                                    </a:rPr>
                                    <m:t>′</m:t>
                                  </m:r>
                                </m:sup>
                              </m:sSup>
                            </m:e>
                          </m:d>
                          <m:sSub>
                            <m:sSubPr>
                              <m:ctrlPr>
                                <a:rPr lang="en-US" altLang="zh-CN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CN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𝑑</m:t>
                              </m:r>
                            </m:e>
                            <m:sub>
                              <m:r>
                                <a:rPr lang="en-US" altLang="zh-CN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  <m:r>
                            <a:rPr lang="en-US" altLang="zh-CN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(</m:t>
                          </m:r>
                          <m:sSup>
                            <m:sSupPr>
                              <m:ctrlPr>
                                <a:rPr lang="en-US" altLang="zh-CN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altLang="zh-CN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𝑠</m:t>
                              </m:r>
                            </m:e>
                            <m:sup>
                              <m:r>
                                <a:rPr lang="en-US" altLang="zh-CN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′</m:t>
                              </m:r>
                            </m:sup>
                          </m:sSup>
                          <m:r>
                            <a:rPr lang="en-US" altLang="zh-CN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  <m:sSubSup>
                            <m:sSubSupPr>
                              <m:ctrlPr>
                                <a:rPr lang="en-US" altLang="zh-CN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altLang="zh-CN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𝑑</m:t>
                              </m:r>
                            </m:e>
                            <m:sub>
                              <m:r>
                                <a:rPr lang="en-US" altLang="zh-CN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𝑗</m:t>
                              </m:r>
                            </m:sub>
                            <m:sup>
                              <m:r>
                                <a:rPr lang="en-US" altLang="zh-CN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𝑇</m:t>
                              </m:r>
                            </m:sup>
                          </m:sSubSup>
                          <m:r>
                            <a:rPr lang="en-US" altLang="zh-CN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(</m:t>
                          </m:r>
                          <m:sSup>
                            <m:sSupPr>
                              <m:ctrlPr>
                                <a:rPr lang="en-US" altLang="zh-CN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altLang="zh-CN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𝑠</m:t>
                              </m:r>
                            </m:e>
                            <m:sup>
                              <m:r>
                                <a:rPr lang="en-US" altLang="zh-CN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′</m:t>
                              </m:r>
                            </m:sup>
                          </m:sSup>
                          <m:r>
                            <a:rPr lang="en-US" altLang="zh-CN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  <m:sSup>
                            <m:sSupPr>
                              <m:ctrlPr>
                                <a:rPr lang="en-US" altLang="zh-CN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altLang="zh-CN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𝑀</m:t>
                              </m:r>
                            </m:e>
                            <m:sup>
                              <m:r>
                                <a:rPr lang="en-US" altLang="zh-CN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𝑇</m:t>
                              </m:r>
                            </m:sup>
                          </m:sSup>
                          <m:d>
                            <m:dPr>
                              <m:ctrlPr>
                                <a:rPr lang="en-US" altLang="zh-CN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altLang="zh-CN" b="0" i="1" smtClean="0"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  <m:r>
                                <a:rPr lang="en-US" altLang="zh-CN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altLang="zh-CN" b="0" i="1" smtClean="0">
                                  <a:latin typeface="Cambria Math" panose="02040503050406030204" pitchFamily="18" charset="0"/>
                                </a:rPr>
                                <m:t>𝐶</m:t>
                              </m:r>
                              <m:r>
                                <a:rPr lang="en-US" altLang="zh-CN" b="0" i="1" smtClean="0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sSup>
                                <m:sSupPr>
                                  <m:ctrlPr>
                                    <a:rPr lang="en-US" altLang="zh-CN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altLang="zh-CN" b="0" i="1" smtClean="0">
                                      <a:latin typeface="Cambria Math" panose="02040503050406030204" pitchFamily="18" charset="0"/>
                                    </a:rPr>
                                    <m:t>𝑠</m:t>
                                  </m:r>
                                </m:e>
                                <m:sup>
                                  <m:r>
                                    <a:rPr lang="en-US" altLang="zh-CN" b="0" i="1" smtClean="0">
                                      <a:latin typeface="Cambria Math" panose="02040503050406030204" pitchFamily="18" charset="0"/>
                                    </a:rPr>
                                    <m:t>′</m:t>
                                  </m:r>
                                </m:sup>
                              </m:sSup>
                            </m:e>
                          </m:d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𝑑𝑠</m:t>
                          </m:r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e>
                      </m:nary>
                    </m:oMath>
                  </m:oMathPara>
                </a14:m>
                <a:endParaRPr lang="zh-CN" altLang="en-US" dirty="0"/>
              </a:p>
            </p:txBody>
          </p:sp>
        </mc:Choice>
        <mc:Fallback>
          <p:sp>
            <p:nvSpPr>
              <p:cNvPr id="12" name="文本框 11">
                <a:extLst>
                  <a:ext uri="{FF2B5EF4-FFF2-40B4-BE49-F238E27FC236}">
                    <a16:creationId xmlns:a16="http://schemas.microsoft.com/office/drawing/2014/main" id="{59C4C0E3-7438-434B-9FF1-1C92F758CD6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9977" y="5149583"/>
                <a:ext cx="6097314" cy="716606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6" name="文本框 15">
                <a:extLst>
                  <a:ext uri="{FF2B5EF4-FFF2-40B4-BE49-F238E27FC236}">
                    <a16:creationId xmlns:a16="http://schemas.microsoft.com/office/drawing/2014/main" id="{E7354D9E-7E03-4614-99AC-0EF349EB69CD}"/>
                  </a:ext>
                </a:extLst>
              </p:cNvPr>
              <p:cNvSpPr txBox="1"/>
              <p:nvPr/>
            </p:nvSpPr>
            <p:spPr>
              <a:xfrm>
                <a:off x="7530361" y="6460892"/>
                <a:ext cx="2979683" cy="39671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dirty="0"/>
                  <a:t>Figure4: How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altLang="zh-CN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en-US" altLang="zh-CN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𝐷</m:t>
                            </m:r>
                          </m:e>
                          <m:sub>
                            <m:r>
                              <a:rPr lang="en-US" altLang="zh-CN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𝑖𝑗</m:t>
                            </m:r>
                          </m:sub>
                        </m:sSub>
                      </m:e>
                    </m:acc>
                  </m:oMath>
                </a14:m>
                <a:r>
                  <a:rPr lang="zh-CN" altLang="en-US" dirty="0"/>
                  <a:t> </a:t>
                </a:r>
                <a:r>
                  <a:rPr lang="en-US" altLang="zh-CN" dirty="0"/>
                  <a:t>calculates</a:t>
                </a:r>
                <a:endParaRPr lang="zh-CN" altLang="en-US" dirty="0"/>
              </a:p>
            </p:txBody>
          </p:sp>
        </mc:Choice>
        <mc:Fallback>
          <p:sp>
            <p:nvSpPr>
              <p:cNvPr id="16" name="文本框 15">
                <a:extLst>
                  <a:ext uri="{FF2B5EF4-FFF2-40B4-BE49-F238E27FC236}">
                    <a16:creationId xmlns:a16="http://schemas.microsoft.com/office/drawing/2014/main" id="{E7354D9E-7E03-4614-99AC-0EF349EB69C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30361" y="6460892"/>
                <a:ext cx="2979683" cy="396712"/>
              </a:xfrm>
              <a:prstGeom prst="rect">
                <a:avLst/>
              </a:prstGeom>
              <a:blipFill>
                <a:blip r:embed="rId11"/>
                <a:stretch>
                  <a:fillRect l="-1636" t="-7692" b="-18462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004854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CC9ABDA-FE26-425B-86C1-EBF6112584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Emittance Calculation</a:t>
            </a:r>
            <a:endParaRPr lang="zh-CN" alt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内容占位符 2">
                <a:extLst>
                  <a:ext uri="{FF2B5EF4-FFF2-40B4-BE49-F238E27FC236}">
                    <a16:creationId xmlns:a16="http://schemas.microsoft.com/office/drawing/2014/main" id="{4F1A862F-8959-42E1-98AF-D1365B8C7867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altLang="zh-CN" dirty="0"/>
                  <a:t>Now we have a one-turn map for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l-GR" altLang="zh-CN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Σ</m:t>
                        </m:r>
                      </m:e>
                      <m:sub>
                        <m:r>
                          <a:rPr lang="en-US" altLang="zh-CN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𝑖𝑗</m:t>
                        </m:r>
                      </m:sub>
                    </m:sSub>
                  </m:oMath>
                </a14:m>
                <a:endParaRPr lang="en-US" altLang="zh-CN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CN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l-GR" altLang="zh-CN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Σ</m:t>
                          </m:r>
                        </m:e>
                        <m:sub>
                          <m:r>
                            <a:rPr lang="en-US" altLang="zh-CN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𝑖𝑗</m:t>
                          </m:r>
                        </m:sub>
                      </m:sSub>
                      <m:d>
                        <m:dPr>
                          <m:ctrlPr>
                            <a:rPr lang="en-US" altLang="zh-CN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zh-CN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𝑠</m:t>
                          </m:r>
                          <m:r>
                            <a:rPr lang="en-US" altLang="zh-CN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en-US" altLang="zh-CN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𝐶</m:t>
                          </m:r>
                        </m:e>
                      </m:d>
                      <m:r>
                        <a:rPr lang="en-US" altLang="zh-CN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altLang="zh-CN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𝑀</m:t>
                      </m:r>
                      <m:sSub>
                        <m:sSubPr>
                          <m:ctrlPr>
                            <a:rPr lang="en-US" altLang="zh-CN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l-GR" altLang="zh-CN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Σ</m:t>
                          </m:r>
                        </m:e>
                        <m:sub>
                          <m:r>
                            <a:rPr lang="en-US" altLang="zh-CN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𝑖𝑗</m:t>
                          </m:r>
                        </m:sub>
                      </m:sSub>
                      <m:d>
                        <m:dPr>
                          <m:ctrlPr>
                            <a:rPr lang="en-US" altLang="zh-CN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zh-CN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𝑠</m:t>
                          </m:r>
                        </m:e>
                      </m:d>
                      <m:sSup>
                        <m:sSupPr>
                          <m:ctrlPr>
                            <a:rPr lang="en-US" altLang="zh-CN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zh-CN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𝑀</m:t>
                          </m:r>
                        </m:e>
                        <m:sup>
                          <m:r>
                            <a:rPr lang="en-US" altLang="zh-CN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𝑇</m:t>
                          </m:r>
                        </m:sup>
                      </m:sSup>
                      <m:r>
                        <a:rPr lang="en-US" altLang="zh-CN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altLang="zh-CN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CN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𝐷</m:t>
                          </m:r>
                        </m:e>
                        <m:sub>
                          <m:r>
                            <a:rPr lang="en-US" altLang="zh-CN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𝑖𝑗</m:t>
                          </m:r>
                        </m:sub>
                      </m:sSub>
                    </m:oMath>
                  </m:oMathPara>
                </a14:m>
                <a:endParaRPr lang="en-US" altLang="zh-CN" dirty="0"/>
              </a:p>
              <a:p>
                <a:r>
                  <a:rPr lang="en-US" altLang="zh-CN" dirty="0"/>
                  <a:t>It’s a linear equation and can be easily solved.</a:t>
                </a:r>
              </a:p>
              <a:p>
                <a:endParaRPr lang="en-US" altLang="zh-CN" dirty="0"/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CN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zh-CN" altLang="en-US" i="1" smtClean="0">
                              <a:latin typeface="Cambria Math" panose="02040503050406030204" pitchFamily="18" charset="0"/>
                            </a:rPr>
                            <m:t>𝜀</m:t>
                          </m:r>
                        </m:e>
                        <m:sub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sub>
                      </m:sSub>
                      <m:r>
                        <a:rPr lang="en-US" altLang="zh-CN" b="0" i="1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d>
                            <m:dPr>
                              <m:begChr m:val="⟨"/>
                              <m:endChr m:val="⟩"/>
                              <m:ctrlPr>
                                <a:rPr lang="en-US" altLang="zh-CN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US" altLang="zh-CN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altLang="zh-CN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altLang="zh-CN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d>
                          <m:d>
                            <m:dPr>
                              <m:begChr m:val="⟨"/>
                              <m:endChr m:val="⟩"/>
                              <m:ctrlPr>
                                <a:rPr lang="en-US" altLang="zh-CN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US" altLang="zh-CN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altLang="zh-CN" b="0" i="1" smtClean="0">
                                      <a:latin typeface="Cambria Math" panose="02040503050406030204" pitchFamily="18" charset="0"/>
                                    </a:rPr>
                                    <m:t>𝑝</m:t>
                                  </m:r>
                                </m:e>
                                <m:sup>
                                  <m:r>
                                    <a:rPr lang="en-US" altLang="zh-CN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d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US" altLang="zh-CN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begChr m:val="⟨"/>
                                  <m:endChr m:val="⟩"/>
                                  <m:ctrlPr>
                                    <a:rPr lang="en-US" altLang="zh-CN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altLang="zh-CN" b="0" i="1" smtClean="0">
                                      <a:latin typeface="Cambria Math" panose="02040503050406030204" pitchFamily="18" charset="0"/>
                                    </a:rPr>
                                    <m:t>𝑥𝑝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altLang="zh-CN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</m:oMath>
                  </m:oMathPara>
                </a14:m>
                <a:endParaRPr lang="en-US" altLang="zh-CN" dirty="0"/>
              </a:p>
              <a:p>
                <a:r>
                  <a:rPr lang="en-US" altLang="zh-CN" dirty="0"/>
                  <a:t>Note that it breaks down when there is coupling. Wolski’s approach is more general: the eigenvalues of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altLang="zh-CN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Σ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𝑆</m:t>
                    </m:r>
                  </m:oMath>
                </a14:m>
                <a:r>
                  <a:rPr lang="en-US" altLang="zh-CN" dirty="0"/>
                  <a:t>.</a:t>
                </a:r>
                <a:endParaRPr lang="zh-CN" altLang="en-US" dirty="0"/>
              </a:p>
            </p:txBody>
          </p:sp>
        </mc:Choice>
        <mc:Fallback>
          <p:sp>
            <p:nvSpPr>
              <p:cNvPr id="3" name="内容占位符 2">
                <a:extLst>
                  <a:ext uri="{FF2B5EF4-FFF2-40B4-BE49-F238E27FC236}">
                    <a16:creationId xmlns:a16="http://schemas.microsoft.com/office/drawing/2014/main" id="{4F1A862F-8959-42E1-98AF-D1365B8C7867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43" t="-2101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511268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EC6852F-10A0-4D4D-AA75-E5F6D3B1B3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07BD2E76-62F8-4880-A426-6E0171117B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Ohmi</a:t>
            </a:r>
            <a:r>
              <a:rPr lang="en-US" altLang="zh-CN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altLang="zh-CN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Kazuhito</a:t>
            </a:r>
            <a:r>
              <a:rPr lang="en-US" altLang="zh-CN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, Kohji Hirata, and </a:t>
            </a:r>
            <a:r>
              <a:rPr lang="en-US" altLang="zh-CN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Katsunobu</a:t>
            </a:r>
            <a:r>
              <a:rPr lang="en-US" altLang="zh-CN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altLang="zh-CN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Oide</a:t>
            </a:r>
            <a:r>
              <a:rPr lang="en-US" altLang="zh-CN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. "From the beam-envelope matrix to synchrotron-radiation integrals." </a:t>
            </a:r>
            <a:r>
              <a:rPr lang="en-US" altLang="zh-CN" b="0" i="1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Physical Review E</a:t>
            </a:r>
            <a:r>
              <a:rPr lang="en-US" altLang="zh-CN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 49.1 (1994): 751.</a:t>
            </a:r>
          </a:p>
          <a:p>
            <a:r>
              <a:rPr lang="en-US" altLang="zh-CN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Wolski, Andrzej. </a:t>
            </a:r>
            <a:r>
              <a:rPr lang="en-US" altLang="zh-CN" b="0" i="1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Beam dynamics in high energy particle accelerators</a:t>
            </a:r>
            <a:r>
              <a:rPr lang="en-US" altLang="zh-CN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. 2014.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0648165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>
            <a:extLst>
              <a:ext uri="{FF2B5EF4-FFF2-40B4-BE49-F238E27FC236}">
                <a16:creationId xmlns:a16="http://schemas.microsoft.com/office/drawing/2014/main" id="{6BC684F8-DE6A-4CF4-8880-A92B74926768}"/>
              </a:ext>
            </a:extLst>
          </p:cNvPr>
          <p:cNvSpPr txBox="1"/>
          <p:nvPr/>
        </p:nvSpPr>
        <p:spPr>
          <a:xfrm>
            <a:off x="2451538" y="2688021"/>
            <a:ext cx="673975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5400" dirty="0"/>
              <a:t>Thank you</a:t>
            </a:r>
            <a:endParaRPr lang="zh-CN" altLang="en-US" sz="5400" dirty="0"/>
          </a:p>
        </p:txBody>
      </p:sp>
    </p:spTree>
    <p:extLst>
      <p:ext uri="{BB962C8B-B14F-4D97-AF65-F5344CB8AC3E}">
        <p14:creationId xmlns:p14="http://schemas.microsoft.com/office/powerpoint/2010/main" val="38688711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6197</TotalTime>
  <Words>433</Words>
  <Application>Microsoft Office PowerPoint</Application>
  <PresentationFormat>宽屏</PresentationFormat>
  <Paragraphs>60</Paragraphs>
  <Slides>9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9</vt:i4>
      </vt:variant>
    </vt:vector>
  </HeadingPairs>
  <TitlesOfParts>
    <vt:vector size="14" baseType="lpstr">
      <vt:lpstr>等线</vt:lpstr>
      <vt:lpstr>等线 Light</vt:lpstr>
      <vt:lpstr>Arial</vt:lpstr>
      <vt:lpstr>Cambria Math</vt:lpstr>
      <vt:lpstr>Office 主题​​</vt:lpstr>
      <vt:lpstr>Emittance Calculation with the Method of Envelope Matrix</vt:lpstr>
      <vt:lpstr>Coordinate</vt:lpstr>
      <vt:lpstr>Emittance</vt:lpstr>
      <vt:lpstr>Distribution</vt:lpstr>
      <vt:lpstr>Quantum Excitation</vt:lpstr>
      <vt:lpstr>Quantum Excitation</vt:lpstr>
      <vt:lpstr>Emittance Calculation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Emittance Calculation with the Method of Envelope Matrix</dc:title>
  <dc:creator>亦贤 戴</dc:creator>
  <cp:lastModifiedBy>亦贤 戴</cp:lastModifiedBy>
  <cp:revision>70</cp:revision>
  <dcterms:created xsi:type="dcterms:W3CDTF">2024-10-21T02:13:10Z</dcterms:created>
  <dcterms:modified xsi:type="dcterms:W3CDTF">2024-10-25T09:30:27Z</dcterms:modified>
</cp:coreProperties>
</file>