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57C61-1FA5-06E3-90E5-184DDDB969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40249-665F-CA79-021A-B28A05C67B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20F667-C25A-1F9E-F23D-E93F91391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204C3-1BDF-0BE3-F826-4D59623A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9C1E4-7D13-5300-0315-E6AF6D15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37475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B1E96-22B5-607D-5E2F-C8DCA0D28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ACD1C-7D2B-59BE-44EC-90B44251C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E3069-D3F3-6A45-5B83-32B4C698A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AA504-C607-99F9-C9BD-3C8B4FC6A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4B868-82C5-0C8A-5415-BEA4B234D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387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110D9E-AAF6-709B-949A-673576A9D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08517E-CEA0-EBBB-62E8-B929DE421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B90DA-EF8A-7017-A959-E12D377F4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663D5-CFCE-CEDE-F881-904FD353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1AFA1-B4BE-5873-8115-8D8FE3C6A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9545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53559-B82C-3FB1-E98E-D3A3BBADF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A58BD-EAF6-D59B-9731-D0DEF95F1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50E08-652C-67CD-9E31-CA64F640D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CA085-31EE-DAE8-C95E-A42EB877C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B7A4D-66B3-2B6B-E8BB-231E7864B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07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4FF3B-D558-DC78-BB5F-1F7579481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355A00-B5E2-1F44-AD72-7553BAB25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48CA2-3E9C-E466-ADB8-B039F95D0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8DBBF-8ECA-B2EE-CBB9-61307F2EB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2FB26-85B9-FF04-21F3-38AF45A9A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85200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63DA-5FBA-B272-2EC2-CC9ABF41F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1EA03-28F9-948A-8883-7EC5224838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B3153F-96B4-DC6B-496C-E32EED6A7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22FAFA-4F36-5455-BCDC-FFAD05A52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2E589-254A-06E1-5975-6212A9DE4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D3489C-944A-4E25-69BD-A057820A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9874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1C8-17A9-D90D-1D8C-DAAC08200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D4DF02-F5A4-D7DD-F7AB-31BE2915B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D08CFE-E9E5-7122-590B-B91CEC8146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818A71-5C75-3BC8-EDCD-2F7FA27BD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9612D0-03DC-2266-5866-35129124EF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C17ECB-1A00-31F0-A112-E59E609F4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C75380-2D1B-8187-4519-0B029E189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25A8CB-F1A2-689B-23FD-7617DD6A2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9929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D1151-6F13-EEF4-C8F2-51236D115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33D22A-5EDE-02B2-577E-A887E89E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AE43C-7246-FA68-BA58-1138E9CB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618E5F-32D6-CBB0-DBE5-EFE21AED7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296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54E5E4-C8B7-FB75-A204-9624C6530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27D33-903A-BD63-24E8-FB53AC980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FE78D0-5BF8-7413-A965-3E1B86CF3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5686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6ED67-C454-5357-EDEA-F99B8D47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CCAB2-8D98-3CB0-3B8A-226061B65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DCEAFA-3CE0-B89B-D500-F6143F2855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9C177-2501-7153-1DBA-8198C0A0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8780A8-C8E6-CE25-575F-0BA55E3ED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1F037D-DBBB-9118-0190-E0A0EE1B7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282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01C03-9092-3725-3CAD-277AAC10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E29C7F-4E37-D48E-4D34-1DA97B23B4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60290D-E419-FE86-8DFB-2E36D1EC48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D9AA96-D9CD-3340-BCBA-01037970A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57D6C-E627-007F-0617-912C78045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AA0A7-B3CE-840C-8528-2604963B6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1096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CA1F7E-68F8-49BD-09F1-D67CE1CF0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89A61E-2999-55BA-6D65-6D7BD56C1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085FB-4369-82F5-90A0-8397D3CF06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155875-583D-48A0-B3D9-3B4CDBAE9A44}" type="datetimeFigureOut">
              <a:rPr lang="en-ID" smtClean="0"/>
              <a:t>23/10/2024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C3DF9-464A-E189-D43B-CB769B3114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59E08-84B0-5436-06AD-CC93D7C9E0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FD4EE38-DDD0-40B6-8633-DDA73865FD95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3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011ED0-E6C9-60BB-E802-0BD85BD4F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en-ID" sz="5100" dirty="0"/>
              <a:t>Cavity Design for a 6 MeV Linear Accelerator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76244-4852-FBD0-D1B8-1C9F373E5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en-US"/>
              <a:t>Hairum Musa</a:t>
            </a:r>
            <a:endParaRPr lang="en-ID"/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Block Arc 8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2" name="Arc 9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89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17718681-A12E-49D6-9925-DD7C68176D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C51F78-6B7A-7AE2-349C-AEA2CFFAB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4038600" cy="5431376"/>
          </a:xfrm>
        </p:spPr>
        <p:txBody>
          <a:bodyPr>
            <a:normAutofit/>
          </a:bodyPr>
          <a:lstStyle/>
          <a:p>
            <a:r>
              <a:rPr lang="en-ID"/>
              <a:t>Desain Goals</a:t>
            </a:r>
          </a:p>
        </p:txBody>
      </p:sp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AAA25971-13D1-575E-E045-EE5D4EF6F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ID" sz="2000"/>
              <a:t>The objective is to achieve an optimal cavity design that maximizes the shunt impedance and quality factor in the on-axis coupling configuration, with an accelerating electron beam of 6 MeV resonating in the π/2 mode, and a resonant frequency of 2856 MHz using RF source capacity.</a:t>
            </a:r>
          </a:p>
        </p:txBody>
      </p:sp>
    </p:spTree>
    <p:extLst>
      <p:ext uri="{BB962C8B-B14F-4D97-AF65-F5344CB8AC3E}">
        <p14:creationId xmlns:p14="http://schemas.microsoft.com/office/powerpoint/2010/main" val="327003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F373F-46DD-014C-1699-9D67F8C22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5479598"/>
            <a:ext cx="10592174" cy="10006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Desain Cavity and Result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67" name="Freeform: Shape 66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pic>
        <p:nvPicPr>
          <p:cNvPr id="21" name="Picture 20" descr="A blueprint of a machine&#10;&#10;Description automatically generated">
            <a:extLst>
              <a:ext uri="{FF2B5EF4-FFF2-40B4-BE49-F238E27FC236}">
                <a16:creationId xmlns:a16="http://schemas.microsoft.com/office/drawing/2014/main" id="{D9ED41EE-215A-3E01-D44E-6350FBFB3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0" t="12828" r="3455" b="25918"/>
          <a:stretch/>
        </p:blipFill>
        <p:spPr>
          <a:xfrm>
            <a:off x="-1" y="-16334"/>
            <a:ext cx="12188951" cy="5181223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873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9" name="Rectangle 98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Isosceles Triangle 100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green and white graph&#10;&#10;Description automatically generated">
            <a:extLst>
              <a:ext uri="{FF2B5EF4-FFF2-40B4-BE49-F238E27FC236}">
                <a16:creationId xmlns:a16="http://schemas.microsoft.com/office/drawing/2014/main" id="{55256B3F-20DC-7F6E-6B01-DDE15E3B2DF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670" y="3429001"/>
            <a:ext cx="8427134" cy="3160174"/>
          </a:xfrm>
          <a:prstGeom prst="rect">
            <a:avLst/>
          </a:prstGeom>
          <a:ln>
            <a:noFill/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CF76495-DABD-E711-5344-386804EC952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96" y="241281"/>
            <a:ext cx="8381793" cy="314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74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6" name="Isosceles Triangle 45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" name="Content Placeholder 30">
                <a:extLst>
                  <a:ext uri="{FF2B5EF4-FFF2-40B4-BE49-F238E27FC236}">
                    <a16:creationId xmlns:a16="http://schemas.microsoft.com/office/drawing/2014/main" id="{E0DE6352-868E-3804-AD72-6CDD2BC7E01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37958992"/>
                  </p:ext>
                </p:extLst>
              </p:nvPr>
            </p:nvGraphicFramePr>
            <p:xfrm>
              <a:off x="648679" y="1105880"/>
              <a:ext cx="3794061" cy="5080650"/>
            </p:xfrm>
            <a:graphic>
              <a:graphicData uri="http://schemas.openxmlformats.org/drawingml/2006/table">
                <a:tbl>
                  <a:tblPr firstRow="1" bandRow="1">
                    <a:noFill/>
                    <a:tableStyleId>{5C22544A-7EE6-4342-B048-85BDC9FD1C3A}</a:tableStyleId>
                  </a:tblPr>
                  <a:tblGrid>
                    <a:gridCol w="1974995">
                      <a:extLst>
                        <a:ext uri="{9D8B030D-6E8A-4147-A177-3AD203B41FA5}">
                          <a16:colId xmlns:a16="http://schemas.microsoft.com/office/drawing/2014/main" val="1743482987"/>
                        </a:ext>
                      </a:extLst>
                    </a:gridCol>
                    <a:gridCol w="1819066">
                      <a:extLst>
                        <a:ext uri="{9D8B030D-6E8A-4147-A177-3AD203B41FA5}">
                          <a16:colId xmlns:a16="http://schemas.microsoft.com/office/drawing/2014/main" val="603553175"/>
                        </a:ext>
                      </a:extLst>
                    </a:gridCol>
                  </a:tblGrid>
                  <a:tr h="549840">
                    <a:tc>
                      <a:txBody>
                        <a:bodyPr/>
                        <a:lstStyle/>
                        <a:p>
                          <a:r>
                            <a:rPr lang="en-US" sz="1800" b="1" cap="none" spc="0" dirty="0">
                              <a:solidFill>
                                <a:schemeClr val="tx1"/>
                              </a:solidFill>
                            </a:rPr>
                            <a:t>Parameter</a:t>
                          </a:r>
                          <a:endParaRPr lang="en-ID" sz="1800" b="1" cap="none" spc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noFill/>
                          <a:prstDash val="solid"/>
                        </a:lnT>
                        <a:lnB w="381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cap="none" spc="0" dirty="0">
                              <a:solidFill>
                                <a:schemeClr val="tx1"/>
                              </a:solidFill>
                            </a:rPr>
                            <a:t>Value</a:t>
                          </a:r>
                          <a:endParaRPr lang="en-ID" sz="1800" b="1" cap="none" spc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noFill/>
                          <a:prstDash val="solid"/>
                        </a:lnT>
                        <a:lnB w="38100" cmpd="sng">
                          <a:noFill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51329415"/>
                      </a:ext>
                    </a:extLst>
                  </a:tr>
                  <a:tr h="549840">
                    <a:tc>
                      <a:txBody>
                        <a:bodyPr/>
                        <a:lstStyle/>
                        <a:p>
                          <a:r>
                            <a:rPr lang="en-US" sz="1800" cap="none" spc="0">
                              <a:solidFill>
                                <a:schemeClr val="tx1"/>
                              </a:solidFill>
                            </a:rPr>
                            <a:t>Frequency (GHz)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38100" cmpd="sng">
                          <a:noFill/>
                        </a:lnT>
                        <a:lnB w="9525" cap="flat" cmpd="sng" algn="ctr">
                          <a:noFill/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D" sz="180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2,8560296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38100" cmpd="sng">
                          <a:noFill/>
                        </a:lnT>
                        <a:lnB w="9525" cap="flat" cmpd="sng" algn="ctr">
                          <a:noFill/>
                          <a:prstDash val="soli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36554830"/>
                      </a:ext>
                    </a:extLst>
                  </a:tr>
                  <a:tr h="549840">
                    <a:tc>
                      <a:txBody>
                        <a:bodyPr/>
                        <a:lstStyle/>
                        <a:p>
                          <a:r>
                            <a:rPr lang="en-US" sz="1800" cap="none" spc="0">
                              <a:solidFill>
                                <a:schemeClr val="tx1"/>
                              </a:solidFill>
                            </a:rPr>
                            <a:t>Quality Factor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9525" cap="flat" cmpd="sng" algn="ctr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D" sz="180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17421,69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9525" cap="flat" cmpd="sng" algn="ctr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282503"/>
                      </a:ext>
                    </a:extLst>
                  </a:tr>
                  <a:tr h="793835">
                    <a:tc>
                      <a:txBody>
                        <a:bodyPr/>
                        <a:lstStyle/>
                        <a:p>
                          <a:r>
                            <a:rPr lang="en-US" sz="1800" cap="none" spc="0">
                              <a:solidFill>
                                <a:schemeClr val="tx1"/>
                              </a:solidFill>
                            </a:rPr>
                            <a:t>Shunt Impedance </a:t>
                          </a:r>
                          <a:r>
                            <a:rPr lang="en-ID" sz="1800" b="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ID" sz="1800" b="0" kern="1200" cap="none" spc="0" err="1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MΩ</a:t>
                          </a:r>
                          <a:r>
                            <a:rPr lang="en-ID" sz="1800" b="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/m)</a:t>
                          </a:r>
                          <a:endParaRPr lang="en-ID" sz="1800" b="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9525" cap="flat" cmpd="sng" algn="ctr">
                          <a:noFill/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D" sz="180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155,9017535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9525" cap="flat" cmpd="sng" algn="ctr">
                          <a:noFill/>
                          <a:prstDash val="soli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71694684"/>
                      </a:ext>
                    </a:extLst>
                  </a:tr>
                  <a:tr h="549840">
                    <a:tc>
                      <a:txBody>
                        <a:bodyPr/>
                        <a:lstStyle/>
                        <a:p>
                          <a:r>
                            <a:rPr lang="en-US" sz="1800" cap="none" spc="0">
                              <a:solidFill>
                                <a:schemeClr val="tx1"/>
                              </a:solidFill>
                            </a:rPr>
                            <a:t>Power Loss (Watt)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9525" cap="flat" cmpd="sng" algn="ctr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i="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45260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cap="none" spc="0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8</m:t>
                              </m:r>
                            </m:oMath>
                          </a14:m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9525" cap="flat" cmpd="sng" algn="ctr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89544354"/>
                      </a:ext>
                    </a:extLst>
                  </a:tr>
                  <a:tr h="793835">
                    <a:tc>
                      <a:txBody>
                        <a:bodyPr/>
                        <a:lstStyle/>
                        <a:p>
                          <a:r>
                            <a:rPr lang="en-US" sz="1800" cap="none" spc="0" dirty="0">
                              <a:solidFill>
                                <a:schemeClr val="tx1"/>
                              </a:solidFill>
                            </a:rPr>
                            <a:t>Average Kinetic Energy (MeV)</a:t>
                          </a:r>
                          <a:endParaRPr lang="en-ID" sz="1800" cap="none" spc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kern="1200" cap="none" spc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5.500</a:t>
                          </a:r>
                          <a:endParaRPr lang="en-ID" sz="1800" cap="none" spc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444399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" name="Content Placeholder 30">
                <a:extLst>
                  <a:ext uri="{FF2B5EF4-FFF2-40B4-BE49-F238E27FC236}">
                    <a16:creationId xmlns:a16="http://schemas.microsoft.com/office/drawing/2014/main" id="{E0DE6352-868E-3804-AD72-6CDD2BC7E016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037958992"/>
                  </p:ext>
                </p:extLst>
              </p:nvPr>
            </p:nvGraphicFramePr>
            <p:xfrm>
              <a:off x="648679" y="1105880"/>
              <a:ext cx="3794061" cy="5080650"/>
            </p:xfrm>
            <a:graphic>
              <a:graphicData uri="http://schemas.openxmlformats.org/drawingml/2006/table">
                <a:tbl>
                  <a:tblPr firstRow="1" bandRow="1">
                    <a:noFill/>
                    <a:tableStyleId>{5C22544A-7EE6-4342-B048-85BDC9FD1C3A}</a:tableStyleId>
                  </a:tblPr>
                  <a:tblGrid>
                    <a:gridCol w="1974995">
                      <a:extLst>
                        <a:ext uri="{9D8B030D-6E8A-4147-A177-3AD203B41FA5}">
                          <a16:colId xmlns:a16="http://schemas.microsoft.com/office/drawing/2014/main" val="1743482987"/>
                        </a:ext>
                      </a:extLst>
                    </a:gridCol>
                    <a:gridCol w="1819066">
                      <a:extLst>
                        <a:ext uri="{9D8B030D-6E8A-4147-A177-3AD203B41FA5}">
                          <a16:colId xmlns:a16="http://schemas.microsoft.com/office/drawing/2014/main" val="603553175"/>
                        </a:ext>
                      </a:extLst>
                    </a:gridCol>
                  </a:tblGrid>
                  <a:tr h="618175">
                    <a:tc>
                      <a:txBody>
                        <a:bodyPr/>
                        <a:lstStyle/>
                        <a:p>
                          <a:r>
                            <a:rPr lang="en-US" sz="1800" b="1" cap="none" spc="0" dirty="0">
                              <a:solidFill>
                                <a:schemeClr val="tx1"/>
                              </a:solidFill>
                            </a:rPr>
                            <a:t>Parameter</a:t>
                          </a:r>
                          <a:endParaRPr lang="en-ID" sz="1800" b="1" cap="none" spc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noFill/>
                          <a:prstDash val="solid"/>
                        </a:lnT>
                        <a:lnB w="38100" cmpd="sng">
                          <a:noFill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b="1" cap="none" spc="0" dirty="0">
                              <a:solidFill>
                                <a:schemeClr val="tx1"/>
                              </a:solidFill>
                            </a:rPr>
                            <a:t>Value</a:t>
                          </a:r>
                          <a:endParaRPr lang="en-ID" sz="1800" b="1" cap="none" spc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 anchor="b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9525" cap="flat" cmpd="sng" algn="ctr">
                          <a:noFill/>
                          <a:prstDash val="solid"/>
                        </a:lnT>
                        <a:lnB w="38100" cmpd="sng">
                          <a:noFill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51329415"/>
                      </a:ext>
                    </a:extLst>
                  </a:tr>
                  <a:tr h="892495">
                    <a:tc>
                      <a:txBody>
                        <a:bodyPr/>
                        <a:lstStyle/>
                        <a:p>
                          <a:r>
                            <a:rPr lang="en-US" sz="1800" cap="none" spc="0">
                              <a:solidFill>
                                <a:schemeClr val="tx1"/>
                              </a:solidFill>
                            </a:rPr>
                            <a:t>Frequency (GHz)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38100" cmpd="sng">
                          <a:noFill/>
                        </a:lnT>
                        <a:lnB w="9525" cap="flat" cmpd="sng" algn="ctr">
                          <a:noFill/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D" sz="180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2,8560296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38100" cmpd="sng">
                          <a:noFill/>
                        </a:lnT>
                        <a:lnB w="9525" cap="flat" cmpd="sng" algn="ctr">
                          <a:noFill/>
                          <a:prstDash val="soli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36554830"/>
                      </a:ext>
                    </a:extLst>
                  </a:tr>
                  <a:tr h="618175">
                    <a:tc>
                      <a:txBody>
                        <a:bodyPr/>
                        <a:lstStyle/>
                        <a:p>
                          <a:r>
                            <a:rPr lang="en-US" sz="1800" cap="none" spc="0">
                              <a:solidFill>
                                <a:schemeClr val="tx1"/>
                              </a:solidFill>
                            </a:rPr>
                            <a:t>Quality Factor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9525" cap="flat" cmpd="sng" algn="ctr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D" sz="180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17421,69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9525" cap="flat" cmpd="sng" algn="ctr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282503"/>
                      </a:ext>
                    </a:extLst>
                  </a:tr>
                  <a:tr h="1166815">
                    <a:tc>
                      <a:txBody>
                        <a:bodyPr/>
                        <a:lstStyle/>
                        <a:p>
                          <a:r>
                            <a:rPr lang="en-US" sz="1800" cap="none" spc="0">
                              <a:solidFill>
                                <a:schemeClr val="tx1"/>
                              </a:solidFill>
                            </a:rPr>
                            <a:t>Shunt Impedance </a:t>
                          </a:r>
                          <a:r>
                            <a:rPr lang="en-ID" sz="1800" b="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(</a:t>
                          </a:r>
                          <a:r>
                            <a:rPr lang="en-ID" sz="1800" b="0" kern="1200" cap="none" spc="0" err="1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MΩ</a:t>
                          </a:r>
                          <a:r>
                            <a:rPr lang="en-ID" sz="1800" b="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/m)</a:t>
                          </a:r>
                          <a:endParaRPr lang="en-ID" sz="1800" b="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9525" cap="flat" cmpd="sng" algn="ctr">
                          <a:noFill/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ID" sz="1800" kern="1200" cap="none" spc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155,9017535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9525" cap="flat" cmpd="sng" algn="ctr">
                          <a:noFill/>
                          <a:prstDash val="soli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71694684"/>
                      </a:ext>
                    </a:extLst>
                  </a:tr>
                  <a:tr h="892495">
                    <a:tc>
                      <a:txBody>
                        <a:bodyPr/>
                        <a:lstStyle/>
                        <a:p>
                          <a:r>
                            <a:rPr lang="en-US" sz="1800" cap="none" spc="0">
                              <a:solidFill>
                                <a:schemeClr val="tx1"/>
                              </a:solidFill>
                            </a:rPr>
                            <a:t>Power Loss (Watt)</a:t>
                          </a:r>
                          <a:endParaRPr lang="en-ID" sz="1800" cap="none" spc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9525" cap="flat" cmpd="sng" algn="ctr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1587" marR="202268" marT="40454" marB="303401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9525" cap="flat" cmpd="sng" algn="ctr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blipFill>
                          <a:blip r:embed="rId2"/>
                          <a:stretch>
                            <a:fillRect l="-108696" t="-373973" b="-1013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89544354"/>
                      </a:ext>
                    </a:extLst>
                  </a:tr>
                  <a:tr h="892495">
                    <a:tc>
                      <a:txBody>
                        <a:bodyPr/>
                        <a:lstStyle/>
                        <a:p>
                          <a:r>
                            <a:rPr lang="en-US" sz="1800" cap="none" spc="0" dirty="0">
                              <a:solidFill>
                                <a:schemeClr val="tx1"/>
                              </a:solidFill>
                            </a:rPr>
                            <a:t>Average Kinetic Energy (MeV)</a:t>
                          </a:r>
                          <a:endParaRPr lang="en-ID" sz="1800" cap="none" spc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800" kern="1200" cap="none" spc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5.500</a:t>
                          </a:r>
                          <a:endParaRPr lang="en-ID" sz="1800" cap="none" spc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41587" marR="202268" marT="40454" marB="303401">
                        <a:lnL w="12700" cmpd="sng">
                          <a:noFill/>
                          <a:prstDash val="solid"/>
                        </a:lnL>
                        <a:lnR w="12700" cmpd="sng">
                          <a:noFill/>
                          <a:prstDash val="solid"/>
                        </a:lnR>
                        <a:lnT w="12700" cmpd="sng">
                          <a:noFill/>
                          <a:prstDash val="solid"/>
                        </a:lnT>
                        <a:lnB w="12700" cmpd="sng">
                          <a:noFill/>
                          <a:prstDash val="soli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4443997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431662D5-0C10-5DD5-A79F-4A35B84FEF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1824" y="546784"/>
            <a:ext cx="4138554" cy="30314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C9A6321-83A5-4AB2-536A-BEB328B016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8872" y="3321236"/>
            <a:ext cx="4135038" cy="3070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112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graph showing a number of small dots&#10;&#10;Description automatically generated">
            <a:extLst>
              <a:ext uri="{FF2B5EF4-FFF2-40B4-BE49-F238E27FC236}">
                <a16:creationId xmlns:a16="http://schemas.microsoft.com/office/drawing/2014/main" id="{871C9B5F-12AE-DD8D-2D46-E845E0A0A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733" y="570136"/>
            <a:ext cx="3400481" cy="2252151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E3B4FF89-C45F-4E24-B963-61E855708F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23671" y="0"/>
            <a:ext cx="731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graph of a function&#10;&#10;Description automatically generated">
            <a:extLst>
              <a:ext uri="{FF2B5EF4-FFF2-40B4-BE49-F238E27FC236}">
                <a16:creationId xmlns:a16="http://schemas.microsoft.com/office/drawing/2014/main" id="{E3DD15ED-8095-1C83-18F6-590370D5F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5216" y="605967"/>
            <a:ext cx="3401568" cy="218049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14F25C03-EF67-4344-8AEA-7B3FA0DED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07836" y="0"/>
            <a:ext cx="731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graph of a function&#10;&#10;Description automatically generated">
            <a:extLst>
              <a:ext uri="{FF2B5EF4-FFF2-40B4-BE49-F238E27FC236}">
                <a16:creationId xmlns:a16="http://schemas.microsoft.com/office/drawing/2014/main" id="{D408EF3F-D225-B25C-D52E-7A15CD51C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2040" y="426793"/>
            <a:ext cx="3401568" cy="2542224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F74793DE-3651-410B-B243-8F0B1468E6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059424" y="-2665476"/>
            <a:ext cx="73152" cy="121889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F49C3A5-9E4E-8856-7132-5E3570CAAF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07875" y="3907859"/>
            <a:ext cx="3401568" cy="2507858"/>
          </a:xfrm>
          <a:prstGeom prst="rect">
            <a:avLst/>
          </a:prstGeom>
        </p:spPr>
      </p:pic>
      <p:pic>
        <p:nvPicPr>
          <p:cNvPr id="5" name="Picture 4" descr="A graph of a function&#10;&#10;Description automatically generated">
            <a:extLst>
              <a:ext uri="{FF2B5EF4-FFF2-40B4-BE49-F238E27FC236}">
                <a16:creationId xmlns:a16="http://schemas.microsoft.com/office/drawing/2014/main" id="{439C06D1-D071-20B3-C33A-2549CE862E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92124" y="3987302"/>
            <a:ext cx="3401568" cy="23455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E2BA7D9-8178-A912-F795-550A47DFAD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8308" y="3852832"/>
            <a:ext cx="3401568" cy="253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58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930EBA3-4D2E-42E8-B828-834555328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Graphic 6" descr="Smiling Face with No Fill">
            <a:extLst>
              <a:ext uri="{FF2B5EF4-FFF2-40B4-BE49-F238E27FC236}">
                <a16:creationId xmlns:a16="http://schemas.microsoft.com/office/drawing/2014/main" id="{BA4E1C6B-5C18-DA4B-D663-C5F862ABEE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503808"/>
            <a:ext cx="5850384" cy="5850384"/>
          </a:xfrm>
          <a:custGeom>
            <a:avLst/>
            <a:gdLst/>
            <a:ahLst/>
            <a:cxnLst/>
            <a:rect l="l" t="t" r="r" b="b"/>
            <a:pathLst>
              <a:path w="6094252" h="6857998">
                <a:moveTo>
                  <a:pt x="0" y="0"/>
                </a:moveTo>
                <a:lnTo>
                  <a:pt x="5898122" y="0"/>
                </a:lnTo>
                <a:cubicBezTo>
                  <a:pt x="6006442" y="0"/>
                  <a:pt x="6094252" y="87810"/>
                  <a:pt x="6094252" y="196130"/>
                </a:cubicBezTo>
                <a:lnTo>
                  <a:pt x="6094252" y="6661869"/>
                </a:lnTo>
                <a:cubicBezTo>
                  <a:pt x="6094252" y="6756649"/>
                  <a:pt x="6027023" y="6835726"/>
                  <a:pt x="5937649" y="6854015"/>
                </a:cubicBezTo>
                <a:lnTo>
                  <a:pt x="5898132" y="6857998"/>
                </a:lnTo>
                <a:lnTo>
                  <a:pt x="0" y="6857998"/>
                </a:lnTo>
                <a:close/>
              </a:path>
            </a:pathLst>
          </a:custGeom>
        </p:spPr>
      </p:pic>
      <p:sp>
        <p:nvSpPr>
          <p:cNvPr id="24" name="Arc 23">
            <a:extLst>
              <a:ext uri="{FF2B5EF4-FFF2-40B4-BE49-F238E27FC236}">
                <a16:creationId xmlns:a16="http://schemas.microsoft.com/office/drawing/2014/main" id="{E58B2195-5055-402F-A3E7-53FF0E498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5836" y="775849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39ECFE-252F-5BBC-90A7-208727F87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7732" y="957715"/>
            <a:ext cx="5130798" cy="2750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Thank You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28AA953-F4F9-4DC5-97C7-491F4AF93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97079" y="5607717"/>
            <a:ext cx="513442" cy="49951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584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100</Words>
  <Application>Microsoft Office PowerPoint</Application>
  <PresentationFormat>Widescreen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Cambria Math</vt:lpstr>
      <vt:lpstr>Office Theme</vt:lpstr>
      <vt:lpstr>Cavity Design for a 6 MeV Linear Accelerator</vt:lpstr>
      <vt:lpstr>Desain Goals</vt:lpstr>
      <vt:lpstr>Desain Cavity and Result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Hairum Musa</dc:creator>
  <cp:lastModifiedBy>Hairum Musa</cp:lastModifiedBy>
  <cp:revision>4</cp:revision>
  <dcterms:created xsi:type="dcterms:W3CDTF">2024-10-22T07:27:16Z</dcterms:created>
  <dcterms:modified xsi:type="dcterms:W3CDTF">2024-10-23T07:42:03Z</dcterms:modified>
</cp:coreProperties>
</file>