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4.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5.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6.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7.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10.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11.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6"/>
  </p:notesMasterIdLst>
  <p:sldIdLst>
    <p:sldId id="256" r:id="rId3"/>
    <p:sldId id="404" r:id="rId4"/>
    <p:sldId id="426" r:id="rId5"/>
    <p:sldId id="423" r:id="rId6"/>
    <p:sldId id="333" r:id="rId7"/>
    <p:sldId id="397" r:id="rId8"/>
    <p:sldId id="409" r:id="rId9"/>
    <p:sldId id="398" r:id="rId10"/>
    <p:sldId id="408" r:id="rId11"/>
    <p:sldId id="414" r:id="rId12"/>
    <p:sldId id="418" r:id="rId13"/>
    <p:sldId id="419" r:id="rId14"/>
    <p:sldId id="420" r:id="rId15"/>
    <p:sldId id="422" r:id="rId16"/>
    <p:sldId id="421" r:id="rId17"/>
    <p:sldId id="396" r:id="rId18"/>
    <p:sldId id="425" r:id="rId19"/>
    <p:sldId id="411" r:id="rId20"/>
    <p:sldId id="378" r:id="rId21"/>
    <p:sldId id="412" r:id="rId22"/>
    <p:sldId id="402" r:id="rId23"/>
    <p:sldId id="417" r:id="rId24"/>
    <p:sldId id="427" r:id="rId2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45" autoAdjust="0"/>
    <p:restoredTop sz="95669" autoAdjust="0"/>
  </p:normalViewPr>
  <p:slideViewPr>
    <p:cSldViewPr snapToGrid="0">
      <p:cViewPr varScale="1">
        <p:scale>
          <a:sx n="89" d="100"/>
          <a:sy n="89" d="100"/>
        </p:scale>
        <p:origin x="544" y="76"/>
      </p:cViewPr>
      <p:guideLst/>
    </p:cSldViewPr>
  </p:slideViewPr>
  <p:notesTextViewPr>
    <p:cViewPr>
      <p:scale>
        <a:sx n="1" d="1"/>
        <a:sy n="1" d="1"/>
      </p:scale>
      <p:origin x="0" y="0"/>
    </p:cViewPr>
  </p:notesTextViewPr>
  <p:sorterViewPr>
    <p:cViewPr>
      <p:scale>
        <a:sx n="100" d="100"/>
        <a:sy n="100" d="100"/>
      </p:scale>
      <p:origin x="0" y="-42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E64E38-F73F-43F5-947E-A0003C053EC2}" type="datetimeFigureOut">
              <a:rPr kumimoji="1" lang="ja-JP" altLang="en-US" smtClean="0"/>
              <a:t>2024/12/11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C47BB2-AE17-4079-8862-7E25BB1652A6}" type="slidenum">
              <a:rPr kumimoji="1" lang="ja-JP" altLang="en-US" smtClean="0"/>
              <a:t>‹#›</a:t>
            </a:fld>
            <a:endParaRPr kumimoji="1" lang="ja-JP" altLang="en-US"/>
          </a:p>
        </p:txBody>
      </p:sp>
    </p:spTree>
    <p:extLst>
      <p:ext uri="{BB962C8B-B14F-4D97-AF65-F5344CB8AC3E}">
        <p14:creationId xmlns:p14="http://schemas.microsoft.com/office/powerpoint/2010/main" val="5606428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A9ED09-9FFB-4049-87CF-4D673A5433FE}" type="slidenum">
              <a:rPr kumimoji="1" lang="ja-JP" altLang="en-US" smtClean="0"/>
              <a:t>1</a:t>
            </a:fld>
            <a:endParaRPr kumimoji="1" lang="ja-JP" altLang="en-US"/>
          </a:p>
        </p:txBody>
      </p:sp>
    </p:spTree>
    <p:extLst>
      <p:ext uri="{BB962C8B-B14F-4D97-AF65-F5344CB8AC3E}">
        <p14:creationId xmlns:p14="http://schemas.microsoft.com/office/powerpoint/2010/main" val="2324383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9C47BB2-AE17-4079-8862-7E25BB1652A6}" type="slidenum">
              <a:rPr kumimoji="1" lang="ja-JP" altLang="en-US" smtClean="0"/>
              <a:t>21</a:t>
            </a:fld>
            <a:endParaRPr kumimoji="1" lang="ja-JP" altLang="en-US"/>
          </a:p>
        </p:txBody>
      </p:sp>
    </p:spTree>
    <p:extLst>
      <p:ext uri="{BB962C8B-B14F-4D97-AF65-F5344CB8AC3E}">
        <p14:creationId xmlns:p14="http://schemas.microsoft.com/office/powerpoint/2010/main" val="4289829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89A6F-5211-7068-163C-2924E2F36A3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2074143-44AC-D281-3E3F-DDE999C12D3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48CB081-50C4-FA07-1C00-45FF635D068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98E6A30-6E36-90D2-E300-A6172A6603CA}"/>
              </a:ext>
            </a:extLst>
          </p:cNvPr>
          <p:cNvSpPr>
            <a:spLocks noGrp="1"/>
          </p:cNvSpPr>
          <p:nvPr>
            <p:ph type="sldNum" sz="quarter" idx="5"/>
          </p:nvPr>
        </p:nvSpPr>
        <p:spPr/>
        <p:txBody>
          <a:bodyPr/>
          <a:lstStyle/>
          <a:p>
            <a:fld id="{D9C47BB2-AE17-4079-8862-7E25BB1652A6}" type="slidenum">
              <a:rPr kumimoji="1" lang="ja-JP" altLang="en-US" smtClean="0"/>
              <a:t>22</a:t>
            </a:fld>
            <a:endParaRPr kumimoji="1" lang="ja-JP" altLang="en-US"/>
          </a:p>
        </p:txBody>
      </p:sp>
    </p:spTree>
    <p:extLst>
      <p:ext uri="{BB962C8B-B14F-4D97-AF65-F5344CB8AC3E}">
        <p14:creationId xmlns:p14="http://schemas.microsoft.com/office/powerpoint/2010/main" val="110604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DD4D4-920A-7F6D-6502-326022407C2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E0DB867-18F5-CA82-8580-34255D178BB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9ECC36B-9485-E35A-BF84-BAA3C2198F3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A0E98E7-EBD0-4CFA-3B19-3FB82FBBFB25}"/>
              </a:ext>
            </a:extLst>
          </p:cNvPr>
          <p:cNvSpPr>
            <a:spLocks noGrp="1"/>
          </p:cNvSpPr>
          <p:nvPr>
            <p:ph type="sldNum" sz="quarter" idx="5"/>
          </p:nvPr>
        </p:nvSpPr>
        <p:spPr/>
        <p:txBody>
          <a:bodyPr/>
          <a:lstStyle/>
          <a:p>
            <a:fld id="{D9C47BB2-AE17-4079-8862-7E25BB1652A6}" type="slidenum">
              <a:rPr kumimoji="1" lang="ja-JP" altLang="en-US" smtClean="0"/>
              <a:t>23</a:t>
            </a:fld>
            <a:endParaRPr kumimoji="1" lang="ja-JP" altLang="en-US"/>
          </a:p>
        </p:txBody>
      </p:sp>
    </p:spTree>
    <p:extLst>
      <p:ext uri="{BB962C8B-B14F-4D97-AF65-F5344CB8AC3E}">
        <p14:creationId xmlns:p14="http://schemas.microsoft.com/office/powerpoint/2010/main" val="1992470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C758D-0215-338A-5CA4-DCB5304B92F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9163CA8-6374-EFA8-F1E9-16D06D5BA15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A7DF304-83CE-1AB4-51C9-81DABD177D1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2E72500-6D94-3CCB-D772-E62941371AC2}"/>
              </a:ext>
            </a:extLst>
          </p:cNvPr>
          <p:cNvSpPr>
            <a:spLocks noGrp="1"/>
          </p:cNvSpPr>
          <p:nvPr>
            <p:ph type="sldNum" sz="quarter" idx="5"/>
          </p:nvPr>
        </p:nvSpPr>
        <p:spPr/>
        <p:txBody>
          <a:bodyPr/>
          <a:lstStyle/>
          <a:p>
            <a:fld id="{D9C47BB2-AE17-4079-8862-7E25BB1652A6}" type="slidenum">
              <a:rPr kumimoji="1" lang="ja-JP" altLang="en-US" smtClean="0"/>
              <a:t>10</a:t>
            </a:fld>
            <a:endParaRPr kumimoji="1" lang="ja-JP" altLang="en-US"/>
          </a:p>
        </p:txBody>
      </p:sp>
    </p:spTree>
    <p:extLst>
      <p:ext uri="{BB962C8B-B14F-4D97-AF65-F5344CB8AC3E}">
        <p14:creationId xmlns:p14="http://schemas.microsoft.com/office/powerpoint/2010/main" val="2272807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DE9FD-5E1D-0474-6DAC-2FEFEC54AFF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1273924-6164-E634-093F-6A1ABF871CF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7F1E8FD-C6DF-DE4E-BB50-34C8228AC49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142CEE1-BA7C-1A20-CF54-99F449FEA8A4}"/>
              </a:ext>
            </a:extLst>
          </p:cNvPr>
          <p:cNvSpPr>
            <a:spLocks noGrp="1"/>
          </p:cNvSpPr>
          <p:nvPr>
            <p:ph type="sldNum" sz="quarter" idx="5"/>
          </p:nvPr>
        </p:nvSpPr>
        <p:spPr/>
        <p:txBody>
          <a:bodyPr/>
          <a:lstStyle/>
          <a:p>
            <a:fld id="{D9C47BB2-AE17-4079-8862-7E25BB1652A6}" type="slidenum">
              <a:rPr kumimoji="1" lang="ja-JP" altLang="en-US" smtClean="0"/>
              <a:t>11</a:t>
            </a:fld>
            <a:endParaRPr kumimoji="1" lang="ja-JP" altLang="en-US"/>
          </a:p>
        </p:txBody>
      </p:sp>
    </p:spTree>
    <p:extLst>
      <p:ext uri="{BB962C8B-B14F-4D97-AF65-F5344CB8AC3E}">
        <p14:creationId xmlns:p14="http://schemas.microsoft.com/office/powerpoint/2010/main" val="3991936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515C1-FBB3-3627-D855-233B11EE663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060246D-491F-35C4-EDCB-D14FD4BD1EF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B531AC7-EF53-4026-E388-EFD01289AE9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781C4A9-B14F-A4AB-1248-1A5319793ECC}"/>
              </a:ext>
            </a:extLst>
          </p:cNvPr>
          <p:cNvSpPr>
            <a:spLocks noGrp="1"/>
          </p:cNvSpPr>
          <p:nvPr>
            <p:ph type="sldNum" sz="quarter" idx="5"/>
          </p:nvPr>
        </p:nvSpPr>
        <p:spPr/>
        <p:txBody>
          <a:bodyPr/>
          <a:lstStyle/>
          <a:p>
            <a:fld id="{D9C47BB2-AE17-4079-8862-7E25BB1652A6}" type="slidenum">
              <a:rPr kumimoji="1" lang="ja-JP" altLang="en-US" smtClean="0"/>
              <a:t>12</a:t>
            </a:fld>
            <a:endParaRPr kumimoji="1" lang="ja-JP" altLang="en-US"/>
          </a:p>
        </p:txBody>
      </p:sp>
    </p:spTree>
    <p:extLst>
      <p:ext uri="{BB962C8B-B14F-4D97-AF65-F5344CB8AC3E}">
        <p14:creationId xmlns:p14="http://schemas.microsoft.com/office/powerpoint/2010/main" val="3876852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1842D-8CED-F467-2C3A-893A7BC5477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FAD144A-4CA0-16FB-459E-55B1D3E545D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F13FA52-D642-D40F-23DE-11EC77C8787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97E28B0-A505-FF80-7661-5CA6BE23C67B}"/>
              </a:ext>
            </a:extLst>
          </p:cNvPr>
          <p:cNvSpPr>
            <a:spLocks noGrp="1"/>
          </p:cNvSpPr>
          <p:nvPr>
            <p:ph type="sldNum" sz="quarter" idx="5"/>
          </p:nvPr>
        </p:nvSpPr>
        <p:spPr/>
        <p:txBody>
          <a:bodyPr/>
          <a:lstStyle/>
          <a:p>
            <a:fld id="{D9C47BB2-AE17-4079-8862-7E25BB1652A6}" type="slidenum">
              <a:rPr kumimoji="1" lang="ja-JP" altLang="en-US" smtClean="0"/>
              <a:t>13</a:t>
            </a:fld>
            <a:endParaRPr kumimoji="1" lang="ja-JP" altLang="en-US"/>
          </a:p>
        </p:txBody>
      </p:sp>
    </p:spTree>
    <p:extLst>
      <p:ext uri="{BB962C8B-B14F-4D97-AF65-F5344CB8AC3E}">
        <p14:creationId xmlns:p14="http://schemas.microsoft.com/office/powerpoint/2010/main" val="1214398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BA0AE-437A-0400-4DBF-FD093B9B92A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141DE87-423C-5051-24CD-3C3C6C548AB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E81B29F-22DE-636F-CE0D-FAF6CEF9456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A1B85F-844B-AF79-D717-9ADC3DBB85C4}"/>
              </a:ext>
            </a:extLst>
          </p:cNvPr>
          <p:cNvSpPr>
            <a:spLocks noGrp="1"/>
          </p:cNvSpPr>
          <p:nvPr>
            <p:ph type="sldNum" sz="quarter" idx="5"/>
          </p:nvPr>
        </p:nvSpPr>
        <p:spPr/>
        <p:txBody>
          <a:bodyPr/>
          <a:lstStyle/>
          <a:p>
            <a:fld id="{D9C47BB2-AE17-4079-8862-7E25BB1652A6}" type="slidenum">
              <a:rPr kumimoji="1" lang="ja-JP" altLang="en-US" smtClean="0"/>
              <a:t>15</a:t>
            </a:fld>
            <a:endParaRPr kumimoji="1" lang="ja-JP" altLang="en-US"/>
          </a:p>
        </p:txBody>
      </p:sp>
    </p:spTree>
    <p:extLst>
      <p:ext uri="{BB962C8B-B14F-4D97-AF65-F5344CB8AC3E}">
        <p14:creationId xmlns:p14="http://schemas.microsoft.com/office/powerpoint/2010/main" val="2155964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CB1C0-E919-F6D6-1305-F5C32CEB77E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FD4E900-DD84-EF18-3BF8-E377D2AE161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09EE60B-6207-D783-FC5C-B8D1A1368EDB}"/>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66F485BF-86B8-8F0C-E8A3-4D2CADFDB755}"/>
              </a:ext>
            </a:extLst>
          </p:cNvPr>
          <p:cNvSpPr>
            <a:spLocks noGrp="1"/>
          </p:cNvSpPr>
          <p:nvPr>
            <p:ph type="sldNum" sz="quarter" idx="5"/>
          </p:nvPr>
        </p:nvSpPr>
        <p:spPr/>
        <p:txBody>
          <a:bodyPr/>
          <a:lstStyle/>
          <a:p>
            <a:fld id="{D9C47BB2-AE17-4079-8862-7E25BB1652A6}" type="slidenum">
              <a:rPr kumimoji="1" lang="ja-JP" altLang="en-US" smtClean="0"/>
              <a:t>18</a:t>
            </a:fld>
            <a:endParaRPr kumimoji="1" lang="ja-JP" altLang="en-US"/>
          </a:p>
        </p:txBody>
      </p:sp>
    </p:spTree>
    <p:extLst>
      <p:ext uri="{BB962C8B-B14F-4D97-AF65-F5344CB8AC3E}">
        <p14:creationId xmlns:p14="http://schemas.microsoft.com/office/powerpoint/2010/main" val="608607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9C47BB2-AE17-4079-8862-7E25BB1652A6}" type="slidenum">
              <a:rPr kumimoji="1" lang="ja-JP" altLang="en-US" smtClean="0"/>
              <a:t>19</a:t>
            </a:fld>
            <a:endParaRPr kumimoji="1" lang="ja-JP" altLang="en-US"/>
          </a:p>
        </p:txBody>
      </p:sp>
    </p:spTree>
    <p:extLst>
      <p:ext uri="{BB962C8B-B14F-4D97-AF65-F5344CB8AC3E}">
        <p14:creationId xmlns:p14="http://schemas.microsoft.com/office/powerpoint/2010/main" val="4139319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B4AA1-AE82-2C29-188D-0F77D67F3F9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431669E-32AB-A538-5AEC-E1AB5EC32AB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851DBCE-6B97-4B92-6E2A-246D5937959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2A54B37-6B6B-06CE-77DE-3DCC6F2EEC2A}"/>
              </a:ext>
            </a:extLst>
          </p:cNvPr>
          <p:cNvSpPr>
            <a:spLocks noGrp="1"/>
          </p:cNvSpPr>
          <p:nvPr>
            <p:ph type="sldNum" sz="quarter" idx="5"/>
          </p:nvPr>
        </p:nvSpPr>
        <p:spPr/>
        <p:txBody>
          <a:bodyPr/>
          <a:lstStyle/>
          <a:p>
            <a:fld id="{D9C47BB2-AE17-4079-8862-7E25BB1652A6}" type="slidenum">
              <a:rPr kumimoji="1" lang="ja-JP" altLang="en-US" smtClean="0"/>
              <a:t>20</a:t>
            </a:fld>
            <a:endParaRPr kumimoji="1" lang="ja-JP" altLang="en-US"/>
          </a:p>
        </p:txBody>
      </p:sp>
    </p:spTree>
    <p:extLst>
      <p:ext uri="{BB962C8B-B14F-4D97-AF65-F5344CB8AC3E}">
        <p14:creationId xmlns:p14="http://schemas.microsoft.com/office/powerpoint/2010/main" val="1933403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DCD99E0-7BDC-4DAF-9B56-A200AF8E0B08}" type="datetimeFigureOut">
              <a:rPr kumimoji="1" lang="ja-JP" altLang="en-US" smtClean="0"/>
              <a:t>2024/12/11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D83EA1-3588-4296-9960-D4B716D1C3DC}" type="slidenum">
              <a:rPr kumimoji="1" lang="ja-JP" altLang="en-US" smtClean="0"/>
              <a:t>‹#›</a:t>
            </a:fld>
            <a:endParaRPr kumimoji="1" lang="ja-JP" altLang="en-US"/>
          </a:p>
        </p:txBody>
      </p:sp>
    </p:spTree>
    <p:extLst>
      <p:ext uri="{BB962C8B-B14F-4D97-AF65-F5344CB8AC3E}">
        <p14:creationId xmlns:p14="http://schemas.microsoft.com/office/powerpoint/2010/main" val="2033701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DCD99E0-7BDC-4DAF-9B56-A200AF8E0B08}" type="datetimeFigureOut">
              <a:rPr kumimoji="1" lang="ja-JP" altLang="en-US" smtClean="0"/>
              <a:t>2024/12/11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D83EA1-3588-4296-9960-D4B716D1C3DC}" type="slidenum">
              <a:rPr kumimoji="1" lang="ja-JP" altLang="en-US" smtClean="0"/>
              <a:t>‹#›</a:t>
            </a:fld>
            <a:endParaRPr kumimoji="1" lang="ja-JP" altLang="en-US"/>
          </a:p>
        </p:txBody>
      </p:sp>
    </p:spTree>
    <p:extLst>
      <p:ext uri="{BB962C8B-B14F-4D97-AF65-F5344CB8AC3E}">
        <p14:creationId xmlns:p14="http://schemas.microsoft.com/office/powerpoint/2010/main" val="1389908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DCD99E0-7BDC-4DAF-9B56-A200AF8E0B08}" type="datetimeFigureOut">
              <a:rPr kumimoji="1" lang="ja-JP" altLang="en-US" smtClean="0"/>
              <a:t>2024/12/11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D83EA1-3588-4296-9960-D4B716D1C3DC}" type="slidenum">
              <a:rPr kumimoji="1" lang="ja-JP" altLang="en-US" smtClean="0"/>
              <a:t>‹#›</a:t>
            </a:fld>
            <a:endParaRPr kumimoji="1" lang="ja-JP" altLang="en-US"/>
          </a:p>
        </p:txBody>
      </p:sp>
    </p:spTree>
    <p:extLst>
      <p:ext uri="{BB962C8B-B14F-4D97-AF65-F5344CB8AC3E}">
        <p14:creationId xmlns:p14="http://schemas.microsoft.com/office/powerpoint/2010/main" val="2716948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926258-9171-42AB-B2FC-8440E88A5DD6}" type="datetimeFigureOut">
              <a:rPr kumimoji="1" lang="ja-JP" altLang="en-US" sz="1200" b="0" i="0" u="none" strike="noStrike" kern="1200" cap="none" spc="0" normalizeH="0" baseline="0" noProof="0" smtClean="0">
                <a:ln>
                  <a:noFill/>
                </a:ln>
                <a:solidFill>
                  <a:prstClr val="black">
                    <a:tint val="75000"/>
                  </a:prstClr>
                </a:solidFill>
                <a:effectLst/>
                <a:uLnTx/>
                <a:uFillTx/>
                <a:latin typeface="Segoe UI"/>
                <a:ea typeface="メイリオ"/>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2024/12/11</a:t>
            </a:fld>
            <a:endParaRPr kumimoji="1" lang="ja-JP" altLang="en-US" sz="1200" b="0" i="0" u="none" strike="noStrike" kern="1200" cap="none" spc="0" normalizeH="0" baseline="0" noProof="0">
              <a:ln>
                <a:noFill/>
              </a:ln>
              <a:solidFill>
                <a:prstClr val="black">
                  <a:tint val="75000"/>
                </a:prstClr>
              </a:solidFill>
              <a:effectLst/>
              <a:uLnTx/>
              <a:uFillTx/>
              <a:latin typeface="Segoe UI"/>
              <a:ea typeface="メイリオ"/>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Segoe UI"/>
              <a:ea typeface="メイリオ"/>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D96EF8-2A3B-435F-8B03-7FABF4F4EE25}" type="slidenum">
              <a:rPr kumimoji="1" lang="ja-JP" altLang="en-US" sz="1200" b="0" i="0" u="none" strike="noStrike" kern="1200" cap="none" spc="0" normalizeH="0" baseline="0" noProof="0" smtClean="0">
                <a:ln>
                  <a:noFill/>
                </a:ln>
                <a:solidFill>
                  <a:prstClr val="black">
                    <a:tint val="75000"/>
                  </a:prstClr>
                </a:solidFill>
                <a:effectLst/>
                <a:uLnTx/>
                <a:uFillTx/>
                <a:latin typeface="Segoe UI"/>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Segoe UI"/>
              <a:ea typeface="メイリオ"/>
              <a:cs typeface="+mn-cs"/>
            </a:endParaRPr>
          </a:p>
        </p:txBody>
      </p:sp>
    </p:spTree>
    <p:extLst>
      <p:ext uri="{BB962C8B-B14F-4D97-AF65-F5344CB8AC3E}">
        <p14:creationId xmlns:p14="http://schemas.microsoft.com/office/powerpoint/2010/main" val="3355412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926258-9171-42AB-B2FC-8440E88A5DD6}" type="datetimeFigureOut">
              <a:rPr kumimoji="1" lang="ja-JP" altLang="en-US" sz="1200" b="0" i="0" u="none" strike="noStrike" kern="1200" cap="none" spc="0" normalizeH="0" baseline="0" noProof="0" smtClean="0">
                <a:ln>
                  <a:noFill/>
                </a:ln>
                <a:solidFill>
                  <a:prstClr val="black">
                    <a:tint val="75000"/>
                  </a:prstClr>
                </a:solidFill>
                <a:effectLst/>
                <a:uLnTx/>
                <a:uFillTx/>
                <a:latin typeface="Segoe UI"/>
                <a:ea typeface="メイリオ"/>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2024/12/11</a:t>
            </a:fld>
            <a:endParaRPr kumimoji="1" lang="ja-JP" altLang="en-US" sz="1200" b="0" i="0" u="none" strike="noStrike" kern="1200" cap="none" spc="0" normalizeH="0" baseline="0" noProof="0">
              <a:ln>
                <a:noFill/>
              </a:ln>
              <a:solidFill>
                <a:prstClr val="black">
                  <a:tint val="75000"/>
                </a:prstClr>
              </a:solidFill>
              <a:effectLst/>
              <a:uLnTx/>
              <a:uFillTx/>
              <a:latin typeface="Segoe UI"/>
              <a:ea typeface="メイリオ"/>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Segoe UI"/>
              <a:ea typeface="メイリオ"/>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D96EF8-2A3B-435F-8B03-7FABF4F4EE25}" type="slidenum">
              <a:rPr kumimoji="1" lang="ja-JP" altLang="en-US" sz="1200" b="0" i="0" u="none" strike="noStrike" kern="1200" cap="none" spc="0" normalizeH="0" baseline="0" noProof="0" smtClean="0">
                <a:ln>
                  <a:noFill/>
                </a:ln>
                <a:solidFill>
                  <a:prstClr val="black">
                    <a:tint val="75000"/>
                  </a:prstClr>
                </a:solidFill>
                <a:effectLst/>
                <a:uLnTx/>
                <a:uFillTx/>
                <a:latin typeface="Segoe UI"/>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Segoe UI"/>
              <a:ea typeface="メイリオ"/>
              <a:cs typeface="+mn-cs"/>
            </a:endParaRPr>
          </a:p>
        </p:txBody>
      </p:sp>
    </p:spTree>
    <p:extLst>
      <p:ext uri="{BB962C8B-B14F-4D97-AF65-F5344CB8AC3E}">
        <p14:creationId xmlns:p14="http://schemas.microsoft.com/office/powerpoint/2010/main" val="4124295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926258-9171-42AB-B2FC-8440E88A5DD6}" type="datetimeFigureOut">
              <a:rPr kumimoji="1" lang="ja-JP" altLang="en-US" sz="1200" b="0" i="0" u="none" strike="noStrike" kern="1200" cap="none" spc="0" normalizeH="0" baseline="0" noProof="0" smtClean="0">
                <a:ln>
                  <a:noFill/>
                </a:ln>
                <a:solidFill>
                  <a:prstClr val="black">
                    <a:tint val="75000"/>
                  </a:prstClr>
                </a:solidFill>
                <a:effectLst/>
                <a:uLnTx/>
                <a:uFillTx/>
                <a:latin typeface="Segoe UI"/>
                <a:ea typeface="メイリオ"/>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2024/12/11</a:t>
            </a:fld>
            <a:endParaRPr kumimoji="1" lang="ja-JP" altLang="en-US" sz="1200" b="0" i="0" u="none" strike="noStrike" kern="1200" cap="none" spc="0" normalizeH="0" baseline="0" noProof="0">
              <a:ln>
                <a:noFill/>
              </a:ln>
              <a:solidFill>
                <a:prstClr val="black">
                  <a:tint val="75000"/>
                </a:prstClr>
              </a:solidFill>
              <a:effectLst/>
              <a:uLnTx/>
              <a:uFillTx/>
              <a:latin typeface="Segoe UI"/>
              <a:ea typeface="メイリオ"/>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Segoe UI"/>
              <a:ea typeface="メイリオ"/>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D96EF8-2A3B-435F-8B03-7FABF4F4EE25}" type="slidenum">
              <a:rPr kumimoji="1" lang="ja-JP" altLang="en-US" sz="1200" b="0" i="0" u="none" strike="noStrike" kern="1200" cap="none" spc="0" normalizeH="0" baseline="0" noProof="0" smtClean="0">
                <a:ln>
                  <a:noFill/>
                </a:ln>
                <a:solidFill>
                  <a:prstClr val="black">
                    <a:tint val="75000"/>
                  </a:prstClr>
                </a:solidFill>
                <a:effectLst/>
                <a:uLnTx/>
                <a:uFillTx/>
                <a:latin typeface="Segoe UI"/>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Segoe UI"/>
              <a:ea typeface="メイリオ"/>
              <a:cs typeface="+mn-cs"/>
            </a:endParaRPr>
          </a:p>
        </p:txBody>
      </p:sp>
    </p:spTree>
    <p:extLst>
      <p:ext uri="{BB962C8B-B14F-4D97-AF65-F5344CB8AC3E}">
        <p14:creationId xmlns:p14="http://schemas.microsoft.com/office/powerpoint/2010/main" val="2404604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926258-9171-42AB-B2FC-8440E88A5DD6}" type="datetimeFigureOut">
              <a:rPr kumimoji="1" lang="ja-JP" altLang="en-US" sz="1200" b="0" i="0" u="none" strike="noStrike" kern="1200" cap="none" spc="0" normalizeH="0" baseline="0" noProof="0" smtClean="0">
                <a:ln>
                  <a:noFill/>
                </a:ln>
                <a:solidFill>
                  <a:prstClr val="black">
                    <a:tint val="75000"/>
                  </a:prstClr>
                </a:solidFill>
                <a:effectLst/>
                <a:uLnTx/>
                <a:uFillTx/>
                <a:latin typeface="Segoe UI"/>
                <a:ea typeface="メイリオ"/>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2024/12/11</a:t>
            </a:fld>
            <a:endParaRPr kumimoji="1" lang="ja-JP" altLang="en-US" sz="1200" b="0" i="0" u="none" strike="noStrike" kern="1200" cap="none" spc="0" normalizeH="0" baseline="0" noProof="0">
              <a:ln>
                <a:noFill/>
              </a:ln>
              <a:solidFill>
                <a:prstClr val="black">
                  <a:tint val="75000"/>
                </a:prstClr>
              </a:solidFill>
              <a:effectLst/>
              <a:uLnTx/>
              <a:uFillTx/>
              <a:latin typeface="Segoe UI"/>
              <a:ea typeface="メイリオ"/>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Segoe UI"/>
              <a:ea typeface="メイリオ"/>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D96EF8-2A3B-435F-8B03-7FABF4F4EE25}" type="slidenum">
              <a:rPr kumimoji="1" lang="ja-JP" altLang="en-US" sz="1200" b="0" i="0" u="none" strike="noStrike" kern="1200" cap="none" spc="0" normalizeH="0" baseline="0" noProof="0" smtClean="0">
                <a:ln>
                  <a:noFill/>
                </a:ln>
                <a:solidFill>
                  <a:prstClr val="black">
                    <a:tint val="75000"/>
                  </a:prstClr>
                </a:solidFill>
                <a:effectLst/>
                <a:uLnTx/>
                <a:uFillTx/>
                <a:latin typeface="Segoe UI"/>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Segoe UI"/>
              <a:ea typeface="メイリオ"/>
              <a:cs typeface="+mn-cs"/>
            </a:endParaRPr>
          </a:p>
        </p:txBody>
      </p:sp>
    </p:spTree>
    <p:extLst>
      <p:ext uri="{BB962C8B-B14F-4D97-AF65-F5344CB8AC3E}">
        <p14:creationId xmlns:p14="http://schemas.microsoft.com/office/powerpoint/2010/main" val="2386042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926258-9171-42AB-B2FC-8440E88A5DD6}" type="datetimeFigureOut">
              <a:rPr kumimoji="1" lang="ja-JP" altLang="en-US" sz="1200" b="0" i="0" u="none" strike="noStrike" kern="1200" cap="none" spc="0" normalizeH="0" baseline="0" noProof="0" smtClean="0">
                <a:ln>
                  <a:noFill/>
                </a:ln>
                <a:solidFill>
                  <a:prstClr val="black">
                    <a:tint val="75000"/>
                  </a:prstClr>
                </a:solidFill>
                <a:effectLst/>
                <a:uLnTx/>
                <a:uFillTx/>
                <a:latin typeface="Segoe UI"/>
                <a:ea typeface="メイリオ"/>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2024/12/11</a:t>
            </a:fld>
            <a:endParaRPr kumimoji="1" lang="ja-JP" altLang="en-US" sz="1200" b="0" i="0" u="none" strike="noStrike" kern="1200" cap="none" spc="0" normalizeH="0" baseline="0" noProof="0">
              <a:ln>
                <a:noFill/>
              </a:ln>
              <a:solidFill>
                <a:prstClr val="black">
                  <a:tint val="75000"/>
                </a:prstClr>
              </a:solidFill>
              <a:effectLst/>
              <a:uLnTx/>
              <a:uFillTx/>
              <a:latin typeface="Segoe UI"/>
              <a:ea typeface="メイリオ"/>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Segoe UI"/>
              <a:ea typeface="メイリオ"/>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D96EF8-2A3B-435F-8B03-7FABF4F4EE25}" type="slidenum">
              <a:rPr kumimoji="1" lang="ja-JP" altLang="en-US" sz="1200" b="0" i="0" u="none" strike="noStrike" kern="1200" cap="none" spc="0" normalizeH="0" baseline="0" noProof="0" smtClean="0">
                <a:ln>
                  <a:noFill/>
                </a:ln>
                <a:solidFill>
                  <a:prstClr val="black">
                    <a:tint val="75000"/>
                  </a:prstClr>
                </a:solidFill>
                <a:effectLst/>
                <a:uLnTx/>
                <a:uFillTx/>
                <a:latin typeface="Segoe UI"/>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Segoe UI"/>
              <a:ea typeface="メイリオ"/>
              <a:cs typeface="+mn-cs"/>
            </a:endParaRPr>
          </a:p>
        </p:txBody>
      </p:sp>
    </p:spTree>
    <p:extLst>
      <p:ext uri="{BB962C8B-B14F-4D97-AF65-F5344CB8AC3E}">
        <p14:creationId xmlns:p14="http://schemas.microsoft.com/office/powerpoint/2010/main" val="1041660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0"/>
            <a:ext cx="12191999" cy="448733"/>
          </a:xfrm>
        </p:spPr>
        <p:style>
          <a:lnRef idx="1">
            <a:schemeClr val="accent1"/>
          </a:lnRef>
          <a:fillRef idx="2">
            <a:schemeClr val="accent1"/>
          </a:fillRef>
          <a:effectRef idx="1">
            <a:schemeClr val="accent1"/>
          </a:effectRef>
          <a:fontRef idx="none"/>
        </p:style>
        <p:txBody>
          <a:bodyPr>
            <a:normAutofit/>
          </a:bodyPr>
          <a:lstStyle>
            <a:lvl1pPr>
              <a:defRPr sz="2800" baseline="0">
                <a:solidFill>
                  <a:schemeClr val="bg1"/>
                </a:solidFill>
                <a:latin typeface="+mj-ea"/>
                <a:ea typeface="+mj-ea"/>
              </a:defRPr>
            </a:lvl1pPr>
          </a:lstStyle>
          <a:p>
            <a:r>
              <a:rPr lang="ja-JP" altLang="en-US" dirty="0"/>
              <a:t>タイトル</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926258-9171-42AB-B2FC-8440E88A5DD6}" type="datetimeFigureOut">
              <a:rPr kumimoji="1" lang="ja-JP" altLang="en-US" sz="1200" b="0" i="0" u="none" strike="noStrike" kern="1200" cap="none" spc="0" normalizeH="0" baseline="0" noProof="0" smtClean="0">
                <a:ln>
                  <a:noFill/>
                </a:ln>
                <a:solidFill>
                  <a:prstClr val="black">
                    <a:tint val="75000"/>
                  </a:prstClr>
                </a:solidFill>
                <a:effectLst/>
                <a:uLnTx/>
                <a:uFillTx/>
                <a:latin typeface="Segoe UI"/>
                <a:ea typeface="メイリオ"/>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2024/12/11</a:t>
            </a:fld>
            <a:endParaRPr kumimoji="1" lang="ja-JP" altLang="en-US" sz="1200" b="0" i="0" u="none" strike="noStrike" kern="1200" cap="none" spc="0" normalizeH="0" baseline="0" noProof="0">
              <a:ln>
                <a:noFill/>
              </a:ln>
              <a:solidFill>
                <a:prstClr val="black">
                  <a:tint val="75000"/>
                </a:prstClr>
              </a:solidFill>
              <a:effectLst/>
              <a:uLnTx/>
              <a:uFillTx/>
              <a:latin typeface="Segoe UI"/>
              <a:ea typeface="メイリオ"/>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Segoe UI"/>
              <a:ea typeface="メイリオ"/>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D96EF8-2A3B-435F-8B03-7FABF4F4EE25}" type="slidenum">
              <a:rPr kumimoji="1" lang="ja-JP" altLang="en-US" sz="1200" b="0" i="0" u="none" strike="noStrike" kern="1200" cap="none" spc="0" normalizeH="0" baseline="0" noProof="0" smtClean="0">
                <a:ln>
                  <a:noFill/>
                </a:ln>
                <a:solidFill>
                  <a:prstClr val="black">
                    <a:tint val="75000"/>
                  </a:prstClr>
                </a:solidFill>
                <a:effectLst/>
                <a:uLnTx/>
                <a:uFillTx/>
                <a:latin typeface="Segoe UI"/>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Segoe UI"/>
              <a:ea typeface="メイリオ"/>
              <a:cs typeface="+mn-cs"/>
            </a:endParaRPr>
          </a:p>
        </p:txBody>
      </p:sp>
    </p:spTree>
    <p:extLst>
      <p:ext uri="{BB962C8B-B14F-4D97-AF65-F5344CB8AC3E}">
        <p14:creationId xmlns:p14="http://schemas.microsoft.com/office/powerpoint/2010/main" val="4283693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926258-9171-42AB-B2FC-8440E88A5DD6}" type="datetimeFigureOut">
              <a:rPr kumimoji="1" lang="ja-JP" altLang="en-US" sz="1200" b="0" i="0" u="none" strike="noStrike" kern="1200" cap="none" spc="0" normalizeH="0" baseline="0" noProof="0" smtClean="0">
                <a:ln>
                  <a:noFill/>
                </a:ln>
                <a:solidFill>
                  <a:prstClr val="black">
                    <a:tint val="75000"/>
                  </a:prstClr>
                </a:solidFill>
                <a:effectLst/>
                <a:uLnTx/>
                <a:uFillTx/>
                <a:latin typeface="Segoe UI"/>
                <a:ea typeface="メイリオ"/>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2024/12/11</a:t>
            </a:fld>
            <a:endParaRPr kumimoji="1" lang="ja-JP" altLang="en-US" sz="1200" b="0" i="0" u="none" strike="noStrike" kern="1200" cap="none" spc="0" normalizeH="0" baseline="0" noProof="0">
              <a:ln>
                <a:noFill/>
              </a:ln>
              <a:solidFill>
                <a:prstClr val="black">
                  <a:tint val="75000"/>
                </a:prstClr>
              </a:solidFill>
              <a:effectLst/>
              <a:uLnTx/>
              <a:uFillTx/>
              <a:latin typeface="Segoe UI"/>
              <a:ea typeface="メイリオ"/>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Segoe UI"/>
              <a:ea typeface="メイリオ"/>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D96EF8-2A3B-435F-8B03-7FABF4F4EE25}" type="slidenum">
              <a:rPr kumimoji="1" lang="ja-JP" altLang="en-US" sz="1200" b="0" i="0" u="none" strike="noStrike" kern="1200" cap="none" spc="0" normalizeH="0" baseline="0" noProof="0" smtClean="0">
                <a:ln>
                  <a:noFill/>
                </a:ln>
                <a:solidFill>
                  <a:prstClr val="black">
                    <a:tint val="75000"/>
                  </a:prstClr>
                </a:solidFill>
                <a:effectLst/>
                <a:uLnTx/>
                <a:uFillTx/>
                <a:latin typeface="Segoe UI"/>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Segoe UI"/>
              <a:ea typeface="メイリオ"/>
              <a:cs typeface="+mn-cs"/>
            </a:endParaRPr>
          </a:p>
        </p:txBody>
      </p:sp>
    </p:spTree>
    <p:extLst>
      <p:ext uri="{BB962C8B-B14F-4D97-AF65-F5344CB8AC3E}">
        <p14:creationId xmlns:p14="http://schemas.microsoft.com/office/powerpoint/2010/main" val="339081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926258-9171-42AB-B2FC-8440E88A5DD6}" type="datetimeFigureOut">
              <a:rPr kumimoji="1" lang="ja-JP" altLang="en-US" sz="1200" b="0" i="0" u="none" strike="noStrike" kern="1200" cap="none" spc="0" normalizeH="0" baseline="0" noProof="0" smtClean="0">
                <a:ln>
                  <a:noFill/>
                </a:ln>
                <a:solidFill>
                  <a:prstClr val="black">
                    <a:tint val="75000"/>
                  </a:prstClr>
                </a:solidFill>
                <a:effectLst/>
                <a:uLnTx/>
                <a:uFillTx/>
                <a:latin typeface="Segoe UI"/>
                <a:ea typeface="メイリオ"/>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2024/12/11</a:t>
            </a:fld>
            <a:endParaRPr kumimoji="1" lang="ja-JP" altLang="en-US" sz="1200" b="0" i="0" u="none" strike="noStrike" kern="1200" cap="none" spc="0" normalizeH="0" baseline="0" noProof="0">
              <a:ln>
                <a:noFill/>
              </a:ln>
              <a:solidFill>
                <a:prstClr val="black">
                  <a:tint val="75000"/>
                </a:prstClr>
              </a:solidFill>
              <a:effectLst/>
              <a:uLnTx/>
              <a:uFillTx/>
              <a:latin typeface="Segoe UI"/>
              <a:ea typeface="メイリオ"/>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Segoe UI"/>
              <a:ea typeface="メイリオ"/>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D96EF8-2A3B-435F-8B03-7FABF4F4EE25}" type="slidenum">
              <a:rPr kumimoji="1" lang="ja-JP" altLang="en-US" sz="1200" b="0" i="0" u="none" strike="noStrike" kern="1200" cap="none" spc="0" normalizeH="0" baseline="0" noProof="0" smtClean="0">
                <a:ln>
                  <a:noFill/>
                </a:ln>
                <a:solidFill>
                  <a:prstClr val="black">
                    <a:tint val="75000"/>
                  </a:prstClr>
                </a:solidFill>
                <a:effectLst/>
                <a:uLnTx/>
                <a:uFillTx/>
                <a:latin typeface="Segoe UI"/>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Segoe UI"/>
              <a:ea typeface="メイリオ"/>
              <a:cs typeface="+mn-cs"/>
            </a:endParaRPr>
          </a:p>
        </p:txBody>
      </p:sp>
    </p:spTree>
    <p:extLst>
      <p:ext uri="{BB962C8B-B14F-4D97-AF65-F5344CB8AC3E}">
        <p14:creationId xmlns:p14="http://schemas.microsoft.com/office/powerpoint/2010/main" val="2221526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DCD99E0-7BDC-4DAF-9B56-A200AF8E0B08}" type="datetimeFigureOut">
              <a:rPr kumimoji="1" lang="ja-JP" altLang="en-US" smtClean="0"/>
              <a:t>2024/12/11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D83EA1-3588-4296-9960-D4B716D1C3DC}" type="slidenum">
              <a:rPr kumimoji="1" lang="ja-JP" altLang="en-US" smtClean="0"/>
              <a:t>‹#›</a:t>
            </a:fld>
            <a:endParaRPr kumimoji="1" lang="ja-JP" altLang="en-US"/>
          </a:p>
        </p:txBody>
      </p:sp>
    </p:spTree>
    <p:extLst>
      <p:ext uri="{BB962C8B-B14F-4D97-AF65-F5344CB8AC3E}">
        <p14:creationId xmlns:p14="http://schemas.microsoft.com/office/powerpoint/2010/main" val="35893205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926258-9171-42AB-B2FC-8440E88A5DD6}" type="datetimeFigureOut">
              <a:rPr kumimoji="1" lang="ja-JP" altLang="en-US" sz="1200" b="0" i="0" u="none" strike="noStrike" kern="1200" cap="none" spc="0" normalizeH="0" baseline="0" noProof="0" smtClean="0">
                <a:ln>
                  <a:noFill/>
                </a:ln>
                <a:solidFill>
                  <a:prstClr val="black">
                    <a:tint val="75000"/>
                  </a:prstClr>
                </a:solidFill>
                <a:effectLst/>
                <a:uLnTx/>
                <a:uFillTx/>
                <a:latin typeface="Segoe UI"/>
                <a:ea typeface="メイリオ"/>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2024/12/11</a:t>
            </a:fld>
            <a:endParaRPr kumimoji="1" lang="ja-JP" altLang="en-US" sz="1200" b="0" i="0" u="none" strike="noStrike" kern="1200" cap="none" spc="0" normalizeH="0" baseline="0" noProof="0">
              <a:ln>
                <a:noFill/>
              </a:ln>
              <a:solidFill>
                <a:prstClr val="black">
                  <a:tint val="75000"/>
                </a:prstClr>
              </a:solidFill>
              <a:effectLst/>
              <a:uLnTx/>
              <a:uFillTx/>
              <a:latin typeface="Segoe UI"/>
              <a:ea typeface="メイリオ"/>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Segoe UI"/>
              <a:ea typeface="メイリオ"/>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D96EF8-2A3B-435F-8B03-7FABF4F4EE25}" type="slidenum">
              <a:rPr kumimoji="1" lang="ja-JP" altLang="en-US" sz="1200" b="0" i="0" u="none" strike="noStrike" kern="1200" cap="none" spc="0" normalizeH="0" baseline="0" noProof="0" smtClean="0">
                <a:ln>
                  <a:noFill/>
                </a:ln>
                <a:solidFill>
                  <a:prstClr val="black">
                    <a:tint val="75000"/>
                  </a:prstClr>
                </a:solidFill>
                <a:effectLst/>
                <a:uLnTx/>
                <a:uFillTx/>
                <a:latin typeface="Segoe UI"/>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Segoe UI"/>
              <a:ea typeface="メイリオ"/>
              <a:cs typeface="+mn-cs"/>
            </a:endParaRPr>
          </a:p>
        </p:txBody>
      </p:sp>
    </p:spTree>
    <p:extLst>
      <p:ext uri="{BB962C8B-B14F-4D97-AF65-F5344CB8AC3E}">
        <p14:creationId xmlns:p14="http://schemas.microsoft.com/office/powerpoint/2010/main" val="781612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926258-9171-42AB-B2FC-8440E88A5DD6}" type="datetimeFigureOut">
              <a:rPr kumimoji="1" lang="ja-JP" altLang="en-US" sz="1200" b="0" i="0" u="none" strike="noStrike" kern="1200" cap="none" spc="0" normalizeH="0" baseline="0" noProof="0" smtClean="0">
                <a:ln>
                  <a:noFill/>
                </a:ln>
                <a:solidFill>
                  <a:prstClr val="black">
                    <a:tint val="75000"/>
                  </a:prstClr>
                </a:solidFill>
                <a:effectLst/>
                <a:uLnTx/>
                <a:uFillTx/>
                <a:latin typeface="Segoe UI"/>
                <a:ea typeface="メイリオ"/>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2024/12/11</a:t>
            </a:fld>
            <a:endParaRPr kumimoji="1" lang="ja-JP" altLang="en-US" sz="1200" b="0" i="0" u="none" strike="noStrike" kern="1200" cap="none" spc="0" normalizeH="0" baseline="0" noProof="0">
              <a:ln>
                <a:noFill/>
              </a:ln>
              <a:solidFill>
                <a:prstClr val="black">
                  <a:tint val="75000"/>
                </a:prstClr>
              </a:solidFill>
              <a:effectLst/>
              <a:uLnTx/>
              <a:uFillTx/>
              <a:latin typeface="Segoe UI"/>
              <a:ea typeface="メイリオ"/>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Segoe UI"/>
              <a:ea typeface="メイリオ"/>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D96EF8-2A3B-435F-8B03-7FABF4F4EE25}" type="slidenum">
              <a:rPr kumimoji="1" lang="ja-JP" altLang="en-US" sz="1200" b="0" i="0" u="none" strike="noStrike" kern="1200" cap="none" spc="0" normalizeH="0" baseline="0" noProof="0" smtClean="0">
                <a:ln>
                  <a:noFill/>
                </a:ln>
                <a:solidFill>
                  <a:prstClr val="black">
                    <a:tint val="75000"/>
                  </a:prstClr>
                </a:solidFill>
                <a:effectLst/>
                <a:uLnTx/>
                <a:uFillTx/>
                <a:latin typeface="Segoe UI"/>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Segoe UI"/>
              <a:ea typeface="メイリオ"/>
              <a:cs typeface="+mn-cs"/>
            </a:endParaRPr>
          </a:p>
        </p:txBody>
      </p:sp>
    </p:spTree>
    <p:extLst>
      <p:ext uri="{BB962C8B-B14F-4D97-AF65-F5344CB8AC3E}">
        <p14:creationId xmlns:p14="http://schemas.microsoft.com/office/powerpoint/2010/main" val="3915554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926258-9171-42AB-B2FC-8440E88A5DD6}" type="datetimeFigureOut">
              <a:rPr kumimoji="1" lang="ja-JP" altLang="en-US" sz="1200" b="0" i="0" u="none" strike="noStrike" kern="1200" cap="none" spc="0" normalizeH="0" baseline="0" noProof="0" smtClean="0">
                <a:ln>
                  <a:noFill/>
                </a:ln>
                <a:solidFill>
                  <a:prstClr val="black">
                    <a:tint val="75000"/>
                  </a:prstClr>
                </a:solidFill>
                <a:effectLst/>
                <a:uLnTx/>
                <a:uFillTx/>
                <a:latin typeface="Segoe UI"/>
                <a:ea typeface="メイリオ"/>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2024/12/11</a:t>
            </a:fld>
            <a:endParaRPr kumimoji="1" lang="ja-JP" altLang="en-US" sz="1200" b="0" i="0" u="none" strike="noStrike" kern="1200" cap="none" spc="0" normalizeH="0" baseline="0" noProof="0">
              <a:ln>
                <a:noFill/>
              </a:ln>
              <a:solidFill>
                <a:prstClr val="black">
                  <a:tint val="75000"/>
                </a:prstClr>
              </a:solidFill>
              <a:effectLst/>
              <a:uLnTx/>
              <a:uFillTx/>
              <a:latin typeface="Segoe UI"/>
              <a:ea typeface="メイリオ"/>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Segoe UI"/>
              <a:ea typeface="メイリオ"/>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D96EF8-2A3B-435F-8B03-7FABF4F4EE25}" type="slidenum">
              <a:rPr kumimoji="1" lang="ja-JP" altLang="en-US" sz="1200" b="0" i="0" u="none" strike="noStrike" kern="1200" cap="none" spc="0" normalizeH="0" baseline="0" noProof="0" smtClean="0">
                <a:ln>
                  <a:noFill/>
                </a:ln>
                <a:solidFill>
                  <a:prstClr val="black">
                    <a:tint val="75000"/>
                  </a:prstClr>
                </a:solidFill>
                <a:effectLst/>
                <a:uLnTx/>
                <a:uFillTx/>
                <a:latin typeface="Segoe UI"/>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Segoe UI"/>
              <a:ea typeface="メイリオ"/>
              <a:cs typeface="+mn-cs"/>
            </a:endParaRPr>
          </a:p>
        </p:txBody>
      </p:sp>
    </p:spTree>
    <p:extLst>
      <p:ext uri="{BB962C8B-B14F-4D97-AF65-F5344CB8AC3E}">
        <p14:creationId xmlns:p14="http://schemas.microsoft.com/office/powerpoint/2010/main" val="215216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DCD99E0-7BDC-4DAF-9B56-A200AF8E0B08}" type="datetimeFigureOut">
              <a:rPr kumimoji="1" lang="ja-JP" altLang="en-US" smtClean="0"/>
              <a:t>2024/12/11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D83EA1-3588-4296-9960-D4B716D1C3DC}" type="slidenum">
              <a:rPr kumimoji="1" lang="ja-JP" altLang="en-US" smtClean="0"/>
              <a:t>‹#›</a:t>
            </a:fld>
            <a:endParaRPr kumimoji="1" lang="ja-JP" altLang="en-US"/>
          </a:p>
        </p:txBody>
      </p:sp>
    </p:spTree>
    <p:extLst>
      <p:ext uri="{BB962C8B-B14F-4D97-AF65-F5344CB8AC3E}">
        <p14:creationId xmlns:p14="http://schemas.microsoft.com/office/powerpoint/2010/main" val="721009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DCD99E0-7BDC-4DAF-9B56-A200AF8E0B08}" type="datetimeFigureOut">
              <a:rPr kumimoji="1" lang="ja-JP" altLang="en-US" smtClean="0"/>
              <a:t>2024/12/11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D83EA1-3588-4296-9960-D4B716D1C3DC}" type="slidenum">
              <a:rPr kumimoji="1" lang="ja-JP" altLang="en-US" smtClean="0"/>
              <a:t>‹#›</a:t>
            </a:fld>
            <a:endParaRPr kumimoji="1" lang="ja-JP" altLang="en-US"/>
          </a:p>
        </p:txBody>
      </p:sp>
    </p:spTree>
    <p:extLst>
      <p:ext uri="{BB962C8B-B14F-4D97-AF65-F5344CB8AC3E}">
        <p14:creationId xmlns:p14="http://schemas.microsoft.com/office/powerpoint/2010/main" val="210376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DCD99E0-7BDC-4DAF-9B56-A200AF8E0B08}" type="datetimeFigureOut">
              <a:rPr kumimoji="1" lang="ja-JP" altLang="en-US" smtClean="0"/>
              <a:t>2024/12/11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D83EA1-3588-4296-9960-D4B716D1C3DC}" type="slidenum">
              <a:rPr kumimoji="1" lang="ja-JP" altLang="en-US" smtClean="0"/>
              <a:t>‹#›</a:t>
            </a:fld>
            <a:endParaRPr kumimoji="1" lang="ja-JP" altLang="en-US"/>
          </a:p>
        </p:txBody>
      </p:sp>
    </p:spTree>
    <p:extLst>
      <p:ext uri="{BB962C8B-B14F-4D97-AF65-F5344CB8AC3E}">
        <p14:creationId xmlns:p14="http://schemas.microsoft.com/office/powerpoint/2010/main" val="1987614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DCD99E0-7BDC-4DAF-9B56-A200AF8E0B08}" type="datetimeFigureOut">
              <a:rPr kumimoji="1" lang="ja-JP" altLang="en-US" smtClean="0"/>
              <a:t>2024/12/11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D83EA1-3588-4296-9960-D4B716D1C3DC}" type="slidenum">
              <a:rPr kumimoji="1" lang="ja-JP" altLang="en-US" smtClean="0"/>
              <a:t>‹#›</a:t>
            </a:fld>
            <a:endParaRPr kumimoji="1" lang="ja-JP" altLang="en-US"/>
          </a:p>
        </p:txBody>
      </p:sp>
    </p:spTree>
    <p:extLst>
      <p:ext uri="{BB962C8B-B14F-4D97-AF65-F5344CB8AC3E}">
        <p14:creationId xmlns:p14="http://schemas.microsoft.com/office/powerpoint/2010/main" val="13104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DCD99E0-7BDC-4DAF-9B56-A200AF8E0B08}" type="datetimeFigureOut">
              <a:rPr kumimoji="1" lang="ja-JP" altLang="en-US" smtClean="0"/>
              <a:t>2024/12/11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D83EA1-3588-4296-9960-D4B716D1C3DC}" type="slidenum">
              <a:rPr kumimoji="1" lang="ja-JP" altLang="en-US" smtClean="0"/>
              <a:t>‹#›</a:t>
            </a:fld>
            <a:endParaRPr kumimoji="1" lang="ja-JP" altLang="en-US"/>
          </a:p>
        </p:txBody>
      </p:sp>
    </p:spTree>
    <p:extLst>
      <p:ext uri="{BB962C8B-B14F-4D97-AF65-F5344CB8AC3E}">
        <p14:creationId xmlns:p14="http://schemas.microsoft.com/office/powerpoint/2010/main" val="2941080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DCD99E0-7BDC-4DAF-9B56-A200AF8E0B08}" type="datetimeFigureOut">
              <a:rPr kumimoji="1" lang="ja-JP" altLang="en-US" smtClean="0"/>
              <a:t>2024/12/11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D83EA1-3588-4296-9960-D4B716D1C3DC}" type="slidenum">
              <a:rPr kumimoji="1" lang="ja-JP" altLang="en-US" smtClean="0"/>
              <a:t>‹#›</a:t>
            </a:fld>
            <a:endParaRPr kumimoji="1" lang="ja-JP" altLang="en-US"/>
          </a:p>
        </p:txBody>
      </p:sp>
    </p:spTree>
    <p:extLst>
      <p:ext uri="{BB962C8B-B14F-4D97-AF65-F5344CB8AC3E}">
        <p14:creationId xmlns:p14="http://schemas.microsoft.com/office/powerpoint/2010/main" val="1538814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DCD99E0-7BDC-4DAF-9B56-A200AF8E0B08}" type="datetimeFigureOut">
              <a:rPr kumimoji="1" lang="ja-JP" altLang="en-US" smtClean="0"/>
              <a:t>2024/12/11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D83EA1-3588-4296-9960-D4B716D1C3DC}" type="slidenum">
              <a:rPr kumimoji="1" lang="ja-JP" altLang="en-US" smtClean="0"/>
              <a:t>‹#›</a:t>
            </a:fld>
            <a:endParaRPr kumimoji="1" lang="ja-JP" altLang="en-US"/>
          </a:p>
        </p:txBody>
      </p:sp>
    </p:spTree>
    <p:extLst>
      <p:ext uri="{BB962C8B-B14F-4D97-AF65-F5344CB8AC3E}">
        <p14:creationId xmlns:p14="http://schemas.microsoft.com/office/powerpoint/2010/main" val="1440620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D99E0-7BDC-4DAF-9B56-A200AF8E0B08}" type="datetimeFigureOut">
              <a:rPr kumimoji="1" lang="ja-JP" altLang="en-US" smtClean="0"/>
              <a:t>2024/12/11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D83EA1-3588-4296-9960-D4B716D1C3DC}" type="slidenum">
              <a:rPr kumimoji="1" lang="ja-JP" altLang="en-US" smtClean="0"/>
              <a:t>‹#›</a:t>
            </a:fld>
            <a:endParaRPr kumimoji="1" lang="ja-JP" altLang="en-US"/>
          </a:p>
        </p:txBody>
      </p:sp>
    </p:spTree>
    <p:extLst>
      <p:ext uri="{BB962C8B-B14F-4D97-AF65-F5344CB8AC3E}">
        <p14:creationId xmlns:p14="http://schemas.microsoft.com/office/powerpoint/2010/main" val="1638282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926258-9171-42AB-B2FC-8440E88A5DD6}" type="datetimeFigureOut">
              <a:rPr kumimoji="1" lang="ja-JP" altLang="en-US" sz="1200" b="0" i="0" u="none" strike="noStrike" kern="1200" cap="none" spc="0" normalizeH="0" baseline="0" noProof="0" smtClean="0">
                <a:ln>
                  <a:noFill/>
                </a:ln>
                <a:solidFill>
                  <a:prstClr val="black">
                    <a:tint val="75000"/>
                  </a:prstClr>
                </a:solidFill>
                <a:effectLst/>
                <a:uLnTx/>
                <a:uFillTx/>
                <a:latin typeface="Segoe UI"/>
                <a:ea typeface="メイリオ"/>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2024/12/11</a:t>
            </a:fld>
            <a:endParaRPr kumimoji="1" lang="ja-JP" altLang="en-US" sz="1200" b="0" i="0" u="none" strike="noStrike" kern="1200" cap="none" spc="0" normalizeH="0" baseline="0" noProof="0">
              <a:ln>
                <a:noFill/>
              </a:ln>
              <a:solidFill>
                <a:prstClr val="black">
                  <a:tint val="75000"/>
                </a:prstClr>
              </a:solidFill>
              <a:effectLst/>
              <a:uLnTx/>
              <a:uFillTx/>
              <a:latin typeface="Segoe UI"/>
              <a:ea typeface="メイリオ"/>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Segoe UI"/>
              <a:ea typeface="メイリオ"/>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BD96EF8-2A3B-435F-8B03-7FABF4F4EE25}" type="slidenum">
              <a:rPr kumimoji="1" lang="ja-JP" altLang="en-US" sz="1200" b="0" i="0" u="none" strike="noStrike" kern="1200" cap="none" spc="0" normalizeH="0" baseline="0" noProof="0" smtClean="0">
                <a:ln>
                  <a:noFill/>
                </a:ln>
                <a:solidFill>
                  <a:prstClr val="black">
                    <a:tint val="75000"/>
                  </a:prstClr>
                </a:solidFill>
                <a:effectLst/>
                <a:uLnTx/>
                <a:uFillTx/>
                <a:latin typeface="Segoe UI"/>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Segoe UI"/>
              <a:ea typeface="メイリオ"/>
              <a:cs typeface="+mn-cs"/>
            </a:endParaRPr>
          </a:p>
        </p:txBody>
      </p:sp>
    </p:spTree>
    <p:extLst>
      <p:ext uri="{BB962C8B-B14F-4D97-AF65-F5344CB8AC3E}">
        <p14:creationId xmlns:p14="http://schemas.microsoft.com/office/powerpoint/2010/main" val="15658662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tags" Target="../tags/tag41.xml"/><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notesSlide" Target="../notesSlides/notesSlide2.xml"/><Relationship Id="rId5" Type="http://schemas.openxmlformats.org/officeDocument/2006/relationships/tags" Target="../tags/tag44.xml"/><Relationship Id="rId15" Type="http://schemas.openxmlformats.org/officeDocument/2006/relationships/image" Target="../media/image41.png"/><Relationship Id="rId10" Type="http://schemas.openxmlformats.org/officeDocument/2006/relationships/slideLayout" Target="../slideLayouts/slideLayout12.xml"/><Relationship Id="rId19" Type="http://schemas.openxmlformats.org/officeDocument/2006/relationships/image" Target="../media/image45.png"/><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18" Type="http://schemas.openxmlformats.org/officeDocument/2006/relationships/image" Target="../media/image48.png"/><Relationship Id="rId26" Type="http://schemas.openxmlformats.org/officeDocument/2006/relationships/image" Target="../media/image56.png"/><Relationship Id="rId3" Type="http://schemas.openxmlformats.org/officeDocument/2006/relationships/tags" Target="../tags/tag51.xml"/><Relationship Id="rId21" Type="http://schemas.openxmlformats.org/officeDocument/2006/relationships/image" Target="../media/image51.png"/><Relationship Id="rId7" Type="http://schemas.openxmlformats.org/officeDocument/2006/relationships/tags" Target="../tags/tag55.xml"/><Relationship Id="rId12" Type="http://schemas.openxmlformats.org/officeDocument/2006/relationships/tags" Target="../tags/tag60.xml"/><Relationship Id="rId17" Type="http://schemas.openxmlformats.org/officeDocument/2006/relationships/image" Target="../media/image47.png"/><Relationship Id="rId25" Type="http://schemas.openxmlformats.org/officeDocument/2006/relationships/image" Target="../media/image55.png"/><Relationship Id="rId2" Type="http://schemas.openxmlformats.org/officeDocument/2006/relationships/tags" Target="../tags/tag50.xml"/><Relationship Id="rId16" Type="http://schemas.openxmlformats.org/officeDocument/2006/relationships/notesSlide" Target="../notesSlides/notesSlide3.xml"/><Relationship Id="rId20" Type="http://schemas.openxmlformats.org/officeDocument/2006/relationships/image" Target="../media/image50.png"/><Relationship Id="rId29" Type="http://schemas.openxmlformats.org/officeDocument/2006/relationships/image" Target="../media/image59.png"/><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24" Type="http://schemas.openxmlformats.org/officeDocument/2006/relationships/image" Target="../media/image54.png"/><Relationship Id="rId5" Type="http://schemas.openxmlformats.org/officeDocument/2006/relationships/tags" Target="../tags/tag53.xml"/><Relationship Id="rId15" Type="http://schemas.openxmlformats.org/officeDocument/2006/relationships/slideLayout" Target="../slideLayouts/slideLayout12.xml"/><Relationship Id="rId23" Type="http://schemas.openxmlformats.org/officeDocument/2006/relationships/image" Target="../media/image53.png"/><Relationship Id="rId28" Type="http://schemas.openxmlformats.org/officeDocument/2006/relationships/image" Target="../media/image58.png"/><Relationship Id="rId10" Type="http://schemas.openxmlformats.org/officeDocument/2006/relationships/tags" Target="../tags/tag58.xml"/><Relationship Id="rId19" Type="http://schemas.openxmlformats.org/officeDocument/2006/relationships/image" Target="../media/image49.png"/><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 Id="rId22" Type="http://schemas.openxmlformats.org/officeDocument/2006/relationships/image" Target="../media/image52.png"/><Relationship Id="rId27" Type="http://schemas.openxmlformats.org/officeDocument/2006/relationships/image" Target="../media/image57.png"/><Relationship Id="rId30" Type="http://schemas.openxmlformats.org/officeDocument/2006/relationships/image" Target="../media/image60.png"/></Relationships>
</file>

<file path=ppt/slides/_rels/slide12.xml.rels><?xml version="1.0" encoding="UTF-8" standalone="yes"?>
<Relationships xmlns="http://schemas.openxmlformats.org/package/2006/relationships"><Relationship Id="rId13" Type="http://schemas.openxmlformats.org/officeDocument/2006/relationships/tags" Target="../tags/tag75.xml"/><Relationship Id="rId18" Type="http://schemas.openxmlformats.org/officeDocument/2006/relationships/tags" Target="../tags/tag80.xml"/><Relationship Id="rId26" Type="http://schemas.openxmlformats.org/officeDocument/2006/relationships/image" Target="../media/image61.png"/><Relationship Id="rId39" Type="http://schemas.openxmlformats.org/officeDocument/2006/relationships/image" Target="../media/image74.png"/><Relationship Id="rId21" Type="http://schemas.openxmlformats.org/officeDocument/2006/relationships/tags" Target="../tags/tag83.xml"/><Relationship Id="rId34" Type="http://schemas.openxmlformats.org/officeDocument/2006/relationships/image" Target="../media/image69.png"/><Relationship Id="rId42" Type="http://schemas.openxmlformats.org/officeDocument/2006/relationships/image" Target="../media/image77.png"/><Relationship Id="rId47" Type="http://schemas.openxmlformats.org/officeDocument/2006/relationships/image" Target="../media/image82.png"/><Relationship Id="rId7" Type="http://schemas.openxmlformats.org/officeDocument/2006/relationships/tags" Target="../tags/tag69.xml"/><Relationship Id="rId2" Type="http://schemas.openxmlformats.org/officeDocument/2006/relationships/tags" Target="../tags/tag64.xml"/><Relationship Id="rId16" Type="http://schemas.openxmlformats.org/officeDocument/2006/relationships/tags" Target="../tags/tag78.xml"/><Relationship Id="rId29" Type="http://schemas.openxmlformats.org/officeDocument/2006/relationships/image" Target="../media/image64.png"/><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tags" Target="../tags/tag73.xml"/><Relationship Id="rId24" Type="http://schemas.openxmlformats.org/officeDocument/2006/relationships/slideLayout" Target="../slideLayouts/slideLayout12.xml"/><Relationship Id="rId32" Type="http://schemas.openxmlformats.org/officeDocument/2006/relationships/image" Target="../media/image67.png"/><Relationship Id="rId37" Type="http://schemas.openxmlformats.org/officeDocument/2006/relationships/image" Target="../media/image72.png"/><Relationship Id="rId40" Type="http://schemas.openxmlformats.org/officeDocument/2006/relationships/image" Target="../media/image75.png"/><Relationship Id="rId45" Type="http://schemas.openxmlformats.org/officeDocument/2006/relationships/image" Target="../media/image80.png"/><Relationship Id="rId5" Type="http://schemas.openxmlformats.org/officeDocument/2006/relationships/tags" Target="../tags/tag67.xml"/><Relationship Id="rId15" Type="http://schemas.openxmlformats.org/officeDocument/2006/relationships/tags" Target="../tags/tag77.xml"/><Relationship Id="rId23" Type="http://schemas.openxmlformats.org/officeDocument/2006/relationships/tags" Target="../tags/tag85.xml"/><Relationship Id="rId28" Type="http://schemas.openxmlformats.org/officeDocument/2006/relationships/image" Target="../media/image63.png"/><Relationship Id="rId36" Type="http://schemas.openxmlformats.org/officeDocument/2006/relationships/image" Target="../media/image71.png"/><Relationship Id="rId10" Type="http://schemas.openxmlformats.org/officeDocument/2006/relationships/tags" Target="../tags/tag72.xml"/><Relationship Id="rId19" Type="http://schemas.openxmlformats.org/officeDocument/2006/relationships/tags" Target="../tags/tag81.xml"/><Relationship Id="rId31" Type="http://schemas.openxmlformats.org/officeDocument/2006/relationships/image" Target="../media/image66.png"/><Relationship Id="rId44" Type="http://schemas.openxmlformats.org/officeDocument/2006/relationships/image" Target="../media/image79.png"/><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tags" Target="../tags/tag76.xml"/><Relationship Id="rId22" Type="http://schemas.openxmlformats.org/officeDocument/2006/relationships/tags" Target="../tags/tag84.xml"/><Relationship Id="rId27" Type="http://schemas.openxmlformats.org/officeDocument/2006/relationships/image" Target="../media/image62.png"/><Relationship Id="rId30" Type="http://schemas.openxmlformats.org/officeDocument/2006/relationships/image" Target="../media/image65.png"/><Relationship Id="rId35" Type="http://schemas.openxmlformats.org/officeDocument/2006/relationships/image" Target="../media/image70.png"/><Relationship Id="rId43" Type="http://schemas.openxmlformats.org/officeDocument/2006/relationships/image" Target="../media/image78.png"/><Relationship Id="rId48" Type="http://schemas.openxmlformats.org/officeDocument/2006/relationships/image" Target="../media/image83.png"/><Relationship Id="rId8" Type="http://schemas.openxmlformats.org/officeDocument/2006/relationships/tags" Target="../tags/tag70.xml"/><Relationship Id="rId3" Type="http://schemas.openxmlformats.org/officeDocument/2006/relationships/tags" Target="../tags/tag65.xml"/><Relationship Id="rId12" Type="http://schemas.openxmlformats.org/officeDocument/2006/relationships/tags" Target="../tags/tag74.xml"/><Relationship Id="rId17" Type="http://schemas.openxmlformats.org/officeDocument/2006/relationships/tags" Target="../tags/tag79.xml"/><Relationship Id="rId25" Type="http://schemas.openxmlformats.org/officeDocument/2006/relationships/notesSlide" Target="../notesSlides/notesSlide4.xml"/><Relationship Id="rId33" Type="http://schemas.openxmlformats.org/officeDocument/2006/relationships/image" Target="../media/image68.png"/><Relationship Id="rId38" Type="http://schemas.openxmlformats.org/officeDocument/2006/relationships/image" Target="../media/image73.png"/><Relationship Id="rId46" Type="http://schemas.openxmlformats.org/officeDocument/2006/relationships/image" Target="../media/image81.png"/><Relationship Id="rId20" Type="http://schemas.openxmlformats.org/officeDocument/2006/relationships/tags" Target="../tags/tag82.xml"/><Relationship Id="rId41" Type="http://schemas.openxmlformats.org/officeDocument/2006/relationships/image" Target="../media/image76.png"/></Relationships>
</file>

<file path=ppt/slides/_rels/slide13.xml.rels><?xml version="1.0" encoding="UTF-8" standalone="yes"?>
<Relationships xmlns="http://schemas.openxmlformats.org/package/2006/relationships"><Relationship Id="rId8" Type="http://schemas.openxmlformats.org/officeDocument/2006/relationships/tags" Target="../tags/tag93.xml"/><Relationship Id="rId13" Type="http://schemas.openxmlformats.org/officeDocument/2006/relationships/image" Target="../media/image84.png"/><Relationship Id="rId18" Type="http://schemas.openxmlformats.org/officeDocument/2006/relationships/image" Target="../media/image89.png"/><Relationship Id="rId3" Type="http://schemas.openxmlformats.org/officeDocument/2006/relationships/tags" Target="../tags/tag88.xml"/><Relationship Id="rId21" Type="http://schemas.openxmlformats.org/officeDocument/2006/relationships/image" Target="../media/image92.png"/><Relationship Id="rId7" Type="http://schemas.openxmlformats.org/officeDocument/2006/relationships/tags" Target="../tags/tag92.xml"/><Relationship Id="rId12" Type="http://schemas.openxmlformats.org/officeDocument/2006/relationships/notesSlide" Target="../notesSlides/notesSlide5.xml"/><Relationship Id="rId17" Type="http://schemas.openxmlformats.org/officeDocument/2006/relationships/image" Target="../media/image88.png"/><Relationship Id="rId2" Type="http://schemas.openxmlformats.org/officeDocument/2006/relationships/tags" Target="../tags/tag87.xml"/><Relationship Id="rId16" Type="http://schemas.openxmlformats.org/officeDocument/2006/relationships/image" Target="../media/image87.png"/><Relationship Id="rId20" Type="http://schemas.openxmlformats.org/officeDocument/2006/relationships/image" Target="../media/image91.png"/><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slideLayout" Target="../slideLayouts/slideLayout12.xml"/><Relationship Id="rId5" Type="http://schemas.openxmlformats.org/officeDocument/2006/relationships/tags" Target="../tags/tag90.xml"/><Relationship Id="rId15" Type="http://schemas.openxmlformats.org/officeDocument/2006/relationships/image" Target="../media/image86.png"/><Relationship Id="rId10" Type="http://schemas.openxmlformats.org/officeDocument/2006/relationships/tags" Target="../tags/tag95.xml"/><Relationship Id="rId19" Type="http://schemas.openxmlformats.org/officeDocument/2006/relationships/image" Target="../media/image90.png"/><Relationship Id="rId4" Type="http://schemas.openxmlformats.org/officeDocument/2006/relationships/tags" Target="../tags/tag89.xml"/><Relationship Id="rId9" Type="http://schemas.openxmlformats.org/officeDocument/2006/relationships/tags" Target="../tags/tag94.xml"/><Relationship Id="rId14" Type="http://schemas.openxmlformats.org/officeDocument/2006/relationships/image" Target="../media/image85.png"/><Relationship Id="rId22" Type="http://schemas.openxmlformats.org/officeDocument/2006/relationships/image" Target="../media/image9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tags" Target="../tags/tag110.xml"/><Relationship Id="rId18" Type="http://schemas.openxmlformats.org/officeDocument/2006/relationships/image" Target="../media/image33.png"/><Relationship Id="rId26" Type="http://schemas.openxmlformats.org/officeDocument/2006/relationships/image" Target="../media/image99.png"/><Relationship Id="rId3" Type="http://schemas.openxmlformats.org/officeDocument/2006/relationships/tags" Target="../tags/tag100.xml"/><Relationship Id="rId21" Type="http://schemas.openxmlformats.org/officeDocument/2006/relationships/image" Target="../media/image96.png"/><Relationship Id="rId7" Type="http://schemas.openxmlformats.org/officeDocument/2006/relationships/tags" Target="../tags/tag104.xml"/><Relationship Id="rId12" Type="http://schemas.openxmlformats.org/officeDocument/2006/relationships/tags" Target="../tags/tag109.xml"/><Relationship Id="rId17" Type="http://schemas.openxmlformats.org/officeDocument/2006/relationships/image" Target="../media/image32.png"/><Relationship Id="rId25" Type="http://schemas.openxmlformats.org/officeDocument/2006/relationships/image" Target="../media/image98.png"/><Relationship Id="rId2" Type="http://schemas.openxmlformats.org/officeDocument/2006/relationships/tags" Target="../tags/tag99.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tags" Target="../tags/tag108.xml"/><Relationship Id="rId24" Type="http://schemas.openxmlformats.org/officeDocument/2006/relationships/image" Target="../media/image37.png"/><Relationship Id="rId5" Type="http://schemas.openxmlformats.org/officeDocument/2006/relationships/tags" Target="../tags/tag102.xml"/><Relationship Id="rId15" Type="http://schemas.openxmlformats.org/officeDocument/2006/relationships/image" Target="../media/image30.png"/><Relationship Id="rId23" Type="http://schemas.openxmlformats.org/officeDocument/2006/relationships/image" Target="../media/image36.png"/><Relationship Id="rId10" Type="http://schemas.openxmlformats.org/officeDocument/2006/relationships/tags" Target="../tags/tag107.xml"/><Relationship Id="rId19" Type="http://schemas.openxmlformats.org/officeDocument/2006/relationships/image" Target="../media/image34.png"/><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slideLayout" Target="../slideLayouts/slideLayout12.xml"/><Relationship Id="rId22" Type="http://schemas.openxmlformats.org/officeDocument/2006/relationships/image" Target="../media/image97.png"/><Relationship Id="rId27" Type="http://schemas.openxmlformats.org/officeDocument/2006/relationships/image" Target="../media/image100.pn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04.png"/><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image" Target="../media/image103.png"/><Relationship Id="rId2" Type="http://schemas.openxmlformats.org/officeDocument/2006/relationships/tags" Target="../tags/tag112.xml"/><Relationship Id="rId16" Type="http://schemas.openxmlformats.org/officeDocument/2006/relationships/image" Target="../media/image107.png"/><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image" Target="../media/image102.png"/><Relationship Id="rId5" Type="http://schemas.openxmlformats.org/officeDocument/2006/relationships/tags" Target="../tags/tag115.xml"/><Relationship Id="rId15" Type="http://schemas.openxmlformats.org/officeDocument/2006/relationships/image" Target="../media/image106.png"/><Relationship Id="rId10" Type="http://schemas.openxmlformats.org/officeDocument/2006/relationships/image" Target="../media/image101.png"/><Relationship Id="rId4" Type="http://schemas.openxmlformats.org/officeDocument/2006/relationships/tags" Target="../tags/tag114.xml"/><Relationship Id="rId9" Type="http://schemas.openxmlformats.org/officeDocument/2006/relationships/notesSlide" Target="../notesSlides/notesSlide7.xml"/><Relationship Id="rId14" Type="http://schemas.openxmlformats.org/officeDocument/2006/relationships/image" Target="../media/image10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13.png"/><Relationship Id="rId5" Type="http://schemas.openxmlformats.org/officeDocument/2006/relationships/image" Target="../media/image108.png"/><Relationship Id="rId4"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slideLayout" Target="../slideLayouts/slideLayout12.xml"/><Relationship Id="rId18" Type="http://schemas.openxmlformats.org/officeDocument/2006/relationships/image" Target="../media/image112.png"/><Relationship Id="rId26" Type="http://schemas.openxmlformats.org/officeDocument/2006/relationships/image" Target="../media/image120.png"/><Relationship Id="rId3" Type="http://schemas.openxmlformats.org/officeDocument/2006/relationships/tags" Target="../tags/tag122.xml"/><Relationship Id="rId21" Type="http://schemas.openxmlformats.org/officeDocument/2006/relationships/image" Target="../media/image115.png"/><Relationship Id="rId7" Type="http://schemas.openxmlformats.org/officeDocument/2006/relationships/tags" Target="../tags/tag126.xml"/><Relationship Id="rId12" Type="http://schemas.openxmlformats.org/officeDocument/2006/relationships/tags" Target="../tags/tag131.xml"/><Relationship Id="rId17" Type="http://schemas.openxmlformats.org/officeDocument/2006/relationships/image" Target="../media/image111.png"/><Relationship Id="rId25" Type="http://schemas.openxmlformats.org/officeDocument/2006/relationships/image" Target="../media/image119.png"/><Relationship Id="rId2" Type="http://schemas.openxmlformats.org/officeDocument/2006/relationships/tags" Target="../tags/tag121.xml"/><Relationship Id="rId16" Type="http://schemas.openxmlformats.org/officeDocument/2006/relationships/image" Target="../media/image110.png"/><Relationship Id="rId20" Type="http://schemas.openxmlformats.org/officeDocument/2006/relationships/image" Target="../media/image114.png"/><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tags" Target="../tags/tag130.xml"/><Relationship Id="rId24" Type="http://schemas.openxmlformats.org/officeDocument/2006/relationships/image" Target="../media/image118.png"/><Relationship Id="rId5" Type="http://schemas.openxmlformats.org/officeDocument/2006/relationships/tags" Target="../tags/tag124.xml"/><Relationship Id="rId15" Type="http://schemas.openxmlformats.org/officeDocument/2006/relationships/image" Target="../media/image109.png"/><Relationship Id="rId23" Type="http://schemas.openxmlformats.org/officeDocument/2006/relationships/image" Target="../media/image117.png"/><Relationship Id="rId10" Type="http://schemas.openxmlformats.org/officeDocument/2006/relationships/tags" Target="../tags/tag129.xml"/><Relationship Id="rId19" Type="http://schemas.openxmlformats.org/officeDocument/2006/relationships/image" Target="../media/image113.png"/><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notesSlide" Target="../notesSlides/notesSlide10.xml"/><Relationship Id="rId22" Type="http://schemas.openxmlformats.org/officeDocument/2006/relationships/image" Target="../media/image116.png"/></Relationships>
</file>

<file path=ppt/slides/_rels/slide22.xml.rels><?xml version="1.0" encoding="UTF-8" standalone="yes"?>
<Relationships xmlns="http://schemas.openxmlformats.org/package/2006/relationships"><Relationship Id="rId8" Type="http://schemas.openxmlformats.org/officeDocument/2006/relationships/tags" Target="../tags/tag139.xml"/><Relationship Id="rId13" Type="http://schemas.openxmlformats.org/officeDocument/2006/relationships/image" Target="../media/image122.png"/><Relationship Id="rId18" Type="http://schemas.openxmlformats.org/officeDocument/2006/relationships/image" Target="../media/image127.png"/><Relationship Id="rId3" Type="http://schemas.openxmlformats.org/officeDocument/2006/relationships/tags" Target="../tags/tag134.xml"/><Relationship Id="rId7" Type="http://schemas.openxmlformats.org/officeDocument/2006/relationships/tags" Target="../tags/tag138.xml"/><Relationship Id="rId12" Type="http://schemas.openxmlformats.org/officeDocument/2006/relationships/image" Target="../media/image121.png"/><Relationship Id="rId17" Type="http://schemas.openxmlformats.org/officeDocument/2006/relationships/image" Target="../media/image126.png"/><Relationship Id="rId2" Type="http://schemas.openxmlformats.org/officeDocument/2006/relationships/tags" Target="../tags/tag133.xml"/><Relationship Id="rId16" Type="http://schemas.openxmlformats.org/officeDocument/2006/relationships/image" Target="../media/image125.png"/><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notesSlide" Target="../notesSlides/notesSlide11.xml"/><Relationship Id="rId5" Type="http://schemas.openxmlformats.org/officeDocument/2006/relationships/tags" Target="../tags/tag136.xml"/><Relationship Id="rId15" Type="http://schemas.openxmlformats.org/officeDocument/2006/relationships/image" Target="../media/image124.png"/><Relationship Id="rId10" Type="http://schemas.openxmlformats.org/officeDocument/2006/relationships/slideLayout" Target="../slideLayouts/slideLayout12.xml"/><Relationship Id="rId19" Type="http://schemas.openxmlformats.org/officeDocument/2006/relationships/image" Target="../media/image128.png"/><Relationship Id="rId4" Type="http://schemas.openxmlformats.org/officeDocument/2006/relationships/tags" Target="../tags/tag135.xml"/><Relationship Id="rId9" Type="http://schemas.openxmlformats.org/officeDocument/2006/relationships/tags" Target="../tags/tag140.xml"/><Relationship Id="rId14" Type="http://schemas.openxmlformats.org/officeDocument/2006/relationships/image" Target="../media/image123.png"/></Relationships>
</file>

<file path=ppt/slides/_rels/slide23.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tags" Target="../tags/tag143.xml"/><Relationship Id="rId7" Type="http://schemas.openxmlformats.org/officeDocument/2006/relationships/image" Target="../media/image58.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notesSlide" Target="../notesSlides/notesSlide12.xml"/><Relationship Id="rId5" Type="http://schemas.openxmlformats.org/officeDocument/2006/relationships/slideLayout" Target="../slideLayouts/slideLayout12.xml"/><Relationship Id="rId10" Type="http://schemas.openxmlformats.org/officeDocument/2006/relationships/image" Target="../media/image131.png"/><Relationship Id="rId4" Type="http://schemas.openxmlformats.org/officeDocument/2006/relationships/tags" Target="../tags/tag144.xml"/><Relationship Id="rId9" Type="http://schemas.openxmlformats.org/officeDocument/2006/relationships/image" Target="../media/image1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4.png"/><Relationship Id="rId3" Type="http://schemas.openxmlformats.org/officeDocument/2006/relationships/tags" Target="../tags/tag3.xml"/><Relationship Id="rId21" Type="http://schemas.openxmlformats.org/officeDocument/2006/relationships/image" Target="../media/image7.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3.png"/><Relationship Id="rId25" Type="http://schemas.openxmlformats.org/officeDocument/2006/relationships/image" Target="../media/image11.png"/><Relationship Id="rId2" Type="http://schemas.openxmlformats.org/officeDocument/2006/relationships/tags" Target="../tags/tag2.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10.png"/><Relationship Id="rId5" Type="http://schemas.openxmlformats.org/officeDocument/2006/relationships/tags" Target="../tags/tag5.xml"/><Relationship Id="rId15" Type="http://schemas.openxmlformats.org/officeDocument/2006/relationships/image" Target="../media/image1.png"/><Relationship Id="rId23" Type="http://schemas.openxmlformats.org/officeDocument/2006/relationships/image" Target="../media/image9.png"/><Relationship Id="rId10" Type="http://schemas.openxmlformats.org/officeDocument/2006/relationships/tags" Target="../tags/tag10.xml"/><Relationship Id="rId19" Type="http://schemas.openxmlformats.org/officeDocument/2006/relationships/image" Target="../media/image5.wmf"/><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12.xml"/><Relationship Id="rId22"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tags" Target="../tags/tag16.xml"/><Relationship Id="rId21" Type="http://schemas.openxmlformats.org/officeDocument/2006/relationships/image" Target="../media/image21.png"/><Relationship Id="rId7" Type="http://schemas.openxmlformats.org/officeDocument/2006/relationships/tags" Target="../tags/tag20.xml"/><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tags" Target="../tags/tag15.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slideLayout" Target="../slideLayouts/slideLayout12.xml"/><Relationship Id="rId5" Type="http://schemas.openxmlformats.org/officeDocument/2006/relationships/tags" Target="../tags/tag18.xml"/><Relationship Id="rId15" Type="http://schemas.openxmlformats.org/officeDocument/2006/relationships/image" Target="../media/image15.png"/><Relationship Id="rId10" Type="http://schemas.openxmlformats.org/officeDocument/2006/relationships/tags" Target="../tags/tag23.xml"/><Relationship Id="rId19" Type="http://schemas.openxmlformats.org/officeDocument/2006/relationships/image" Target="../media/image19.png"/><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image" Target="../media/image25.png"/><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tags" Target="../tags/tag25.xml"/><Relationship Id="rId16" Type="http://schemas.openxmlformats.org/officeDocument/2006/relationships/image" Target="../media/image28.png"/><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image" Target="../media/image23.png"/><Relationship Id="rId5" Type="http://schemas.openxmlformats.org/officeDocument/2006/relationships/tags" Target="../tags/tag28.xml"/><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tags" Target="../tags/tag27.xml"/><Relationship Id="rId9" Type="http://schemas.openxmlformats.org/officeDocument/2006/relationships/slideLayout" Target="../slideLayouts/slideLayout12.xml"/><Relationship Id="rId1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image" Target="../media/image33.png"/><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tags" Target="../tags/tag33.xml"/><Relationship Id="rId16" Type="http://schemas.openxmlformats.org/officeDocument/2006/relationships/image" Target="../media/image36.png"/><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media/image31.png"/><Relationship Id="rId5" Type="http://schemas.openxmlformats.org/officeDocument/2006/relationships/tags" Target="../tags/tag36.xml"/><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tags" Target="../tags/tag35.xml"/><Relationship Id="rId9" Type="http://schemas.openxmlformats.org/officeDocument/2006/relationships/slideLayout" Target="../slideLayouts/slideLayout12.xml"/><Relationship Id="rId14" Type="http://schemas.openxmlformats.org/officeDocument/2006/relationships/image" Target="../media/image3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0"/>
            <a:ext cx="12192001" cy="68580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ndParaRPr>
          </a:p>
        </p:txBody>
      </p:sp>
      <p:sp>
        <p:nvSpPr>
          <p:cNvPr id="9" name="正方形/長方形 8"/>
          <p:cNvSpPr/>
          <p:nvPr/>
        </p:nvSpPr>
        <p:spPr>
          <a:xfrm>
            <a:off x="0" y="375171"/>
            <a:ext cx="12192000" cy="62478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600" b="0" i="0" u="none" strike="noStrike" kern="1200" cap="none" spc="0" normalizeH="0" baseline="0" noProof="0" dirty="0">
                <a:ln>
                  <a:noFill/>
                </a:ln>
                <a:solidFill>
                  <a:srgbClr val="FFFF00"/>
                </a:solidFill>
                <a:effectLst/>
                <a:uLnTx/>
                <a:uFillTx/>
                <a:latin typeface="Segoe UI"/>
                <a:ea typeface="メイリオ"/>
                <a:cs typeface="Arial" panose="020B0604020202020204" pitchFamily="34" charset="0"/>
              </a:rPr>
              <a:t>Unitarity of String Geometry Theory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srgbClr val="FFFF00"/>
              </a:solidFill>
              <a:effectLst/>
              <a:uLnTx/>
              <a:uFillTx/>
              <a:latin typeface="Segoe UI"/>
              <a:ea typeface="メイリオ"/>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FFFF00"/>
                </a:solidFill>
                <a:effectLst/>
                <a:uLnTx/>
                <a:uFillTx/>
                <a:latin typeface="Segoe UI"/>
                <a:ea typeface="メイリオ"/>
                <a:cs typeface="Arial" panose="020B0604020202020204" pitchFamily="34" charset="0"/>
              </a:rPr>
              <a:t>   </a:t>
            </a:r>
          </a:p>
          <a:p>
            <a:pPr marL="0" marR="0" lvl="0" indent="0" defTabSz="914400" rtl="0" eaLnBrk="1" fontAlgn="auto" latinLnBrk="0" hangingPunct="1">
              <a:lnSpc>
                <a:spcPct val="100000"/>
              </a:lnSpc>
              <a:spcBef>
                <a:spcPts val="0"/>
              </a:spcBef>
              <a:spcAft>
                <a:spcPts val="0"/>
              </a:spcAft>
              <a:buClrTx/>
              <a:buSzTx/>
              <a:buFontTx/>
              <a:buNone/>
              <a:tabLst/>
              <a:defRPr/>
            </a:pPr>
            <a:r>
              <a:rPr lang="en-US" altLang="ja-JP" sz="2400" dirty="0">
                <a:solidFill>
                  <a:srgbClr val="FFFF00"/>
                </a:solidFill>
                <a:latin typeface="Segoe UI"/>
                <a:ea typeface="メイリオ"/>
                <a:cs typeface="Arial" panose="020B0604020202020204" pitchFamily="34" charset="0"/>
              </a:rPr>
              <a:t>                                             </a:t>
            </a:r>
            <a:r>
              <a:rPr kumimoji="1" lang="en-US" altLang="ja-JP" sz="2400" b="0" i="0" u="none" strike="noStrike" kern="1200" cap="none" spc="0" normalizeH="0" baseline="0" noProof="0" dirty="0">
                <a:ln>
                  <a:noFill/>
                </a:ln>
                <a:solidFill>
                  <a:srgbClr val="FFFF00"/>
                </a:solidFill>
                <a:effectLst/>
                <a:uLnTx/>
                <a:uFillTx/>
                <a:latin typeface="Segoe UI"/>
                <a:ea typeface="メイリオ"/>
                <a:cs typeface="Arial" panose="020B0604020202020204" pitchFamily="34" charset="0"/>
              </a:rPr>
              <a:t>Matsuo Sato (</a:t>
            </a:r>
            <a:r>
              <a:rPr kumimoji="1" lang="en-US" altLang="ja-JP" sz="2400" b="0" i="0" u="none" strike="noStrike" kern="1200" cap="none" spc="0" normalizeH="0" baseline="0" noProof="0" dirty="0" err="1">
                <a:ln>
                  <a:noFill/>
                </a:ln>
                <a:solidFill>
                  <a:srgbClr val="FFFF00"/>
                </a:solidFill>
                <a:effectLst/>
                <a:uLnTx/>
                <a:uFillTx/>
                <a:latin typeface="Segoe UI"/>
                <a:ea typeface="メイリオ"/>
                <a:cs typeface="Arial" panose="020B0604020202020204" pitchFamily="34" charset="0"/>
              </a:rPr>
              <a:t>Hirosaki</a:t>
            </a:r>
            <a:r>
              <a:rPr kumimoji="1" lang="en-US" altLang="ja-JP" sz="2400" b="0" i="0" u="none" strike="noStrike" kern="1200" cap="none" spc="0" normalizeH="0" baseline="0" noProof="0" dirty="0">
                <a:ln>
                  <a:noFill/>
                </a:ln>
                <a:solidFill>
                  <a:srgbClr val="FFFF00"/>
                </a:solidFill>
                <a:effectLst/>
                <a:uLnTx/>
                <a:uFillTx/>
                <a:latin typeface="Segoe UI"/>
                <a:ea typeface="メイリオ"/>
                <a:cs typeface="Arial" panose="020B0604020202020204" pitchFamily="34" charset="0"/>
              </a:rPr>
              <a:t> 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srgbClr val="FFFF00"/>
              </a:solidFill>
              <a:effectLst/>
              <a:uLnTx/>
              <a:uFillTx/>
              <a:latin typeface="Segoe UI"/>
              <a:ea typeface="メイリオ"/>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srgbClr val="FFFF00"/>
              </a:solidFill>
              <a:effectLst/>
              <a:uLnTx/>
              <a:uFillTx/>
              <a:latin typeface="Segoe UI"/>
              <a:ea typeface="メイリオ"/>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1" lang="en-US" altLang="ja-JP" sz="2000" b="0" i="0" u="none" strike="noStrike" kern="1200" cap="none" spc="0" normalizeH="0" baseline="0" noProof="0" dirty="0">
                <a:ln>
                  <a:noFill/>
                </a:ln>
                <a:solidFill>
                  <a:srgbClr val="FFFF00"/>
                </a:solidFill>
                <a:effectLst/>
                <a:uLnTx/>
                <a:uFillTx/>
                <a:latin typeface="Segoe UI"/>
                <a:ea typeface="メイリオ"/>
                <a:cs typeface="+mn-cs"/>
              </a:rPr>
              <a:t>    M.S.                                                                                         </a:t>
            </a:r>
            <a:r>
              <a:rPr kumimoji="1" lang="en-US" altLang="ja-JP" sz="2000" b="0" i="0" u="none" strike="noStrike" kern="1200" cap="none" spc="0" normalizeH="0" baseline="0" noProof="0" dirty="0">
                <a:ln>
                  <a:noFill/>
                </a:ln>
                <a:solidFill>
                  <a:srgbClr val="FFFF00"/>
                </a:solidFill>
                <a:effectLst/>
                <a:uLnTx/>
                <a:uFillTx/>
                <a:latin typeface="Segoe UI"/>
                <a:ea typeface="メイリオ"/>
                <a:cs typeface="Arial" panose="020B0604020202020204" pitchFamily="34" charset="0"/>
              </a:rPr>
              <a:t>Int.J.Mod.Phys.A34 (2019)1950126</a:t>
            </a:r>
          </a:p>
          <a:p>
            <a:pPr marR="0" lvl="0" algn="l" defTabSz="914400" rtl="0" eaLnBrk="1" fontAlgn="auto" latinLnBrk="0" hangingPunct="1">
              <a:lnSpc>
                <a:spcPct val="100000"/>
              </a:lnSpc>
              <a:spcBef>
                <a:spcPts val="0"/>
              </a:spcBef>
              <a:spcAft>
                <a:spcPts val="0"/>
              </a:spcAft>
              <a:buClrTx/>
              <a:buSzTx/>
              <a:tabLst/>
              <a:defRPr/>
            </a:pPr>
            <a:r>
              <a:rPr kumimoji="1" lang="en-US" altLang="ja-JP" sz="2000" b="0" i="0" u="none" strike="noStrike" kern="1200" cap="none" spc="0" normalizeH="0" baseline="0" noProof="0" dirty="0">
                <a:ln>
                  <a:noFill/>
                </a:ln>
                <a:solidFill>
                  <a:srgbClr val="FFFF00"/>
                </a:solidFill>
                <a:effectLst/>
                <a:uLnTx/>
                <a:uFillTx/>
                <a:latin typeface="Segoe UI"/>
                <a:ea typeface="メイリオ"/>
                <a:cs typeface="Arial" panose="020B0604020202020204" pitchFamily="34" charset="0"/>
              </a:rPr>
              <a:t>    M.S. , Y. Sugimoto (POSTECH)                                                 </a:t>
            </a:r>
            <a:r>
              <a:rPr kumimoji="1" lang="en-US" altLang="ja-JP" sz="2000" b="0" i="0" u="none" strike="noStrike" kern="1200" cap="none" spc="0" normalizeH="0" baseline="0" noProof="0" dirty="0">
                <a:ln>
                  <a:noFill/>
                </a:ln>
                <a:solidFill>
                  <a:srgbClr val="FFFF00"/>
                </a:solidFill>
                <a:effectLst/>
                <a:uLnTx/>
                <a:uFillTx/>
                <a:latin typeface="Segoe UI"/>
                <a:ea typeface="メイリオ"/>
                <a:cs typeface="+mn-cs"/>
              </a:rPr>
              <a:t>Eur.Phys.J.C80 (2020) 789</a:t>
            </a:r>
            <a:endParaRPr kumimoji="1" lang="en-US" altLang="ja-JP" sz="2000" b="0" i="0" u="none" strike="noStrike" kern="1200" cap="none" spc="0" normalizeH="0" baseline="0" noProof="0" dirty="0">
              <a:ln>
                <a:noFill/>
              </a:ln>
              <a:solidFill>
                <a:srgbClr val="FFFF00"/>
              </a:solidFill>
              <a:effectLst/>
              <a:uLnTx/>
              <a:uFillTx/>
              <a:latin typeface="Segoe UI"/>
              <a:ea typeface="メイリオ"/>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1" lang="en-US" altLang="ja-JP" sz="2000" b="0" i="0" u="none" strike="noStrike" kern="1200" cap="none" spc="0" normalizeH="0" baseline="0" noProof="0" dirty="0">
                <a:ln>
                  <a:noFill/>
                </a:ln>
                <a:solidFill>
                  <a:srgbClr val="FFFF00"/>
                </a:solidFill>
                <a:effectLst/>
                <a:uLnTx/>
                <a:uFillTx/>
                <a:latin typeface="Segoe UI"/>
                <a:ea typeface="メイリオ"/>
                <a:cs typeface="Arial" panose="020B0604020202020204" pitchFamily="34" charset="0"/>
              </a:rPr>
              <a:t>    M.S. , Y. Sugimoto   </a:t>
            </a:r>
            <a:r>
              <a:rPr kumimoji="1" lang="en-US" altLang="ja-JP" sz="2000" b="0" i="0" u="none" strike="noStrike" kern="1200" cap="none" spc="0" normalizeH="0" baseline="0" noProof="0" dirty="0">
                <a:ln>
                  <a:noFill/>
                </a:ln>
                <a:solidFill>
                  <a:srgbClr val="FFFF00"/>
                </a:solidFill>
                <a:effectLst/>
                <a:uLnTx/>
                <a:uFillTx/>
                <a:latin typeface="Segoe UI"/>
                <a:ea typeface="メイリオ"/>
                <a:cs typeface="+mn-cs"/>
              </a:rPr>
              <a:t>                                                                Nucl.Phys.B956 (2020) 115019 </a:t>
            </a:r>
            <a:endParaRPr kumimoji="1" lang="en-US" altLang="ja-JP" sz="2000" b="0" i="0" u="none" strike="noStrike" kern="1200" cap="none" spc="0" normalizeH="0" baseline="0" noProof="0" dirty="0">
              <a:ln>
                <a:noFill/>
              </a:ln>
              <a:solidFill>
                <a:srgbClr val="FFFF00"/>
              </a:solidFill>
              <a:effectLst/>
              <a:uLnTx/>
              <a:uFillTx/>
              <a:latin typeface="Segoe UI"/>
              <a:ea typeface="メイリオ"/>
              <a:cs typeface="Arial" panose="020B0604020202020204" pitchFamily="34" charset="0"/>
            </a:endParaRPr>
          </a:p>
          <a:p>
            <a:pPr>
              <a:defRPr/>
            </a:pPr>
            <a:r>
              <a:rPr kumimoji="1" lang="en-US" altLang="ja-JP" sz="2000" b="0" i="0" u="none" strike="noStrike" kern="1200" cap="none" spc="0" normalizeH="0" baseline="0" noProof="0" dirty="0">
                <a:ln>
                  <a:noFill/>
                </a:ln>
                <a:solidFill>
                  <a:srgbClr val="FFFF00"/>
                </a:solidFill>
                <a:effectLst/>
                <a:uLnTx/>
                <a:uFillTx/>
                <a:latin typeface="Segoe UI"/>
                <a:ea typeface="メイリオ"/>
                <a:cs typeface="Arial" panose="020B0604020202020204" pitchFamily="34" charset="0"/>
              </a:rPr>
              <a:t>    M. Honda (</a:t>
            </a:r>
            <a:r>
              <a:rPr kumimoji="1" lang="en-US" altLang="ja-JP" sz="2000" b="0" i="0" u="none" strike="noStrike" kern="1200" cap="none" spc="0" normalizeH="0" baseline="0" noProof="0" dirty="0" err="1">
                <a:ln>
                  <a:noFill/>
                </a:ln>
                <a:solidFill>
                  <a:srgbClr val="FFFF00"/>
                </a:solidFill>
                <a:effectLst/>
                <a:uLnTx/>
                <a:uFillTx/>
                <a:latin typeface="Segoe UI"/>
                <a:ea typeface="メイリオ"/>
                <a:cs typeface="Arial" panose="020B0604020202020204" pitchFamily="34" charset="0"/>
              </a:rPr>
              <a:t>Waseda</a:t>
            </a:r>
            <a:r>
              <a:rPr kumimoji="1" lang="en-US" altLang="ja-JP" sz="2000" b="0" i="0" u="none" strike="noStrike" kern="1200" cap="none" spc="0" normalizeH="0" baseline="0" noProof="0" dirty="0">
                <a:ln>
                  <a:noFill/>
                </a:ln>
                <a:solidFill>
                  <a:srgbClr val="FFFF00"/>
                </a:solidFill>
                <a:effectLst/>
                <a:uLnTx/>
                <a:uFillTx/>
                <a:latin typeface="Segoe UI"/>
                <a:ea typeface="メイリオ"/>
                <a:cs typeface="Arial" panose="020B0604020202020204" pitchFamily="34" charset="0"/>
              </a:rPr>
              <a:t> U.), M.S.                                                    </a:t>
            </a:r>
            <a:r>
              <a:rPr kumimoji="1" lang="en-US" altLang="ja-JP" sz="2000" b="0" i="0" u="none" strike="noStrike" kern="1200" cap="none" spc="0" normalizeH="0" baseline="0" noProof="0" dirty="0" err="1">
                <a:ln>
                  <a:noFill/>
                </a:ln>
                <a:solidFill>
                  <a:srgbClr val="FFFF00"/>
                </a:solidFill>
                <a:effectLst/>
                <a:uLnTx/>
                <a:uFillTx/>
                <a:latin typeface="Segoe UI"/>
                <a:ea typeface="メイリオ"/>
                <a:cs typeface="+mn-cs"/>
              </a:rPr>
              <a:t>Int.J.Mod.Phys.A</a:t>
            </a:r>
            <a:r>
              <a:rPr kumimoji="1" lang="en-US" altLang="ja-JP" sz="2000" b="0" i="0" u="none" strike="noStrike" kern="1200" cap="none" spc="0" normalizeH="0" baseline="0" noProof="0" dirty="0">
                <a:ln>
                  <a:noFill/>
                </a:ln>
                <a:solidFill>
                  <a:srgbClr val="FFFF00"/>
                </a:solidFill>
                <a:effectLst/>
                <a:uLnTx/>
                <a:uFillTx/>
                <a:latin typeface="Segoe UI"/>
                <a:ea typeface="メイリオ"/>
                <a:cs typeface="+mn-cs"/>
              </a:rPr>
              <a:t> 35 (2020) 2050176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FFFF00"/>
                </a:solidFill>
                <a:effectLst/>
                <a:uLnTx/>
                <a:uFillTx/>
                <a:latin typeface="Segoe UI"/>
                <a:ea typeface="メイリオ"/>
                <a:cs typeface="Arial" panose="020B0604020202020204" pitchFamily="34" charset="0"/>
              </a:rPr>
              <a:t>    M. Honda, M.S., T. Tohshima (</a:t>
            </a:r>
            <a:r>
              <a:rPr kumimoji="1" lang="en-US" altLang="ja-JP" sz="2000" b="0" i="0" u="none" strike="noStrike" kern="1200" cap="none" spc="0" normalizeH="0" baseline="0" noProof="0" dirty="0" err="1">
                <a:ln>
                  <a:noFill/>
                </a:ln>
                <a:solidFill>
                  <a:srgbClr val="FFFF00"/>
                </a:solidFill>
                <a:effectLst/>
                <a:uLnTx/>
                <a:uFillTx/>
                <a:latin typeface="Segoe UI"/>
                <a:ea typeface="メイリオ"/>
                <a:cs typeface="Arial" panose="020B0604020202020204" pitchFamily="34" charset="0"/>
              </a:rPr>
              <a:t>Hirosaki</a:t>
            </a:r>
            <a:r>
              <a:rPr kumimoji="1" lang="en-US" altLang="ja-JP" sz="2000" b="0" i="0" u="none" strike="noStrike" kern="1200" cap="none" spc="0" normalizeH="0" baseline="0" noProof="0" dirty="0">
                <a:ln>
                  <a:noFill/>
                </a:ln>
                <a:solidFill>
                  <a:srgbClr val="FFFF00"/>
                </a:solidFill>
                <a:effectLst/>
                <a:uLnTx/>
                <a:uFillTx/>
                <a:latin typeface="Segoe UI"/>
                <a:ea typeface="メイリオ"/>
                <a:cs typeface="Arial" panose="020B0604020202020204" pitchFamily="34" charset="0"/>
              </a:rPr>
              <a:t> U.)</a:t>
            </a:r>
            <a:r>
              <a:rPr lang="en-US" altLang="ja-JP" sz="2000" dirty="0">
                <a:solidFill>
                  <a:srgbClr val="FFFF00"/>
                </a:solidFill>
                <a:latin typeface="Segoe UI"/>
                <a:ea typeface="メイリオ"/>
                <a:cs typeface="Arial" panose="020B0604020202020204" pitchFamily="34" charset="0"/>
              </a:rPr>
              <a:t> </a:t>
            </a:r>
            <a:r>
              <a:rPr kumimoji="1" lang="en-US" altLang="ja-JP" sz="2000" b="0" i="0" u="none" strike="noStrike" kern="1200" cap="none" spc="0" normalizeH="0" baseline="0" noProof="0" dirty="0">
                <a:ln>
                  <a:noFill/>
                </a:ln>
                <a:solidFill>
                  <a:srgbClr val="FFFF00"/>
                </a:solidFill>
                <a:effectLst/>
                <a:uLnTx/>
                <a:uFillTx/>
                <a:latin typeface="Segoe UI"/>
                <a:ea typeface="メイリオ"/>
                <a:cs typeface="Arial" panose="020B0604020202020204" pitchFamily="34" charset="0"/>
              </a:rPr>
              <a:t>                              </a:t>
            </a:r>
            <a:r>
              <a:rPr kumimoji="1" lang="en-US" altLang="ja-JP" sz="2000" b="0" i="0" u="none" strike="noStrike" kern="1200" cap="none" spc="0" normalizeH="0" baseline="0" noProof="0" dirty="0" err="1">
                <a:ln>
                  <a:noFill/>
                </a:ln>
                <a:solidFill>
                  <a:srgbClr val="FFFF00"/>
                </a:solidFill>
                <a:effectLst/>
                <a:uLnTx/>
                <a:uFillTx/>
                <a:latin typeface="Segoe UI"/>
                <a:ea typeface="メイリオ"/>
                <a:cs typeface="Arial" panose="020B0604020202020204" pitchFamily="34" charset="0"/>
              </a:rPr>
              <a:t>Adv.High</a:t>
            </a:r>
            <a:r>
              <a:rPr kumimoji="1" lang="en-US" altLang="ja-JP" sz="2000" b="0" i="0" u="none" strike="noStrike" kern="1200" cap="none" spc="0" normalizeH="0" baseline="0" noProof="0" dirty="0">
                <a:ln>
                  <a:noFill/>
                </a:ln>
                <a:solidFill>
                  <a:srgbClr val="FFFF00"/>
                </a:solidFill>
                <a:effectLst/>
                <a:uLnTx/>
                <a:uFillTx/>
                <a:latin typeface="Segoe UI"/>
                <a:ea typeface="メイリオ"/>
                <a:cs typeface="Arial" panose="020B0604020202020204" pitchFamily="34" charset="0"/>
              </a:rPr>
              <a:t> Energy Phys. (2021) 9993903</a:t>
            </a:r>
          </a:p>
          <a:p>
            <a:pPr marR="0" lvl="0" algn="l" defTabSz="914400" rtl="0" eaLnBrk="1" fontAlgn="auto" latinLnBrk="0" hangingPunct="1">
              <a:lnSpc>
                <a:spcPct val="100000"/>
              </a:lnSpc>
              <a:spcBef>
                <a:spcPts val="0"/>
              </a:spcBef>
              <a:spcAft>
                <a:spcPts val="0"/>
              </a:spcAft>
              <a:buClrTx/>
              <a:buSzTx/>
              <a:tabLst/>
              <a:defRPr/>
            </a:pPr>
            <a:r>
              <a:rPr kumimoji="1" lang="en-US" altLang="ja-JP" sz="2000" b="0" i="0" u="none" strike="noStrike" kern="1200" cap="none" spc="0" normalizeH="0" baseline="0" noProof="0" dirty="0">
                <a:ln>
                  <a:noFill/>
                </a:ln>
                <a:solidFill>
                  <a:srgbClr val="FFFF00"/>
                </a:solidFill>
                <a:effectLst/>
                <a:uLnTx/>
                <a:uFillTx/>
                <a:latin typeface="Segoe UI"/>
                <a:ea typeface="メイリオ"/>
                <a:cs typeface="Arial" panose="020B0604020202020204" pitchFamily="34" charset="0"/>
              </a:rPr>
              <a:t>    M.S., Y. Sugimoto, K. Uzawa (</a:t>
            </a:r>
            <a:r>
              <a:rPr lang="en-US" altLang="ja-JP" sz="2000" dirty="0" err="1">
                <a:solidFill>
                  <a:srgbClr val="FFFF00"/>
                </a:solidFill>
                <a:latin typeface="Segoe UI"/>
                <a:ea typeface="メイリオ"/>
                <a:cs typeface="Arial" panose="020B0604020202020204" pitchFamily="34" charset="0"/>
              </a:rPr>
              <a:t>Kwansei</a:t>
            </a:r>
            <a:r>
              <a:rPr lang="en-US" altLang="ja-JP" sz="2000" dirty="0">
                <a:solidFill>
                  <a:srgbClr val="FFFF00"/>
                </a:solidFill>
                <a:latin typeface="Segoe UI"/>
                <a:ea typeface="メイリオ"/>
                <a:cs typeface="Arial" panose="020B0604020202020204" pitchFamily="34" charset="0"/>
              </a:rPr>
              <a:t> </a:t>
            </a:r>
            <a:r>
              <a:rPr lang="en-US" altLang="ja-JP" sz="2000" dirty="0" err="1">
                <a:solidFill>
                  <a:srgbClr val="FFFF00"/>
                </a:solidFill>
                <a:latin typeface="Segoe UI"/>
                <a:ea typeface="メイリオ"/>
                <a:cs typeface="Arial" panose="020B0604020202020204" pitchFamily="34" charset="0"/>
              </a:rPr>
              <a:t>Gakuin</a:t>
            </a:r>
            <a:r>
              <a:rPr kumimoji="1" lang="en-US" altLang="ja-JP" sz="2000" b="0" i="0" u="none" strike="noStrike" kern="1200" cap="none" spc="0" normalizeH="0" baseline="0" noProof="0" dirty="0">
                <a:ln>
                  <a:noFill/>
                </a:ln>
                <a:solidFill>
                  <a:srgbClr val="FFFF00"/>
                </a:solidFill>
                <a:effectLst/>
                <a:uLnTx/>
                <a:uFillTx/>
                <a:latin typeface="Segoe UI"/>
                <a:ea typeface="メイリオ"/>
                <a:cs typeface="Arial" panose="020B0604020202020204" pitchFamily="34" charset="0"/>
              </a:rPr>
              <a:t> U.)                    </a:t>
            </a:r>
            <a:r>
              <a:rPr kumimoji="1" lang="en-US" altLang="ja-JP" sz="2000" b="0" i="0" u="none" strike="noStrike" kern="1200" cap="none" spc="0" normalizeH="0" baseline="0" noProof="0" dirty="0" err="1">
                <a:ln>
                  <a:noFill/>
                </a:ln>
                <a:solidFill>
                  <a:srgbClr val="FFFF00"/>
                </a:solidFill>
                <a:effectLst/>
                <a:uLnTx/>
                <a:uFillTx/>
                <a:latin typeface="Segoe UI"/>
                <a:ea typeface="メイリオ"/>
                <a:cs typeface="Arial" panose="020B0604020202020204" pitchFamily="34" charset="0"/>
              </a:rPr>
              <a:t>Phys.Rev.D</a:t>
            </a:r>
            <a:r>
              <a:rPr kumimoji="1" lang="en-US" altLang="ja-JP" sz="2000" b="0" i="0" u="none" strike="noStrike" kern="1200" cap="none" spc="0" normalizeH="0" baseline="0" noProof="0" dirty="0">
                <a:ln>
                  <a:noFill/>
                </a:ln>
                <a:solidFill>
                  <a:srgbClr val="FFFF00"/>
                </a:solidFill>
                <a:effectLst/>
                <a:uLnTx/>
                <a:uFillTx/>
                <a:latin typeface="Segoe UI"/>
                <a:ea typeface="メイリオ"/>
                <a:cs typeface="Arial" panose="020B0604020202020204" pitchFamily="34" charset="0"/>
              </a:rPr>
              <a:t> 106 (2022) 8, 086006</a:t>
            </a:r>
          </a:p>
          <a:p>
            <a:pPr marR="0" lvl="0" algn="l" defTabSz="914400" rtl="0" eaLnBrk="1" fontAlgn="auto" latinLnBrk="0" hangingPunct="1">
              <a:lnSpc>
                <a:spcPct val="100000"/>
              </a:lnSpc>
              <a:spcBef>
                <a:spcPts val="0"/>
              </a:spcBef>
              <a:spcAft>
                <a:spcPts val="0"/>
              </a:spcAft>
              <a:buClrTx/>
              <a:buSzTx/>
              <a:tabLst/>
              <a:defRPr/>
            </a:pPr>
            <a:r>
              <a:rPr lang="en-US" altLang="ja-JP" sz="2000" dirty="0">
                <a:solidFill>
                  <a:srgbClr val="FFFF00"/>
                </a:solidFill>
                <a:latin typeface="Segoe UI"/>
                <a:ea typeface="メイリオ"/>
                <a:cs typeface="Arial" panose="020B0604020202020204" pitchFamily="34" charset="0"/>
              </a:rPr>
              <a:t>    </a:t>
            </a:r>
            <a:r>
              <a:rPr kumimoji="1" lang="en-US" altLang="ja-JP" sz="2000" b="0" i="0" u="none" strike="noStrike" kern="1200" cap="none" spc="0" normalizeH="0" baseline="0" noProof="0" dirty="0">
                <a:ln>
                  <a:noFill/>
                </a:ln>
                <a:solidFill>
                  <a:srgbClr val="FFFF00"/>
                </a:solidFill>
                <a:effectLst/>
                <a:uLnTx/>
                <a:uFillTx/>
                <a:latin typeface="Segoe UI"/>
                <a:ea typeface="メイリオ"/>
                <a:cs typeface="Arial" panose="020B0604020202020204" pitchFamily="34" charset="0"/>
              </a:rPr>
              <a:t>M.S., K. Uzawa </a:t>
            </a:r>
            <a:r>
              <a:rPr kumimoji="1" lang="ja-JP" altLang="en-US" sz="2000" b="0" i="0" u="none" strike="noStrike" kern="1200" cap="none" spc="0" normalizeH="0" baseline="0" noProof="0" dirty="0">
                <a:ln>
                  <a:noFill/>
                </a:ln>
                <a:solidFill>
                  <a:srgbClr val="FFFF00"/>
                </a:solidFill>
                <a:effectLst/>
                <a:uLnTx/>
                <a:uFillTx/>
                <a:latin typeface="Segoe UI"/>
                <a:ea typeface="メイリオ"/>
                <a:cs typeface="Arial" panose="020B0604020202020204" pitchFamily="34" charset="0"/>
              </a:rPr>
              <a:t>　　　　　　　　　　　　　　　                  </a:t>
            </a:r>
            <a:r>
              <a:rPr kumimoji="1" lang="en-US" altLang="ja-JP" sz="2000" b="0" i="0" u="none" strike="noStrike" kern="1200" cap="none" spc="0" normalizeH="0" baseline="0" noProof="0" dirty="0" err="1">
                <a:ln>
                  <a:noFill/>
                </a:ln>
                <a:solidFill>
                  <a:srgbClr val="FFFF00"/>
                </a:solidFill>
                <a:effectLst/>
                <a:uLnTx/>
                <a:uFillTx/>
                <a:latin typeface="Segoe UI"/>
                <a:ea typeface="メイリオ"/>
                <a:cs typeface="Arial" panose="020B0604020202020204" pitchFamily="34" charset="0"/>
              </a:rPr>
              <a:t>Phys.Rev.D</a:t>
            </a:r>
            <a:r>
              <a:rPr kumimoji="1" lang="en-US" altLang="ja-JP" sz="2000" b="0" i="0" u="none" strike="noStrike" kern="1200" cap="none" spc="0" normalizeH="0" baseline="0" noProof="0" dirty="0">
                <a:ln>
                  <a:noFill/>
                </a:ln>
                <a:solidFill>
                  <a:srgbClr val="FFFF00"/>
                </a:solidFill>
                <a:effectLst/>
                <a:uLnTx/>
                <a:uFillTx/>
                <a:latin typeface="Segoe UI"/>
                <a:ea typeface="メイリオ"/>
                <a:cs typeface="Arial" panose="020B0604020202020204" pitchFamily="34" charset="0"/>
              </a:rPr>
              <a:t> </a:t>
            </a:r>
            <a:r>
              <a:rPr kumimoji="1" lang="en-US" altLang="ja-JP" sz="2000" b="0" i="0" u="none" strike="noStrike" kern="1200" cap="none" spc="0" normalizeH="0" baseline="0" noProof="0" dirty="0">
                <a:ln>
                  <a:noFill/>
                </a:ln>
                <a:solidFill>
                  <a:srgbClr val="FFFF00"/>
                </a:solidFill>
                <a:effectLst/>
                <a:uLnTx/>
                <a:uFillTx/>
                <a:latin typeface="Segoe UI"/>
                <a:ea typeface="メイリオ"/>
                <a:cs typeface="+mn-cs"/>
              </a:rPr>
              <a:t>107 (2023) 6, 066023 </a:t>
            </a:r>
          </a:p>
          <a:p>
            <a:pPr marR="0" lvl="0" algn="l" defTabSz="914400" rtl="0" eaLnBrk="1" fontAlgn="auto" latinLnBrk="0" hangingPunct="1">
              <a:lnSpc>
                <a:spcPct val="100000"/>
              </a:lnSpc>
              <a:spcBef>
                <a:spcPts val="0"/>
              </a:spcBef>
              <a:spcAft>
                <a:spcPts val="0"/>
              </a:spcAft>
              <a:buClrTx/>
              <a:buSzTx/>
              <a:tabLst/>
              <a:defRPr/>
            </a:pPr>
            <a:r>
              <a:rPr lang="en-US" altLang="ja-JP" sz="2000" dirty="0">
                <a:solidFill>
                  <a:srgbClr val="FFFF00"/>
                </a:solidFill>
                <a:latin typeface="Segoe UI"/>
                <a:ea typeface="メイリオ"/>
              </a:rPr>
              <a:t>    </a:t>
            </a:r>
            <a:r>
              <a:rPr kumimoji="1" lang="en-US" altLang="ja-JP" sz="2000" b="0" i="0" u="none" strike="noStrike" kern="1200" cap="none" spc="0" normalizeH="0" baseline="0" noProof="0" dirty="0">
                <a:ln>
                  <a:noFill/>
                </a:ln>
                <a:solidFill>
                  <a:srgbClr val="FFFF00"/>
                </a:solidFill>
                <a:effectLst/>
                <a:uLnTx/>
                <a:uFillTx/>
                <a:latin typeface="Segoe UI"/>
                <a:ea typeface="メイリオ"/>
                <a:cs typeface="Arial" panose="020B0604020202020204" pitchFamily="34" charset="0"/>
              </a:rPr>
              <a:t>M.S., T. Tohshima                                                                     To appear in </a:t>
            </a:r>
            <a:r>
              <a:rPr kumimoji="1" lang="en-US" altLang="ja-JP" sz="2000" b="0" i="0" u="none" strike="noStrike" kern="1200" cap="none" spc="0" normalizeH="0" baseline="0" noProof="0" dirty="0" err="1">
                <a:ln>
                  <a:noFill/>
                </a:ln>
                <a:solidFill>
                  <a:srgbClr val="FFFF00"/>
                </a:solidFill>
                <a:effectLst/>
                <a:uLnTx/>
                <a:uFillTx/>
                <a:latin typeface="Segoe UI"/>
                <a:ea typeface="メイリオ"/>
                <a:cs typeface="Arial" panose="020B0604020202020204" pitchFamily="34" charset="0"/>
              </a:rPr>
              <a:t>Adv.High</a:t>
            </a:r>
            <a:r>
              <a:rPr kumimoji="1" lang="en-US" altLang="ja-JP" sz="2000" b="0" i="0" u="none" strike="noStrike" kern="1200" cap="none" spc="0" normalizeH="0" baseline="0" noProof="0" dirty="0">
                <a:ln>
                  <a:noFill/>
                </a:ln>
                <a:solidFill>
                  <a:srgbClr val="FFFF00"/>
                </a:solidFill>
                <a:effectLst/>
                <a:uLnTx/>
                <a:uFillTx/>
                <a:latin typeface="Segoe UI"/>
                <a:ea typeface="メイリオ"/>
                <a:cs typeface="Arial" panose="020B0604020202020204" pitchFamily="34" charset="0"/>
              </a:rPr>
              <a:t> Energy Phys. </a:t>
            </a:r>
          </a:p>
          <a:p>
            <a:pPr>
              <a:defRPr/>
            </a:pPr>
            <a:r>
              <a:rPr lang="ja-JP" altLang="en-US" sz="2000" dirty="0">
                <a:solidFill>
                  <a:srgbClr val="FFFF00"/>
                </a:solidFill>
                <a:latin typeface="Segoe UI"/>
                <a:ea typeface="メイリオ"/>
                <a:cs typeface="Arial" panose="020B0604020202020204" pitchFamily="34" charset="0"/>
              </a:rPr>
              <a:t>    </a:t>
            </a:r>
            <a:r>
              <a:rPr lang="en-US" altLang="ja-JP" sz="2000" dirty="0">
                <a:solidFill>
                  <a:srgbClr val="FFFF00"/>
                </a:solidFill>
                <a:latin typeface="Segoe UI"/>
                <a:ea typeface="メイリオ"/>
                <a:cs typeface="Arial" panose="020B0604020202020204" pitchFamily="34" charset="0"/>
              </a:rPr>
              <a:t>K. Nagasaki</a:t>
            </a:r>
            <a:r>
              <a:rPr kumimoji="1" lang="en-US" altLang="ja-JP" sz="2000" b="0" i="0" u="none" strike="noStrike" kern="1200" cap="none" spc="0" normalizeH="0" baseline="0" noProof="0" dirty="0">
                <a:ln>
                  <a:noFill/>
                </a:ln>
                <a:solidFill>
                  <a:srgbClr val="FFFF00"/>
                </a:solidFill>
                <a:effectLst/>
                <a:uLnTx/>
                <a:uFillTx/>
                <a:latin typeface="Segoe UI"/>
                <a:ea typeface="メイリオ"/>
                <a:cs typeface="Arial" panose="020B0604020202020204" pitchFamily="34" charset="0"/>
              </a:rPr>
              <a:t> (</a:t>
            </a:r>
            <a:r>
              <a:rPr kumimoji="1" lang="en-US" altLang="ja-JP" sz="2000" b="0" i="0" u="none" strike="noStrike" kern="1200" cap="none" spc="0" normalizeH="0" baseline="0" noProof="0" dirty="0" err="1">
                <a:ln>
                  <a:noFill/>
                </a:ln>
                <a:solidFill>
                  <a:srgbClr val="FFFF00"/>
                </a:solidFill>
                <a:effectLst/>
                <a:uLnTx/>
                <a:uFillTx/>
                <a:latin typeface="Segoe UI"/>
                <a:ea typeface="メイリオ"/>
                <a:cs typeface="Arial" panose="020B0604020202020204" pitchFamily="34" charset="0"/>
              </a:rPr>
              <a:t>Hirosaki</a:t>
            </a:r>
            <a:r>
              <a:rPr kumimoji="1" lang="en-US" altLang="ja-JP" sz="2000" b="0" i="0" u="none" strike="noStrike" kern="1200" cap="none" spc="0" normalizeH="0" baseline="0" noProof="0" dirty="0">
                <a:ln>
                  <a:noFill/>
                </a:ln>
                <a:solidFill>
                  <a:srgbClr val="FFFF00"/>
                </a:solidFill>
                <a:effectLst/>
                <a:uLnTx/>
                <a:uFillTx/>
                <a:latin typeface="Segoe UI"/>
                <a:ea typeface="メイリオ"/>
                <a:cs typeface="Arial" panose="020B0604020202020204" pitchFamily="34" charset="0"/>
              </a:rPr>
              <a:t> U.), M.S.</a:t>
            </a:r>
            <a:r>
              <a:rPr lang="en-US" altLang="ja-JP" sz="2000" dirty="0">
                <a:solidFill>
                  <a:srgbClr val="FFFF00"/>
                </a:solidFill>
                <a:latin typeface="Segoe UI"/>
                <a:ea typeface="メイリオ"/>
                <a:cs typeface="Arial" panose="020B0604020202020204" pitchFamily="34" charset="0"/>
              </a:rPr>
              <a:t>                                                 </a:t>
            </a:r>
            <a:r>
              <a:rPr kumimoji="1" lang="en-US" altLang="ja-JP" sz="2000" b="0" i="0" u="none" strike="noStrike" kern="1200" cap="none" spc="0" normalizeH="0" baseline="0" noProof="0" dirty="0">
                <a:ln>
                  <a:noFill/>
                </a:ln>
                <a:solidFill>
                  <a:srgbClr val="FFFF00"/>
                </a:solidFill>
                <a:effectLst/>
                <a:uLnTx/>
                <a:uFillTx/>
                <a:latin typeface="Segoe UI"/>
                <a:ea typeface="メイリオ"/>
                <a:cs typeface="Arial" panose="020B0604020202020204" pitchFamily="34" charset="0"/>
              </a:rPr>
              <a:t>arXiv:2309.10394</a:t>
            </a:r>
          </a:p>
          <a:p>
            <a:pPr>
              <a:defRPr/>
            </a:pPr>
            <a:r>
              <a:rPr lang="en-US" altLang="ja-JP" sz="2000" dirty="0">
                <a:solidFill>
                  <a:srgbClr val="FFFF00"/>
                </a:solidFill>
                <a:latin typeface="Segoe UI"/>
                <a:ea typeface="メイリオ"/>
                <a:cs typeface="Arial" panose="020B0604020202020204" pitchFamily="34" charset="0"/>
              </a:rPr>
              <a:t>    K. </a:t>
            </a:r>
            <a:r>
              <a:rPr lang="en-US" altLang="ja-JP" sz="2000" dirty="0" err="1">
                <a:solidFill>
                  <a:srgbClr val="FFFF00"/>
                </a:solidFill>
                <a:latin typeface="Segoe UI"/>
                <a:ea typeface="メイリオ"/>
                <a:cs typeface="Arial" panose="020B0604020202020204" pitchFamily="34" charset="0"/>
              </a:rPr>
              <a:t>Hatakeyama</a:t>
            </a:r>
            <a:r>
              <a:rPr lang="en-US" altLang="ja-JP" sz="2000" dirty="0">
                <a:solidFill>
                  <a:srgbClr val="FFFF00"/>
                </a:solidFill>
                <a:latin typeface="Segoe UI"/>
                <a:ea typeface="メイリオ"/>
                <a:cs typeface="Arial" panose="020B0604020202020204" pitchFamily="34" charset="0"/>
              </a:rPr>
              <a:t> (Kyoto U.) , M.S., G. Tanaka (Meiji </a:t>
            </a:r>
            <a:r>
              <a:rPr lang="en-US" altLang="ja-JP" sz="2000" dirty="0" err="1">
                <a:solidFill>
                  <a:srgbClr val="FFFF00"/>
                </a:solidFill>
                <a:latin typeface="Segoe UI"/>
                <a:ea typeface="メイリオ"/>
                <a:cs typeface="Arial" panose="020B0604020202020204" pitchFamily="34" charset="0"/>
              </a:rPr>
              <a:t>Gakuin</a:t>
            </a:r>
            <a:r>
              <a:rPr lang="en-US" altLang="ja-JP" sz="2000" dirty="0">
                <a:solidFill>
                  <a:srgbClr val="FFFF00"/>
                </a:solidFill>
                <a:latin typeface="Segoe UI"/>
                <a:ea typeface="メイリオ"/>
                <a:cs typeface="Arial" panose="020B0604020202020204" pitchFamily="34" charset="0"/>
              </a:rPr>
              <a:t> U.)  arXiv:2404.19413 </a:t>
            </a:r>
          </a:p>
          <a:p>
            <a:pPr>
              <a:defRPr/>
            </a:pPr>
            <a:r>
              <a:rPr lang="ja-JP" altLang="en-US" sz="2000" dirty="0">
                <a:solidFill>
                  <a:srgbClr val="FFFF00"/>
                </a:solidFill>
                <a:latin typeface="Segoe UI"/>
                <a:ea typeface="メイリオ"/>
                <a:cs typeface="Arial" panose="020B0604020202020204" pitchFamily="34" charset="0"/>
              </a:rPr>
              <a:t>　</a:t>
            </a:r>
            <a:r>
              <a:rPr lang="en-US" altLang="ja-JP" sz="2000" dirty="0">
                <a:solidFill>
                  <a:srgbClr val="FFFF00"/>
                </a:solidFill>
                <a:latin typeface="Segoe UI"/>
                <a:ea typeface="メイリオ"/>
                <a:cs typeface="Arial" panose="020B0604020202020204" pitchFamily="34" charset="0"/>
              </a:rPr>
              <a:t>K. Nagasaki</a:t>
            </a:r>
            <a:r>
              <a:rPr kumimoji="1" lang="en-US" altLang="ja-JP" sz="2000" b="0" i="0" u="none" strike="noStrike" kern="1200" cap="none" spc="0" normalizeH="0" baseline="0" noProof="0" dirty="0">
                <a:ln>
                  <a:noFill/>
                </a:ln>
                <a:solidFill>
                  <a:srgbClr val="FFFF00"/>
                </a:solidFill>
                <a:effectLst/>
                <a:uLnTx/>
                <a:uFillTx/>
                <a:latin typeface="Segoe UI"/>
                <a:ea typeface="メイリオ"/>
                <a:cs typeface="Arial" panose="020B0604020202020204" pitchFamily="34" charset="0"/>
              </a:rPr>
              <a:t>, M.S.</a:t>
            </a:r>
            <a:r>
              <a:rPr kumimoji="1" lang="ja-JP" altLang="en-US" sz="2000" b="0" i="0" u="none" strike="noStrike" kern="1200" cap="none" spc="0" normalizeH="0" baseline="0" noProof="0" dirty="0">
                <a:ln>
                  <a:noFill/>
                </a:ln>
                <a:solidFill>
                  <a:srgbClr val="FFFF00"/>
                </a:solidFill>
                <a:effectLst/>
                <a:uLnTx/>
                <a:uFillTx/>
                <a:latin typeface="Segoe UI"/>
                <a:ea typeface="メイリオ"/>
                <a:cs typeface="Arial" panose="020B0604020202020204" pitchFamily="34" charset="0"/>
              </a:rPr>
              <a:t>　　　　　　　　　　　　　　　　　　　 </a:t>
            </a:r>
            <a:r>
              <a:rPr kumimoji="1" lang="en-US" altLang="ja-JP" sz="2000" b="0" i="0" u="none" strike="noStrike" kern="1200" cap="none" spc="0" normalizeH="0" baseline="0" noProof="0" dirty="0">
                <a:ln>
                  <a:noFill/>
                </a:ln>
                <a:solidFill>
                  <a:srgbClr val="FFFF00"/>
                </a:solidFill>
                <a:effectLst/>
                <a:uLnTx/>
                <a:uFillTx/>
                <a:latin typeface="Segoe UI"/>
                <a:ea typeface="メイリオ"/>
                <a:cs typeface="Arial" panose="020B0604020202020204" pitchFamily="34" charset="0"/>
              </a:rPr>
              <a:t>in preparation</a:t>
            </a:r>
            <a:endParaRPr lang="en-US" altLang="ja-JP" sz="2000" dirty="0">
              <a:solidFill>
                <a:srgbClr val="FFFF00"/>
              </a:solidFill>
              <a:latin typeface="Segoe UI"/>
              <a:ea typeface="メイリオ"/>
              <a:cs typeface="Arial" panose="020B0604020202020204" pitchFamily="34" charset="0"/>
            </a:endParaRPr>
          </a:p>
          <a:p>
            <a:pPr>
              <a:defRPr/>
            </a:pPr>
            <a:r>
              <a:rPr kumimoji="1" lang="ja-JP" altLang="en-US" sz="2000" b="0" i="0" u="none" strike="noStrike" kern="1200" cap="none" spc="0" normalizeH="0" baseline="0" noProof="0" dirty="0">
                <a:ln>
                  <a:noFill/>
                </a:ln>
                <a:solidFill>
                  <a:srgbClr val="FFFF00"/>
                </a:solidFill>
                <a:effectLst/>
                <a:uLnTx/>
                <a:uFillTx/>
                <a:latin typeface="Segoe UI"/>
                <a:ea typeface="メイリオ"/>
                <a:cs typeface="Arial" panose="020B0604020202020204" pitchFamily="34" charset="0"/>
              </a:rPr>
              <a:t>　</a:t>
            </a:r>
            <a:r>
              <a:rPr kumimoji="1" lang="en-US" altLang="ja-JP" sz="2000" b="0" i="0" u="none" strike="noStrike" kern="1200" cap="none" spc="0" normalizeH="0" baseline="0" noProof="0" dirty="0">
                <a:ln>
                  <a:noFill/>
                </a:ln>
                <a:solidFill>
                  <a:srgbClr val="FFFF00"/>
                </a:solidFill>
                <a:effectLst/>
                <a:uLnTx/>
                <a:uFillTx/>
                <a:latin typeface="Segoe UI"/>
                <a:ea typeface="メイリオ"/>
                <a:cs typeface="Arial" panose="020B0604020202020204" pitchFamily="34" charset="0"/>
              </a:rPr>
              <a:t>K. Nagasaki, M</a:t>
            </a:r>
            <a:r>
              <a:rPr kumimoji="1" lang="en-US" altLang="ja-JP" sz="2000" b="0" i="0" u="none" strike="noStrike" kern="1200" cap="none" spc="0" normalizeH="0" baseline="0" noProof="0">
                <a:ln>
                  <a:noFill/>
                </a:ln>
                <a:solidFill>
                  <a:srgbClr val="FFFF00"/>
                </a:solidFill>
                <a:effectLst/>
                <a:uLnTx/>
                <a:uFillTx/>
                <a:latin typeface="Segoe UI"/>
                <a:ea typeface="メイリオ"/>
                <a:cs typeface="Arial" panose="020B0604020202020204" pitchFamily="34" charset="0"/>
              </a:rPr>
              <a:t>.S.</a:t>
            </a:r>
            <a:r>
              <a:rPr kumimoji="1" lang="ja-JP" altLang="en-US" sz="2000" b="0" i="0" u="none" strike="noStrike" kern="1200" cap="none" spc="0" normalizeH="0" baseline="0" noProof="0">
                <a:ln>
                  <a:noFill/>
                </a:ln>
                <a:solidFill>
                  <a:srgbClr val="FFFF00"/>
                </a:solidFill>
                <a:effectLst/>
                <a:uLnTx/>
                <a:uFillTx/>
                <a:latin typeface="Segoe UI"/>
                <a:ea typeface="メイリオ"/>
                <a:cs typeface="Arial" panose="020B0604020202020204" pitchFamily="34" charset="0"/>
              </a:rPr>
              <a:t>　　　　　　　　　　　　　　　　　　　 </a:t>
            </a:r>
            <a:r>
              <a:rPr kumimoji="1" lang="en-US" altLang="ja-JP" sz="2000" b="0" i="0" u="none" strike="noStrike" kern="1200" cap="none" spc="0" normalizeH="0" baseline="0" noProof="0" dirty="0">
                <a:ln>
                  <a:noFill/>
                </a:ln>
                <a:solidFill>
                  <a:srgbClr val="FFFF00"/>
                </a:solidFill>
                <a:effectLst/>
                <a:uLnTx/>
                <a:uFillTx/>
                <a:latin typeface="Segoe UI"/>
                <a:ea typeface="メイリオ"/>
                <a:cs typeface="Arial" panose="020B0604020202020204" pitchFamily="34" charset="0"/>
              </a:rPr>
              <a:t>in preparation</a:t>
            </a:r>
            <a:endParaRPr lang="ja-JP" altLang="en-US" sz="4000" dirty="0">
              <a:solidFill>
                <a:srgbClr val="FFFF00"/>
              </a:solidFill>
              <a:latin typeface="Segoe UI" panose="020B0502040204020203" pitchFamily="34" charset="0"/>
              <a:cs typeface="Segoe UI" panose="020B0502040204020203" pitchFamily="34" charset="0"/>
            </a:endParaRPr>
          </a:p>
        </p:txBody>
      </p:sp>
      <p:sp>
        <p:nvSpPr>
          <p:cNvPr id="10" name="正方形/長方形 9"/>
          <p:cNvSpPr/>
          <p:nvPr/>
        </p:nvSpPr>
        <p:spPr>
          <a:xfrm>
            <a:off x="578979" y="1905483"/>
            <a:ext cx="10554688" cy="461665"/>
          </a:xfrm>
          <a:prstGeom prst="rect">
            <a:avLst/>
          </a:prstGeom>
        </p:spPr>
        <p:txBody>
          <a:bodyPr wrap="square">
            <a:spAutoFit/>
          </a:bodyPr>
          <a:lstStyle/>
          <a:p>
            <a:endParaRPr lang="en-US" altLang="ja-JP" sz="2400" dirty="0">
              <a:solidFill>
                <a:srgbClr val="FFFF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85318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A8190-2D8A-CB56-A7A1-F355061DBD73}"/>
            </a:ext>
          </a:extLst>
        </p:cNvPr>
        <p:cNvGrpSpPr/>
        <p:nvPr/>
      </p:nvGrpSpPr>
      <p:grpSpPr>
        <a:xfrm>
          <a:off x="0" y="0"/>
          <a:ext cx="0" cy="0"/>
          <a:chOff x="0" y="0"/>
          <a:chExt cx="0" cy="0"/>
        </a:xfrm>
      </p:grpSpPr>
      <p:sp>
        <p:nvSpPr>
          <p:cNvPr id="42" name="テキスト ボックス 41">
            <a:extLst>
              <a:ext uri="{FF2B5EF4-FFF2-40B4-BE49-F238E27FC236}">
                <a16:creationId xmlns:a16="http://schemas.microsoft.com/office/drawing/2014/main" id="{EFB2E38B-44D6-8FE0-C680-818697990314}"/>
              </a:ext>
            </a:extLst>
          </p:cNvPr>
          <p:cNvSpPr txBox="1"/>
          <p:nvPr/>
        </p:nvSpPr>
        <p:spPr>
          <a:xfrm>
            <a:off x="144599" y="5374967"/>
            <a:ext cx="10604313" cy="369332"/>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dirty="0"/>
              <a:t>(1) is satisfied because the time evolution of string geometry theory is           (     : real Hamiltonian ) </a:t>
            </a:r>
            <a:endParaRPr kumimoji="1" lang="ja-JP" altLang="en-US" dirty="0"/>
          </a:p>
        </p:txBody>
      </p:sp>
      <p:sp>
        <p:nvSpPr>
          <p:cNvPr id="8" name="タイトル 1">
            <a:extLst>
              <a:ext uri="{FF2B5EF4-FFF2-40B4-BE49-F238E27FC236}">
                <a16:creationId xmlns:a16="http://schemas.microsoft.com/office/drawing/2014/main" id="{CDA1CEF6-8AE9-7053-CE3F-F2CCF358EC7F}"/>
              </a:ext>
            </a:extLst>
          </p:cNvPr>
          <p:cNvSpPr txBox="1">
            <a:spLocks/>
          </p:cNvSpPr>
          <p:nvPr/>
        </p:nvSpPr>
        <p:spPr>
          <a:xfrm>
            <a:off x="0" y="-87711"/>
            <a:ext cx="12192001" cy="771664"/>
          </a:xfrm>
          <a:prstGeom prst="rect">
            <a:avLst/>
          </a:prstGeom>
          <a:solidFill>
            <a:schemeClr val="accent4">
              <a:lumMod val="20000"/>
              <a:lumOff val="80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kumimoji="1" sz="3200" kern="1200">
                <a:solidFill>
                  <a:schemeClr val="tx1"/>
                </a:solidFill>
                <a:latin typeface="ＭＳ Ｐ明朝" panose="02020600040205080304" pitchFamily="18" charset="-128"/>
                <a:ea typeface="ＭＳ Ｐ明朝" panose="02020600040205080304" pitchFamily="18"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dirty="0">
                <a:solidFill>
                  <a:sysClr val="windowText" lastClr="000000"/>
                </a:solidFill>
                <a:latin typeface="メイリオ" panose="020B0604030504040204" pitchFamily="50" charset="-128"/>
                <a:ea typeface="メイリオ" panose="020B0604030504040204" pitchFamily="50" charset="-128"/>
              </a:rPr>
              <a:t> </a:t>
            </a:r>
            <a:r>
              <a:rPr lang="en-US" altLang="ja-JP" dirty="0">
                <a:solidFill>
                  <a:sysClr val="windowText" lastClr="000000"/>
                </a:solidFill>
                <a:latin typeface="メイリオ" panose="020B0604030504040204" pitchFamily="50" charset="-128"/>
                <a:ea typeface="メイリオ" panose="020B0604030504040204" pitchFamily="50" charset="-128"/>
              </a:rPr>
              <a:t>Unitarity theorem</a:t>
            </a:r>
            <a:endParaRPr kumimoji="1" lang="ja-JP" altLang="en-US" sz="3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j-cs"/>
            </a:endParaRPr>
          </a:p>
        </p:txBody>
      </p:sp>
      <p:pic>
        <p:nvPicPr>
          <p:cNvPr id="26" name="図 25" descr="\documentclass{slides}&#10;&#10;\usepackage{amsthm}&#10;\usepackage{amsmath}&#10;\usepackage{amssymb}&#10;\usepackage[dvips]{graphicx}&#10;\begin{document}&#10;\begin{eqnarray}&#10;Q_B |phys&gt;=0 &#10;\nonumber&#10;\end{eqnarray}&#10;\end{document}&#10;" title="IguanaTex Bitmap Display">
            <a:extLst>
              <a:ext uri="{FF2B5EF4-FFF2-40B4-BE49-F238E27FC236}">
                <a16:creationId xmlns:a16="http://schemas.microsoft.com/office/drawing/2014/main" id="{6D281DC1-CC71-FA6C-9E02-2D320D51EB67}"/>
              </a:ext>
            </a:extLst>
          </p:cNvPr>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8474476" y="1378206"/>
            <a:ext cx="1534286" cy="222891"/>
          </a:xfrm>
          <a:prstGeom prst="rect">
            <a:avLst/>
          </a:prstGeom>
        </p:spPr>
      </p:pic>
      <p:pic>
        <p:nvPicPr>
          <p:cNvPr id="32" name="図 31" descr="\documentclass{slides}&#10;&#10;\usepackage{amsthm}&#10;\usepackage{amsmath}&#10;\usepackage{amssymb}&#10;\usepackage[dvips]{graphicx}&#10;\begin{document}&#10;\begin{eqnarray}&#10;|phys&gt;&#10;\nonumber&#10;\end{eqnarray}&#10;\end{document}&#10;" title="IguanaTex Bitmap Display">
            <a:extLst>
              <a:ext uri="{FF2B5EF4-FFF2-40B4-BE49-F238E27FC236}">
                <a16:creationId xmlns:a16="http://schemas.microsoft.com/office/drawing/2014/main" id="{C9C3B058-C15F-63E1-D43B-1612E1A6486A}"/>
              </a:ext>
            </a:extLst>
          </p:cNvPr>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6478500" y="1359847"/>
            <a:ext cx="786188" cy="233487"/>
          </a:xfrm>
          <a:prstGeom prst="rect">
            <a:avLst/>
          </a:prstGeom>
        </p:spPr>
      </p:pic>
      <p:pic>
        <p:nvPicPr>
          <p:cNvPr id="30" name="図 29" descr="\documentclass{slides}&#10;&#10;\usepackage{amsthm}&#10;\usepackage{amsmath}&#10;\usepackage{amssymb}&#10;\usepackage[dvips]{graphicx}&#10;\begin{document}&#10;\begin{eqnarray}&#10;&lt;phys|phys&gt; \ge 0 &#10;\nonumber&#10;\end{eqnarray}&#10;\end{document}&#10;" title="IguanaTex Bitmap Display">
            <a:extLst>
              <a:ext uri="{FF2B5EF4-FFF2-40B4-BE49-F238E27FC236}">
                <a16:creationId xmlns:a16="http://schemas.microsoft.com/office/drawing/2014/main" id="{5614860F-67C4-9E3A-02BF-DEC381C6AA87}"/>
              </a:ext>
            </a:extLst>
          </p:cNvPr>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853084" y="1361655"/>
            <a:ext cx="2039484" cy="241936"/>
          </a:xfrm>
          <a:prstGeom prst="rect">
            <a:avLst/>
          </a:prstGeom>
        </p:spPr>
      </p:pic>
      <p:sp>
        <p:nvSpPr>
          <p:cNvPr id="35" name="右中かっこ 34">
            <a:extLst>
              <a:ext uri="{FF2B5EF4-FFF2-40B4-BE49-F238E27FC236}">
                <a16:creationId xmlns:a16="http://schemas.microsoft.com/office/drawing/2014/main" id="{A05A3411-87C2-62C4-88F9-A6393A47DFEA}"/>
              </a:ext>
            </a:extLst>
          </p:cNvPr>
          <p:cNvSpPr/>
          <p:nvPr/>
        </p:nvSpPr>
        <p:spPr>
          <a:xfrm>
            <a:off x="10105399" y="865833"/>
            <a:ext cx="178287" cy="726843"/>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kumimoji="1" lang="ja-JP" altLang="en-US"/>
          </a:p>
        </p:txBody>
      </p:sp>
      <p:pic>
        <p:nvPicPr>
          <p:cNvPr id="19" name="図 18" descr="\documentclass{slides}&#10;&#10;\usepackage{amsthm}&#10;\usepackage{amsmath}&#10;\usepackage{amssymb}&#10;\usepackage[dvips]{graphicx}&#10;\begin{document}&#10;\begin{eqnarray}&#10;Q_B |singlet&gt;=0 &#10;\nonumber&#10;\end{eqnarray}&#10;\end{document}&#10;" title="IguanaTex Bitmap Display">
            <a:extLst>
              <a:ext uri="{FF2B5EF4-FFF2-40B4-BE49-F238E27FC236}">
                <a16:creationId xmlns:a16="http://schemas.microsoft.com/office/drawing/2014/main" id="{27D1AAD2-93F9-A6D4-285F-AC1F317C75C6}"/>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4732570" y="2544193"/>
            <a:ext cx="1668931" cy="210899"/>
          </a:xfrm>
          <a:prstGeom prst="rect">
            <a:avLst/>
          </a:prstGeom>
        </p:spPr>
      </p:pic>
      <p:pic>
        <p:nvPicPr>
          <p:cNvPr id="21" name="図 20" descr="\documentclass{slides}&#10;&#10;\usepackage{amsthm}&#10;\usepackage{amsmath}&#10;\usepackage{amssymb}&#10;\usepackage[dvips]{graphicx}&#10;\begin{document}&#10;\begin{eqnarray}&#10;|singlet&gt;=Q_B |*&gt;&#10;\nonumber&#10;\end{eqnarray}&#10;\end{document}&#10;" title="IguanaTex Bitmap Display">
            <a:extLst>
              <a:ext uri="{FF2B5EF4-FFF2-40B4-BE49-F238E27FC236}">
                <a16:creationId xmlns:a16="http://schemas.microsoft.com/office/drawing/2014/main" id="{E6A883D0-F850-5ACF-3A67-99599796DB67}"/>
              </a:ext>
            </a:extLst>
          </p:cNvPr>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8771538" y="2528622"/>
            <a:ext cx="2060722" cy="225897"/>
          </a:xfrm>
          <a:prstGeom prst="rect">
            <a:avLst/>
          </a:prstGeom>
        </p:spPr>
      </p:pic>
      <p:pic>
        <p:nvPicPr>
          <p:cNvPr id="53" name="図 52" descr="\documentclass{slides}&#10;&#10;\usepackage{amsthm}&#10;\usepackage{amsmath}&#10;\usepackage{amssymb}&#10;\usepackage[dvips]{graphicx}&#10;\begin{document}&#10;\begin{eqnarray}&#10;|*&gt;&#10;\nonumber&#10;\end{eqnarray}&#10;\end{document}&#10;" title="IguanaTex Bitmap Display">
            <a:extLst>
              <a:ext uri="{FF2B5EF4-FFF2-40B4-BE49-F238E27FC236}">
                <a16:creationId xmlns:a16="http://schemas.microsoft.com/office/drawing/2014/main" id="{96A73E79-36D3-106E-1C10-077457E32109}"/>
              </a:ext>
            </a:extLst>
          </p:cNvPr>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7324024" y="2525587"/>
            <a:ext cx="329615" cy="191371"/>
          </a:xfrm>
          <a:prstGeom prst="rect">
            <a:avLst/>
          </a:prstGeom>
        </p:spPr>
      </p:pic>
      <p:pic>
        <p:nvPicPr>
          <p:cNvPr id="57" name="図 56" descr="\documentclass{slides}&#10;&#10;\usepackage{amsthm}&#10;\usepackage{amsmath}&#10;\usepackage{amssymb}&#10;\usepackage[dvips]{graphicx}&#10;\begin{document}&#10;\begin{eqnarray}&#10;e^{i \bar{\tau} H}&#10;\nonumber&#10;\end{eqnarray}&#10;\end{document}&#10;" title="IguanaTex Bitmap Display">
            <a:extLst>
              <a:ext uri="{FF2B5EF4-FFF2-40B4-BE49-F238E27FC236}">
                <a16:creationId xmlns:a16="http://schemas.microsoft.com/office/drawing/2014/main" id="{89B851E7-A33F-8EF8-A9C9-C35BCC018791}"/>
              </a:ext>
            </a:extLst>
          </p:cNvPr>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7644000" y="5475395"/>
            <a:ext cx="505276" cy="253019"/>
          </a:xfrm>
          <a:prstGeom prst="rect">
            <a:avLst/>
          </a:prstGeom>
        </p:spPr>
      </p:pic>
      <p:pic>
        <p:nvPicPr>
          <p:cNvPr id="59" name="図 58" descr="\documentclass{slides}&#10;&#10;\usepackage{amsthm}&#10;\usepackage{amsmath}&#10;\usepackage{amssymb}&#10;\usepackage[dvips]{graphicx}&#10;\begin{document}&#10;\begin{eqnarray}&#10;H&#10;\nonumber&#10;\end{eqnarray}&#10;\end{document}&#10;" title="IguanaTex Bitmap Display">
            <a:extLst>
              <a:ext uri="{FF2B5EF4-FFF2-40B4-BE49-F238E27FC236}">
                <a16:creationId xmlns:a16="http://schemas.microsoft.com/office/drawing/2014/main" id="{D2F52C4D-802E-241D-3612-0FA1B4A9A147}"/>
              </a:ext>
            </a:extLst>
          </p:cNvPr>
          <p:cNvPicPr>
            <a:picLocks noChangeAspect="1"/>
          </p:cNvPicPr>
          <p:nvPr>
            <p:custDataLst>
              <p:tags r:id="rId8"/>
            </p:custDataLst>
          </p:nvPr>
        </p:nvPicPr>
        <p:blipFill>
          <a:blip r:embed="rId19" cstate="print">
            <a:extLst>
              <a:ext uri="{28A0092B-C50C-407E-A947-70E740481C1C}">
                <a14:useLocalDpi xmlns:a14="http://schemas.microsoft.com/office/drawing/2010/main" val="0"/>
              </a:ext>
            </a:extLst>
          </a:blip>
          <a:stretch>
            <a:fillRect/>
          </a:stretch>
        </p:blipFill>
        <p:spPr>
          <a:xfrm>
            <a:off x="8332419" y="5498723"/>
            <a:ext cx="204880" cy="162491"/>
          </a:xfrm>
          <a:prstGeom prst="rect">
            <a:avLst/>
          </a:prstGeom>
        </p:spPr>
      </p:pic>
      <p:sp>
        <p:nvSpPr>
          <p:cNvPr id="4" name="テキスト ボックス 3">
            <a:extLst>
              <a:ext uri="{FF2B5EF4-FFF2-40B4-BE49-F238E27FC236}">
                <a16:creationId xmlns:a16="http://schemas.microsoft.com/office/drawing/2014/main" id="{273D7B85-FD6F-349A-3D52-9E06968C0381}"/>
              </a:ext>
            </a:extLst>
          </p:cNvPr>
          <p:cNvSpPr txBox="1"/>
          <p:nvPr/>
        </p:nvSpPr>
        <p:spPr>
          <a:xfrm>
            <a:off x="592157" y="780514"/>
            <a:ext cx="2852832" cy="369332"/>
          </a:xfrm>
          <a:prstGeom prst="rect">
            <a:avLst/>
          </a:prstGeom>
          <a:noFill/>
        </p:spPr>
        <p:txBody>
          <a:bodyPr wrap="none" rtlCol="0">
            <a:spAutoFit/>
          </a:bodyPr>
          <a:lstStyle/>
          <a:p>
            <a:pPr marL="285750" indent="-285750">
              <a:buFont typeface="Arial" panose="020B0604020202020204" pitchFamily="34" charset="0"/>
              <a:buChar char="•"/>
            </a:pPr>
            <a:r>
              <a:rPr lang="en-US" altLang="ja-JP" dirty="0"/>
              <a:t>Hamiltonian is Hermite.</a:t>
            </a:r>
            <a:endParaRPr kumimoji="1" lang="ja-JP" altLang="en-US" dirty="0"/>
          </a:p>
        </p:txBody>
      </p:sp>
      <p:sp>
        <p:nvSpPr>
          <p:cNvPr id="5" name="テキスト ボックス 4">
            <a:extLst>
              <a:ext uri="{FF2B5EF4-FFF2-40B4-BE49-F238E27FC236}">
                <a16:creationId xmlns:a16="http://schemas.microsoft.com/office/drawing/2014/main" id="{8CCB1B35-6AE3-EF21-D18B-C03896BF117B}"/>
              </a:ext>
            </a:extLst>
          </p:cNvPr>
          <p:cNvSpPr txBox="1"/>
          <p:nvPr/>
        </p:nvSpPr>
        <p:spPr>
          <a:xfrm>
            <a:off x="10550777" y="1065903"/>
            <a:ext cx="926472" cy="369332"/>
          </a:xfrm>
          <a:prstGeom prst="rect">
            <a:avLst/>
          </a:prstGeom>
          <a:noFill/>
        </p:spPr>
        <p:txBody>
          <a:bodyPr wrap="none" rtlCol="0">
            <a:spAutoFit/>
          </a:bodyPr>
          <a:lstStyle/>
          <a:p>
            <a:r>
              <a:rPr kumimoji="1" lang="en-US" altLang="ja-JP" dirty="0"/>
              <a:t>Unitary</a:t>
            </a:r>
            <a:endParaRPr kumimoji="1" lang="ja-JP" altLang="en-US" dirty="0"/>
          </a:p>
        </p:txBody>
      </p:sp>
      <p:sp>
        <p:nvSpPr>
          <p:cNvPr id="6" name="矢印: 右 5">
            <a:extLst>
              <a:ext uri="{FF2B5EF4-FFF2-40B4-BE49-F238E27FC236}">
                <a16:creationId xmlns:a16="http://schemas.microsoft.com/office/drawing/2014/main" id="{13B3CB3E-4985-AEFD-BFDD-506AC4C5400E}"/>
              </a:ext>
            </a:extLst>
          </p:cNvPr>
          <p:cNvSpPr/>
          <p:nvPr/>
        </p:nvSpPr>
        <p:spPr>
          <a:xfrm>
            <a:off x="10342309" y="1071531"/>
            <a:ext cx="184779" cy="3197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6F76BF0D-8C4C-C7F4-EBF3-64F6EF226C9D}"/>
              </a:ext>
            </a:extLst>
          </p:cNvPr>
          <p:cNvSpPr txBox="1"/>
          <p:nvPr/>
        </p:nvSpPr>
        <p:spPr>
          <a:xfrm>
            <a:off x="592157" y="1277225"/>
            <a:ext cx="8049576" cy="369332"/>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dirty="0"/>
              <a:t>                                 for one-particle asymptotic states               that satisfy </a:t>
            </a:r>
            <a:endParaRPr kumimoji="1" lang="ja-JP" altLang="en-US" dirty="0"/>
          </a:p>
        </p:txBody>
      </p:sp>
      <p:sp>
        <p:nvSpPr>
          <p:cNvPr id="12" name="テキスト ボックス 11">
            <a:extLst>
              <a:ext uri="{FF2B5EF4-FFF2-40B4-BE49-F238E27FC236}">
                <a16:creationId xmlns:a16="http://schemas.microsoft.com/office/drawing/2014/main" id="{09EAE204-33D8-3403-47BA-88EA2CE48EB8}"/>
              </a:ext>
            </a:extLst>
          </p:cNvPr>
          <p:cNvSpPr txBox="1"/>
          <p:nvPr/>
        </p:nvSpPr>
        <p:spPr>
          <a:xfrm>
            <a:off x="593135" y="2102263"/>
            <a:ext cx="7765004" cy="369332"/>
          </a:xfrm>
          <a:prstGeom prst="rect">
            <a:avLst/>
          </a:prstGeom>
          <a:noFill/>
        </p:spPr>
        <p:txBody>
          <a:bodyPr wrap="square">
            <a:spAutoFit/>
          </a:bodyPr>
          <a:lstStyle/>
          <a:p>
            <a:pPr marL="285750" indent="-285750">
              <a:buFont typeface="Arial" panose="020B0604020202020204" pitchFamily="34" charset="0"/>
              <a:buChar char="•"/>
            </a:pPr>
            <a:r>
              <a:rPr lang="en-US" altLang="ja-JP" dirty="0"/>
              <a:t>O</a:t>
            </a:r>
            <a:r>
              <a:rPr kumimoji="1" lang="en-US" altLang="ja-JP" dirty="0"/>
              <a:t>ne-particle asymptotic states are </a:t>
            </a:r>
            <a:r>
              <a:rPr lang="en-US" altLang="ja-JP" dirty="0"/>
              <a:t>BRS singlets and BRS quartets only.</a:t>
            </a:r>
            <a:r>
              <a:rPr kumimoji="1" lang="en-US" altLang="ja-JP" dirty="0"/>
              <a:t>  </a:t>
            </a:r>
            <a:endParaRPr lang="ja-JP" altLang="en-US" dirty="0"/>
          </a:p>
        </p:txBody>
      </p:sp>
      <p:cxnSp>
        <p:nvCxnSpPr>
          <p:cNvPr id="14" name="直線コネクタ 13">
            <a:extLst>
              <a:ext uri="{FF2B5EF4-FFF2-40B4-BE49-F238E27FC236}">
                <a16:creationId xmlns:a16="http://schemas.microsoft.com/office/drawing/2014/main" id="{F5710AF9-D7CA-03FF-77DA-2DE2BCC6D9DF}"/>
              </a:ext>
            </a:extLst>
          </p:cNvPr>
          <p:cNvCxnSpPr>
            <a:cxnSpLocks/>
          </p:cNvCxnSpPr>
          <p:nvPr/>
        </p:nvCxnSpPr>
        <p:spPr>
          <a:xfrm>
            <a:off x="4420660" y="2416150"/>
            <a:ext cx="1277775"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6" name="直線コネクタ 15">
            <a:extLst>
              <a:ext uri="{FF2B5EF4-FFF2-40B4-BE49-F238E27FC236}">
                <a16:creationId xmlns:a16="http://schemas.microsoft.com/office/drawing/2014/main" id="{1D9DB912-0301-212D-049A-9B82F1BF8425}"/>
              </a:ext>
            </a:extLst>
          </p:cNvPr>
          <p:cNvCxnSpPr/>
          <p:nvPr/>
        </p:nvCxnSpPr>
        <p:spPr>
          <a:xfrm>
            <a:off x="4540318" y="2416150"/>
            <a:ext cx="106017" cy="193254"/>
          </a:xfrm>
          <a:prstGeom prst="line">
            <a:avLst/>
          </a:prstGeom>
        </p:spPr>
        <p:style>
          <a:lnRef idx="3">
            <a:schemeClr val="accent5"/>
          </a:lnRef>
          <a:fillRef idx="0">
            <a:schemeClr val="accent5"/>
          </a:fillRef>
          <a:effectRef idx="2">
            <a:schemeClr val="accent5"/>
          </a:effectRef>
          <a:fontRef idx="minor">
            <a:schemeClr val="tx1"/>
          </a:fontRef>
        </p:style>
      </p:cxnSp>
      <p:sp>
        <p:nvSpPr>
          <p:cNvPr id="17" name="テキスト ボックス 16">
            <a:extLst>
              <a:ext uri="{FF2B5EF4-FFF2-40B4-BE49-F238E27FC236}">
                <a16:creationId xmlns:a16="http://schemas.microsoft.com/office/drawing/2014/main" id="{6EB2DA5B-D11B-E104-DB1E-4B51F4F3BA28}"/>
              </a:ext>
            </a:extLst>
          </p:cNvPr>
          <p:cNvSpPr txBox="1"/>
          <p:nvPr/>
        </p:nvSpPr>
        <p:spPr>
          <a:xfrm>
            <a:off x="6393062" y="2436607"/>
            <a:ext cx="2458237" cy="369332"/>
          </a:xfrm>
          <a:prstGeom prst="rect">
            <a:avLst/>
          </a:prstGeom>
          <a:noFill/>
        </p:spPr>
        <p:txBody>
          <a:bodyPr wrap="none" rtlCol="0">
            <a:spAutoFit/>
          </a:bodyPr>
          <a:lstStyle/>
          <a:p>
            <a:r>
              <a:rPr lang="en-US" altLang="ja-JP" dirty="0"/>
              <a:t>a</a:t>
            </a:r>
            <a:r>
              <a:rPr kumimoji="1" lang="en-US" altLang="ja-JP" dirty="0"/>
              <a:t>nd </a:t>
            </a:r>
            <a:r>
              <a:rPr lang="en-US" altLang="ja-JP" dirty="0"/>
              <a:t>N</a:t>
            </a:r>
            <a:r>
              <a:rPr kumimoji="1" lang="en-US" altLang="ja-JP" dirty="0"/>
              <a:t>o        satisfying </a:t>
            </a:r>
            <a:endParaRPr kumimoji="1" lang="ja-JP" altLang="en-US" dirty="0"/>
          </a:p>
        </p:txBody>
      </p:sp>
      <p:sp>
        <p:nvSpPr>
          <p:cNvPr id="22" name="テキスト ボックス 21">
            <a:extLst>
              <a:ext uri="{FF2B5EF4-FFF2-40B4-BE49-F238E27FC236}">
                <a16:creationId xmlns:a16="http://schemas.microsoft.com/office/drawing/2014/main" id="{2C64B589-4EFD-0603-91A1-5C0261823E8C}"/>
              </a:ext>
            </a:extLst>
          </p:cNvPr>
          <p:cNvSpPr txBox="1"/>
          <p:nvPr/>
        </p:nvSpPr>
        <p:spPr>
          <a:xfrm>
            <a:off x="592157" y="2872479"/>
            <a:ext cx="3528595" cy="369332"/>
          </a:xfrm>
          <a:prstGeom prst="rect">
            <a:avLst/>
          </a:prstGeom>
          <a:noFill/>
        </p:spPr>
        <p:txBody>
          <a:bodyPr wrap="none" rtlCol="0">
            <a:spAutoFit/>
          </a:bodyPr>
          <a:lstStyle/>
          <a:p>
            <a:pPr marL="285750" indent="-285750">
              <a:buFont typeface="Arial" panose="020B0604020202020204" pitchFamily="34" charset="0"/>
              <a:buChar char="•"/>
            </a:pPr>
            <a:r>
              <a:rPr lang="en-US" altLang="ja-JP" dirty="0"/>
              <a:t>BRS quartets have zero norm. </a:t>
            </a:r>
            <a:endParaRPr kumimoji="1" lang="ja-JP" altLang="en-US" dirty="0"/>
          </a:p>
        </p:txBody>
      </p:sp>
      <p:sp>
        <p:nvSpPr>
          <p:cNvPr id="24" name="テキスト ボックス 23">
            <a:extLst>
              <a:ext uri="{FF2B5EF4-FFF2-40B4-BE49-F238E27FC236}">
                <a16:creationId xmlns:a16="http://schemas.microsoft.com/office/drawing/2014/main" id="{4C9ECFEB-1B6F-0109-C1F4-A09734D00B87}"/>
              </a:ext>
            </a:extLst>
          </p:cNvPr>
          <p:cNvSpPr txBox="1"/>
          <p:nvPr/>
        </p:nvSpPr>
        <p:spPr>
          <a:xfrm>
            <a:off x="144599" y="3685622"/>
            <a:ext cx="8124532" cy="369332"/>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dirty="0"/>
              <a:t>From [1] and [2],  to prove a theory is unitary, all you have to do is to </a:t>
            </a:r>
            <a:r>
              <a:rPr lang="en-US" altLang="ja-JP" dirty="0"/>
              <a:t>prove</a:t>
            </a:r>
            <a:r>
              <a:rPr kumimoji="1" lang="en-US" altLang="ja-JP" dirty="0"/>
              <a:t> </a:t>
            </a:r>
            <a:endParaRPr kumimoji="1" lang="ja-JP" altLang="en-US" dirty="0"/>
          </a:p>
        </p:txBody>
      </p:sp>
      <p:sp>
        <p:nvSpPr>
          <p:cNvPr id="25" name="テキスト ボックス 24">
            <a:extLst>
              <a:ext uri="{FF2B5EF4-FFF2-40B4-BE49-F238E27FC236}">
                <a16:creationId xmlns:a16="http://schemas.microsoft.com/office/drawing/2014/main" id="{AD1F3DEB-DA4C-42DD-A95B-59CB24FD60CE}"/>
              </a:ext>
            </a:extLst>
          </p:cNvPr>
          <p:cNvSpPr txBox="1"/>
          <p:nvPr/>
        </p:nvSpPr>
        <p:spPr>
          <a:xfrm>
            <a:off x="144599" y="787031"/>
            <a:ext cx="447558" cy="369332"/>
          </a:xfrm>
          <a:prstGeom prst="rect">
            <a:avLst/>
          </a:prstGeom>
          <a:noFill/>
        </p:spPr>
        <p:txBody>
          <a:bodyPr wrap="none" rtlCol="0">
            <a:spAutoFit/>
          </a:bodyPr>
          <a:lstStyle/>
          <a:p>
            <a:r>
              <a:rPr kumimoji="1" lang="en-US" altLang="ja-JP" dirty="0"/>
              <a:t>[1]</a:t>
            </a:r>
            <a:endParaRPr kumimoji="1" lang="ja-JP" altLang="en-US" dirty="0"/>
          </a:p>
        </p:txBody>
      </p:sp>
      <p:sp>
        <p:nvSpPr>
          <p:cNvPr id="27" name="テキスト ボックス 26">
            <a:extLst>
              <a:ext uri="{FF2B5EF4-FFF2-40B4-BE49-F238E27FC236}">
                <a16:creationId xmlns:a16="http://schemas.microsoft.com/office/drawing/2014/main" id="{692E06F1-0E79-60AB-56C9-157AC78F65A2}"/>
              </a:ext>
            </a:extLst>
          </p:cNvPr>
          <p:cNvSpPr txBox="1"/>
          <p:nvPr/>
        </p:nvSpPr>
        <p:spPr>
          <a:xfrm>
            <a:off x="144599" y="2099541"/>
            <a:ext cx="447558" cy="369332"/>
          </a:xfrm>
          <a:prstGeom prst="rect">
            <a:avLst/>
          </a:prstGeom>
          <a:noFill/>
        </p:spPr>
        <p:txBody>
          <a:bodyPr wrap="none" rtlCol="0">
            <a:spAutoFit/>
          </a:bodyPr>
          <a:lstStyle/>
          <a:p>
            <a:r>
              <a:rPr kumimoji="1" lang="en-US" altLang="ja-JP" dirty="0"/>
              <a:t>[2]</a:t>
            </a:r>
            <a:endParaRPr kumimoji="1" lang="ja-JP" altLang="en-US" dirty="0"/>
          </a:p>
        </p:txBody>
      </p:sp>
      <p:sp>
        <p:nvSpPr>
          <p:cNvPr id="29" name="テキスト ボックス 28">
            <a:extLst>
              <a:ext uri="{FF2B5EF4-FFF2-40B4-BE49-F238E27FC236}">
                <a16:creationId xmlns:a16="http://schemas.microsoft.com/office/drawing/2014/main" id="{D506DD06-6D4E-FBC7-7508-A6DF4C76D0E7}"/>
              </a:ext>
            </a:extLst>
          </p:cNvPr>
          <p:cNvSpPr txBox="1"/>
          <p:nvPr/>
        </p:nvSpPr>
        <p:spPr>
          <a:xfrm>
            <a:off x="592157" y="4315872"/>
            <a:ext cx="3267668" cy="369332"/>
          </a:xfrm>
          <a:prstGeom prst="rect">
            <a:avLst/>
          </a:prstGeom>
          <a:noFill/>
        </p:spPr>
        <p:txBody>
          <a:bodyPr wrap="square">
            <a:spAutoFit/>
          </a:bodyPr>
          <a:lstStyle/>
          <a:p>
            <a:r>
              <a:rPr lang="en-US" altLang="ja-JP" dirty="0"/>
              <a:t>(1) Hamiltonian is Hermite.</a:t>
            </a:r>
            <a:endParaRPr kumimoji="1" lang="ja-JP" altLang="en-US" dirty="0"/>
          </a:p>
        </p:txBody>
      </p:sp>
      <p:sp>
        <p:nvSpPr>
          <p:cNvPr id="31" name="左中かっこ 30">
            <a:extLst>
              <a:ext uri="{FF2B5EF4-FFF2-40B4-BE49-F238E27FC236}">
                <a16:creationId xmlns:a16="http://schemas.microsoft.com/office/drawing/2014/main" id="{A7A544F5-A498-9BF8-FAFA-FAC1633E5249}"/>
              </a:ext>
            </a:extLst>
          </p:cNvPr>
          <p:cNvSpPr/>
          <p:nvPr/>
        </p:nvSpPr>
        <p:spPr>
          <a:xfrm>
            <a:off x="555660" y="4359439"/>
            <a:ext cx="132522" cy="771733"/>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1D108FFB-BAB4-9501-66A3-C2B964BCEF79}"/>
              </a:ext>
            </a:extLst>
          </p:cNvPr>
          <p:cNvSpPr txBox="1"/>
          <p:nvPr/>
        </p:nvSpPr>
        <p:spPr>
          <a:xfrm>
            <a:off x="588289" y="4682169"/>
            <a:ext cx="11058348" cy="369332"/>
          </a:xfrm>
          <a:prstGeom prst="rect">
            <a:avLst/>
          </a:prstGeom>
          <a:noFill/>
        </p:spPr>
        <p:txBody>
          <a:bodyPr wrap="none" rtlCol="0">
            <a:spAutoFit/>
          </a:bodyPr>
          <a:lstStyle/>
          <a:p>
            <a:r>
              <a:rPr kumimoji="1" lang="en-US" altLang="ja-JP" dirty="0"/>
              <a:t>(2) </a:t>
            </a:r>
            <a:r>
              <a:rPr kumimoji="1" lang="en-US" altLang="ja-JP" b="1" dirty="0"/>
              <a:t>Categorize the one-particle asymptotic states and prove that the BRS singlets have positive norm.</a:t>
            </a:r>
            <a:endParaRPr kumimoji="1" lang="ja-JP" altLang="en-US" b="1" dirty="0"/>
          </a:p>
        </p:txBody>
      </p:sp>
      <p:pic>
        <p:nvPicPr>
          <p:cNvPr id="2" name="図 1" descr="\documentclass{slides}&#10;&#10;\usepackage{amsthm}&#10;\usepackage{amsmath}&#10;\usepackage{amssymb}&#10;\usepackage[dvips]{graphicx}&#10;\usepackage[dvips]{psfrag}&#10;&#10;\begin{document}&#10;\begin{eqnarray}&#10;Z=\int \mathcal{D}G \mathcal{D}\Phi\mathcal{D}\bold{B}\mathcal{D}\bold{C}\mathcal{D}\bold{A} e^{iS}&#10;\nonumber&#10;\end{eqnarray}&#10;\end{document}&#10;" title="IguanaTex Bitmap Display">
            <a:extLst>
              <a:ext uri="{FF2B5EF4-FFF2-40B4-BE49-F238E27FC236}">
                <a16:creationId xmlns:a16="http://schemas.microsoft.com/office/drawing/2014/main" id="{19B6ED87-3202-CFEF-5CEF-CC9BA1A7FACB}"/>
              </a:ext>
            </a:extLst>
          </p:cNvPr>
          <p:cNvPicPr>
            <a:picLocks noChangeAspect="1"/>
          </p:cNvPicPr>
          <p:nvPr>
            <p:custDataLst>
              <p:tags r:id="rId9"/>
            </p:custDataLst>
          </p:nvPr>
        </p:nvPicPr>
        <p:blipFill>
          <a:blip r:embed="rId20" cstate="print">
            <a:extLst>
              <a:ext uri="{28A0092B-C50C-407E-A947-70E740481C1C}">
                <a14:useLocalDpi xmlns:a14="http://schemas.microsoft.com/office/drawing/2010/main" val="0"/>
              </a:ext>
            </a:extLst>
          </a:blip>
          <a:stretch>
            <a:fillRect/>
          </a:stretch>
        </p:blipFill>
        <p:spPr>
          <a:xfrm>
            <a:off x="9277911" y="6166875"/>
            <a:ext cx="2545732" cy="409277"/>
          </a:xfrm>
          <a:prstGeom prst="rect">
            <a:avLst/>
          </a:prstGeom>
        </p:spPr>
      </p:pic>
      <p:sp>
        <p:nvSpPr>
          <p:cNvPr id="3" name="テキスト ボックス 2">
            <a:extLst>
              <a:ext uri="{FF2B5EF4-FFF2-40B4-BE49-F238E27FC236}">
                <a16:creationId xmlns:a16="http://schemas.microsoft.com/office/drawing/2014/main" id="{D47888D1-4C15-7A42-6E4B-1B187AA861B3}"/>
              </a:ext>
            </a:extLst>
          </p:cNvPr>
          <p:cNvSpPr txBox="1"/>
          <p:nvPr/>
        </p:nvSpPr>
        <p:spPr>
          <a:xfrm>
            <a:off x="7653639" y="6147263"/>
            <a:ext cx="2055392" cy="369332"/>
          </a:xfrm>
          <a:prstGeom prst="rect">
            <a:avLst/>
          </a:prstGeom>
          <a:noFill/>
        </p:spPr>
        <p:txBody>
          <a:bodyPr wrap="square" rtlCol="0">
            <a:spAutoFit/>
          </a:bodyPr>
          <a:lstStyle/>
          <a:p>
            <a:r>
              <a:rPr kumimoji="1" lang="en-US" altLang="ja-JP" b="1" dirty="0"/>
              <a:t>Path-integral</a:t>
            </a:r>
            <a:endParaRPr kumimoji="1" lang="ja-JP" altLang="en-US" b="1" dirty="0"/>
          </a:p>
        </p:txBody>
      </p:sp>
      <p:cxnSp>
        <p:nvCxnSpPr>
          <p:cNvPr id="10" name="直線矢印コネクタ 9">
            <a:extLst>
              <a:ext uri="{FF2B5EF4-FFF2-40B4-BE49-F238E27FC236}">
                <a16:creationId xmlns:a16="http://schemas.microsoft.com/office/drawing/2014/main" id="{93E62EC6-9C9A-77FC-B707-0B62A0440032}"/>
              </a:ext>
            </a:extLst>
          </p:cNvPr>
          <p:cNvCxnSpPr/>
          <p:nvPr/>
        </p:nvCxnSpPr>
        <p:spPr>
          <a:xfrm flipH="1" flipV="1">
            <a:off x="7993856" y="5852170"/>
            <a:ext cx="275275" cy="24184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802230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BC6E5-CEC7-D684-579C-B56287C7C0E6}"/>
            </a:ext>
          </a:extLst>
        </p:cNvPr>
        <p:cNvGrpSpPr/>
        <p:nvPr/>
      </p:nvGrpSpPr>
      <p:grpSpPr>
        <a:xfrm>
          <a:off x="0" y="0"/>
          <a:ext cx="0" cy="0"/>
          <a:chOff x="0" y="0"/>
          <a:chExt cx="0" cy="0"/>
        </a:xfrm>
      </p:grpSpPr>
      <p:sp>
        <p:nvSpPr>
          <p:cNvPr id="8" name="タイトル 1">
            <a:extLst>
              <a:ext uri="{FF2B5EF4-FFF2-40B4-BE49-F238E27FC236}">
                <a16:creationId xmlns:a16="http://schemas.microsoft.com/office/drawing/2014/main" id="{6DA87662-A731-5386-0A9C-14BA7A9AE5C2}"/>
              </a:ext>
            </a:extLst>
          </p:cNvPr>
          <p:cNvSpPr txBox="1">
            <a:spLocks/>
          </p:cNvSpPr>
          <p:nvPr/>
        </p:nvSpPr>
        <p:spPr>
          <a:xfrm>
            <a:off x="0" y="-87711"/>
            <a:ext cx="12192001" cy="771664"/>
          </a:xfrm>
          <a:prstGeom prst="rect">
            <a:avLst/>
          </a:prstGeom>
          <a:solidFill>
            <a:schemeClr val="accent4">
              <a:lumMod val="20000"/>
              <a:lumOff val="80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kumimoji="1" sz="3200" kern="1200">
                <a:solidFill>
                  <a:schemeClr val="tx1"/>
                </a:solidFill>
                <a:latin typeface="ＭＳ Ｐ明朝" panose="02020600040205080304" pitchFamily="18" charset="-128"/>
                <a:ea typeface="ＭＳ Ｐ明朝" panose="02020600040205080304" pitchFamily="18"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ja-JP" dirty="0">
                <a:solidFill>
                  <a:sysClr val="windowText" lastClr="000000"/>
                </a:solidFill>
                <a:latin typeface="メイリオ" panose="020B0604030504040204" pitchFamily="50" charset="-128"/>
                <a:ea typeface="メイリオ" panose="020B0604030504040204" pitchFamily="50" charset="-128"/>
              </a:rPr>
              <a:t>Categorize the one-particle asymptotic states </a:t>
            </a:r>
            <a:r>
              <a:rPr lang="en-US" altLang="ja-JP" sz="1400" dirty="0">
                <a:solidFill>
                  <a:sysClr val="windowText" lastClr="000000"/>
                </a:solidFill>
                <a:latin typeface="メイリオ" panose="020B0604030504040204" pitchFamily="50" charset="-128"/>
                <a:ea typeface="メイリオ" panose="020B0604030504040204" pitchFamily="50" charset="-128"/>
              </a:rPr>
              <a:t>K. Nagasaki, M.S.</a:t>
            </a:r>
            <a:r>
              <a:rPr lang="ja-JP" altLang="en-US" sz="1400" dirty="0">
                <a:solidFill>
                  <a:sysClr val="windowText" lastClr="000000"/>
                </a:solidFill>
                <a:latin typeface="メイリオ" panose="020B0604030504040204" pitchFamily="50" charset="-128"/>
                <a:ea typeface="メイリオ" panose="020B0604030504040204" pitchFamily="50" charset="-128"/>
              </a:rPr>
              <a:t> </a:t>
            </a:r>
            <a:r>
              <a:rPr lang="en-US" altLang="ja-JP" sz="1400" dirty="0">
                <a:solidFill>
                  <a:sysClr val="windowText" lastClr="000000"/>
                </a:solidFill>
                <a:latin typeface="メイリオ" panose="020B0604030504040204" pitchFamily="50" charset="-128"/>
                <a:ea typeface="メイリオ" panose="020B0604030504040204" pitchFamily="50" charset="-128"/>
              </a:rPr>
              <a:t>in preparation</a:t>
            </a:r>
            <a:endPar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j-cs"/>
            </a:endParaRPr>
          </a:p>
        </p:txBody>
      </p:sp>
      <p:pic>
        <p:nvPicPr>
          <p:cNvPr id="55" name="図 54" descr="\documentclass{slides}&#10;&#10;\usepackage{amsthm}&#10;\usepackage{amsmath}&#10;\usepackage{amssymb}&#10;\usepackage[dvips]{graphicx}&#10;\begin{document}&#10;\begin{eqnarray}&#10;S = \int {\mathcal D}\bar{h} {\mathcal D}X \sqrt{-G}\Big(\frac12 e^{-2\Phi}\Big(R + 4\partial_ I \Phi\partial^ I \Phi - \frac12|H|^2\Big)&#10;\nonumber&#10;\end{eqnarray}&#10;\end{document}&#10;" title="IguanaTex Bitmap Display">
            <a:extLst>
              <a:ext uri="{FF2B5EF4-FFF2-40B4-BE49-F238E27FC236}">
                <a16:creationId xmlns:a16="http://schemas.microsoft.com/office/drawing/2014/main" id="{8D977213-014A-B02B-EBA0-F6CCB122E234}"/>
              </a:ext>
            </a:extLst>
          </p:cNvPr>
          <p:cNvPicPr>
            <a:picLocks noChangeAspect="1"/>
          </p:cNvPicPr>
          <p:nvPr>
            <p:custDataLst>
              <p:tags r:id="rId1"/>
            </p:custDataLst>
          </p:nvPr>
        </p:nvPicPr>
        <p:blipFill>
          <a:blip r:embed="rId17" cstate="print">
            <a:extLst>
              <a:ext uri="{28A0092B-C50C-407E-A947-70E740481C1C}">
                <a14:useLocalDpi xmlns:a14="http://schemas.microsoft.com/office/drawing/2010/main" val="0"/>
              </a:ext>
            </a:extLst>
          </a:blip>
          <a:stretch>
            <a:fillRect/>
          </a:stretch>
        </p:blipFill>
        <p:spPr>
          <a:xfrm>
            <a:off x="1307550" y="817775"/>
            <a:ext cx="4311373" cy="375286"/>
          </a:xfrm>
          <a:prstGeom prst="rect">
            <a:avLst/>
          </a:prstGeom>
        </p:spPr>
      </p:pic>
      <p:pic>
        <p:nvPicPr>
          <p:cNvPr id="10" name="図 9" descr="\documentclass{slides}&#10;&#10;\usepackage{amsthm}&#10;\usepackage{amsmath}&#10;\usepackage{amssymb}&#10;\usepackage[dvips]{graphicx}&#10;\begin{document}&#10;\begin{eqnarray}&#10; - 2\Big(\partial_ I  h^{ I  J  } - \frac12\partial^ J   h_ I ^ I \Big)\beta_ J  &#10;  - \partial_ I  B^{ I  J  }a_ J   &#10; +  a_ I  a^ I &#10; + i\partial^ I \bar\gamma_ J  \cdot\partial_ I \gamma^ J  &#10;\nonumber&#10;\end{eqnarray}&#10;\end{document}&#10;" title="IguanaTex Bitmap Display">
            <a:extLst>
              <a:ext uri="{FF2B5EF4-FFF2-40B4-BE49-F238E27FC236}">
                <a16:creationId xmlns:a16="http://schemas.microsoft.com/office/drawing/2014/main" id="{75DA9673-2B95-7422-5557-B0B90163C96F}"/>
              </a:ext>
            </a:extLst>
          </p:cNvPr>
          <p:cNvPicPr>
            <a:picLocks noChangeAspect="1"/>
          </p:cNvPicPr>
          <p:nvPr>
            <p:custDataLst>
              <p:tags r:id="rId2"/>
            </p:custDataLst>
          </p:nvPr>
        </p:nvPicPr>
        <p:blipFill>
          <a:blip r:embed="rId18" cstate="print">
            <a:extLst>
              <a:ext uri="{28A0092B-C50C-407E-A947-70E740481C1C}">
                <a14:useLocalDpi xmlns:a14="http://schemas.microsoft.com/office/drawing/2010/main" val="0"/>
              </a:ext>
            </a:extLst>
          </a:blip>
          <a:stretch>
            <a:fillRect/>
          </a:stretch>
        </p:blipFill>
        <p:spPr>
          <a:xfrm>
            <a:off x="5680767" y="775969"/>
            <a:ext cx="4881216" cy="397333"/>
          </a:xfrm>
          <a:prstGeom prst="rect">
            <a:avLst/>
          </a:prstGeom>
        </p:spPr>
      </p:pic>
      <p:pic>
        <p:nvPicPr>
          <p:cNvPr id="12" name="図 11" descr="\documentclass{slides}&#10;&#10;\usepackage{amsthm}&#10;\usepackage{amsmath}&#10;\usepackage{amssymb}&#10;\usepackage[dvips]{graphicx}&#10;\begin{document}&#10;\begin{eqnarray}&#10; + i\partial^ I \bar c_ J  \cdot\partial_ I  c^ J  \Big)&#10;\nonumber&#10;\end{eqnarray}&#10;\end{document}&#10;" title="IguanaTex Bitmap Display">
            <a:extLst>
              <a:ext uri="{FF2B5EF4-FFF2-40B4-BE49-F238E27FC236}">
                <a16:creationId xmlns:a16="http://schemas.microsoft.com/office/drawing/2014/main" id="{01E032A8-3A0E-1130-8DA6-5E51F6995E62}"/>
              </a:ext>
            </a:extLst>
          </p:cNvPr>
          <p:cNvPicPr>
            <a:picLocks noChangeAspect="1"/>
          </p:cNvPicPr>
          <p:nvPr>
            <p:custDataLst>
              <p:tags r:id="rId3"/>
            </p:custDataLst>
          </p:nvPr>
        </p:nvPicPr>
        <p:blipFill>
          <a:blip r:embed="rId19" cstate="print">
            <a:extLst>
              <a:ext uri="{28A0092B-C50C-407E-A947-70E740481C1C}">
                <a14:useLocalDpi xmlns:a14="http://schemas.microsoft.com/office/drawing/2010/main" val="0"/>
              </a:ext>
            </a:extLst>
          </a:blip>
          <a:stretch>
            <a:fillRect/>
          </a:stretch>
        </p:blipFill>
        <p:spPr>
          <a:xfrm>
            <a:off x="10623828" y="808910"/>
            <a:ext cx="1111979" cy="345804"/>
          </a:xfrm>
          <a:prstGeom prst="rect">
            <a:avLst/>
          </a:prstGeom>
        </p:spPr>
      </p:pic>
      <p:pic>
        <p:nvPicPr>
          <p:cNvPr id="18" name="図 17" descr="\documentclass{slides}&#10;&#10;\usepackage{amsthm}&#10;\usepackage{amsmath}&#10;\usepackage{amssymb}&#10;\usepackage[dvips]{graphicx}&#10;\begin{document}&#10;\begin{eqnarray}&#10;G_{ I  J  } = \eta_{ I  J  } + 2h_{ I  J  }, \qquad&#10;\Phi = \phi, \qquad&#10;B_{ I  J  } = B_{ I  J  }&#10;\nonumber&#10;\end{eqnarray}&#10;\end{document}&#10;" title="IguanaTex Bitmap Display">
            <a:extLst>
              <a:ext uri="{FF2B5EF4-FFF2-40B4-BE49-F238E27FC236}">
                <a16:creationId xmlns:a16="http://schemas.microsoft.com/office/drawing/2014/main" id="{39B52412-E22C-2972-303B-DD1679499C6E}"/>
              </a:ext>
            </a:extLst>
          </p:cNvPr>
          <p:cNvPicPr>
            <a:picLocks noChangeAspect="1"/>
          </p:cNvPicPr>
          <p:nvPr>
            <p:custDataLst>
              <p:tags r:id="rId4"/>
            </p:custDataLst>
          </p:nvPr>
        </p:nvPicPr>
        <p:blipFill>
          <a:blip r:embed="rId20" cstate="print">
            <a:extLst>
              <a:ext uri="{28A0092B-C50C-407E-A947-70E740481C1C}">
                <a14:useLocalDpi xmlns:a14="http://schemas.microsoft.com/office/drawing/2010/main" val="0"/>
              </a:ext>
            </a:extLst>
          </a:blip>
          <a:stretch>
            <a:fillRect/>
          </a:stretch>
        </p:blipFill>
        <p:spPr>
          <a:xfrm>
            <a:off x="526773" y="1839439"/>
            <a:ext cx="4207567" cy="175992"/>
          </a:xfrm>
          <a:prstGeom prst="rect">
            <a:avLst/>
          </a:prstGeom>
        </p:spPr>
      </p:pic>
      <p:pic>
        <p:nvPicPr>
          <p:cNvPr id="25" name="図 24" descr="\documentclass{slides}&#10;&#10;\usepackage{amsthm}&#10;\usepackage{amsmath}&#10;\usepackage{amssymb}&#10;\usepackage[dvips]{graphicx}&#10;\begin{document}&#10;\begin{eqnarray}&#10;\square^2 h_{ I  J  } = 0,&#10;\,\, \square^2 \phi  = 0, \,\,&#10;\square B_{ I  J  } = 0, &#10;\nonumber&#10;\end{eqnarray}&#10;\end{document}&#10;" title="IguanaTex Bitmap Display">
            <a:extLst>
              <a:ext uri="{FF2B5EF4-FFF2-40B4-BE49-F238E27FC236}">
                <a16:creationId xmlns:a16="http://schemas.microsoft.com/office/drawing/2014/main" id="{E53A9656-B483-09A6-40FE-23F297FCA4B8}"/>
              </a:ext>
            </a:extLst>
          </p:cNvPr>
          <p:cNvPicPr>
            <a:picLocks noChangeAspect="1"/>
          </p:cNvPicPr>
          <p:nvPr>
            <p:custDataLst>
              <p:tags r:id="rId5"/>
            </p:custDataLst>
          </p:nvPr>
        </p:nvPicPr>
        <p:blipFill>
          <a:blip r:embed="rId21" cstate="print">
            <a:extLst>
              <a:ext uri="{28A0092B-C50C-407E-A947-70E740481C1C}">
                <a14:useLocalDpi xmlns:a14="http://schemas.microsoft.com/office/drawing/2010/main" val="0"/>
              </a:ext>
            </a:extLst>
          </a:blip>
          <a:stretch>
            <a:fillRect/>
          </a:stretch>
        </p:blipFill>
        <p:spPr>
          <a:xfrm>
            <a:off x="3330012" y="5641594"/>
            <a:ext cx="2981271" cy="231071"/>
          </a:xfrm>
          <a:prstGeom prst="rect">
            <a:avLst/>
          </a:prstGeom>
        </p:spPr>
      </p:pic>
      <p:pic>
        <p:nvPicPr>
          <p:cNvPr id="27" name="図 26" descr="\documentclass{slides}&#10;&#10;\usepackage{amsthm}&#10;\usepackage{amsmath}&#10;\usepackage{amssymb}&#10;\usepackage[dvips]{graphicx}&#10;\begin{document}&#10;\begin{eqnarray}&#10;\square \beta_ I  = 0,  &#10;\,\, \square a_ I  = 0,  &#10;\,\, \square \gamma_ I  = 0,  &#10;\nonumber&#10;\end{eqnarray}&#10;\end{document}&#10;" title="IguanaTex Bitmap Display">
            <a:extLst>
              <a:ext uri="{FF2B5EF4-FFF2-40B4-BE49-F238E27FC236}">
                <a16:creationId xmlns:a16="http://schemas.microsoft.com/office/drawing/2014/main" id="{4C048178-5C66-76D3-DA0A-12CFD2725DD3}"/>
              </a:ext>
            </a:extLst>
          </p:cNvPr>
          <p:cNvPicPr>
            <a:picLocks noChangeAspect="1"/>
          </p:cNvPicPr>
          <p:nvPr>
            <p:custDataLst>
              <p:tags r:id="rId6"/>
            </p:custDataLst>
          </p:nvPr>
        </p:nvPicPr>
        <p:blipFill>
          <a:blip r:embed="rId22" cstate="print">
            <a:extLst>
              <a:ext uri="{28A0092B-C50C-407E-A947-70E740481C1C}">
                <a14:useLocalDpi xmlns:a14="http://schemas.microsoft.com/office/drawing/2010/main" val="0"/>
              </a:ext>
            </a:extLst>
          </a:blip>
          <a:stretch>
            <a:fillRect/>
          </a:stretch>
        </p:blipFill>
        <p:spPr>
          <a:xfrm>
            <a:off x="6417143" y="5696672"/>
            <a:ext cx="2590126" cy="175993"/>
          </a:xfrm>
          <a:prstGeom prst="rect">
            <a:avLst/>
          </a:prstGeom>
        </p:spPr>
      </p:pic>
      <p:pic>
        <p:nvPicPr>
          <p:cNvPr id="29" name="図 28" descr="\documentclass{slides}&#10;&#10;\usepackage{amsthm}&#10;\usepackage{amsmath}&#10;\usepackage{amssymb}&#10;\usepackage[dvips]{graphicx}&#10;\begin{document}&#10;\begin{eqnarray}&#10;\square \bar{\gamma}_ I  = 0,  &#10;\,\, \square c_ I  = 0,  &#10;\,\, \square \bar{c}_ I  = 0 &#10;\nonumber&#10;\end{eqnarray}&#10;\end{document}&#10;" title="IguanaTex Bitmap Display">
            <a:extLst>
              <a:ext uri="{FF2B5EF4-FFF2-40B4-BE49-F238E27FC236}">
                <a16:creationId xmlns:a16="http://schemas.microsoft.com/office/drawing/2014/main" id="{8E33ECD4-7DAF-8C3F-51D9-D8DEED26C778}"/>
              </a:ext>
            </a:extLst>
          </p:cNvPr>
          <p:cNvPicPr>
            <a:picLocks noChangeAspect="1"/>
          </p:cNvPicPr>
          <p:nvPr>
            <p:custDataLst>
              <p:tags r:id="rId7"/>
            </p:custDataLst>
          </p:nvPr>
        </p:nvPicPr>
        <p:blipFill>
          <a:blip r:embed="rId23" cstate="print">
            <a:extLst>
              <a:ext uri="{28A0092B-C50C-407E-A947-70E740481C1C}">
                <a14:useLocalDpi xmlns:a14="http://schemas.microsoft.com/office/drawing/2010/main" val="0"/>
              </a:ext>
            </a:extLst>
          </a:blip>
          <a:stretch>
            <a:fillRect/>
          </a:stretch>
        </p:blipFill>
        <p:spPr>
          <a:xfrm>
            <a:off x="9081338" y="5704495"/>
            <a:ext cx="2542400" cy="175993"/>
          </a:xfrm>
          <a:prstGeom prst="rect">
            <a:avLst/>
          </a:prstGeom>
        </p:spPr>
      </p:pic>
      <p:pic>
        <p:nvPicPr>
          <p:cNvPr id="51" name="図 50" descr="\documentclass{slides}&#10;&#10;\usepackage{amsthm}&#10;\usepackage{amsmath}&#10;\usepackage{amssymb}&#10;\usepackage[dvips]{graphicx}&#10;\begin{document}&#10;\begin{eqnarray}&#10;[h^{IJ}(X), \Pi_{KL}(Y)]_{X^d = Y^d} &#10;&amp;= i\delta^{I}_{(K}\delta^{J}_{L)}\delta^{D-1}(X-Y), \cdots&#10;\nonumber&#10;\end{eqnarray}&#10;\end{document}&#10;" title="IguanaTex Bitmap Display">
            <a:extLst>
              <a:ext uri="{FF2B5EF4-FFF2-40B4-BE49-F238E27FC236}">
                <a16:creationId xmlns:a16="http://schemas.microsoft.com/office/drawing/2014/main" id="{B281F522-B3D6-3D04-8ECB-1436D6D7ECD9}"/>
              </a:ext>
            </a:extLst>
          </p:cNvPr>
          <p:cNvPicPr>
            <a:picLocks noChangeAspect="1"/>
          </p:cNvPicPr>
          <p:nvPr>
            <p:custDataLst>
              <p:tags r:id="rId8"/>
            </p:custDataLst>
          </p:nvPr>
        </p:nvPicPr>
        <p:blipFill>
          <a:blip r:embed="rId24" cstate="print">
            <a:extLst>
              <a:ext uri="{28A0092B-C50C-407E-A947-70E740481C1C}">
                <a14:useLocalDpi xmlns:a14="http://schemas.microsoft.com/office/drawing/2010/main" val="0"/>
              </a:ext>
            </a:extLst>
          </a:blip>
          <a:stretch>
            <a:fillRect/>
          </a:stretch>
        </p:blipFill>
        <p:spPr>
          <a:xfrm>
            <a:off x="5428978" y="2819803"/>
            <a:ext cx="4788454" cy="295813"/>
          </a:xfrm>
          <a:prstGeom prst="rect">
            <a:avLst/>
          </a:prstGeom>
        </p:spPr>
      </p:pic>
      <p:pic>
        <p:nvPicPr>
          <p:cNvPr id="73" name="図 72" descr="\documentclass{slides}&#10;&#10;\usepackage{amsthm}&#10;\usepackage{amsmath}&#10;\usepackage{amssymb}&#10;\usepackage[dvips]{graphicx}&#10;\begin{document}&#10;\begin{eqnarray}&#10;\varGamma(X) &#10;&amp;= -\int d^{D-1} Y D(X-Y)\overset{\leftrightarrow}\partial_{Y^d}\varGamma(Y)&#10;\nonumber&#10;\end{eqnarray}&#10;\end{document}&#10;" title="IguanaTex Bitmap Display">
            <a:extLst>
              <a:ext uri="{FF2B5EF4-FFF2-40B4-BE49-F238E27FC236}">
                <a16:creationId xmlns:a16="http://schemas.microsoft.com/office/drawing/2014/main" id="{51927488-3A9A-3225-CDF1-152A2E3FACBB}"/>
              </a:ext>
            </a:extLst>
          </p:cNvPr>
          <p:cNvPicPr>
            <a:picLocks noChangeAspect="1"/>
          </p:cNvPicPr>
          <p:nvPr>
            <p:custDataLst>
              <p:tags r:id="rId9"/>
            </p:custDataLst>
          </p:nvPr>
        </p:nvPicPr>
        <p:blipFill>
          <a:blip r:embed="rId25" cstate="print">
            <a:extLst>
              <a:ext uri="{28A0092B-C50C-407E-A947-70E740481C1C}">
                <a14:useLocalDpi xmlns:a14="http://schemas.microsoft.com/office/drawing/2010/main" val="0"/>
              </a:ext>
            </a:extLst>
          </a:blip>
          <a:stretch>
            <a:fillRect/>
          </a:stretch>
        </p:blipFill>
        <p:spPr>
          <a:xfrm>
            <a:off x="2506581" y="4022588"/>
            <a:ext cx="3415415" cy="295813"/>
          </a:xfrm>
          <a:prstGeom prst="rect">
            <a:avLst/>
          </a:prstGeom>
        </p:spPr>
      </p:pic>
      <p:pic>
        <p:nvPicPr>
          <p:cNvPr id="75" name="図 74" descr="\documentclass{slides}&#10;&#10;\usepackage{amsthm}&#10;\usepackage{amsmath}&#10;\usepackage{amssymb}&#10;\usepackage[dvips]{graphicx}&#10;\begin{document}&#10;\begin{eqnarray}&#10; - \int  d^{D-1} Y E(X-Y)\overset{\leftrightarrow}\partial_{Y^d}&#10;\square_Y\varGamma(Y)&#10;\nonumber&#10;\end{eqnarray}&#10;\end{document}&#10;" title="IguanaTex Bitmap Display">
            <a:extLst>
              <a:ext uri="{FF2B5EF4-FFF2-40B4-BE49-F238E27FC236}">
                <a16:creationId xmlns:a16="http://schemas.microsoft.com/office/drawing/2014/main" id="{74AF9D0A-8FCE-DEA1-9D36-B38F5C3B7A00}"/>
              </a:ext>
            </a:extLst>
          </p:cNvPr>
          <p:cNvPicPr>
            <a:picLocks noChangeAspect="1"/>
          </p:cNvPicPr>
          <p:nvPr>
            <p:custDataLst>
              <p:tags r:id="rId10"/>
            </p:custDataLst>
          </p:nvPr>
        </p:nvPicPr>
        <p:blipFill>
          <a:blip r:embed="rId26" cstate="print">
            <a:extLst>
              <a:ext uri="{28A0092B-C50C-407E-A947-70E740481C1C}">
                <a14:useLocalDpi xmlns:a14="http://schemas.microsoft.com/office/drawing/2010/main" val="0"/>
              </a:ext>
            </a:extLst>
          </a:blip>
          <a:stretch>
            <a:fillRect/>
          </a:stretch>
        </p:blipFill>
        <p:spPr>
          <a:xfrm>
            <a:off x="6061391" y="4022588"/>
            <a:ext cx="2774423" cy="343267"/>
          </a:xfrm>
          <a:prstGeom prst="rect">
            <a:avLst/>
          </a:prstGeom>
        </p:spPr>
      </p:pic>
      <p:pic>
        <p:nvPicPr>
          <p:cNvPr id="77" name="図 76" descr="\documentclass{slides}&#10;&#10;\usepackage{amsthm}&#10;\usepackage{amsmath}&#10;\usepackage{amssymb}&#10;\usepackage[dvips]{graphicx}&#10;\begin{document}&#10;\begin{eqnarray}&#10; - \int   d^{D-1} Y F(X-Y)\overset{\leftrightarrow}\partial_{Y^d}\square_Y^2 \varGamma(Y) + \cdots&#10;\nonumber&#10;\end{eqnarray}&#10;\end{document}&#10;" title="IguanaTex Bitmap Display">
            <a:extLst>
              <a:ext uri="{FF2B5EF4-FFF2-40B4-BE49-F238E27FC236}">
                <a16:creationId xmlns:a16="http://schemas.microsoft.com/office/drawing/2014/main" id="{C03C0FEB-BAE6-F382-13D8-503E33F3FDB4}"/>
              </a:ext>
            </a:extLst>
          </p:cNvPr>
          <p:cNvPicPr>
            <a:picLocks noChangeAspect="1"/>
          </p:cNvPicPr>
          <p:nvPr>
            <p:custDataLst>
              <p:tags r:id="rId11"/>
            </p:custDataLst>
          </p:nvPr>
        </p:nvPicPr>
        <p:blipFill>
          <a:blip r:embed="rId27" cstate="print">
            <a:extLst>
              <a:ext uri="{28A0092B-C50C-407E-A947-70E740481C1C}">
                <a14:useLocalDpi xmlns:a14="http://schemas.microsoft.com/office/drawing/2010/main" val="0"/>
              </a:ext>
            </a:extLst>
          </a:blip>
          <a:stretch>
            <a:fillRect/>
          </a:stretch>
        </p:blipFill>
        <p:spPr>
          <a:xfrm>
            <a:off x="8975209" y="4037977"/>
            <a:ext cx="2943538" cy="312487"/>
          </a:xfrm>
          <a:prstGeom prst="rect">
            <a:avLst/>
          </a:prstGeom>
        </p:spPr>
      </p:pic>
      <p:pic>
        <p:nvPicPr>
          <p:cNvPr id="43" name="図 42" descr="\documentclass{slides}&#10;&#10;\usepackage{amsthm}&#10;\usepackage{amsmath}&#10;\usepackage{amssymb}&#10;\usepackage[dvips]{graphicx}&#10;\begin{document}&#10;\begin{eqnarray}&#10;\square D(X) =0, \,\,&#10;\square E(X)=D(X),\,\,&#10;\square F(X)=E(X)&#10;\nonumber&#10;\end{eqnarray}&#10;\end{document}&#10;" title="IguanaTex Bitmap Display">
            <a:extLst>
              <a:ext uri="{FF2B5EF4-FFF2-40B4-BE49-F238E27FC236}">
                <a16:creationId xmlns:a16="http://schemas.microsoft.com/office/drawing/2014/main" id="{2DB4F2CC-3A10-C782-E8DA-4BBBEBB5391A}"/>
              </a:ext>
            </a:extLst>
          </p:cNvPr>
          <p:cNvPicPr>
            <a:picLocks noChangeAspect="1"/>
          </p:cNvPicPr>
          <p:nvPr>
            <p:custDataLst>
              <p:tags r:id="rId12"/>
            </p:custDataLst>
          </p:nvPr>
        </p:nvPicPr>
        <p:blipFill>
          <a:blip r:embed="rId28" cstate="print">
            <a:extLst>
              <a:ext uri="{28A0092B-C50C-407E-A947-70E740481C1C}">
                <a14:useLocalDpi xmlns:a14="http://schemas.microsoft.com/office/drawing/2010/main" val="0"/>
              </a:ext>
            </a:extLst>
          </a:blip>
          <a:stretch>
            <a:fillRect/>
          </a:stretch>
        </p:blipFill>
        <p:spPr>
          <a:xfrm>
            <a:off x="6313197" y="4737945"/>
            <a:ext cx="4866620" cy="208077"/>
          </a:xfrm>
          <a:prstGeom prst="rect">
            <a:avLst/>
          </a:prstGeom>
        </p:spPr>
      </p:pic>
      <p:sp>
        <p:nvSpPr>
          <p:cNvPr id="3" name="テキスト ボックス 2">
            <a:extLst>
              <a:ext uri="{FF2B5EF4-FFF2-40B4-BE49-F238E27FC236}">
                <a16:creationId xmlns:a16="http://schemas.microsoft.com/office/drawing/2014/main" id="{27F4CAEA-626F-B2B3-AACF-F57D1BEF9376}"/>
              </a:ext>
            </a:extLst>
          </p:cNvPr>
          <p:cNvSpPr txBox="1"/>
          <p:nvPr/>
        </p:nvSpPr>
        <p:spPr>
          <a:xfrm>
            <a:off x="155035" y="791208"/>
            <a:ext cx="1128835" cy="369332"/>
          </a:xfrm>
          <a:prstGeom prst="rect">
            <a:avLst/>
          </a:prstGeom>
          <a:noFill/>
        </p:spPr>
        <p:txBody>
          <a:bodyPr wrap="none" rtlCol="0">
            <a:spAutoFit/>
          </a:bodyPr>
          <a:lstStyle/>
          <a:p>
            <a:pPr marL="285750" indent="-285750">
              <a:buFont typeface="Arial" panose="020B0604020202020204" pitchFamily="34" charset="0"/>
              <a:buChar char="•"/>
            </a:pPr>
            <a:r>
              <a:rPr lang="en-US" altLang="ja-JP" dirty="0"/>
              <a:t>Action</a:t>
            </a:r>
            <a:endParaRPr kumimoji="1" lang="ja-JP" altLang="en-US" dirty="0"/>
          </a:p>
        </p:txBody>
      </p:sp>
      <p:cxnSp>
        <p:nvCxnSpPr>
          <p:cNvPr id="5" name="直線コネクタ 4">
            <a:extLst>
              <a:ext uri="{FF2B5EF4-FFF2-40B4-BE49-F238E27FC236}">
                <a16:creationId xmlns:a16="http://schemas.microsoft.com/office/drawing/2014/main" id="{171B42C8-76E2-9EC1-3954-688A6756F62C}"/>
              </a:ext>
            </a:extLst>
          </p:cNvPr>
          <p:cNvCxnSpPr/>
          <p:nvPr/>
        </p:nvCxnSpPr>
        <p:spPr>
          <a:xfrm>
            <a:off x="6016486" y="1193061"/>
            <a:ext cx="1304642"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6" name="直線コネクタ 5">
            <a:extLst>
              <a:ext uri="{FF2B5EF4-FFF2-40B4-BE49-F238E27FC236}">
                <a16:creationId xmlns:a16="http://schemas.microsoft.com/office/drawing/2014/main" id="{CA62664D-801C-F938-9CE3-0A48617279CF}"/>
              </a:ext>
            </a:extLst>
          </p:cNvPr>
          <p:cNvCxnSpPr>
            <a:cxnSpLocks/>
          </p:cNvCxnSpPr>
          <p:nvPr/>
        </p:nvCxnSpPr>
        <p:spPr>
          <a:xfrm>
            <a:off x="7858676" y="1193061"/>
            <a:ext cx="543339"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9" name="直線コネクタ 8">
            <a:extLst>
              <a:ext uri="{FF2B5EF4-FFF2-40B4-BE49-F238E27FC236}">
                <a16:creationId xmlns:a16="http://schemas.microsoft.com/office/drawing/2014/main" id="{01572DB7-1EF9-D5D5-2682-28D5770E8DD6}"/>
              </a:ext>
            </a:extLst>
          </p:cNvPr>
          <p:cNvCxnSpPr>
            <a:cxnSpLocks/>
          </p:cNvCxnSpPr>
          <p:nvPr/>
        </p:nvCxnSpPr>
        <p:spPr>
          <a:xfrm>
            <a:off x="9534938" y="1205114"/>
            <a:ext cx="2093844"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21" name="直線コネクタ 20">
            <a:extLst>
              <a:ext uri="{FF2B5EF4-FFF2-40B4-BE49-F238E27FC236}">
                <a16:creationId xmlns:a16="http://schemas.microsoft.com/office/drawing/2014/main" id="{F274A900-9906-2565-9290-0C01AD8A86B1}"/>
              </a:ext>
            </a:extLst>
          </p:cNvPr>
          <p:cNvCxnSpPr/>
          <p:nvPr/>
        </p:nvCxnSpPr>
        <p:spPr>
          <a:xfrm>
            <a:off x="3587706" y="4318401"/>
            <a:ext cx="576469" cy="0"/>
          </a:xfrm>
          <a:prstGeom prst="line">
            <a:avLst/>
          </a:prstGeom>
        </p:spPr>
        <p:style>
          <a:lnRef idx="3">
            <a:schemeClr val="accent5"/>
          </a:lnRef>
          <a:fillRef idx="0">
            <a:schemeClr val="accent5"/>
          </a:fillRef>
          <a:effectRef idx="2">
            <a:schemeClr val="accent5"/>
          </a:effectRef>
          <a:fontRef idx="minor">
            <a:schemeClr val="tx1"/>
          </a:fontRef>
        </p:style>
      </p:cxnSp>
      <p:sp>
        <p:nvSpPr>
          <p:cNvPr id="31" name="矢印: 上カーブ 30">
            <a:extLst>
              <a:ext uri="{FF2B5EF4-FFF2-40B4-BE49-F238E27FC236}">
                <a16:creationId xmlns:a16="http://schemas.microsoft.com/office/drawing/2014/main" id="{1CA88107-42B0-92BE-C9C2-0F5D81714016}"/>
              </a:ext>
            </a:extLst>
          </p:cNvPr>
          <p:cNvSpPr/>
          <p:nvPr/>
        </p:nvSpPr>
        <p:spPr>
          <a:xfrm rot="16200000">
            <a:off x="11200169" y="4915929"/>
            <a:ext cx="1476171" cy="321860"/>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8" name="図 37" descr="\documentclass{slides}&#10;&#10;\usepackage{amsthm}&#10;\usepackage{amsmath}&#10;\usepackage{amssymb}&#10;\usepackage[dvipdfm,papersize={910mm,100cm},margin=5mm]{geometry}&#10;\begin{document}&#10;\begin{eqnarray}&#10;D(X), E(X), F(X)&#10;\nonumber&#10;\end{eqnarray}&#10;\end{document}&#10;" title="IguanaTex Bitmap Display">
            <a:extLst>
              <a:ext uri="{FF2B5EF4-FFF2-40B4-BE49-F238E27FC236}">
                <a16:creationId xmlns:a16="http://schemas.microsoft.com/office/drawing/2014/main" id="{EEAA8246-7070-E54B-66E9-AFEE10A6FE36}"/>
              </a:ext>
            </a:extLst>
          </p:cNvPr>
          <p:cNvPicPr>
            <a:picLocks noChangeAspect="1"/>
          </p:cNvPicPr>
          <p:nvPr>
            <p:custDataLst>
              <p:tags r:id="rId13"/>
            </p:custDataLst>
          </p:nvPr>
        </p:nvPicPr>
        <p:blipFill>
          <a:blip r:embed="rId29" cstate="print">
            <a:extLst>
              <a:ext uri="{28A0092B-C50C-407E-A947-70E740481C1C}">
                <a14:useLocalDpi xmlns:a14="http://schemas.microsoft.com/office/drawing/2010/main" val="0"/>
              </a:ext>
            </a:extLst>
          </a:blip>
          <a:stretch>
            <a:fillRect/>
          </a:stretch>
        </p:blipFill>
        <p:spPr>
          <a:xfrm>
            <a:off x="6301035" y="4462794"/>
            <a:ext cx="1774481" cy="191216"/>
          </a:xfrm>
          <a:prstGeom prst="rect">
            <a:avLst/>
          </a:prstGeom>
        </p:spPr>
      </p:pic>
      <p:pic>
        <p:nvPicPr>
          <p:cNvPr id="24" name="図 23" descr="\documentclass{slides}&#10;&#10;\usepackage{amsthm}&#10;\usepackage{amsmath}&#10;\usepackage{amssymb}&#10;\usepackage[dvipdfm,papersize={910mm,100cm},margin=5mm]{geometry}&#10;\begin{document}&#10;\begin{eqnarray}&#10;X^d=\bar{\tau}&#10;\nonumber&#10;\end{eqnarray}&#10;\end{document}&#10;" title="IguanaTex Bitmap Display">
            <a:extLst>
              <a:ext uri="{FF2B5EF4-FFF2-40B4-BE49-F238E27FC236}">
                <a16:creationId xmlns:a16="http://schemas.microsoft.com/office/drawing/2014/main" id="{0A47471E-126A-5FEA-177D-F72F275E2B3C}"/>
              </a:ext>
            </a:extLst>
          </p:cNvPr>
          <p:cNvPicPr>
            <a:picLocks noChangeAspect="1"/>
          </p:cNvPicPr>
          <p:nvPr>
            <p:custDataLst>
              <p:tags r:id="rId14"/>
            </p:custDataLst>
          </p:nvPr>
        </p:nvPicPr>
        <p:blipFill>
          <a:blip r:embed="rId30" cstate="print">
            <a:extLst>
              <a:ext uri="{28A0092B-C50C-407E-A947-70E740481C1C}">
                <a14:useLocalDpi xmlns:a14="http://schemas.microsoft.com/office/drawing/2010/main" val="0"/>
              </a:ext>
            </a:extLst>
          </a:blip>
          <a:stretch>
            <a:fillRect/>
          </a:stretch>
        </p:blipFill>
        <p:spPr>
          <a:xfrm>
            <a:off x="9198576" y="3135681"/>
            <a:ext cx="887095" cy="255306"/>
          </a:xfrm>
          <a:prstGeom prst="rect">
            <a:avLst/>
          </a:prstGeom>
        </p:spPr>
      </p:pic>
      <p:cxnSp>
        <p:nvCxnSpPr>
          <p:cNvPr id="28" name="直線コネクタ 27">
            <a:extLst>
              <a:ext uri="{FF2B5EF4-FFF2-40B4-BE49-F238E27FC236}">
                <a16:creationId xmlns:a16="http://schemas.microsoft.com/office/drawing/2014/main" id="{D8EFFA27-EEBD-BBF3-4B70-D2E864EEB4E0}"/>
              </a:ext>
            </a:extLst>
          </p:cNvPr>
          <p:cNvCxnSpPr>
            <a:cxnSpLocks/>
          </p:cNvCxnSpPr>
          <p:nvPr/>
        </p:nvCxnSpPr>
        <p:spPr>
          <a:xfrm>
            <a:off x="7285438" y="3084828"/>
            <a:ext cx="271670" cy="182444"/>
          </a:xfrm>
          <a:prstGeom prst="line">
            <a:avLst/>
          </a:prstGeom>
        </p:spPr>
        <p:style>
          <a:lnRef idx="3">
            <a:schemeClr val="accent5"/>
          </a:lnRef>
          <a:fillRef idx="0">
            <a:schemeClr val="accent5"/>
          </a:fillRef>
          <a:effectRef idx="2">
            <a:schemeClr val="accent5"/>
          </a:effectRef>
          <a:fontRef idx="minor">
            <a:schemeClr val="tx1"/>
          </a:fontRef>
        </p:style>
      </p:cxnSp>
      <p:sp>
        <p:nvSpPr>
          <p:cNvPr id="7" name="テキスト ボックス 6">
            <a:extLst>
              <a:ext uri="{FF2B5EF4-FFF2-40B4-BE49-F238E27FC236}">
                <a16:creationId xmlns:a16="http://schemas.microsoft.com/office/drawing/2014/main" id="{79FF945A-122C-F083-EC91-3FEFC8C352D4}"/>
              </a:ext>
            </a:extLst>
          </p:cNvPr>
          <p:cNvSpPr txBox="1"/>
          <p:nvPr/>
        </p:nvSpPr>
        <p:spPr>
          <a:xfrm>
            <a:off x="5942483" y="1144458"/>
            <a:ext cx="2619628" cy="369332"/>
          </a:xfrm>
          <a:prstGeom prst="rect">
            <a:avLst/>
          </a:prstGeom>
          <a:noFill/>
        </p:spPr>
        <p:txBody>
          <a:bodyPr wrap="none" rtlCol="0">
            <a:spAutoFit/>
          </a:bodyPr>
          <a:lstStyle/>
          <a:p>
            <a:r>
              <a:rPr kumimoji="1" lang="en-US" altLang="ja-JP" dirty="0"/>
              <a:t>Gauge-fixin</a:t>
            </a:r>
            <a:r>
              <a:rPr lang="en-US" altLang="ja-JP" dirty="0"/>
              <a:t>g conditions</a:t>
            </a:r>
            <a:endParaRPr kumimoji="1" lang="ja-JP" altLang="en-US" dirty="0"/>
          </a:p>
        </p:txBody>
      </p:sp>
      <p:sp>
        <p:nvSpPr>
          <p:cNvPr id="11" name="テキスト ボックス 10">
            <a:extLst>
              <a:ext uri="{FF2B5EF4-FFF2-40B4-BE49-F238E27FC236}">
                <a16:creationId xmlns:a16="http://schemas.microsoft.com/office/drawing/2014/main" id="{6E91E0C4-674D-2E2E-6FB6-BD1E48CBB27A}"/>
              </a:ext>
            </a:extLst>
          </p:cNvPr>
          <p:cNvSpPr txBox="1"/>
          <p:nvPr/>
        </p:nvSpPr>
        <p:spPr>
          <a:xfrm>
            <a:off x="9463259" y="1177997"/>
            <a:ext cx="1809854" cy="369332"/>
          </a:xfrm>
          <a:prstGeom prst="rect">
            <a:avLst/>
          </a:prstGeom>
          <a:noFill/>
        </p:spPr>
        <p:txBody>
          <a:bodyPr wrap="none" rtlCol="0">
            <a:spAutoFit/>
          </a:bodyPr>
          <a:lstStyle/>
          <a:p>
            <a:r>
              <a:rPr kumimoji="1" lang="en-US" altLang="ja-JP" dirty="0"/>
              <a:t>F. P. ghost terms</a:t>
            </a:r>
            <a:endParaRPr kumimoji="1" lang="ja-JP" altLang="en-US" dirty="0"/>
          </a:p>
        </p:txBody>
      </p:sp>
      <p:sp>
        <p:nvSpPr>
          <p:cNvPr id="20" name="テキスト ボックス 19">
            <a:extLst>
              <a:ext uri="{FF2B5EF4-FFF2-40B4-BE49-F238E27FC236}">
                <a16:creationId xmlns:a16="http://schemas.microsoft.com/office/drawing/2014/main" id="{5269CC42-0A91-7060-9A5D-3B1E5EACBEC3}"/>
              </a:ext>
            </a:extLst>
          </p:cNvPr>
          <p:cNvSpPr txBox="1"/>
          <p:nvPr/>
        </p:nvSpPr>
        <p:spPr>
          <a:xfrm>
            <a:off x="143144" y="1425740"/>
            <a:ext cx="8511817" cy="369332"/>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dirty="0"/>
              <a:t>Fluctuations around the </a:t>
            </a:r>
            <a:r>
              <a:rPr kumimoji="1" lang="en-US" altLang="ja-JP" b="1" dirty="0"/>
              <a:t>flat background </a:t>
            </a:r>
            <a:r>
              <a:rPr kumimoji="1" lang="en-US" altLang="ja-JP" dirty="0"/>
              <a:t>(up to the second order in the action)</a:t>
            </a:r>
            <a:endParaRPr kumimoji="1" lang="ja-JP" altLang="en-US" dirty="0"/>
          </a:p>
        </p:txBody>
      </p:sp>
      <p:sp>
        <p:nvSpPr>
          <p:cNvPr id="26" name="テキスト ボックス 25">
            <a:extLst>
              <a:ext uri="{FF2B5EF4-FFF2-40B4-BE49-F238E27FC236}">
                <a16:creationId xmlns:a16="http://schemas.microsoft.com/office/drawing/2014/main" id="{2E23DB0B-E060-26FC-D931-3CBD619FDBFC}"/>
              </a:ext>
            </a:extLst>
          </p:cNvPr>
          <p:cNvSpPr txBox="1"/>
          <p:nvPr/>
        </p:nvSpPr>
        <p:spPr>
          <a:xfrm>
            <a:off x="143144" y="2150950"/>
            <a:ext cx="10477997" cy="369332"/>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dirty="0"/>
              <a:t>We assume that the compete system of one-particle asymptotic states consists of free fluctuations.</a:t>
            </a:r>
            <a:endParaRPr kumimoji="1" lang="ja-JP" altLang="en-US" dirty="0"/>
          </a:p>
        </p:txBody>
      </p:sp>
      <p:sp>
        <p:nvSpPr>
          <p:cNvPr id="30" name="テキスト ボックス 29">
            <a:extLst>
              <a:ext uri="{FF2B5EF4-FFF2-40B4-BE49-F238E27FC236}">
                <a16:creationId xmlns:a16="http://schemas.microsoft.com/office/drawing/2014/main" id="{F99F82AC-E2DB-2B1D-9B49-7D7013CC4EC0}"/>
              </a:ext>
            </a:extLst>
          </p:cNvPr>
          <p:cNvSpPr txBox="1"/>
          <p:nvPr/>
        </p:nvSpPr>
        <p:spPr>
          <a:xfrm>
            <a:off x="155035" y="2757659"/>
            <a:ext cx="5219891" cy="369332"/>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dirty="0"/>
              <a:t>Simultaneous canonical commutation relations</a:t>
            </a:r>
            <a:endParaRPr kumimoji="1" lang="ja-JP" altLang="en-US" dirty="0"/>
          </a:p>
        </p:txBody>
      </p:sp>
      <p:sp>
        <p:nvSpPr>
          <p:cNvPr id="32" name="テキスト ボックス 31">
            <a:extLst>
              <a:ext uri="{FF2B5EF4-FFF2-40B4-BE49-F238E27FC236}">
                <a16:creationId xmlns:a16="http://schemas.microsoft.com/office/drawing/2014/main" id="{D02CC7DD-88EB-9B8B-9113-50521735B87B}"/>
              </a:ext>
            </a:extLst>
          </p:cNvPr>
          <p:cNvSpPr txBox="1"/>
          <p:nvPr/>
        </p:nvSpPr>
        <p:spPr>
          <a:xfrm>
            <a:off x="7553962" y="3096517"/>
            <a:ext cx="1670650" cy="369332"/>
          </a:xfrm>
          <a:prstGeom prst="rect">
            <a:avLst/>
          </a:prstGeom>
          <a:noFill/>
        </p:spPr>
        <p:txBody>
          <a:bodyPr wrap="none" rtlCol="0">
            <a:spAutoFit/>
          </a:bodyPr>
          <a:lstStyle/>
          <a:p>
            <a:r>
              <a:rPr kumimoji="1" lang="en-US" altLang="ja-JP" dirty="0"/>
              <a:t>Euclidean time</a:t>
            </a:r>
            <a:endParaRPr kumimoji="1" lang="ja-JP" altLang="en-US" dirty="0"/>
          </a:p>
        </p:txBody>
      </p:sp>
      <p:sp>
        <p:nvSpPr>
          <p:cNvPr id="34" name="テキスト ボックス 33">
            <a:extLst>
              <a:ext uri="{FF2B5EF4-FFF2-40B4-BE49-F238E27FC236}">
                <a16:creationId xmlns:a16="http://schemas.microsoft.com/office/drawing/2014/main" id="{C40CBE4D-A090-D181-5399-3A80F2CE235B}"/>
              </a:ext>
            </a:extLst>
          </p:cNvPr>
          <p:cNvSpPr txBox="1"/>
          <p:nvPr/>
        </p:nvSpPr>
        <p:spPr>
          <a:xfrm>
            <a:off x="150617" y="3464077"/>
            <a:ext cx="9167446" cy="369332"/>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dirty="0"/>
              <a:t>We calculate commutation relations of asymptotic fields with arbitrary different times.</a:t>
            </a:r>
            <a:endParaRPr kumimoji="1" lang="ja-JP" altLang="en-US" dirty="0"/>
          </a:p>
        </p:txBody>
      </p:sp>
      <p:sp>
        <p:nvSpPr>
          <p:cNvPr id="35" name="テキスト ボックス 34">
            <a:extLst>
              <a:ext uri="{FF2B5EF4-FFF2-40B4-BE49-F238E27FC236}">
                <a16:creationId xmlns:a16="http://schemas.microsoft.com/office/drawing/2014/main" id="{CB81AB14-4718-41F6-828D-55F900B1E9C2}"/>
              </a:ext>
            </a:extLst>
          </p:cNvPr>
          <p:cNvSpPr txBox="1"/>
          <p:nvPr/>
        </p:nvSpPr>
        <p:spPr>
          <a:xfrm>
            <a:off x="161324" y="4008491"/>
            <a:ext cx="2345257" cy="369332"/>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dirty="0"/>
              <a:t>Expansion formula</a:t>
            </a:r>
            <a:endParaRPr kumimoji="1" lang="ja-JP" altLang="en-US" dirty="0"/>
          </a:p>
        </p:txBody>
      </p:sp>
      <p:sp>
        <p:nvSpPr>
          <p:cNvPr id="37" name="テキスト ボックス 36">
            <a:extLst>
              <a:ext uri="{FF2B5EF4-FFF2-40B4-BE49-F238E27FC236}">
                <a16:creationId xmlns:a16="http://schemas.microsoft.com/office/drawing/2014/main" id="{7F837850-6FEF-3585-DEE1-12CD20DDA47D}"/>
              </a:ext>
            </a:extLst>
          </p:cNvPr>
          <p:cNvSpPr txBox="1"/>
          <p:nvPr/>
        </p:nvSpPr>
        <p:spPr>
          <a:xfrm>
            <a:off x="1713453" y="5113868"/>
            <a:ext cx="10022354" cy="369332"/>
          </a:xfrm>
          <a:prstGeom prst="rect">
            <a:avLst/>
          </a:prstGeom>
          <a:noFill/>
        </p:spPr>
        <p:txBody>
          <a:bodyPr wrap="square">
            <a:spAutoFit/>
          </a:bodyPr>
          <a:lstStyle/>
          <a:p>
            <a:r>
              <a:rPr lang="en-US" altLang="ja-JP" dirty="0"/>
              <a:t>Because of no time integral, w</a:t>
            </a:r>
            <a:r>
              <a:rPr kumimoji="1" lang="en-US" altLang="ja-JP" dirty="0"/>
              <a:t>e can calculate commutation relations with arbitrary different times</a:t>
            </a:r>
            <a:r>
              <a:rPr lang="en-US" altLang="ja-JP" dirty="0"/>
              <a:t>.</a:t>
            </a:r>
            <a:endParaRPr kumimoji="1" lang="en-US" altLang="ja-JP" dirty="0"/>
          </a:p>
        </p:txBody>
      </p:sp>
      <p:sp>
        <p:nvSpPr>
          <p:cNvPr id="39" name="テキスト ボックス 38">
            <a:extLst>
              <a:ext uri="{FF2B5EF4-FFF2-40B4-BE49-F238E27FC236}">
                <a16:creationId xmlns:a16="http://schemas.microsoft.com/office/drawing/2014/main" id="{D17968BF-36D6-DD97-F164-40BCC1594F3E}"/>
              </a:ext>
            </a:extLst>
          </p:cNvPr>
          <p:cNvSpPr txBox="1"/>
          <p:nvPr/>
        </p:nvSpPr>
        <p:spPr>
          <a:xfrm>
            <a:off x="161324" y="5540286"/>
            <a:ext cx="3168688" cy="369332"/>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dirty="0"/>
              <a:t>From equations of motion,</a:t>
            </a:r>
            <a:endParaRPr kumimoji="1" lang="ja-JP" altLang="en-US" dirty="0"/>
          </a:p>
        </p:txBody>
      </p:sp>
      <p:sp>
        <p:nvSpPr>
          <p:cNvPr id="40" name="テキスト ボックス 39">
            <a:extLst>
              <a:ext uri="{FF2B5EF4-FFF2-40B4-BE49-F238E27FC236}">
                <a16:creationId xmlns:a16="http://schemas.microsoft.com/office/drawing/2014/main" id="{F340E43D-E310-9AA4-D7B4-E95986FD8CA6}"/>
              </a:ext>
            </a:extLst>
          </p:cNvPr>
          <p:cNvSpPr txBox="1"/>
          <p:nvPr/>
        </p:nvSpPr>
        <p:spPr>
          <a:xfrm>
            <a:off x="8040883" y="4338774"/>
            <a:ext cx="2580258" cy="369332"/>
          </a:xfrm>
          <a:prstGeom prst="rect">
            <a:avLst/>
          </a:prstGeom>
          <a:noFill/>
        </p:spPr>
        <p:txBody>
          <a:bodyPr wrap="none" rtlCol="0">
            <a:spAutoFit/>
          </a:bodyPr>
          <a:lstStyle/>
          <a:p>
            <a:r>
              <a:rPr lang="en-US" altLang="ja-JP" dirty="0"/>
              <a:t>a</a:t>
            </a:r>
            <a:r>
              <a:rPr kumimoji="1" lang="en-US" altLang="ja-JP" dirty="0"/>
              <a:t>re functions satisfying </a:t>
            </a:r>
            <a:endParaRPr kumimoji="1" lang="ja-JP" altLang="en-US" dirty="0"/>
          </a:p>
        </p:txBody>
      </p:sp>
      <p:cxnSp>
        <p:nvCxnSpPr>
          <p:cNvPr id="44" name="直線コネクタ 43">
            <a:extLst>
              <a:ext uri="{FF2B5EF4-FFF2-40B4-BE49-F238E27FC236}">
                <a16:creationId xmlns:a16="http://schemas.microsoft.com/office/drawing/2014/main" id="{95CC155B-5EA6-5305-8056-23046283B7A7}"/>
              </a:ext>
            </a:extLst>
          </p:cNvPr>
          <p:cNvCxnSpPr>
            <a:cxnSpLocks/>
          </p:cNvCxnSpPr>
          <p:nvPr/>
        </p:nvCxnSpPr>
        <p:spPr>
          <a:xfrm flipH="1">
            <a:off x="1908313" y="4338774"/>
            <a:ext cx="1967627" cy="834515"/>
          </a:xfrm>
          <a:prstGeom prst="line">
            <a:avLst/>
          </a:prstGeom>
        </p:spPr>
        <p:style>
          <a:lnRef idx="3">
            <a:schemeClr val="accent5"/>
          </a:lnRef>
          <a:fillRef idx="0">
            <a:schemeClr val="accent5"/>
          </a:fillRef>
          <a:effectRef idx="2">
            <a:schemeClr val="accent5"/>
          </a:effectRef>
          <a:fontRef idx="minor">
            <a:schemeClr val="tx1"/>
          </a:fontRef>
        </p:style>
      </p:cxnSp>
      <p:sp>
        <p:nvSpPr>
          <p:cNvPr id="47" name="テキスト ボックス 46">
            <a:extLst>
              <a:ext uri="{FF2B5EF4-FFF2-40B4-BE49-F238E27FC236}">
                <a16:creationId xmlns:a16="http://schemas.microsoft.com/office/drawing/2014/main" id="{8D6C2C3F-56D9-AAA8-B9A1-BB1DC0F38018}"/>
              </a:ext>
            </a:extLst>
          </p:cNvPr>
          <p:cNvSpPr txBox="1"/>
          <p:nvPr/>
        </p:nvSpPr>
        <p:spPr>
          <a:xfrm>
            <a:off x="10085671" y="5857149"/>
            <a:ext cx="2054152" cy="369332"/>
          </a:xfrm>
          <a:prstGeom prst="rect">
            <a:avLst/>
          </a:prstGeom>
          <a:noFill/>
        </p:spPr>
        <p:txBody>
          <a:bodyPr wrap="none" rtlCol="0">
            <a:spAutoFit/>
          </a:bodyPr>
          <a:lstStyle/>
          <a:p>
            <a:r>
              <a:rPr kumimoji="1" lang="en-US" altLang="ja-JP" dirty="0"/>
              <a:t>Stop in the middle</a:t>
            </a:r>
            <a:endParaRPr kumimoji="1" lang="ja-JP" altLang="en-US" dirty="0"/>
          </a:p>
        </p:txBody>
      </p:sp>
    </p:spTree>
    <p:extLst>
      <p:ext uri="{BB962C8B-B14F-4D97-AF65-F5344CB8AC3E}">
        <p14:creationId xmlns:p14="http://schemas.microsoft.com/office/powerpoint/2010/main" val="802024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074EE-CCE3-6580-60C4-08A45574EF93}"/>
            </a:ext>
          </a:extLst>
        </p:cNvPr>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CADE8302-70A3-5367-4744-92F50B8DED35}"/>
              </a:ext>
            </a:extLst>
          </p:cNvPr>
          <p:cNvSpPr txBox="1"/>
          <p:nvPr/>
        </p:nvSpPr>
        <p:spPr>
          <a:xfrm>
            <a:off x="451113" y="1252921"/>
            <a:ext cx="3444404" cy="369332"/>
          </a:xfrm>
          <a:prstGeom prst="rect">
            <a:avLst/>
          </a:prstGeom>
          <a:noFill/>
        </p:spPr>
        <p:txBody>
          <a:bodyPr wrap="none" rtlCol="0">
            <a:spAutoFit/>
          </a:bodyPr>
          <a:lstStyle/>
          <a:p>
            <a:r>
              <a:rPr lang="en-US" altLang="ja-JP" dirty="0"/>
              <a:t>Covariant result,     is not special</a:t>
            </a:r>
            <a:endParaRPr kumimoji="1" lang="ja-JP" altLang="en-US" dirty="0"/>
          </a:p>
        </p:txBody>
      </p:sp>
      <p:sp>
        <p:nvSpPr>
          <p:cNvPr id="8" name="タイトル 1">
            <a:extLst>
              <a:ext uri="{FF2B5EF4-FFF2-40B4-BE49-F238E27FC236}">
                <a16:creationId xmlns:a16="http://schemas.microsoft.com/office/drawing/2014/main" id="{5744F346-BCC6-7814-B365-6B4AA9FB3824}"/>
              </a:ext>
            </a:extLst>
          </p:cNvPr>
          <p:cNvSpPr txBox="1">
            <a:spLocks/>
          </p:cNvSpPr>
          <p:nvPr/>
        </p:nvSpPr>
        <p:spPr>
          <a:xfrm>
            <a:off x="0" y="-87711"/>
            <a:ext cx="12192001" cy="771664"/>
          </a:xfrm>
          <a:prstGeom prst="rect">
            <a:avLst/>
          </a:prstGeom>
          <a:solidFill>
            <a:schemeClr val="accent4">
              <a:lumMod val="20000"/>
              <a:lumOff val="80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kumimoji="1" sz="3200" kern="1200">
                <a:solidFill>
                  <a:schemeClr val="tx1"/>
                </a:solidFill>
                <a:latin typeface="ＭＳ Ｐ明朝" panose="02020600040205080304" pitchFamily="18" charset="-128"/>
                <a:ea typeface="ＭＳ Ｐ明朝" panose="02020600040205080304" pitchFamily="18"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ja-JP" dirty="0">
                <a:solidFill>
                  <a:sysClr val="windowText" lastClr="000000"/>
                </a:solidFill>
                <a:latin typeface="メイリオ" panose="020B0604030504040204" pitchFamily="50" charset="-128"/>
                <a:ea typeface="メイリオ" panose="020B0604030504040204" pitchFamily="50" charset="-128"/>
              </a:rPr>
              <a:t>Categorize the one-particle asymptotic states</a:t>
            </a:r>
            <a:endParaRPr kumimoji="1" lang="ja-JP" altLang="en-US" sz="3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j-cs"/>
            </a:endParaRPr>
          </a:p>
        </p:txBody>
      </p:sp>
      <p:pic>
        <p:nvPicPr>
          <p:cNvPr id="99" name="図 98" descr="\documentclass{slides}&#10;&#10;\usepackage{amsthm}&#10;\usepackage{amsmath}&#10;\usepackage{amssymb}&#10;\usepackage[dvips]{graphicx}&#10;\begin{document}&#10;\begin{eqnarray}&#10;[h^{ I  J  }(X), h_{ K  L }(Y)] &#10;&amp;= i\Big(\eta^ I _{( K }\eta^ J  _{ L )} - \frac1{n-1}\eta^{ I  J  }\eta_{ K  L }\Big)D(X-Y)&#10;\nonumber&#10;\end{eqnarray}&#10;\end{document}&#10;" title="IguanaTex Bitmap Display">
            <a:extLst>
              <a:ext uri="{FF2B5EF4-FFF2-40B4-BE49-F238E27FC236}">
                <a16:creationId xmlns:a16="http://schemas.microsoft.com/office/drawing/2014/main" id="{9D5C8734-DC70-7E72-4F3F-C575EE8C35FE}"/>
              </a:ext>
            </a:extLst>
          </p:cNvPr>
          <p:cNvPicPr>
            <a:picLocks noChangeAspect="1"/>
          </p:cNvPicPr>
          <p:nvPr>
            <p:custDataLst>
              <p:tags r:id="rId1"/>
            </p:custDataLst>
          </p:nvPr>
        </p:nvPicPr>
        <p:blipFill>
          <a:blip r:embed="rId26" cstate="print">
            <a:extLst>
              <a:ext uri="{28A0092B-C50C-407E-A947-70E740481C1C}">
                <a14:useLocalDpi xmlns:a14="http://schemas.microsoft.com/office/drawing/2010/main" val="0"/>
              </a:ext>
            </a:extLst>
          </a:blip>
          <a:stretch>
            <a:fillRect/>
          </a:stretch>
        </p:blipFill>
        <p:spPr>
          <a:xfrm>
            <a:off x="4925716" y="894204"/>
            <a:ext cx="4445333" cy="343267"/>
          </a:xfrm>
          <a:prstGeom prst="rect">
            <a:avLst/>
          </a:prstGeom>
        </p:spPr>
      </p:pic>
      <p:pic>
        <p:nvPicPr>
          <p:cNvPr id="6" name="図 5" descr="\documentclass{slides}&#10;&#10;\usepackage{amsthm}&#10;\usepackage{amsmath}&#10;\usepackage{amssymb}&#10;\usepackage[dvips]{graphicx}&#10;\begin{document}&#10;\begin{eqnarray}&#10; - 2i\eta^{( I }_{( K }\partial'^{ J  )}\partial_{ L )}' E(X-Y), \cdots&#10;\nonumber&#10;\end{eqnarray}&#10;\end{document}&#10;" title="IguanaTex Bitmap Display">
            <a:extLst>
              <a:ext uri="{FF2B5EF4-FFF2-40B4-BE49-F238E27FC236}">
                <a16:creationId xmlns:a16="http://schemas.microsoft.com/office/drawing/2014/main" id="{18DDE4FF-A381-2146-7EE1-BDB311E5B9C9}"/>
              </a:ext>
            </a:extLst>
          </p:cNvPr>
          <p:cNvPicPr>
            <a:picLocks noChangeAspect="1"/>
          </p:cNvPicPr>
          <p:nvPr>
            <p:custDataLst>
              <p:tags r:id="rId2"/>
            </p:custDataLst>
          </p:nvPr>
        </p:nvPicPr>
        <p:blipFill>
          <a:blip r:embed="rId27" cstate="print">
            <a:extLst>
              <a:ext uri="{28A0092B-C50C-407E-A947-70E740481C1C}">
                <a14:useLocalDpi xmlns:a14="http://schemas.microsoft.com/office/drawing/2010/main" val="0"/>
              </a:ext>
            </a:extLst>
          </a:blip>
          <a:stretch>
            <a:fillRect/>
          </a:stretch>
        </p:blipFill>
        <p:spPr>
          <a:xfrm>
            <a:off x="9399035" y="926796"/>
            <a:ext cx="2235679" cy="293072"/>
          </a:xfrm>
          <a:prstGeom prst="rect">
            <a:avLst/>
          </a:prstGeom>
        </p:spPr>
      </p:pic>
      <p:pic>
        <p:nvPicPr>
          <p:cNvPr id="19" name="図 18" descr="\documentclass{slides}&#10;&#10;\usepackage{amsthm}&#10;\usepackage{amsmath}&#10;\usepackage{amssymb}&#10;\usepackage[dvips]{graphicx}&#10;\begin{document}&#10;\begin{eqnarray}&#10;[h^{ I  J  }(P), h_{ K  L }^\dagger(Q)] &#10;= \Big(\delta(P^2)\Big(\eta^ I _{( K }\eta^ J  _{ L )}&#10; - \frac1{n-1}\eta^{ I  J  }\eta_{ K  L }\Big)&#10;\nonumber&#10;\end{eqnarray}&#10;\end{document}&#10;" title="IguanaTex Bitmap Display">
            <a:extLst>
              <a:ext uri="{FF2B5EF4-FFF2-40B4-BE49-F238E27FC236}">
                <a16:creationId xmlns:a16="http://schemas.microsoft.com/office/drawing/2014/main" id="{94B49F12-C077-9617-DE9B-3F5DB3CFF0FB}"/>
              </a:ext>
            </a:extLst>
          </p:cNvPr>
          <p:cNvPicPr>
            <a:picLocks noChangeAspect="1"/>
          </p:cNvPicPr>
          <p:nvPr>
            <p:custDataLst>
              <p:tags r:id="rId3"/>
            </p:custDataLst>
          </p:nvPr>
        </p:nvPicPr>
        <p:blipFill>
          <a:blip r:embed="rId28" cstate="print">
            <a:extLst>
              <a:ext uri="{28A0092B-C50C-407E-A947-70E740481C1C}">
                <a14:useLocalDpi xmlns:a14="http://schemas.microsoft.com/office/drawing/2010/main" val="0"/>
              </a:ext>
            </a:extLst>
          </a:blip>
          <a:stretch>
            <a:fillRect/>
          </a:stretch>
        </p:blipFill>
        <p:spPr>
          <a:xfrm>
            <a:off x="4925716" y="1744248"/>
            <a:ext cx="3733543" cy="319751"/>
          </a:xfrm>
          <a:prstGeom prst="rect">
            <a:avLst/>
          </a:prstGeom>
        </p:spPr>
      </p:pic>
      <p:pic>
        <p:nvPicPr>
          <p:cNvPr id="11" name="図 10" descr="\documentclass{slides}&#10;&#10;\usepackage{amsthm}&#10;\usepackage{amsmath}&#10;\usepackage{amssymb}&#10;\usepackage[dvips]{graphicx}&#10;\begin{document}&#10;\begin{eqnarray}&#10;I=(d, \tilde{I})&#10;\nonumber&#10;\end{eqnarray}&#10;\end{document}&#10;" title="IguanaTex Bitmap Display">
            <a:extLst>
              <a:ext uri="{FF2B5EF4-FFF2-40B4-BE49-F238E27FC236}">
                <a16:creationId xmlns:a16="http://schemas.microsoft.com/office/drawing/2014/main" id="{14D06BA2-B0D1-6E28-69CD-6609ACBD880E}"/>
              </a:ext>
            </a:extLst>
          </p:cNvPr>
          <p:cNvPicPr>
            <a:picLocks noChangeAspect="1"/>
          </p:cNvPicPr>
          <p:nvPr>
            <p:custDataLst>
              <p:tags r:id="rId4"/>
            </p:custDataLst>
          </p:nvPr>
        </p:nvPicPr>
        <p:blipFill>
          <a:blip r:embed="rId29" cstate="print">
            <a:extLst>
              <a:ext uri="{28A0092B-C50C-407E-A947-70E740481C1C}">
                <a14:useLocalDpi xmlns:a14="http://schemas.microsoft.com/office/drawing/2010/main" val="0"/>
              </a:ext>
            </a:extLst>
          </a:blip>
          <a:stretch>
            <a:fillRect/>
          </a:stretch>
        </p:blipFill>
        <p:spPr>
          <a:xfrm>
            <a:off x="3492860" y="2799733"/>
            <a:ext cx="799548" cy="191805"/>
          </a:xfrm>
          <a:prstGeom prst="rect">
            <a:avLst/>
          </a:prstGeom>
        </p:spPr>
      </p:pic>
      <p:pic>
        <p:nvPicPr>
          <p:cNvPr id="5" name="図 4" descr="\documentclass{slides}&#10;&#10;\usepackage{amsthm}&#10;\usepackage{amsmath}&#10;\usepackage{amssymb}&#10;\usepackage[dvips]{graphicx}&#10;\begin{document}&#10;\begin{eqnarray}&#10;I=(0, d, \tilde{I}')&#10;\nonumber&#10;\end{eqnarray}&#10;\end{document}&#10;" title="IguanaTex Bitmap Display">
            <a:extLst>
              <a:ext uri="{FF2B5EF4-FFF2-40B4-BE49-F238E27FC236}">
                <a16:creationId xmlns:a16="http://schemas.microsoft.com/office/drawing/2014/main" id="{535294F0-73B6-5139-A55B-AFA308201E16}"/>
              </a:ext>
            </a:extLst>
          </p:cNvPr>
          <p:cNvPicPr>
            <a:picLocks noChangeAspect="1"/>
          </p:cNvPicPr>
          <p:nvPr>
            <p:custDataLst>
              <p:tags r:id="rId5"/>
            </p:custDataLst>
          </p:nvPr>
        </p:nvPicPr>
        <p:blipFill>
          <a:blip r:embed="rId30" cstate="print">
            <a:extLst>
              <a:ext uri="{28A0092B-C50C-407E-A947-70E740481C1C}">
                <a14:useLocalDpi xmlns:a14="http://schemas.microsoft.com/office/drawing/2010/main" val="0"/>
              </a:ext>
            </a:extLst>
          </a:blip>
          <a:stretch>
            <a:fillRect/>
          </a:stretch>
        </p:blipFill>
        <p:spPr>
          <a:xfrm>
            <a:off x="5605092" y="2795255"/>
            <a:ext cx="941399" cy="176695"/>
          </a:xfrm>
          <a:prstGeom prst="rect">
            <a:avLst/>
          </a:prstGeom>
        </p:spPr>
      </p:pic>
      <p:pic>
        <p:nvPicPr>
          <p:cNvPr id="14" name="図 13" descr="\documentclass{slides}&#10;&#10;\usepackage{amsthm}&#10;\usepackage{amsmath}&#10;\usepackage{amssymb}&#10;\usepackage[dvips]{graphicx}&#10;\begin{document}&#10;\begin{eqnarray}&#10;+ 2\delta'(P^2)\eta^{( I }_{( K }P^{ J  )}P_{ L )}\Big)\theta(P_d)\delta^{D}(P-Q), \cdots&#10;\nonumber&#10;\end{eqnarray}&#10;\end{document}&#10;" title="IguanaTex Bitmap Display">
            <a:extLst>
              <a:ext uri="{FF2B5EF4-FFF2-40B4-BE49-F238E27FC236}">
                <a16:creationId xmlns:a16="http://schemas.microsoft.com/office/drawing/2014/main" id="{4504BD78-7FCC-D05A-B1CB-582044F60258}"/>
              </a:ext>
            </a:extLst>
          </p:cNvPr>
          <p:cNvPicPr>
            <a:picLocks noChangeAspect="1"/>
          </p:cNvPicPr>
          <p:nvPr>
            <p:custDataLst>
              <p:tags r:id="rId6"/>
            </p:custDataLst>
          </p:nvPr>
        </p:nvPicPr>
        <p:blipFill>
          <a:blip r:embed="rId31" cstate="print">
            <a:extLst>
              <a:ext uri="{28A0092B-C50C-407E-A947-70E740481C1C}">
                <a14:useLocalDpi xmlns:a14="http://schemas.microsoft.com/office/drawing/2010/main" val="0"/>
              </a:ext>
            </a:extLst>
          </a:blip>
          <a:stretch>
            <a:fillRect/>
          </a:stretch>
        </p:blipFill>
        <p:spPr>
          <a:xfrm>
            <a:off x="8725464" y="1750198"/>
            <a:ext cx="2672318" cy="277368"/>
          </a:xfrm>
          <a:prstGeom prst="rect">
            <a:avLst/>
          </a:prstGeom>
        </p:spPr>
      </p:pic>
      <p:pic>
        <p:nvPicPr>
          <p:cNvPr id="3" name="図 2" descr="\documentclass{slides}&#10;&#10;\usepackage{amsthm}&#10;\usepackage{amsmath}&#10;\usepackage{amssymb}&#10;\usepackage[dvips]{graphicx}&#10;\begin{document}&#10;\begin{eqnarray}&#10;I=(0, I')&#10;\nonumber&#10;\end{eqnarray}&#10;\end{document}&#10;" title="IguanaTex Bitmap Display">
            <a:extLst>
              <a:ext uri="{FF2B5EF4-FFF2-40B4-BE49-F238E27FC236}">
                <a16:creationId xmlns:a16="http://schemas.microsoft.com/office/drawing/2014/main" id="{EE107A62-4E03-50CE-1905-94E276C2D700}"/>
              </a:ext>
            </a:extLst>
          </p:cNvPr>
          <p:cNvPicPr>
            <a:picLocks noChangeAspect="1"/>
          </p:cNvPicPr>
          <p:nvPr>
            <p:custDataLst>
              <p:tags r:id="rId7"/>
            </p:custDataLst>
          </p:nvPr>
        </p:nvPicPr>
        <p:blipFill>
          <a:blip r:embed="rId32" cstate="print">
            <a:extLst>
              <a:ext uri="{28A0092B-C50C-407E-A947-70E740481C1C}">
                <a14:useLocalDpi xmlns:a14="http://schemas.microsoft.com/office/drawing/2010/main" val="0"/>
              </a:ext>
            </a:extLst>
          </a:blip>
          <a:stretch>
            <a:fillRect/>
          </a:stretch>
        </p:blipFill>
        <p:spPr>
          <a:xfrm>
            <a:off x="4471363" y="2795254"/>
            <a:ext cx="845930" cy="192281"/>
          </a:xfrm>
          <a:prstGeom prst="rect">
            <a:avLst/>
          </a:prstGeom>
        </p:spPr>
      </p:pic>
      <p:pic>
        <p:nvPicPr>
          <p:cNvPr id="9" name="図 8" descr="\documentclass{slides}&#10;&#10;\usepackage{amsthm}&#10;\usepackage{amsmath}&#10;\usepackage{amssymb}&#10;\usepackage[dvips]{graphicx}&#10;\begin{document}&#10;\begin{eqnarray}&#10;I=(0, d-1, d, \tilde{I}'')&#10;\nonumber&#10;\end{eqnarray}&#10;\end{document}&#10;" title="IguanaTex Bitmap Display">
            <a:extLst>
              <a:ext uri="{FF2B5EF4-FFF2-40B4-BE49-F238E27FC236}">
                <a16:creationId xmlns:a16="http://schemas.microsoft.com/office/drawing/2014/main" id="{ECD10682-4978-75D3-4CF8-F4B5E87E98BF}"/>
              </a:ext>
            </a:extLst>
          </p:cNvPr>
          <p:cNvPicPr>
            <a:picLocks noChangeAspect="1"/>
          </p:cNvPicPr>
          <p:nvPr>
            <p:custDataLst>
              <p:tags r:id="rId8"/>
            </p:custDataLst>
          </p:nvPr>
        </p:nvPicPr>
        <p:blipFill>
          <a:blip r:embed="rId33" cstate="print">
            <a:extLst>
              <a:ext uri="{28A0092B-C50C-407E-A947-70E740481C1C}">
                <a14:useLocalDpi xmlns:a14="http://schemas.microsoft.com/office/drawing/2010/main" val="0"/>
              </a:ext>
            </a:extLst>
          </a:blip>
          <a:stretch>
            <a:fillRect/>
          </a:stretch>
        </p:blipFill>
        <p:spPr>
          <a:xfrm>
            <a:off x="6834290" y="2785946"/>
            <a:ext cx="1453474" cy="176695"/>
          </a:xfrm>
          <a:prstGeom prst="rect">
            <a:avLst/>
          </a:prstGeom>
        </p:spPr>
      </p:pic>
      <p:sp>
        <p:nvSpPr>
          <p:cNvPr id="12" name="テキスト ボックス 11">
            <a:extLst>
              <a:ext uri="{FF2B5EF4-FFF2-40B4-BE49-F238E27FC236}">
                <a16:creationId xmlns:a16="http://schemas.microsoft.com/office/drawing/2014/main" id="{747A045F-01F5-A779-BBFA-D4996077FBD5}"/>
              </a:ext>
            </a:extLst>
          </p:cNvPr>
          <p:cNvSpPr txBox="1"/>
          <p:nvPr/>
        </p:nvSpPr>
        <p:spPr>
          <a:xfrm>
            <a:off x="9242157" y="2657490"/>
            <a:ext cx="1822111" cy="377472"/>
          </a:xfrm>
          <a:prstGeom prst="rect">
            <a:avLst/>
          </a:prstGeom>
          <a:noFill/>
        </p:spPr>
        <p:txBody>
          <a:bodyPr wrap="square">
            <a:spAutoFit/>
          </a:bodyPr>
          <a:lstStyle/>
          <a:p>
            <a:r>
              <a:rPr lang="en-US" altLang="ja-JP" dirty="0">
                <a:effectLst/>
              </a:rPr>
              <a:t>: zero mode of </a:t>
            </a:r>
            <a:endParaRPr lang="ja-JP" altLang="en-US" dirty="0"/>
          </a:p>
        </p:txBody>
      </p:sp>
      <p:pic>
        <p:nvPicPr>
          <p:cNvPr id="15" name="図 14" descr="\documentclass{slides}&#10;&#10;\usepackage{amsthm}&#10;\usepackage{amsmath}&#10;\usepackage{amssymb}&#10;\usepackage[dvips]{graphicx}&#10;\begin{document}&#10;\begin{eqnarray}&#10;x^{d-1}&#10;\nonumber&#10;\end{eqnarray}&#10;\end{document}&#10;" title="IguanaTex Bitmap Display">
            <a:extLst>
              <a:ext uri="{FF2B5EF4-FFF2-40B4-BE49-F238E27FC236}">
                <a16:creationId xmlns:a16="http://schemas.microsoft.com/office/drawing/2014/main" id="{DB22C315-6A0F-E147-F5C1-5AB894D276D1}"/>
              </a:ext>
            </a:extLst>
          </p:cNvPr>
          <p:cNvPicPr>
            <a:picLocks noChangeAspect="1"/>
          </p:cNvPicPr>
          <p:nvPr>
            <p:custDataLst>
              <p:tags r:id="rId9"/>
            </p:custDataLst>
          </p:nvPr>
        </p:nvPicPr>
        <p:blipFill>
          <a:blip r:embed="rId34" cstate="print">
            <a:extLst>
              <a:ext uri="{28A0092B-C50C-407E-A947-70E740481C1C}">
                <a14:useLocalDpi xmlns:a14="http://schemas.microsoft.com/office/drawing/2010/main" val="0"/>
              </a:ext>
            </a:extLst>
          </a:blip>
          <a:stretch>
            <a:fillRect/>
          </a:stretch>
        </p:blipFill>
        <p:spPr>
          <a:xfrm>
            <a:off x="8832913" y="2771020"/>
            <a:ext cx="409244" cy="192282"/>
          </a:xfrm>
          <a:prstGeom prst="rect">
            <a:avLst/>
          </a:prstGeom>
        </p:spPr>
      </p:pic>
      <p:pic>
        <p:nvPicPr>
          <p:cNvPr id="21" name="図 20" descr="\documentclass{slides}&#10;&#10;\usepackage{amsthm}&#10;\usepackage{amsmath}&#10;\usepackage{amssymb}&#10;\usepackage[dvips]{graphicx}&#10;\begin{document}&#10;\begin{eqnarray}&#10;X^{((d-1)\, \bar{\sigma})}&#10;\nonumber&#10;\end{eqnarray}&#10;\end{document}&#10;" title="IguanaTex Bitmap Display">
            <a:extLst>
              <a:ext uri="{FF2B5EF4-FFF2-40B4-BE49-F238E27FC236}">
                <a16:creationId xmlns:a16="http://schemas.microsoft.com/office/drawing/2014/main" id="{6D327267-6B54-28A8-D862-B768A6CC2F88}"/>
              </a:ext>
            </a:extLst>
          </p:cNvPr>
          <p:cNvPicPr>
            <a:picLocks noChangeAspect="1"/>
          </p:cNvPicPr>
          <p:nvPr>
            <p:custDataLst>
              <p:tags r:id="rId10"/>
            </p:custDataLst>
          </p:nvPr>
        </p:nvPicPr>
        <p:blipFill>
          <a:blip r:embed="rId35" cstate="print">
            <a:extLst>
              <a:ext uri="{28A0092B-C50C-407E-A947-70E740481C1C}">
                <a14:useLocalDpi xmlns:a14="http://schemas.microsoft.com/office/drawing/2010/main" val="0"/>
              </a:ext>
            </a:extLst>
          </a:blip>
          <a:stretch>
            <a:fillRect/>
          </a:stretch>
        </p:blipFill>
        <p:spPr>
          <a:xfrm>
            <a:off x="10884039" y="2750261"/>
            <a:ext cx="868883" cy="191930"/>
          </a:xfrm>
          <a:prstGeom prst="rect">
            <a:avLst/>
          </a:prstGeom>
        </p:spPr>
      </p:pic>
      <p:pic>
        <p:nvPicPr>
          <p:cNvPr id="27" name="図 26" descr="\documentclass{slides}&#10;&#10;\usepackage{amsthm}&#10;\usepackage{amsmath}&#10;\usepackage{amssymb}&#10;\usepackage[dvips]{graphicx}&#10;\begin{document}&#10;\begin{eqnarray}&#10;P_{\tilde{I}'}=0, &#10;\nonumber&#10;\end{eqnarray}&#10;\end{document}&#10;" title="IguanaTex Bitmap Display">
            <a:extLst>
              <a:ext uri="{FF2B5EF4-FFF2-40B4-BE49-F238E27FC236}">
                <a16:creationId xmlns:a16="http://schemas.microsoft.com/office/drawing/2014/main" id="{748CD643-8409-80E0-C9D7-DC3DBC71978D}"/>
              </a:ext>
            </a:extLst>
          </p:cNvPr>
          <p:cNvPicPr>
            <a:picLocks noChangeAspect="1"/>
          </p:cNvPicPr>
          <p:nvPr>
            <p:custDataLst>
              <p:tags r:id="rId11"/>
            </p:custDataLst>
          </p:nvPr>
        </p:nvPicPr>
        <p:blipFill>
          <a:blip r:embed="rId36" cstate="print">
            <a:extLst>
              <a:ext uri="{28A0092B-C50C-407E-A947-70E740481C1C}">
                <a14:useLocalDpi xmlns:a14="http://schemas.microsoft.com/office/drawing/2010/main" val="0"/>
              </a:ext>
            </a:extLst>
          </a:blip>
          <a:stretch>
            <a:fillRect/>
          </a:stretch>
        </p:blipFill>
        <p:spPr>
          <a:xfrm>
            <a:off x="558720" y="2782784"/>
            <a:ext cx="683335" cy="194764"/>
          </a:xfrm>
          <a:prstGeom prst="rect">
            <a:avLst/>
          </a:prstGeom>
        </p:spPr>
      </p:pic>
      <p:pic>
        <p:nvPicPr>
          <p:cNvPr id="29" name="図 28" descr="\documentclass{slides}&#10;&#10;\usepackage{amsthm}&#10;\usepackage{amsmath}&#10;\usepackage{amssymb}&#10;\usepackage[dvips]{graphicx}&#10;\begin{document}&#10;\begin{eqnarray}&#10;P_d &gt; 0&#10;\nonumber&#10;\end{eqnarray}&#10;\end{document}&#10;" title="IguanaTex Bitmap Display">
            <a:extLst>
              <a:ext uri="{FF2B5EF4-FFF2-40B4-BE49-F238E27FC236}">
                <a16:creationId xmlns:a16="http://schemas.microsoft.com/office/drawing/2014/main" id="{066F8EE6-EFB6-BB05-336B-A83AFB168534}"/>
              </a:ext>
            </a:extLst>
          </p:cNvPr>
          <p:cNvPicPr>
            <a:picLocks noChangeAspect="1"/>
          </p:cNvPicPr>
          <p:nvPr>
            <p:custDataLst>
              <p:tags r:id="rId12"/>
            </p:custDataLst>
          </p:nvPr>
        </p:nvPicPr>
        <p:blipFill>
          <a:blip r:embed="rId37" cstate="print">
            <a:extLst>
              <a:ext uri="{28A0092B-C50C-407E-A947-70E740481C1C}">
                <a14:useLocalDpi xmlns:a14="http://schemas.microsoft.com/office/drawing/2010/main" val="0"/>
              </a:ext>
            </a:extLst>
          </a:blip>
          <a:stretch>
            <a:fillRect/>
          </a:stretch>
        </p:blipFill>
        <p:spPr>
          <a:xfrm>
            <a:off x="1638192" y="2792333"/>
            <a:ext cx="565488" cy="171360"/>
          </a:xfrm>
          <a:prstGeom prst="rect">
            <a:avLst/>
          </a:prstGeom>
        </p:spPr>
      </p:pic>
      <p:pic>
        <p:nvPicPr>
          <p:cNvPr id="35" name="図 34" descr="\documentclass{slides}&#10;&#10;\usepackage{amsthm}&#10;\usepackage{amsmath}&#10;\usepackage{amssymb}&#10;\usepackage[dvips]{graphicx}&#10;\begin{document}&#10;\begin{eqnarray}&#10;h_{I d}, \,\, B_{I d}&#10;\nonumber&#10;\end{eqnarray}&#10;\end{document}&#10;" title="IguanaTex Bitmap Display">
            <a:extLst>
              <a:ext uri="{FF2B5EF4-FFF2-40B4-BE49-F238E27FC236}">
                <a16:creationId xmlns:a16="http://schemas.microsoft.com/office/drawing/2014/main" id="{946FD817-D623-CF25-9281-E5654CB16B59}"/>
              </a:ext>
            </a:extLst>
          </p:cNvPr>
          <p:cNvPicPr>
            <a:picLocks noChangeAspect="1"/>
          </p:cNvPicPr>
          <p:nvPr>
            <p:custDataLst>
              <p:tags r:id="rId13"/>
            </p:custDataLst>
          </p:nvPr>
        </p:nvPicPr>
        <p:blipFill>
          <a:blip r:embed="rId38" cstate="print">
            <a:extLst>
              <a:ext uri="{28A0092B-C50C-407E-A947-70E740481C1C}">
                <a14:useLocalDpi xmlns:a14="http://schemas.microsoft.com/office/drawing/2010/main" val="0"/>
              </a:ext>
            </a:extLst>
          </a:blip>
          <a:stretch>
            <a:fillRect/>
          </a:stretch>
        </p:blipFill>
        <p:spPr>
          <a:xfrm>
            <a:off x="4243174" y="3635699"/>
            <a:ext cx="755092" cy="177702"/>
          </a:xfrm>
          <a:prstGeom prst="rect">
            <a:avLst/>
          </a:prstGeom>
        </p:spPr>
      </p:pic>
      <p:pic>
        <p:nvPicPr>
          <p:cNvPr id="49" name="図 48" descr="\documentclass{slides}&#10;&#10;\usepackage{amsthm}&#10;\usepackage{amsmath}&#10;\usepackage{amssymb}&#10;\usepackage[dvips]{graphicx}&#10;\begin{document}&#10;\begin{eqnarray}&#10;\chi_0 = \frac12 (h_{00} + h_{d-1,d-1}),\;\;&#10;\chi_d = \frac{P_0}{2P_d}(-h_{d-1,d-1} + h_{d,d})&#10;\nonumber&#10;\end{eqnarray}&#10;\end{document}&#10;" title="IguanaTex Bitmap Display">
            <a:extLst>
              <a:ext uri="{FF2B5EF4-FFF2-40B4-BE49-F238E27FC236}">
                <a16:creationId xmlns:a16="http://schemas.microsoft.com/office/drawing/2014/main" id="{552C8AEB-2A8B-0E0F-1761-8E351D38FEC0}"/>
              </a:ext>
            </a:extLst>
          </p:cNvPr>
          <p:cNvPicPr>
            <a:picLocks noChangeAspect="1"/>
          </p:cNvPicPr>
          <p:nvPr>
            <p:custDataLst>
              <p:tags r:id="rId14"/>
            </p:custDataLst>
          </p:nvPr>
        </p:nvPicPr>
        <p:blipFill>
          <a:blip r:embed="rId39" cstate="print">
            <a:extLst>
              <a:ext uri="{28A0092B-C50C-407E-A947-70E740481C1C}">
                <a14:useLocalDpi xmlns:a14="http://schemas.microsoft.com/office/drawing/2010/main" val="0"/>
              </a:ext>
            </a:extLst>
          </a:blip>
          <a:stretch>
            <a:fillRect/>
          </a:stretch>
        </p:blipFill>
        <p:spPr>
          <a:xfrm>
            <a:off x="3577994" y="4304019"/>
            <a:ext cx="4333743" cy="388244"/>
          </a:xfrm>
          <a:prstGeom prst="rect">
            <a:avLst/>
          </a:prstGeom>
        </p:spPr>
      </p:pic>
      <p:pic>
        <p:nvPicPr>
          <p:cNvPr id="47" name="図 46" descr="\documentclass{slides}&#10;&#10;\usepackage{amsthm}&#10;\usepackage{amsmath}&#10;\usepackage{amssymb}&#10;\usepackage[dvips]{graphicx}&#10;\begin{document}&#10;\begin{eqnarray}&#10;\chi_{\tilde{I}'} = h_{0 \tilde{I}'},&#10;\nonumber&#10;\end{eqnarray}&#10;\end{document}&#10;" title="IguanaTex Bitmap Display">
            <a:extLst>
              <a:ext uri="{FF2B5EF4-FFF2-40B4-BE49-F238E27FC236}">
                <a16:creationId xmlns:a16="http://schemas.microsoft.com/office/drawing/2014/main" id="{A18DEEA4-2DFE-5B72-855C-BC8C370AD1FD}"/>
              </a:ext>
            </a:extLst>
          </p:cNvPr>
          <p:cNvPicPr>
            <a:picLocks noChangeAspect="1"/>
          </p:cNvPicPr>
          <p:nvPr>
            <p:custDataLst>
              <p:tags r:id="rId15"/>
            </p:custDataLst>
          </p:nvPr>
        </p:nvPicPr>
        <p:blipFill>
          <a:blip r:embed="rId40" cstate="print">
            <a:extLst>
              <a:ext uri="{28A0092B-C50C-407E-A947-70E740481C1C}">
                <a14:useLocalDpi xmlns:a14="http://schemas.microsoft.com/office/drawing/2010/main" val="0"/>
              </a:ext>
            </a:extLst>
          </a:blip>
          <a:stretch>
            <a:fillRect/>
          </a:stretch>
        </p:blipFill>
        <p:spPr>
          <a:xfrm>
            <a:off x="2551259" y="4388752"/>
            <a:ext cx="846042" cy="186916"/>
          </a:xfrm>
          <a:prstGeom prst="rect">
            <a:avLst/>
          </a:prstGeom>
        </p:spPr>
      </p:pic>
      <p:pic>
        <p:nvPicPr>
          <p:cNvPr id="51" name="図 50" descr="\documentclass{slides}&#10;&#10;\usepackage{amsthm}&#10;\usepackage{amsmath}&#10;\usepackage{amssymb}&#10;\usepackage[dvips]{graphicx}&#10;\begin{document}&#10;\begin{eqnarray}&#10;X_{\tilde{I}}= B_{0 \tilde{I}}&#10;\nonumber&#10;\end{eqnarray}&#10;\end{document}&#10;" title="IguanaTex Bitmap Display">
            <a:extLst>
              <a:ext uri="{FF2B5EF4-FFF2-40B4-BE49-F238E27FC236}">
                <a16:creationId xmlns:a16="http://schemas.microsoft.com/office/drawing/2014/main" id="{A315F3C9-74A3-E70B-EA37-8018A7AB366F}"/>
              </a:ext>
            </a:extLst>
          </p:cNvPr>
          <p:cNvPicPr>
            <a:picLocks noChangeAspect="1"/>
          </p:cNvPicPr>
          <p:nvPr>
            <p:custDataLst>
              <p:tags r:id="rId16"/>
            </p:custDataLst>
          </p:nvPr>
        </p:nvPicPr>
        <p:blipFill>
          <a:blip r:embed="rId41" cstate="print">
            <a:extLst>
              <a:ext uri="{28A0092B-C50C-407E-A947-70E740481C1C}">
                <a14:useLocalDpi xmlns:a14="http://schemas.microsoft.com/office/drawing/2010/main" val="0"/>
              </a:ext>
            </a:extLst>
          </a:blip>
          <a:stretch>
            <a:fillRect/>
          </a:stretch>
        </p:blipFill>
        <p:spPr>
          <a:xfrm>
            <a:off x="2551259" y="4789338"/>
            <a:ext cx="714239" cy="164330"/>
          </a:xfrm>
          <a:prstGeom prst="rect">
            <a:avLst/>
          </a:prstGeom>
        </p:spPr>
      </p:pic>
      <p:pic>
        <p:nvPicPr>
          <p:cNvPr id="59" name="図 58" descr="\documentclass{slides}&#10;&#10;\usepackage{amsthm}&#10;\usepackage{amsmath}&#10;\usepackage{amssymb}&#10;\usepackage[dvips]{graphicx}&#10;\begin{document}&#10;\begin{eqnarray}&#10;h_{\tilde{I}' \tilde{J}''}, &#10;\nonumber&#10;\end{eqnarray}&#10;\end{document}&#10;" title="IguanaTex Bitmap Display">
            <a:extLst>
              <a:ext uri="{FF2B5EF4-FFF2-40B4-BE49-F238E27FC236}">
                <a16:creationId xmlns:a16="http://schemas.microsoft.com/office/drawing/2014/main" id="{3E5DD7BF-C79F-13F0-8AA6-9E20AE1068DA}"/>
              </a:ext>
            </a:extLst>
          </p:cNvPr>
          <p:cNvPicPr>
            <a:picLocks noChangeAspect="1"/>
          </p:cNvPicPr>
          <p:nvPr>
            <p:custDataLst>
              <p:tags r:id="rId17"/>
            </p:custDataLst>
          </p:nvPr>
        </p:nvPicPr>
        <p:blipFill>
          <a:blip r:embed="rId42" cstate="print">
            <a:extLst>
              <a:ext uri="{28A0092B-C50C-407E-A947-70E740481C1C}">
                <a14:useLocalDpi xmlns:a14="http://schemas.microsoft.com/office/drawing/2010/main" val="0"/>
              </a:ext>
            </a:extLst>
          </a:blip>
          <a:stretch>
            <a:fillRect/>
          </a:stretch>
        </p:blipFill>
        <p:spPr>
          <a:xfrm>
            <a:off x="2288478" y="5737359"/>
            <a:ext cx="450438" cy="199519"/>
          </a:xfrm>
          <a:prstGeom prst="rect">
            <a:avLst/>
          </a:prstGeom>
        </p:spPr>
      </p:pic>
      <p:pic>
        <p:nvPicPr>
          <p:cNvPr id="63" name="図 62" descr="\documentclass{slides}&#10;&#10;\usepackage{amsthm}&#10;\usepackage{amsmath}&#10;\usepackage{amssymb}&#10;\usepackage[dvips]{graphicx}&#10;\begin{document}&#10;\begin{eqnarray}&#10;\phi' = \phi + \eta^ I \chi_ I + K ^ I \beta_ I &#10;\nonumber&#10;\end{eqnarray}&#10;\end{document}&#10;" title="IguanaTex Bitmap Display">
            <a:extLst>
              <a:ext uri="{FF2B5EF4-FFF2-40B4-BE49-F238E27FC236}">
                <a16:creationId xmlns:a16="http://schemas.microsoft.com/office/drawing/2014/main" id="{489142CE-59E7-29E2-31BC-83F8A82F7524}"/>
              </a:ext>
            </a:extLst>
          </p:cNvPr>
          <p:cNvPicPr>
            <a:picLocks noChangeAspect="1"/>
          </p:cNvPicPr>
          <p:nvPr>
            <p:custDataLst>
              <p:tags r:id="rId18"/>
            </p:custDataLst>
          </p:nvPr>
        </p:nvPicPr>
        <p:blipFill>
          <a:blip r:embed="rId43" cstate="print">
            <a:extLst>
              <a:ext uri="{28A0092B-C50C-407E-A947-70E740481C1C}">
                <a14:useLocalDpi xmlns:a14="http://schemas.microsoft.com/office/drawing/2010/main" val="0"/>
              </a:ext>
            </a:extLst>
          </a:blip>
          <a:stretch>
            <a:fillRect/>
          </a:stretch>
        </p:blipFill>
        <p:spPr>
          <a:xfrm>
            <a:off x="3580417" y="5714668"/>
            <a:ext cx="1927660" cy="222210"/>
          </a:xfrm>
          <a:prstGeom prst="rect">
            <a:avLst/>
          </a:prstGeom>
        </p:spPr>
      </p:pic>
      <p:pic>
        <p:nvPicPr>
          <p:cNvPr id="70" name="図 69" descr="\documentclass{slides}&#10;&#10;\usepackage{amsthm}&#10;\usepackage{amsmath}&#10;\usepackage{amssymb}&#10;\usepackage[dvips]{graphicx}&#10;\begin{document}&#10;\begin{eqnarray}&#10;B_{\tilde{I}' \tilde{J}'},&#10;\nonumber&#10;\end{eqnarray}&#10;\end{document}&#10;" title="IguanaTex Bitmap Display">
            <a:extLst>
              <a:ext uri="{FF2B5EF4-FFF2-40B4-BE49-F238E27FC236}">
                <a16:creationId xmlns:a16="http://schemas.microsoft.com/office/drawing/2014/main" id="{3C7B381F-9A2A-16A4-3516-49D5F7F8D394}"/>
              </a:ext>
            </a:extLst>
          </p:cNvPr>
          <p:cNvPicPr>
            <a:picLocks noChangeAspect="1"/>
          </p:cNvPicPr>
          <p:nvPr>
            <p:custDataLst>
              <p:tags r:id="rId19"/>
            </p:custDataLst>
          </p:nvPr>
        </p:nvPicPr>
        <p:blipFill>
          <a:blip r:embed="rId44" cstate="print">
            <a:extLst>
              <a:ext uri="{28A0092B-C50C-407E-A947-70E740481C1C}">
                <a14:useLocalDpi xmlns:a14="http://schemas.microsoft.com/office/drawing/2010/main" val="0"/>
              </a:ext>
            </a:extLst>
          </a:blip>
          <a:stretch>
            <a:fillRect/>
          </a:stretch>
        </p:blipFill>
        <p:spPr>
          <a:xfrm>
            <a:off x="2935000" y="5739018"/>
            <a:ext cx="449333" cy="197861"/>
          </a:xfrm>
          <a:prstGeom prst="rect">
            <a:avLst/>
          </a:prstGeom>
        </p:spPr>
      </p:pic>
      <p:pic>
        <p:nvPicPr>
          <p:cNvPr id="78" name="図 77" descr="\documentclass{slides}&#10;&#10;\usepackage{amsthm}&#10;\usepackage{amsmath}&#10;\usepackage{amssymb}&#10;\usepackage[dvips]{graphicx}&#10;\begin{document}&#10;\begin{eqnarray}&#10;\Big( \eta_{I'} = -2ip^2\frac{p_{I'}}{p_0},\quad&#10; K _{I'} = -2p^2\frac{p_{I'}}{p_0^2}\Big(1 - p_0^2\frac{\delta'(p^2)}{\delta(p^2)}\Big),\quad&#10;\nonumber&#10;\end{eqnarray}&#10;\end{document}&#10;" title="IguanaTex Bitmap Display">
            <a:extLst>
              <a:ext uri="{FF2B5EF4-FFF2-40B4-BE49-F238E27FC236}">
                <a16:creationId xmlns:a16="http://schemas.microsoft.com/office/drawing/2014/main" id="{1B68E019-5FB5-BB11-5F8A-29E345BACB32}"/>
              </a:ext>
            </a:extLst>
          </p:cNvPr>
          <p:cNvPicPr>
            <a:picLocks noChangeAspect="1"/>
          </p:cNvPicPr>
          <p:nvPr>
            <p:custDataLst>
              <p:tags r:id="rId20"/>
            </p:custDataLst>
          </p:nvPr>
        </p:nvPicPr>
        <p:blipFill>
          <a:blip r:embed="rId45" cstate="print">
            <a:extLst>
              <a:ext uri="{28A0092B-C50C-407E-A947-70E740481C1C}">
                <a14:useLocalDpi xmlns:a14="http://schemas.microsoft.com/office/drawing/2010/main" val="0"/>
              </a:ext>
            </a:extLst>
          </a:blip>
          <a:stretch>
            <a:fillRect/>
          </a:stretch>
        </p:blipFill>
        <p:spPr>
          <a:xfrm>
            <a:off x="5804126" y="5722788"/>
            <a:ext cx="2463184" cy="285999"/>
          </a:xfrm>
          <a:prstGeom prst="rect">
            <a:avLst/>
          </a:prstGeom>
        </p:spPr>
      </p:pic>
      <p:pic>
        <p:nvPicPr>
          <p:cNvPr id="80" name="図 79" descr="\documentclass{slides}&#10;&#10;\usepackage{amsthm}&#10;\usepackage{amsmath}&#10;\usepackage{amssymb}&#10;\usepackage[dvips]{graphicx}&#10;\begin{document}&#10;\begin{eqnarray}&#10;\eta_0 = 0,\quad&#10; K _0 = -\frac{i}{3}\frac{p^2}{p_0}\frac{\delta'(p^2)}{\delta(p^2)} \Big)&#10;\nonumber&#10;\end{eqnarray}&#10;\end{document}&#10;" title="IguanaTex Bitmap Display">
            <a:extLst>
              <a:ext uri="{FF2B5EF4-FFF2-40B4-BE49-F238E27FC236}">
                <a16:creationId xmlns:a16="http://schemas.microsoft.com/office/drawing/2014/main" id="{487A711A-100D-2C8E-95FA-F8A97ACB19EA}"/>
              </a:ext>
            </a:extLst>
          </p:cNvPr>
          <p:cNvPicPr>
            <a:picLocks noChangeAspect="1"/>
          </p:cNvPicPr>
          <p:nvPr>
            <p:custDataLst>
              <p:tags r:id="rId21"/>
            </p:custDataLst>
          </p:nvPr>
        </p:nvPicPr>
        <p:blipFill>
          <a:blip r:embed="rId46" cstate="print">
            <a:extLst>
              <a:ext uri="{28A0092B-C50C-407E-A947-70E740481C1C}">
                <a14:useLocalDpi xmlns:a14="http://schemas.microsoft.com/office/drawing/2010/main" val="0"/>
              </a:ext>
            </a:extLst>
          </a:blip>
          <a:stretch>
            <a:fillRect/>
          </a:stretch>
        </p:blipFill>
        <p:spPr>
          <a:xfrm>
            <a:off x="8376014" y="5678223"/>
            <a:ext cx="1732285" cy="317789"/>
          </a:xfrm>
          <a:prstGeom prst="rect">
            <a:avLst/>
          </a:prstGeom>
        </p:spPr>
      </p:pic>
      <p:sp>
        <p:nvSpPr>
          <p:cNvPr id="7" name="矢印: 下 6">
            <a:extLst>
              <a:ext uri="{FF2B5EF4-FFF2-40B4-BE49-F238E27FC236}">
                <a16:creationId xmlns:a16="http://schemas.microsoft.com/office/drawing/2014/main" id="{A2B552F6-2F55-55E7-78DC-68F9CC093718}"/>
              </a:ext>
            </a:extLst>
          </p:cNvPr>
          <p:cNvSpPr/>
          <p:nvPr/>
        </p:nvSpPr>
        <p:spPr>
          <a:xfrm>
            <a:off x="5774890" y="1312028"/>
            <a:ext cx="149016" cy="31994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descr="\documentclass{slides}&#10;&#10;\usepackage{amsthm}&#10;\usepackage{amsmath}&#10;\usepackage{amssymb}&#10;\usepackage[dvipdfm,papersize={910mm,100cm},margin=5mm]{geometry}&#10;\begin{document}&#10;\begin{eqnarray}&#10;x^{0}&#10;\nonumber&#10;\end{eqnarray}&#10;\end{document}&#10;" title="IguanaTex Bitmap Display">
            <a:extLst>
              <a:ext uri="{FF2B5EF4-FFF2-40B4-BE49-F238E27FC236}">
                <a16:creationId xmlns:a16="http://schemas.microsoft.com/office/drawing/2014/main" id="{DEDA3174-17B3-91D0-31E2-32A7F6DB4169}"/>
              </a:ext>
            </a:extLst>
          </p:cNvPr>
          <p:cNvPicPr>
            <a:picLocks noChangeAspect="1"/>
          </p:cNvPicPr>
          <p:nvPr>
            <p:custDataLst>
              <p:tags r:id="rId22"/>
            </p:custDataLst>
          </p:nvPr>
        </p:nvPicPr>
        <p:blipFill>
          <a:blip r:embed="rId47" cstate="print">
            <a:extLst>
              <a:ext uri="{28A0092B-C50C-407E-A947-70E740481C1C}">
                <a14:useLocalDpi xmlns:a14="http://schemas.microsoft.com/office/drawing/2010/main" val="0"/>
              </a:ext>
            </a:extLst>
          </a:blip>
          <a:stretch>
            <a:fillRect/>
          </a:stretch>
        </p:blipFill>
        <p:spPr>
          <a:xfrm>
            <a:off x="6524941" y="5184555"/>
            <a:ext cx="303476" cy="291161"/>
          </a:xfrm>
          <a:prstGeom prst="rect">
            <a:avLst/>
          </a:prstGeom>
        </p:spPr>
      </p:pic>
      <p:cxnSp>
        <p:nvCxnSpPr>
          <p:cNvPr id="31" name="直線コネクタ 30">
            <a:extLst>
              <a:ext uri="{FF2B5EF4-FFF2-40B4-BE49-F238E27FC236}">
                <a16:creationId xmlns:a16="http://schemas.microsoft.com/office/drawing/2014/main" id="{072A3ABA-1D9C-FB2C-25CA-63E69705E86D}"/>
              </a:ext>
            </a:extLst>
          </p:cNvPr>
          <p:cNvCxnSpPr>
            <a:cxnSpLocks/>
          </p:cNvCxnSpPr>
          <p:nvPr/>
        </p:nvCxnSpPr>
        <p:spPr>
          <a:xfrm>
            <a:off x="3141339" y="5001870"/>
            <a:ext cx="745242" cy="228564"/>
          </a:xfrm>
          <a:prstGeom prst="line">
            <a:avLst/>
          </a:prstGeom>
        </p:spPr>
        <p:style>
          <a:lnRef idx="3">
            <a:schemeClr val="accent5"/>
          </a:lnRef>
          <a:fillRef idx="0">
            <a:schemeClr val="accent5"/>
          </a:fillRef>
          <a:effectRef idx="2">
            <a:schemeClr val="accent5"/>
          </a:effectRef>
          <a:fontRef idx="minor">
            <a:schemeClr val="tx1"/>
          </a:fontRef>
        </p:style>
      </p:cxnSp>
      <p:cxnSp>
        <p:nvCxnSpPr>
          <p:cNvPr id="33" name="直線コネクタ 32">
            <a:extLst>
              <a:ext uri="{FF2B5EF4-FFF2-40B4-BE49-F238E27FC236}">
                <a16:creationId xmlns:a16="http://schemas.microsoft.com/office/drawing/2014/main" id="{E49C261E-6682-87FA-1A1C-89A248A4C82B}"/>
              </a:ext>
            </a:extLst>
          </p:cNvPr>
          <p:cNvCxnSpPr>
            <a:cxnSpLocks/>
          </p:cNvCxnSpPr>
          <p:nvPr/>
        </p:nvCxnSpPr>
        <p:spPr>
          <a:xfrm>
            <a:off x="3265498" y="4598892"/>
            <a:ext cx="621083" cy="631542"/>
          </a:xfrm>
          <a:prstGeom prst="line">
            <a:avLst/>
          </a:prstGeom>
        </p:spPr>
        <p:style>
          <a:lnRef idx="3">
            <a:schemeClr val="accent5"/>
          </a:lnRef>
          <a:fillRef idx="0">
            <a:schemeClr val="accent5"/>
          </a:fillRef>
          <a:effectRef idx="2">
            <a:schemeClr val="accent5"/>
          </a:effectRef>
          <a:fontRef idx="minor">
            <a:schemeClr val="tx1"/>
          </a:fontRef>
        </p:style>
      </p:cxnSp>
      <p:cxnSp>
        <p:nvCxnSpPr>
          <p:cNvPr id="36" name="直線コネクタ 35">
            <a:extLst>
              <a:ext uri="{FF2B5EF4-FFF2-40B4-BE49-F238E27FC236}">
                <a16:creationId xmlns:a16="http://schemas.microsoft.com/office/drawing/2014/main" id="{446CC067-AD0F-2666-A764-EC558C75D9F8}"/>
              </a:ext>
            </a:extLst>
          </p:cNvPr>
          <p:cNvCxnSpPr>
            <a:cxnSpLocks/>
          </p:cNvCxnSpPr>
          <p:nvPr/>
        </p:nvCxnSpPr>
        <p:spPr>
          <a:xfrm flipV="1">
            <a:off x="3886581" y="4641848"/>
            <a:ext cx="478848" cy="588586"/>
          </a:xfrm>
          <a:prstGeom prst="line">
            <a:avLst/>
          </a:prstGeom>
        </p:spPr>
        <p:style>
          <a:lnRef idx="3">
            <a:schemeClr val="accent5"/>
          </a:lnRef>
          <a:fillRef idx="0">
            <a:schemeClr val="accent5"/>
          </a:fillRef>
          <a:effectRef idx="2">
            <a:schemeClr val="accent5"/>
          </a:effectRef>
          <a:fontRef idx="minor">
            <a:schemeClr val="tx1"/>
          </a:fontRef>
        </p:style>
      </p:cxnSp>
      <p:pic>
        <p:nvPicPr>
          <p:cNvPr id="39" name="図 38" descr="\documentclass{slides}&#10;&#10;\usepackage{amsthm}&#10;\usepackage{amsmath}&#10;\usepackage{amssymb}&#10;\usepackage[dvipdfm,papersize={910mm,100cm},margin=5mm]{geometry}&#10;\begin{document}&#10;\begin{eqnarray}&#10;\bar{\tau}&#10;\nonumber&#10;\end{eqnarray}&#10;\end{document}&#10;" title="IguanaTex Bitmap Display">
            <a:extLst>
              <a:ext uri="{FF2B5EF4-FFF2-40B4-BE49-F238E27FC236}">
                <a16:creationId xmlns:a16="http://schemas.microsoft.com/office/drawing/2014/main" id="{E44B7A6A-5ACD-2C55-A5D0-79793EF8CEBA}"/>
              </a:ext>
            </a:extLst>
          </p:cNvPr>
          <p:cNvPicPr>
            <a:picLocks noChangeAspect="1"/>
          </p:cNvPicPr>
          <p:nvPr>
            <p:custDataLst>
              <p:tags r:id="rId23"/>
            </p:custDataLst>
          </p:nvPr>
        </p:nvPicPr>
        <p:blipFill>
          <a:blip r:embed="rId48" cstate="print">
            <a:extLst>
              <a:ext uri="{28A0092B-C50C-407E-A947-70E740481C1C}">
                <a14:useLocalDpi xmlns:a14="http://schemas.microsoft.com/office/drawing/2010/main" val="0"/>
              </a:ext>
            </a:extLst>
          </a:blip>
          <a:stretch>
            <a:fillRect/>
          </a:stretch>
        </p:blipFill>
        <p:spPr>
          <a:xfrm>
            <a:off x="2262468" y="1356658"/>
            <a:ext cx="133369" cy="176047"/>
          </a:xfrm>
          <a:prstGeom prst="rect">
            <a:avLst/>
          </a:prstGeom>
        </p:spPr>
      </p:pic>
      <p:sp>
        <p:nvSpPr>
          <p:cNvPr id="13" name="テキスト ボックス 12">
            <a:extLst>
              <a:ext uri="{FF2B5EF4-FFF2-40B4-BE49-F238E27FC236}">
                <a16:creationId xmlns:a16="http://schemas.microsoft.com/office/drawing/2014/main" id="{A7FAA255-D560-6640-0A7D-0021A49CBB08}"/>
              </a:ext>
            </a:extLst>
          </p:cNvPr>
          <p:cNvSpPr txBox="1"/>
          <p:nvPr/>
        </p:nvSpPr>
        <p:spPr>
          <a:xfrm>
            <a:off x="135653" y="853607"/>
            <a:ext cx="4862613" cy="369332"/>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dirty="0"/>
              <a:t>As a result, general commutation relations: </a:t>
            </a:r>
            <a:endParaRPr kumimoji="1" lang="ja-JP" altLang="en-US" dirty="0"/>
          </a:p>
        </p:txBody>
      </p:sp>
      <p:sp>
        <p:nvSpPr>
          <p:cNvPr id="23" name="テキスト ボックス 22">
            <a:extLst>
              <a:ext uri="{FF2B5EF4-FFF2-40B4-BE49-F238E27FC236}">
                <a16:creationId xmlns:a16="http://schemas.microsoft.com/office/drawing/2014/main" id="{DA77F578-DEBC-B774-AF9E-9212A5AA43CD}"/>
              </a:ext>
            </a:extLst>
          </p:cNvPr>
          <p:cNvSpPr txBox="1"/>
          <p:nvPr/>
        </p:nvSpPr>
        <p:spPr>
          <a:xfrm>
            <a:off x="5915737" y="1263173"/>
            <a:ext cx="2465290" cy="369332"/>
          </a:xfrm>
          <a:prstGeom prst="rect">
            <a:avLst/>
          </a:prstGeom>
          <a:noFill/>
        </p:spPr>
        <p:txBody>
          <a:bodyPr wrap="none" rtlCol="0">
            <a:spAutoFit/>
          </a:bodyPr>
          <a:lstStyle/>
          <a:p>
            <a:r>
              <a:rPr kumimoji="1" lang="en-US" altLang="ja-JP" dirty="0"/>
              <a:t>Fourier transformation</a:t>
            </a:r>
            <a:endParaRPr kumimoji="1" lang="ja-JP" altLang="en-US" dirty="0"/>
          </a:p>
        </p:txBody>
      </p:sp>
      <p:sp>
        <p:nvSpPr>
          <p:cNvPr id="26" name="テキスト ボックス 25">
            <a:extLst>
              <a:ext uri="{FF2B5EF4-FFF2-40B4-BE49-F238E27FC236}">
                <a16:creationId xmlns:a16="http://schemas.microsoft.com/office/drawing/2014/main" id="{F74CAE47-15D1-B05A-7FA9-316A49F60106}"/>
              </a:ext>
            </a:extLst>
          </p:cNvPr>
          <p:cNvSpPr txBox="1"/>
          <p:nvPr/>
        </p:nvSpPr>
        <p:spPr>
          <a:xfrm>
            <a:off x="135653" y="2221715"/>
            <a:ext cx="9868920" cy="369332"/>
          </a:xfrm>
          <a:prstGeom prst="rect">
            <a:avLst/>
          </a:prstGeom>
          <a:noFill/>
        </p:spPr>
        <p:txBody>
          <a:bodyPr wrap="none" rtlCol="0">
            <a:spAutoFit/>
          </a:bodyPr>
          <a:lstStyle/>
          <a:p>
            <a:pPr marL="285750" indent="-285750">
              <a:buFont typeface="Arial" panose="020B0604020202020204" pitchFamily="34" charset="0"/>
              <a:buChar char="•"/>
            </a:pPr>
            <a:r>
              <a:rPr lang="en-US" altLang="ja-JP" dirty="0"/>
              <a:t>To separate unphysical modes, we fix to a special Lorentz frame, by residual gauge symmetry</a:t>
            </a:r>
            <a:endParaRPr kumimoji="1" lang="ja-JP" altLang="en-US" dirty="0"/>
          </a:p>
        </p:txBody>
      </p:sp>
      <p:sp>
        <p:nvSpPr>
          <p:cNvPr id="28" name="テキスト ボックス 27">
            <a:extLst>
              <a:ext uri="{FF2B5EF4-FFF2-40B4-BE49-F238E27FC236}">
                <a16:creationId xmlns:a16="http://schemas.microsoft.com/office/drawing/2014/main" id="{44A22881-DD54-5D8E-D6C1-180CE8A1FBAF}"/>
              </a:ext>
            </a:extLst>
          </p:cNvPr>
          <p:cNvSpPr txBox="1"/>
          <p:nvPr/>
        </p:nvSpPr>
        <p:spPr>
          <a:xfrm>
            <a:off x="2599817" y="2693060"/>
            <a:ext cx="798808" cy="369332"/>
          </a:xfrm>
          <a:prstGeom prst="rect">
            <a:avLst/>
          </a:prstGeom>
          <a:noFill/>
        </p:spPr>
        <p:txBody>
          <a:bodyPr wrap="none" rtlCol="0">
            <a:spAutoFit/>
          </a:bodyPr>
          <a:lstStyle/>
          <a:p>
            <a:r>
              <a:rPr kumimoji="1" lang="en-US" altLang="ja-JP" dirty="0"/>
              <a:t>where</a:t>
            </a:r>
            <a:endParaRPr kumimoji="1" lang="ja-JP" altLang="en-US" dirty="0"/>
          </a:p>
        </p:txBody>
      </p:sp>
      <p:sp>
        <p:nvSpPr>
          <p:cNvPr id="30" name="テキスト ボックス 29">
            <a:extLst>
              <a:ext uri="{FF2B5EF4-FFF2-40B4-BE49-F238E27FC236}">
                <a16:creationId xmlns:a16="http://schemas.microsoft.com/office/drawing/2014/main" id="{86C52858-5132-C9B6-5115-856639A8688A}"/>
              </a:ext>
            </a:extLst>
          </p:cNvPr>
          <p:cNvSpPr txBox="1"/>
          <p:nvPr/>
        </p:nvSpPr>
        <p:spPr>
          <a:xfrm>
            <a:off x="192157" y="3511826"/>
            <a:ext cx="4042902" cy="369332"/>
          </a:xfrm>
          <a:prstGeom prst="rect">
            <a:avLst/>
          </a:prstGeom>
          <a:noFill/>
        </p:spPr>
        <p:txBody>
          <a:bodyPr wrap="none" rtlCol="0">
            <a:spAutoFit/>
          </a:bodyPr>
          <a:lstStyle/>
          <a:p>
            <a:pPr marL="285750" indent="-285750">
              <a:buFont typeface="Arial" panose="020B0604020202020204" pitchFamily="34" charset="0"/>
              <a:buChar char="•"/>
            </a:pPr>
            <a:r>
              <a:rPr lang="en-US" altLang="ja-JP" dirty="0"/>
              <a:t>The gauge fixing conditions delete </a:t>
            </a:r>
            <a:endParaRPr kumimoji="1" lang="ja-JP" altLang="en-US" dirty="0"/>
          </a:p>
        </p:txBody>
      </p:sp>
      <p:sp>
        <p:nvSpPr>
          <p:cNvPr id="32" name="テキスト ボックス 31">
            <a:extLst>
              <a:ext uri="{FF2B5EF4-FFF2-40B4-BE49-F238E27FC236}">
                <a16:creationId xmlns:a16="http://schemas.microsoft.com/office/drawing/2014/main" id="{CCC5EA66-E5CD-576E-1936-8E055573FF1B}"/>
              </a:ext>
            </a:extLst>
          </p:cNvPr>
          <p:cNvSpPr txBox="1"/>
          <p:nvPr/>
        </p:nvSpPr>
        <p:spPr>
          <a:xfrm>
            <a:off x="165977" y="4306542"/>
            <a:ext cx="2374368" cy="369332"/>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dirty="0"/>
              <a:t>Unphysical modes:</a:t>
            </a:r>
            <a:endParaRPr kumimoji="1" lang="ja-JP" altLang="en-US" dirty="0"/>
          </a:p>
        </p:txBody>
      </p:sp>
      <p:sp>
        <p:nvSpPr>
          <p:cNvPr id="34" name="テキスト ボックス 33">
            <a:extLst>
              <a:ext uri="{FF2B5EF4-FFF2-40B4-BE49-F238E27FC236}">
                <a16:creationId xmlns:a16="http://schemas.microsoft.com/office/drawing/2014/main" id="{3CEE5270-B7F9-6B92-CA87-0CCF91702B09}"/>
              </a:ext>
            </a:extLst>
          </p:cNvPr>
          <p:cNvSpPr txBox="1"/>
          <p:nvPr/>
        </p:nvSpPr>
        <p:spPr>
          <a:xfrm>
            <a:off x="3915094" y="5145470"/>
            <a:ext cx="6238118" cy="369332"/>
          </a:xfrm>
          <a:prstGeom prst="rect">
            <a:avLst/>
          </a:prstGeom>
          <a:noFill/>
        </p:spPr>
        <p:txBody>
          <a:bodyPr wrap="none" rtlCol="0">
            <a:spAutoFit/>
          </a:bodyPr>
          <a:lstStyle/>
          <a:p>
            <a:r>
              <a:rPr kumimoji="1" lang="en-US" altLang="ja-JP" dirty="0"/>
              <a:t>Physical states including       direction gi</a:t>
            </a:r>
            <a:r>
              <a:rPr lang="en-US" altLang="ja-JP" dirty="0"/>
              <a:t>ve negative modes.</a:t>
            </a:r>
            <a:endParaRPr kumimoji="1" lang="ja-JP" altLang="en-US" dirty="0"/>
          </a:p>
        </p:txBody>
      </p:sp>
      <p:sp>
        <p:nvSpPr>
          <p:cNvPr id="38" name="テキスト ボックス 37">
            <a:extLst>
              <a:ext uri="{FF2B5EF4-FFF2-40B4-BE49-F238E27FC236}">
                <a16:creationId xmlns:a16="http://schemas.microsoft.com/office/drawing/2014/main" id="{7DBD2888-E292-7055-0345-3A73FCA8F410}"/>
              </a:ext>
            </a:extLst>
          </p:cNvPr>
          <p:cNvSpPr txBox="1"/>
          <p:nvPr/>
        </p:nvSpPr>
        <p:spPr>
          <a:xfrm>
            <a:off x="183053" y="5605079"/>
            <a:ext cx="2079415" cy="369332"/>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dirty="0"/>
              <a:t>Physical modes:</a:t>
            </a:r>
            <a:endParaRPr kumimoji="1" lang="ja-JP" altLang="en-US" dirty="0"/>
          </a:p>
        </p:txBody>
      </p:sp>
    </p:spTree>
    <p:extLst>
      <p:ext uri="{BB962C8B-B14F-4D97-AF65-F5344CB8AC3E}">
        <p14:creationId xmlns:p14="http://schemas.microsoft.com/office/powerpoint/2010/main" val="1217244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FA386-7938-9A4E-F333-F2311C252279}"/>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42F9D7F-2C66-A292-0FAD-527591DF3FBC}"/>
              </a:ext>
            </a:extLst>
          </p:cNvPr>
          <p:cNvSpPr txBox="1"/>
          <p:nvPr/>
        </p:nvSpPr>
        <p:spPr>
          <a:xfrm>
            <a:off x="5178808" y="1308619"/>
            <a:ext cx="405880" cy="369332"/>
          </a:xfrm>
          <a:prstGeom prst="rect">
            <a:avLst/>
          </a:prstGeom>
          <a:noFill/>
        </p:spPr>
        <p:txBody>
          <a:bodyPr wrap="none" rtlCol="0">
            <a:spAutoFit/>
          </a:bodyPr>
          <a:lstStyle/>
          <a:p>
            <a:r>
              <a:rPr kumimoji="1" lang="en-US" altLang="ja-JP" dirty="0"/>
              <a:t>*1</a:t>
            </a:r>
            <a:endParaRPr kumimoji="1" lang="ja-JP" altLang="en-US" dirty="0"/>
          </a:p>
        </p:txBody>
      </p:sp>
      <p:sp>
        <p:nvSpPr>
          <p:cNvPr id="7" name="テキスト ボックス 6">
            <a:extLst>
              <a:ext uri="{FF2B5EF4-FFF2-40B4-BE49-F238E27FC236}">
                <a16:creationId xmlns:a16="http://schemas.microsoft.com/office/drawing/2014/main" id="{0CBEFF7C-FE09-E151-2DEA-6AB72DAD32B2}"/>
              </a:ext>
            </a:extLst>
          </p:cNvPr>
          <p:cNvSpPr txBox="1"/>
          <p:nvPr/>
        </p:nvSpPr>
        <p:spPr>
          <a:xfrm>
            <a:off x="5178808" y="1784008"/>
            <a:ext cx="405880" cy="369332"/>
          </a:xfrm>
          <a:prstGeom prst="rect">
            <a:avLst/>
          </a:prstGeom>
          <a:noFill/>
        </p:spPr>
        <p:txBody>
          <a:bodyPr wrap="none" rtlCol="0">
            <a:spAutoFit/>
          </a:bodyPr>
          <a:lstStyle/>
          <a:p>
            <a:r>
              <a:rPr kumimoji="1" lang="en-US" altLang="ja-JP" dirty="0"/>
              <a:t>*2</a:t>
            </a:r>
            <a:endParaRPr kumimoji="1" lang="ja-JP" altLang="en-US" dirty="0"/>
          </a:p>
        </p:txBody>
      </p:sp>
      <p:sp>
        <p:nvSpPr>
          <p:cNvPr id="9" name="テキスト ボックス 8">
            <a:extLst>
              <a:ext uri="{FF2B5EF4-FFF2-40B4-BE49-F238E27FC236}">
                <a16:creationId xmlns:a16="http://schemas.microsoft.com/office/drawing/2014/main" id="{AEBBC8AE-67A1-1ED0-DB7B-24A2107A8EFC}"/>
              </a:ext>
            </a:extLst>
          </p:cNvPr>
          <p:cNvSpPr txBox="1"/>
          <p:nvPr/>
        </p:nvSpPr>
        <p:spPr>
          <a:xfrm>
            <a:off x="5178808" y="2252902"/>
            <a:ext cx="405880" cy="369332"/>
          </a:xfrm>
          <a:prstGeom prst="rect">
            <a:avLst/>
          </a:prstGeom>
          <a:noFill/>
        </p:spPr>
        <p:txBody>
          <a:bodyPr wrap="none" rtlCol="0">
            <a:spAutoFit/>
          </a:bodyPr>
          <a:lstStyle/>
          <a:p>
            <a:r>
              <a:rPr kumimoji="1" lang="en-US" altLang="ja-JP" dirty="0"/>
              <a:t>*3</a:t>
            </a:r>
            <a:endParaRPr kumimoji="1" lang="ja-JP" altLang="en-US" dirty="0"/>
          </a:p>
        </p:txBody>
      </p:sp>
      <p:pic>
        <p:nvPicPr>
          <p:cNvPr id="11" name="図 10" descr="\documentclass{slides}&#10;\usepackage{color}&#10;\usepackage{amsthm}&#10;\usepackage{amsmath}&#10;\usepackage{amssymb}&#10;\usepackage[dvipdfm,papersize={910mm,100cm},margin=5mm]{geometry}&#10;\begin{document}&#10;\begin{eqnarray}&#10;\begin{tabular}{|c||c|c|c|c|c|c|c|c|c|c|c|c|}\hline&#10;&amp; $h_{\tilde{I}' \tilde{J}''}^\dagger$ &amp; $\chi_ I ^\dagger$ &amp; $\beta_ I ^\dagger$ &amp; $\gamma_ I ^\dagger$ &amp; $\bar{\gamma}_ I ^\dagger$ &amp; $\phi'^\dagger$ &amp; $B_{\tilde{I}' \tilde{J}'}^\dagger$ &amp; $X_{ \tilde{I}}^\dagger$ &amp; $a_{I}^\dagger$ &amp; $c_ I ^\dagger$ &amp; $\bar{c}_ I ^\dagger$ \\ \hline\hline&#10;$h_{\tilde{I}' \tilde{J}''}$ &amp; *1 &amp;0&amp;0&amp;0&amp;0&amp;0&amp;0&amp;0&amp;0&amp;0&amp;0\\ \hline&#10;$\chi_ I $ &amp; - &amp; *&amp; \color{blue}* &amp;0&amp;0&amp;0&amp;0 &amp;0&amp;0&amp;0&amp;0\\ \hline&#10;$\beta_ I $ &amp; - &amp; - &amp;0&amp;0&amp;0&amp;0&amp;0&amp;0&amp;0&amp;0&amp;0\\ \hline&#10;$\gamma_ I $ &amp; - &amp; - &amp; - &amp; 0 &amp;\color{red}*&amp;0&amp;0&amp;0&amp;0&amp;0&amp;0\\&#10;\hline&#10;$\bar{\gamma}_ I $ &amp; - &amp; - &amp; - &amp; - &amp;0&amp;0&amp;0&amp;0&amp;0&amp;0&amp;0\\&#10; \hline&#10;$\phi'$ &amp; - &amp; - &amp; - &amp; - &amp; - &amp; *2 &amp;0&amp;0&amp;0&amp;0&amp;0\\ \hline&#10;$B_{\tilde{I}' \tilde{J}'}$ &amp; - &amp; - &amp; - &amp; - &amp; - &amp; - &amp; *3 &amp;0&amp;0&amp;0&amp;0\\ \hline&#10;$X_{ \tilde{I}}$ &amp; - &amp; - &amp; - &amp; - &amp; - &amp; - &amp; - &amp; * &amp; \color{blue}*&amp;0&amp;0\\ \hline&#10;$a_{I}$ &amp; - &amp; - &amp; - &amp; - &amp; - &amp; - &amp; - &amp; - &amp;*&amp;0&amp;0\\ \hline&#10;$c_ I $ &amp; - &amp; - &amp; - &amp; - &amp; - &amp; - &amp; - &amp; - &amp;- &amp;0 &amp; \color{red}*\\ \hline&#10;$\bar{c}_ I $ &amp; - &amp; - &amp; - &amp; - &amp; - &amp; - &amp; - &amp; - &amp;- &amp;- &amp; 0\\ \hline&#10;\end{tabular}&#10;\nonumber&#10;\end{eqnarray}&#10;\end{document}&#10;" title="IguanaTex Bitmap Display">
            <a:extLst>
              <a:ext uri="{FF2B5EF4-FFF2-40B4-BE49-F238E27FC236}">
                <a16:creationId xmlns:a16="http://schemas.microsoft.com/office/drawing/2014/main" id="{B401B67E-FE54-F43F-AD2C-01134F0B064A}"/>
              </a:ext>
            </a:extLst>
          </p:cNvPr>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570801" y="1126752"/>
            <a:ext cx="4345818" cy="2320706"/>
          </a:xfrm>
          <a:prstGeom prst="rect">
            <a:avLst/>
          </a:prstGeom>
        </p:spPr>
      </p:pic>
      <p:pic>
        <p:nvPicPr>
          <p:cNvPr id="12" name="図 11" descr="\documentclass{slides}&#10;&#10;\usepackage{amsthm}&#10;\usepackage{amsmath}&#10;\usepackage{amssymb}&#10;\usepackage[dvipdfm,papersize={910mm,100cm},margin=5mm]{geometry}&#10;\begin{document}&#10;\begin{eqnarray}&#10;Q_b=\int d^{D}x&#10;( \beta_{ K } \partial_0 \gamma^{ K }&#10;-\partial_0 \beta_{ K }\gamma^{ K }&#10;+&#10;a_{ K } \partial_0 c^{ K }&#10;-\partial_0 a_{ K }c^{ K })&#10;\nonumber&#10;\end{eqnarray}&#10;\end{document}&#10;" title="IguanaTex Bitmap Display">
            <a:extLst>
              <a:ext uri="{FF2B5EF4-FFF2-40B4-BE49-F238E27FC236}">
                <a16:creationId xmlns:a16="http://schemas.microsoft.com/office/drawing/2014/main" id="{FF9809F0-1559-F502-4B61-0F34077F9A35}"/>
              </a:ext>
            </a:extLst>
          </p:cNvPr>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2021973" y="3611458"/>
            <a:ext cx="5071255" cy="375478"/>
          </a:xfrm>
          <a:prstGeom prst="rect">
            <a:avLst/>
          </a:prstGeom>
        </p:spPr>
      </p:pic>
      <p:pic>
        <p:nvPicPr>
          <p:cNvPr id="15" name="図 14" descr="\documentclass{slides}&#10;&#10;\usepackage{amsthm}&#10;\usepackage{amsmath}&#10;\usepackage{amssymb}&#10;\usepackage[dvipdfm,papersize={910mm,100cm},margin=5mm]{geometry}&#10;\begin{document}&#10;\begin{eqnarray}&#10;[Q_b, h_{\tilde{I}' \tilde{J}''}]=[Q_b, \phi']=[Q_b, B_{\tilde{I}' \tilde{J}'}]=0&#10;\nonumber&#10;\end{eqnarray}&#10;\end{document}&#10;" title="IguanaTex Bitmap Display">
            <a:extLst>
              <a:ext uri="{FF2B5EF4-FFF2-40B4-BE49-F238E27FC236}">
                <a16:creationId xmlns:a16="http://schemas.microsoft.com/office/drawing/2014/main" id="{D3246C79-95E0-F870-C6D7-5A56BECCAF8F}"/>
              </a:ext>
            </a:extLst>
          </p:cNvPr>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2008810" y="5220612"/>
            <a:ext cx="3575878" cy="255636"/>
          </a:xfrm>
          <a:prstGeom prst="rect">
            <a:avLst/>
          </a:prstGeom>
        </p:spPr>
      </p:pic>
      <p:pic>
        <p:nvPicPr>
          <p:cNvPr id="17" name="図 16" descr="\documentclass{slides}&#10;&#10;\usepackage{amsthm}&#10;\usepackage{amsmath}&#10;\usepackage{amssymb}&#10;\usepackage[dvipdfm,papersize={910mm,100cm},margin=5mm]{geometry}&#10;\begin{document}&#10;\begin{eqnarray}&#10;\{Q_b, \bar{\gamma}_{ K } \}=\beta_{ K } &#10;\nonumber&#10;\end{eqnarray}&#10;\end{document}&#10;" title="IguanaTex Bitmap Display">
            <a:extLst>
              <a:ext uri="{FF2B5EF4-FFF2-40B4-BE49-F238E27FC236}">
                <a16:creationId xmlns:a16="http://schemas.microsoft.com/office/drawing/2014/main" id="{A6EB09DC-96D7-6E62-8D4C-54B6272CC6C2}"/>
              </a:ext>
            </a:extLst>
          </p:cNvPr>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2014039" y="4255311"/>
            <a:ext cx="1415774" cy="204345"/>
          </a:xfrm>
          <a:prstGeom prst="rect">
            <a:avLst/>
          </a:prstGeom>
        </p:spPr>
      </p:pic>
      <p:pic>
        <p:nvPicPr>
          <p:cNvPr id="19" name="図 18" descr="\documentclass{slides}&#10;&#10;\usepackage{amsthm}&#10;\usepackage{amsmath}&#10;\usepackage{amssymb}&#10;\usepackage[dvipdfm,papersize={910mm,100cm},margin=5mm]{geometry}&#10;\begin{document}&#10;\begin{eqnarray}&#10;[Q_b, \chi_{ K }]=\gamma_{ K }&#10;\nonumber&#10;\end{eqnarray}&#10;\end{document}&#10;" title="IguanaTex Bitmap Display">
            <a:extLst>
              <a:ext uri="{FF2B5EF4-FFF2-40B4-BE49-F238E27FC236}">
                <a16:creationId xmlns:a16="http://schemas.microsoft.com/office/drawing/2014/main" id="{4FBE8CCE-E194-463E-7195-F393DC75E4A6}"/>
              </a:ext>
            </a:extLst>
          </p:cNvPr>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2759611" y="4606581"/>
            <a:ext cx="1340404" cy="204345"/>
          </a:xfrm>
          <a:prstGeom prst="rect">
            <a:avLst/>
          </a:prstGeom>
        </p:spPr>
      </p:pic>
      <p:pic>
        <p:nvPicPr>
          <p:cNvPr id="21" name="図 20" descr="\documentclass{slides}&#10;&#10;\usepackage{amsthm}&#10;\usepackage{amsmath}&#10;\usepackage{amssymb}&#10;\usepackage[dvipdfm,papersize={910mm,100cm},margin=5mm]{geometry}&#10;\begin{document}&#10;\begin{eqnarray}&#10;\{Q_b, \bar{c}_{ K } \}=a_{ K } &#10;\nonumber&#10;\end{eqnarray}&#10;\end{document}&#10;" title="IguanaTex Bitmap Display">
            <a:extLst>
              <a:ext uri="{FF2B5EF4-FFF2-40B4-BE49-F238E27FC236}">
                <a16:creationId xmlns:a16="http://schemas.microsoft.com/office/drawing/2014/main" id="{F22845DE-12E2-8CD4-3FE9-64A2F2602BDC}"/>
              </a:ext>
            </a:extLst>
          </p:cNvPr>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5030206" y="4255311"/>
            <a:ext cx="1391984" cy="204345"/>
          </a:xfrm>
          <a:prstGeom prst="rect">
            <a:avLst/>
          </a:prstGeom>
        </p:spPr>
      </p:pic>
      <p:pic>
        <p:nvPicPr>
          <p:cNvPr id="23" name="図 22" descr="\documentclass{slides}&#10;&#10;\usepackage{amsthm}&#10;\usepackage{amsmath}&#10;\usepackage{amssymb}&#10;\usepackage[dvipdfm,papersize={910mm,100cm},margin=5mm]{geometry}&#10;\begin{document}&#10;\begin{eqnarray}&#10;[Q_b, X_{ \tilde{I}}]=c_{ \tilde{I}}&#10;\nonumber&#10;\end{eqnarray}&#10;\end{document}&#10;" title="IguanaTex Bitmap Display">
            <a:extLst>
              <a:ext uri="{FF2B5EF4-FFF2-40B4-BE49-F238E27FC236}">
                <a16:creationId xmlns:a16="http://schemas.microsoft.com/office/drawing/2014/main" id="{4170FFA9-34D2-D253-E01A-96137372D542}"/>
              </a:ext>
            </a:extLst>
          </p:cNvPr>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5726198" y="4632905"/>
            <a:ext cx="1273911" cy="236512"/>
          </a:xfrm>
          <a:prstGeom prst="rect">
            <a:avLst/>
          </a:prstGeom>
        </p:spPr>
      </p:pic>
      <p:cxnSp>
        <p:nvCxnSpPr>
          <p:cNvPr id="13" name="直線コネクタ 12">
            <a:extLst>
              <a:ext uri="{FF2B5EF4-FFF2-40B4-BE49-F238E27FC236}">
                <a16:creationId xmlns:a16="http://schemas.microsoft.com/office/drawing/2014/main" id="{8504973C-D019-862F-004B-DC660AA5613F}"/>
              </a:ext>
            </a:extLst>
          </p:cNvPr>
          <p:cNvCxnSpPr>
            <a:cxnSpLocks/>
          </p:cNvCxnSpPr>
          <p:nvPr/>
        </p:nvCxnSpPr>
        <p:spPr>
          <a:xfrm>
            <a:off x="3258892" y="4459656"/>
            <a:ext cx="0" cy="249097"/>
          </a:xfrm>
          <a:prstGeom prst="line">
            <a:avLst/>
          </a:prstGeom>
        </p:spPr>
        <p:style>
          <a:lnRef idx="3">
            <a:schemeClr val="accent5"/>
          </a:lnRef>
          <a:fillRef idx="0">
            <a:schemeClr val="accent5"/>
          </a:fillRef>
          <a:effectRef idx="2">
            <a:schemeClr val="accent5"/>
          </a:effectRef>
          <a:fontRef idx="minor">
            <a:schemeClr val="tx1"/>
          </a:fontRef>
        </p:style>
      </p:cxnSp>
      <p:cxnSp>
        <p:nvCxnSpPr>
          <p:cNvPr id="14" name="直線コネクタ 13">
            <a:extLst>
              <a:ext uri="{FF2B5EF4-FFF2-40B4-BE49-F238E27FC236}">
                <a16:creationId xmlns:a16="http://schemas.microsoft.com/office/drawing/2014/main" id="{4774475B-543B-8BA7-8A73-F76D0416F892}"/>
              </a:ext>
            </a:extLst>
          </p:cNvPr>
          <p:cNvCxnSpPr/>
          <p:nvPr/>
        </p:nvCxnSpPr>
        <p:spPr>
          <a:xfrm>
            <a:off x="2602909" y="4459656"/>
            <a:ext cx="1318592" cy="249097"/>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直線コネクタ 15">
            <a:extLst>
              <a:ext uri="{FF2B5EF4-FFF2-40B4-BE49-F238E27FC236}">
                <a16:creationId xmlns:a16="http://schemas.microsoft.com/office/drawing/2014/main" id="{3A912C94-5910-6C94-71BF-D2EF360EF396}"/>
              </a:ext>
            </a:extLst>
          </p:cNvPr>
          <p:cNvCxnSpPr>
            <a:cxnSpLocks/>
          </p:cNvCxnSpPr>
          <p:nvPr/>
        </p:nvCxnSpPr>
        <p:spPr>
          <a:xfrm>
            <a:off x="6275059" y="4383808"/>
            <a:ext cx="0" cy="249097"/>
          </a:xfrm>
          <a:prstGeom prst="line">
            <a:avLst/>
          </a:prstGeom>
        </p:spPr>
        <p:style>
          <a:lnRef idx="3">
            <a:schemeClr val="accent5"/>
          </a:lnRef>
          <a:fillRef idx="0">
            <a:schemeClr val="accent5"/>
          </a:fillRef>
          <a:effectRef idx="2">
            <a:schemeClr val="accent5"/>
          </a:effectRef>
          <a:fontRef idx="minor">
            <a:schemeClr val="tx1"/>
          </a:fontRef>
        </p:style>
      </p:cxnSp>
      <p:cxnSp>
        <p:nvCxnSpPr>
          <p:cNvPr id="18" name="直線コネクタ 17">
            <a:extLst>
              <a:ext uri="{FF2B5EF4-FFF2-40B4-BE49-F238E27FC236}">
                <a16:creationId xmlns:a16="http://schemas.microsoft.com/office/drawing/2014/main" id="{DA36CAFB-39A0-FD89-AD33-EF5E337FC2D3}"/>
              </a:ext>
            </a:extLst>
          </p:cNvPr>
          <p:cNvCxnSpPr/>
          <p:nvPr/>
        </p:nvCxnSpPr>
        <p:spPr>
          <a:xfrm>
            <a:off x="5487658" y="4453364"/>
            <a:ext cx="1318592" cy="249097"/>
          </a:xfrm>
          <a:prstGeom prst="line">
            <a:avLst/>
          </a:prstGeom>
        </p:spPr>
        <p:style>
          <a:lnRef idx="3">
            <a:schemeClr val="accent2"/>
          </a:lnRef>
          <a:fillRef idx="0">
            <a:schemeClr val="accent2"/>
          </a:fillRef>
          <a:effectRef idx="2">
            <a:schemeClr val="accent2"/>
          </a:effectRef>
          <a:fontRef idx="minor">
            <a:schemeClr val="tx1"/>
          </a:fontRef>
        </p:style>
      </p:cxnSp>
      <p:pic>
        <p:nvPicPr>
          <p:cNvPr id="22" name="図 21" descr="\documentclass{slides}&#10;&#10;\usepackage{amsthm}&#10;\usepackage{amsmath}&#10;\usepackage{amssymb}&#10;\usepackage[dvipdfm,papersize={910mm,100cm},margin=5mm]{geometry}&#10;\begin{document}&#10;\begin{eqnarray}&#10;[h_{\tilde{I}' \tilde{J}''}(P), h_{\tilde{K}' \tilde{L}''}^\dagger(Q)]&#10;&amp;= \Big(\frac12(\eta_{\tilde{I}' \tilde{K}''}\eta_{\tilde{J}' \tilde{L}''} + \eta_{\tilde{I}' \tilde{L}''}\eta_{\tilde{J}' \tilde{K}''}) - \frac1{D-2}\eta_{\tilde{I}' \tilde{J}''}\eta_{\tilde{K}' \tilde{L}''}\Big))\delta(P^2)\delta^{D}(P-Q)&#10;\nonumber&#10;\end{eqnarray}&#10;\end{document}&#10;" title="IguanaTex Bitmap Display">
            <a:extLst>
              <a:ext uri="{FF2B5EF4-FFF2-40B4-BE49-F238E27FC236}">
                <a16:creationId xmlns:a16="http://schemas.microsoft.com/office/drawing/2014/main" id="{B93672DC-F740-E653-2A45-957B866C5266}"/>
              </a:ext>
            </a:extLst>
          </p:cNvPr>
          <p:cNvPicPr>
            <a:picLocks noChangeAspect="1"/>
          </p:cNvPicPr>
          <p:nvPr>
            <p:custDataLst>
              <p:tags r:id="rId8"/>
            </p:custDataLst>
          </p:nvPr>
        </p:nvPicPr>
        <p:blipFill>
          <a:blip r:embed="rId20" cstate="print">
            <a:extLst>
              <a:ext uri="{28A0092B-C50C-407E-A947-70E740481C1C}">
                <a14:useLocalDpi xmlns:a14="http://schemas.microsoft.com/office/drawing/2010/main" val="0"/>
              </a:ext>
            </a:extLst>
          </a:blip>
          <a:stretch>
            <a:fillRect/>
          </a:stretch>
        </p:blipFill>
        <p:spPr>
          <a:xfrm>
            <a:off x="5726198" y="1337265"/>
            <a:ext cx="6233889" cy="307511"/>
          </a:xfrm>
          <a:prstGeom prst="rect">
            <a:avLst/>
          </a:prstGeom>
        </p:spPr>
      </p:pic>
      <p:pic>
        <p:nvPicPr>
          <p:cNvPr id="25" name="図 24" descr="\documentclass{slides}&#10;&#10;\usepackage{amsthm}&#10;\usepackage{amsmath}&#10;\usepackage{amssymb}&#10;\usepackage[dvipdfm,papersize={910mm,100cm},margin=5mm]{geometry}&#10;\begin{document}&#10;\begin{eqnarray}&#10;[\phi'(P), \phi'^\dagger(Q)]&#10;&amp;= \frac{D-2}{4(2D-3)}\delta(P^2)\delta^{D}(P-Q)&#10;\nonumber&#10;\end{eqnarray}&#10;\end{document}&#10;" title="IguanaTex Bitmap Display">
            <a:extLst>
              <a:ext uri="{FF2B5EF4-FFF2-40B4-BE49-F238E27FC236}">
                <a16:creationId xmlns:a16="http://schemas.microsoft.com/office/drawing/2014/main" id="{E2B1D218-CE3A-7B5E-F024-A6FDB606BD15}"/>
              </a:ext>
            </a:extLst>
          </p:cNvPr>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a:off x="5726198" y="1824762"/>
            <a:ext cx="3370469" cy="263749"/>
          </a:xfrm>
          <a:prstGeom prst="rect">
            <a:avLst/>
          </a:prstGeom>
        </p:spPr>
      </p:pic>
      <p:pic>
        <p:nvPicPr>
          <p:cNvPr id="27" name="図 26" descr="\documentclass{slides}&#10;&#10;\usepackage{amsthm}&#10;\usepackage{amsmath}&#10;\usepackage{amssymb}&#10;\usepackage[dvipdfm,papersize={910mm,100cm},margin=5mm]{geometry}&#10;\begin{document}&#10;\begin{eqnarray}&#10;[B_{\tilde{I}' \tilde{J}''}(P), B_{\tilde{K}' \tilde{L}''}^\dagger(Q)]&#10;&amp;= 2(\eta_{\tilde{I}' \tilde{K}''}\eta_{\tilde{J}' \tilde{L}''} + \eta_{\tilde{I}' \tilde{L}''}\eta_{\tilde{J}' \tilde{K}''})\delta(P^2)\delta^{D}(P-Q)&#10;\nonumber&#10;\end{eqnarray}&#10;\end{document}&#10;" title="IguanaTex Bitmap Display">
            <a:extLst>
              <a:ext uri="{FF2B5EF4-FFF2-40B4-BE49-F238E27FC236}">
                <a16:creationId xmlns:a16="http://schemas.microsoft.com/office/drawing/2014/main" id="{020C06FD-E9DD-7DC3-F36D-7A4BDC3EC4DC}"/>
              </a:ext>
            </a:extLst>
          </p:cNvPr>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a:xfrm>
            <a:off x="5726198" y="2272241"/>
            <a:ext cx="5003415" cy="246701"/>
          </a:xfrm>
          <a:prstGeom prst="rect">
            <a:avLst/>
          </a:prstGeom>
        </p:spPr>
      </p:pic>
      <p:sp>
        <p:nvSpPr>
          <p:cNvPr id="29" name="テキスト ボックス 28">
            <a:extLst>
              <a:ext uri="{FF2B5EF4-FFF2-40B4-BE49-F238E27FC236}">
                <a16:creationId xmlns:a16="http://schemas.microsoft.com/office/drawing/2014/main" id="{D2B762DB-757C-8983-E966-61573CA6458F}"/>
              </a:ext>
            </a:extLst>
          </p:cNvPr>
          <p:cNvSpPr txBox="1"/>
          <p:nvPr/>
        </p:nvSpPr>
        <p:spPr>
          <a:xfrm>
            <a:off x="223164" y="3649053"/>
            <a:ext cx="1617943" cy="369332"/>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dirty="0"/>
              <a:t>BRS</a:t>
            </a:r>
            <a:r>
              <a:rPr lang="ja-JP" altLang="en-US" dirty="0"/>
              <a:t> </a:t>
            </a:r>
            <a:r>
              <a:rPr lang="en-US" altLang="ja-JP" dirty="0"/>
              <a:t>charge</a:t>
            </a:r>
            <a:endParaRPr kumimoji="1" lang="ja-JP" altLang="en-US" dirty="0"/>
          </a:p>
        </p:txBody>
      </p:sp>
      <p:sp>
        <p:nvSpPr>
          <p:cNvPr id="30" name="テキスト ボックス 29">
            <a:extLst>
              <a:ext uri="{FF2B5EF4-FFF2-40B4-BE49-F238E27FC236}">
                <a16:creationId xmlns:a16="http://schemas.microsoft.com/office/drawing/2014/main" id="{2C4CD6F3-0524-0A5F-7326-F720C84B3490}"/>
              </a:ext>
            </a:extLst>
          </p:cNvPr>
          <p:cNvSpPr txBox="1"/>
          <p:nvPr/>
        </p:nvSpPr>
        <p:spPr>
          <a:xfrm>
            <a:off x="223164" y="5144660"/>
            <a:ext cx="1604927" cy="369332"/>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dirty="0"/>
              <a:t>BRS singlet</a:t>
            </a:r>
            <a:endParaRPr kumimoji="1" lang="ja-JP" altLang="en-US" dirty="0"/>
          </a:p>
        </p:txBody>
      </p:sp>
      <p:sp>
        <p:nvSpPr>
          <p:cNvPr id="31" name="テキスト ボックス 30">
            <a:extLst>
              <a:ext uri="{FF2B5EF4-FFF2-40B4-BE49-F238E27FC236}">
                <a16:creationId xmlns:a16="http://schemas.microsoft.com/office/drawing/2014/main" id="{3ACBC3B9-A5CC-A717-AEEC-E58213082D4B}"/>
              </a:ext>
            </a:extLst>
          </p:cNvPr>
          <p:cNvSpPr txBox="1"/>
          <p:nvPr/>
        </p:nvSpPr>
        <p:spPr>
          <a:xfrm>
            <a:off x="228393" y="4149614"/>
            <a:ext cx="1675523" cy="369332"/>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dirty="0"/>
              <a:t>BRS </a:t>
            </a:r>
            <a:r>
              <a:rPr lang="en-US" altLang="ja-JP" dirty="0"/>
              <a:t>qu</a:t>
            </a:r>
            <a:r>
              <a:rPr kumimoji="1" lang="en-US" altLang="ja-JP" dirty="0"/>
              <a:t>artet</a:t>
            </a:r>
            <a:endParaRPr kumimoji="1" lang="ja-JP" altLang="en-US" dirty="0"/>
          </a:p>
        </p:txBody>
      </p:sp>
      <p:sp>
        <p:nvSpPr>
          <p:cNvPr id="32" name="テキスト ボックス 31">
            <a:extLst>
              <a:ext uri="{FF2B5EF4-FFF2-40B4-BE49-F238E27FC236}">
                <a16:creationId xmlns:a16="http://schemas.microsoft.com/office/drawing/2014/main" id="{95B46345-7FB6-076F-2D22-43B24E0D2E37}"/>
              </a:ext>
            </a:extLst>
          </p:cNvPr>
          <p:cNvSpPr txBox="1"/>
          <p:nvPr/>
        </p:nvSpPr>
        <p:spPr>
          <a:xfrm>
            <a:off x="5856245" y="5163764"/>
            <a:ext cx="1309974" cy="369332"/>
          </a:xfrm>
          <a:prstGeom prst="rect">
            <a:avLst/>
          </a:prstGeom>
          <a:noFill/>
        </p:spPr>
        <p:txBody>
          <a:bodyPr wrap="none" rtlCol="0">
            <a:spAutoFit/>
          </a:bodyPr>
          <a:lstStyle/>
          <a:p>
            <a:r>
              <a:rPr kumimoji="1" lang="en-US" altLang="ja-JP" dirty="0"/>
              <a:t>*1</a:t>
            </a:r>
            <a:r>
              <a:rPr lang="ja-JP" altLang="en-US" dirty="0"/>
              <a:t>、</a:t>
            </a:r>
            <a:r>
              <a:rPr lang="en-US" altLang="ja-JP" dirty="0"/>
              <a:t>*2</a:t>
            </a:r>
            <a:r>
              <a:rPr lang="ja-JP" altLang="en-US" dirty="0"/>
              <a:t>、</a:t>
            </a:r>
            <a:r>
              <a:rPr lang="en-US" altLang="ja-JP" dirty="0"/>
              <a:t>*3</a:t>
            </a:r>
            <a:endParaRPr kumimoji="1" lang="en-US" altLang="ja-JP" dirty="0"/>
          </a:p>
        </p:txBody>
      </p:sp>
      <p:sp>
        <p:nvSpPr>
          <p:cNvPr id="33" name="矢印: 下 32">
            <a:extLst>
              <a:ext uri="{FF2B5EF4-FFF2-40B4-BE49-F238E27FC236}">
                <a16:creationId xmlns:a16="http://schemas.microsoft.com/office/drawing/2014/main" id="{2261F0BB-B3A8-6C13-4F39-6A7890B4D018}"/>
              </a:ext>
            </a:extLst>
          </p:cNvPr>
          <p:cNvSpPr/>
          <p:nvPr/>
        </p:nvSpPr>
        <p:spPr>
          <a:xfrm>
            <a:off x="3429813" y="5712351"/>
            <a:ext cx="320552" cy="17358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04C3667F-240A-F289-14B6-78B0533B1C85}"/>
              </a:ext>
            </a:extLst>
          </p:cNvPr>
          <p:cNvSpPr txBox="1">
            <a:spLocks/>
          </p:cNvSpPr>
          <p:nvPr/>
        </p:nvSpPr>
        <p:spPr>
          <a:xfrm>
            <a:off x="0" y="-87711"/>
            <a:ext cx="12192001" cy="771664"/>
          </a:xfrm>
          <a:prstGeom prst="rect">
            <a:avLst/>
          </a:prstGeom>
          <a:solidFill>
            <a:schemeClr val="accent4">
              <a:lumMod val="20000"/>
              <a:lumOff val="80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kumimoji="1" sz="3200" kern="1200">
                <a:solidFill>
                  <a:schemeClr val="tx1"/>
                </a:solidFill>
                <a:latin typeface="ＭＳ Ｐ明朝" panose="02020600040205080304" pitchFamily="18" charset="-128"/>
                <a:ea typeface="ＭＳ Ｐ明朝" panose="02020600040205080304" pitchFamily="18"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ja-JP" dirty="0">
                <a:solidFill>
                  <a:sysClr val="windowText" lastClr="000000"/>
                </a:solidFill>
                <a:latin typeface="メイリオ" panose="020B0604030504040204" pitchFamily="50" charset="-128"/>
                <a:ea typeface="メイリオ" panose="020B0604030504040204" pitchFamily="50" charset="-128"/>
              </a:rPr>
              <a:t>Categorize the one-particle asymptotic states</a:t>
            </a:r>
            <a:endParaRPr kumimoji="1" lang="ja-JP" altLang="en-US" sz="3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j-cs"/>
            </a:endParaRPr>
          </a:p>
        </p:txBody>
      </p:sp>
      <p:sp>
        <p:nvSpPr>
          <p:cNvPr id="3" name="テキスト ボックス 2">
            <a:extLst>
              <a:ext uri="{FF2B5EF4-FFF2-40B4-BE49-F238E27FC236}">
                <a16:creationId xmlns:a16="http://schemas.microsoft.com/office/drawing/2014/main" id="{ABC46637-321B-EB5E-4DAB-3BB7D60C3E4B}"/>
              </a:ext>
            </a:extLst>
          </p:cNvPr>
          <p:cNvSpPr txBox="1"/>
          <p:nvPr/>
        </p:nvSpPr>
        <p:spPr>
          <a:xfrm>
            <a:off x="194551" y="705726"/>
            <a:ext cx="7209409" cy="369332"/>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dirty="0"/>
              <a:t>General commutation relations among the modes (inner products)</a:t>
            </a:r>
            <a:endParaRPr kumimoji="1" lang="ja-JP" altLang="en-US" dirty="0"/>
          </a:p>
        </p:txBody>
      </p:sp>
      <p:sp>
        <p:nvSpPr>
          <p:cNvPr id="4" name="矢印: 右 3">
            <a:extLst>
              <a:ext uri="{FF2B5EF4-FFF2-40B4-BE49-F238E27FC236}">
                <a16:creationId xmlns:a16="http://schemas.microsoft.com/office/drawing/2014/main" id="{2AEC0CA5-FD41-183C-62F7-35AF88CBC42E}"/>
              </a:ext>
            </a:extLst>
          </p:cNvPr>
          <p:cNvSpPr/>
          <p:nvPr/>
        </p:nvSpPr>
        <p:spPr>
          <a:xfrm>
            <a:off x="7219181" y="5144660"/>
            <a:ext cx="184779" cy="3197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634EEA8E-161A-0903-4856-F9706753AB8D}"/>
              </a:ext>
            </a:extLst>
          </p:cNvPr>
          <p:cNvSpPr txBox="1"/>
          <p:nvPr/>
        </p:nvSpPr>
        <p:spPr>
          <a:xfrm>
            <a:off x="7456922" y="5106916"/>
            <a:ext cx="1661865" cy="369332"/>
          </a:xfrm>
          <a:prstGeom prst="rect">
            <a:avLst/>
          </a:prstGeom>
          <a:noFill/>
        </p:spPr>
        <p:txBody>
          <a:bodyPr wrap="none" rtlCol="0">
            <a:spAutoFit/>
          </a:bodyPr>
          <a:lstStyle/>
          <a:p>
            <a:r>
              <a:rPr kumimoji="1" lang="en-US" altLang="ja-JP" dirty="0"/>
              <a:t>Positive norms</a:t>
            </a:r>
            <a:endParaRPr kumimoji="1" lang="ja-JP" altLang="en-US" dirty="0"/>
          </a:p>
        </p:txBody>
      </p:sp>
      <p:sp>
        <p:nvSpPr>
          <p:cNvPr id="10" name="テキスト ボックス 9">
            <a:extLst>
              <a:ext uri="{FF2B5EF4-FFF2-40B4-BE49-F238E27FC236}">
                <a16:creationId xmlns:a16="http://schemas.microsoft.com/office/drawing/2014/main" id="{BC6F2BF3-FD30-5076-794C-FD61AA48DB84}"/>
              </a:ext>
            </a:extLst>
          </p:cNvPr>
          <p:cNvSpPr txBox="1"/>
          <p:nvPr/>
        </p:nvSpPr>
        <p:spPr>
          <a:xfrm>
            <a:off x="1894565" y="6016109"/>
            <a:ext cx="6511911" cy="369332"/>
          </a:xfrm>
          <a:prstGeom prst="rect">
            <a:avLst/>
          </a:prstGeom>
          <a:noFill/>
        </p:spPr>
        <p:txBody>
          <a:bodyPr wrap="none" rtlCol="0">
            <a:spAutoFit/>
          </a:bodyPr>
          <a:lstStyle/>
          <a:p>
            <a:r>
              <a:rPr kumimoji="1" lang="en-US" altLang="ja-JP" dirty="0"/>
              <a:t>String geometry theory around the flat background is </a:t>
            </a:r>
            <a:r>
              <a:rPr kumimoji="1" lang="en-US" altLang="ja-JP" b="1" dirty="0"/>
              <a:t>unitary</a:t>
            </a:r>
            <a:r>
              <a:rPr kumimoji="1" lang="en-US" altLang="ja-JP" dirty="0"/>
              <a:t>.</a:t>
            </a:r>
            <a:endParaRPr kumimoji="1" lang="ja-JP" altLang="en-US" dirty="0"/>
          </a:p>
        </p:txBody>
      </p:sp>
    </p:spTree>
    <p:extLst>
      <p:ext uri="{BB962C8B-B14F-4D97-AF65-F5344CB8AC3E}">
        <p14:creationId xmlns:p14="http://schemas.microsoft.com/office/powerpoint/2010/main" val="43837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40EFA"/>
        </a:solidFill>
        <a:effectLst/>
      </p:bgPr>
    </p:bg>
    <p:spTree>
      <p:nvGrpSpPr>
        <p:cNvPr id="1" name="">
          <a:extLst>
            <a:ext uri="{FF2B5EF4-FFF2-40B4-BE49-F238E27FC236}">
              <a16:creationId xmlns:a16="http://schemas.microsoft.com/office/drawing/2014/main" id="{31A2B02F-63DD-2068-E32B-79D212D4001F}"/>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126C003-1860-C9A0-8EAF-E2215007C716}"/>
              </a:ext>
            </a:extLst>
          </p:cNvPr>
          <p:cNvSpPr txBox="1"/>
          <p:nvPr/>
        </p:nvSpPr>
        <p:spPr>
          <a:xfrm>
            <a:off x="4986845" y="2924158"/>
            <a:ext cx="1649811"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200" b="0" i="0" u="none" strike="noStrike" kern="1200" cap="none" spc="0" normalizeH="0" baseline="0" noProof="0" dirty="0">
                <a:ln>
                  <a:noFill/>
                </a:ln>
                <a:solidFill>
                  <a:srgbClr val="FFFF00"/>
                </a:solidFill>
                <a:effectLst/>
                <a:uLnTx/>
                <a:uFillTx/>
                <a:latin typeface="Segoe UI"/>
                <a:ea typeface="メイリオ"/>
                <a:cs typeface="+mn-cs"/>
              </a:rPr>
              <a:t>Outlook</a:t>
            </a:r>
            <a:endParaRPr kumimoji="1" lang="ja-JP" altLang="en-US" sz="32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spTree>
    <p:extLst>
      <p:ext uri="{BB962C8B-B14F-4D97-AF65-F5344CB8AC3E}">
        <p14:creationId xmlns:p14="http://schemas.microsoft.com/office/powerpoint/2010/main" val="257408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BE1BE-EF25-4975-1AF8-530E184E0117}"/>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054B38D-40FD-BCA1-7B4F-06CE886EF7A1}"/>
              </a:ext>
            </a:extLst>
          </p:cNvPr>
          <p:cNvSpPr txBox="1"/>
          <p:nvPr/>
        </p:nvSpPr>
        <p:spPr>
          <a:xfrm>
            <a:off x="917442" y="4120201"/>
            <a:ext cx="7900945" cy="923330"/>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dirty="0"/>
              <a:t>We can identify not only        </a:t>
            </a:r>
            <a:r>
              <a:rPr lang="en-US" altLang="ja-JP" dirty="0"/>
              <a:t> with </a:t>
            </a:r>
            <a:r>
              <a:rPr kumimoji="1" lang="en-US" altLang="ja-JP" dirty="0"/>
              <a:t>string states but all the physical states.</a:t>
            </a:r>
          </a:p>
          <a:p>
            <a:r>
              <a:rPr lang="en-US" altLang="ja-JP" dirty="0"/>
              <a:t>     </a:t>
            </a:r>
          </a:p>
          <a:p>
            <a:r>
              <a:rPr lang="en-US" altLang="ja-JP" dirty="0"/>
              <a:t>    The physical states will include D-brane states.</a:t>
            </a:r>
            <a:r>
              <a:rPr kumimoji="1" lang="en-US" altLang="ja-JP" dirty="0"/>
              <a:t> </a:t>
            </a:r>
            <a:endParaRPr kumimoji="1" lang="ja-JP" altLang="en-US" dirty="0"/>
          </a:p>
        </p:txBody>
      </p:sp>
      <p:sp>
        <p:nvSpPr>
          <p:cNvPr id="8" name="タイトル 1">
            <a:extLst>
              <a:ext uri="{FF2B5EF4-FFF2-40B4-BE49-F238E27FC236}">
                <a16:creationId xmlns:a16="http://schemas.microsoft.com/office/drawing/2014/main" id="{88ED8EAF-7E88-3E05-0F45-B0A76163EB77}"/>
              </a:ext>
            </a:extLst>
          </p:cNvPr>
          <p:cNvSpPr txBox="1">
            <a:spLocks/>
          </p:cNvSpPr>
          <p:nvPr/>
        </p:nvSpPr>
        <p:spPr>
          <a:xfrm>
            <a:off x="0" y="-87711"/>
            <a:ext cx="12192001" cy="771664"/>
          </a:xfrm>
          <a:prstGeom prst="rect">
            <a:avLst/>
          </a:prstGeom>
          <a:solidFill>
            <a:schemeClr val="accent4">
              <a:lumMod val="20000"/>
              <a:lumOff val="80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kumimoji="1" sz="3200" kern="1200">
                <a:solidFill>
                  <a:schemeClr val="tx1"/>
                </a:solidFill>
                <a:latin typeface="ＭＳ Ｐ明朝" panose="02020600040205080304" pitchFamily="18" charset="-128"/>
                <a:ea typeface="ＭＳ Ｐ明朝" panose="02020600040205080304" pitchFamily="18"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ja-JP" dirty="0">
                <a:solidFill>
                  <a:sysClr val="windowText" lastClr="000000"/>
                </a:solidFill>
                <a:latin typeface="メイリオ" panose="020B0604030504040204" pitchFamily="50" charset="-128"/>
                <a:ea typeface="メイリオ" panose="020B0604030504040204" pitchFamily="50" charset="-128"/>
              </a:rPr>
              <a:t> Outlook</a:t>
            </a:r>
            <a:endParaRPr kumimoji="1" lang="ja-JP" altLang="en-US" sz="3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j-cs"/>
            </a:endParaRPr>
          </a:p>
        </p:txBody>
      </p:sp>
      <p:pic>
        <p:nvPicPr>
          <p:cNvPr id="11" name="図 10" descr="\documentclass{slides}&#10;&#10;\usepackage{amsthm}&#10;\usepackage{amsmath}&#10;\usepackage{amssymb}&#10;\usepackage[dvipdfm,papersize={910mm,100cm},margin=5mm]{geometry}&#10;\begin{document}&#10;\begin{eqnarray}&#10;(\bar{G}_{MN}, \bar{B}_{MN}, \bar{\Phi}, \cdots)&#10;\nonumber&#10;\end{eqnarray}&#10;\end{document}&#10;" title="IguanaTex Bitmap Display">
            <a:extLst>
              <a:ext uri="{FF2B5EF4-FFF2-40B4-BE49-F238E27FC236}">
                <a16:creationId xmlns:a16="http://schemas.microsoft.com/office/drawing/2014/main" id="{8024989F-39A3-1BBA-4427-24F7E2D15DA5}"/>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6016487" y="1172148"/>
            <a:ext cx="2429595" cy="271310"/>
          </a:xfrm>
          <a:prstGeom prst="rect">
            <a:avLst/>
          </a:prstGeom>
        </p:spPr>
      </p:pic>
      <p:sp>
        <p:nvSpPr>
          <p:cNvPr id="14" name="矢印: 下 13">
            <a:extLst>
              <a:ext uri="{FF2B5EF4-FFF2-40B4-BE49-F238E27FC236}">
                <a16:creationId xmlns:a16="http://schemas.microsoft.com/office/drawing/2014/main" id="{CB7DF3D7-93A4-F1DF-05BE-E154620A19D2}"/>
              </a:ext>
            </a:extLst>
          </p:cNvPr>
          <p:cNvSpPr/>
          <p:nvPr/>
        </p:nvSpPr>
        <p:spPr>
          <a:xfrm>
            <a:off x="3024671" y="1649032"/>
            <a:ext cx="443948" cy="36933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documentclass{slides}&#10;&#10;\usepackage{amsthm}&#10;\usepackage{amsmath}&#10;\usepackage{amssymb}&#10;\usepackage[dvipdfm,papersize={910mm,100cm},margin=5mm]{geometry}&#10;\begin{document}&#10;\begin{eqnarray}&#10;\psi_{dd}&#10;\nonumber&#10;\end{eqnarray}&#10;\end{document}&#10;" title="IguanaTex Bitmap Display">
            <a:extLst>
              <a:ext uri="{FF2B5EF4-FFF2-40B4-BE49-F238E27FC236}">
                <a16:creationId xmlns:a16="http://schemas.microsoft.com/office/drawing/2014/main" id="{964A81E4-C791-92F3-2036-D19A6A1B143E}"/>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818648" y="4180143"/>
            <a:ext cx="397820" cy="238539"/>
          </a:xfrm>
          <a:prstGeom prst="rect">
            <a:avLst/>
          </a:prstGeom>
        </p:spPr>
      </p:pic>
      <p:sp>
        <p:nvSpPr>
          <p:cNvPr id="2" name="テキスト ボックス 1">
            <a:extLst>
              <a:ext uri="{FF2B5EF4-FFF2-40B4-BE49-F238E27FC236}">
                <a16:creationId xmlns:a16="http://schemas.microsoft.com/office/drawing/2014/main" id="{450C4BEC-56E7-588E-98CF-4DE0EEC8DC54}"/>
              </a:ext>
            </a:extLst>
          </p:cNvPr>
          <p:cNvSpPr txBox="1"/>
          <p:nvPr/>
        </p:nvSpPr>
        <p:spPr>
          <a:xfrm>
            <a:off x="357809" y="1119809"/>
            <a:ext cx="5777672" cy="369332"/>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dirty="0"/>
              <a:t>Perform BRS analysis around the perturbative </a:t>
            </a:r>
            <a:r>
              <a:rPr kumimoji="1" lang="en-US" altLang="ja-JP" dirty="0" err="1"/>
              <a:t>vacua</a:t>
            </a:r>
            <a:r>
              <a:rPr kumimoji="1" lang="en-US" altLang="ja-JP" dirty="0"/>
              <a:t> </a:t>
            </a:r>
            <a:endParaRPr kumimoji="1" lang="ja-JP" altLang="en-US" dirty="0"/>
          </a:p>
        </p:txBody>
      </p:sp>
      <p:sp>
        <p:nvSpPr>
          <p:cNvPr id="3" name="テキスト ボックス 2">
            <a:extLst>
              <a:ext uri="{FF2B5EF4-FFF2-40B4-BE49-F238E27FC236}">
                <a16:creationId xmlns:a16="http://schemas.microsoft.com/office/drawing/2014/main" id="{E673D830-08F0-6400-AE9F-5B59E6302B4E}"/>
              </a:ext>
            </a:extLst>
          </p:cNvPr>
          <p:cNvSpPr txBox="1"/>
          <p:nvPr/>
        </p:nvSpPr>
        <p:spPr>
          <a:xfrm>
            <a:off x="879480" y="3052700"/>
            <a:ext cx="11312520" cy="923330"/>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dirty="0"/>
              <a:t>Unitarity will be destroyed if the perturbative </a:t>
            </a:r>
            <a:r>
              <a:rPr kumimoji="1" lang="en-US" altLang="ja-JP" dirty="0" err="1"/>
              <a:t>vacua</a:t>
            </a:r>
            <a:r>
              <a:rPr kumimoji="1" lang="en-US" altLang="ja-JP" dirty="0"/>
              <a:t> are deformed beyond the moduli space.</a:t>
            </a:r>
          </a:p>
          <a:p>
            <a:r>
              <a:rPr lang="ja-JP" altLang="en-US" dirty="0"/>
              <a:t>     </a:t>
            </a:r>
            <a:r>
              <a:rPr lang="en-US" altLang="ja-JP" dirty="0"/>
              <a:t>In</a:t>
            </a:r>
            <a:r>
              <a:rPr lang="ja-JP" altLang="en-US" dirty="0"/>
              <a:t> </a:t>
            </a:r>
            <a:r>
              <a:rPr lang="en-US" altLang="ja-JP" dirty="0"/>
              <a:t>this</a:t>
            </a:r>
            <a:r>
              <a:rPr lang="ja-JP" altLang="en-US" dirty="0"/>
              <a:t> </a:t>
            </a:r>
            <a:r>
              <a:rPr lang="en-US" altLang="ja-JP" dirty="0"/>
              <a:t>case,</a:t>
            </a:r>
            <a:r>
              <a:rPr lang="ja-JP" altLang="en-US" dirty="0"/>
              <a:t> </a:t>
            </a:r>
            <a:r>
              <a:rPr lang="en-US" altLang="ja-JP" dirty="0"/>
              <a:t>we</a:t>
            </a:r>
            <a:r>
              <a:rPr lang="ja-JP" altLang="en-US" dirty="0"/>
              <a:t> </a:t>
            </a:r>
            <a:r>
              <a:rPr lang="en-US" altLang="ja-JP" dirty="0"/>
              <a:t>will</a:t>
            </a:r>
            <a:r>
              <a:rPr lang="ja-JP" altLang="en-US" dirty="0"/>
              <a:t> </a:t>
            </a:r>
            <a:r>
              <a:rPr lang="en-US" altLang="ja-JP" dirty="0"/>
              <a:t>find</a:t>
            </a:r>
            <a:r>
              <a:rPr lang="ja-JP" altLang="en-US" dirty="0"/>
              <a:t> </a:t>
            </a:r>
            <a:r>
              <a:rPr lang="en-US" altLang="ja-JP" dirty="0"/>
              <a:t>that</a:t>
            </a:r>
            <a:r>
              <a:rPr lang="ja-JP" altLang="en-US" dirty="0"/>
              <a:t> </a:t>
            </a:r>
            <a:r>
              <a:rPr lang="en-US" altLang="ja-JP" dirty="0"/>
              <a:t>unitarity of string geometry theory choose perturbative </a:t>
            </a:r>
            <a:r>
              <a:rPr lang="en-US" altLang="ja-JP" dirty="0" err="1"/>
              <a:t>vacua</a:t>
            </a:r>
            <a:r>
              <a:rPr lang="en-US" altLang="ja-JP" dirty="0"/>
              <a:t> in string theory.</a:t>
            </a:r>
          </a:p>
          <a:p>
            <a:r>
              <a:rPr lang="en-US" altLang="ja-JP" dirty="0"/>
              <a:t>     That is, the origin of Weyl invariance will be BRS symmetry in string geometry theory.</a:t>
            </a:r>
          </a:p>
        </p:txBody>
      </p:sp>
      <p:sp>
        <p:nvSpPr>
          <p:cNvPr id="7" name="左中かっこ 6">
            <a:extLst>
              <a:ext uri="{FF2B5EF4-FFF2-40B4-BE49-F238E27FC236}">
                <a16:creationId xmlns:a16="http://schemas.microsoft.com/office/drawing/2014/main" id="{D40C505A-8B0A-CFC4-55AF-13EC746B59BF}"/>
              </a:ext>
            </a:extLst>
          </p:cNvPr>
          <p:cNvSpPr/>
          <p:nvPr/>
        </p:nvSpPr>
        <p:spPr>
          <a:xfrm>
            <a:off x="761999" y="2374447"/>
            <a:ext cx="155443" cy="2486889"/>
          </a:xfrm>
          <a:prstGeom prst="lef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D7C77458-DD2E-F894-B1D5-B7E363AAD95F}"/>
              </a:ext>
            </a:extLst>
          </p:cNvPr>
          <p:cNvSpPr txBox="1"/>
          <p:nvPr/>
        </p:nvSpPr>
        <p:spPr>
          <a:xfrm>
            <a:off x="879478" y="2318043"/>
            <a:ext cx="5719579" cy="646331"/>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dirty="0"/>
              <a:t>Unitarity around the perturbative </a:t>
            </a:r>
            <a:r>
              <a:rPr kumimoji="1" lang="en-US" altLang="ja-JP" dirty="0" err="1"/>
              <a:t>vacua</a:t>
            </a:r>
            <a:r>
              <a:rPr kumimoji="1" lang="en-US" altLang="ja-JP" dirty="0"/>
              <a:t> is expected.</a:t>
            </a:r>
          </a:p>
          <a:p>
            <a:endParaRPr kumimoji="1" lang="ja-JP" altLang="en-US" dirty="0"/>
          </a:p>
        </p:txBody>
      </p:sp>
      <p:cxnSp>
        <p:nvCxnSpPr>
          <p:cNvPr id="9" name="直線コネクタ 8">
            <a:extLst>
              <a:ext uri="{FF2B5EF4-FFF2-40B4-BE49-F238E27FC236}">
                <a16:creationId xmlns:a16="http://schemas.microsoft.com/office/drawing/2014/main" id="{61261F6B-CC80-4551-75DE-EE1BB3DC9AFD}"/>
              </a:ext>
            </a:extLst>
          </p:cNvPr>
          <p:cNvCxnSpPr/>
          <p:nvPr/>
        </p:nvCxnSpPr>
        <p:spPr>
          <a:xfrm>
            <a:off x="3818648" y="4418682"/>
            <a:ext cx="454959"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2" name="直線コネクタ 11">
            <a:extLst>
              <a:ext uri="{FF2B5EF4-FFF2-40B4-BE49-F238E27FC236}">
                <a16:creationId xmlns:a16="http://schemas.microsoft.com/office/drawing/2014/main" id="{4BE9AB3F-4440-8782-35F8-942EF82FD1A9}"/>
              </a:ext>
            </a:extLst>
          </p:cNvPr>
          <p:cNvCxnSpPr/>
          <p:nvPr/>
        </p:nvCxnSpPr>
        <p:spPr>
          <a:xfrm>
            <a:off x="4066309" y="4418682"/>
            <a:ext cx="207298" cy="167173"/>
          </a:xfrm>
          <a:prstGeom prst="line">
            <a:avLst/>
          </a:prstGeom>
        </p:spPr>
        <p:style>
          <a:lnRef idx="3">
            <a:schemeClr val="accent5"/>
          </a:lnRef>
          <a:fillRef idx="0">
            <a:schemeClr val="accent5"/>
          </a:fillRef>
          <a:effectRef idx="2">
            <a:schemeClr val="accent5"/>
          </a:effectRef>
          <a:fontRef idx="minor">
            <a:schemeClr val="tx1"/>
          </a:fontRef>
        </p:style>
      </p:cxnSp>
      <p:sp>
        <p:nvSpPr>
          <p:cNvPr id="13" name="テキスト ボックス 12">
            <a:extLst>
              <a:ext uri="{FF2B5EF4-FFF2-40B4-BE49-F238E27FC236}">
                <a16:creationId xmlns:a16="http://schemas.microsoft.com/office/drawing/2014/main" id="{0FA5B3B5-AAC6-9156-754F-1A1CF31B775A}"/>
              </a:ext>
            </a:extLst>
          </p:cNvPr>
          <p:cNvSpPr txBox="1"/>
          <p:nvPr/>
        </p:nvSpPr>
        <p:spPr>
          <a:xfrm>
            <a:off x="4216468" y="4388950"/>
            <a:ext cx="3298339" cy="369332"/>
          </a:xfrm>
          <a:prstGeom prst="rect">
            <a:avLst/>
          </a:prstGeom>
          <a:noFill/>
        </p:spPr>
        <p:txBody>
          <a:bodyPr wrap="none" rtlCol="0">
            <a:spAutoFit/>
          </a:bodyPr>
          <a:lstStyle/>
          <a:p>
            <a:r>
              <a:rPr kumimoji="1" lang="en-US" altLang="ja-JP" dirty="0"/>
              <a:t>Scalar fluctuation of the metric</a:t>
            </a:r>
            <a:endParaRPr kumimoji="1" lang="ja-JP" altLang="en-US" dirty="0"/>
          </a:p>
        </p:txBody>
      </p:sp>
    </p:spTree>
    <p:extLst>
      <p:ext uri="{BB962C8B-B14F-4D97-AF65-F5344CB8AC3E}">
        <p14:creationId xmlns:p14="http://schemas.microsoft.com/office/powerpoint/2010/main" val="3675268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40EFA"/>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5117452" y="3003502"/>
            <a:ext cx="167065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200" b="0" i="0" u="none" strike="noStrike" kern="1200" cap="none" spc="0" normalizeH="0" baseline="0" noProof="0" dirty="0">
                <a:ln>
                  <a:noFill/>
                </a:ln>
                <a:solidFill>
                  <a:srgbClr val="FFFF00"/>
                </a:solidFill>
                <a:effectLst/>
                <a:uLnTx/>
                <a:uFillTx/>
                <a:latin typeface="Segoe UI" panose="020B0502040204020203" pitchFamily="34" charset="0"/>
                <a:ea typeface="メイリオ" panose="020B0604030504040204" pitchFamily="50" charset="-128"/>
                <a:cs typeface="+mn-cs"/>
              </a:rPr>
              <a:t>Backups</a:t>
            </a:r>
            <a:endParaRPr kumimoji="1" lang="ja-JP" altLang="en-US" sz="32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spTree>
    <p:extLst>
      <p:ext uri="{BB962C8B-B14F-4D97-AF65-F5344CB8AC3E}">
        <p14:creationId xmlns:p14="http://schemas.microsoft.com/office/powerpoint/2010/main" val="485713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5209A-C5CF-2DB4-8609-480C164BEC68}"/>
            </a:ext>
          </a:extLst>
        </p:cNvPr>
        <p:cNvGrpSpPr/>
        <p:nvPr/>
      </p:nvGrpSpPr>
      <p:grpSpPr>
        <a:xfrm>
          <a:off x="0" y="0"/>
          <a:ext cx="0" cy="0"/>
          <a:chOff x="0" y="0"/>
          <a:chExt cx="0" cy="0"/>
        </a:xfrm>
      </p:grpSpPr>
      <p:pic>
        <p:nvPicPr>
          <p:cNvPr id="19" name="図 18" descr="\documentclass{slides}&#10;&#10;\usepackage{amsthm}&#10;\usepackage{amsmath}&#10;\usepackage{amssymb}&#10;\usepackage[dvips]{graphicx}&#10;\usepackage[dvips]{psfrag}&#10;&#10;\begin{document}&#10;\begin{eqnarray}&#10;S=\frac{1}{\beta}\int \mathcal{D}\bar{\bold{E}} \mathcal{D}\bar{\tau} \mathcal{D}\bold{X}&#10;\sqrt{-\bold{G}} ( e^{-2 \Phi} ( \mathbf{R}  + 4 \nabla_{\bold{I}} \Phi \nabla^{\bold{I}} \Phi   - \frac{1}{2} |\tilde{\mathbf{H}} |^{2} &#10;-\alpha' \mbox{tr}(\bold{F}^2)) -\frac{1}{2}\sum_{p=1}^\infty&#10;|\tilde{\bold{F}}_p|^2     &#10;)&#10;\nonumber&#10;\end{eqnarray}&#10;\end{document}&#10;" title="IguanaTex Bitmap Display">
            <a:extLst>
              <a:ext uri="{FF2B5EF4-FFF2-40B4-BE49-F238E27FC236}">
                <a16:creationId xmlns:a16="http://schemas.microsoft.com/office/drawing/2014/main" id="{0601E9AF-2F10-14FA-D08A-A7B4DBCF9120}"/>
              </a:ext>
            </a:extLst>
          </p:cNvPr>
          <p:cNvPicPr>
            <a:picLocks noChangeAspect="1"/>
          </p:cNvPicPr>
          <p:nvPr>
            <p:custDataLst>
              <p:tags r:id="rId1"/>
            </p:custDataLst>
          </p:nvPr>
        </p:nvPicPr>
        <p:blipFill>
          <a:blip r:embed="rId15" cstate="print">
            <a:extLst>
              <a:ext uri="{28A0092B-C50C-407E-A947-70E740481C1C}">
                <a14:useLocalDpi xmlns:a14="http://schemas.microsoft.com/office/drawing/2010/main" val="0"/>
              </a:ext>
            </a:extLst>
          </a:blip>
          <a:stretch>
            <a:fillRect/>
          </a:stretch>
        </p:blipFill>
        <p:spPr>
          <a:xfrm>
            <a:off x="929209" y="4954230"/>
            <a:ext cx="9876561" cy="700952"/>
          </a:xfrm>
          <a:prstGeom prst="rect">
            <a:avLst/>
          </a:prstGeom>
        </p:spPr>
      </p:pic>
      <p:sp>
        <p:nvSpPr>
          <p:cNvPr id="8" name="タイトル 1">
            <a:extLst>
              <a:ext uri="{FF2B5EF4-FFF2-40B4-BE49-F238E27FC236}">
                <a16:creationId xmlns:a16="http://schemas.microsoft.com/office/drawing/2014/main" id="{2D0143C8-6706-A71E-329F-D9145C2D3F92}"/>
              </a:ext>
            </a:extLst>
          </p:cNvPr>
          <p:cNvSpPr txBox="1">
            <a:spLocks/>
          </p:cNvSpPr>
          <p:nvPr/>
        </p:nvSpPr>
        <p:spPr>
          <a:xfrm>
            <a:off x="-1" y="-64737"/>
            <a:ext cx="12192001" cy="771664"/>
          </a:xfrm>
          <a:prstGeom prst="rect">
            <a:avLst/>
          </a:prstGeom>
          <a:solidFill>
            <a:schemeClr val="accent4">
              <a:lumMod val="20000"/>
              <a:lumOff val="80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kumimoji="1" sz="3200" kern="1200">
                <a:solidFill>
                  <a:schemeClr val="tx1"/>
                </a:solidFill>
                <a:latin typeface="ＭＳ Ｐ明朝" panose="02020600040205080304" pitchFamily="18" charset="-128"/>
                <a:ea typeface="ＭＳ Ｐ明朝" panose="02020600040205080304" pitchFamily="18"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3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j-cs"/>
              </a:rPr>
              <a:t> </a:t>
            </a:r>
            <a:r>
              <a:rPr lang="ja-JP" altLang="en-US" dirty="0">
                <a:solidFill>
                  <a:sysClr val="windowText" lastClr="000000"/>
                </a:solidFill>
                <a:latin typeface="メイリオ" panose="020B0604030504040204" pitchFamily="50" charset="-128"/>
                <a:ea typeface="メイリオ" panose="020B0604030504040204" pitchFamily="50" charset="-128"/>
              </a:rPr>
              <a:t>作用の決定</a:t>
            </a:r>
            <a:endParaRPr kumimoji="1" lang="ja-JP" altLang="en-US" sz="3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j-cs"/>
            </a:endParaRPr>
          </a:p>
        </p:txBody>
      </p:sp>
      <p:sp>
        <p:nvSpPr>
          <p:cNvPr id="4" name="テキスト ボックス 3">
            <a:extLst>
              <a:ext uri="{FF2B5EF4-FFF2-40B4-BE49-F238E27FC236}">
                <a16:creationId xmlns:a16="http://schemas.microsoft.com/office/drawing/2014/main" id="{0102FD5F-30DC-2C40-2D2D-D0A286946C0A}"/>
              </a:ext>
            </a:extLst>
          </p:cNvPr>
          <p:cNvSpPr txBox="1"/>
          <p:nvPr/>
        </p:nvSpPr>
        <p:spPr>
          <a:xfrm>
            <a:off x="1162362" y="817959"/>
            <a:ext cx="6013185" cy="369332"/>
          </a:xfrm>
          <a:prstGeom prst="rect">
            <a:avLst/>
          </a:prstGeom>
          <a:noFill/>
        </p:spPr>
        <p:txBody>
          <a:bodyPr wrap="none" rtlCol="0">
            <a:spAutoFit/>
          </a:bodyPr>
          <a:lstStyle/>
          <a:p>
            <a:pPr marL="285750" indent="-285750">
              <a:buFont typeface="Arial" panose="020B0604020202020204" pitchFamily="34" charset="0"/>
              <a:buChar char="•"/>
            </a:pPr>
            <a:r>
              <a:rPr lang="ja-JP" altLang="en-US" dirty="0">
                <a:effectLst/>
              </a:rPr>
              <a:t>作用はゴースト項が含まれないように微分は２階まで</a:t>
            </a:r>
            <a:endParaRPr kumimoji="1" lang="ja-JP" altLang="en-US" dirty="0"/>
          </a:p>
        </p:txBody>
      </p:sp>
      <p:pic>
        <p:nvPicPr>
          <p:cNvPr id="6" name="図 5" descr="\documentclass{slides}&#10;&#10;\usepackage{amsthm}&#10;\usepackage{amsmath}&#10;\usepackage{amssymb}&#10;\usepackage[dvips]{graphicx}&#10;\begin{document}&#10;\begin{eqnarray}&#10;\frac{1}{(p^2)^2-m^4}=\frac{1}{p^2-m^2} \frac{1}{p^2+m^2}&#10;\nonumber&#10;\end{eqnarray}&#10;\end{document}&#10;" title="IguanaTex Bitmap Display">
            <a:extLst>
              <a:ext uri="{FF2B5EF4-FFF2-40B4-BE49-F238E27FC236}">
                <a16:creationId xmlns:a16="http://schemas.microsoft.com/office/drawing/2014/main" id="{E145B797-ED9E-6B67-BA1E-D17D0A480D98}"/>
              </a:ext>
            </a:extLst>
          </p:cNvPr>
          <p:cNvPicPr>
            <a:picLocks noChangeAspect="1"/>
          </p:cNvPicPr>
          <p:nvPr>
            <p:custDataLst>
              <p:tags r:id="rId2"/>
            </p:custDataLst>
          </p:nvPr>
        </p:nvPicPr>
        <p:blipFill>
          <a:blip r:embed="rId16" cstate="print">
            <a:extLst>
              <a:ext uri="{28A0092B-C50C-407E-A947-70E740481C1C}">
                <a14:useLocalDpi xmlns:a14="http://schemas.microsoft.com/office/drawing/2010/main" val="0"/>
              </a:ext>
            </a:extLst>
          </a:blip>
          <a:stretch>
            <a:fillRect/>
          </a:stretch>
        </p:blipFill>
        <p:spPr>
          <a:xfrm>
            <a:off x="7828036" y="713575"/>
            <a:ext cx="3797576" cy="591395"/>
          </a:xfrm>
          <a:prstGeom prst="rect">
            <a:avLst/>
          </a:prstGeom>
        </p:spPr>
      </p:pic>
      <p:sp>
        <p:nvSpPr>
          <p:cNvPr id="7" name="テキスト ボックス 6">
            <a:extLst>
              <a:ext uri="{FF2B5EF4-FFF2-40B4-BE49-F238E27FC236}">
                <a16:creationId xmlns:a16="http://schemas.microsoft.com/office/drawing/2014/main" id="{17275047-7893-BE97-E5DD-898F2791F22E}"/>
              </a:ext>
            </a:extLst>
          </p:cNvPr>
          <p:cNvSpPr txBox="1"/>
          <p:nvPr/>
        </p:nvSpPr>
        <p:spPr>
          <a:xfrm>
            <a:off x="7228518" y="824607"/>
            <a:ext cx="449034" cy="369332"/>
          </a:xfrm>
          <a:prstGeom prst="rect">
            <a:avLst/>
          </a:prstGeom>
          <a:noFill/>
        </p:spPr>
        <p:txBody>
          <a:bodyPr wrap="none" rtlCol="0">
            <a:spAutoFit/>
          </a:bodyPr>
          <a:lstStyle/>
          <a:p>
            <a:r>
              <a:rPr kumimoji="1" lang="en-US" altLang="ja-JP" dirty="0"/>
              <a:t>c.f.</a:t>
            </a:r>
            <a:endParaRPr kumimoji="1" lang="ja-JP" altLang="en-US" dirty="0"/>
          </a:p>
        </p:txBody>
      </p:sp>
      <p:sp>
        <p:nvSpPr>
          <p:cNvPr id="11" name="テキスト ボックス 10">
            <a:extLst>
              <a:ext uri="{FF2B5EF4-FFF2-40B4-BE49-F238E27FC236}">
                <a16:creationId xmlns:a16="http://schemas.microsoft.com/office/drawing/2014/main" id="{3590CA49-F236-CE38-C535-4CBD1B9C487F}"/>
              </a:ext>
            </a:extLst>
          </p:cNvPr>
          <p:cNvSpPr txBox="1"/>
          <p:nvPr/>
        </p:nvSpPr>
        <p:spPr>
          <a:xfrm>
            <a:off x="1162362" y="1683498"/>
            <a:ext cx="6852966" cy="369332"/>
          </a:xfrm>
          <a:prstGeom prst="rect">
            <a:avLst/>
          </a:prstGeom>
          <a:noFill/>
        </p:spPr>
        <p:txBody>
          <a:bodyPr wrap="none" rtlCol="0">
            <a:spAutoFit/>
          </a:bodyPr>
          <a:lstStyle/>
          <a:p>
            <a:pPr marL="285750" indent="-285750">
              <a:buFont typeface="Arial" panose="020B0604020202020204" pitchFamily="34" charset="0"/>
              <a:buChar char="•"/>
            </a:pPr>
            <a:r>
              <a:rPr lang="ja-JP" altLang="en-US" dirty="0"/>
              <a:t>　を０におき、一つの方向に次元還元をすることで</a:t>
            </a:r>
            <a:r>
              <a:rPr lang="en-US" altLang="ja-JP" dirty="0"/>
              <a:t>truncate</a:t>
            </a:r>
            <a:endParaRPr kumimoji="1" lang="ja-JP" altLang="en-US" dirty="0"/>
          </a:p>
        </p:txBody>
      </p:sp>
      <p:sp>
        <p:nvSpPr>
          <p:cNvPr id="13" name="テキスト ボックス 12">
            <a:extLst>
              <a:ext uri="{FF2B5EF4-FFF2-40B4-BE49-F238E27FC236}">
                <a16:creationId xmlns:a16="http://schemas.microsoft.com/office/drawing/2014/main" id="{2FD1950E-0F38-4727-FF19-0E533AB3EDCE}"/>
              </a:ext>
            </a:extLst>
          </p:cNvPr>
          <p:cNvSpPr txBox="1"/>
          <p:nvPr/>
        </p:nvSpPr>
        <p:spPr>
          <a:xfrm>
            <a:off x="3063429" y="3355699"/>
            <a:ext cx="3016300" cy="369332"/>
          </a:xfrm>
          <a:prstGeom prst="rect">
            <a:avLst/>
          </a:prstGeom>
          <a:noFill/>
        </p:spPr>
        <p:txBody>
          <a:bodyPr wrap="square">
            <a:spAutoFit/>
          </a:bodyPr>
          <a:lstStyle/>
          <a:p>
            <a:r>
              <a:rPr lang="ja-JP" altLang="en-US" dirty="0">
                <a:effectLst/>
              </a:rPr>
              <a:t>ヘテロ</a:t>
            </a:r>
            <a:r>
              <a:rPr lang="en-US" altLang="ja-JP" dirty="0">
                <a:effectLst/>
              </a:rPr>
              <a:t>SO(32)    </a:t>
            </a:r>
            <a:r>
              <a:rPr lang="en-US" altLang="ja-JP" dirty="0"/>
              <a:t>           </a:t>
            </a:r>
            <a:r>
              <a:rPr lang="ja-JP" altLang="en-US" dirty="0">
                <a:effectLst/>
              </a:rPr>
              <a:t>間</a:t>
            </a:r>
            <a:endParaRPr lang="ja-JP" altLang="en-US" dirty="0"/>
          </a:p>
        </p:txBody>
      </p:sp>
      <p:pic>
        <p:nvPicPr>
          <p:cNvPr id="2" name="図 1" descr="\documentclass{slides}&#10;&#10;\usepackage{amsthm}&#10;\usepackage{amsmath}&#10;\usepackage{amssymb}&#10;\usepackage[dvips]{graphicx}&#10;\begin{document}&#10;\begin{eqnarray}&#10;\bold{A}&#10;\nonumber&#10;\end{eqnarray}&#10;\end{document}&#10;" title="IguanaTex Bitmap Display">
            <a:extLst>
              <a:ext uri="{FF2B5EF4-FFF2-40B4-BE49-F238E27FC236}">
                <a16:creationId xmlns:a16="http://schemas.microsoft.com/office/drawing/2014/main" id="{C09C0B1E-4AA3-9E2D-B284-33554658027E}"/>
              </a:ext>
            </a:extLst>
          </p:cNvPr>
          <p:cNvPicPr>
            <a:picLocks noChangeAspect="1"/>
          </p:cNvPicPr>
          <p:nvPr>
            <p:custDataLst>
              <p:tags r:id="rId3"/>
            </p:custDataLst>
          </p:nvPr>
        </p:nvPicPr>
        <p:blipFill>
          <a:blip r:embed="rId17" cstate="print">
            <a:extLst>
              <a:ext uri="{28A0092B-C50C-407E-A947-70E740481C1C}">
                <a14:useLocalDpi xmlns:a14="http://schemas.microsoft.com/office/drawing/2010/main" val="0"/>
              </a:ext>
            </a:extLst>
          </a:blip>
          <a:stretch>
            <a:fillRect/>
          </a:stretch>
        </p:blipFill>
        <p:spPr>
          <a:xfrm>
            <a:off x="1507489" y="1730255"/>
            <a:ext cx="204244" cy="185954"/>
          </a:xfrm>
          <a:prstGeom prst="rect">
            <a:avLst/>
          </a:prstGeom>
        </p:spPr>
      </p:pic>
      <p:pic>
        <p:nvPicPr>
          <p:cNvPr id="9" name="図 8" descr="\documentclass{slides}&#10;&#10;\usepackage{amsthm}&#10;\usepackage{amsmath}&#10;\usepackage{amssymb}&#10;\usepackage[dvips]{graphicx}&#10;\begin{document}&#10;\begin{eqnarray}&#10;E_8 \times E_8&#10;\nonumber&#10;\end{eqnarray}&#10;\end{document}&#10;" title="IguanaTex Bitmap Display">
            <a:extLst>
              <a:ext uri="{FF2B5EF4-FFF2-40B4-BE49-F238E27FC236}">
                <a16:creationId xmlns:a16="http://schemas.microsoft.com/office/drawing/2014/main" id="{AE8A5941-46F8-C41F-709C-1830096621A0}"/>
              </a:ext>
            </a:extLst>
          </p:cNvPr>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4634400" y="3444369"/>
            <a:ext cx="795184" cy="189240"/>
          </a:xfrm>
          <a:prstGeom prst="rect">
            <a:avLst/>
          </a:prstGeom>
        </p:spPr>
      </p:pic>
      <p:pic>
        <p:nvPicPr>
          <p:cNvPr id="30" name="図 29" descr="\documentclass{slides}&#10;&#10;\usepackage{amsthm}&#10;\usepackage{amsmath}&#10;\usepackage{amssymb}&#10;\usepackage[dvips]{graphicx}&#10;\usepackage[dvips]{psfrag}&#10;&#10;\begin{document}&#10;\begin{eqnarray}&#10;\bold{C}_{p} \; (p=0, 1, \cdots)&#10;\nonumber&#10;\end{eqnarray}&#10;\end{document}&#10;" title="IguanaTex Bitmap Display">
            <a:extLst>
              <a:ext uri="{FF2B5EF4-FFF2-40B4-BE49-F238E27FC236}">
                <a16:creationId xmlns:a16="http://schemas.microsoft.com/office/drawing/2014/main" id="{32FCE7E6-C5B8-9E8B-B1B7-E40EB759BC1B}"/>
              </a:ext>
            </a:extLst>
          </p:cNvPr>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1507489" y="2883196"/>
            <a:ext cx="2114798" cy="274200"/>
          </a:xfrm>
          <a:prstGeom prst="rect">
            <a:avLst/>
          </a:prstGeom>
        </p:spPr>
      </p:pic>
      <p:sp>
        <p:nvSpPr>
          <p:cNvPr id="15" name="テキスト ボックス 14">
            <a:extLst>
              <a:ext uri="{FF2B5EF4-FFF2-40B4-BE49-F238E27FC236}">
                <a16:creationId xmlns:a16="http://schemas.microsoft.com/office/drawing/2014/main" id="{C48517A7-B479-CB72-9B61-F9E3C9BBECAC}"/>
              </a:ext>
            </a:extLst>
          </p:cNvPr>
          <p:cNvSpPr txBox="1"/>
          <p:nvPr/>
        </p:nvSpPr>
        <p:spPr>
          <a:xfrm>
            <a:off x="2304584" y="2232899"/>
            <a:ext cx="4568521" cy="369332"/>
          </a:xfrm>
          <a:prstGeom prst="rect">
            <a:avLst/>
          </a:prstGeom>
          <a:noFill/>
        </p:spPr>
        <p:txBody>
          <a:bodyPr wrap="square">
            <a:spAutoFit/>
          </a:bodyPr>
          <a:lstStyle/>
          <a:p>
            <a:r>
              <a:rPr lang="ja-JP" altLang="en-US" dirty="0"/>
              <a:t>作用はタイプ</a:t>
            </a:r>
            <a:r>
              <a:rPr lang="en-US" altLang="ja-JP" dirty="0">
                <a:effectLst/>
              </a:rPr>
              <a:t>IIA IIB</a:t>
            </a:r>
            <a:r>
              <a:rPr lang="ja-JP" altLang="en-US" dirty="0">
                <a:effectLst/>
              </a:rPr>
              <a:t>間の</a:t>
            </a:r>
            <a:r>
              <a:rPr lang="en-US" altLang="ja-JP" dirty="0">
                <a:effectLst/>
              </a:rPr>
              <a:t>T</a:t>
            </a:r>
            <a:r>
              <a:rPr lang="ja-JP" altLang="en-US" dirty="0">
                <a:effectLst/>
              </a:rPr>
              <a:t>双対変換で</a:t>
            </a:r>
            <a:r>
              <a:rPr lang="ja-JP" altLang="en-US" b="1" dirty="0">
                <a:effectLst/>
              </a:rPr>
              <a:t>不変</a:t>
            </a:r>
            <a:endParaRPr lang="en-US" altLang="ja-JP" dirty="0">
              <a:effectLst/>
            </a:endParaRPr>
          </a:p>
        </p:txBody>
      </p:sp>
      <p:sp>
        <p:nvSpPr>
          <p:cNvPr id="31" name="矢印: 下 30">
            <a:extLst>
              <a:ext uri="{FF2B5EF4-FFF2-40B4-BE49-F238E27FC236}">
                <a16:creationId xmlns:a16="http://schemas.microsoft.com/office/drawing/2014/main" id="{45200573-BE17-DEA9-D6A1-B41CAA55258E}"/>
              </a:ext>
            </a:extLst>
          </p:cNvPr>
          <p:cNvSpPr/>
          <p:nvPr/>
        </p:nvSpPr>
        <p:spPr>
          <a:xfrm>
            <a:off x="4073085" y="2052523"/>
            <a:ext cx="355988" cy="18068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756D99C6-EED5-F8F1-5E99-3FAAB9431428}"/>
              </a:ext>
            </a:extLst>
          </p:cNvPr>
          <p:cNvSpPr txBox="1"/>
          <p:nvPr/>
        </p:nvSpPr>
        <p:spPr>
          <a:xfrm>
            <a:off x="3601347" y="2835630"/>
            <a:ext cx="6107632" cy="369332"/>
          </a:xfrm>
          <a:prstGeom prst="rect">
            <a:avLst/>
          </a:prstGeom>
          <a:noFill/>
        </p:spPr>
        <p:txBody>
          <a:bodyPr wrap="square">
            <a:spAutoFit/>
          </a:bodyPr>
          <a:lstStyle/>
          <a:p>
            <a:r>
              <a:rPr lang="ja-JP" altLang="en-US" dirty="0"/>
              <a:t>を０におき、一つの方向に次元還元をすることで</a:t>
            </a:r>
            <a:r>
              <a:rPr lang="en-US" altLang="ja-JP" dirty="0"/>
              <a:t>truncate</a:t>
            </a:r>
            <a:endParaRPr lang="ja-JP" altLang="en-US" dirty="0"/>
          </a:p>
        </p:txBody>
      </p:sp>
      <p:sp>
        <p:nvSpPr>
          <p:cNvPr id="34" name="テキスト ボックス 33">
            <a:extLst>
              <a:ext uri="{FF2B5EF4-FFF2-40B4-BE49-F238E27FC236}">
                <a16:creationId xmlns:a16="http://schemas.microsoft.com/office/drawing/2014/main" id="{362B90A1-E545-7612-C9DC-8AEE2ABB0232}"/>
              </a:ext>
            </a:extLst>
          </p:cNvPr>
          <p:cNvSpPr txBox="1"/>
          <p:nvPr/>
        </p:nvSpPr>
        <p:spPr>
          <a:xfrm>
            <a:off x="2304584" y="3345780"/>
            <a:ext cx="6354462" cy="369332"/>
          </a:xfrm>
          <a:prstGeom prst="rect">
            <a:avLst/>
          </a:prstGeom>
          <a:noFill/>
        </p:spPr>
        <p:txBody>
          <a:bodyPr wrap="square">
            <a:spAutoFit/>
          </a:bodyPr>
          <a:lstStyle/>
          <a:p>
            <a:r>
              <a:rPr lang="ja-JP" altLang="en-US" dirty="0"/>
              <a:t>作用は　　　　　　　　　　　　</a:t>
            </a:r>
            <a:r>
              <a:rPr lang="ja-JP" altLang="en-US" dirty="0">
                <a:effectLst/>
              </a:rPr>
              <a:t>の</a:t>
            </a:r>
            <a:r>
              <a:rPr lang="en-US" altLang="ja-JP" dirty="0">
                <a:effectLst/>
              </a:rPr>
              <a:t>T</a:t>
            </a:r>
            <a:r>
              <a:rPr lang="ja-JP" altLang="en-US" dirty="0">
                <a:effectLst/>
              </a:rPr>
              <a:t>双対変換で不変</a:t>
            </a:r>
            <a:endParaRPr lang="en-US" altLang="ja-JP" dirty="0">
              <a:effectLst/>
            </a:endParaRPr>
          </a:p>
        </p:txBody>
      </p:sp>
      <p:sp>
        <p:nvSpPr>
          <p:cNvPr id="35" name="矢印: 下 34">
            <a:extLst>
              <a:ext uri="{FF2B5EF4-FFF2-40B4-BE49-F238E27FC236}">
                <a16:creationId xmlns:a16="http://schemas.microsoft.com/office/drawing/2014/main" id="{279DAB5D-8710-16A8-B074-C478B722F8C3}"/>
              </a:ext>
            </a:extLst>
          </p:cNvPr>
          <p:cNvSpPr/>
          <p:nvPr/>
        </p:nvSpPr>
        <p:spPr>
          <a:xfrm>
            <a:off x="4073085" y="3184065"/>
            <a:ext cx="355988" cy="18068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descr="\documentclass{slides}&#10;&#10;\usepackage{amsthm}&#10;\usepackage{amsmath}&#10;\usepackage{amssymb}&#10;\usepackage[dvips]{graphicx}&#10;\begin{document}&#10;\begin{eqnarray}&#10;\alpha'&#10;\nonumber&#10;\end{eqnarray}&#10;\end{document}&#10;" title="IguanaTex Bitmap Display">
            <a:extLst>
              <a:ext uri="{FF2B5EF4-FFF2-40B4-BE49-F238E27FC236}">
                <a16:creationId xmlns:a16="http://schemas.microsoft.com/office/drawing/2014/main" id="{3D9664D6-7764-BB5A-A9F0-11C412A6D3FA}"/>
              </a:ext>
            </a:extLst>
          </p:cNvPr>
          <p:cNvPicPr>
            <a:picLocks noChangeAspect="1"/>
          </p:cNvPicPr>
          <p:nvPr>
            <p:custDataLst>
              <p:tags r:id="rId6"/>
            </p:custDataLst>
          </p:nvPr>
        </p:nvPicPr>
        <p:blipFill>
          <a:blip r:embed="rId20" cstate="print">
            <a:extLst>
              <a:ext uri="{28A0092B-C50C-407E-A947-70E740481C1C}">
                <a14:useLocalDpi xmlns:a14="http://schemas.microsoft.com/office/drawing/2010/main" val="0"/>
              </a:ext>
            </a:extLst>
          </a:blip>
          <a:stretch>
            <a:fillRect/>
          </a:stretch>
        </p:blipFill>
        <p:spPr>
          <a:xfrm>
            <a:off x="10131719" y="3310924"/>
            <a:ext cx="275077" cy="282665"/>
          </a:xfrm>
          <a:prstGeom prst="rect">
            <a:avLst/>
          </a:prstGeom>
        </p:spPr>
      </p:pic>
      <p:sp>
        <p:nvSpPr>
          <p:cNvPr id="38" name="テキスト ボックス 37">
            <a:extLst>
              <a:ext uri="{FF2B5EF4-FFF2-40B4-BE49-F238E27FC236}">
                <a16:creationId xmlns:a16="http://schemas.microsoft.com/office/drawing/2014/main" id="{BED738AC-3A32-AE95-C411-3D248576CCD3}"/>
              </a:ext>
            </a:extLst>
          </p:cNvPr>
          <p:cNvSpPr txBox="1"/>
          <p:nvPr/>
        </p:nvSpPr>
        <p:spPr>
          <a:xfrm>
            <a:off x="8015328" y="3336541"/>
            <a:ext cx="3610284" cy="369332"/>
          </a:xfrm>
          <a:prstGeom prst="rect">
            <a:avLst/>
          </a:prstGeom>
          <a:noFill/>
        </p:spPr>
        <p:txBody>
          <a:bodyPr wrap="none" rtlCol="0">
            <a:spAutoFit/>
          </a:bodyPr>
          <a:lstStyle/>
          <a:p>
            <a:r>
              <a:rPr kumimoji="1" lang="en-US" altLang="ja-JP" dirty="0"/>
              <a:t>(</a:t>
            </a:r>
            <a:r>
              <a:rPr lang="ja-JP" altLang="en-US" dirty="0"/>
              <a:t>示されているのは　　</a:t>
            </a:r>
            <a:r>
              <a:rPr lang="en-US" altLang="ja-JP" dirty="0"/>
              <a:t>1</a:t>
            </a:r>
            <a:r>
              <a:rPr lang="ja-JP" altLang="en-US" dirty="0"/>
              <a:t>次まで）</a:t>
            </a:r>
            <a:endParaRPr kumimoji="1" lang="en-US" altLang="ja-JP" dirty="0"/>
          </a:p>
        </p:txBody>
      </p:sp>
      <p:sp>
        <p:nvSpPr>
          <p:cNvPr id="39" name="テキスト ボックス 38">
            <a:extLst>
              <a:ext uri="{FF2B5EF4-FFF2-40B4-BE49-F238E27FC236}">
                <a16:creationId xmlns:a16="http://schemas.microsoft.com/office/drawing/2014/main" id="{04898660-2971-EB90-E839-59A9E2E66F69}"/>
              </a:ext>
            </a:extLst>
          </p:cNvPr>
          <p:cNvSpPr txBox="1"/>
          <p:nvPr/>
        </p:nvSpPr>
        <p:spPr>
          <a:xfrm>
            <a:off x="1162362" y="3982350"/>
            <a:ext cx="6639959" cy="369332"/>
          </a:xfrm>
          <a:prstGeom prst="rect">
            <a:avLst/>
          </a:prstGeom>
          <a:noFill/>
        </p:spPr>
        <p:txBody>
          <a:bodyPr wrap="none" rtlCol="0">
            <a:spAutoFit/>
          </a:bodyPr>
          <a:lstStyle/>
          <a:p>
            <a:pPr marL="285750" indent="-285750">
              <a:buFont typeface="Arial" panose="020B0604020202020204" pitchFamily="34" charset="0"/>
              <a:buChar char="•"/>
            </a:pPr>
            <a:r>
              <a:rPr lang="ja-JP" altLang="en-US" dirty="0">
                <a:effectLst/>
              </a:rPr>
              <a:t>理論に含まれるスカラー　   </a:t>
            </a:r>
            <a:r>
              <a:rPr lang="en-US" altLang="ja-JP" dirty="0">
                <a:effectLst/>
              </a:rPr>
              <a:t>,        </a:t>
            </a:r>
            <a:r>
              <a:rPr lang="ja-JP" altLang="en-US" dirty="0">
                <a:effectLst/>
              </a:rPr>
              <a:t>の</a:t>
            </a:r>
            <a:r>
              <a:rPr lang="ja-JP" altLang="en-US" dirty="0"/>
              <a:t>＊</a:t>
            </a:r>
            <a:r>
              <a:rPr lang="ja-JP" altLang="en-US" dirty="0">
                <a:effectLst/>
              </a:rPr>
              <a:t>方向の</a:t>
            </a:r>
            <a:r>
              <a:rPr lang="en-US" altLang="ja-JP" dirty="0">
                <a:effectLst/>
              </a:rPr>
              <a:t>T</a:t>
            </a:r>
            <a:r>
              <a:rPr lang="ja-JP" altLang="en-US" dirty="0">
                <a:effectLst/>
              </a:rPr>
              <a:t>双対変換：</a:t>
            </a:r>
            <a:endParaRPr kumimoji="1" lang="ja-JP" altLang="en-US" dirty="0"/>
          </a:p>
        </p:txBody>
      </p:sp>
      <p:pic>
        <p:nvPicPr>
          <p:cNvPr id="41" name="図 40" descr="\documentclass{slides}&#10;&#10;\usepackage{amsthm}&#10;\usepackage{amsmath}&#10;\usepackage{amssymb}&#10;\usepackage[dvips]{graphicx}&#10;\begin{document}&#10;\begin{eqnarray}&#10;\Phi&#10;\nonumber&#10;\end{eqnarray}&#10;\end{document}&#10;" title="IguanaTex Bitmap Display">
            <a:extLst>
              <a:ext uri="{FF2B5EF4-FFF2-40B4-BE49-F238E27FC236}">
                <a16:creationId xmlns:a16="http://schemas.microsoft.com/office/drawing/2014/main" id="{6604C85F-33F0-057B-3E2C-A3C61E504F9B}"/>
              </a:ext>
            </a:extLst>
          </p:cNvPr>
          <p:cNvPicPr>
            <a:picLocks noChangeAspect="1"/>
          </p:cNvPicPr>
          <p:nvPr>
            <p:custDataLst>
              <p:tags r:id="rId7"/>
            </p:custDataLst>
          </p:nvPr>
        </p:nvPicPr>
        <p:blipFill>
          <a:blip r:embed="rId21" cstate="print">
            <a:extLst>
              <a:ext uri="{28A0092B-C50C-407E-A947-70E740481C1C}">
                <a14:useLocalDpi xmlns:a14="http://schemas.microsoft.com/office/drawing/2010/main" val="0"/>
              </a:ext>
            </a:extLst>
          </a:blip>
          <a:stretch>
            <a:fillRect/>
          </a:stretch>
        </p:blipFill>
        <p:spPr>
          <a:xfrm>
            <a:off x="4181861" y="4065315"/>
            <a:ext cx="195099" cy="175284"/>
          </a:xfrm>
          <a:prstGeom prst="rect">
            <a:avLst/>
          </a:prstGeom>
        </p:spPr>
      </p:pic>
      <p:pic>
        <p:nvPicPr>
          <p:cNvPr id="43" name="図 42" descr="\documentclass{slides}&#10;&#10;\usepackage{amsthm}&#10;\usepackage{amsmath}&#10;\usepackage{amssymb}&#10;\usepackage[dvips]{graphicx}&#10;\begin{document}&#10;\begin{eqnarray}&#10;C_0&#10;\nonumber&#10;\end{eqnarray}&#10;\end{document}&#10;" title="IguanaTex Bitmap Display">
            <a:extLst>
              <a:ext uri="{FF2B5EF4-FFF2-40B4-BE49-F238E27FC236}">
                <a16:creationId xmlns:a16="http://schemas.microsoft.com/office/drawing/2014/main" id="{E9C4F409-9692-5348-1E89-7E95F8722F78}"/>
              </a:ext>
            </a:extLst>
          </p:cNvPr>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4634400" y="4074288"/>
            <a:ext cx="297984" cy="210666"/>
          </a:xfrm>
          <a:prstGeom prst="rect">
            <a:avLst/>
          </a:prstGeom>
        </p:spPr>
      </p:pic>
      <p:pic>
        <p:nvPicPr>
          <p:cNvPr id="49" name="図 48" descr="\documentclass{slides}&#10;&#10;\usepackage{amsthm}&#10;\usepackage{amsmath}&#10;\usepackage{amssymb}&#10;\usepackage[dvips]{graphicx}&#10;\begin{document}&#10;\begin{eqnarray}&#10;\Phi \to \Phi - \frac{1}{2} lnG_{**} + \cdots&#10;\nonumber&#10;\end{eqnarray}&#10;\end{document}&#10;" title="IguanaTex Bitmap Display">
            <a:extLst>
              <a:ext uri="{FF2B5EF4-FFF2-40B4-BE49-F238E27FC236}">
                <a16:creationId xmlns:a16="http://schemas.microsoft.com/office/drawing/2014/main" id="{9EBA6C97-B05C-5A76-F8E8-DE888A4D8023}"/>
              </a:ext>
            </a:extLst>
          </p:cNvPr>
          <p:cNvPicPr>
            <a:picLocks noChangeAspect="1"/>
          </p:cNvPicPr>
          <p:nvPr>
            <p:custDataLst>
              <p:tags r:id="rId9"/>
            </p:custDataLst>
          </p:nvPr>
        </p:nvPicPr>
        <p:blipFill>
          <a:blip r:embed="rId23" cstate="print">
            <a:extLst>
              <a:ext uri="{28A0092B-C50C-407E-A947-70E740481C1C}">
                <a14:useLocalDpi xmlns:a14="http://schemas.microsoft.com/office/drawing/2010/main" val="0"/>
              </a:ext>
            </a:extLst>
          </a:blip>
          <a:stretch>
            <a:fillRect/>
          </a:stretch>
        </p:blipFill>
        <p:spPr>
          <a:xfrm>
            <a:off x="9345583" y="3914635"/>
            <a:ext cx="2707762" cy="538809"/>
          </a:xfrm>
          <a:prstGeom prst="rect">
            <a:avLst/>
          </a:prstGeom>
        </p:spPr>
      </p:pic>
      <p:pic>
        <p:nvPicPr>
          <p:cNvPr id="57" name="図 56" descr="\documentclass{slides}&#10;&#10;\usepackage{amsthm}&#10;\usepackage{amsmath}&#10;\usepackage{amssymb}&#10;\usepackage[dvips]{graphicx}&#10;\begin{document}&#10;\begin{eqnarray}&#10;C_0 \leftrightarrow C_{1 *}&#10;\nonumber&#10;\end{eqnarray}&#10;\end{document}&#10;" title="IguanaTex Bitmap Display">
            <a:extLst>
              <a:ext uri="{FF2B5EF4-FFF2-40B4-BE49-F238E27FC236}">
                <a16:creationId xmlns:a16="http://schemas.microsoft.com/office/drawing/2014/main" id="{65A814F7-7B76-4DD2-37E9-4B0F88AC5647}"/>
              </a:ext>
            </a:extLst>
          </p:cNvPr>
          <p:cNvPicPr>
            <a:picLocks noChangeAspect="1"/>
          </p:cNvPicPr>
          <p:nvPr>
            <p:custDataLst>
              <p:tags r:id="rId10"/>
            </p:custDataLst>
          </p:nvPr>
        </p:nvPicPr>
        <p:blipFill>
          <a:blip r:embed="rId24" cstate="print">
            <a:extLst>
              <a:ext uri="{28A0092B-C50C-407E-A947-70E740481C1C}">
                <a14:useLocalDpi xmlns:a14="http://schemas.microsoft.com/office/drawing/2010/main" val="0"/>
              </a:ext>
            </a:extLst>
          </a:blip>
          <a:stretch>
            <a:fillRect/>
          </a:stretch>
        </p:blipFill>
        <p:spPr>
          <a:xfrm>
            <a:off x="7544831" y="4051328"/>
            <a:ext cx="1152306" cy="236253"/>
          </a:xfrm>
          <a:prstGeom prst="rect">
            <a:avLst/>
          </a:prstGeom>
        </p:spPr>
      </p:pic>
      <p:sp>
        <p:nvSpPr>
          <p:cNvPr id="58" name="矢印: 下 57">
            <a:extLst>
              <a:ext uri="{FF2B5EF4-FFF2-40B4-BE49-F238E27FC236}">
                <a16:creationId xmlns:a16="http://schemas.microsoft.com/office/drawing/2014/main" id="{D55FE1B4-6D83-E745-69D9-4A33FD660346}"/>
              </a:ext>
            </a:extLst>
          </p:cNvPr>
          <p:cNvSpPr/>
          <p:nvPr/>
        </p:nvSpPr>
        <p:spPr>
          <a:xfrm>
            <a:off x="4073085" y="4369302"/>
            <a:ext cx="355988" cy="18068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6D7F974E-D078-5683-4127-D1ED4343A73B}"/>
              </a:ext>
            </a:extLst>
          </p:cNvPr>
          <p:cNvSpPr txBox="1"/>
          <p:nvPr/>
        </p:nvSpPr>
        <p:spPr>
          <a:xfrm>
            <a:off x="2296328" y="4506137"/>
            <a:ext cx="3185487" cy="369332"/>
          </a:xfrm>
          <a:prstGeom prst="rect">
            <a:avLst/>
          </a:prstGeom>
          <a:noFill/>
        </p:spPr>
        <p:txBody>
          <a:bodyPr wrap="none" rtlCol="0">
            <a:spAutoFit/>
          </a:bodyPr>
          <a:lstStyle/>
          <a:p>
            <a:r>
              <a:rPr kumimoji="1" lang="ja-JP" altLang="en-US" dirty="0"/>
              <a:t>スカラーポテンシャルはない</a:t>
            </a:r>
          </a:p>
        </p:txBody>
      </p:sp>
      <p:sp>
        <p:nvSpPr>
          <p:cNvPr id="60" name="左中かっこ 59">
            <a:extLst>
              <a:ext uri="{FF2B5EF4-FFF2-40B4-BE49-F238E27FC236}">
                <a16:creationId xmlns:a16="http://schemas.microsoft.com/office/drawing/2014/main" id="{56AFBC61-28AF-6666-9E7D-A408E4A343C1}"/>
              </a:ext>
            </a:extLst>
          </p:cNvPr>
          <p:cNvSpPr/>
          <p:nvPr/>
        </p:nvSpPr>
        <p:spPr>
          <a:xfrm>
            <a:off x="997462" y="817959"/>
            <a:ext cx="111929" cy="3914585"/>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kumimoji="1" lang="ja-JP" altLang="en-US"/>
          </a:p>
        </p:txBody>
      </p:sp>
      <p:sp>
        <p:nvSpPr>
          <p:cNvPr id="61" name="矢印: 下 60">
            <a:extLst>
              <a:ext uri="{FF2B5EF4-FFF2-40B4-BE49-F238E27FC236}">
                <a16:creationId xmlns:a16="http://schemas.microsoft.com/office/drawing/2014/main" id="{F754DA25-7DEA-8E67-33C3-303EEF24287A}"/>
              </a:ext>
            </a:extLst>
          </p:cNvPr>
          <p:cNvSpPr/>
          <p:nvPr/>
        </p:nvSpPr>
        <p:spPr>
          <a:xfrm>
            <a:off x="875432" y="4790535"/>
            <a:ext cx="355988" cy="18068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84F18801-8FEC-26A5-9849-A8052C8BF176}"/>
              </a:ext>
            </a:extLst>
          </p:cNvPr>
          <p:cNvSpPr txBox="1"/>
          <p:nvPr/>
        </p:nvSpPr>
        <p:spPr>
          <a:xfrm>
            <a:off x="875432" y="5613670"/>
            <a:ext cx="3647152" cy="369332"/>
          </a:xfrm>
          <a:prstGeom prst="rect">
            <a:avLst/>
          </a:prstGeom>
          <a:noFill/>
        </p:spPr>
        <p:txBody>
          <a:bodyPr wrap="none" rtlCol="0">
            <a:spAutoFit/>
          </a:bodyPr>
          <a:lstStyle/>
          <a:p>
            <a:r>
              <a:rPr kumimoji="1" lang="ja-JP" altLang="en-US" dirty="0"/>
              <a:t>にほぼ唯一に決定されるだろう。</a:t>
            </a:r>
          </a:p>
        </p:txBody>
      </p:sp>
      <p:sp>
        <p:nvSpPr>
          <p:cNvPr id="5" name="テキスト ボックス 4">
            <a:extLst>
              <a:ext uri="{FF2B5EF4-FFF2-40B4-BE49-F238E27FC236}">
                <a16:creationId xmlns:a16="http://schemas.microsoft.com/office/drawing/2014/main" id="{38B5CD6C-B25E-A787-68FA-09E5BF0FEE00}"/>
              </a:ext>
            </a:extLst>
          </p:cNvPr>
          <p:cNvSpPr txBox="1"/>
          <p:nvPr/>
        </p:nvSpPr>
        <p:spPr>
          <a:xfrm>
            <a:off x="4932384" y="5855375"/>
            <a:ext cx="1768273" cy="369332"/>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ここで　</a:t>
            </a:r>
          </a:p>
        </p:txBody>
      </p:sp>
      <p:pic>
        <p:nvPicPr>
          <p:cNvPr id="16" name="図 15" descr="\documentclass{slides}&#10;&#10;\usepackage{amsthm}&#10;\usepackage{amsmath}&#10;\usepackage{amssymb}&#10;\usepackage[dvips]{graphicx}&#10;\begin{document}&#10;\begin{eqnarray}&#10;\tilde{\bold{F}}_p=d\bold{C}_{p-1}+d\mathbf{B}\wedge\bold{C}_{p-3}&#10;\nonumber&#10;\end{eqnarray}&#10;\end{document}&#10;" title="IguanaTex Bitmap Display">
            <a:extLst>
              <a:ext uri="{FF2B5EF4-FFF2-40B4-BE49-F238E27FC236}">
                <a16:creationId xmlns:a16="http://schemas.microsoft.com/office/drawing/2014/main" id="{9C5C9AFF-334E-18BB-5E37-41ADDDEC295B}"/>
              </a:ext>
            </a:extLst>
          </p:cNvPr>
          <p:cNvPicPr>
            <a:picLocks noChangeAspect="1"/>
          </p:cNvPicPr>
          <p:nvPr>
            <p:custDataLst>
              <p:tags r:id="rId11"/>
            </p:custDataLst>
          </p:nvPr>
        </p:nvPicPr>
        <p:blipFill>
          <a:blip r:embed="rId25" cstate="print">
            <a:extLst>
              <a:ext uri="{28A0092B-C50C-407E-A947-70E740481C1C}">
                <a14:useLocalDpi xmlns:a14="http://schemas.microsoft.com/office/drawing/2010/main" val="0"/>
              </a:ext>
            </a:extLst>
          </a:blip>
          <a:stretch>
            <a:fillRect/>
          </a:stretch>
        </p:blipFill>
        <p:spPr>
          <a:xfrm>
            <a:off x="5816520" y="6326316"/>
            <a:ext cx="3092627" cy="319323"/>
          </a:xfrm>
          <a:prstGeom prst="rect">
            <a:avLst/>
          </a:prstGeom>
        </p:spPr>
      </p:pic>
      <p:pic>
        <p:nvPicPr>
          <p:cNvPr id="20" name="図 19" descr="\documentclass{slides}&#10;&#10;\usepackage{amsthm}&#10;\usepackage{amsmath}&#10;\usepackage{amssymb}&#10;\usepackage[dvips]{graphicx}&#10;\begin{document}&#10;\begin{eqnarray}&#10;\tilde{\mathbf{H}}=d\mathbf{B}-\alpha'\boldsymbol{\omega}_3,&#10;\nonumber&#10;\end{eqnarray}&#10;\end{document}&#10;" title="IguanaTex Bitmap Display">
            <a:extLst>
              <a:ext uri="{FF2B5EF4-FFF2-40B4-BE49-F238E27FC236}">
                <a16:creationId xmlns:a16="http://schemas.microsoft.com/office/drawing/2014/main" id="{37182FCC-2F1A-B2EE-59C7-9BE50330BBD1}"/>
              </a:ext>
            </a:extLst>
          </p:cNvPr>
          <p:cNvPicPr>
            <a:picLocks noChangeAspect="1"/>
          </p:cNvPicPr>
          <p:nvPr>
            <p:custDataLst>
              <p:tags r:id="rId12"/>
            </p:custDataLst>
          </p:nvPr>
        </p:nvPicPr>
        <p:blipFill>
          <a:blip r:embed="rId26" cstate="print">
            <a:extLst>
              <a:ext uri="{28A0092B-C50C-407E-A947-70E740481C1C}">
                <a14:useLocalDpi xmlns:a14="http://schemas.microsoft.com/office/drawing/2010/main" val="0"/>
              </a:ext>
            </a:extLst>
          </a:blip>
          <a:stretch>
            <a:fillRect/>
          </a:stretch>
        </p:blipFill>
        <p:spPr>
          <a:xfrm>
            <a:off x="5771017" y="5888592"/>
            <a:ext cx="1920509" cy="282741"/>
          </a:xfrm>
          <a:prstGeom prst="rect">
            <a:avLst/>
          </a:prstGeom>
        </p:spPr>
      </p:pic>
      <p:pic>
        <p:nvPicPr>
          <p:cNvPr id="18" name="図 17" descr="\documentclass{slides}&#10;&#10;\usepackage{amsthm}&#10;\usepackage{amsmath}&#10;\usepackage{amssymb}&#10;\usepackage[dvips]{graphicx}&#10;\begin{document}&#10;\begin{eqnarray}&#10;\boldsymbol{\omega}_3=\mbox{tr}(\mathbf{A}\wedge d\mathbf{A} -\frac{2i}{3}\mathbf{A} \wedge \mathbf{A} \wedge \mathbf{A})&#10;\nonumber&#10;\end{eqnarray}&#10;\end{document}&#10;" title="IguanaTex Bitmap Display">
            <a:extLst>
              <a:ext uri="{FF2B5EF4-FFF2-40B4-BE49-F238E27FC236}">
                <a16:creationId xmlns:a16="http://schemas.microsoft.com/office/drawing/2014/main" id="{1AC6B851-0772-DF86-CC64-59587D5D8B1B}"/>
              </a:ext>
            </a:extLst>
          </p:cNvPr>
          <p:cNvPicPr>
            <a:picLocks noChangeAspect="1"/>
          </p:cNvPicPr>
          <p:nvPr>
            <p:custDataLst>
              <p:tags r:id="rId13"/>
            </p:custDataLst>
          </p:nvPr>
        </p:nvPicPr>
        <p:blipFill>
          <a:blip r:embed="rId27" cstate="print">
            <a:extLst>
              <a:ext uri="{28A0092B-C50C-407E-A947-70E740481C1C}">
                <a14:useLocalDpi xmlns:a14="http://schemas.microsoft.com/office/drawing/2010/main" val="0"/>
              </a:ext>
            </a:extLst>
          </a:blip>
          <a:stretch>
            <a:fillRect/>
          </a:stretch>
        </p:blipFill>
        <p:spPr>
          <a:xfrm>
            <a:off x="8061319" y="5782172"/>
            <a:ext cx="3913416" cy="544144"/>
          </a:xfrm>
          <a:prstGeom prst="rect">
            <a:avLst/>
          </a:prstGeom>
        </p:spPr>
      </p:pic>
      <p:sp>
        <p:nvSpPr>
          <p:cNvPr id="10" name="テキスト ボックス 9">
            <a:extLst>
              <a:ext uri="{FF2B5EF4-FFF2-40B4-BE49-F238E27FC236}">
                <a16:creationId xmlns:a16="http://schemas.microsoft.com/office/drawing/2014/main" id="{B334B872-7B3B-D5F1-2DD7-74F8861D5C8B}"/>
              </a:ext>
            </a:extLst>
          </p:cNvPr>
          <p:cNvSpPr txBox="1"/>
          <p:nvPr/>
        </p:nvSpPr>
        <p:spPr>
          <a:xfrm>
            <a:off x="6731271" y="2277460"/>
            <a:ext cx="2275631" cy="307777"/>
          </a:xfrm>
          <a:prstGeom prst="rect">
            <a:avLst/>
          </a:prstGeom>
          <a:noFill/>
        </p:spPr>
        <p:txBody>
          <a:bodyPr wrap="square">
            <a:spAutoFit/>
          </a:bodyPr>
          <a:lstStyle/>
          <a:p>
            <a:r>
              <a:rPr kumimoji="1" lang="en-US" altLang="ja-JP" sz="1400" b="0" i="0" u="none" strike="noStrike" kern="1200" cap="none" spc="0" normalizeH="0" baseline="0" noProof="0" dirty="0">
                <a:ln>
                  <a:noFill/>
                </a:ln>
                <a:effectLst/>
                <a:uLnTx/>
                <a:uFillTx/>
                <a:latin typeface="Segoe UI"/>
                <a:ea typeface="メイリオ"/>
                <a:cs typeface="Arial" panose="020B0604020202020204" pitchFamily="34" charset="0"/>
              </a:rPr>
              <a:t>M.S., T. Tohshima</a:t>
            </a:r>
            <a:r>
              <a:rPr lang="ja-JP" altLang="en-US" sz="1400" dirty="0">
                <a:latin typeface="Segoe UI"/>
                <a:ea typeface="メイリオ"/>
                <a:cs typeface="Arial" panose="020B0604020202020204" pitchFamily="34" charset="0"/>
              </a:rPr>
              <a:t> </a:t>
            </a:r>
            <a:r>
              <a:rPr kumimoji="1" lang="en-US" altLang="ja-JP" sz="1400" b="0" i="0" u="none" strike="noStrike" kern="1200" cap="none" spc="0" normalizeH="0" baseline="0" noProof="0" dirty="0">
                <a:ln>
                  <a:noFill/>
                </a:ln>
                <a:effectLst/>
                <a:uLnTx/>
                <a:uFillTx/>
                <a:latin typeface="Segoe UI"/>
                <a:ea typeface="メイリオ"/>
                <a:cs typeface="Arial" panose="020B0604020202020204" pitchFamily="34" charset="0"/>
              </a:rPr>
              <a:t>2024 </a:t>
            </a:r>
            <a:endParaRPr lang="ja-JP" altLang="en-US" sz="1400" dirty="0"/>
          </a:p>
        </p:txBody>
      </p:sp>
    </p:spTree>
    <p:extLst>
      <p:ext uri="{BB962C8B-B14F-4D97-AF65-F5344CB8AC3E}">
        <p14:creationId xmlns:p14="http://schemas.microsoft.com/office/powerpoint/2010/main" val="967909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547AF-7860-A125-4A70-2D35CD880C0F}"/>
            </a:ext>
          </a:extLst>
        </p:cNvPr>
        <p:cNvGrpSpPr/>
        <p:nvPr/>
      </p:nvGrpSpPr>
      <p:grpSpPr>
        <a:xfrm>
          <a:off x="0" y="0"/>
          <a:ext cx="0" cy="0"/>
          <a:chOff x="0" y="0"/>
          <a:chExt cx="0" cy="0"/>
        </a:xfrm>
      </p:grpSpPr>
      <p:sp>
        <p:nvSpPr>
          <p:cNvPr id="8" name="タイトル 1">
            <a:extLst>
              <a:ext uri="{FF2B5EF4-FFF2-40B4-BE49-F238E27FC236}">
                <a16:creationId xmlns:a16="http://schemas.microsoft.com/office/drawing/2014/main" id="{9475C875-7EBB-CCCF-B2D1-41837EC7B7D9}"/>
              </a:ext>
            </a:extLst>
          </p:cNvPr>
          <p:cNvSpPr txBox="1">
            <a:spLocks/>
          </p:cNvSpPr>
          <p:nvPr/>
        </p:nvSpPr>
        <p:spPr>
          <a:xfrm>
            <a:off x="0" y="-87711"/>
            <a:ext cx="12192001" cy="771664"/>
          </a:xfrm>
          <a:prstGeom prst="rect">
            <a:avLst/>
          </a:prstGeom>
          <a:solidFill>
            <a:schemeClr val="accent4">
              <a:lumMod val="20000"/>
              <a:lumOff val="80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kumimoji="1" sz="3200" kern="1200">
                <a:solidFill>
                  <a:schemeClr val="tx1"/>
                </a:solidFill>
                <a:latin typeface="ＭＳ Ｐ明朝" panose="02020600040205080304" pitchFamily="18" charset="-128"/>
                <a:ea typeface="ＭＳ Ｐ明朝" panose="02020600040205080304" pitchFamily="18"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j-cs"/>
              </a:rPr>
              <a:t>　真の真空を決定するポテンシャル</a:t>
            </a:r>
          </a:p>
        </p:txBody>
      </p:sp>
      <p:sp>
        <p:nvSpPr>
          <p:cNvPr id="6" name="テキスト ボックス 5">
            <a:extLst>
              <a:ext uri="{FF2B5EF4-FFF2-40B4-BE49-F238E27FC236}">
                <a16:creationId xmlns:a16="http://schemas.microsoft.com/office/drawing/2014/main" id="{BD9C5552-DC0D-BAA2-A37D-32AE6D5934F2}"/>
              </a:ext>
            </a:extLst>
          </p:cNvPr>
          <p:cNvSpPr txBox="1"/>
          <p:nvPr/>
        </p:nvSpPr>
        <p:spPr>
          <a:xfrm>
            <a:off x="116390" y="1203115"/>
            <a:ext cx="11770810" cy="646331"/>
          </a:xfrm>
          <a:prstGeom prst="rect">
            <a:avLst/>
          </a:prstGeom>
          <a:noFill/>
        </p:spPr>
        <p:txBody>
          <a:bodyPr wrap="square">
            <a:spAutoFit/>
          </a:bodyPr>
          <a:lstStyle/>
          <a:p>
            <a:pPr marL="285750" indent="-285750">
              <a:buFont typeface="Arial" panose="020B0604020202020204" pitchFamily="34" charset="0"/>
              <a:buChar char="•"/>
            </a:pPr>
            <a:r>
              <a:rPr lang="ja-JP" altLang="en-US" dirty="0">
                <a:effectLst/>
              </a:rPr>
              <a:t>摂動論的真空に限った場合、ゆらぎの無矛盾性</a:t>
            </a:r>
            <a:r>
              <a:rPr lang="en-US" altLang="ja-JP" dirty="0">
                <a:effectLst/>
              </a:rPr>
              <a:t>(Weyl</a:t>
            </a:r>
            <a:r>
              <a:rPr lang="ja-JP" altLang="en-US" dirty="0">
                <a:effectLst/>
              </a:rPr>
              <a:t>不変性）から</a:t>
            </a:r>
            <a:endParaRPr lang="en-US" altLang="ja-JP" dirty="0">
              <a:effectLst/>
            </a:endParaRPr>
          </a:p>
          <a:p>
            <a:r>
              <a:rPr lang="ja-JP" altLang="en-US" dirty="0">
                <a:effectLst/>
              </a:rPr>
              <a:t>　 場の配位は弦の補正の入った超重力理論の運動方程式の解である必要がある</a:t>
            </a:r>
            <a:endParaRPr lang="en-US" altLang="ja-JP" dirty="0">
              <a:effectLst/>
            </a:endParaRPr>
          </a:p>
        </p:txBody>
      </p:sp>
      <p:sp>
        <p:nvSpPr>
          <p:cNvPr id="9" name="テキスト ボックス 8">
            <a:extLst>
              <a:ext uri="{FF2B5EF4-FFF2-40B4-BE49-F238E27FC236}">
                <a16:creationId xmlns:a16="http://schemas.microsoft.com/office/drawing/2014/main" id="{A5D7FE89-360B-13C1-33A6-8BBB606B835C}"/>
              </a:ext>
            </a:extLst>
          </p:cNvPr>
          <p:cNvSpPr txBox="1"/>
          <p:nvPr/>
        </p:nvSpPr>
        <p:spPr>
          <a:xfrm>
            <a:off x="361223" y="2058774"/>
            <a:ext cx="10932664" cy="646331"/>
          </a:xfrm>
          <a:prstGeom prst="rect">
            <a:avLst/>
          </a:prstGeom>
          <a:noFill/>
        </p:spPr>
        <p:txBody>
          <a:bodyPr wrap="square">
            <a:spAutoFit/>
          </a:bodyPr>
          <a:lstStyle/>
          <a:p>
            <a:r>
              <a:rPr lang="en-US" altLang="ja-JP" dirty="0"/>
              <a:t> </a:t>
            </a:r>
            <a:r>
              <a:rPr lang="ja-JP" altLang="en-US" b="1" dirty="0">
                <a:effectLst/>
              </a:rPr>
              <a:t>古典ポテンシャルにラグランジュ未定乗数法により運動方程式が課されたポテンシャルの最小により</a:t>
            </a:r>
            <a:endParaRPr lang="en-US" altLang="ja-JP" b="1" dirty="0">
              <a:effectLst/>
            </a:endParaRPr>
          </a:p>
          <a:p>
            <a:r>
              <a:rPr lang="en-US" altLang="ja-JP" b="1" dirty="0"/>
              <a:t> </a:t>
            </a:r>
            <a:r>
              <a:rPr lang="ja-JP" altLang="en-US" b="1" dirty="0">
                <a:effectLst/>
              </a:rPr>
              <a:t>真の真空が決定される</a:t>
            </a:r>
            <a:endParaRPr lang="ja-JP" altLang="en-US" b="1" dirty="0"/>
          </a:p>
        </p:txBody>
      </p:sp>
      <p:pic>
        <p:nvPicPr>
          <p:cNvPr id="37" name="図 36" descr="\documentclass{slides}&#10;&#10;\usepackage{amsthm}&#10;\usepackage{amsmath}&#10;\usepackage{amssymb}&#10;\usepackage[dvips]{graphicx}&#10;\begin{document}&#10;\begin{eqnarray}&#10;V&#10;= \frac{1}{2\kappa_{10}}\int d^{10}x \sqrt{-G}\Big( (-\frac32 - f_0 )&#10; (|H|^2-2R)&#10; \nonumber&#10;\end{eqnarray}&#10;\end{document}&#10;" title="IguanaTex Bitmap Display">
            <a:extLst>
              <a:ext uri="{FF2B5EF4-FFF2-40B4-BE49-F238E27FC236}">
                <a16:creationId xmlns:a16="http://schemas.microsoft.com/office/drawing/2014/main" id="{BDF30EC2-571B-3BEC-1BFC-A1C20BB7B2EE}"/>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818012" y="3510408"/>
            <a:ext cx="4654569" cy="499308"/>
          </a:xfrm>
          <a:prstGeom prst="rect">
            <a:avLst/>
          </a:prstGeom>
        </p:spPr>
      </p:pic>
      <p:pic>
        <p:nvPicPr>
          <p:cNvPr id="38" name="図 37" descr="\documentclass{slides}&#10;&#10;\usepackage{amsthm}&#10;\usepackage{amsmath}&#10;\usepackage{amssymb}&#10;\usepackage[dvips]{graphicx}&#10;\begin{document}&#10;\begin{eqnarray}&#10; (-\frac{97}{2}-24f_0) (|H|^2-2R) &#10;\nonumber&#10;\end{eqnarray}&#10;\end{document}&#10;" title="IguanaTex Bitmap Display">
            <a:extLst>
              <a:ext uri="{FF2B5EF4-FFF2-40B4-BE49-F238E27FC236}">
                <a16:creationId xmlns:a16="http://schemas.microsoft.com/office/drawing/2014/main" id="{A92CFF21-0528-8A1A-1AB5-F77CFF57B9A9}"/>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4834215" y="4213201"/>
            <a:ext cx="2530548" cy="499307"/>
          </a:xfrm>
          <a:prstGeom prst="rect">
            <a:avLst/>
          </a:prstGeom>
        </p:spPr>
      </p:pic>
      <p:pic>
        <p:nvPicPr>
          <p:cNvPr id="39" name="図 38" descr="\documentclass{slides}&#10;&#10;\usepackage{amsthm}&#10;\usepackage{amsmath}&#10;\usepackage{amssymb}&#10;\usepackage[dvips]{graphicx}&#10;\begin{document}&#10;\begin{eqnarray}&#10;-(542+270f_0)\phi(|H|^2-2R)&#10;+(1540+778f_0)(\partial \phi)^2\Big)&#10;\nonumber&#10;\end{eqnarray}&#10;\end{document}&#10;" title="IguanaTex Bitmap Display">
            <a:extLst>
              <a:ext uri="{FF2B5EF4-FFF2-40B4-BE49-F238E27FC236}">
                <a16:creationId xmlns:a16="http://schemas.microsoft.com/office/drawing/2014/main" id="{05AA906C-8209-8558-9E65-431B09457A02}"/>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5559437" y="3510408"/>
            <a:ext cx="6425257" cy="499307"/>
          </a:xfrm>
          <a:prstGeom prst="rect">
            <a:avLst/>
          </a:prstGeom>
        </p:spPr>
      </p:pic>
      <p:sp>
        <p:nvSpPr>
          <p:cNvPr id="40" name="テキスト ボックス 39">
            <a:extLst>
              <a:ext uri="{FF2B5EF4-FFF2-40B4-BE49-F238E27FC236}">
                <a16:creationId xmlns:a16="http://schemas.microsoft.com/office/drawing/2014/main" id="{0ADEEA3F-93D5-18F5-1BF6-A6CED323CD7D}"/>
              </a:ext>
            </a:extLst>
          </p:cNvPr>
          <p:cNvSpPr txBox="1"/>
          <p:nvPr/>
        </p:nvSpPr>
        <p:spPr>
          <a:xfrm>
            <a:off x="682736" y="5434441"/>
            <a:ext cx="872162" cy="400110"/>
          </a:xfrm>
          <a:prstGeom prst="rect">
            <a:avLst/>
          </a:prstGeom>
          <a:noFill/>
        </p:spPr>
        <p:txBody>
          <a:bodyPr wrap="none" rtlCol="0">
            <a:spAutoFit/>
          </a:bodyPr>
          <a:lstStyle/>
          <a:p>
            <a:r>
              <a:rPr kumimoji="1" lang="en-US" altLang="ja-JP" sz="2000" dirty="0"/>
              <a:t>where</a:t>
            </a:r>
            <a:endParaRPr kumimoji="1" lang="ja-JP" altLang="en-US" sz="2000" dirty="0"/>
          </a:p>
        </p:txBody>
      </p:sp>
      <p:pic>
        <p:nvPicPr>
          <p:cNvPr id="41" name="図 40" descr="\documentclass{slides}&#10;&#10;\usepackage{amsthm}&#10;\usepackage{amsmath}&#10;\usepackage{amssymb}&#10;\usepackage[dvips]{graphicx}&#10;\begin{document}&#10;\begin{eqnarray}&#10;f_0&#10;\nonumber&#10;\end{eqnarray}&#10;\end{document}&#10;" title="IguanaTex Bitmap Display">
            <a:extLst>
              <a:ext uri="{FF2B5EF4-FFF2-40B4-BE49-F238E27FC236}">
                <a16:creationId xmlns:a16="http://schemas.microsoft.com/office/drawing/2014/main" id="{8E0D4A24-C14C-E81B-AC1C-D37B2EA7F2A6}"/>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1625014" y="5443914"/>
            <a:ext cx="235491" cy="236253"/>
          </a:xfrm>
          <a:prstGeom prst="rect">
            <a:avLst/>
          </a:prstGeom>
        </p:spPr>
      </p:pic>
      <p:pic>
        <p:nvPicPr>
          <p:cNvPr id="42" name="図 41" descr="\documentclass{slides}&#10;&#10;\usepackage{amsthm}&#10;\usepackage{amsmath}&#10;\usepackage{amssymb}&#10;\usepackage[dvips]{graphicx}&#10;\begin{document}&#10;\begin{eqnarray}&#10;\Delta G(x;x')=-\delta(x-x')&#10;\nonumber&#10;\end{eqnarray}&#10;\end{document}&#10;" title="IguanaTex Bitmap Display">
            <a:extLst>
              <a:ext uri="{FF2B5EF4-FFF2-40B4-BE49-F238E27FC236}">
                <a16:creationId xmlns:a16="http://schemas.microsoft.com/office/drawing/2014/main" id="{2A140E74-1FFA-DF02-D437-69914A102E45}"/>
              </a:ext>
            </a:extLst>
          </p:cNvPr>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1625014" y="5800759"/>
            <a:ext cx="2778179" cy="270224"/>
          </a:xfrm>
          <a:prstGeom prst="rect">
            <a:avLst/>
          </a:prstGeom>
        </p:spPr>
      </p:pic>
      <p:sp>
        <p:nvSpPr>
          <p:cNvPr id="43" name="左中かっこ 42">
            <a:extLst>
              <a:ext uri="{FF2B5EF4-FFF2-40B4-BE49-F238E27FC236}">
                <a16:creationId xmlns:a16="http://schemas.microsoft.com/office/drawing/2014/main" id="{1D2C95A6-C38F-AC8A-1735-3703178A609B}"/>
              </a:ext>
            </a:extLst>
          </p:cNvPr>
          <p:cNvSpPr/>
          <p:nvPr/>
        </p:nvSpPr>
        <p:spPr>
          <a:xfrm>
            <a:off x="1493168" y="5346179"/>
            <a:ext cx="45719" cy="697566"/>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44" name="テキスト ボックス 43">
            <a:extLst>
              <a:ext uri="{FF2B5EF4-FFF2-40B4-BE49-F238E27FC236}">
                <a16:creationId xmlns:a16="http://schemas.microsoft.com/office/drawing/2014/main" id="{8DAEFFE2-D860-EA26-5D2F-D070EF860386}"/>
              </a:ext>
            </a:extLst>
          </p:cNvPr>
          <p:cNvSpPr txBox="1"/>
          <p:nvPr/>
        </p:nvSpPr>
        <p:spPr>
          <a:xfrm>
            <a:off x="1860507" y="5348579"/>
            <a:ext cx="2317301" cy="400110"/>
          </a:xfrm>
          <a:prstGeom prst="rect">
            <a:avLst/>
          </a:prstGeom>
          <a:noFill/>
        </p:spPr>
        <p:txBody>
          <a:bodyPr wrap="none" rtlCol="0">
            <a:spAutoFit/>
          </a:bodyPr>
          <a:lstStyle/>
          <a:p>
            <a:r>
              <a:rPr kumimoji="1" lang="en-US" altLang="ja-JP" sz="2000" dirty="0"/>
              <a:t>: arbitrary constant</a:t>
            </a:r>
            <a:endParaRPr kumimoji="1" lang="ja-JP" altLang="en-US" sz="2000" dirty="0"/>
          </a:p>
        </p:txBody>
      </p:sp>
      <p:pic>
        <p:nvPicPr>
          <p:cNvPr id="45" name="図 44" descr="\documentclass{slides}&#10;&#10;\usepackage{amsthm}&#10;\usepackage{amsmath}&#10;\usepackage{amssymb}&#10;\usepackage[dvips]{graphicx}&#10;\begin{document}&#10;\begin{eqnarray}&#10;+\frac{1}{(2\kappa_{10})^2}\int d^{10}x \sqrt{-G}&#10;\int d^{10}x' \sqrt{-G'} &#10; \nonumber&#10;\end{eqnarray}&#10;\end{document}&#10;" title="IguanaTex Bitmap Display">
            <a:extLst>
              <a:ext uri="{FF2B5EF4-FFF2-40B4-BE49-F238E27FC236}">
                <a16:creationId xmlns:a16="http://schemas.microsoft.com/office/drawing/2014/main" id="{7C55A011-7101-FBFC-4A98-99951C3A1622}"/>
              </a:ext>
            </a:extLst>
          </p:cNvPr>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1172211" y="4232753"/>
            <a:ext cx="3635111" cy="495350"/>
          </a:xfrm>
          <a:prstGeom prst="rect">
            <a:avLst/>
          </a:prstGeom>
        </p:spPr>
      </p:pic>
      <p:pic>
        <p:nvPicPr>
          <p:cNvPr id="54" name="図 53" descr="\documentclass{slides}&#10;&#10;\usepackage{amsthm}&#10;\usepackage{amsmath}&#10;\usepackage{amssymb}&#10;\usepackage[dvips]{graphicx}&#10;\begin{document}&#10;\begin{eqnarray}&#10;G(x;x')(|H'|^2-2R')+ \cdots&#10;\nonumber&#10;\end{eqnarray}&#10;\end{document}&#10;" title="IguanaTex Bitmap Display">
            <a:extLst>
              <a:ext uri="{FF2B5EF4-FFF2-40B4-BE49-F238E27FC236}">
                <a16:creationId xmlns:a16="http://schemas.microsoft.com/office/drawing/2014/main" id="{1883779A-2C5E-F0F0-D0A9-F008D2D76DE8}"/>
              </a:ext>
            </a:extLst>
          </p:cNvPr>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7413426" y="4320416"/>
            <a:ext cx="2905720" cy="284875"/>
          </a:xfrm>
          <a:prstGeom prst="rect">
            <a:avLst/>
          </a:prstGeom>
        </p:spPr>
      </p:pic>
      <p:cxnSp>
        <p:nvCxnSpPr>
          <p:cNvPr id="47" name="直線コネクタ 46">
            <a:extLst>
              <a:ext uri="{FF2B5EF4-FFF2-40B4-BE49-F238E27FC236}">
                <a16:creationId xmlns:a16="http://schemas.microsoft.com/office/drawing/2014/main" id="{440CEF1E-CB4D-8CC9-104C-CB4D9C3F679F}"/>
              </a:ext>
            </a:extLst>
          </p:cNvPr>
          <p:cNvCxnSpPr/>
          <p:nvPr/>
        </p:nvCxnSpPr>
        <p:spPr>
          <a:xfrm>
            <a:off x="3552746" y="4755812"/>
            <a:ext cx="235527" cy="180109"/>
          </a:xfrm>
          <a:prstGeom prst="line">
            <a:avLst/>
          </a:prstGeom>
        </p:spPr>
        <p:style>
          <a:lnRef idx="3">
            <a:schemeClr val="accent5"/>
          </a:lnRef>
          <a:fillRef idx="0">
            <a:schemeClr val="accent5"/>
          </a:fillRef>
          <a:effectRef idx="2">
            <a:schemeClr val="accent5"/>
          </a:effectRef>
          <a:fontRef idx="minor">
            <a:schemeClr val="tx1"/>
          </a:fontRef>
        </p:style>
      </p:cxnSp>
      <p:sp>
        <p:nvSpPr>
          <p:cNvPr id="48" name="テキスト ボックス 47">
            <a:extLst>
              <a:ext uri="{FF2B5EF4-FFF2-40B4-BE49-F238E27FC236}">
                <a16:creationId xmlns:a16="http://schemas.microsoft.com/office/drawing/2014/main" id="{983FDD68-257E-6B9C-6F2F-0A3478549D49}"/>
              </a:ext>
            </a:extLst>
          </p:cNvPr>
          <p:cNvSpPr txBox="1"/>
          <p:nvPr/>
        </p:nvSpPr>
        <p:spPr>
          <a:xfrm>
            <a:off x="3729969" y="4759054"/>
            <a:ext cx="898003" cy="369332"/>
          </a:xfrm>
          <a:prstGeom prst="rect">
            <a:avLst/>
          </a:prstGeom>
          <a:noFill/>
        </p:spPr>
        <p:txBody>
          <a:bodyPr wrap="none" rtlCol="0">
            <a:spAutoFit/>
          </a:bodyPr>
          <a:lstStyle/>
          <a:p>
            <a:r>
              <a:rPr lang="en-US" altLang="ja-JP" dirty="0" err="1"/>
              <a:t>b</a:t>
            </a:r>
            <a:r>
              <a:rPr kumimoji="1" lang="en-US" altLang="ja-JP" dirty="0" err="1"/>
              <a:t>ilocal</a:t>
            </a:r>
            <a:r>
              <a:rPr kumimoji="1" lang="en-US" altLang="ja-JP" dirty="0"/>
              <a:t>:</a:t>
            </a:r>
            <a:endParaRPr kumimoji="1" lang="ja-JP" altLang="en-US" dirty="0"/>
          </a:p>
        </p:txBody>
      </p:sp>
      <p:sp>
        <p:nvSpPr>
          <p:cNvPr id="49" name="テキスト ボックス 48">
            <a:extLst>
              <a:ext uri="{FF2B5EF4-FFF2-40B4-BE49-F238E27FC236}">
                <a16:creationId xmlns:a16="http://schemas.microsoft.com/office/drawing/2014/main" id="{AE328AD7-0D9C-EB73-5F29-B66934E923C0}"/>
              </a:ext>
            </a:extLst>
          </p:cNvPr>
          <p:cNvSpPr txBox="1"/>
          <p:nvPr/>
        </p:nvSpPr>
        <p:spPr>
          <a:xfrm>
            <a:off x="4498895" y="4770741"/>
            <a:ext cx="7599132" cy="369332"/>
          </a:xfrm>
          <a:prstGeom prst="rect">
            <a:avLst/>
          </a:prstGeom>
          <a:noFill/>
        </p:spPr>
        <p:txBody>
          <a:bodyPr wrap="none" rtlCol="0">
            <a:spAutoFit/>
          </a:bodyPr>
          <a:lstStyle/>
          <a:p>
            <a:r>
              <a:rPr kumimoji="1" lang="en-US" altLang="ja-JP" dirty="0"/>
              <a:t>Realization of the typical feature of effective potential of quantum gravity.</a:t>
            </a:r>
            <a:endParaRPr kumimoji="1" lang="ja-JP" altLang="en-US" dirty="0"/>
          </a:p>
        </p:txBody>
      </p:sp>
      <p:sp>
        <p:nvSpPr>
          <p:cNvPr id="50" name="テキスト ボックス 49">
            <a:extLst>
              <a:ext uri="{FF2B5EF4-FFF2-40B4-BE49-F238E27FC236}">
                <a16:creationId xmlns:a16="http://schemas.microsoft.com/office/drawing/2014/main" id="{F408A881-474F-BCB0-1ECA-F79FA4820B08}"/>
              </a:ext>
            </a:extLst>
          </p:cNvPr>
          <p:cNvSpPr txBox="1"/>
          <p:nvPr/>
        </p:nvSpPr>
        <p:spPr>
          <a:xfrm>
            <a:off x="4550850" y="5180456"/>
            <a:ext cx="7845137" cy="338554"/>
          </a:xfrm>
          <a:prstGeom prst="rect">
            <a:avLst/>
          </a:prstGeom>
          <a:noFill/>
        </p:spPr>
        <p:txBody>
          <a:bodyPr wrap="square">
            <a:spAutoFit/>
          </a:bodyPr>
          <a:lstStyle/>
          <a:p>
            <a:r>
              <a:rPr lang="en-US" altLang="ja-JP" sz="1600" dirty="0">
                <a:effectLst/>
              </a:rPr>
              <a:t>Coleman(1988), Asano-Kawai-Tsuchiya(2012), Hamada-Kawai-Kawana(2014)</a:t>
            </a:r>
            <a:endParaRPr lang="ja-JP" altLang="en-US" sz="1600" dirty="0"/>
          </a:p>
        </p:txBody>
      </p:sp>
      <p:sp>
        <p:nvSpPr>
          <p:cNvPr id="52" name="矢印: 下 51">
            <a:extLst>
              <a:ext uri="{FF2B5EF4-FFF2-40B4-BE49-F238E27FC236}">
                <a16:creationId xmlns:a16="http://schemas.microsoft.com/office/drawing/2014/main" id="{F07DFAD6-B44E-EB83-0B14-9C6051101B6E}"/>
              </a:ext>
            </a:extLst>
          </p:cNvPr>
          <p:cNvSpPr/>
          <p:nvPr/>
        </p:nvSpPr>
        <p:spPr>
          <a:xfrm>
            <a:off x="2980182" y="1826021"/>
            <a:ext cx="355988" cy="18068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01008E80-4651-7AA3-5864-CDF7F2874A32}"/>
              </a:ext>
            </a:extLst>
          </p:cNvPr>
          <p:cNvSpPr txBox="1"/>
          <p:nvPr/>
        </p:nvSpPr>
        <p:spPr>
          <a:xfrm>
            <a:off x="463826" y="2981739"/>
            <a:ext cx="3260829" cy="369332"/>
          </a:xfrm>
          <a:prstGeom prst="rect">
            <a:avLst/>
          </a:prstGeom>
          <a:noFill/>
        </p:spPr>
        <p:txBody>
          <a:bodyPr wrap="none" rtlCol="0">
            <a:spAutoFit/>
          </a:bodyPr>
          <a:lstStyle/>
          <a:p>
            <a:r>
              <a:rPr lang="ja-JP" altLang="en-US" dirty="0"/>
              <a:t>場の</a:t>
            </a:r>
            <a:r>
              <a:rPr lang="en-US" altLang="ja-JP" dirty="0"/>
              <a:t>4</a:t>
            </a:r>
            <a:r>
              <a:rPr lang="ja-JP" altLang="en-US" dirty="0"/>
              <a:t>次まで　</a:t>
            </a:r>
            <a:r>
              <a:rPr lang="en-US" altLang="ja-JP" sz="1400" dirty="0"/>
              <a:t>Nagasaki-M.S. 2023</a:t>
            </a:r>
            <a:endParaRPr kumimoji="1" lang="ja-JP" altLang="en-US" sz="1400" dirty="0"/>
          </a:p>
        </p:txBody>
      </p:sp>
    </p:spTree>
    <p:extLst>
      <p:ext uri="{BB962C8B-B14F-4D97-AF65-F5344CB8AC3E}">
        <p14:creationId xmlns:p14="http://schemas.microsoft.com/office/powerpoint/2010/main" val="2678713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F0907B9-577B-60F9-DE7D-C8139D0E9FCC}"/>
              </a:ext>
            </a:extLst>
          </p:cNvPr>
          <p:cNvSpPr txBox="1"/>
          <p:nvPr/>
        </p:nvSpPr>
        <p:spPr>
          <a:xfrm>
            <a:off x="276092" y="805947"/>
            <a:ext cx="9826452" cy="646331"/>
          </a:xfrm>
          <a:prstGeom prst="rect">
            <a:avLst/>
          </a:prstGeom>
          <a:noFill/>
        </p:spPr>
        <p:txBody>
          <a:bodyPr wrap="square">
            <a:spAutoFit/>
          </a:bodyPr>
          <a:lstStyle/>
          <a:p>
            <a:pPr marL="285750" indent="-285750">
              <a:buFont typeface="Arial" panose="020B0604020202020204" pitchFamily="34" charset="0"/>
              <a:buChar char="•"/>
            </a:pPr>
            <a:r>
              <a:rPr lang="ja-JP" altLang="en-US" dirty="0">
                <a:effectLst/>
              </a:rPr>
              <a:t>最小では、このポテンシャルの変分が０となる</a:t>
            </a:r>
            <a:endParaRPr lang="en-US" altLang="ja-JP" dirty="0">
              <a:effectLst/>
            </a:endParaRPr>
          </a:p>
          <a:p>
            <a:r>
              <a:rPr lang="ja-JP" altLang="en-US" dirty="0"/>
              <a:t>　 </a:t>
            </a:r>
            <a:r>
              <a:rPr lang="ja-JP" altLang="en-US" dirty="0">
                <a:effectLst/>
              </a:rPr>
              <a:t>つまり、最小配位はその運動方程式（弦の補正の入った超重力の運動方程式を含む）</a:t>
            </a:r>
            <a:r>
              <a:rPr lang="ja-JP" altLang="en-US" dirty="0"/>
              <a:t>の解</a:t>
            </a:r>
          </a:p>
        </p:txBody>
      </p:sp>
      <p:sp>
        <p:nvSpPr>
          <p:cNvPr id="7" name="テキスト ボックス 6">
            <a:extLst>
              <a:ext uri="{FF2B5EF4-FFF2-40B4-BE49-F238E27FC236}">
                <a16:creationId xmlns:a16="http://schemas.microsoft.com/office/drawing/2014/main" id="{FA45F4F5-8D1D-668C-ABC9-75F3657DFF4D}"/>
              </a:ext>
            </a:extLst>
          </p:cNvPr>
          <p:cNvSpPr txBox="1"/>
          <p:nvPr/>
        </p:nvSpPr>
        <p:spPr>
          <a:xfrm>
            <a:off x="1211532" y="3059668"/>
            <a:ext cx="8665383" cy="369332"/>
          </a:xfrm>
          <a:prstGeom prst="rect">
            <a:avLst/>
          </a:prstGeom>
          <a:noFill/>
        </p:spPr>
        <p:txBody>
          <a:bodyPr wrap="square">
            <a:spAutoFit/>
          </a:bodyPr>
          <a:lstStyle/>
          <a:p>
            <a:r>
              <a:rPr lang="ja-JP" altLang="en-US" dirty="0">
                <a:effectLst/>
              </a:rPr>
              <a:t>現象論的に考えられた無や、自然な境界条件が選ばれるのかどうかが判定される</a:t>
            </a:r>
            <a:endParaRPr lang="ja-JP" altLang="en-US" dirty="0"/>
          </a:p>
        </p:txBody>
      </p:sp>
      <p:sp>
        <p:nvSpPr>
          <p:cNvPr id="8" name="テキスト ボックス 7">
            <a:extLst>
              <a:ext uri="{FF2B5EF4-FFF2-40B4-BE49-F238E27FC236}">
                <a16:creationId xmlns:a16="http://schemas.microsoft.com/office/drawing/2014/main" id="{E0B12733-4D51-BF76-8549-B257C5951ACF}"/>
              </a:ext>
            </a:extLst>
          </p:cNvPr>
          <p:cNvSpPr txBox="1"/>
          <p:nvPr/>
        </p:nvSpPr>
        <p:spPr>
          <a:xfrm>
            <a:off x="276092" y="1828623"/>
            <a:ext cx="9534435" cy="369332"/>
          </a:xfrm>
          <a:prstGeom prst="rect">
            <a:avLst/>
          </a:prstGeom>
          <a:noFill/>
        </p:spPr>
        <p:txBody>
          <a:bodyPr wrap="square">
            <a:spAutoFit/>
          </a:bodyPr>
          <a:lstStyle/>
          <a:p>
            <a:pPr marL="285750" indent="-285750">
              <a:buFont typeface="Arial" panose="020B0604020202020204" pitchFamily="34" charset="0"/>
              <a:buChar char="•"/>
            </a:pPr>
            <a:r>
              <a:rPr lang="ja-JP" altLang="en-US" dirty="0">
                <a:effectLst/>
              </a:rPr>
              <a:t>ポテンシャル最小により、解が唯一に選ばれ、それに伴って境界条件も唯一に選ばれる</a:t>
            </a:r>
            <a:endParaRPr lang="ja-JP" altLang="en-US" dirty="0"/>
          </a:p>
        </p:txBody>
      </p:sp>
      <p:sp>
        <p:nvSpPr>
          <p:cNvPr id="9" name="テキスト ボックス 8">
            <a:extLst>
              <a:ext uri="{FF2B5EF4-FFF2-40B4-BE49-F238E27FC236}">
                <a16:creationId xmlns:a16="http://schemas.microsoft.com/office/drawing/2014/main" id="{6160C3C3-DDD7-D76C-5BEE-63F830E6B978}"/>
              </a:ext>
            </a:extLst>
          </p:cNvPr>
          <p:cNvSpPr txBox="1"/>
          <p:nvPr/>
        </p:nvSpPr>
        <p:spPr>
          <a:xfrm>
            <a:off x="568109" y="2491126"/>
            <a:ext cx="6097162" cy="369332"/>
          </a:xfrm>
          <a:prstGeom prst="rect">
            <a:avLst/>
          </a:prstGeom>
          <a:noFill/>
        </p:spPr>
        <p:txBody>
          <a:bodyPr wrap="square">
            <a:spAutoFit/>
          </a:bodyPr>
          <a:lstStyle/>
          <a:p>
            <a:r>
              <a:rPr lang="ja-JP" altLang="en-US" b="1" dirty="0">
                <a:effectLst/>
              </a:rPr>
              <a:t>宇宙の初期条件もポテンシャル最小で選ばれる</a:t>
            </a:r>
            <a:endParaRPr lang="ja-JP" altLang="en-US" b="1" dirty="0"/>
          </a:p>
        </p:txBody>
      </p:sp>
      <p:sp>
        <p:nvSpPr>
          <p:cNvPr id="11" name="矢印: 下 10">
            <a:extLst>
              <a:ext uri="{FF2B5EF4-FFF2-40B4-BE49-F238E27FC236}">
                <a16:creationId xmlns:a16="http://schemas.microsoft.com/office/drawing/2014/main" id="{228C8215-C843-CB0F-CC13-6E19096B43A0}"/>
              </a:ext>
            </a:extLst>
          </p:cNvPr>
          <p:cNvSpPr/>
          <p:nvPr/>
        </p:nvSpPr>
        <p:spPr>
          <a:xfrm>
            <a:off x="1874900" y="2216482"/>
            <a:ext cx="355988" cy="18068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0003E863-E1D5-06B0-0EFD-10CED9E7FBC4}"/>
              </a:ext>
            </a:extLst>
          </p:cNvPr>
          <p:cNvSpPr txBox="1"/>
          <p:nvPr/>
        </p:nvSpPr>
        <p:spPr>
          <a:xfrm>
            <a:off x="1458078" y="3786947"/>
            <a:ext cx="10792090" cy="646331"/>
          </a:xfrm>
          <a:prstGeom prst="rect">
            <a:avLst/>
          </a:prstGeom>
          <a:noFill/>
        </p:spPr>
        <p:txBody>
          <a:bodyPr wrap="square">
            <a:spAutoFit/>
          </a:bodyPr>
          <a:lstStyle/>
          <a:p>
            <a:r>
              <a:rPr lang="en-US" altLang="ja-JP" dirty="0">
                <a:effectLst/>
              </a:rPr>
              <a:t>※</a:t>
            </a:r>
            <a:r>
              <a:rPr lang="ja-JP" altLang="en-US" dirty="0">
                <a:effectLst/>
              </a:rPr>
              <a:t>　　　　  のゼロモード</a:t>
            </a:r>
            <a:r>
              <a:rPr lang="ja-JP" altLang="en-US" dirty="0"/>
              <a:t>　　</a:t>
            </a:r>
            <a:r>
              <a:rPr lang="ja-JP" altLang="en-US" dirty="0">
                <a:effectLst/>
              </a:rPr>
              <a:t>方向のみマイナス符号なので、摂動論的真空を構成する弦背景は正しく、</a:t>
            </a:r>
            <a:endParaRPr lang="en-US" altLang="ja-JP" dirty="0">
              <a:effectLst/>
            </a:endParaRPr>
          </a:p>
          <a:p>
            <a:r>
              <a:rPr lang="en-US" altLang="ja-JP" dirty="0"/>
              <a:t>  </a:t>
            </a:r>
            <a:r>
              <a:rPr lang="ja-JP" altLang="en-US" dirty="0">
                <a:effectLst/>
              </a:rPr>
              <a:t>   ローレンツの符号を持っている。つまり、時間発展する宇宙が真空として選ばれ得る。</a:t>
            </a:r>
          </a:p>
        </p:txBody>
      </p:sp>
      <p:pic>
        <p:nvPicPr>
          <p:cNvPr id="38" name="図 37" descr="\documentclass{slides}&#10;&#10;\usepackage{amsthm}&#10;\usepackage{amsmath}&#10;\usepackage{amssymb}&#10;\usepackage[dvips]{graphicx}&#10;\begin{document}&#10;\begin{eqnarray}&#10;X^{(0, \bar{\sigma}, \bar{\theta)}}&#10;\nonumber&#10;\end{eqnarray}&#10;\end{document}&#10;" title="IguanaTex Bitmap Display">
            <a:extLst>
              <a:ext uri="{FF2B5EF4-FFF2-40B4-BE49-F238E27FC236}">
                <a16:creationId xmlns:a16="http://schemas.microsoft.com/office/drawing/2014/main" id="{7DEE7479-D8EE-ED6B-2A05-B93DC6C06502}"/>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874900" y="3768420"/>
            <a:ext cx="916052" cy="300269"/>
          </a:xfrm>
          <a:prstGeom prst="rect">
            <a:avLst/>
          </a:prstGeom>
        </p:spPr>
      </p:pic>
      <p:pic>
        <p:nvPicPr>
          <p:cNvPr id="21" name="図 20" descr="\documentclass{slides}&#10;&#10;\usepackage{amsthm}&#10;\usepackage{amsmath}&#10;\usepackage{amssymb}&#10;\usepackage[dvips]{graphicx}&#10;\begin{document}&#10;\begin{eqnarray}&#10;x^0&#10;\nonumber&#10;\end{eqnarray}&#10;\end{document}&#10;" title="IguanaTex Bitmap Display">
            <a:extLst>
              <a:ext uri="{FF2B5EF4-FFF2-40B4-BE49-F238E27FC236}">
                <a16:creationId xmlns:a16="http://schemas.microsoft.com/office/drawing/2014/main" id="{294A577F-4D57-E0A6-F033-7492609CE524}"/>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4307135" y="3776240"/>
            <a:ext cx="262927" cy="252257"/>
          </a:xfrm>
          <a:prstGeom prst="rect">
            <a:avLst/>
          </a:prstGeom>
        </p:spPr>
      </p:pic>
      <p:sp>
        <p:nvSpPr>
          <p:cNvPr id="2" name="タイトル 1">
            <a:extLst>
              <a:ext uri="{FF2B5EF4-FFF2-40B4-BE49-F238E27FC236}">
                <a16:creationId xmlns:a16="http://schemas.microsoft.com/office/drawing/2014/main" id="{B1369F30-807F-7787-747C-9207FE10616E}"/>
              </a:ext>
            </a:extLst>
          </p:cNvPr>
          <p:cNvSpPr txBox="1">
            <a:spLocks/>
          </p:cNvSpPr>
          <p:nvPr/>
        </p:nvSpPr>
        <p:spPr>
          <a:xfrm>
            <a:off x="0" y="-87711"/>
            <a:ext cx="12192001" cy="771664"/>
          </a:xfrm>
          <a:prstGeom prst="rect">
            <a:avLst/>
          </a:prstGeom>
          <a:solidFill>
            <a:schemeClr val="accent4">
              <a:lumMod val="20000"/>
              <a:lumOff val="80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kumimoji="1" sz="3200" kern="1200">
                <a:solidFill>
                  <a:schemeClr val="tx1"/>
                </a:solidFill>
                <a:latin typeface="ＭＳ Ｐ明朝" panose="02020600040205080304" pitchFamily="18" charset="-128"/>
                <a:ea typeface="ＭＳ Ｐ明朝" panose="02020600040205080304" pitchFamily="18"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j-cs"/>
              </a:rPr>
              <a:t>　真の真空を決定するポテンシャル</a:t>
            </a:r>
          </a:p>
        </p:txBody>
      </p:sp>
    </p:spTree>
    <p:extLst>
      <p:ext uri="{BB962C8B-B14F-4D97-AF65-F5344CB8AC3E}">
        <p14:creationId xmlns:p14="http://schemas.microsoft.com/office/powerpoint/2010/main" val="571160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40EFA"/>
        </a:solidFill>
        <a:effectLst/>
      </p:bgPr>
    </p:bg>
    <p:spTree>
      <p:nvGrpSpPr>
        <p:cNvPr id="1" name="">
          <a:extLst>
            <a:ext uri="{FF2B5EF4-FFF2-40B4-BE49-F238E27FC236}">
              <a16:creationId xmlns:a16="http://schemas.microsoft.com/office/drawing/2014/main" id="{ED21C5CA-2F62-7EE2-C0DD-2182591BE5F8}"/>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729F0B4-19F0-21DA-1FF8-9D4C1B1C4531}"/>
              </a:ext>
            </a:extLst>
          </p:cNvPr>
          <p:cNvSpPr txBox="1"/>
          <p:nvPr/>
        </p:nvSpPr>
        <p:spPr>
          <a:xfrm>
            <a:off x="5091138" y="2924158"/>
            <a:ext cx="144122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200" b="0" i="0" u="none" strike="noStrike" kern="1200" cap="none" spc="0" normalizeH="0" baseline="0" noProof="0" dirty="0">
                <a:ln>
                  <a:noFill/>
                </a:ln>
                <a:solidFill>
                  <a:srgbClr val="FFFF00"/>
                </a:solidFill>
                <a:effectLst/>
                <a:uLnTx/>
                <a:uFillTx/>
                <a:latin typeface="Segoe UI"/>
                <a:ea typeface="メイリオ"/>
                <a:cs typeface="+mn-cs"/>
              </a:rPr>
              <a:t>Review</a:t>
            </a:r>
            <a:endParaRPr kumimoji="1" lang="ja-JP" altLang="en-US" sz="32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spTree>
    <p:extLst>
      <p:ext uri="{BB962C8B-B14F-4D97-AF65-F5344CB8AC3E}">
        <p14:creationId xmlns:p14="http://schemas.microsoft.com/office/powerpoint/2010/main" val="2032958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69B43-CCE5-F7EA-491B-25ED5B87E6D6}"/>
            </a:ext>
          </a:extLst>
        </p:cNvPr>
        <p:cNvGrpSpPr/>
        <p:nvPr/>
      </p:nvGrpSpPr>
      <p:grpSpPr>
        <a:xfrm>
          <a:off x="0" y="0"/>
          <a:ext cx="0" cy="0"/>
          <a:chOff x="0" y="0"/>
          <a:chExt cx="0" cy="0"/>
        </a:xfrm>
      </p:grpSpPr>
      <p:sp>
        <p:nvSpPr>
          <p:cNvPr id="8" name="タイトル 1">
            <a:extLst>
              <a:ext uri="{FF2B5EF4-FFF2-40B4-BE49-F238E27FC236}">
                <a16:creationId xmlns:a16="http://schemas.microsoft.com/office/drawing/2014/main" id="{95FEC849-94A9-EE5E-CD9B-124CA1CC7EA7}"/>
              </a:ext>
            </a:extLst>
          </p:cNvPr>
          <p:cNvSpPr txBox="1">
            <a:spLocks/>
          </p:cNvSpPr>
          <p:nvPr/>
        </p:nvSpPr>
        <p:spPr>
          <a:xfrm>
            <a:off x="0" y="-87711"/>
            <a:ext cx="12192001" cy="771664"/>
          </a:xfrm>
          <a:prstGeom prst="rect">
            <a:avLst/>
          </a:prstGeom>
          <a:solidFill>
            <a:schemeClr val="accent4">
              <a:lumMod val="20000"/>
              <a:lumOff val="80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kumimoji="1" sz="3200" kern="1200">
                <a:solidFill>
                  <a:schemeClr val="tx1"/>
                </a:solidFill>
                <a:latin typeface="ＭＳ Ｐ明朝" panose="02020600040205080304" pitchFamily="18" charset="-128"/>
                <a:ea typeface="ＭＳ Ｐ明朝" panose="02020600040205080304" pitchFamily="18"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j-cs"/>
              </a:rPr>
              <a:t>　真の真空を決定するポテンシャル</a:t>
            </a:r>
          </a:p>
        </p:txBody>
      </p:sp>
      <p:sp>
        <p:nvSpPr>
          <p:cNvPr id="3" name="テキスト ボックス 2">
            <a:extLst>
              <a:ext uri="{FF2B5EF4-FFF2-40B4-BE49-F238E27FC236}">
                <a16:creationId xmlns:a16="http://schemas.microsoft.com/office/drawing/2014/main" id="{B60E08A1-F053-6267-8202-BF29A418AB07}"/>
              </a:ext>
            </a:extLst>
          </p:cNvPr>
          <p:cNvSpPr txBox="1"/>
          <p:nvPr/>
        </p:nvSpPr>
        <p:spPr>
          <a:xfrm>
            <a:off x="425082" y="566678"/>
            <a:ext cx="10932664" cy="2308324"/>
          </a:xfrm>
          <a:prstGeom prst="rect">
            <a:avLst/>
          </a:prstGeom>
          <a:noFill/>
        </p:spPr>
        <p:txBody>
          <a:bodyPr wrap="square">
            <a:spAutoFit/>
          </a:bodyPr>
          <a:lstStyle/>
          <a:p>
            <a:endParaRPr lang="en-US" altLang="ja-JP" dirty="0"/>
          </a:p>
          <a:p>
            <a:endParaRPr lang="en-US" altLang="ja-JP" dirty="0">
              <a:effectLst/>
            </a:endParaRPr>
          </a:p>
          <a:p>
            <a:r>
              <a:rPr lang="ja-JP" altLang="en-US" dirty="0">
                <a:effectLst/>
              </a:rPr>
              <a:t>まずは摂動論的真空が一般配位よりポテンシャルを小さくすることが示せるかもしれない。摂動論的真空アンザッツから変形して確かめることができる。「摂動論的真空で我々の４次元時空＋標準模型＋</a:t>
            </a:r>
            <a:r>
              <a:rPr lang="en-US" altLang="ja-JP" dirty="0">
                <a:effectLst/>
              </a:rPr>
              <a:t>α</a:t>
            </a:r>
            <a:r>
              <a:rPr lang="ja-JP" altLang="en-US" dirty="0">
                <a:effectLst/>
              </a:rPr>
              <a:t>を与える６次元コンパクト空間がポテンシャルを最小にする。」と予想している。</a:t>
            </a:r>
            <a:endParaRPr lang="en-US" altLang="ja-JP" dirty="0">
              <a:effectLst/>
            </a:endParaRPr>
          </a:p>
          <a:p>
            <a:endParaRPr lang="en-US" altLang="ja-JP" dirty="0"/>
          </a:p>
          <a:p>
            <a:br>
              <a:rPr lang="ja-JP" altLang="en-US" dirty="0">
                <a:effectLst/>
              </a:rPr>
            </a:br>
            <a:endParaRPr lang="ja-JP" altLang="en-US" dirty="0"/>
          </a:p>
        </p:txBody>
      </p:sp>
    </p:spTree>
    <p:extLst>
      <p:ext uri="{BB962C8B-B14F-4D97-AF65-F5344CB8AC3E}">
        <p14:creationId xmlns:p14="http://schemas.microsoft.com/office/powerpoint/2010/main" val="2485646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1B81A-74FC-27A7-6628-354F3080075B}"/>
            </a:ext>
          </a:extLst>
        </p:cNvPr>
        <p:cNvGrpSpPr/>
        <p:nvPr/>
      </p:nvGrpSpPr>
      <p:grpSpPr>
        <a:xfrm>
          <a:off x="0" y="0"/>
          <a:ext cx="0" cy="0"/>
          <a:chOff x="0" y="0"/>
          <a:chExt cx="0" cy="0"/>
        </a:xfrm>
      </p:grpSpPr>
      <p:sp>
        <p:nvSpPr>
          <p:cNvPr id="8" name="タイトル 1">
            <a:extLst>
              <a:ext uri="{FF2B5EF4-FFF2-40B4-BE49-F238E27FC236}">
                <a16:creationId xmlns:a16="http://schemas.microsoft.com/office/drawing/2014/main" id="{78A058E8-810A-25BF-A3FF-B4A835D2FE02}"/>
              </a:ext>
            </a:extLst>
          </p:cNvPr>
          <p:cNvSpPr txBox="1">
            <a:spLocks/>
          </p:cNvSpPr>
          <p:nvPr/>
        </p:nvSpPr>
        <p:spPr>
          <a:xfrm>
            <a:off x="0" y="-87711"/>
            <a:ext cx="12192001" cy="771664"/>
          </a:xfrm>
          <a:prstGeom prst="rect">
            <a:avLst/>
          </a:prstGeom>
          <a:solidFill>
            <a:schemeClr val="accent4">
              <a:lumMod val="20000"/>
              <a:lumOff val="80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kumimoji="1" sz="3200" kern="1200">
                <a:solidFill>
                  <a:schemeClr val="tx1"/>
                </a:solidFill>
                <a:latin typeface="ＭＳ Ｐ明朝" panose="02020600040205080304" pitchFamily="18" charset="-128"/>
                <a:ea typeface="ＭＳ Ｐ明朝" panose="02020600040205080304" pitchFamily="18"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j-cs"/>
              </a:rPr>
              <a:t>　弦の摂動論</a:t>
            </a:r>
            <a:r>
              <a:rPr lang="ja-JP" altLang="en-US" dirty="0">
                <a:solidFill>
                  <a:sysClr val="windowText" lastClr="000000"/>
                </a:solidFill>
                <a:latin typeface="メイリオ" panose="020B0604030504040204" pitchFamily="50" charset="-128"/>
                <a:ea typeface="メイリオ" panose="020B0604030504040204" pitchFamily="50" charset="-128"/>
              </a:rPr>
              <a:t>的真空</a:t>
            </a:r>
            <a:endParaRPr kumimoji="1" lang="ja-JP" altLang="en-US" sz="3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j-cs"/>
            </a:endParaRPr>
          </a:p>
        </p:txBody>
      </p:sp>
      <p:sp>
        <p:nvSpPr>
          <p:cNvPr id="7" name="テキスト ボックス 6">
            <a:extLst>
              <a:ext uri="{FF2B5EF4-FFF2-40B4-BE49-F238E27FC236}">
                <a16:creationId xmlns:a16="http://schemas.microsoft.com/office/drawing/2014/main" id="{B74E65FA-C3D6-CBDF-1846-56BEC8758523}"/>
              </a:ext>
            </a:extLst>
          </p:cNvPr>
          <p:cNvSpPr txBox="1"/>
          <p:nvPr/>
        </p:nvSpPr>
        <p:spPr>
          <a:xfrm>
            <a:off x="773052" y="963569"/>
            <a:ext cx="6097162" cy="369332"/>
          </a:xfrm>
          <a:prstGeom prst="rect">
            <a:avLst/>
          </a:prstGeom>
          <a:noFill/>
        </p:spPr>
        <p:txBody>
          <a:bodyPr wrap="square">
            <a:spAutoFit/>
          </a:bodyPr>
          <a:lstStyle/>
          <a:p>
            <a:pPr marL="285750" indent="-285750">
              <a:buFont typeface="Arial" panose="020B0604020202020204" pitchFamily="34" charset="0"/>
              <a:buChar char="•"/>
            </a:pPr>
            <a:r>
              <a:rPr lang="ja-JP" altLang="en-US" dirty="0">
                <a:effectLst/>
              </a:rPr>
              <a:t>弦幾何には世界面の</a:t>
            </a:r>
            <a:r>
              <a:rPr lang="en-US" altLang="ja-JP" dirty="0">
                <a:effectLst/>
              </a:rPr>
              <a:t>genus</a:t>
            </a:r>
            <a:r>
              <a:rPr lang="ja-JP" altLang="en-US" dirty="0">
                <a:effectLst/>
              </a:rPr>
              <a:t>の情報が含まれている</a:t>
            </a:r>
            <a:endParaRPr lang="ja-JP" altLang="en-US" dirty="0"/>
          </a:p>
        </p:txBody>
      </p:sp>
      <p:sp>
        <p:nvSpPr>
          <p:cNvPr id="12" name="テキスト ボックス 11">
            <a:extLst>
              <a:ext uri="{FF2B5EF4-FFF2-40B4-BE49-F238E27FC236}">
                <a16:creationId xmlns:a16="http://schemas.microsoft.com/office/drawing/2014/main" id="{78981DEF-63C6-BAFD-48CB-A48532A06C42}"/>
              </a:ext>
            </a:extLst>
          </p:cNvPr>
          <p:cNvSpPr txBox="1"/>
          <p:nvPr/>
        </p:nvSpPr>
        <p:spPr>
          <a:xfrm>
            <a:off x="724190" y="1612517"/>
            <a:ext cx="10695339" cy="646331"/>
          </a:xfrm>
          <a:prstGeom prst="rect">
            <a:avLst/>
          </a:prstGeom>
          <a:noFill/>
        </p:spPr>
        <p:txBody>
          <a:bodyPr wrap="square">
            <a:spAutoFit/>
          </a:bodyPr>
          <a:lstStyle/>
          <a:p>
            <a:pPr marL="285750" indent="-285750">
              <a:buFont typeface="Arial" panose="020B0604020202020204" pitchFamily="34" charset="0"/>
              <a:buChar char="•"/>
            </a:pPr>
            <a:r>
              <a:rPr lang="ja-JP" altLang="en-US" dirty="0"/>
              <a:t>　　　　で理論が定義されているにもかかわらず</a:t>
            </a:r>
            <a:endParaRPr lang="en-US" altLang="ja-JP" dirty="0"/>
          </a:p>
          <a:p>
            <a:r>
              <a:rPr lang="ja-JP" altLang="en-US" dirty="0"/>
              <a:t>　 理論は弦の高次の摂動論的効果や非摂動論的効果を含む。</a:t>
            </a:r>
          </a:p>
        </p:txBody>
      </p:sp>
      <p:sp>
        <p:nvSpPr>
          <p:cNvPr id="19" name="矢印: 下 18">
            <a:extLst>
              <a:ext uri="{FF2B5EF4-FFF2-40B4-BE49-F238E27FC236}">
                <a16:creationId xmlns:a16="http://schemas.microsoft.com/office/drawing/2014/main" id="{3C0434CF-4076-E299-3196-93F7D451E98C}"/>
              </a:ext>
            </a:extLst>
          </p:cNvPr>
          <p:cNvSpPr/>
          <p:nvPr/>
        </p:nvSpPr>
        <p:spPr>
          <a:xfrm>
            <a:off x="3111404" y="1382367"/>
            <a:ext cx="355988" cy="18068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C2FA8F4D-448B-6D92-5469-D13E49525A8A}"/>
              </a:ext>
            </a:extLst>
          </p:cNvPr>
          <p:cNvSpPr txBox="1"/>
          <p:nvPr/>
        </p:nvSpPr>
        <p:spPr>
          <a:xfrm>
            <a:off x="2755415" y="2331374"/>
            <a:ext cx="9143418" cy="646331"/>
          </a:xfrm>
          <a:prstGeom prst="rect">
            <a:avLst/>
          </a:prstGeom>
          <a:noFill/>
        </p:spPr>
        <p:txBody>
          <a:bodyPr wrap="square">
            <a:spAutoFit/>
          </a:bodyPr>
          <a:lstStyle/>
          <a:p>
            <a:r>
              <a:rPr lang="ja-JP" altLang="en-US" dirty="0">
                <a:effectLst/>
              </a:rPr>
              <a:t>注：すべての穴の足し上げが入っていて、一つの場の配位は穴の数を特定できないので</a:t>
            </a:r>
            <a:endParaRPr lang="en-US" altLang="ja-JP" dirty="0">
              <a:effectLst/>
            </a:endParaRPr>
          </a:p>
          <a:p>
            <a:r>
              <a:rPr lang="ja-JP" altLang="en-US" dirty="0">
                <a:effectLst/>
              </a:rPr>
              <a:t>　　摂動論的定式化ではない。</a:t>
            </a:r>
            <a:endParaRPr lang="ja-JP" altLang="en-US" dirty="0"/>
          </a:p>
        </p:txBody>
      </p:sp>
      <p:sp>
        <p:nvSpPr>
          <p:cNvPr id="22" name="テキスト ボックス 21">
            <a:extLst>
              <a:ext uri="{FF2B5EF4-FFF2-40B4-BE49-F238E27FC236}">
                <a16:creationId xmlns:a16="http://schemas.microsoft.com/office/drawing/2014/main" id="{951232BC-3C6F-DF4F-68CD-1223EA87DE3C}"/>
              </a:ext>
            </a:extLst>
          </p:cNvPr>
          <p:cNvSpPr txBox="1"/>
          <p:nvPr/>
        </p:nvSpPr>
        <p:spPr>
          <a:xfrm>
            <a:off x="731069" y="2972470"/>
            <a:ext cx="2558329" cy="400110"/>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sz="2000" dirty="0"/>
              <a:t>Perturbative </a:t>
            </a:r>
            <a:r>
              <a:rPr kumimoji="1" lang="en-US" altLang="ja-JP" sz="2000" dirty="0" err="1"/>
              <a:t>vacua</a:t>
            </a:r>
            <a:endParaRPr kumimoji="1" lang="ja-JP" altLang="en-US" sz="2000" dirty="0"/>
          </a:p>
        </p:txBody>
      </p:sp>
      <p:pic>
        <p:nvPicPr>
          <p:cNvPr id="23" name="図 22" descr="\documentclass{slides}&#10;&#10;\usepackage{amsthm}&#10;\usepackage{amsmath}&#10;\usepackage{amssymb}&#10;\usepackage[dvips]{graphicx}&#10;\begin{document}&#10;\begin{eqnarray}&#10;\bar{G}_{(\mu\bar{\sigma})(\nu\bar{\sigma}')}&amp;=&amp;&#10;G_{\mu\nu}(X(\bar{\sigma})) \frac{\bar{e}^3}{\sqrt{\bar{h}}}\delta_{\bar{\sigma}\bar{\sigma}'}&#10;\nonumber&#10;\end{eqnarray}&#10;\end{document}&#10;" title="IguanaTex Bitmap Display">
            <a:extLst>
              <a:ext uri="{FF2B5EF4-FFF2-40B4-BE49-F238E27FC236}">
                <a16:creationId xmlns:a16="http://schemas.microsoft.com/office/drawing/2014/main" id="{C8D5662F-CF1C-2153-A023-550D1FDF2E58}"/>
              </a:ext>
            </a:extLst>
          </p:cNvPr>
          <p:cNvPicPr>
            <a:picLocks noChangeAspect="1"/>
          </p:cNvPicPr>
          <p:nvPr>
            <p:custDataLst>
              <p:tags r:id="rId1"/>
            </p:custDataLst>
          </p:nvPr>
        </p:nvPicPr>
        <p:blipFill>
          <a:blip r:embed="rId15" cstate="print">
            <a:extLst>
              <a:ext uri="{28A0092B-C50C-407E-A947-70E740481C1C}">
                <a14:useLocalDpi xmlns:a14="http://schemas.microsoft.com/office/drawing/2010/main" val="0"/>
              </a:ext>
            </a:extLst>
          </a:blip>
          <a:stretch>
            <a:fillRect/>
          </a:stretch>
        </p:blipFill>
        <p:spPr>
          <a:xfrm>
            <a:off x="1244202" y="3540634"/>
            <a:ext cx="3408535" cy="538833"/>
          </a:xfrm>
          <a:prstGeom prst="rect">
            <a:avLst/>
          </a:prstGeom>
        </p:spPr>
      </p:pic>
      <p:pic>
        <p:nvPicPr>
          <p:cNvPr id="24" name="図 23" descr="\documentclass{slides}&#10;&#10;\usepackage{amsthm}&#10;\usepackage{amsmath}&#10;\usepackage{amssymb}&#10;\usepackage[dvips]{graphicx}&#10;\begin{document}&#10;\begin{eqnarray}&#10;\bar{B}_{(\mu\bar{\sigma})(\nu\bar{\sigma}')}=&#10;B_{\mu\nu}(X(\bar{\sigma})) \frac{\bar{e}^3}{\sqrt{\bar{h}}}\delta_{\bar{\sigma}\bar{\sigma}'}&#10;\nonumber&#10;\end{eqnarray}&#10;\end{document}&#10;" title="IguanaTex Bitmap Display">
            <a:extLst>
              <a:ext uri="{FF2B5EF4-FFF2-40B4-BE49-F238E27FC236}">
                <a16:creationId xmlns:a16="http://schemas.microsoft.com/office/drawing/2014/main" id="{6021E6DF-C8B6-6EE1-2DF7-9BD42C12A842}"/>
              </a:ext>
            </a:extLst>
          </p:cNvPr>
          <p:cNvPicPr>
            <a:picLocks noChangeAspect="1"/>
          </p:cNvPicPr>
          <p:nvPr>
            <p:custDataLst>
              <p:tags r:id="rId2"/>
            </p:custDataLst>
          </p:nvPr>
        </p:nvPicPr>
        <p:blipFill>
          <a:blip r:embed="rId16" cstate="print">
            <a:extLst>
              <a:ext uri="{28A0092B-C50C-407E-A947-70E740481C1C}">
                <a14:useLocalDpi xmlns:a14="http://schemas.microsoft.com/office/drawing/2010/main" val="0"/>
              </a:ext>
            </a:extLst>
          </a:blip>
          <a:stretch>
            <a:fillRect/>
          </a:stretch>
        </p:blipFill>
        <p:spPr>
          <a:xfrm>
            <a:off x="1244202" y="4634959"/>
            <a:ext cx="3215016" cy="544356"/>
          </a:xfrm>
          <a:prstGeom prst="rect">
            <a:avLst/>
          </a:prstGeom>
        </p:spPr>
      </p:pic>
      <p:pic>
        <p:nvPicPr>
          <p:cNvPr id="25" name="図 24" descr="\documentclass{slides}&#10;&#10;\usepackage{amsthm}&#10;\usepackage{amsmath}&#10;\usepackage{amssymb}&#10;\usepackage[dvips]{graphicx}&#10;\begin{document}&#10;\begin{eqnarray}&#10;\bar{\Phi}&amp;=&amp; \int d \bar{\sigma} \bar{e} \Phi(X(\bar{\sigma}))&#10;\nonumber&#10;\end{eqnarray}&#10;\end{document}&#10;" title="IguanaTex Bitmap Display">
            <a:extLst>
              <a:ext uri="{FF2B5EF4-FFF2-40B4-BE49-F238E27FC236}">
                <a16:creationId xmlns:a16="http://schemas.microsoft.com/office/drawing/2014/main" id="{D498A340-7B08-6FB0-BDCF-D83321245650}"/>
              </a:ext>
            </a:extLst>
          </p:cNvPr>
          <p:cNvPicPr>
            <a:picLocks noChangeAspect="1"/>
          </p:cNvPicPr>
          <p:nvPr>
            <p:custDataLst>
              <p:tags r:id="rId3"/>
            </p:custDataLst>
          </p:nvPr>
        </p:nvPicPr>
        <p:blipFill>
          <a:blip r:embed="rId17" cstate="print">
            <a:extLst>
              <a:ext uri="{28A0092B-C50C-407E-A947-70E740481C1C}">
                <a14:useLocalDpi xmlns:a14="http://schemas.microsoft.com/office/drawing/2010/main" val="0"/>
              </a:ext>
            </a:extLst>
          </a:blip>
          <a:stretch>
            <a:fillRect/>
          </a:stretch>
        </p:blipFill>
        <p:spPr>
          <a:xfrm>
            <a:off x="1244202" y="5230429"/>
            <a:ext cx="2311469" cy="426815"/>
          </a:xfrm>
          <a:prstGeom prst="rect">
            <a:avLst/>
          </a:prstGeom>
        </p:spPr>
      </p:pic>
      <p:pic>
        <p:nvPicPr>
          <p:cNvPr id="26" name="図 25" descr="\documentclass{slides}&#10;&#10;\usepackage{amsthm}&#10;\usepackage{amsmath}&#10;\usepackage{amssymb}&#10;\usepackage[dvips]{graphicx}&#10;\begin{document}&#10;\begin{eqnarray}&#10;G_{\mu\nu}(x), B_{\mu\nu}(x), \Phi(x)&#10;\nonumber&#10;\end{eqnarray}&#10;\end{document}&#10;" title="IguanaTex Bitmap Display">
            <a:extLst>
              <a:ext uri="{FF2B5EF4-FFF2-40B4-BE49-F238E27FC236}">
                <a16:creationId xmlns:a16="http://schemas.microsoft.com/office/drawing/2014/main" id="{B2A0BCEC-BF55-E862-9DDC-635237BB4C3D}"/>
              </a:ext>
            </a:extLst>
          </p:cNvPr>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5274087" y="3743586"/>
            <a:ext cx="2309747" cy="246217"/>
          </a:xfrm>
          <a:prstGeom prst="rect">
            <a:avLst/>
          </a:prstGeom>
        </p:spPr>
      </p:pic>
      <p:sp>
        <p:nvSpPr>
          <p:cNvPr id="27" name="正方形/長方形 26">
            <a:extLst>
              <a:ext uri="{FF2B5EF4-FFF2-40B4-BE49-F238E27FC236}">
                <a16:creationId xmlns:a16="http://schemas.microsoft.com/office/drawing/2014/main" id="{7D06096E-E0DB-ABEE-1387-6733278592B8}"/>
              </a:ext>
            </a:extLst>
          </p:cNvPr>
          <p:cNvSpPr/>
          <p:nvPr/>
        </p:nvSpPr>
        <p:spPr>
          <a:xfrm>
            <a:off x="1137378" y="3494973"/>
            <a:ext cx="3833765" cy="2811484"/>
          </a:xfrm>
          <a:prstGeom prst="rect">
            <a:avLst/>
          </a:prstGeom>
          <a:noFill/>
          <a:ln>
            <a:solidFill>
              <a:srgbClr val="1003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Segoe UI"/>
              <a:ea typeface="メイリオ"/>
              <a:cs typeface="+mn-cs"/>
            </a:endParaRPr>
          </a:p>
        </p:txBody>
      </p:sp>
      <p:sp>
        <p:nvSpPr>
          <p:cNvPr id="28" name="テキスト ボックス 27">
            <a:extLst>
              <a:ext uri="{FF2B5EF4-FFF2-40B4-BE49-F238E27FC236}">
                <a16:creationId xmlns:a16="http://schemas.microsoft.com/office/drawing/2014/main" id="{96AC15CB-4EAC-C6ED-2682-DCF7350A448F}"/>
              </a:ext>
            </a:extLst>
          </p:cNvPr>
          <p:cNvSpPr txBox="1"/>
          <p:nvPr/>
        </p:nvSpPr>
        <p:spPr>
          <a:xfrm>
            <a:off x="7583834" y="3620471"/>
            <a:ext cx="248427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dirty="0">
                <a:solidFill>
                  <a:prstClr val="black"/>
                </a:solidFill>
                <a:latin typeface="Segoe UI"/>
                <a:ea typeface="メイリオ"/>
              </a:rPr>
              <a:t>:</a:t>
            </a:r>
            <a:r>
              <a:rPr lang="ja-JP" altLang="en-US" sz="2000" dirty="0">
                <a:solidFill>
                  <a:prstClr val="black"/>
                </a:solidFill>
                <a:latin typeface="Segoe UI"/>
                <a:ea typeface="メイリオ"/>
              </a:rPr>
              <a:t> </a:t>
            </a:r>
            <a:r>
              <a:rPr lang="en-US" altLang="ja-JP" sz="2000" dirty="0">
                <a:solidFill>
                  <a:prstClr val="black"/>
                </a:solidFill>
                <a:latin typeface="Segoe UI"/>
                <a:ea typeface="メイリオ"/>
              </a:rPr>
              <a:t>string</a:t>
            </a:r>
            <a:r>
              <a:rPr lang="ja-JP" altLang="en-US" sz="2000" dirty="0">
                <a:solidFill>
                  <a:prstClr val="black"/>
                </a:solidFill>
                <a:latin typeface="Segoe UI"/>
                <a:ea typeface="メイリオ"/>
              </a:rPr>
              <a:t> </a:t>
            </a:r>
            <a:r>
              <a:rPr lang="en-US" altLang="ja-JP" sz="2000" dirty="0">
                <a:solidFill>
                  <a:prstClr val="black"/>
                </a:solidFill>
                <a:latin typeface="Segoe UI"/>
                <a:ea typeface="メイリオ"/>
              </a:rPr>
              <a:t>backgrounds</a:t>
            </a:r>
            <a:endParaRPr kumimoji="1" lang="ja-JP" altLang="en-US" sz="2000" b="0" i="0" u="none" strike="noStrike" kern="1200" cap="none" spc="0" normalizeH="0" baseline="0" noProof="0" dirty="0">
              <a:ln>
                <a:noFill/>
              </a:ln>
              <a:solidFill>
                <a:prstClr val="black"/>
              </a:solidFill>
              <a:effectLst/>
              <a:uLnTx/>
              <a:uFillTx/>
              <a:latin typeface="Segoe UI"/>
              <a:ea typeface="メイリオ"/>
              <a:cs typeface="+mn-cs"/>
            </a:endParaRPr>
          </a:p>
        </p:txBody>
      </p:sp>
      <p:pic>
        <p:nvPicPr>
          <p:cNvPr id="29" name="図 28" descr="\documentclass{slides}&#10;&#10;\usepackage{amsthm}&#10;\usepackage{amsmath}&#10;\usepackage{amssymb}&#10;\usepackage[dvips]{graphicx}&#10;\begin{document}&#10;\begin{eqnarray}&#10;\bar{G}_{dd}=e^{2\phi}&#10;\nonumber&#10;\end{eqnarray}&#10;\end{document}&#10;" title="IguanaTex Bitmap Display">
            <a:extLst>
              <a:ext uri="{FF2B5EF4-FFF2-40B4-BE49-F238E27FC236}">
                <a16:creationId xmlns:a16="http://schemas.microsoft.com/office/drawing/2014/main" id="{1D68549A-6E20-FC9C-4514-9D643D5F5514}"/>
              </a:ext>
            </a:extLst>
          </p:cNvPr>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1244202" y="4217781"/>
            <a:ext cx="1077459" cy="278864"/>
          </a:xfrm>
          <a:prstGeom prst="rect">
            <a:avLst/>
          </a:prstGeom>
        </p:spPr>
      </p:pic>
      <p:sp>
        <p:nvSpPr>
          <p:cNvPr id="30" name="テキスト ボックス 29">
            <a:extLst>
              <a:ext uri="{FF2B5EF4-FFF2-40B4-BE49-F238E27FC236}">
                <a16:creationId xmlns:a16="http://schemas.microsoft.com/office/drawing/2014/main" id="{891AA561-E735-2705-3D70-2F918FEFE61B}"/>
              </a:ext>
            </a:extLst>
          </p:cNvPr>
          <p:cNvSpPr txBox="1"/>
          <p:nvPr/>
        </p:nvSpPr>
        <p:spPr>
          <a:xfrm>
            <a:off x="1185852" y="5828656"/>
            <a:ext cx="206652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dirty="0">
                <a:solidFill>
                  <a:prstClr val="black"/>
                </a:solidFill>
                <a:latin typeface="Segoe UI"/>
                <a:ea typeface="メイリオ"/>
              </a:rPr>
              <a:t>The</a:t>
            </a:r>
            <a:r>
              <a:rPr lang="ja-JP" altLang="en-US" sz="2000" dirty="0">
                <a:solidFill>
                  <a:prstClr val="black"/>
                </a:solidFill>
                <a:latin typeface="Segoe UI"/>
                <a:ea typeface="メイリオ"/>
              </a:rPr>
              <a:t> </a:t>
            </a:r>
            <a:r>
              <a:rPr lang="en-US" altLang="ja-JP" sz="2000" dirty="0">
                <a:solidFill>
                  <a:prstClr val="black"/>
                </a:solidFill>
                <a:latin typeface="Segoe UI"/>
                <a:ea typeface="メイリオ"/>
              </a:rPr>
              <a:t>others are</a:t>
            </a:r>
            <a:r>
              <a:rPr kumimoji="1" lang="ja-JP" altLang="en-US" sz="2000" b="0" i="0" u="none" strike="noStrike" kern="1200" cap="none" spc="0" normalizeH="0" baseline="0" noProof="0" dirty="0">
                <a:ln>
                  <a:noFill/>
                </a:ln>
                <a:solidFill>
                  <a:prstClr val="black"/>
                </a:solidFill>
                <a:effectLst/>
                <a:uLnTx/>
                <a:uFillTx/>
                <a:latin typeface="Segoe UI"/>
                <a:ea typeface="メイリオ"/>
                <a:cs typeface="+mn-cs"/>
              </a:rPr>
              <a:t>０</a:t>
            </a:r>
          </a:p>
        </p:txBody>
      </p:sp>
      <p:pic>
        <p:nvPicPr>
          <p:cNvPr id="32" name="図 31" descr="\documentclass{slides}&#10;&#10;\usepackage{amsthm}&#10;\usepackage{amsmath}&#10;\usepackage{amssymb}&#10;\usepackage[dvips]{graphicx}&#10;\begin{document}&#10;\begin{eqnarray}&#10;\phi&#10;\nonumber&#10;\end{eqnarray}&#10;\end{document}&#10;" title="IguanaTex Bitmap Display">
            <a:extLst>
              <a:ext uri="{FF2B5EF4-FFF2-40B4-BE49-F238E27FC236}">
                <a16:creationId xmlns:a16="http://schemas.microsoft.com/office/drawing/2014/main" id="{0BDDB827-1A3E-16A7-F342-ACDAC111AF92}"/>
              </a:ext>
            </a:extLst>
          </p:cNvPr>
          <p:cNvPicPr>
            <a:picLocks noChangeAspect="1"/>
          </p:cNvPicPr>
          <p:nvPr>
            <p:custDataLst>
              <p:tags r:id="rId6"/>
            </p:custDataLst>
          </p:nvPr>
        </p:nvPicPr>
        <p:blipFill>
          <a:blip r:embed="rId20" cstate="print">
            <a:extLst>
              <a:ext uri="{28A0092B-C50C-407E-A947-70E740481C1C}">
                <a14:useLocalDpi xmlns:a14="http://schemas.microsoft.com/office/drawing/2010/main" val="0"/>
              </a:ext>
            </a:extLst>
          </a:blip>
          <a:stretch>
            <a:fillRect/>
          </a:stretch>
        </p:blipFill>
        <p:spPr>
          <a:xfrm>
            <a:off x="5274087" y="4343344"/>
            <a:ext cx="143276" cy="229394"/>
          </a:xfrm>
          <a:prstGeom prst="rect">
            <a:avLst/>
          </a:prstGeom>
        </p:spPr>
      </p:pic>
      <p:sp>
        <p:nvSpPr>
          <p:cNvPr id="5" name="テキスト ボックス 4">
            <a:extLst>
              <a:ext uri="{FF2B5EF4-FFF2-40B4-BE49-F238E27FC236}">
                <a16:creationId xmlns:a16="http://schemas.microsoft.com/office/drawing/2014/main" id="{7E1434BA-F005-24A4-B18A-3AE358666F5F}"/>
              </a:ext>
            </a:extLst>
          </p:cNvPr>
          <p:cNvSpPr txBox="1"/>
          <p:nvPr/>
        </p:nvSpPr>
        <p:spPr>
          <a:xfrm>
            <a:off x="5450807" y="4255794"/>
            <a:ext cx="5064400" cy="369332"/>
          </a:xfrm>
          <a:prstGeom prst="rect">
            <a:avLst/>
          </a:prstGeom>
          <a:noFill/>
        </p:spPr>
        <p:txBody>
          <a:bodyPr wrap="none" rtlCol="0">
            <a:spAutoFit/>
          </a:bodyPr>
          <a:lstStyle/>
          <a:p>
            <a:r>
              <a:rPr lang="en-US" altLang="ja-JP" dirty="0"/>
              <a:t>is a solution to </a:t>
            </a:r>
            <a:r>
              <a:rPr kumimoji="1" lang="en-US" altLang="ja-JP" dirty="0"/>
              <a:t>a 2</a:t>
            </a:r>
            <a:r>
              <a:rPr kumimoji="1" lang="en-US" altLang="ja-JP" baseline="30000" dirty="0"/>
              <a:t>nd</a:t>
            </a:r>
            <a:r>
              <a:rPr kumimoji="1" lang="en-US" altLang="ja-JP" dirty="0"/>
              <a:t> order differential equation,</a:t>
            </a:r>
            <a:endParaRPr kumimoji="1" lang="ja-JP" altLang="en-US" dirty="0"/>
          </a:p>
        </p:txBody>
      </p:sp>
      <p:pic>
        <p:nvPicPr>
          <p:cNvPr id="11" name="図 10" descr="\documentclass{slides}&#10;&#10;\usepackage{amsthm}&#10;\usepackage{amsmath}&#10;\usepackage{amssymb}&#10;\usepackage[dvips]{graphicx}&#10;\begin{document}&#10;\begin{eqnarray}&#10;=\epsilon \Biggl( \int d\bar\sigma\frac{\sqrt{\bar h}}{\bar e^2}G_{\mu\nu}&#10; (\partial_{\bar\sigma}X^\mu\partial_{\bar\sigma}X^\nu + \partial_{\bar\sigma}X^{\rho}B_{\rho\mu}&#10; \partial_{\bar\sigma}X^{\rho'} B_{\rho'\nu}&#10;\nonumber&#10;\end{eqnarray}&#10;\end{document}&#10;" title="IguanaTex Bitmap Display">
            <a:extLst>
              <a:ext uri="{FF2B5EF4-FFF2-40B4-BE49-F238E27FC236}">
                <a16:creationId xmlns:a16="http://schemas.microsoft.com/office/drawing/2014/main" id="{6653D5F7-7CB1-12AC-EF8C-67F9C5D585CA}"/>
              </a:ext>
            </a:extLst>
          </p:cNvPr>
          <p:cNvPicPr>
            <a:picLocks noChangeAspect="1"/>
          </p:cNvPicPr>
          <p:nvPr>
            <p:custDataLst>
              <p:tags r:id="rId7"/>
            </p:custDataLst>
          </p:nvPr>
        </p:nvPicPr>
        <p:blipFill>
          <a:blip r:embed="rId21" cstate="print">
            <a:extLst>
              <a:ext uri="{28A0092B-C50C-407E-A947-70E740481C1C}">
                <a14:useLocalDpi xmlns:a14="http://schemas.microsoft.com/office/drawing/2010/main" val="0"/>
              </a:ext>
            </a:extLst>
          </a:blip>
          <a:stretch>
            <a:fillRect/>
          </a:stretch>
        </p:blipFill>
        <p:spPr>
          <a:xfrm>
            <a:off x="5450807" y="5453297"/>
            <a:ext cx="3662924" cy="470567"/>
          </a:xfrm>
          <a:prstGeom prst="rect">
            <a:avLst/>
          </a:prstGeom>
        </p:spPr>
      </p:pic>
      <p:pic>
        <p:nvPicPr>
          <p:cNvPr id="14" name="図 13" descr="\documentclass{slides}&#10;&#10;\usepackage{amsthm}&#10;\usepackage{amsmath}&#10;\usepackage{amssymb}&#10;\usepackage[dvips]{graphicx}&#10;\begin{document}&#10;\begin{eqnarray}&#10; + \alpha'\bar e^2R_{\bar h}\Phi)&#10; + \int d\bar\sigma\frac{\sqrt{\bar h}}{\bar e^2}\partial_{\bar\sigma}X^\mu\nabla^\nu B_{\mu\nu} \Biggr)&#10;\nonumber&#10;\end{eqnarray}&#10;\end{document}&#10;" title="IguanaTex Bitmap Display">
            <a:extLst>
              <a:ext uri="{FF2B5EF4-FFF2-40B4-BE49-F238E27FC236}">
                <a16:creationId xmlns:a16="http://schemas.microsoft.com/office/drawing/2014/main" id="{5EB09916-9B2B-717B-24FD-B981159FF4B6}"/>
              </a:ext>
            </a:extLst>
          </p:cNvPr>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9133275" y="5451309"/>
            <a:ext cx="2462974" cy="445473"/>
          </a:xfrm>
          <a:prstGeom prst="rect">
            <a:avLst/>
          </a:prstGeom>
        </p:spPr>
      </p:pic>
      <p:pic>
        <p:nvPicPr>
          <p:cNvPr id="20" name="図 19" descr="\documentclass{slides}&#10;&#10;\usepackage{amsthm}&#10;\usepackage{amsmath}&#10;\usepackage{amssymb}&#10;\usepackage[dvips]{graphicx}&#10;\begin{document}&#10;\begin{eqnarray}&#10;R - \frac12 |H|^2&#10; - 3\int d\bar\sigma\bar e&#10;  \nabla^{(\mu\bar\sigma)}\nabla_{(\mu\bar\sigma)}\Phi&#10;\nonumber&#10;\end{eqnarray}&#10;\end{document}&#10;" title="IguanaTex Bitmap Display">
            <a:extLst>
              <a:ext uri="{FF2B5EF4-FFF2-40B4-BE49-F238E27FC236}">
                <a16:creationId xmlns:a16="http://schemas.microsoft.com/office/drawing/2014/main" id="{5AB83156-4D02-B9FA-DE08-F046F2765B9D}"/>
              </a:ext>
            </a:extLst>
          </p:cNvPr>
          <p:cNvPicPr>
            <a:picLocks noChangeAspect="1"/>
          </p:cNvPicPr>
          <p:nvPr>
            <p:custDataLst>
              <p:tags r:id="rId9"/>
            </p:custDataLst>
          </p:nvPr>
        </p:nvPicPr>
        <p:blipFill>
          <a:blip r:embed="rId23" cstate="print">
            <a:extLst>
              <a:ext uri="{28A0092B-C50C-407E-A947-70E740481C1C}">
                <a14:useLocalDpi xmlns:a14="http://schemas.microsoft.com/office/drawing/2010/main" val="0"/>
              </a:ext>
            </a:extLst>
          </a:blip>
          <a:stretch>
            <a:fillRect/>
          </a:stretch>
        </p:blipFill>
        <p:spPr>
          <a:xfrm>
            <a:off x="5586124" y="4701673"/>
            <a:ext cx="2382586" cy="315804"/>
          </a:xfrm>
          <a:prstGeom prst="rect">
            <a:avLst/>
          </a:prstGeom>
        </p:spPr>
      </p:pic>
      <p:pic>
        <p:nvPicPr>
          <p:cNvPr id="36" name="図 35" descr="\documentclass{slides}&#10;&#10;\usepackage{amsthm}&#10;\usepackage{amsmath}&#10;\usepackage{amssymb}&#10;\usepackage[dvips]{graphicx}&#10;\begin{document}&#10;\begin{eqnarray}&#10; + 11\int d\bar\sigma\bar e&#10;  \partial_{(\mu\bar\sigma)}\Phi\partial^{(\mu\bar\sigma)}\Phi&#10; - \frac12\int d\bar\sigma\bar e&#10; \nabla^{(\mu\bar\sigma)}\nabla_{(\mu\bar\sigma)}\phi&#10;\nonumber&#10;\end{eqnarray}&#10;\end{document}&#10;" title="IguanaTex Bitmap Display">
            <a:extLst>
              <a:ext uri="{FF2B5EF4-FFF2-40B4-BE49-F238E27FC236}">
                <a16:creationId xmlns:a16="http://schemas.microsoft.com/office/drawing/2014/main" id="{3141659F-7952-3994-F8E9-BFF424A8AE16}"/>
              </a:ext>
            </a:extLst>
          </p:cNvPr>
          <p:cNvPicPr>
            <a:picLocks noChangeAspect="1"/>
          </p:cNvPicPr>
          <p:nvPr>
            <p:custDataLst>
              <p:tags r:id="rId10"/>
            </p:custDataLst>
          </p:nvPr>
        </p:nvPicPr>
        <p:blipFill>
          <a:blip r:embed="rId24" cstate="print">
            <a:extLst>
              <a:ext uri="{28A0092B-C50C-407E-A947-70E740481C1C}">
                <a14:useLocalDpi xmlns:a14="http://schemas.microsoft.com/office/drawing/2010/main" val="0"/>
              </a:ext>
            </a:extLst>
          </a:blip>
          <a:stretch>
            <a:fillRect/>
          </a:stretch>
        </p:blipFill>
        <p:spPr>
          <a:xfrm>
            <a:off x="8019510" y="4742013"/>
            <a:ext cx="2964107" cy="275464"/>
          </a:xfrm>
          <a:prstGeom prst="rect">
            <a:avLst/>
          </a:prstGeom>
        </p:spPr>
      </p:pic>
      <p:pic>
        <p:nvPicPr>
          <p:cNvPr id="38" name="図 37" descr="\documentclass{slides}&#10;&#10;\usepackage{amsthm}&#10;\usepackage{amsmath}&#10;\usepackage{amssymb}&#10;\usepackage[dvips]{graphicx}&#10;\begin{document}&#10;\begin{eqnarray}&#10;+ \frac{47}{4}\int d\bar\sigma\bar e&#10;  \partial_{(\mu\bar\sigma)}\phi\partial^{(\mu\bar\sigma)}\phi&#10;+ 17\int d\bar\sigma\bar e&#10; \partial^{(\mu\bar\sigma)}\Phi\partial_{(\mu\bar\sigma)}\phi&#10;\nonumber&#10;\end{eqnarray}&#10;\end{document}&#10;" title="IguanaTex Bitmap Display">
            <a:extLst>
              <a:ext uri="{FF2B5EF4-FFF2-40B4-BE49-F238E27FC236}">
                <a16:creationId xmlns:a16="http://schemas.microsoft.com/office/drawing/2014/main" id="{42C89C1A-DD5F-60D1-BBCB-C61C1513EA14}"/>
              </a:ext>
            </a:extLst>
          </p:cNvPr>
          <p:cNvPicPr>
            <a:picLocks noChangeAspect="1"/>
          </p:cNvPicPr>
          <p:nvPr>
            <p:custDataLst>
              <p:tags r:id="rId11"/>
            </p:custDataLst>
          </p:nvPr>
        </p:nvPicPr>
        <p:blipFill>
          <a:blip r:embed="rId25" cstate="print">
            <a:extLst>
              <a:ext uri="{28A0092B-C50C-407E-A947-70E740481C1C}">
                <a14:useLocalDpi xmlns:a14="http://schemas.microsoft.com/office/drawing/2010/main" val="0"/>
              </a:ext>
            </a:extLst>
          </a:blip>
          <a:stretch>
            <a:fillRect/>
          </a:stretch>
        </p:blipFill>
        <p:spPr>
          <a:xfrm>
            <a:off x="5594083" y="5070986"/>
            <a:ext cx="3531037" cy="318886"/>
          </a:xfrm>
          <a:prstGeom prst="rect">
            <a:avLst/>
          </a:prstGeom>
        </p:spPr>
      </p:pic>
      <p:pic>
        <p:nvPicPr>
          <p:cNvPr id="2" name="図 1" descr="\documentclass{slides}&#10;&#10;\usepackage{amsthm}&#10;\usepackage{amsmath}&#10;\usepackage{amssymb}&#10;\usepackage[dvips]{graphicx}&#10;\begin{document}&#10;\begin{eqnarray}&#10;\beta \to 0&#10;\nonumber&#10;\end{eqnarray}&#10;\end{document}&#10;" title="IguanaTex Bitmap Display">
            <a:extLst>
              <a:ext uri="{FF2B5EF4-FFF2-40B4-BE49-F238E27FC236}">
                <a16:creationId xmlns:a16="http://schemas.microsoft.com/office/drawing/2014/main" id="{BAEE6491-76E2-F5B8-627C-062FE7CCF5DA}"/>
              </a:ext>
            </a:extLst>
          </p:cNvPr>
          <p:cNvPicPr>
            <a:picLocks noChangeAspect="1"/>
          </p:cNvPicPr>
          <p:nvPr>
            <p:custDataLst>
              <p:tags r:id="rId12"/>
            </p:custDataLst>
          </p:nvPr>
        </p:nvPicPr>
        <p:blipFill>
          <a:blip r:embed="rId26" cstate="print">
            <a:extLst>
              <a:ext uri="{28A0092B-C50C-407E-A947-70E740481C1C}">
                <a14:useLocalDpi xmlns:a14="http://schemas.microsoft.com/office/drawing/2010/main" val="0"/>
              </a:ext>
            </a:extLst>
          </a:blip>
          <a:stretch>
            <a:fillRect/>
          </a:stretch>
        </p:blipFill>
        <p:spPr>
          <a:xfrm>
            <a:off x="1244202" y="1690932"/>
            <a:ext cx="716378" cy="229394"/>
          </a:xfrm>
          <a:prstGeom prst="rect">
            <a:avLst/>
          </a:prstGeom>
        </p:spPr>
      </p:pic>
    </p:spTree>
    <p:extLst>
      <p:ext uri="{BB962C8B-B14F-4D97-AF65-F5344CB8AC3E}">
        <p14:creationId xmlns:p14="http://schemas.microsoft.com/office/powerpoint/2010/main" val="3782396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2A52E-CFEE-F2F3-C124-7E820A236C19}"/>
            </a:ext>
          </a:extLst>
        </p:cNvPr>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0EFD17B0-49E2-2253-E138-2BF866A434A9}"/>
              </a:ext>
            </a:extLst>
          </p:cNvPr>
          <p:cNvSpPr txBox="1"/>
          <p:nvPr/>
        </p:nvSpPr>
        <p:spPr>
          <a:xfrm>
            <a:off x="327203" y="1148637"/>
            <a:ext cx="8925841" cy="646331"/>
          </a:xfrm>
          <a:prstGeom prst="rect">
            <a:avLst/>
          </a:prstGeom>
          <a:noFill/>
        </p:spPr>
        <p:txBody>
          <a:bodyPr wrap="none" rtlCol="0">
            <a:spAutoFit/>
          </a:bodyPr>
          <a:lstStyle/>
          <a:p>
            <a:pPr marL="285750" indent="-285750">
              <a:buFont typeface="Arial" panose="020B0604020202020204" pitchFamily="34" charset="0"/>
              <a:buChar char="•"/>
            </a:pPr>
            <a:r>
              <a:rPr lang="ja-JP" altLang="en-US" dirty="0">
                <a:effectLst/>
              </a:rPr>
              <a:t>計量のスカラーゆらぎ　　 の量子論的状態                                           の</a:t>
            </a:r>
            <a:r>
              <a:rPr lang="en-US" altLang="ja-JP" dirty="0">
                <a:effectLst/>
              </a:rPr>
              <a:t>2</a:t>
            </a:r>
            <a:r>
              <a:rPr lang="ja-JP" altLang="en-US" dirty="0">
                <a:effectLst/>
              </a:rPr>
              <a:t>点関数は</a:t>
            </a:r>
            <a:endParaRPr lang="en-US" altLang="ja-JP" dirty="0">
              <a:effectLst/>
            </a:endParaRPr>
          </a:p>
          <a:p>
            <a:r>
              <a:rPr kumimoji="1" lang="ja-JP" altLang="en-US" dirty="0"/>
              <a:t>　</a:t>
            </a:r>
            <a:r>
              <a:rPr lang="ja-JP" altLang="en-US" dirty="0">
                <a:effectLst/>
              </a:rPr>
              <a:t>弦背景　　　　  上の弦の全オーダー経路積分となっている</a:t>
            </a:r>
            <a:r>
              <a:rPr lang="en-US" altLang="ja-JP" dirty="0">
                <a:effectLst/>
              </a:rPr>
              <a:t>:</a:t>
            </a:r>
            <a:r>
              <a:rPr lang="en-US" altLang="ja-JP" dirty="0"/>
              <a:t>  </a:t>
            </a:r>
            <a:r>
              <a:rPr lang="fi-FI" altLang="ja-JP" dirty="0"/>
              <a:t> K. Nagasaki, M.S. ’23 </a:t>
            </a:r>
            <a:endParaRPr lang="en-US" altLang="ja-JP" dirty="0">
              <a:effectLst/>
            </a:endParaRPr>
          </a:p>
        </p:txBody>
      </p:sp>
      <p:sp>
        <p:nvSpPr>
          <p:cNvPr id="8" name="タイトル 1">
            <a:extLst>
              <a:ext uri="{FF2B5EF4-FFF2-40B4-BE49-F238E27FC236}">
                <a16:creationId xmlns:a16="http://schemas.microsoft.com/office/drawing/2014/main" id="{69DC1EE4-A0EA-5551-14FD-ABDA99123843}"/>
              </a:ext>
            </a:extLst>
          </p:cNvPr>
          <p:cNvSpPr txBox="1">
            <a:spLocks/>
          </p:cNvSpPr>
          <p:nvPr/>
        </p:nvSpPr>
        <p:spPr>
          <a:xfrm>
            <a:off x="0" y="-87711"/>
            <a:ext cx="12192001" cy="771664"/>
          </a:xfrm>
          <a:prstGeom prst="rect">
            <a:avLst/>
          </a:prstGeom>
          <a:solidFill>
            <a:schemeClr val="accent4">
              <a:lumMod val="20000"/>
              <a:lumOff val="80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kumimoji="1" sz="3200" kern="1200">
                <a:solidFill>
                  <a:schemeClr val="tx1"/>
                </a:solidFill>
                <a:latin typeface="ＭＳ Ｐ明朝" panose="02020600040205080304" pitchFamily="18" charset="-128"/>
                <a:ea typeface="ＭＳ Ｐ明朝" panose="02020600040205080304" pitchFamily="18"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j-cs"/>
              </a:rPr>
              <a:t>　弦の摂動論の導出</a:t>
            </a:r>
          </a:p>
        </p:txBody>
      </p:sp>
      <p:pic>
        <p:nvPicPr>
          <p:cNvPr id="33" name="図 32" descr="\documentclass{slides}&#10;&#10;\usepackage{amsthm}&#10;\usepackage{amsmath}&#10;\usepackage{amssymb}&#10;\usepackage[dvips]{graphicx}&#10;\begin{document}&#10;\begin{eqnarray}&#10;\tilde{\psi}_{dd}&#10;\nonumber&#10;\end{eqnarray}&#10;\end{document}&#10;" title="IguanaTex Bitmap Display">
            <a:extLst>
              <a:ext uri="{FF2B5EF4-FFF2-40B4-BE49-F238E27FC236}">
                <a16:creationId xmlns:a16="http://schemas.microsoft.com/office/drawing/2014/main" id="{2EB081EB-FC8E-EFE1-6802-B62B901166F4}"/>
              </a:ext>
            </a:extLst>
          </p:cNvPr>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3056603" y="1148637"/>
            <a:ext cx="398582" cy="282741"/>
          </a:xfrm>
          <a:prstGeom prst="rect">
            <a:avLst/>
          </a:prstGeom>
        </p:spPr>
      </p:pic>
      <p:pic>
        <p:nvPicPr>
          <p:cNvPr id="37" name="図 36" descr="\documentclass{slides}&#10;&#10;\usepackage{amsthm}&#10;\usepackage{amsmath}&#10;\usepackage{amssymb}&#10;\usepackage[dvips]{graphicx}&#10;\begin{document}&#10;\begin{eqnarray}&#10;\tilde{\psi}_{dd} (\bar{h}, X(\bar{\tau})) |\bar{G}, \bar{B}, \bar{\Phi}&gt;&#10;\nonumber&#10;\end{eqnarray}&#10;\end{document}&#10;" title="IguanaTex Bitmap Display">
            <a:extLst>
              <a:ext uri="{FF2B5EF4-FFF2-40B4-BE49-F238E27FC236}">
                <a16:creationId xmlns:a16="http://schemas.microsoft.com/office/drawing/2014/main" id="{B86C3C9D-0D53-C053-C7AC-D62C75F610FA}"/>
              </a:ext>
            </a:extLst>
          </p:cNvPr>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5218519" y="1202906"/>
            <a:ext cx="2501462" cy="255839"/>
          </a:xfrm>
          <a:prstGeom prst="rect">
            <a:avLst/>
          </a:prstGeom>
        </p:spPr>
      </p:pic>
      <p:pic>
        <p:nvPicPr>
          <p:cNvPr id="48" name="図 47" descr="\documentclass{slides}&#10;&#10;\usepackage{amsthm}&#10;\usepackage{amsmath}&#10;\usepackage{amssymb}&#10;\usepackage[dvips]{graphicx}&#10;\begin{document}&#10;\begin{eqnarray}&#10;\int\mathcal{D} h \int\mathcal{D} h' &lt;\bar{G}, \bar{B}, \bar{\Phi}|&#10;\tilde{\psi}_{dd} (\bar{h}, X(\bar{\tau}=\infty))&#10;\nonumber&#10;\end{eqnarray}&#10;\end{document}&#10;" title="IguanaTex Bitmap Display">
            <a:extLst>
              <a:ext uri="{FF2B5EF4-FFF2-40B4-BE49-F238E27FC236}">
                <a16:creationId xmlns:a16="http://schemas.microsoft.com/office/drawing/2014/main" id="{DD79DC38-89B4-5371-6C43-64C777C647AE}"/>
              </a:ext>
            </a:extLst>
          </p:cNvPr>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764438" y="1937622"/>
            <a:ext cx="4525515" cy="452241"/>
          </a:xfrm>
          <a:prstGeom prst="rect">
            <a:avLst/>
          </a:prstGeom>
        </p:spPr>
      </p:pic>
      <p:pic>
        <p:nvPicPr>
          <p:cNvPr id="52" name="図 51" descr="\documentclass{slides}&#10;&#10;\usepackage{amsthm}&#10;\usepackage{amsmath}&#10;\usepackage{amssymb}&#10;\usepackage[dvips]{graphicx}&#10;\begin{document}&#10;\begin{eqnarray}&#10; \tilde{\psi}_{dd}(\bar{h},'  X'(\bar{\tau}'=-\infty))&#10; |\bar{G}, \bar{B}, \bar{\Phi}&gt;&#10;\nonumber&#10;\end{eqnarray}&#10;\end{document}&#10;" title="IguanaTex Bitmap Display">
            <a:extLst>
              <a:ext uri="{FF2B5EF4-FFF2-40B4-BE49-F238E27FC236}">
                <a16:creationId xmlns:a16="http://schemas.microsoft.com/office/drawing/2014/main" id="{6A42E5DC-5161-881E-7739-6D5994D54C89}"/>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5358712" y="2019064"/>
            <a:ext cx="3680492" cy="274707"/>
          </a:xfrm>
          <a:prstGeom prst="rect">
            <a:avLst/>
          </a:prstGeom>
        </p:spPr>
      </p:pic>
      <p:pic>
        <p:nvPicPr>
          <p:cNvPr id="12" name="図 11" descr="\documentclass{slides}&#10;&#10;\usepackage{amsthm}&#10;\usepackage{amsmath}&#10;\usepackage{amssymb}&#10;\usepackage[dvips]{graphicx}&#10;\usepackage[dvips]{psfrag}&#10;&#10;\begin{document}&#10;\begin{eqnarray}&#10;=&#10;Z&#10;\int_{X'}^{X} &#10;\mathcal{D} h  \mathcal{D} X&#10;e^{-S_{s}}&#10;\nonumber&#10;\end{eqnarray}&#10;\end{document}&#10;" title="IguanaTex Bitmap Display">
            <a:extLst>
              <a:ext uri="{FF2B5EF4-FFF2-40B4-BE49-F238E27FC236}">
                <a16:creationId xmlns:a16="http://schemas.microsoft.com/office/drawing/2014/main" id="{C04D547D-38E1-F1C0-3793-864BCDF99959}"/>
              </a:ext>
            </a:extLst>
          </p:cNvPr>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417673" y="2480592"/>
            <a:ext cx="2546780" cy="606730"/>
          </a:xfrm>
          <a:prstGeom prst="rect">
            <a:avLst/>
          </a:prstGeom>
        </p:spPr>
      </p:pic>
      <p:pic>
        <p:nvPicPr>
          <p:cNvPr id="4" name="図 3" descr="\documentclass{slides}&#10;&#10;\usepackage{amsthm}&#10;\usepackage{amsmath}&#10;\usepackage{amssymb}&#10;\usepackage[dvips]{graphicx}&#10;\usepackage[dvips]{psfrag}&#10;&#10;\begin{document}&#10;\begin{eqnarray}&#10;S_{s}&#10;=&#10;\int_{-\infty}^{\infty} d\tau \int d\sigma \sqrt{h(\sigma, \tau)} \frac{1}{2}\Biggl(\Bigl( &#10;h^{mn} (\sigma, \tau)&#10;G_{\mu \nu}(X(\sigma, \tau))  &#10;+i \epsilon^{mn} (\sigma, \tau)&#10;B_{\mu \nu}(X(\sigma, \tau)) \Bigr) \partial_m X^{\mu}(\sigma, \tau) \partial_n X^{\nu}(\sigma, \tau) &#10;\nonumber&#10;\end{eqnarray}&#10;\end{document}&#10;" title="IguanaTex Bitmap Display">
            <a:extLst>
              <a:ext uri="{FF2B5EF4-FFF2-40B4-BE49-F238E27FC236}">
                <a16:creationId xmlns:a16="http://schemas.microsoft.com/office/drawing/2014/main" id="{3FF72F62-03D9-6A5B-7B0F-0C97A1B59264}"/>
              </a:ext>
            </a:extLst>
          </p:cNvPr>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1691063" y="3196825"/>
            <a:ext cx="8658139" cy="546965"/>
          </a:xfrm>
          <a:prstGeom prst="rect">
            <a:avLst/>
          </a:prstGeom>
        </p:spPr>
      </p:pic>
      <p:pic>
        <p:nvPicPr>
          <p:cNvPr id="6" name="図 5" descr="\documentclass{slides}&#10;&#10;\usepackage{amsthm}&#10;\usepackage{amsmath}&#10;\usepackage{amssymb}&#10;\usepackage[dvips]{graphicx}&#10;\begin{document}&#10;\begin{eqnarray}&#10;+\alpha'\,R_{\bar{h}}\,\Phi(X(\sigma, \tau)) \Biggr)&#10;\nonumber&#10;\end{eqnarray}&#10;\end{document}&#10;" title="IguanaTex Bitmap Display">
            <a:extLst>
              <a:ext uri="{FF2B5EF4-FFF2-40B4-BE49-F238E27FC236}">
                <a16:creationId xmlns:a16="http://schemas.microsoft.com/office/drawing/2014/main" id="{1DAA2151-2E3F-44DA-407A-716ADD0DA4D2}"/>
              </a:ext>
            </a:extLst>
          </p:cNvPr>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10398664" y="3228047"/>
            <a:ext cx="1469948" cy="484520"/>
          </a:xfrm>
          <a:prstGeom prst="rect">
            <a:avLst/>
          </a:prstGeom>
        </p:spPr>
      </p:pic>
      <p:sp>
        <p:nvSpPr>
          <p:cNvPr id="13" name="テキスト ボックス 12">
            <a:extLst>
              <a:ext uri="{FF2B5EF4-FFF2-40B4-BE49-F238E27FC236}">
                <a16:creationId xmlns:a16="http://schemas.microsoft.com/office/drawing/2014/main" id="{2D86408F-227E-32A9-855C-895366238F24}"/>
              </a:ext>
            </a:extLst>
          </p:cNvPr>
          <p:cNvSpPr txBox="1"/>
          <p:nvPr/>
        </p:nvSpPr>
        <p:spPr>
          <a:xfrm>
            <a:off x="764438" y="3302876"/>
            <a:ext cx="877163" cy="369332"/>
          </a:xfrm>
          <a:prstGeom prst="rect">
            <a:avLst/>
          </a:prstGeom>
          <a:noFill/>
        </p:spPr>
        <p:txBody>
          <a:bodyPr wrap="none" rtlCol="0">
            <a:spAutoFit/>
          </a:bodyPr>
          <a:lstStyle/>
          <a:p>
            <a:r>
              <a:rPr kumimoji="1" lang="ja-JP" altLang="en-US" dirty="0"/>
              <a:t>ここで</a:t>
            </a:r>
          </a:p>
        </p:txBody>
      </p:sp>
      <p:pic>
        <p:nvPicPr>
          <p:cNvPr id="15" name="図 14" descr="\documentclass{slides}&#10;&#10;\usepackage{amsthm}&#10;\usepackage{amsmath}&#10;\usepackage{amssymb}&#10;\usepackage[dvips]{graphicx}&#10;\begin{document}&#10;\begin{eqnarray}&#10;\bar{G}, \bar{B}, \bar{\Phi}&#10;\nonumber&#10;\end{eqnarray}&#10;\end{document}&#10;" title="IguanaTex Bitmap Display">
            <a:extLst>
              <a:ext uri="{FF2B5EF4-FFF2-40B4-BE49-F238E27FC236}">
                <a16:creationId xmlns:a16="http://schemas.microsoft.com/office/drawing/2014/main" id="{0BC9A0A0-4A30-082B-405C-3166186607D0}"/>
              </a:ext>
            </a:extLst>
          </p:cNvPr>
          <p:cNvPicPr>
            <a:picLocks noChangeAspect="1"/>
          </p:cNvPicPr>
          <p:nvPr>
            <p:custDataLst>
              <p:tags r:id="rId8"/>
            </p:custDataLst>
          </p:nvPr>
        </p:nvPicPr>
        <p:blipFill>
          <a:blip r:embed="rId19" cstate="print">
            <a:extLst>
              <a:ext uri="{28A0092B-C50C-407E-A947-70E740481C1C}">
                <a14:useLocalDpi xmlns:a14="http://schemas.microsoft.com/office/drawing/2010/main" val="0"/>
              </a:ext>
            </a:extLst>
          </a:blip>
          <a:stretch>
            <a:fillRect/>
          </a:stretch>
        </p:blipFill>
        <p:spPr>
          <a:xfrm>
            <a:off x="1445635" y="1455931"/>
            <a:ext cx="836483" cy="255839"/>
          </a:xfrm>
          <a:prstGeom prst="rect">
            <a:avLst/>
          </a:prstGeom>
        </p:spPr>
      </p:pic>
      <p:sp>
        <p:nvSpPr>
          <p:cNvPr id="17" name="テキスト ボックス 16">
            <a:extLst>
              <a:ext uri="{FF2B5EF4-FFF2-40B4-BE49-F238E27FC236}">
                <a16:creationId xmlns:a16="http://schemas.microsoft.com/office/drawing/2014/main" id="{B7BF7FF4-65B0-7E80-9E1C-320E7E2C5E07}"/>
              </a:ext>
            </a:extLst>
          </p:cNvPr>
          <p:cNvSpPr txBox="1"/>
          <p:nvPr/>
        </p:nvSpPr>
        <p:spPr>
          <a:xfrm>
            <a:off x="661320" y="4000241"/>
            <a:ext cx="6097162" cy="369332"/>
          </a:xfrm>
          <a:prstGeom prst="rect">
            <a:avLst/>
          </a:prstGeom>
          <a:noFill/>
        </p:spPr>
        <p:txBody>
          <a:bodyPr wrap="square">
            <a:spAutoFit/>
          </a:bodyPr>
          <a:lstStyle/>
          <a:p>
            <a:r>
              <a:rPr lang="ja-JP" altLang="en-US" dirty="0">
                <a:effectLst/>
              </a:rPr>
              <a:t>つまり、      は弦の状態を表す。</a:t>
            </a:r>
            <a:endParaRPr lang="ja-JP" altLang="en-US" dirty="0"/>
          </a:p>
        </p:txBody>
      </p:sp>
      <p:pic>
        <p:nvPicPr>
          <p:cNvPr id="18" name="図 17" descr="\documentclass{slides}&#10;&#10;\usepackage{amsthm}&#10;\usepackage{amsmath}&#10;\usepackage{amssymb}&#10;\usepackage[dvips]{graphicx}&#10;\begin{document}&#10;\begin{eqnarray}&#10;\tilde{\psi}_{dd}&#10;\nonumber&#10;\end{eqnarray}&#10;\end{document}&#10;" title="IguanaTex Bitmap Display">
            <a:extLst>
              <a:ext uri="{FF2B5EF4-FFF2-40B4-BE49-F238E27FC236}">
                <a16:creationId xmlns:a16="http://schemas.microsoft.com/office/drawing/2014/main" id="{E22362B6-965D-DD17-E210-E5BE9F665ECC}"/>
              </a:ext>
            </a:extLst>
          </p:cNvPr>
          <p:cNvPicPr>
            <a:picLocks noChangeAspect="1"/>
          </p:cNvPicPr>
          <p:nvPr>
            <p:custDataLst>
              <p:tags r:id="rId9"/>
            </p:custDataLst>
          </p:nvPr>
        </p:nvPicPr>
        <p:blipFill>
          <a:blip r:embed="rId12" cstate="print">
            <a:extLst>
              <a:ext uri="{28A0092B-C50C-407E-A947-70E740481C1C}">
                <a14:useLocalDpi xmlns:a14="http://schemas.microsoft.com/office/drawing/2010/main" val="0"/>
              </a:ext>
            </a:extLst>
          </a:blip>
          <a:stretch>
            <a:fillRect/>
          </a:stretch>
        </p:blipFill>
        <p:spPr>
          <a:xfrm>
            <a:off x="1585760" y="4043536"/>
            <a:ext cx="398582" cy="282741"/>
          </a:xfrm>
          <a:prstGeom prst="rect">
            <a:avLst/>
          </a:prstGeom>
        </p:spPr>
      </p:pic>
      <p:sp>
        <p:nvSpPr>
          <p:cNvPr id="20" name="テキスト ボックス 19">
            <a:extLst>
              <a:ext uri="{FF2B5EF4-FFF2-40B4-BE49-F238E27FC236}">
                <a16:creationId xmlns:a16="http://schemas.microsoft.com/office/drawing/2014/main" id="{328770DC-B401-7AA4-640C-F728C584670E}"/>
              </a:ext>
            </a:extLst>
          </p:cNvPr>
          <p:cNvSpPr txBox="1"/>
          <p:nvPr/>
        </p:nvSpPr>
        <p:spPr>
          <a:xfrm>
            <a:off x="661320" y="4447377"/>
            <a:ext cx="10969132" cy="369332"/>
          </a:xfrm>
          <a:prstGeom prst="rect">
            <a:avLst/>
          </a:prstGeom>
          <a:noFill/>
        </p:spPr>
        <p:txBody>
          <a:bodyPr wrap="square">
            <a:spAutoFit/>
          </a:bodyPr>
          <a:lstStyle/>
          <a:p>
            <a:r>
              <a:rPr lang="ja-JP" altLang="en-US" dirty="0">
                <a:effectLst/>
              </a:rPr>
              <a:t>第一量子化では励起状態の生成演算子をかけて</a:t>
            </a:r>
            <a:r>
              <a:rPr lang="ja-JP" altLang="en-US" dirty="0"/>
              <a:t>この</a:t>
            </a:r>
            <a:r>
              <a:rPr lang="ja-JP" altLang="en-US" dirty="0">
                <a:effectLst/>
              </a:rPr>
              <a:t>２点関数を計算することで弦の散乱振幅を得る。</a:t>
            </a:r>
            <a:endParaRPr lang="ja-JP" altLang="en-US" dirty="0"/>
          </a:p>
        </p:txBody>
      </p:sp>
    </p:spTree>
    <p:extLst>
      <p:ext uri="{BB962C8B-B14F-4D97-AF65-F5344CB8AC3E}">
        <p14:creationId xmlns:p14="http://schemas.microsoft.com/office/powerpoint/2010/main" val="2728809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D0455-1C8F-0F47-6DD3-92A00D72C24C}"/>
            </a:ext>
          </a:extLst>
        </p:cNvPr>
        <p:cNvGrpSpPr/>
        <p:nvPr/>
      </p:nvGrpSpPr>
      <p:grpSpPr>
        <a:xfrm>
          <a:off x="0" y="0"/>
          <a:ext cx="0" cy="0"/>
          <a:chOff x="0" y="0"/>
          <a:chExt cx="0" cy="0"/>
        </a:xfrm>
      </p:grpSpPr>
      <p:sp>
        <p:nvSpPr>
          <p:cNvPr id="8" name="タイトル 1">
            <a:extLst>
              <a:ext uri="{FF2B5EF4-FFF2-40B4-BE49-F238E27FC236}">
                <a16:creationId xmlns:a16="http://schemas.microsoft.com/office/drawing/2014/main" id="{BCCD3046-1A17-E847-FDBB-B3B98F0B97B2}"/>
              </a:ext>
            </a:extLst>
          </p:cNvPr>
          <p:cNvSpPr txBox="1">
            <a:spLocks/>
          </p:cNvSpPr>
          <p:nvPr/>
        </p:nvSpPr>
        <p:spPr>
          <a:xfrm>
            <a:off x="0" y="-87711"/>
            <a:ext cx="12192001" cy="771664"/>
          </a:xfrm>
          <a:prstGeom prst="rect">
            <a:avLst/>
          </a:prstGeom>
          <a:solidFill>
            <a:schemeClr val="accent4">
              <a:lumMod val="20000"/>
              <a:lumOff val="80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kumimoji="1" sz="3200" kern="1200">
                <a:solidFill>
                  <a:schemeClr val="tx1"/>
                </a:solidFill>
                <a:latin typeface="ＭＳ Ｐ明朝" panose="02020600040205080304" pitchFamily="18" charset="-128"/>
                <a:ea typeface="ＭＳ Ｐ明朝" panose="02020600040205080304" pitchFamily="18"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1" lang="ja-JP" altLang="en-US" sz="3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j-cs"/>
            </a:endParaRPr>
          </a:p>
        </p:txBody>
      </p:sp>
      <p:pic>
        <p:nvPicPr>
          <p:cNvPr id="3" name="図 2" descr="\documentclass{slides}&#10;&#10;\usepackage{amsthm}&#10;\usepackage{amsmath}&#10;\usepackage{amssymb}&#10;\usepackage[dvips]{graphicx}&#10;\begin{document}&#10;\begin{eqnarray}&#10;\square D(X) =0, \,\,&#10;\square E(X)=D(X),\,\,&#10;\square F(X)=E(X)&#10;\nonumber&#10;\end{eqnarray}&#10;\end{document}&#10;" title="IguanaTex Bitmap Display">
            <a:extLst>
              <a:ext uri="{FF2B5EF4-FFF2-40B4-BE49-F238E27FC236}">
                <a16:creationId xmlns:a16="http://schemas.microsoft.com/office/drawing/2014/main" id="{6862B8BC-38FF-1FA3-3CBE-5D42C9FC99B3}"/>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583937" y="1219263"/>
            <a:ext cx="4866620" cy="208077"/>
          </a:xfrm>
          <a:prstGeom prst="rect">
            <a:avLst/>
          </a:prstGeom>
        </p:spPr>
      </p:pic>
      <p:pic>
        <p:nvPicPr>
          <p:cNvPr id="5" name="図 4" descr="\documentclass{slides}&#10;&#10;\usepackage{amsthm}&#10;\usepackage{amsmath}&#10;\usepackage{amssymb}&#10;\usepackage[dvips]{graphicx}&#10;\begin{document}&#10;\begin{eqnarray}&#10;D(X) = \frac{-i}{(2\pi)^{D-1}}\int  d^{D} K\varepsilon(K_d)\delta(K^2)e^{iK \cdot  X},&#10;\nonumber&#10;\end{eqnarray}&#10;\end{document}&#10;" title="IguanaTex Bitmap Display">
            <a:extLst>
              <a:ext uri="{FF2B5EF4-FFF2-40B4-BE49-F238E27FC236}">
                <a16:creationId xmlns:a16="http://schemas.microsoft.com/office/drawing/2014/main" id="{E9F3B02A-2715-0B27-73F1-57C93D87FDB5}"/>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583937" y="1823664"/>
            <a:ext cx="3380026" cy="376670"/>
          </a:xfrm>
          <a:prstGeom prst="rect">
            <a:avLst/>
          </a:prstGeom>
        </p:spPr>
      </p:pic>
      <p:pic>
        <p:nvPicPr>
          <p:cNvPr id="7" name="図 6" descr="\documentclass{slides}&#10;&#10;\usepackage{amsthm}&#10;\usepackage{amsmath}&#10;\usepackage{amssymb}&#10;\usepackage[dvips]{graphicx}&#10;\begin{document}&#10;\begin{eqnarray}&#10;E(X)= \frac{-i}{(2\pi)^{D-1}}\int  d^{D} K\varepsilon(K_d)\delta'(K^2)e^{iK \cdot  X},&#10;\nonumber&#10;\end{eqnarray}&#10;\end{document}&#10;" title="IguanaTex Bitmap Display">
            <a:extLst>
              <a:ext uri="{FF2B5EF4-FFF2-40B4-BE49-F238E27FC236}">
                <a16:creationId xmlns:a16="http://schemas.microsoft.com/office/drawing/2014/main" id="{4A9D7078-3CC0-A484-FFE3-EA07ABFBB190}"/>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4296704" y="1823664"/>
            <a:ext cx="3111354" cy="343267"/>
          </a:xfrm>
          <a:prstGeom prst="rect">
            <a:avLst/>
          </a:prstGeom>
        </p:spPr>
      </p:pic>
      <p:pic>
        <p:nvPicPr>
          <p:cNvPr id="9" name="図 8" descr="\documentclass{slides}&#10;&#10;\usepackage{amsthm}&#10;\usepackage{amsmath}&#10;\usepackage{amssymb}&#10;\usepackage[dvips]{graphicx}&#10;\begin{document}&#10;\begin{eqnarray}&#10;F(X)= \frac{-i}{(2\pi)^{D-1}}\int  d^{D} K\varepsilon(K_d)\delta''(K^2)e^{iK \cdot  X}&#10;\nonumber&#10;\end{eqnarray}&#10;\end{document}&#10;" title="IguanaTex Bitmap Display">
            <a:extLst>
              <a:ext uri="{FF2B5EF4-FFF2-40B4-BE49-F238E27FC236}">
                <a16:creationId xmlns:a16="http://schemas.microsoft.com/office/drawing/2014/main" id="{94702B53-2446-3E65-9980-2434F2D9254A}"/>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7740799" y="1828997"/>
            <a:ext cx="3111354" cy="344450"/>
          </a:xfrm>
          <a:prstGeom prst="rect">
            <a:avLst/>
          </a:prstGeom>
        </p:spPr>
      </p:pic>
    </p:spTree>
    <p:extLst>
      <p:ext uri="{BB962C8B-B14F-4D97-AF65-F5344CB8AC3E}">
        <p14:creationId xmlns:p14="http://schemas.microsoft.com/office/powerpoint/2010/main" val="393381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txBox="1">
            <a:spLocks/>
          </p:cNvSpPr>
          <p:nvPr/>
        </p:nvSpPr>
        <p:spPr>
          <a:xfrm>
            <a:off x="0" y="-83762"/>
            <a:ext cx="12192000" cy="632862"/>
          </a:xfrm>
          <a:prstGeom prst="rect">
            <a:avLst/>
          </a:prstGeom>
          <a:solidFill>
            <a:schemeClr val="accent4">
              <a:lumMod val="20000"/>
              <a:lumOff val="80000"/>
            </a:schemeClr>
          </a:solidFill>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Segoe UI"/>
              <a:ea typeface="メイリオ"/>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altLang="ja-JP" sz="5400" dirty="0"/>
              <a:t>What we have done in string geometry theory</a:t>
            </a:r>
            <a:r>
              <a:rPr kumimoji="1" lang="en-US" altLang="ja-JP" sz="5100" b="0" i="0" u="none" strike="noStrike" kern="1200" cap="none" spc="0" normalizeH="0" baseline="0" noProof="0" dirty="0">
                <a:ln>
                  <a:noFill/>
                </a:ln>
                <a:solidFill>
                  <a:prstClr val="black"/>
                </a:solidFill>
                <a:effectLst/>
                <a:uLnTx/>
                <a:uFillTx/>
                <a:latin typeface="Segoe UI"/>
                <a:ea typeface="メイリオ"/>
                <a:cs typeface="+mj-cs"/>
              </a:rPr>
              <a:t>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Segoe UI"/>
              <a:ea typeface="メイリオ"/>
              <a:cs typeface="+mj-cs"/>
            </a:endParaRPr>
          </a:p>
        </p:txBody>
      </p:sp>
      <p:sp>
        <p:nvSpPr>
          <p:cNvPr id="3" name="テキスト ボックス 2">
            <a:extLst>
              <a:ext uri="{FF2B5EF4-FFF2-40B4-BE49-F238E27FC236}">
                <a16:creationId xmlns:a16="http://schemas.microsoft.com/office/drawing/2014/main" id="{E5D883A3-74E0-C782-0B97-0BFD80AD6499}"/>
              </a:ext>
            </a:extLst>
          </p:cNvPr>
          <p:cNvSpPr txBox="1"/>
          <p:nvPr/>
        </p:nvSpPr>
        <p:spPr>
          <a:xfrm>
            <a:off x="162781" y="2370116"/>
            <a:ext cx="11736017" cy="4093428"/>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2000" dirty="0"/>
              <a:t>In string geometry theory, we identified perturbative vacua in string theory, which include general string backgrounds.                               </a:t>
            </a:r>
            <a:r>
              <a:rPr kumimoji="1" lang="sv-SE" altLang="ja-JP" sz="1400" b="0" i="0" u="none" strike="noStrike" kern="1200" cap="none" spc="0" normalizeH="0" baseline="0" noProof="0" dirty="0">
                <a:ln>
                  <a:noFill/>
                </a:ln>
                <a:solidFill>
                  <a:prstClr val="black"/>
                </a:solidFill>
                <a:effectLst/>
                <a:uLnTx/>
                <a:uFillTx/>
                <a:latin typeface="Segoe UI"/>
                <a:ea typeface="メイリオ"/>
                <a:cs typeface="+mn-cs"/>
              </a:rPr>
              <a:t>M. Honda, M.S. </a:t>
            </a:r>
            <a:r>
              <a:rPr kumimoji="1" lang="en-US" altLang="ja-JP" sz="1400" b="0" i="0" u="none" strike="noStrike" kern="1200" cap="none" spc="0" normalizeH="0" baseline="0" noProof="0" dirty="0">
                <a:ln>
                  <a:noFill/>
                </a:ln>
                <a:solidFill>
                  <a:prstClr val="black"/>
                </a:solidFill>
                <a:effectLst/>
                <a:uLnTx/>
                <a:uFillTx/>
                <a:latin typeface="Segoe UI"/>
                <a:ea typeface="メイリオ"/>
                <a:cs typeface="+mn-cs"/>
              </a:rPr>
              <a:t>(2020)</a:t>
            </a:r>
            <a:r>
              <a:rPr kumimoji="1" lang="ja-JP" altLang="en-US" sz="1400" b="0" i="0" u="none" strike="noStrike" kern="1200" cap="none" spc="0" normalizeH="0" baseline="0" noProof="0" dirty="0">
                <a:ln>
                  <a:noFill/>
                </a:ln>
                <a:solidFill>
                  <a:prstClr val="black"/>
                </a:solidFill>
                <a:effectLst/>
                <a:uLnTx/>
                <a:uFillTx/>
                <a:latin typeface="Segoe UI"/>
                <a:ea typeface="メイリオ"/>
                <a:cs typeface="+mn-cs"/>
              </a:rPr>
              <a:t>、</a:t>
            </a:r>
            <a:r>
              <a:rPr kumimoji="1" lang="pl-PL" altLang="ja-JP" sz="1400" b="0" i="0" u="none" strike="noStrike" kern="1200" cap="none" spc="0" normalizeH="0" baseline="0" noProof="0" dirty="0">
                <a:ln>
                  <a:noFill/>
                </a:ln>
                <a:solidFill>
                  <a:prstClr val="black"/>
                </a:solidFill>
                <a:effectLst/>
                <a:uLnTx/>
                <a:uFillTx/>
                <a:latin typeface="Segoe UI"/>
                <a:ea typeface="メイリオ"/>
                <a:cs typeface="+mn-cs"/>
              </a:rPr>
              <a:t> M.S., Y. Sugimoto, K. Uzawa </a:t>
            </a:r>
            <a:r>
              <a:rPr kumimoji="1" lang="en-US" altLang="ja-JP" sz="1400" b="0" i="0" u="none" strike="noStrike" kern="1200" cap="none" spc="0" normalizeH="0" baseline="0" noProof="0" dirty="0">
                <a:ln>
                  <a:noFill/>
                </a:ln>
                <a:solidFill>
                  <a:prstClr val="black"/>
                </a:solidFill>
                <a:effectLst/>
                <a:uLnTx/>
                <a:uFillTx/>
                <a:latin typeface="Segoe UI"/>
                <a:ea typeface="メイリオ"/>
                <a:cs typeface="+mn-cs"/>
              </a:rPr>
              <a:t>(2022)</a:t>
            </a:r>
            <a:r>
              <a:rPr kumimoji="1" lang="ja-JP" altLang="en-US" sz="1400" b="0" i="0" u="none" strike="noStrike" kern="1200" cap="none" spc="0" normalizeH="0" baseline="0" noProof="0" dirty="0">
                <a:ln>
                  <a:noFill/>
                </a:ln>
                <a:solidFill>
                  <a:prstClr val="black"/>
                </a:solidFill>
                <a:effectLst/>
                <a:uLnTx/>
                <a:uFillTx/>
                <a:latin typeface="Segoe UI"/>
                <a:ea typeface="メイリオ"/>
                <a:cs typeface="+mn-cs"/>
              </a:rPr>
              <a:t>、</a:t>
            </a:r>
            <a:r>
              <a:rPr kumimoji="1" lang="fi-FI" altLang="ja-JP" sz="1400" b="0" i="0" u="none" strike="noStrike" kern="1200" cap="none" spc="0" normalizeH="0" baseline="0" noProof="0" dirty="0">
                <a:ln>
                  <a:noFill/>
                </a:ln>
                <a:solidFill>
                  <a:prstClr val="black"/>
                </a:solidFill>
                <a:effectLst/>
                <a:uLnTx/>
                <a:uFillTx/>
                <a:latin typeface="Segoe UI"/>
                <a:ea typeface="メイリオ"/>
                <a:cs typeface="+mn-cs"/>
              </a:rPr>
              <a:t>K. Nagasaki, M.S. (2023) </a:t>
            </a:r>
            <a:endParaRPr lang="ja-JP" altLang="en-US" sz="2000" dirty="0"/>
          </a:p>
          <a:p>
            <a:endParaRPr lang="ja-JP" altLang="en-US" sz="20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2000" dirty="0"/>
              <a:t>From </a:t>
            </a:r>
            <a:r>
              <a:rPr lang="en-US" altLang="ja-JP" sz="2000" dirty="0"/>
              <a:t>the </a:t>
            </a:r>
            <a:r>
              <a:rPr lang="ja-JP" altLang="en-US" sz="2000" dirty="0"/>
              <a:t>fluctuations around these vacua, we derive</a:t>
            </a:r>
            <a:r>
              <a:rPr lang="en-US" altLang="ja-JP" sz="2000" dirty="0"/>
              <a:t>d</a:t>
            </a:r>
            <a:r>
              <a:rPr lang="ja-JP" altLang="en-US" sz="2000" dirty="0"/>
              <a:t> the path-integrals of </a:t>
            </a:r>
            <a:r>
              <a:rPr lang="en-US" altLang="ja-JP" sz="2000" dirty="0"/>
              <a:t>Type IIA, IIB, SO(32) I, E8xE8 het, and SO(32)</a:t>
            </a:r>
            <a:r>
              <a:rPr lang="ja-JP" altLang="en-US" sz="2000" dirty="0"/>
              <a:t> </a:t>
            </a:r>
            <a:r>
              <a:rPr lang="en-US" altLang="ja-JP" sz="2000" dirty="0"/>
              <a:t>het </a:t>
            </a:r>
            <a:r>
              <a:rPr lang="ja-JP" altLang="en-US" sz="2000" dirty="0"/>
              <a:t>perturbative strings on the string backgrounds up to any order.                                         </a:t>
            </a:r>
            <a:r>
              <a:rPr kumimoji="1" lang="en-US" altLang="ja-JP" sz="1400" b="0" i="0" u="none" strike="noStrike" kern="1200" cap="none" spc="0" normalizeH="0" baseline="0" noProof="0" dirty="0">
                <a:ln>
                  <a:noFill/>
                </a:ln>
                <a:solidFill>
                  <a:prstClr val="black"/>
                </a:solidFill>
                <a:effectLst/>
                <a:uLnTx/>
                <a:uFillTx/>
                <a:latin typeface="Segoe UI"/>
                <a:ea typeface="メイリオ"/>
                <a:cs typeface="+mn-cs"/>
              </a:rPr>
              <a:t>M.S. (2019)</a:t>
            </a:r>
            <a:r>
              <a:rPr kumimoji="1" lang="ja-JP" altLang="en-US" sz="1400" b="0" i="0" u="none" strike="noStrike" kern="1200" cap="none" spc="0" normalizeH="0" baseline="0" noProof="0" dirty="0">
                <a:ln>
                  <a:noFill/>
                </a:ln>
                <a:solidFill>
                  <a:prstClr val="black"/>
                </a:solidFill>
                <a:effectLst/>
                <a:uLnTx/>
                <a:uFillTx/>
                <a:latin typeface="Segoe UI"/>
                <a:ea typeface="メイリオ"/>
                <a:cs typeface="+mn-cs"/>
              </a:rPr>
              <a:t>、</a:t>
            </a:r>
            <a:r>
              <a:rPr kumimoji="1" lang="pl-PL" altLang="ja-JP" sz="1400" b="0" i="0" u="none" strike="noStrike" kern="1200" cap="none" spc="0" normalizeH="0" baseline="0" noProof="0" dirty="0">
                <a:ln>
                  <a:noFill/>
                </a:ln>
                <a:solidFill>
                  <a:prstClr val="black"/>
                </a:solidFill>
                <a:effectLst/>
                <a:uLnTx/>
                <a:uFillTx/>
                <a:latin typeface="Segoe UI"/>
                <a:ea typeface="メイリオ"/>
                <a:cs typeface="+mn-cs"/>
              </a:rPr>
              <a:t>M.S., K. Uzawa </a:t>
            </a:r>
            <a:r>
              <a:rPr kumimoji="1" lang="en-US" altLang="ja-JP" sz="1400" b="0" i="0" u="none" strike="noStrike" kern="1200" cap="none" spc="0" normalizeH="0" baseline="0" noProof="0" dirty="0">
                <a:ln>
                  <a:noFill/>
                </a:ln>
                <a:solidFill>
                  <a:prstClr val="black"/>
                </a:solidFill>
                <a:effectLst/>
                <a:uLnTx/>
                <a:uFillTx/>
                <a:latin typeface="Segoe UI"/>
                <a:ea typeface="メイリオ"/>
                <a:cs typeface="+mn-cs"/>
              </a:rPr>
              <a:t>(2023)</a:t>
            </a:r>
            <a:r>
              <a:rPr kumimoji="1" lang="ja-JP" altLang="en-US" sz="1400" b="0" i="0" u="none" strike="noStrike" kern="1200" cap="none" spc="0" normalizeH="0" baseline="0" noProof="0" dirty="0">
                <a:ln>
                  <a:noFill/>
                </a:ln>
                <a:solidFill>
                  <a:prstClr val="black"/>
                </a:solidFill>
                <a:effectLst/>
                <a:uLnTx/>
                <a:uFillTx/>
                <a:latin typeface="Segoe UI"/>
                <a:ea typeface="メイリオ"/>
                <a:cs typeface="+mn-cs"/>
              </a:rPr>
              <a:t>、</a:t>
            </a:r>
            <a:r>
              <a:rPr kumimoji="1" lang="fi-FI" altLang="ja-JP" sz="1400" b="0" i="0" u="none" strike="noStrike" kern="1200" cap="none" spc="0" normalizeH="0" baseline="0" noProof="0" dirty="0">
                <a:ln>
                  <a:noFill/>
                </a:ln>
                <a:solidFill>
                  <a:prstClr val="black"/>
                </a:solidFill>
                <a:effectLst/>
                <a:uLnTx/>
                <a:uFillTx/>
                <a:latin typeface="Segoe UI"/>
                <a:ea typeface="メイリオ"/>
                <a:cs typeface="+mn-cs"/>
              </a:rPr>
              <a:t>K. Nagasaki, M.S. (2023) </a:t>
            </a:r>
            <a:endParaRPr lang="ja-JP" altLang="en-US" sz="2000" dirty="0"/>
          </a:p>
          <a:p>
            <a:endParaRPr lang="ja-JP" altLang="en-US" sz="2000" dirty="0"/>
          </a:p>
          <a:p>
            <a:pPr marL="285750" indent="-285750">
              <a:buFont typeface="Arial" panose="020B0604020202020204" pitchFamily="34" charset="0"/>
              <a:buChar char="•"/>
            </a:pPr>
            <a:r>
              <a:rPr lang="ja-JP" altLang="en-US" sz="2000" dirty="0"/>
              <a:t>We obtained  differential equations that determine </a:t>
            </a:r>
            <a:r>
              <a:rPr lang="en-US" altLang="ja-JP" sz="2000" dirty="0"/>
              <a:t>perturbative </a:t>
            </a:r>
            <a:r>
              <a:rPr lang="en-US" altLang="ja-JP" sz="2000" dirty="0" err="1"/>
              <a:t>vacua</a:t>
            </a:r>
            <a:r>
              <a:rPr lang="en-US" altLang="ja-JP" sz="2000" dirty="0"/>
              <a:t> explicitly</a:t>
            </a:r>
            <a:r>
              <a:rPr lang="ja-JP" altLang="en-US" sz="2000" dirty="0"/>
              <a:t>.    </a:t>
            </a:r>
            <a:r>
              <a:rPr kumimoji="1" lang="fi-FI" altLang="ja-JP" sz="1400" b="0" i="0" u="none" strike="noStrike" kern="1200" cap="none" spc="0" normalizeH="0" baseline="0" noProof="0" dirty="0">
                <a:ln>
                  <a:noFill/>
                </a:ln>
                <a:solidFill>
                  <a:prstClr val="black"/>
                </a:solidFill>
                <a:effectLst/>
                <a:uLnTx/>
                <a:uFillTx/>
                <a:latin typeface="Segoe UI"/>
                <a:ea typeface="メイリオ"/>
                <a:cs typeface="+mn-cs"/>
              </a:rPr>
              <a:t> K. Nagasaki, M.S. (2023)</a:t>
            </a:r>
            <a:r>
              <a:rPr lang="ja-JP" altLang="en-US" sz="2000" dirty="0"/>
              <a:t>                                                     </a:t>
            </a:r>
          </a:p>
          <a:p>
            <a:endParaRPr lang="ja-JP" altLang="en-US" sz="2000" dirty="0"/>
          </a:p>
          <a:p>
            <a:pPr marL="285750" indent="-285750">
              <a:buFont typeface="Arial" panose="020B0604020202020204" pitchFamily="34" charset="0"/>
              <a:buChar char="•"/>
            </a:pPr>
            <a:r>
              <a:rPr lang="ja-JP" altLang="en-US" sz="2000" dirty="0"/>
              <a:t>We solve</a:t>
            </a:r>
            <a:r>
              <a:rPr lang="en-US" altLang="ja-JP" sz="2000" dirty="0"/>
              <a:t>d</a:t>
            </a:r>
            <a:r>
              <a:rPr lang="ja-JP" altLang="en-US" sz="2000" dirty="0"/>
              <a:t> the differential equations up to the </a:t>
            </a:r>
            <a:r>
              <a:rPr lang="en-US" altLang="ja-JP" sz="2000" dirty="0"/>
              <a:t>8-th</a:t>
            </a:r>
            <a:r>
              <a:rPr lang="ja-JP" altLang="en-US" sz="2000" dirty="0"/>
              <a:t> order and obtain</a:t>
            </a:r>
            <a:r>
              <a:rPr lang="en-US" altLang="ja-JP" sz="2000" dirty="0"/>
              <a:t>ed</a:t>
            </a:r>
            <a:r>
              <a:rPr lang="ja-JP" altLang="en-US" sz="2000" dirty="0"/>
              <a:t> a potential </a:t>
            </a:r>
            <a:r>
              <a:rPr lang="en-US" altLang="ja-JP" sz="2000" dirty="0"/>
              <a:t>for string backgrounds </a:t>
            </a:r>
            <a:r>
              <a:rPr lang="ja-JP" altLang="en-US" sz="2000" dirty="0"/>
              <a:t>explicitly up to the </a:t>
            </a:r>
            <a:r>
              <a:rPr lang="en-US" altLang="ja-JP" sz="2000" dirty="0"/>
              <a:t>8-th</a:t>
            </a:r>
            <a:r>
              <a:rPr lang="ja-JP" altLang="en-US" sz="2000" dirty="0"/>
              <a:t> order </a:t>
            </a:r>
            <a:r>
              <a:rPr lang="en-US" altLang="ja-JP" sz="2000" dirty="0"/>
              <a:t>by restricting the potential in string geometry theory to the </a:t>
            </a:r>
            <a:r>
              <a:rPr lang="en-US" altLang="ja-JP" sz="2000" dirty="0" err="1"/>
              <a:t>perturvative</a:t>
            </a:r>
            <a:r>
              <a:rPr lang="en-US" altLang="ja-JP" sz="2000" dirty="0"/>
              <a:t> </a:t>
            </a:r>
            <a:r>
              <a:rPr lang="en-US" altLang="ja-JP" sz="2000" dirty="0" err="1"/>
              <a:t>vacua</a:t>
            </a:r>
            <a:r>
              <a:rPr lang="ja-JP" altLang="en-US" sz="2000" dirty="0"/>
              <a:t>.</a:t>
            </a:r>
            <a:r>
              <a:rPr kumimoji="1" lang="pl-PL" altLang="ja-JP" sz="1400" b="0" i="0" u="none" strike="noStrike" kern="1200" cap="none" spc="0" normalizeH="0" baseline="0" noProof="0" dirty="0">
                <a:ln>
                  <a:noFill/>
                </a:ln>
                <a:solidFill>
                  <a:prstClr val="black"/>
                </a:solidFill>
                <a:effectLst/>
                <a:uLnTx/>
                <a:uFillTx/>
                <a:latin typeface="Segoe UI"/>
                <a:ea typeface="メイリオ"/>
                <a:cs typeface="+mn-cs"/>
              </a:rPr>
              <a:t> </a:t>
            </a:r>
            <a:r>
              <a:rPr kumimoji="1" lang="en-US" altLang="ja-JP" sz="1400" b="0" i="0" u="none" strike="noStrike" kern="1200" cap="none" spc="0" normalizeH="0" baseline="0" noProof="0">
                <a:ln>
                  <a:noFill/>
                </a:ln>
                <a:solidFill>
                  <a:prstClr val="black"/>
                </a:solidFill>
                <a:effectLst/>
                <a:uLnTx/>
                <a:uFillTx/>
                <a:latin typeface="Segoe UI"/>
                <a:ea typeface="メイリオ"/>
                <a:cs typeface="+mn-cs"/>
              </a:rPr>
              <a:t>                                                                                                                        </a:t>
            </a:r>
            <a:r>
              <a:rPr kumimoji="1" lang="pl-PL" altLang="ja-JP" sz="1400" b="0" i="0" u="none" strike="noStrike" kern="1200" cap="none" spc="0" normalizeH="0" baseline="0" noProof="0" dirty="0">
                <a:ln>
                  <a:noFill/>
                </a:ln>
                <a:solidFill>
                  <a:prstClr val="black"/>
                </a:solidFill>
                <a:effectLst/>
                <a:uLnTx/>
                <a:uFillTx/>
                <a:latin typeface="Segoe UI"/>
                <a:ea typeface="メイリオ"/>
                <a:cs typeface="+mn-cs"/>
              </a:rPr>
              <a:t>K. Nagasaki, M.S. </a:t>
            </a:r>
            <a:r>
              <a:rPr kumimoji="1" lang="en-US" altLang="ja-JP" sz="1400" b="0" i="0" u="none" strike="noStrike" kern="1200" cap="none" spc="0" normalizeH="0" baseline="0" noProof="0" dirty="0">
                <a:ln>
                  <a:noFill/>
                </a:ln>
                <a:solidFill>
                  <a:prstClr val="black"/>
                </a:solidFill>
                <a:effectLst/>
                <a:uLnTx/>
                <a:uFillTx/>
                <a:latin typeface="Segoe UI"/>
                <a:ea typeface="メイリオ"/>
                <a:cs typeface="+mn-cs"/>
              </a:rPr>
              <a:t>(in preparation)</a:t>
            </a:r>
            <a:r>
              <a:rPr kumimoji="1" lang="ja-JP" altLang="en-US" sz="1400" b="0" i="0" u="none" strike="noStrike" kern="1200" cap="none" spc="0" normalizeH="0" baseline="0" noProof="0" dirty="0">
                <a:ln>
                  <a:noFill/>
                </a:ln>
                <a:solidFill>
                  <a:prstClr val="black"/>
                </a:solidFill>
                <a:effectLst/>
                <a:uLnTx/>
                <a:uFillTx/>
                <a:latin typeface="Segoe UI"/>
                <a:ea typeface="メイリオ"/>
                <a:cs typeface="+mn-cs"/>
              </a:rPr>
              <a:t>　</a:t>
            </a:r>
            <a:endParaRPr lang="ja-JP" altLang="en-US" sz="2000" dirty="0"/>
          </a:p>
          <a:p>
            <a:endParaRPr lang="ja-JP" altLang="en-US" sz="2000" dirty="0"/>
          </a:p>
        </p:txBody>
      </p:sp>
      <p:sp>
        <p:nvSpPr>
          <p:cNvPr id="5" name="テキスト ボックス 4">
            <a:extLst>
              <a:ext uri="{FF2B5EF4-FFF2-40B4-BE49-F238E27FC236}">
                <a16:creationId xmlns:a16="http://schemas.microsoft.com/office/drawing/2014/main" id="{311DF845-D6F3-45CE-4560-9C5FEC7768D6}"/>
              </a:ext>
            </a:extLst>
          </p:cNvPr>
          <p:cNvSpPr txBox="1"/>
          <p:nvPr/>
        </p:nvSpPr>
        <p:spPr>
          <a:xfrm>
            <a:off x="177853" y="963437"/>
            <a:ext cx="11720945" cy="707886"/>
          </a:xfrm>
          <a:prstGeom prst="rect">
            <a:avLst/>
          </a:prstGeom>
          <a:noFill/>
        </p:spPr>
        <p:txBody>
          <a:bodyPr wrap="square">
            <a:spAutoFit/>
          </a:bodyPr>
          <a:lstStyle/>
          <a:p>
            <a:pPr marL="285750" indent="-285750">
              <a:buFont typeface="Arial" panose="020B0604020202020204" pitchFamily="34" charset="0"/>
              <a:buChar char="•"/>
            </a:pPr>
            <a:r>
              <a:rPr kumimoji="1" lang="en-US" altLang="ja-JP" sz="2000" dirty="0"/>
              <a:t>String geometry theory is one of the candidates of non-perturbative formulation of string theory.</a:t>
            </a:r>
          </a:p>
          <a:p>
            <a:r>
              <a:rPr kumimoji="1" lang="en-US" altLang="ja-JP" sz="2000" dirty="0">
                <a:solidFill>
                  <a:prstClr val="black"/>
                </a:solidFill>
                <a:latin typeface="Segoe UI"/>
                <a:ea typeface="メイリオ"/>
              </a:rPr>
              <a:t>                                                                                                                                                      </a:t>
            </a:r>
            <a:r>
              <a:rPr kumimoji="1" lang="en-US" altLang="ja-JP" sz="1400" b="0" i="0" u="none" strike="noStrike" kern="1200" cap="none" spc="0" normalizeH="0" baseline="0" noProof="0" dirty="0">
                <a:ln>
                  <a:noFill/>
                </a:ln>
                <a:solidFill>
                  <a:prstClr val="black"/>
                </a:solidFill>
                <a:effectLst/>
                <a:uLnTx/>
                <a:uFillTx/>
                <a:latin typeface="Segoe UI"/>
                <a:ea typeface="メイリオ"/>
                <a:cs typeface="+mn-cs"/>
              </a:rPr>
              <a:t> M.S. (2019)</a:t>
            </a:r>
            <a:endParaRPr lang="en-US" altLang="ja-JP" sz="2000" dirty="0"/>
          </a:p>
        </p:txBody>
      </p:sp>
      <p:sp>
        <p:nvSpPr>
          <p:cNvPr id="6" name="テキスト ボックス 5">
            <a:extLst>
              <a:ext uri="{FF2B5EF4-FFF2-40B4-BE49-F238E27FC236}">
                <a16:creationId xmlns:a16="http://schemas.microsoft.com/office/drawing/2014/main" id="{11D7B34B-670A-0B59-4499-F10653E83F2B}"/>
              </a:ext>
            </a:extLst>
          </p:cNvPr>
          <p:cNvSpPr txBox="1"/>
          <p:nvPr/>
        </p:nvSpPr>
        <p:spPr>
          <a:xfrm>
            <a:off x="162781" y="1596299"/>
            <a:ext cx="11866438" cy="707886"/>
          </a:xfrm>
          <a:prstGeom prst="rect">
            <a:avLst/>
          </a:prstGeom>
          <a:noFill/>
        </p:spPr>
        <p:txBody>
          <a:bodyPr wrap="square">
            <a:spAutoFit/>
          </a:bodyPr>
          <a:lstStyle/>
          <a:p>
            <a:pPr marL="285750" indent="-285750">
              <a:buFont typeface="Arial" panose="020B0604020202020204" pitchFamily="34" charset="0"/>
              <a:buChar char="•"/>
            </a:pPr>
            <a:r>
              <a:rPr lang="en-US" altLang="ja-JP" sz="2000" dirty="0"/>
              <a:t>The theory unifies particles and the space-time. </a:t>
            </a:r>
          </a:p>
          <a:p>
            <a:r>
              <a:rPr lang="en-US" altLang="ja-JP" sz="2000" dirty="0"/>
              <a:t>     </a:t>
            </a:r>
            <a:r>
              <a:rPr kumimoji="1" lang="en-US" altLang="ja-JP" sz="2000" dirty="0"/>
              <a:t>Macroscopically,  </a:t>
            </a:r>
            <a:r>
              <a:rPr lang="en-US" altLang="ja-JP" sz="2000" dirty="0"/>
              <a:t>s</a:t>
            </a:r>
            <a:r>
              <a:rPr kumimoji="1" lang="en-US" altLang="ja-JP" sz="2000" dirty="0"/>
              <a:t>pace-time = string manifold,  </a:t>
            </a:r>
            <a:r>
              <a:rPr lang="en-US" altLang="ja-JP" sz="2000" dirty="0"/>
              <a:t>p</a:t>
            </a:r>
            <a:r>
              <a:rPr kumimoji="1" lang="en-US" altLang="ja-JP" sz="2000" dirty="0"/>
              <a:t>article = a fluctuation of string manifold  </a:t>
            </a:r>
            <a:r>
              <a:rPr kumimoji="1" lang="en-US" altLang="ja-JP" sz="1400" b="0" i="0" u="none" strike="noStrike" kern="1200" cap="none" spc="0" normalizeH="0" baseline="0" noProof="0" dirty="0">
                <a:ln>
                  <a:noFill/>
                </a:ln>
                <a:solidFill>
                  <a:prstClr val="black"/>
                </a:solidFill>
                <a:effectLst/>
                <a:uLnTx/>
                <a:uFillTx/>
                <a:latin typeface="Segoe UI"/>
                <a:ea typeface="メイリオ"/>
                <a:cs typeface="+mn-cs"/>
              </a:rPr>
              <a:t> M.S. (2019)</a:t>
            </a:r>
            <a:endParaRPr lang="en-US" altLang="ja-JP" sz="2000" dirty="0"/>
          </a:p>
        </p:txBody>
      </p:sp>
    </p:spTree>
    <p:extLst>
      <p:ext uri="{BB962C8B-B14F-4D97-AF65-F5344CB8AC3E}">
        <p14:creationId xmlns:p14="http://schemas.microsoft.com/office/powerpoint/2010/main" val="1167634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40EFA"/>
        </a:solidFill>
        <a:effectLst/>
      </p:bgPr>
    </p:bg>
    <p:spTree>
      <p:nvGrpSpPr>
        <p:cNvPr id="1" name="">
          <a:extLst>
            <a:ext uri="{FF2B5EF4-FFF2-40B4-BE49-F238E27FC236}">
              <a16:creationId xmlns:a16="http://schemas.microsoft.com/office/drawing/2014/main" id="{B8EC0FB3-DF37-5343-6373-62EB802738CE}"/>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683BE9E-5A71-D47A-2537-BFF01A42CDAB}"/>
              </a:ext>
            </a:extLst>
          </p:cNvPr>
          <p:cNvSpPr txBox="1"/>
          <p:nvPr/>
        </p:nvSpPr>
        <p:spPr>
          <a:xfrm>
            <a:off x="2382905" y="2924158"/>
            <a:ext cx="6857711"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200" b="0" i="0" u="none" strike="noStrike" kern="1200" cap="none" spc="0" normalizeH="0" baseline="0" noProof="0" dirty="0">
                <a:ln>
                  <a:noFill/>
                </a:ln>
                <a:solidFill>
                  <a:srgbClr val="FFFF00"/>
                </a:solidFill>
                <a:effectLst/>
                <a:uLnTx/>
                <a:uFillTx/>
                <a:latin typeface="Segoe UI"/>
                <a:ea typeface="メイリオ"/>
                <a:cs typeface="+mn-cs"/>
              </a:rPr>
              <a:t>The </a:t>
            </a:r>
            <a:r>
              <a:rPr lang="en-US" altLang="ja-JP" sz="3200" dirty="0">
                <a:solidFill>
                  <a:srgbClr val="FFFF00"/>
                </a:solidFill>
                <a:latin typeface="Segoe UI"/>
                <a:ea typeface="メイリオ"/>
              </a:rPr>
              <a:t>action</a:t>
            </a:r>
            <a:r>
              <a:rPr kumimoji="1" lang="en-US" altLang="ja-JP" sz="3200" b="0" i="0" u="none" strike="noStrike" kern="1200" cap="none" spc="0" normalizeH="0" baseline="0" noProof="0" dirty="0">
                <a:ln>
                  <a:noFill/>
                </a:ln>
                <a:solidFill>
                  <a:srgbClr val="FFFF00"/>
                </a:solidFill>
                <a:effectLst/>
                <a:uLnTx/>
                <a:uFillTx/>
                <a:latin typeface="Segoe UI"/>
                <a:ea typeface="メイリオ"/>
                <a:cs typeface="+mn-cs"/>
              </a:rPr>
              <a:t> of string geometry theory</a:t>
            </a:r>
            <a:endParaRPr kumimoji="1" lang="ja-JP" altLang="en-US" sz="32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spTree>
    <p:extLst>
      <p:ext uri="{BB962C8B-B14F-4D97-AF65-F5344CB8AC3E}">
        <p14:creationId xmlns:p14="http://schemas.microsoft.com/office/powerpoint/2010/main" val="3280481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310BF120-3332-2071-3C2A-F7CFD7E9A846}"/>
              </a:ext>
            </a:extLst>
          </p:cNvPr>
          <p:cNvSpPr txBox="1"/>
          <p:nvPr/>
        </p:nvSpPr>
        <p:spPr>
          <a:xfrm>
            <a:off x="4225222" y="5395798"/>
            <a:ext cx="5216952" cy="400110"/>
          </a:xfrm>
          <a:prstGeom prst="rect">
            <a:avLst/>
          </a:prstGeom>
          <a:noFill/>
        </p:spPr>
        <p:txBody>
          <a:bodyPr wrap="square">
            <a:spAutoFit/>
          </a:bodyPr>
          <a:lstStyle/>
          <a:p>
            <a:r>
              <a:rPr lang="en-US" altLang="ja-JP" sz="2000" dirty="0">
                <a:solidFill>
                  <a:prstClr val="black"/>
                </a:solidFill>
                <a:latin typeface="Segoe UI"/>
                <a:ea typeface="メイリオ"/>
              </a:rPr>
              <a:t>string geometry </a:t>
            </a:r>
            <a:r>
              <a:rPr kumimoji="1" lang="en-US" altLang="ja-JP" sz="2000" b="0" i="0" u="none" strike="noStrike" kern="1200" cap="none" spc="0" normalizeH="0" baseline="0" noProof="0" dirty="0">
                <a:ln>
                  <a:noFill/>
                </a:ln>
                <a:solidFill>
                  <a:prstClr val="black"/>
                </a:solidFill>
                <a:effectLst/>
                <a:uLnTx/>
                <a:uFillTx/>
                <a:latin typeface="Segoe UI"/>
                <a:ea typeface="メイリオ"/>
                <a:cs typeface="+mn-cs"/>
              </a:rPr>
              <a:t>time          global time on</a:t>
            </a:r>
            <a:endParaRPr lang="ja-JP" altLang="en-US" sz="2000" dirty="0"/>
          </a:p>
        </p:txBody>
      </p:sp>
      <p:sp>
        <p:nvSpPr>
          <p:cNvPr id="35" name="テキスト ボックス 34"/>
          <p:cNvSpPr txBox="1"/>
          <p:nvPr/>
        </p:nvSpPr>
        <p:spPr>
          <a:xfrm>
            <a:off x="1886954" y="3702948"/>
            <a:ext cx="3274294" cy="400110"/>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0" i="0" u="none" strike="noStrike" kern="1200" cap="none" spc="0" normalizeH="0" baseline="0" noProof="0" dirty="0">
                <a:ln>
                  <a:noFill/>
                </a:ln>
                <a:solidFill>
                  <a:prstClr val="black"/>
                </a:solidFill>
                <a:effectLst/>
                <a:uLnTx/>
                <a:uFillTx/>
                <a:latin typeface="Segoe UI"/>
                <a:ea typeface="メイリオ"/>
                <a:cs typeface="+mn-cs"/>
              </a:rPr>
              <a:t>  :  </a:t>
            </a:r>
            <a:r>
              <a:rPr lang="en-US" altLang="ja-JP" sz="2000" dirty="0">
                <a:solidFill>
                  <a:prstClr val="black"/>
                </a:solidFill>
                <a:latin typeface="Segoe UI"/>
                <a:ea typeface="メイリオ"/>
              </a:rPr>
              <a:t>string geometry </a:t>
            </a:r>
            <a:r>
              <a:rPr kumimoji="1" lang="en-US" altLang="ja-JP" sz="2000" b="0" i="0" u="none" strike="noStrike" kern="1200" cap="none" spc="0" normalizeH="0" baseline="0" noProof="0" dirty="0">
                <a:ln>
                  <a:noFill/>
                </a:ln>
                <a:solidFill>
                  <a:prstClr val="black"/>
                </a:solidFill>
                <a:effectLst/>
                <a:uLnTx/>
                <a:uFillTx/>
                <a:latin typeface="Segoe UI"/>
                <a:ea typeface="メイリオ"/>
                <a:cs typeface="+mn-cs"/>
              </a:rPr>
              <a:t>time </a:t>
            </a:r>
            <a:endParaRPr kumimoji="1" lang="ja-JP" altLang="en-US" sz="2000" b="0" i="0" u="none" strike="noStrike" kern="1200" cap="none" spc="0" normalizeH="0" baseline="0" noProof="0" dirty="0">
              <a:ln>
                <a:noFill/>
              </a:ln>
              <a:solidFill>
                <a:prstClr val="black"/>
              </a:solidFill>
              <a:effectLst/>
              <a:uLnTx/>
              <a:uFillTx/>
              <a:latin typeface="Segoe UI"/>
              <a:ea typeface="メイリオ"/>
              <a:cs typeface="+mn-cs"/>
            </a:endParaRPr>
          </a:p>
        </p:txBody>
      </p:sp>
      <p:sp>
        <p:nvSpPr>
          <p:cNvPr id="9" name="テキスト ボックス 8">
            <a:extLst>
              <a:ext uri="{FF2B5EF4-FFF2-40B4-BE49-F238E27FC236}">
                <a16:creationId xmlns:a16="http://schemas.microsoft.com/office/drawing/2014/main" id="{B3C1C93E-A27A-C36F-3642-8570529A35EF}"/>
              </a:ext>
            </a:extLst>
          </p:cNvPr>
          <p:cNvSpPr txBox="1"/>
          <p:nvPr/>
        </p:nvSpPr>
        <p:spPr>
          <a:xfrm>
            <a:off x="4669557" y="4354476"/>
            <a:ext cx="2750689" cy="369332"/>
          </a:xfrm>
          <a:prstGeom prst="rect">
            <a:avLst/>
          </a:prstGeom>
          <a:noFill/>
        </p:spPr>
        <p:txBody>
          <a:bodyPr wrap="square">
            <a:spAutoFit/>
          </a:bodyPr>
          <a:lstStyle/>
          <a:p>
            <a:r>
              <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rPr>
              <a:t>super Riemann surface</a:t>
            </a:r>
            <a:endParaRPr lang="ja-JP" altLang="en-US" dirty="0"/>
          </a:p>
        </p:txBody>
      </p:sp>
      <p:sp>
        <p:nvSpPr>
          <p:cNvPr id="32" name="テキスト ボックス 31"/>
          <p:cNvSpPr txBox="1"/>
          <p:nvPr/>
        </p:nvSpPr>
        <p:spPr>
          <a:xfrm>
            <a:off x="1874036" y="4344044"/>
            <a:ext cx="2416046" cy="400110"/>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0" i="0" u="none" strike="noStrike" kern="1200" cap="none" spc="0" normalizeH="0" baseline="0" noProof="0" dirty="0">
                <a:ln>
                  <a:noFill/>
                </a:ln>
                <a:solidFill>
                  <a:prstClr val="black"/>
                </a:solidFill>
                <a:effectLst/>
                <a:uLnTx/>
                <a:uFillTx/>
                <a:latin typeface="Segoe UI"/>
                <a:ea typeface="メイリオ"/>
                <a:cs typeface="+mn-cs"/>
              </a:rPr>
              <a:t>   :</a:t>
            </a:r>
            <a:r>
              <a:rPr lang="ja-JP" altLang="en-US" sz="2000" dirty="0">
                <a:solidFill>
                  <a:prstClr val="black"/>
                </a:solidFill>
                <a:latin typeface="Segoe UI"/>
                <a:ea typeface="メイリオ"/>
              </a:rPr>
              <a:t> </a:t>
            </a:r>
            <a:r>
              <a:rPr lang="en-US" altLang="ja-JP" sz="2000" dirty="0">
                <a:solidFill>
                  <a:prstClr val="black"/>
                </a:solidFill>
                <a:latin typeface="Segoe UI"/>
                <a:ea typeface="メイリオ"/>
              </a:rPr>
              <a:t>super</a:t>
            </a:r>
            <a:r>
              <a:rPr lang="ja-JP" altLang="en-US" sz="2000" dirty="0">
                <a:solidFill>
                  <a:prstClr val="black"/>
                </a:solidFill>
                <a:latin typeface="Segoe UI"/>
                <a:ea typeface="メイリオ"/>
              </a:rPr>
              <a:t> </a:t>
            </a:r>
            <a:r>
              <a:rPr lang="en-US" altLang="ja-JP" sz="2000" dirty="0">
                <a:solidFill>
                  <a:prstClr val="black"/>
                </a:solidFill>
                <a:latin typeface="Segoe UI"/>
                <a:ea typeface="メイリオ"/>
              </a:rPr>
              <a:t>vierbein</a:t>
            </a:r>
            <a:endParaRPr kumimoji="1" lang="ja-JP" altLang="en-US" sz="2000" b="0" i="0" u="none" strike="noStrike" kern="1200" cap="none" spc="0" normalizeH="0" baseline="0" noProof="0" dirty="0">
              <a:ln>
                <a:noFill/>
              </a:ln>
              <a:solidFill>
                <a:prstClr val="black"/>
              </a:solidFill>
              <a:effectLst/>
              <a:uLnTx/>
              <a:uFillTx/>
              <a:latin typeface="Segoe UI"/>
              <a:ea typeface="メイリオ"/>
              <a:cs typeface="+mn-cs"/>
            </a:endParaRPr>
          </a:p>
        </p:txBody>
      </p:sp>
      <p:sp>
        <p:nvSpPr>
          <p:cNvPr id="8" name="タイトル 1"/>
          <p:cNvSpPr txBox="1">
            <a:spLocks/>
          </p:cNvSpPr>
          <p:nvPr/>
        </p:nvSpPr>
        <p:spPr>
          <a:xfrm>
            <a:off x="-1" y="-161719"/>
            <a:ext cx="12192001" cy="771664"/>
          </a:xfrm>
          <a:prstGeom prst="rect">
            <a:avLst/>
          </a:prstGeom>
          <a:solidFill>
            <a:schemeClr val="accent4">
              <a:lumMod val="20000"/>
              <a:lumOff val="80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kumimoji="1" sz="3200" kern="1200">
                <a:solidFill>
                  <a:schemeClr val="tx1"/>
                </a:solidFill>
                <a:latin typeface="ＭＳ Ｐ明朝" panose="02020600040205080304" pitchFamily="18" charset="-128"/>
                <a:ea typeface="ＭＳ Ｐ明朝" panose="02020600040205080304" pitchFamily="18"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3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j-cs"/>
              </a:rPr>
              <a:t> </a:t>
            </a:r>
            <a:r>
              <a:rPr lang="en-US" altLang="ja-JP" dirty="0">
                <a:solidFill>
                  <a:sysClr val="windowText" lastClr="000000"/>
                </a:solidFill>
                <a:latin typeface="メイリオ" panose="020B0604030504040204" pitchFamily="50" charset="-128"/>
                <a:ea typeface="メイリオ" panose="020B0604030504040204" pitchFamily="50" charset="-128"/>
              </a:rPr>
              <a:t>String geometry</a:t>
            </a:r>
            <a:endParaRPr kumimoji="1" lang="ja-JP" altLang="en-US" sz="3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j-cs"/>
            </a:endParaRPr>
          </a:p>
        </p:txBody>
      </p:sp>
      <p:pic>
        <p:nvPicPr>
          <p:cNvPr id="10" name="図 9"/>
          <p:cNvPicPr>
            <a:picLocks noChangeAspect="1"/>
          </p:cNvPicPr>
          <p:nvPr>
            <p:custDataLst>
              <p:tags r:id="rId1"/>
            </p:custDataLst>
          </p:nvPr>
        </p:nvPicPr>
        <p:blipFill>
          <a:blip r:embed="rId15" cstate="print">
            <a:extLst>
              <a:ext uri="{28A0092B-C50C-407E-A947-70E740481C1C}">
                <a14:useLocalDpi xmlns:a14="http://schemas.microsoft.com/office/drawing/2010/main" val="0"/>
              </a:ext>
            </a:extLst>
          </a:blip>
          <a:stretch>
            <a:fillRect/>
          </a:stretch>
        </p:blipFill>
        <p:spPr>
          <a:xfrm>
            <a:off x="2215706" y="3808643"/>
            <a:ext cx="131810" cy="173714"/>
          </a:xfrm>
          <a:prstGeom prst="rect">
            <a:avLst/>
          </a:prstGeom>
        </p:spPr>
      </p:pic>
      <p:pic>
        <p:nvPicPr>
          <p:cNvPr id="12" name="図 11" descr="\documentclass{slides}&#10;&#10;\usepackage{amsthm}&#10;\usepackage{amsmath}&#10;\usepackage{amssymb}&#10;\usepackage[dvips]{graphicx}&#10;\usepackage[dvips]{psfrag}&#10;&#10;\begin{document}&#10;\begin{eqnarray}&#10;\bold{X}(\bar{\tau}) \in \bold{\Sigma|}_{\bar{\tau}} \to \bold{R}^{d}&#10;\nonumber&#10;\end{eqnarray}&#10;\end{document}&#10;" title="IguanaTex Bitmap Display">
            <a:extLst>
              <a:ext uri="{FF2B5EF4-FFF2-40B4-BE49-F238E27FC236}">
                <a16:creationId xmlns:a16="http://schemas.microsoft.com/office/drawing/2014/main" id="{22DF9AFD-18F3-CA1C-E76C-F6381542E1B8}"/>
              </a:ext>
            </a:extLst>
          </p:cNvPr>
          <p:cNvPicPr>
            <a:picLocks noChangeAspect="1"/>
          </p:cNvPicPr>
          <p:nvPr>
            <p:custDataLst>
              <p:tags r:id="rId2"/>
            </p:custDataLst>
          </p:nvPr>
        </p:nvPicPr>
        <p:blipFill>
          <a:blip r:embed="rId16" cstate="print">
            <a:extLst>
              <a:ext uri="{28A0092B-C50C-407E-A947-70E740481C1C}">
                <a14:useLocalDpi xmlns:a14="http://schemas.microsoft.com/office/drawing/2010/main" val="0"/>
              </a:ext>
            </a:extLst>
          </a:blip>
          <a:stretch>
            <a:fillRect/>
          </a:stretch>
        </p:blipFill>
        <p:spPr>
          <a:xfrm>
            <a:off x="2146288" y="5001132"/>
            <a:ext cx="2102857" cy="328381"/>
          </a:xfrm>
          <a:prstGeom prst="rect">
            <a:avLst/>
          </a:prstGeom>
        </p:spPr>
      </p:pic>
      <p:pic>
        <p:nvPicPr>
          <p:cNvPr id="14" name="図 13" descr="\documentclass{slides}&#10;&#10;\usepackage{amsthm}&#10;\usepackage{amsmath}&#10;\usepackage{amssymb}&#10;\usepackage[dvips]{graphicx}&#10;\usepackage[dvips]{psfrag}&#10;&#10;\begin{document}&#10;\begin{eqnarray}&#10;\bold{\Sigma}&#10;\nonumber&#10;\end{eqnarray}&#10;\end{document}&#10;" title="IguanaTex Bitmap Display">
            <a:extLst>
              <a:ext uri="{FF2B5EF4-FFF2-40B4-BE49-F238E27FC236}">
                <a16:creationId xmlns:a16="http://schemas.microsoft.com/office/drawing/2014/main" id="{DC38DBE2-7FDC-4951-04ED-841B054627BD}"/>
              </a:ext>
            </a:extLst>
          </p:cNvPr>
          <p:cNvPicPr>
            <a:picLocks noChangeAspect="1"/>
          </p:cNvPicPr>
          <p:nvPr>
            <p:custDataLst>
              <p:tags r:id="rId3"/>
            </p:custDataLst>
          </p:nvPr>
        </p:nvPicPr>
        <p:blipFill>
          <a:blip r:embed="rId17" cstate="print">
            <a:extLst>
              <a:ext uri="{28A0092B-C50C-407E-A947-70E740481C1C}">
                <a14:useLocalDpi xmlns:a14="http://schemas.microsoft.com/office/drawing/2010/main" val="0"/>
              </a:ext>
            </a:extLst>
          </a:blip>
          <a:stretch>
            <a:fillRect/>
          </a:stretch>
        </p:blipFill>
        <p:spPr>
          <a:xfrm>
            <a:off x="7136410" y="4449237"/>
            <a:ext cx="180572" cy="179810"/>
          </a:xfrm>
          <a:prstGeom prst="rect">
            <a:avLst/>
          </a:prstGeom>
        </p:spPr>
      </p:pic>
      <p:sp>
        <p:nvSpPr>
          <p:cNvPr id="6" name="左中かっこ 5"/>
          <p:cNvSpPr/>
          <p:nvPr/>
        </p:nvSpPr>
        <p:spPr>
          <a:xfrm>
            <a:off x="1824136" y="3808643"/>
            <a:ext cx="45719" cy="1563641"/>
          </a:xfrm>
          <a:prstGeom prst="leftBrace">
            <a:avLst/>
          </a:prstGeom>
        </p:spPr>
        <p:style>
          <a:lnRef idx="3">
            <a:schemeClr val="accent5"/>
          </a:lnRef>
          <a:fillRef idx="0">
            <a:schemeClr val="accent5"/>
          </a:fillRef>
          <a:effectRef idx="2">
            <a:schemeClr val="accent5"/>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Segoe UI"/>
              <a:ea typeface="メイリオ"/>
              <a:cs typeface="+mn-cs"/>
            </a:endParaRPr>
          </a:p>
        </p:txBody>
      </p:sp>
      <p:sp>
        <p:nvSpPr>
          <p:cNvPr id="34" name="テキスト ボックス 33"/>
          <p:cNvSpPr txBox="1"/>
          <p:nvPr/>
        </p:nvSpPr>
        <p:spPr>
          <a:xfrm>
            <a:off x="7972537" y="4300753"/>
            <a:ext cx="230986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Segoe UI"/>
                <a:ea typeface="メイリオ"/>
                <a:cs typeface="+mn-cs"/>
              </a:rPr>
              <a:t> (discrete variable)</a:t>
            </a:r>
          </a:p>
        </p:txBody>
      </p:sp>
      <p:sp>
        <p:nvSpPr>
          <p:cNvPr id="13" name="テキスト ボックス 12">
            <a:extLst>
              <a:ext uri="{FF2B5EF4-FFF2-40B4-BE49-F238E27FC236}">
                <a16:creationId xmlns:a16="http://schemas.microsoft.com/office/drawing/2014/main" id="{46DF7729-C52B-FB06-2F8B-043A2876A959}"/>
              </a:ext>
            </a:extLst>
          </p:cNvPr>
          <p:cNvSpPr txBox="1"/>
          <p:nvPr/>
        </p:nvSpPr>
        <p:spPr>
          <a:xfrm>
            <a:off x="3492331" y="544225"/>
            <a:ext cx="7473541" cy="400110"/>
          </a:xfrm>
          <a:prstGeom prst="rect">
            <a:avLst/>
          </a:prstGeom>
          <a:noFill/>
        </p:spPr>
        <p:txBody>
          <a:bodyPr wrap="square" rtlCol="0">
            <a:spAutoFit/>
          </a:bodyPr>
          <a:lstStyle/>
          <a:p>
            <a:r>
              <a:rPr lang="en-US" altLang="ja-JP" sz="2000" dirty="0"/>
              <a:t>i</a:t>
            </a:r>
            <a:r>
              <a:rPr kumimoji="1" lang="en-US" altLang="ja-JP" sz="2000" dirty="0"/>
              <a:t>nfinite dimensional </a:t>
            </a:r>
            <a:r>
              <a:rPr lang="en-US" altLang="ja-JP" sz="2000" dirty="0"/>
              <a:t>manifold made of strings</a:t>
            </a:r>
            <a:endParaRPr kumimoji="1" lang="ja-JP" altLang="en-US" sz="2000" dirty="0"/>
          </a:p>
        </p:txBody>
      </p:sp>
      <p:cxnSp>
        <p:nvCxnSpPr>
          <p:cNvPr id="5" name="直線コネクタ 4">
            <a:extLst>
              <a:ext uri="{FF2B5EF4-FFF2-40B4-BE49-F238E27FC236}">
                <a16:creationId xmlns:a16="http://schemas.microsoft.com/office/drawing/2014/main" id="{96EAD6FB-D254-EE35-52DE-9C858B6B52D3}"/>
              </a:ext>
            </a:extLst>
          </p:cNvPr>
          <p:cNvCxnSpPr>
            <a:cxnSpLocks/>
          </p:cNvCxnSpPr>
          <p:nvPr/>
        </p:nvCxnSpPr>
        <p:spPr>
          <a:xfrm>
            <a:off x="3400658" y="5372284"/>
            <a:ext cx="787533" cy="161052"/>
          </a:xfrm>
          <a:prstGeom prst="line">
            <a:avLst/>
          </a:prstGeom>
        </p:spPr>
        <p:style>
          <a:lnRef idx="3">
            <a:schemeClr val="accent5"/>
          </a:lnRef>
          <a:fillRef idx="0">
            <a:schemeClr val="accent5"/>
          </a:fillRef>
          <a:effectRef idx="2">
            <a:schemeClr val="accent5"/>
          </a:effectRef>
          <a:fontRef idx="minor">
            <a:schemeClr val="tx1"/>
          </a:fontRef>
        </p:style>
      </p:cxnSp>
      <p:pic>
        <p:nvPicPr>
          <p:cNvPr id="22" name="図 21" descr="\documentclass{slides}&#10;&#10;\usepackage{amsthm}&#10;\usepackage{amsmath}&#10;\usepackage{amssymb}&#10;\usepackage[dvips]{graphicx}&#10;\begin{document}&#10;\begin{eqnarray}&#10;\equiv&#10;\nonumber&#10;\end{eqnarray}&#10;\end{document}&#10;" title="IguanaTex Bitmap Display">
            <a:extLst>
              <a:ext uri="{FF2B5EF4-FFF2-40B4-BE49-F238E27FC236}">
                <a16:creationId xmlns:a16="http://schemas.microsoft.com/office/drawing/2014/main" id="{19F55896-0E8D-E2D1-4729-8F2771B50804}"/>
              </a:ext>
            </a:extLst>
          </p:cNvPr>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7099501" y="5549620"/>
            <a:ext cx="179867" cy="119911"/>
          </a:xfrm>
          <a:prstGeom prst="rect">
            <a:avLst/>
          </a:prstGeom>
        </p:spPr>
      </p:pic>
      <p:pic>
        <p:nvPicPr>
          <p:cNvPr id="20" name="図 19">
            <a:extLst>
              <a:ext uri="{FF2B5EF4-FFF2-40B4-BE49-F238E27FC236}">
                <a16:creationId xmlns:a16="http://schemas.microsoft.com/office/drawing/2014/main" id="{21F9238C-0ADE-9BFA-0332-0B16C5F3AD5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550412" y="4103058"/>
            <a:ext cx="1321499" cy="1849323"/>
          </a:xfrm>
          <a:prstGeom prst="rect">
            <a:avLst/>
          </a:prstGeom>
        </p:spPr>
      </p:pic>
      <p:pic>
        <p:nvPicPr>
          <p:cNvPr id="30" name="図 29" descr="\documentclass{slides}&#10;&#10;\usepackage{amsthm}&#10;\usepackage{amsmath}&#10;\usepackage{amssymb}&#10;\usepackage[dvips]{graphicx}&#10;\usepackage[dvips]{psfrag}&#10;&#10;\begin{document}&#10;\begin{eqnarray}&#10;\bold{R}^{d}&#10;\nonumber&#10;\end{eqnarray}&#10;\end{document}&#10;" title="IguanaTex Bitmap Display">
            <a:extLst>
              <a:ext uri="{FF2B5EF4-FFF2-40B4-BE49-F238E27FC236}">
                <a16:creationId xmlns:a16="http://schemas.microsoft.com/office/drawing/2014/main" id="{52DFA334-C538-7F44-D91A-ED63FD8CD294}"/>
              </a:ext>
            </a:extLst>
          </p:cNvPr>
          <p:cNvPicPr>
            <a:picLocks noChangeAspect="1"/>
          </p:cNvPicPr>
          <p:nvPr>
            <p:custDataLst>
              <p:tags r:id="rId5"/>
            </p:custDataLst>
          </p:nvPr>
        </p:nvPicPr>
        <p:blipFill>
          <a:blip r:embed="rId20" cstate="print">
            <a:extLst>
              <a:ext uri="{28A0092B-C50C-407E-A947-70E740481C1C}">
                <a14:useLocalDpi xmlns:a14="http://schemas.microsoft.com/office/drawing/2010/main" val="0"/>
              </a:ext>
            </a:extLst>
          </a:blip>
          <a:stretch>
            <a:fillRect/>
          </a:stretch>
        </p:blipFill>
        <p:spPr>
          <a:xfrm>
            <a:off x="11812241" y="3921397"/>
            <a:ext cx="233095" cy="181661"/>
          </a:xfrm>
          <a:prstGeom prst="rect">
            <a:avLst/>
          </a:prstGeom>
        </p:spPr>
      </p:pic>
      <p:pic>
        <p:nvPicPr>
          <p:cNvPr id="44" name="図 43" descr="\documentclass{slides}&#10;&#10;\usepackage{amsthm}&#10;\usepackage{amsmath}&#10;\usepackage{amssymb}&#10;\usepackage[dvips]{graphicx}&#10;\begin{document}&#10;\begin{eqnarray}&#10;\in \bold{R}&#10;\nonumber&#10;\end{eqnarray}&#10;\end{document}&#10;" title="IguanaTex Bitmap Display">
            <a:extLst>
              <a:ext uri="{FF2B5EF4-FFF2-40B4-BE49-F238E27FC236}">
                <a16:creationId xmlns:a16="http://schemas.microsoft.com/office/drawing/2014/main" id="{3B21DB11-EE7B-05D4-39A4-8954F0E339C6}"/>
              </a:ext>
            </a:extLst>
          </p:cNvPr>
          <p:cNvPicPr>
            <a:picLocks noChangeAspect="1"/>
          </p:cNvPicPr>
          <p:nvPr>
            <p:custDataLst>
              <p:tags r:id="rId6"/>
            </p:custDataLst>
          </p:nvPr>
        </p:nvPicPr>
        <p:blipFill>
          <a:blip r:embed="rId21" cstate="print">
            <a:extLst>
              <a:ext uri="{28A0092B-C50C-407E-A947-70E740481C1C}">
                <a14:useLocalDpi xmlns:a14="http://schemas.microsoft.com/office/drawing/2010/main" val="0"/>
              </a:ext>
            </a:extLst>
          </a:blip>
          <a:stretch>
            <a:fillRect/>
          </a:stretch>
        </p:blipFill>
        <p:spPr>
          <a:xfrm>
            <a:off x="5060415" y="3784209"/>
            <a:ext cx="451929" cy="198148"/>
          </a:xfrm>
          <a:prstGeom prst="rect">
            <a:avLst/>
          </a:prstGeom>
        </p:spPr>
      </p:pic>
      <p:sp>
        <p:nvSpPr>
          <p:cNvPr id="53" name="テキスト ボックス 52">
            <a:extLst>
              <a:ext uri="{FF2B5EF4-FFF2-40B4-BE49-F238E27FC236}">
                <a16:creationId xmlns:a16="http://schemas.microsoft.com/office/drawing/2014/main" id="{2AE0CED4-22BE-7D34-E622-1577E484EAF1}"/>
              </a:ext>
            </a:extLst>
          </p:cNvPr>
          <p:cNvSpPr txBox="1"/>
          <p:nvPr/>
        </p:nvSpPr>
        <p:spPr>
          <a:xfrm>
            <a:off x="4433798" y="4959659"/>
            <a:ext cx="3422540" cy="400110"/>
          </a:xfrm>
          <a:prstGeom prst="rect">
            <a:avLst/>
          </a:prstGeom>
          <a:noFill/>
        </p:spPr>
        <p:txBody>
          <a:bodyPr wrap="none" rtlCol="0">
            <a:spAutoFit/>
          </a:bodyPr>
          <a:lstStyle/>
          <a:p>
            <a:r>
              <a:rPr lang="en-US" altLang="ja-JP" sz="2000" dirty="0"/>
              <a:t>: m</a:t>
            </a:r>
            <a:r>
              <a:rPr kumimoji="1" lang="en-US" altLang="ja-JP" sz="2000" dirty="0"/>
              <a:t>any body states of strings</a:t>
            </a:r>
            <a:endParaRPr kumimoji="1" lang="ja-JP" altLang="en-US" sz="2000" dirty="0"/>
          </a:p>
        </p:txBody>
      </p:sp>
      <p:grpSp>
        <p:nvGrpSpPr>
          <p:cNvPr id="81" name="グループ化 80">
            <a:extLst>
              <a:ext uri="{FF2B5EF4-FFF2-40B4-BE49-F238E27FC236}">
                <a16:creationId xmlns:a16="http://schemas.microsoft.com/office/drawing/2014/main" id="{F6F81851-D868-BB25-4BA7-11A468152DC1}"/>
              </a:ext>
            </a:extLst>
          </p:cNvPr>
          <p:cNvGrpSpPr/>
          <p:nvPr/>
        </p:nvGrpSpPr>
        <p:grpSpPr>
          <a:xfrm>
            <a:off x="642334" y="1330428"/>
            <a:ext cx="680570" cy="676717"/>
            <a:chOff x="663115" y="1647316"/>
            <a:chExt cx="680570" cy="676717"/>
          </a:xfrm>
        </p:grpSpPr>
        <p:cxnSp>
          <p:nvCxnSpPr>
            <p:cNvPr id="29" name="直線矢印コネクタ 28">
              <a:extLst>
                <a:ext uri="{FF2B5EF4-FFF2-40B4-BE49-F238E27FC236}">
                  <a16:creationId xmlns:a16="http://schemas.microsoft.com/office/drawing/2014/main" id="{D92E5263-7F7E-E41F-9058-32082CD4D97B}"/>
                </a:ext>
              </a:extLst>
            </p:cNvPr>
            <p:cNvCxnSpPr>
              <a:cxnSpLocks/>
            </p:cNvCxnSpPr>
            <p:nvPr/>
          </p:nvCxnSpPr>
          <p:spPr>
            <a:xfrm flipV="1">
              <a:off x="933671" y="1647316"/>
              <a:ext cx="0" cy="54499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 name="直線矢印コネクタ 36">
              <a:extLst>
                <a:ext uri="{FF2B5EF4-FFF2-40B4-BE49-F238E27FC236}">
                  <a16:creationId xmlns:a16="http://schemas.microsoft.com/office/drawing/2014/main" id="{0C8A2ED0-028A-238C-53F9-B9AB0B8251D0}"/>
                </a:ext>
              </a:extLst>
            </p:cNvPr>
            <p:cNvCxnSpPr>
              <a:cxnSpLocks/>
            </p:cNvCxnSpPr>
            <p:nvPr/>
          </p:nvCxnSpPr>
          <p:spPr>
            <a:xfrm flipH="1">
              <a:off x="663115" y="1954701"/>
              <a:ext cx="346756" cy="3693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8" name="直線矢印コネクタ 37">
              <a:extLst>
                <a:ext uri="{FF2B5EF4-FFF2-40B4-BE49-F238E27FC236}">
                  <a16:creationId xmlns:a16="http://schemas.microsoft.com/office/drawing/2014/main" id="{2FEB92E3-3699-F64F-6E63-833B03B67AA9}"/>
                </a:ext>
              </a:extLst>
            </p:cNvPr>
            <p:cNvCxnSpPr>
              <a:cxnSpLocks/>
            </p:cNvCxnSpPr>
            <p:nvPr/>
          </p:nvCxnSpPr>
          <p:spPr>
            <a:xfrm>
              <a:off x="836690" y="1967042"/>
              <a:ext cx="506995" cy="3011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pic>
        <p:nvPicPr>
          <p:cNvPr id="47" name="図 46" descr="\documentclass{slides}&#10;&#10;\usepackage{amsthm}&#10;\usepackage{amsmath}&#10;\usepackage{amssymb}&#10;\usepackage[dvips]{graphicx}&#10;\usepackage[dvips]{psfrag}&#10;&#10;\begin{document}&#10;\begin{eqnarray}&#10;\bold{R}^{d}&#10;\nonumber&#10;\end{eqnarray}&#10;\end{document}&#10;" title="IguanaTex Bitmap Display">
            <a:extLst>
              <a:ext uri="{FF2B5EF4-FFF2-40B4-BE49-F238E27FC236}">
                <a16:creationId xmlns:a16="http://schemas.microsoft.com/office/drawing/2014/main" id="{6A9FB3A0-3037-FF6E-D507-670AD3BEEBD1}"/>
              </a:ext>
            </a:extLst>
          </p:cNvPr>
          <p:cNvPicPr>
            <a:picLocks noChangeAspect="1"/>
          </p:cNvPicPr>
          <p:nvPr>
            <p:custDataLst>
              <p:tags r:id="rId7"/>
            </p:custDataLst>
          </p:nvPr>
        </p:nvPicPr>
        <p:blipFill>
          <a:blip r:embed="rId20" cstate="print">
            <a:extLst>
              <a:ext uri="{28A0092B-C50C-407E-A947-70E740481C1C}">
                <a14:useLocalDpi xmlns:a14="http://schemas.microsoft.com/office/drawing/2010/main" val="0"/>
              </a:ext>
            </a:extLst>
          </a:blip>
          <a:stretch>
            <a:fillRect/>
          </a:stretch>
        </p:blipFill>
        <p:spPr>
          <a:xfrm>
            <a:off x="1183447" y="1347242"/>
            <a:ext cx="233095" cy="181661"/>
          </a:xfrm>
          <a:prstGeom prst="rect">
            <a:avLst/>
          </a:prstGeom>
        </p:spPr>
      </p:pic>
      <p:sp>
        <p:nvSpPr>
          <p:cNvPr id="48" name="テキスト ボックス 47">
            <a:extLst>
              <a:ext uri="{FF2B5EF4-FFF2-40B4-BE49-F238E27FC236}">
                <a16:creationId xmlns:a16="http://schemas.microsoft.com/office/drawing/2014/main" id="{512591AF-5326-478E-35E4-41E077862B5C}"/>
              </a:ext>
            </a:extLst>
          </p:cNvPr>
          <p:cNvSpPr txBox="1"/>
          <p:nvPr/>
        </p:nvSpPr>
        <p:spPr>
          <a:xfrm>
            <a:off x="172167" y="878797"/>
            <a:ext cx="4350699" cy="400110"/>
          </a:xfrm>
          <a:prstGeom prst="rect">
            <a:avLst/>
          </a:prstGeom>
          <a:noFill/>
        </p:spPr>
        <p:txBody>
          <a:bodyPr wrap="square" rtlCol="0">
            <a:spAutoFit/>
          </a:bodyPr>
          <a:lstStyle/>
          <a:p>
            <a:r>
              <a:rPr lang="en-US" altLang="ja-JP" sz="2000" u="sng" dirty="0"/>
              <a:t>m</a:t>
            </a:r>
            <a:r>
              <a:rPr kumimoji="1" lang="en-US" altLang="ja-JP" sz="2000" u="sng" dirty="0"/>
              <a:t>odel space </a:t>
            </a:r>
            <a:r>
              <a:rPr lang="en-US" altLang="ja-JP" sz="2000" u="sng" dirty="0"/>
              <a:t>of finite dim. manifolds</a:t>
            </a:r>
            <a:endParaRPr kumimoji="1" lang="ja-JP" altLang="en-US" sz="2000" u="sng" dirty="0"/>
          </a:p>
        </p:txBody>
      </p:sp>
      <p:sp>
        <p:nvSpPr>
          <p:cNvPr id="49" name="テキスト ボックス 48">
            <a:extLst>
              <a:ext uri="{FF2B5EF4-FFF2-40B4-BE49-F238E27FC236}">
                <a16:creationId xmlns:a16="http://schemas.microsoft.com/office/drawing/2014/main" id="{D7C59758-E75C-CDAB-0393-DDA76F620EAE}"/>
              </a:ext>
            </a:extLst>
          </p:cNvPr>
          <p:cNvSpPr txBox="1"/>
          <p:nvPr/>
        </p:nvSpPr>
        <p:spPr>
          <a:xfrm>
            <a:off x="172959" y="2250536"/>
            <a:ext cx="3798476" cy="400110"/>
          </a:xfrm>
          <a:prstGeom prst="rect">
            <a:avLst/>
          </a:prstGeom>
          <a:noFill/>
        </p:spPr>
        <p:txBody>
          <a:bodyPr wrap="none" rtlCol="0">
            <a:spAutoFit/>
          </a:bodyPr>
          <a:lstStyle/>
          <a:p>
            <a:r>
              <a:rPr lang="en-US" altLang="ja-JP" sz="2000" u="sng" dirty="0"/>
              <a:t>m</a:t>
            </a:r>
            <a:r>
              <a:rPr kumimoji="1" lang="en-US" altLang="ja-JP" sz="2000" u="sng" dirty="0"/>
              <a:t>odel space of string geometry</a:t>
            </a:r>
            <a:endParaRPr kumimoji="1" lang="ja-JP" altLang="en-US" sz="2000" u="sng" dirty="0"/>
          </a:p>
        </p:txBody>
      </p:sp>
      <p:pic>
        <p:nvPicPr>
          <p:cNvPr id="21" name="図 20" descr="\documentclass{slides}&#10;&#10;\usepackage{amsthm}&#10;\usepackage{amsmath}&#10;\usepackage{amssymb}&#10;\usepackage[dvips]{graphicx}&#10;\begin{document}&#10;\begin{eqnarray}&#10;\{ [\bar{\tau},\bar{\bold{E}}, \bold{X}(\bar{\tau})] \}&#10;\nonumber&#10;\end{eqnarray}&#10;\end{document}&#10;" title="IguanaTex Bitmap Display">
            <a:extLst>
              <a:ext uri="{FF2B5EF4-FFF2-40B4-BE49-F238E27FC236}">
                <a16:creationId xmlns:a16="http://schemas.microsoft.com/office/drawing/2014/main" id="{BD922F5D-F5BE-5216-D796-9AE0F8476A6F}"/>
              </a:ext>
            </a:extLst>
          </p:cNvPr>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418355" y="2702167"/>
            <a:ext cx="1605758" cy="285028"/>
          </a:xfrm>
          <a:prstGeom prst="rect">
            <a:avLst/>
          </a:prstGeom>
        </p:spPr>
      </p:pic>
      <p:cxnSp>
        <p:nvCxnSpPr>
          <p:cNvPr id="55" name="直線コネクタ 54">
            <a:extLst>
              <a:ext uri="{FF2B5EF4-FFF2-40B4-BE49-F238E27FC236}">
                <a16:creationId xmlns:a16="http://schemas.microsoft.com/office/drawing/2014/main" id="{A9DD480F-A4E0-BFCA-2902-5DC45C0961C2}"/>
              </a:ext>
            </a:extLst>
          </p:cNvPr>
          <p:cNvCxnSpPr/>
          <p:nvPr/>
        </p:nvCxnSpPr>
        <p:spPr>
          <a:xfrm>
            <a:off x="2898027" y="525541"/>
            <a:ext cx="655664" cy="217640"/>
          </a:xfrm>
          <a:prstGeom prst="line">
            <a:avLst/>
          </a:prstGeom>
        </p:spPr>
        <p:style>
          <a:lnRef idx="3">
            <a:schemeClr val="accent5"/>
          </a:lnRef>
          <a:fillRef idx="0">
            <a:schemeClr val="accent5"/>
          </a:fillRef>
          <a:effectRef idx="2">
            <a:schemeClr val="accent5"/>
          </a:effectRef>
          <a:fontRef idx="minor">
            <a:schemeClr val="tx1"/>
          </a:fontRef>
        </p:style>
      </p:cxnSp>
      <p:cxnSp>
        <p:nvCxnSpPr>
          <p:cNvPr id="57" name="直線コネクタ 56">
            <a:extLst>
              <a:ext uri="{FF2B5EF4-FFF2-40B4-BE49-F238E27FC236}">
                <a16:creationId xmlns:a16="http://schemas.microsoft.com/office/drawing/2014/main" id="{442D98A2-0D55-9131-A796-292EA02DAB7D}"/>
              </a:ext>
            </a:extLst>
          </p:cNvPr>
          <p:cNvCxnSpPr>
            <a:cxnSpLocks/>
          </p:cNvCxnSpPr>
          <p:nvPr/>
        </p:nvCxnSpPr>
        <p:spPr>
          <a:xfrm>
            <a:off x="715526" y="2991940"/>
            <a:ext cx="649733" cy="322757"/>
          </a:xfrm>
          <a:prstGeom prst="line">
            <a:avLst/>
          </a:prstGeom>
        </p:spPr>
        <p:style>
          <a:lnRef idx="3">
            <a:schemeClr val="accent5"/>
          </a:lnRef>
          <a:fillRef idx="0">
            <a:schemeClr val="accent5"/>
          </a:fillRef>
          <a:effectRef idx="2">
            <a:schemeClr val="accent5"/>
          </a:effectRef>
          <a:fontRef idx="minor">
            <a:schemeClr val="tx1"/>
          </a:fontRef>
        </p:style>
      </p:cxnSp>
      <p:cxnSp>
        <p:nvCxnSpPr>
          <p:cNvPr id="61" name="直線コネクタ 60">
            <a:extLst>
              <a:ext uri="{FF2B5EF4-FFF2-40B4-BE49-F238E27FC236}">
                <a16:creationId xmlns:a16="http://schemas.microsoft.com/office/drawing/2014/main" id="{6CC3255F-7C15-9947-1DDA-A611FC308DD8}"/>
              </a:ext>
            </a:extLst>
          </p:cNvPr>
          <p:cNvCxnSpPr>
            <a:cxnSpLocks/>
          </p:cNvCxnSpPr>
          <p:nvPr/>
        </p:nvCxnSpPr>
        <p:spPr>
          <a:xfrm>
            <a:off x="1040392" y="2944669"/>
            <a:ext cx="324867" cy="370028"/>
          </a:xfrm>
          <a:prstGeom prst="line">
            <a:avLst/>
          </a:prstGeom>
        </p:spPr>
        <p:style>
          <a:lnRef idx="3">
            <a:schemeClr val="accent5"/>
          </a:lnRef>
          <a:fillRef idx="0">
            <a:schemeClr val="accent5"/>
          </a:fillRef>
          <a:effectRef idx="2">
            <a:schemeClr val="accent5"/>
          </a:effectRef>
          <a:fontRef idx="minor">
            <a:schemeClr val="tx1"/>
          </a:fontRef>
        </p:style>
      </p:cxnSp>
      <p:cxnSp>
        <p:nvCxnSpPr>
          <p:cNvPr id="62" name="直線コネクタ 61">
            <a:extLst>
              <a:ext uri="{FF2B5EF4-FFF2-40B4-BE49-F238E27FC236}">
                <a16:creationId xmlns:a16="http://schemas.microsoft.com/office/drawing/2014/main" id="{E941E4D5-13AB-C82D-DEB0-1D60620DB9BC}"/>
              </a:ext>
            </a:extLst>
          </p:cNvPr>
          <p:cNvCxnSpPr>
            <a:cxnSpLocks/>
          </p:cNvCxnSpPr>
          <p:nvPr/>
        </p:nvCxnSpPr>
        <p:spPr>
          <a:xfrm flipV="1">
            <a:off x="1344477" y="2935004"/>
            <a:ext cx="0" cy="378992"/>
          </a:xfrm>
          <a:prstGeom prst="line">
            <a:avLst/>
          </a:prstGeom>
        </p:spPr>
        <p:style>
          <a:lnRef idx="3">
            <a:schemeClr val="accent5"/>
          </a:lnRef>
          <a:fillRef idx="0">
            <a:schemeClr val="accent5"/>
          </a:fillRef>
          <a:effectRef idx="2">
            <a:schemeClr val="accent5"/>
          </a:effectRef>
          <a:fontRef idx="minor">
            <a:schemeClr val="tx1"/>
          </a:fontRef>
        </p:style>
      </p:cxnSp>
      <p:sp>
        <p:nvSpPr>
          <p:cNvPr id="69" name="テキスト ボックス 68">
            <a:extLst>
              <a:ext uri="{FF2B5EF4-FFF2-40B4-BE49-F238E27FC236}">
                <a16:creationId xmlns:a16="http://schemas.microsoft.com/office/drawing/2014/main" id="{6BF86BB4-B512-01F2-6896-911BA0A4D787}"/>
              </a:ext>
            </a:extLst>
          </p:cNvPr>
          <p:cNvSpPr txBox="1"/>
          <p:nvPr/>
        </p:nvSpPr>
        <p:spPr>
          <a:xfrm>
            <a:off x="1323696" y="3217059"/>
            <a:ext cx="2750689" cy="400110"/>
          </a:xfrm>
          <a:prstGeom prst="rect">
            <a:avLst/>
          </a:prstGeom>
          <a:noFill/>
        </p:spPr>
        <p:txBody>
          <a:bodyPr wrap="none" rtlCol="0">
            <a:spAutoFit/>
          </a:bodyPr>
          <a:lstStyle/>
          <a:p>
            <a:r>
              <a:rPr lang="en-US" altLang="ja-JP" sz="2000" dirty="0"/>
              <a:t>3</a:t>
            </a:r>
            <a:r>
              <a:rPr kumimoji="1" lang="en-US" altLang="ja-JP" sz="2000" dirty="0"/>
              <a:t> kinds of coordinates </a:t>
            </a:r>
            <a:endParaRPr kumimoji="1" lang="ja-JP" altLang="en-US" sz="2000" dirty="0"/>
          </a:p>
        </p:txBody>
      </p:sp>
      <p:pic>
        <p:nvPicPr>
          <p:cNvPr id="17" name="図 16" descr="\documentclass{slides}&#10;&#10;\usepackage{amsthm}&#10;\usepackage{amsmath}&#10;\usepackage{amssymb}&#10;\usepackage[dvips]{graphicx}&#10;\begin{document}&#10;\begin{eqnarray}&#10; \bold{X}(\bar{\tau})&#10;\nonumber&#10;\end{eqnarray}&#10;\end{document}&#10;" title="IguanaTex Bitmap Display">
            <a:extLst>
              <a:ext uri="{FF2B5EF4-FFF2-40B4-BE49-F238E27FC236}">
                <a16:creationId xmlns:a16="http://schemas.microsoft.com/office/drawing/2014/main" id="{D4590711-F3BD-B87C-463D-B9913DC48194}"/>
              </a:ext>
            </a:extLst>
          </p:cNvPr>
          <p:cNvPicPr>
            <a:picLocks noChangeAspect="1"/>
          </p:cNvPicPr>
          <p:nvPr>
            <p:custDataLst>
              <p:tags r:id="rId9"/>
            </p:custDataLst>
          </p:nvPr>
        </p:nvPicPr>
        <p:blipFill>
          <a:blip r:embed="rId23" cstate="print">
            <a:extLst>
              <a:ext uri="{28A0092B-C50C-407E-A947-70E740481C1C}">
                <a14:useLocalDpi xmlns:a14="http://schemas.microsoft.com/office/drawing/2010/main" val="0"/>
              </a:ext>
            </a:extLst>
          </a:blip>
          <a:stretch>
            <a:fillRect/>
          </a:stretch>
        </p:blipFill>
        <p:spPr>
          <a:xfrm>
            <a:off x="11395370" y="4987562"/>
            <a:ext cx="405218" cy="172152"/>
          </a:xfrm>
          <a:prstGeom prst="rect">
            <a:avLst/>
          </a:prstGeom>
        </p:spPr>
      </p:pic>
      <p:sp>
        <p:nvSpPr>
          <p:cNvPr id="74" name="テキスト ボックス 73">
            <a:extLst>
              <a:ext uri="{FF2B5EF4-FFF2-40B4-BE49-F238E27FC236}">
                <a16:creationId xmlns:a16="http://schemas.microsoft.com/office/drawing/2014/main" id="{57E54841-CCDA-BE30-08F8-6DAD60A1B329}"/>
              </a:ext>
            </a:extLst>
          </p:cNvPr>
          <p:cNvSpPr txBox="1"/>
          <p:nvPr/>
        </p:nvSpPr>
        <p:spPr>
          <a:xfrm>
            <a:off x="1872738" y="5006260"/>
            <a:ext cx="543739" cy="400110"/>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sz="2000" dirty="0"/>
              <a:t> </a:t>
            </a:r>
            <a:endParaRPr kumimoji="1" lang="ja-JP" altLang="en-US" sz="2000" dirty="0"/>
          </a:p>
        </p:txBody>
      </p:sp>
      <p:sp>
        <p:nvSpPr>
          <p:cNvPr id="75" name="正方形/長方形 74">
            <a:extLst>
              <a:ext uri="{FF2B5EF4-FFF2-40B4-BE49-F238E27FC236}">
                <a16:creationId xmlns:a16="http://schemas.microsoft.com/office/drawing/2014/main" id="{970AA88F-AEE8-1F79-D0BA-95B1609E469D}"/>
              </a:ext>
            </a:extLst>
          </p:cNvPr>
          <p:cNvSpPr/>
          <p:nvPr/>
        </p:nvSpPr>
        <p:spPr>
          <a:xfrm>
            <a:off x="10448129" y="5708967"/>
            <a:ext cx="1766454" cy="2804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76" name="テキスト ボックス 75">
            <a:extLst>
              <a:ext uri="{FF2B5EF4-FFF2-40B4-BE49-F238E27FC236}">
                <a16:creationId xmlns:a16="http://schemas.microsoft.com/office/drawing/2014/main" id="{548613BF-A1B9-3813-11CA-528E5EA4F775}"/>
              </a:ext>
            </a:extLst>
          </p:cNvPr>
          <p:cNvSpPr txBox="1"/>
          <p:nvPr/>
        </p:nvSpPr>
        <p:spPr>
          <a:xfrm>
            <a:off x="172167" y="6419104"/>
            <a:ext cx="9601026" cy="400110"/>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2000" b="0" i="0" u="none" strike="noStrike" kern="0" cap="none" spc="0" normalizeH="0" baseline="0" noProof="0" dirty="0">
                <a:ln>
                  <a:noFill/>
                </a:ln>
                <a:solidFill>
                  <a:prstClr val="black"/>
                </a:solidFill>
                <a:effectLst/>
                <a:uLnTx/>
                <a:uFillTx/>
              </a:rPr>
              <a:t>String manifolds are constructed by patching open sets of </a:t>
            </a:r>
            <a:r>
              <a:rPr kumimoji="0" lang="en-US" altLang="ja-JP" sz="2000" kern="0" dirty="0">
                <a:solidFill>
                  <a:prstClr val="black"/>
                </a:solidFill>
              </a:rPr>
              <a:t>the model space</a:t>
            </a:r>
            <a:r>
              <a:rPr kumimoji="0" lang="en-US" altLang="ja-JP" sz="2000" b="0" i="0" u="none" strike="noStrike" kern="0" cap="none" spc="0" normalizeH="0" baseline="0" noProof="0" dirty="0">
                <a:ln>
                  <a:noFill/>
                </a:ln>
                <a:solidFill>
                  <a:prstClr val="black"/>
                </a:solidFill>
                <a:effectLst/>
                <a:uLnTx/>
                <a:uFillTx/>
              </a:rPr>
              <a:t>. </a:t>
            </a:r>
            <a:endParaRPr kumimoji="0" lang="ja-JP" altLang="en-US" sz="2000" b="0" i="0" u="none" strike="noStrike" kern="0" cap="none" spc="0" normalizeH="0" baseline="0" noProof="0" dirty="0">
              <a:ln>
                <a:noFill/>
              </a:ln>
              <a:solidFill>
                <a:prstClr val="black"/>
              </a:solidFill>
              <a:effectLst/>
              <a:uLnTx/>
              <a:uFillTx/>
            </a:endParaRPr>
          </a:p>
        </p:txBody>
      </p:sp>
      <p:pic>
        <p:nvPicPr>
          <p:cNvPr id="4" name="図 3" descr="\documentclass{slides}&#10;&#10;\usepackage{amsthm}&#10;\usepackage{amsmath}&#10;\usepackage{amssymb}&#10;\usepackage[dvips]{graphicx}&#10;\begin{document}&#10;\begin{eqnarray}&#10;\bar{\bold{E}}&#10;\nonumber&#10;\end{eqnarray}&#10;\end{document}&#10;" title="IguanaTex Bitmap Display">
            <a:extLst>
              <a:ext uri="{FF2B5EF4-FFF2-40B4-BE49-F238E27FC236}">
                <a16:creationId xmlns:a16="http://schemas.microsoft.com/office/drawing/2014/main" id="{8CF28A33-6088-AB7F-1C2E-F716151C08A4}"/>
              </a:ext>
            </a:extLst>
          </p:cNvPr>
          <p:cNvPicPr>
            <a:picLocks noChangeAspect="1"/>
          </p:cNvPicPr>
          <p:nvPr>
            <p:custDataLst>
              <p:tags r:id="rId10"/>
            </p:custDataLst>
          </p:nvPr>
        </p:nvPicPr>
        <p:blipFill>
          <a:blip r:embed="rId24" cstate="print">
            <a:extLst>
              <a:ext uri="{28A0092B-C50C-407E-A947-70E740481C1C}">
                <a14:useLocalDpi xmlns:a14="http://schemas.microsoft.com/office/drawing/2010/main" val="0"/>
              </a:ext>
            </a:extLst>
          </a:blip>
          <a:stretch>
            <a:fillRect/>
          </a:stretch>
        </p:blipFill>
        <p:spPr>
          <a:xfrm>
            <a:off x="2170148" y="4447361"/>
            <a:ext cx="177571" cy="221773"/>
          </a:xfrm>
          <a:prstGeom prst="rect">
            <a:avLst/>
          </a:prstGeom>
        </p:spPr>
      </p:pic>
      <p:sp>
        <p:nvSpPr>
          <p:cNvPr id="2" name="矢印: 左右 1">
            <a:extLst>
              <a:ext uri="{FF2B5EF4-FFF2-40B4-BE49-F238E27FC236}">
                <a16:creationId xmlns:a16="http://schemas.microsoft.com/office/drawing/2014/main" id="{762F9478-E4E3-34F2-34B8-5AB3502FB90E}"/>
              </a:ext>
            </a:extLst>
          </p:cNvPr>
          <p:cNvSpPr/>
          <p:nvPr/>
        </p:nvSpPr>
        <p:spPr>
          <a:xfrm>
            <a:off x="4301105" y="4507299"/>
            <a:ext cx="275291" cy="12008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descr="\documentclass{slides}&#10;&#10;\usepackage{amsthm}&#10;\usepackage{amsmath}&#10;\usepackage{amssymb}&#10;\usepackage[dvips]{graphicx}&#10;\begin{document}&#10;\begin{eqnarray}&#10;\in \mathcal{M}&#10;\nonumber&#10;\end{eqnarray}&#10;\end{document}&#10;" title="IguanaTex Bitmap Display">
            <a:extLst>
              <a:ext uri="{FF2B5EF4-FFF2-40B4-BE49-F238E27FC236}">
                <a16:creationId xmlns:a16="http://schemas.microsoft.com/office/drawing/2014/main" id="{B288E6A4-67C3-65A2-FD12-CE8D5E1E4521}"/>
              </a:ext>
            </a:extLst>
          </p:cNvPr>
          <p:cNvPicPr>
            <a:picLocks noChangeAspect="1"/>
          </p:cNvPicPr>
          <p:nvPr>
            <p:custDataLst>
              <p:tags r:id="rId11"/>
            </p:custDataLst>
          </p:nvPr>
        </p:nvPicPr>
        <p:blipFill>
          <a:blip r:embed="rId25" cstate="print">
            <a:extLst>
              <a:ext uri="{28A0092B-C50C-407E-A947-70E740481C1C}">
                <a14:useLocalDpi xmlns:a14="http://schemas.microsoft.com/office/drawing/2010/main" val="0"/>
              </a:ext>
            </a:extLst>
          </a:blip>
          <a:stretch>
            <a:fillRect/>
          </a:stretch>
        </p:blipFill>
        <p:spPr>
          <a:xfrm>
            <a:off x="7440587" y="4430762"/>
            <a:ext cx="531950" cy="196623"/>
          </a:xfrm>
          <a:prstGeom prst="rect">
            <a:avLst/>
          </a:prstGeom>
        </p:spPr>
      </p:pic>
      <p:pic>
        <p:nvPicPr>
          <p:cNvPr id="27" name="図 26" descr="\documentclass{slides}&#10;&#10;\usepackage{amsthm}&#10;\usepackage{amsmath}&#10;\usepackage{amssymb}&#10;\usepackage[dvips]{graphicx}&#10;\usepackage[dvips]{psfrag}&#10;&#10;\begin{document}&#10;\begin{eqnarray}&#10;\bold{\Sigma}&#10;\nonumber&#10;\end{eqnarray}&#10;\end{document}&#10;" title="IguanaTex Bitmap Display">
            <a:extLst>
              <a:ext uri="{FF2B5EF4-FFF2-40B4-BE49-F238E27FC236}">
                <a16:creationId xmlns:a16="http://schemas.microsoft.com/office/drawing/2014/main" id="{D4DF7FEB-B463-6A9B-CF94-54C87AE03D62}"/>
              </a:ext>
            </a:extLst>
          </p:cNvPr>
          <p:cNvPicPr>
            <a:picLocks noChangeAspect="1"/>
          </p:cNvPicPr>
          <p:nvPr>
            <p:custDataLst>
              <p:tags r:id="rId12"/>
            </p:custDataLst>
          </p:nvPr>
        </p:nvPicPr>
        <p:blipFill>
          <a:blip r:embed="rId17" cstate="print">
            <a:extLst>
              <a:ext uri="{28A0092B-C50C-407E-A947-70E740481C1C}">
                <a14:useLocalDpi xmlns:a14="http://schemas.microsoft.com/office/drawing/2010/main" val="0"/>
              </a:ext>
            </a:extLst>
          </a:blip>
          <a:stretch>
            <a:fillRect/>
          </a:stretch>
        </p:blipFill>
        <p:spPr>
          <a:xfrm>
            <a:off x="9080903" y="5519670"/>
            <a:ext cx="180572" cy="179810"/>
          </a:xfrm>
          <a:prstGeom prst="rect">
            <a:avLst/>
          </a:prstGeom>
        </p:spPr>
      </p:pic>
      <p:pic>
        <p:nvPicPr>
          <p:cNvPr id="3" name="図 2">
            <a:extLst>
              <a:ext uri="{FF2B5EF4-FFF2-40B4-BE49-F238E27FC236}">
                <a16:creationId xmlns:a16="http://schemas.microsoft.com/office/drawing/2014/main" id="{A2478E47-A61A-B3F9-A930-0295C9F14C85}"/>
              </a:ext>
            </a:extLst>
          </p:cNvPr>
          <p:cNvPicPr>
            <a:picLocks noChangeAspect="1"/>
          </p:cNvPicPr>
          <p:nvPr>
            <p:custDataLst>
              <p:tags r:id="rId13"/>
            </p:custDataLst>
          </p:nvPr>
        </p:nvPicPr>
        <p:blipFill>
          <a:blip r:embed="rId15" cstate="print">
            <a:extLst>
              <a:ext uri="{28A0092B-C50C-407E-A947-70E740481C1C}">
                <a14:useLocalDpi xmlns:a14="http://schemas.microsoft.com/office/drawing/2010/main" val="0"/>
              </a:ext>
            </a:extLst>
          </a:blip>
          <a:stretch>
            <a:fillRect/>
          </a:stretch>
        </p:blipFill>
        <p:spPr>
          <a:xfrm>
            <a:off x="6821438" y="5542972"/>
            <a:ext cx="131810" cy="173714"/>
          </a:xfrm>
          <a:prstGeom prst="rect">
            <a:avLst/>
          </a:prstGeom>
        </p:spPr>
      </p:pic>
    </p:spTree>
    <p:extLst>
      <p:ext uri="{BB962C8B-B14F-4D97-AF65-F5344CB8AC3E}">
        <p14:creationId xmlns:p14="http://schemas.microsoft.com/office/powerpoint/2010/main" val="1400702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144F8-E601-436C-CD80-37CE2438BEE0}"/>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040EF38-9A29-46B3-81AD-53A8C5679AC2}"/>
              </a:ext>
            </a:extLst>
          </p:cNvPr>
          <p:cNvSpPr txBox="1"/>
          <p:nvPr/>
        </p:nvSpPr>
        <p:spPr>
          <a:xfrm>
            <a:off x="632667" y="5455779"/>
            <a:ext cx="9210150" cy="369332"/>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dirty="0"/>
              <a:t>Only the direction of      , which is the zero mode of                  gives the negative sign </a:t>
            </a:r>
            <a:endParaRPr kumimoji="1" lang="ja-JP" altLang="en-US" dirty="0"/>
          </a:p>
        </p:txBody>
      </p:sp>
      <p:sp>
        <p:nvSpPr>
          <p:cNvPr id="8" name="タイトル 1">
            <a:extLst>
              <a:ext uri="{FF2B5EF4-FFF2-40B4-BE49-F238E27FC236}">
                <a16:creationId xmlns:a16="http://schemas.microsoft.com/office/drawing/2014/main" id="{84419CF1-E1C7-B2BA-AAC5-C43D28BC4C40}"/>
              </a:ext>
            </a:extLst>
          </p:cNvPr>
          <p:cNvSpPr txBox="1">
            <a:spLocks/>
          </p:cNvSpPr>
          <p:nvPr/>
        </p:nvSpPr>
        <p:spPr>
          <a:xfrm>
            <a:off x="-1" y="-64737"/>
            <a:ext cx="12192001" cy="771664"/>
          </a:xfrm>
          <a:prstGeom prst="rect">
            <a:avLst/>
          </a:prstGeom>
          <a:solidFill>
            <a:schemeClr val="accent4">
              <a:lumMod val="20000"/>
              <a:lumOff val="80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kumimoji="1" sz="3200" kern="1200">
                <a:solidFill>
                  <a:schemeClr val="tx1"/>
                </a:solidFill>
                <a:latin typeface="ＭＳ Ｐ明朝" panose="02020600040205080304" pitchFamily="18" charset="-128"/>
                <a:ea typeface="ＭＳ Ｐ明朝" panose="02020600040205080304" pitchFamily="18"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3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j-cs"/>
              </a:rPr>
              <a:t> </a:t>
            </a:r>
            <a:r>
              <a:rPr lang="en-US" altLang="ja-JP" dirty="0">
                <a:solidFill>
                  <a:sysClr val="windowText" lastClr="000000"/>
                </a:solidFill>
                <a:latin typeface="メイリオ" panose="020B0604030504040204" pitchFamily="50" charset="-128"/>
                <a:ea typeface="メイリオ" panose="020B0604030504040204" pitchFamily="50" charset="-128"/>
              </a:rPr>
              <a:t>Sign</a:t>
            </a:r>
            <a:r>
              <a:rPr lang="ja-JP" altLang="en-US" dirty="0">
                <a:solidFill>
                  <a:sysClr val="windowText" lastClr="000000"/>
                </a:solidFill>
                <a:latin typeface="メイリオ" panose="020B0604030504040204" pitchFamily="50" charset="-128"/>
                <a:ea typeface="メイリオ" panose="020B0604030504040204" pitchFamily="50" charset="-128"/>
              </a:rPr>
              <a:t> </a:t>
            </a:r>
            <a:r>
              <a:rPr lang="en-US" altLang="ja-JP" dirty="0">
                <a:solidFill>
                  <a:sysClr val="windowText" lastClr="000000"/>
                </a:solidFill>
                <a:latin typeface="メイリオ" panose="020B0604030504040204" pitchFamily="50" charset="-128"/>
                <a:ea typeface="メイリオ" panose="020B0604030504040204" pitchFamily="50" charset="-128"/>
              </a:rPr>
              <a:t>of</a:t>
            </a:r>
            <a:r>
              <a:rPr lang="ja-JP" altLang="en-US" dirty="0">
                <a:solidFill>
                  <a:sysClr val="windowText" lastClr="000000"/>
                </a:solidFill>
                <a:latin typeface="メイリオ" panose="020B0604030504040204" pitchFamily="50" charset="-128"/>
                <a:ea typeface="メイリオ" panose="020B0604030504040204" pitchFamily="50" charset="-128"/>
              </a:rPr>
              <a:t> </a:t>
            </a:r>
            <a:r>
              <a:rPr lang="en-US" altLang="ja-JP" dirty="0">
                <a:solidFill>
                  <a:sysClr val="windowText" lastClr="000000"/>
                </a:solidFill>
                <a:latin typeface="メイリオ" panose="020B0604030504040204" pitchFamily="50" charset="-128"/>
                <a:ea typeface="メイリオ" panose="020B0604030504040204" pitchFamily="50" charset="-128"/>
              </a:rPr>
              <a:t>metrics</a:t>
            </a:r>
            <a:endParaRPr kumimoji="1" lang="ja-JP" altLang="en-US" sz="3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j-cs"/>
            </a:endParaRPr>
          </a:p>
        </p:txBody>
      </p:sp>
      <p:pic>
        <p:nvPicPr>
          <p:cNvPr id="6" name="図 5" descr="\documentclass{slides}&#10;&#10;\usepackage{amsthm}&#10;\usepackage{amsmath}&#10;\usepackage{amssymb}&#10;\usepackage[dvips]{graphicx}&#10;\begin{document}&#10;\begin{eqnarray}&#10;X^{(0, \bar{\sigma}, \bar{\theta})}&#10;\nonumber&#10;\end{eqnarray}&#10;\end{document}&#10;" title="IguanaTex Bitmap Display">
            <a:extLst>
              <a:ext uri="{FF2B5EF4-FFF2-40B4-BE49-F238E27FC236}">
                <a16:creationId xmlns:a16="http://schemas.microsoft.com/office/drawing/2014/main" id="{277770EA-39B7-B4F2-BB19-D222EC925220}"/>
              </a:ext>
            </a:extLst>
          </p:cNvPr>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6270437" y="5466874"/>
            <a:ext cx="916052" cy="285790"/>
          </a:xfrm>
          <a:prstGeom prst="rect">
            <a:avLst/>
          </a:prstGeom>
        </p:spPr>
      </p:pic>
      <p:pic>
        <p:nvPicPr>
          <p:cNvPr id="25" name="図 24" descr="\documentclass{slides}&#10;&#10;\usepackage{amsthm}&#10;\usepackage{amsmath}&#10;\usepackage{amssymb}&#10;\usepackage[dvips]{graphicx}&#10;\begin{document}&#10;\begin{eqnarray}&#10;x^0&#10;\nonumber&#10;\end{eqnarray}&#10;\end{document}&#10;" title="IguanaTex Bitmap Display">
            <a:extLst>
              <a:ext uri="{FF2B5EF4-FFF2-40B4-BE49-F238E27FC236}">
                <a16:creationId xmlns:a16="http://schemas.microsoft.com/office/drawing/2014/main" id="{B4ACA484-A36C-E5DA-57CB-E3F97C5B1277}"/>
              </a:ext>
            </a:extLst>
          </p:cNvPr>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3214006" y="5452387"/>
            <a:ext cx="262927" cy="252257"/>
          </a:xfrm>
          <a:prstGeom prst="rect">
            <a:avLst/>
          </a:prstGeom>
        </p:spPr>
      </p:pic>
      <p:pic>
        <p:nvPicPr>
          <p:cNvPr id="16" name="図 15">
            <a:extLst>
              <a:ext uri="{FF2B5EF4-FFF2-40B4-BE49-F238E27FC236}">
                <a16:creationId xmlns:a16="http://schemas.microsoft.com/office/drawing/2014/main" id="{90FB7466-E071-DC94-B633-C4AEA789C707}"/>
              </a:ext>
            </a:extLst>
          </p:cNvPr>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8656815" y="2921181"/>
            <a:ext cx="527238" cy="364952"/>
          </a:xfrm>
          <a:prstGeom prst="rect">
            <a:avLst/>
          </a:prstGeom>
        </p:spPr>
      </p:pic>
      <p:pic>
        <p:nvPicPr>
          <p:cNvPr id="17" name="図 16">
            <a:extLst>
              <a:ext uri="{FF2B5EF4-FFF2-40B4-BE49-F238E27FC236}">
                <a16:creationId xmlns:a16="http://schemas.microsoft.com/office/drawing/2014/main" id="{BCD54687-8497-9172-2CE0-B99E5FC42E07}"/>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9479999" y="2969562"/>
            <a:ext cx="1651048" cy="268190"/>
          </a:xfrm>
          <a:prstGeom prst="rect">
            <a:avLst/>
          </a:prstGeom>
        </p:spPr>
      </p:pic>
      <p:pic>
        <p:nvPicPr>
          <p:cNvPr id="18" name="図 17">
            <a:extLst>
              <a:ext uri="{FF2B5EF4-FFF2-40B4-BE49-F238E27FC236}">
                <a16:creationId xmlns:a16="http://schemas.microsoft.com/office/drawing/2014/main" id="{1D4FECFF-9355-0D1B-7E91-8556180DF3B0}"/>
              </a:ext>
            </a:extLst>
          </p:cNvPr>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5823280" y="2924990"/>
            <a:ext cx="1301333" cy="361143"/>
          </a:xfrm>
          <a:prstGeom prst="rect">
            <a:avLst/>
          </a:prstGeom>
        </p:spPr>
      </p:pic>
      <p:pic>
        <p:nvPicPr>
          <p:cNvPr id="19" name="図 18">
            <a:extLst>
              <a:ext uri="{FF2B5EF4-FFF2-40B4-BE49-F238E27FC236}">
                <a16:creationId xmlns:a16="http://schemas.microsoft.com/office/drawing/2014/main" id="{A568BA29-24E9-A095-0C1B-4DA268B42D43}"/>
              </a:ext>
            </a:extLst>
          </p:cNvPr>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2512451" y="2867756"/>
            <a:ext cx="2873143" cy="437333"/>
          </a:xfrm>
          <a:prstGeom prst="rect">
            <a:avLst/>
          </a:prstGeom>
        </p:spPr>
      </p:pic>
      <p:pic>
        <p:nvPicPr>
          <p:cNvPr id="20" name="図 19">
            <a:extLst>
              <a:ext uri="{FF2B5EF4-FFF2-40B4-BE49-F238E27FC236}">
                <a16:creationId xmlns:a16="http://schemas.microsoft.com/office/drawing/2014/main" id="{D3AAF6F1-9622-A15E-133E-EF53C6F86C62}"/>
              </a:ext>
            </a:extLst>
          </p:cNvPr>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698578" y="4195881"/>
            <a:ext cx="5030857" cy="365714"/>
          </a:xfrm>
          <a:prstGeom prst="rect">
            <a:avLst/>
          </a:prstGeom>
        </p:spPr>
      </p:pic>
      <p:sp>
        <p:nvSpPr>
          <p:cNvPr id="21" name="テキスト ボックス 20">
            <a:extLst>
              <a:ext uri="{FF2B5EF4-FFF2-40B4-BE49-F238E27FC236}">
                <a16:creationId xmlns:a16="http://schemas.microsoft.com/office/drawing/2014/main" id="{746A17EC-3BBF-3FA6-7F4A-CD4D039B0D4C}"/>
              </a:ext>
            </a:extLst>
          </p:cNvPr>
          <p:cNvSpPr txBox="1"/>
          <p:nvPr/>
        </p:nvSpPr>
        <p:spPr>
          <a:xfrm>
            <a:off x="531075" y="1374898"/>
            <a:ext cx="7350089" cy="369332"/>
          </a:xfrm>
          <a:prstGeom prst="rect">
            <a:avLst/>
          </a:prstGeom>
          <a:noFill/>
        </p:spPr>
        <p:txBody>
          <a:bodyPr wrap="none" rtlCol="0">
            <a:spAutoFit/>
          </a:bodyPr>
          <a:lstStyle/>
          <a:p>
            <a:r>
              <a:rPr kumimoji="1" lang="en-US" altLang="ja-JP" dirty="0"/>
              <a:t>cotangent space of manifolds are spanned by continuous variables:</a:t>
            </a:r>
            <a:endParaRPr kumimoji="1" lang="ja-JP" altLang="en-US" dirty="0"/>
          </a:p>
        </p:txBody>
      </p:sp>
      <p:sp>
        <p:nvSpPr>
          <p:cNvPr id="22" name="テキスト ボックス 21">
            <a:extLst>
              <a:ext uri="{FF2B5EF4-FFF2-40B4-BE49-F238E27FC236}">
                <a16:creationId xmlns:a16="http://schemas.microsoft.com/office/drawing/2014/main" id="{DDC5935E-764F-3E54-3933-A53929B2AC3F}"/>
              </a:ext>
            </a:extLst>
          </p:cNvPr>
          <p:cNvSpPr txBox="1"/>
          <p:nvPr/>
        </p:nvSpPr>
        <p:spPr>
          <a:xfrm>
            <a:off x="531075" y="864541"/>
            <a:ext cx="2419252" cy="369332"/>
          </a:xfrm>
          <a:prstGeom prst="rect">
            <a:avLst/>
          </a:prstGeom>
          <a:noFill/>
        </p:spPr>
        <p:txBody>
          <a:bodyPr wrap="none" rtlCol="0">
            <a:spAutoFit/>
          </a:bodyPr>
          <a:lstStyle/>
          <a:p>
            <a:r>
              <a:rPr kumimoji="1" lang="en-US" altLang="ja-JP" dirty="0"/>
              <a:t>&lt;cotangent vectors&gt;</a:t>
            </a:r>
            <a:endParaRPr kumimoji="1" lang="ja-JP" altLang="en-US" dirty="0"/>
          </a:p>
        </p:txBody>
      </p:sp>
      <p:sp>
        <p:nvSpPr>
          <p:cNvPr id="23" name="テキスト ボックス 22">
            <a:extLst>
              <a:ext uri="{FF2B5EF4-FFF2-40B4-BE49-F238E27FC236}">
                <a16:creationId xmlns:a16="http://schemas.microsoft.com/office/drawing/2014/main" id="{3BB37D8E-429A-48DE-56D3-06925101B639}"/>
              </a:ext>
            </a:extLst>
          </p:cNvPr>
          <p:cNvSpPr txBox="1"/>
          <p:nvPr/>
        </p:nvSpPr>
        <p:spPr>
          <a:xfrm>
            <a:off x="610763" y="3596236"/>
            <a:ext cx="1189749" cy="369332"/>
          </a:xfrm>
          <a:prstGeom prst="rect">
            <a:avLst/>
          </a:prstGeom>
          <a:noFill/>
        </p:spPr>
        <p:txBody>
          <a:bodyPr wrap="none" rtlCol="0">
            <a:spAutoFit/>
          </a:bodyPr>
          <a:lstStyle/>
          <a:p>
            <a:r>
              <a:rPr kumimoji="1" lang="en-US" altLang="ja-JP" dirty="0"/>
              <a:t>&lt;metric&gt;</a:t>
            </a:r>
            <a:endParaRPr kumimoji="1" lang="ja-JP" altLang="en-US" dirty="0"/>
          </a:p>
        </p:txBody>
      </p:sp>
      <p:pic>
        <p:nvPicPr>
          <p:cNvPr id="24" name="図 23">
            <a:extLst>
              <a:ext uri="{FF2B5EF4-FFF2-40B4-BE49-F238E27FC236}">
                <a16:creationId xmlns:a16="http://schemas.microsoft.com/office/drawing/2014/main" id="{F22B7DE8-1737-C7EE-4D88-88F19ABE6EC1}"/>
              </a:ext>
            </a:extLst>
          </p:cNvPr>
          <p:cNvPicPr>
            <a:picLocks noChangeAspect="1"/>
          </p:cNvPicPr>
          <p:nvPr>
            <p:custDataLst>
              <p:tags r:id="rId8"/>
            </p:custDataLst>
          </p:nvPr>
        </p:nvPicPr>
        <p:blipFill>
          <a:blip r:embed="rId19" cstate="print">
            <a:extLst>
              <a:ext uri="{28A0092B-C50C-407E-A947-70E740481C1C}">
                <a14:useLocalDpi xmlns:a14="http://schemas.microsoft.com/office/drawing/2010/main" val="0"/>
              </a:ext>
            </a:extLst>
          </a:blip>
          <a:stretch>
            <a:fillRect/>
          </a:stretch>
        </p:blipFill>
        <p:spPr>
          <a:xfrm>
            <a:off x="3987013" y="2065451"/>
            <a:ext cx="265143" cy="178286"/>
          </a:xfrm>
          <a:prstGeom prst="rect">
            <a:avLst/>
          </a:prstGeom>
        </p:spPr>
      </p:pic>
      <p:pic>
        <p:nvPicPr>
          <p:cNvPr id="26" name="図 25">
            <a:extLst>
              <a:ext uri="{FF2B5EF4-FFF2-40B4-BE49-F238E27FC236}">
                <a16:creationId xmlns:a16="http://schemas.microsoft.com/office/drawing/2014/main" id="{EAED1FC3-753D-4FFD-3EF3-01933BC5B96F}"/>
              </a:ext>
            </a:extLst>
          </p:cNvPr>
          <p:cNvPicPr>
            <a:picLocks noChangeAspect="1"/>
          </p:cNvPicPr>
          <p:nvPr>
            <p:custDataLst>
              <p:tags r:id="rId9"/>
            </p:custDataLst>
          </p:nvPr>
        </p:nvPicPr>
        <p:blipFill>
          <a:blip r:embed="rId20" cstate="print">
            <a:extLst>
              <a:ext uri="{28A0092B-C50C-407E-A947-70E740481C1C}">
                <a14:useLocalDpi xmlns:a14="http://schemas.microsoft.com/office/drawing/2010/main" val="0"/>
              </a:ext>
            </a:extLst>
          </a:blip>
          <a:stretch>
            <a:fillRect/>
          </a:stretch>
        </p:blipFill>
        <p:spPr>
          <a:xfrm>
            <a:off x="1861463" y="2020059"/>
            <a:ext cx="1524571" cy="348190"/>
          </a:xfrm>
          <a:prstGeom prst="rect">
            <a:avLst/>
          </a:prstGeom>
        </p:spPr>
      </p:pic>
      <p:cxnSp>
        <p:nvCxnSpPr>
          <p:cNvPr id="27" name="直線矢印コネクタ 26">
            <a:extLst>
              <a:ext uri="{FF2B5EF4-FFF2-40B4-BE49-F238E27FC236}">
                <a16:creationId xmlns:a16="http://schemas.microsoft.com/office/drawing/2014/main" id="{03469662-79F7-CD69-1C43-942FDFA41551}"/>
              </a:ext>
            </a:extLst>
          </p:cNvPr>
          <p:cNvCxnSpPr/>
          <p:nvPr/>
        </p:nvCxnSpPr>
        <p:spPr>
          <a:xfrm>
            <a:off x="2621542" y="2310226"/>
            <a:ext cx="209994" cy="40840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直線矢印コネクタ 27">
            <a:extLst>
              <a:ext uri="{FF2B5EF4-FFF2-40B4-BE49-F238E27FC236}">
                <a16:creationId xmlns:a16="http://schemas.microsoft.com/office/drawing/2014/main" id="{6FAFDE5C-7E53-0A8F-2C06-6F8EDC5FC0C7}"/>
              </a:ext>
            </a:extLst>
          </p:cNvPr>
          <p:cNvCxnSpPr/>
          <p:nvPr/>
        </p:nvCxnSpPr>
        <p:spPr>
          <a:xfrm flipH="1">
            <a:off x="2878236" y="2309926"/>
            <a:ext cx="189406" cy="41893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9" name="テキスト ボックス 28">
            <a:extLst>
              <a:ext uri="{FF2B5EF4-FFF2-40B4-BE49-F238E27FC236}">
                <a16:creationId xmlns:a16="http://schemas.microsoft.com/office/drawing/2014/main" id="{3E2B9B89-CE91-6137-F83C-F9F7FA8E9C80}"/>
              </a:ext>
            </a:extLst>
          </p:cNvPr>
          <p:cNvSpPr txBox="1"/>
          <p:nvPr/>
        </p:nvSpPr>
        <p:spPr>
          <a:xfrm>
            <a:off x="3114342" y="2361232"/>
            <a:ext cx="1882247" cy="369332"/>
          </a:xfrm>
          <a:prstGeom prst="rect">
            <a:avLst/>
          </a:prstGeom>
          <a:noFill/>
        </p:spPr>
        <p:txBody>
          <a:bodyPr wrap="none" rtlCol="0">
            <a:spAutoFit/>
          </a:bodyPr>
          <a:lstStyle/>
          <a:p>
            <a:r>
              <a:rPr kumimoji="1" lang="en-US" altLang="ja-JP" dirty="0"/>
              <a:t>Treat as indices</a:t>
            </a:r>
            <a:endParaRPr kumimoji="1" lang="ja-JP" altLang="en-US" dirty="0"/>
          </a:p>
        </p:txBody>
      </p:sp>
      <p:sp>
        <p:nvSpPr>
          <p:cNvPr id="30" name="右矢印 28">
            <a:extLst>
              <a:ext uri="{FF2B5EF4-FFF2-40B4-BE49-F238E27FC236}">
                <a16:creationId xmlns:a16="http://schemas.microsoft.com/office/drawing/2014/main" id="{F8EDDD41-BF81-5C1E-A6AA-500ED1E5986F}"/>
              </a:ext>
            </a:extLst>
          </p:cNvPr>
          <p:cNvSpPr/>
          <p:nvPr/>
        </p:nvSpPr>
        <p:spPr>
          <a:xfrm>
            <a:off x="7838928" y="2994323"/>
            <a:ext cx="364067" cy="2186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80B36F65-24A7-039F-008D-A28018C70805}"/>
              </a:ext>
            </a:extLst>
          </p:cNvPr>
          <p:cNvSpPr txBox="1"/>
          <p:nvPr/>
        </p:nvSpPr>
        <p:spPr>
          <a:xfrm>
            <a:off x="7350745" y="3382733"/>
            <a:ext cx="1340432" cy="369332"/>
          </a:xfrm>
          <a:prstGeom prst="rect">
            <a:avLst/>
          </a:prstGeom>
          <a:noFill/>
        </p:spPr>
        <p:txBody>
          <a:bodyPr wrap="none" rtlCol="0">
            <a:spAutoFit/>
          </a:bodyPr>
          <a:lstStyle/>
          <a:p>
            <a:r>
              <a:rPr kumimoji="1" lang="en-US" altLang="ja-JP" dirty="0"/>
              <a:t>summarize</a:t>
            </a:r>
            <a:endParaRPr kumimoji="1" lang="ja-JP" altLang="en-US" dirty="0"/>
          </a:p>
        </p:txBody>
      </p:sp>
      <p:sp>
        <p:nvSpPr>
          <p:cNvPr id="34" name="テキスト ボックス 33">
            <a:extLst>
              <a:ext uri="{FF2B5EF4-FFF2-40B4-BE49-F238E27FC236}">
                <a16:creationId xmlns:a16="http://schemas.microsoft.com/office/drawing/2014/main" id="{09E56DE0-AF71-7D79-CB4B-C57745462298}"/>
              </a:ext>
            </a:extLst>
          </p:cNvPr>
          <p:cNvSpPr txBox="1"/>
          <p:nvPr/>
        </p:nvSpPr>
        <p:spPr>
          <a:xfrm>
            <a:off x="531075" y="5029975"/>
            <a:ext cx="1988686" cy="369332"/>
          </a:xfrm>
          <a:prstGeom prst="rect">
            <a:avLst/>
          </a:prstGeom>
          <a:noFill/>
        </p:spPr>
        <p:txBody>
          <a:bodyPr wrap="none" rtlCol="0">
            <a:spAutoFit/>
          </a:bodyPr>
          <a:lstStyle/>
          <a:p>
            <a:r>
              <a:rPr kumimoji="1" lang="en-US" altLang="ja-JP" dirty="0"/>
              <a:t>&lt;sign of metrics&gt;</a:t>
            </a:r>
            <a:endParaRPr kumimoji="1" lang="ja-JP" altLang="en-US" dirty="0"/>
          </a:p>
        </p:txBody>
      </p:sp>
      <p:pic>
        <p:nvPicPr>
          <p:cNvPr id="7" name="図 6" descr="\documentclass{slides}&#10;&#10;\usepackage{amsthm}&#10;\usepackage{amsmath}&#10;\usepackage{amssymb}&#10;\usepackage[dvips]{graphicx}&#10;\begin{document}&#10;\begin{eqnarray}&#10;\tilde{\bold{I}}&#10;\nonumber&#10;\end{eqnarray}&#10;\end{document}&#10;" title="IguanaTex Bitmap Display">
            <a:extLst>
              <a:ext uri="{FF2B5EF4-FFF2-40B4-BE49-F238E27FC236}">
                <a16:creationId xmlns:a16="http://schemas.microsoft.com/office/drawing/2014/main" id="{FA529626-484C-9FCE-C4DE-FA6AA89B0B19}"/>
              </a:ext>
            </a:extLst>
          </p:cNvPr>
          <p:cNvPicPr>
            <a:picLocks noChangeAspect="1"/>
          </p:cNvPicPr>
          <p:nvPr>
            <p:custDataLst>
              <p:tags r:id="rId10"/>
            </p:custDataLst>
          </p:nvPr>
        </p:nvPicPr>
        <p:blipFill>
          <a:blip r:embed="rId21" cstate="print">
            <a:extLst>
              <a:ext uri="{28A0092B-C50C-407E-A947-70E740481C1C}">
                <a14:useLocalDpi xmlns:a14="http://schemas.microsoft.com/office/drawing/2010/main" val="0"/>
              </a:ext>
            </a:extLst>
          </a:blip>
          <a:stretch>
            <a:fillRect/>
          </a:stretch>
        </p:blipFill>
        <p:spPr>
          <a:xfrm>
            <a:off x="10644088" y="3382733"/>
            <a:ext cx="107457" cy="226346"/>
          </a:xfrm>
          <a:prstGeom prst="rect">
            <a:avLst/>
          </a:prstGeom>
        </p:spPr>
      </p:pic>
      <p:cxnSp>
        <p:nvCxnSpPr>
          <p:cNvPr id="12" name="直線コネクタ 11">
            <a:extLst>
              <a:ext uri="{FF2B5EF4-FFF2-40B4-BE49-F238E27FC236}">
                <a16:creationId xmlns:a16="http://schemas.microsoft.com/office/drawing/2014/main" id="{68338688-14DD-B864-1463-2AAF44E4F753}"/>
              </a:ext>
            </a:extLst>
          </p:cNvPr>
          <p:cNvCxnSpPr/>
          <p:nvPr/>
        </p:nvCxnSpPr>
        <p:spPr>
          <a:xfrm>
            <a:off x="10422835" y="3286133"/>
            <a:ext cx="549965"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405570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79C84-F5B9-676D-A94C-78553CB585F6}"/>
            </a:ext>
          </a:extLst>
        </p:cNvPr>
        <p:cNvGrpSpPr/>
        <p:nvPr/>
      </p:nvGrpSpPr>
      <p:grpSpPr>
        <a:xfrm>
          <a:off x="0" y="0"/>
          <a:ext cx="0" cy="0"/>
          <a:chOff x="0" y="0"/>
          <a:chExt cx="0" cy="0"/>
        </a:xfrm>
      </p:grpSpPr>
      <p:sp>
        <p:nvSpPr>
          <p:cNvPr id="24" name="テキスト ボックス 23">
            <a:extLst>
              <a:ext uri="{FF2B5EF4-FFF2-40B4-BE49-F238E27FC236}">
                <a16:creationId xmlns:a16="http://schemas.microsoft.com/office/drawing/2014/main" id="{3286522E-AE6E-9858-EAAD-C2FA6C915A8B}"/>
              </a:ext>
            </a:extLst>
          </p:cNvPr>
          <p:cNvSpPr txBox="1"/>
          <p:nvPr/>
        </p:nvSpPr>
        <p:spPr>
          <a:xfrm>
            <a:off x="246758" y="5183174"/>
            <a:ext cx="6107632" cy="369332"/>
          </a:xfrm>
          <a:prstGeom prst="rect">
            <a:avLst/>
          </a:prstGeom>
          <a:noFill/>
        </p:spPr>
        <p:txBody>
          <a:bodyPr wrap="square">
            <a:spAutoFit/>
          </a:bodyPr>
          <a:lstStyle/>
          <a:p>
            <a:pPr marL="285750" indent="-285750">
              <a:buFont typeface="Arial" panose="020B0604020202020204" pitchFamily="34" charset="0"/>
              <a:buChar char="•"/>
            </a:pPr>
            <a:r>
              <a:rPr lang="en-US" altLang="ja-JP" dirty="0"/>
              <a:t>Fields on string geometry: </a:t>
            </a:r>
            <a:endParaRPr lang="ja-JP" altLang="en-US" dirty="0"/>
          </a:p>
        </p:txBody>
      </p:sp>
      <p:sp>
        <p:nvSpPr>
          <p:cNvPr id="8" name="タイトル 1">
            <a:extLst>
              <a:ext uri="{FF2B5EF4-FFF2-40B4-BE49-F238E27FC236}">
                <a16:creationId xmlns:a16="http://schemas.microsoft.com/office/drawing/2014/main" id="{4ADE9848-C6C2-6664-0DA4-627A205A663C}"/>
              </a:ext>
            </a:extLst>
          </p:cNvPr>
          <p:cNvSpPr txBox="1">
            <a:spLocks/>
          </p:cNvSpPr>
          <p:nvPr/>
        </p:nvSpPr>
        <p:spPr>
          <a:xfrm>
            <a:off x="-1" y="-64737"/>
            <a:ext cx="12192001" cy="771664"/>
          </a:xfrm>
          <a:prstGeom prst="rect">
            <a:avLst/>
          </a:prstGeom>
          <a:solidFill>
            <a:schemeClr val="accent4">
              <a:lumMod val="20000"/>
              <a:lumOff val="80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kumimoji="1" sz="3200" kern="1200">
                <a:solidFill>
                  <a:schemeClr val="tx1"/>
                </a:solidFill>
                <a:latin typeface="ＭＳ Ｐ明朝" panose="02020600040205080304" pitchFamily="18" charset="-128"/>
                <a:ea typeface="ＭＳ Ｐ明朝" panose="02020600040205080304" pitchFamily="18"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3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j-cs"/>
              </a:rPr>
              <a:t> </a:t>
            </a:r>
            <a:r>
              <a:rPr lang="en-US" altLang="ja-JP" dirty="0">
                <a:solidFill>
                  <a:sysClr val="windowText" lastClr="000000"/>
                </a:solidFill>
                <a:latin typeface="メイリオ" panose="020B0604030504040204" pitchFamily="50" charset="-128"/>
                <a:ea typeface="メイリオ" panose="020B0604030504040204" pitchFamily="50" charset="-128"/>
              </a:rPr>
              <a:t>F</a:t>
            </a:r>
            <a:r>
              <a:rPr kumimoji="1" lang="en-US" altLang="ja-JP" sz="3200" b="0" i="0" u="none" strike="noStrike" kern="1200" cap="none" spc="0" normalizeH="0" baseline="0" noProof="0" dirty="0" err="1">
                <a:ln>
                  <a:noFill/>
                </a:ln>
                <a:solidFill>
                  <a:sysClr val="windowText" lastClr="000000"/>
                </a:solidFill>
                <a:effectLst/>
                <a:uLnTx/>
                <a:uFillTx/>
                <a:latin typeface="メイリオ" panose="020B0604030504040204" pitchFamily="50" charset="-128"/>
                <a:ea typeface="メイリオ" panose="020B0604030504040204" pitchFamily="50" charset="-128"/>
                <a:cs typeface="+mj-cs"/>
              </a:rPr>
              <a:t>ields</a:t>
            </a:r>
            <a:r>
              <a:rPr kumimoji="1" lang="en-US" altLang="ja-JP" sz="3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j-cs"/>
              </a:rPr>
              <a:t> on string manifold</a:t>
            </a:r>
            <a:endParaRPr kumimoji="1" lang="ja-JP" altLang="en-US" sz="3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j-cs"/>
            </a:endParaRPr>
          </a:p>
        </p:txBody>
      </p:sp>
      <p:pic>
        <p:nvPicPr>
          <p:cNvPr id="52" name="図 51" descr="\documentclass{slides}&#10;&#10;\usepackage{amsthm}&#10;\usepackage{amsmath}&#10;\usepackage{amssymb}&#10;\usepackage[dvips]{graphicx}&#10;\begin{document}&#10;\begin{eqnarray}&#10;\bar{G}_{(\mu\bar{\sigma}\bar{\theta})(\nu\bar{\sigma}'\bar{\theta}')}&amp;=&amp;&#10;\bar{G}_{\mu\nu}(X(\bar{\sigma})) \frac{\bar{e}^3}{\sqrt{\bar{h}}}\delta_{\bar{\sigma}\bar{\sigma}'}&#10;\delta_{\bar{\theta} \bar{\theta}'}&#10;\nonumber&#10;\end{eqnarray}&#10;\end{document}&#10;" title="IguanaTex Bitmap Display">
            <a:extLst>
              <a:ext uri="{FF2B5EF4-FFF2-40B4-BE49-F238E27FC236}">
                <a16:creationId xmlns:a16="http://schemas.microsoft.com/office/drawing/2014/main" id="{395A0571-679A-66C9-1154-3DE550BF5BBF}"/>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6403068" y="4430573"/>
            <a:ext cx="3893955" cy="527695"/>
          </a:xfrm>
          <a:prstGeom prst="rect">
            <a:avLst/>
          </a:prstGeom>
        </p:spPr>
      </p:pic>
      <p:pic>
        <p:nvPicPr>
          <p:cNvPr id="56" name="図 55" descr="\documentclass{slides}&#10;&#10;\usepackage{amsthm}&#10;\usepackage{amsmath}&#10;\usepackage{amssymb}&#10;\usepackage[dvips]{graphicx}&#10;\begin{document}&#10;\begin{eqnarray}&#10;\bold{G}_{\bold{I}\bold{J}}, &#10;\bold{B}_{\bold{I}\bold{J}}, &#10;\bold{\Phi}, &#10;\bold{A}_{\bold{I}}, &#10;\bold{C}_{\bold{I}_1 \cdots \bold{I}_p}&#10;(p=0, 1, \cdots )&#10;\nonumber&#10;\end{eqnarray}&#10;\end{document}&#10;" title="IguanaTex Bitmap Display">
            <a:extLst>
              <a:ext uri="{FF2B5EF4-FFF2-40B4-BE49-F238E27FC236}">
                <a16:creationId xmlns:a16="http://schemas.microsoft.com/office/drawing/2014/main" id="{F46A77DD-16B5-E824-E603-71E2FBFD45A9}"/>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343592" y="5265016"/>
            <a:ext cx="4347818" cy="318560"/>
          </a:xfrm>
          <a:prstGeom prst="rect">
            <a:avLst/>
          </a:prstGeom>
        </p:spPr>
      </p:pic>
      <p:pic>
        <p:nvPicPr>
          <p:cNvPr id="4" name="図 3" descr="\documentclass{slides}&#10;&#10;\usepackage{amsthm}&#10;\usepackage{amsmath}&#10;\usepackage{amssymb}&#10;\usepackage[dvips]{graphicx}&#10;\usepackage[dvips]{psfrag}&#10;&#10;\begin{document}&#10;\begin{eqnarray}&#10;\nabla_{\bold{I}} \Phi \nabla^{\bold{I}} \Phi&#10;:=&#10;\nabla_{d} \Phi \nabla^{d} \Phi&#10;+&#10;\int d \bar{\sigma} d^2 \bar{\theta} \hat{\bold{E}}\nabla_{(\mu \bar{\sigma} \bar{\theta)}} \Phi \nabla^{(\mu \bar{\sigma} \bar{\theta)}} \Phi&#10;\nonumber&#10;\end{eqnarray}&#10;\end{document}" title="IguanaTex Bitmap Display">
            <a:extLst>
              <a:ext uri="{FF2B5EF4-FFF2-40B4-BE49-F238E27FC236}">
                <a16:creationId xmlns:a16="http://schemas.microsoft.com/office/drawing/2014/main" id="{8A432DEE-2CA7-8A95-EDB5-A08976D43172}"/>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658116" y="1199724"/>
            <a:ext cx="7133643" cy="549617"/>
          </a:xfrm>
          <a:prstGeom prst="rect">
            <a:avLst/>
          </a:prstGeom>
        </p:spPr>
      </p:pic>
      <p:pic>
        <p:nvPicPr>
          <p:cNvPr id="12" name="図 11" descr="\documentclass{slides}&#10;&#10;\usepackage{amsthm}&#10;\usepackage{amsmath}&#10;\usepackage{amssymb}&#10;\usepackage[dvips]{graphicx}&#10;\usepackage[dvips]{psfrag}&#10;&#10;\begin{document}&#10;\begin{eqnarray}&#10;(\bar{\sigma}, \bar{\theta}) \mapsto (\bar{\sigma}'(\bar{\sigma}, \bar{\theta}), \bar{\theta}'(\bar{\sigma}, \bar{\theta}))&#10;\nonumber&#10;\end{eqnarray}&#10;\end{document}" title="IguanaTex Bitmap Display">
            <a:extLst>
              <a:ext uri="{FF2B5EF4-FFF2-40B4-BE49-F238E27FC236}">
                <a16:creationId xmlns:a16="http://schemas.microsoft.com/office/drawing/2014/main" id="{F2DCA37C-5EDA-61F8-DB42-B8544F7CD211}"/>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6172809" y="1821879"/>
            <a:ext cx="3131494" cy="276644"/>
          </a:xfrm>
          <a:prstGeom prst="rect">
            <a:avLst/>
          </a:prstGeom>
        </p:spPr>
      </p:pic>
      <p:sp>
        <p:nvSpPr>
          <p:cNvPr id="21" name="矢印: 下 20">
            <a:extLst>
              <a:ext uri="{FF2B5EF4-FFF2-40B4-BE49-F238E27FC236}">
                <a16:creationId xmlns:a16="http://schemas.microsoft.com/office/drawing/2014/main" id="{FB3492D2-345C-D77F-4159-E8C2E7F4D4FE}"/>
              </a:ext>
            </a:extLst>
          </p:cNvPr>
          <p:cNvSpPr/>
          <p:nvPr/>
        </p:nvSpPr>
        <p:spPr>
          <a:xfrm>
            <a:off x="3587839" y="2819505"/>
            <a:ext cx="355988" cy="18068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下 21">
            <a:extLst>
              <a:ext uri="{FF2B5EF4-FFF2-40B4-BE49-F238E27FC236}">
                <a16:creationId xmlns:a16="http://schemas.microsoft.com/office/drawing/2014/main" id="{0BE9A06D-59C3-6495-BC98-42AD59B2D5AC}"/>
              </a:ext>
            </a:extLst>
          </p:cNvPr>
          <p:cNvSpPr/>
          <p:nvPr/>
        </p:nvSpPr>
        <p:spPr>
          <a:xfrm>
            <a:off x="3598795" y="4781724"/>
            <a:ext cx="355988" cy="18068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2A85EC32-971C-DB0D-E9CA-1AF598C203AC}"/>
              </a:ext>
            </a:extLst>
          </p:cNvPr>
          <p:cNvSpPr txBox="1"/>
          <p:nvPr/>
        </p:nvSpPr>
        <p:spPr>
          <a:xfrm>
            <a:off x="3997533" y="4694421"/>
            <a:ext cx="1519968" cy="369332"/>
          </a:xfrm>
          <a:prstGeom prst="rect">
            <a:avLst/>
          </a:prstGeom>
          <a:noFill/>
        </p:spPr>
        <p:txBody>
          <a:bodyPr wrap="none" rtlCol="0">
            <a:spAutoFit/>
          </a:bodyPr>
          <a:lstStyle/>
          <a:p>
            <a:r>
              <a:rPr kumimoji="1" lang="en-US" altLang="ja-JP" dirty="0"/>
              <a:t>Minimum</a:t>
            </a:r>
            <a:r>
              <a:rPr kumimoji="1" lang="ja-JP" altLang="en-US" dirty="0"/>
              <a:t> </a:t>
            </a:r>
            <a:r>
              <a:rPr kumimoji="1" lang="en-US" altLang="ja-JP" dirty="0"/>
              <a:t>set</a:t>
            </a:r>
            <a:endParaRPr kumimoji="1" lang="ja-JP" altLang="en-US" dirty="0"/>
          </a:p>
        </p:txBody>
      </p:sp>
      <p:sp>
        <p:nvSpPr>
          <p:cNvPr id="30" name="テキスト ボックス 29">
            <a:extLst>
              <a:ext uri="{FF2B5EF4-FFF2-40B4-BE49-F238E27FC236}">
                <a16:creationId xmlns:a16="http://schemas.microsoft.com/office/drawing/2014/main" id="{81466FD4-8697-BCC2-B331-17F5BDE17902}"/>
              </a:ext>
            </a:extLst>
          </p:cNvPr>
          <p:cNvSpPr txBox="1"/>
          <p:nvPr/>
        </p:nvSpPr>
        <p:spPr>
          <a:xfrm>
            <a:off x="6019192" y="5762992"/>
            <a:ext cx="2434260" cy="369332"/>
          </a:xfrm>
          <a:prstGeom prst="rect">
            <a:avLst/>
          </a:prstGeom>
          <a:noFill/>
        </p:spPr>
        <p:txBody>
          <a:bodyPr wrap="square">
            <a:spAutoFit/>
          </a:bodyPr>
          <a:lstStyle/>
          <a:p>
            <a:r>
              <a:rPr lang="en-US" altLang="ja-JP" dirty="0">
                <a:effectLst/>
              </a:rPr>
              <a:t>Hermitian gauge field</a:t>
            </a:r>
            <a:endParaRPr lang="ja-JP" altLang="en-US" dirty="0"/>
          </a:p>
        </p:txBody>
      </p:sp>
      <p:pic>
        <p:nvPicPr>
          <p:cNvPr id="31" name="図 30" descr="\documentclass{slides}&#10;&#10;\usepackage{amsthm}&#10;\usepackage{amsmath}&#10;\usepackage{amssymb}&#10;\usepackage[dvips]{graphicx}&#10;\begin{document}&#10;\begin{eqnarray}&#10;N \times N&#10;\nonumber&#10;\end{eqnarray}&#10;\end{document}&#10;" title="IguanaTex Bitmap Display">
            <a:extLst>
              <a:ext uri="{FF2B5EF4-FFF2-40B4-BE49-F238E27FC236}">
                <a16:creationId xmlns:a16="http://schemas.microsoft.com/office/drawing/2014/main" id="{0CAC964A-A383-6C63-A4DA-5929E4183097}"/>
              </a:ext>
            </a:extLst>
          </p:cNvPr>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5231174" y="5859254"/>
            <a:ext cx="788018" cy="176809"/>
          </a:xfrm>
          <a:prstGeom prst="rect">
            <a:avLst/>
          </a:prstGeom>
        </p:spPr>
      </p:pic>
      <p:cxnSp>
        <p:nvCxnSpPr>
          <p:cNvPr id="33" name="直線コネクタ 32">
            <a:extLst>
              <a:ext uri="{FF2B5EF4-FFF2-40B4-BE49-F238E27FC236}">
                <a16:creationId xmlns:a16="http://schemas.microsoft.com/office/drawing/2014/main" id="{053D5A65-048C-F98E-58E2-B3F9E72521E4}"/>
              </a:ext>
            </a:extLst>
          </p:cNvPr>
          <p:cNvCxnSpPr/>
          <p:nvPr/>
        </p:nvCxnSpPr>
        <p:spPr>
          <a:xfrm>
            <a:off x="5007806" y="5583576"/>
            <a:ext cx="195444" cy="290475"/>
          </a:xfrm>
          <a:prstGeom prst="line">
            <a:avLst/>
          </a:prstGeom>
        </p:spPr>
        <p:style>
          <a:lnRef idx="3">
            <a:schemeClr val="accent5"/>
          </a:lnRef>
          <a:fillRef idx="0">
            <a:schemeClr val="accent5"/>
          </a:fillRef>
          <a:effectRef idx="2">
            <a:schemeClr val="accent5"/>
          </a:effectRef>
          <a:fontRef idx="minor">
            <a:schemeClr val="tx1"/>
          </a:fontRef>
        </p:style>
      </p:cxnSp>
      <p:pic>
        <p:nvPicPr>
          <p:cNvPr id="34" name="図 33" descr="\documentclass{slides}&#10;&#10;\usepackage{amsthm}&#10;\usepackage{amsmath}&#10;\usepackage{amssymb}&#10;\usepackage[dvips]{graphicx}&#10;\usepackage[dvips]{psfrag}&#10;&#10;\begin{document}&#10;\begin{eqnarray}&#10;\mathcal{N}=(1,1)&#10;\nonumber&#10;\end{eqnarray}&#10;\end{document}" title="IguanaTex Bitmap Display">
            <a:extLst>
              <a:ext uri="{FF2B5EF4-FFF2-40B4-BE49-F238E27FC236}">
                <a16:creationId xmlns:a16="http://schemas.microsoft.com/office/drawing/2014/main" id="{867E543A-76A2-0302-9CFF-CE7F6C1A4D4F}"/>
              </a:ext>
            </a:extLst>
          </p:cNvPr>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629257" y="2281658"/>
            <a:ext cx="1309299" cy="249209"/>
          </a:xfrm>
          <a:prstGeom prst="rect">
            <a:avLst/>
          </a:prstGeom>
        </p:spPr>
      </p:pic>
      <p:sp>
        <p:nvSpPr>
          <p:cNvPr id="35" name="テキスト ボックス 34">
            <a:extLst>
              <a:ext uri="{FF2B5EF4-FFF2-40B4-BE49-F238E27FC236}">
                <a16:creationId xmlns:a16="http://schemas.microsoft.com/office/drawing/2014/main" id="{4AE759B0-7819-740E-E4B7-EA3702F09605}"/>
              </a:ext>
            </a:extLst>
          </p:cNvPr>
          <p:cNvSpPr txBox="1"/>
          <p:nvPr/>
        </p:nvSpPr>
        <p:spPr>
          <a:xfrm>
            <a:off x="1976348" y="2238333"/>
            <a:ext cx="1961050" cy="369332"/>
          </a:xfrm>
          <a:prstGeom prst="rect">
            <a:avLst/>
          </a:prstGeom>
          <a:noFill/>
        </p:spPr>
        <p:txBody>
          <a:bodyPr wrap="none" rtlCol="0">
            <a:spAutoFit/>
          </a:bodyPr>
          <a:lstStyle/>
          <a:p>
            <a:r>
              <a:rPr lang="en-US" altLang="ja-JP" dirty="0"/>
              <a:t>(o</a:t>
            </a:r>
            <a:r>
              <a:rPr kumimoji="1" lang="en-US" altLang="ja-JP" dirty="0"/>
              <a:t>n type II charts)</a:t>
            </a:r>
            <a:endParaRPr kumimoji="1" lang="ja-JP" altLang="en-US" dirty="0"/>
          </a:p>
        </p:txBody>
      </p:sp>
      <p:sp>
        <p:nvSpPr>
          <p:cNvPr id="36" name="テキスト ボックス 35">
            <a:extLst>
              <a:ext uri="{FF2B5EF4-FFF2-40B4-BE49-F238E27FC236}">
                <a16:creationId xmlns:a16="http://schemas.microsoft.com/office/drawing/2014/main" id="{5F46F874-2C8A-72BA-ED50-22A4AD7B23E2}"/>
              </a:ext>
            </a:extLst>
          </p:cNvPr>
          <p:cNvSpPr txBox="1"/>
          <p:nvPr/>
        </p:nvSpPr>
        <p:spPr>
          <a:xfrm>
            <a:off x="5795291" y="2238333"/>
            <a:ext cx="2230354" cy="369332"/>
          </a:xfrm>
          <a:prstGeom prst="rect">
            <a:avLst/>
          </a:prstGeom>
          <a:noFill/>
        </p:spPr>
        <p:txBody>
          <a:bodyPr wrap="none" rtlCol="0">
            <a:spAutoFit/>
          </a:bodyPr>
          <a:lstStyle/>
          <a:p>
            <a:r>
              <a:rPr lang="en-US" altLang="ja-JP" dirty="0"/>
              <a:t>(o</a:t>
            </a:r>
            <a:r>
              <a:rPr kumimoji="1" lang="en-US" altLang="ja-JP" dirty="0"/>
              <a:t>n heterotic charts)</a:t>
            </a:r>
            <a:endParaRPr kumimoji="1" lang="ja-JP" altLang="en-US" dirty="0"/>
          </a:p>
        </p:txBody>
      </p:sp>
      <p:pic>
        <p:nvPicPr>
          <p:cNvPr id="37" name="図 36" descr="\documentclass{slides}&#10;&#10;\usepackage{amsthm}&#10;\usepackage{amsmath}&#10;\usepackage{amssymb}&#10;\usepackage[dvips]{graphicx}&#10;\usepackage[dvips]{psfrag}&#10;&#10;\begin{document}&#10;\begin{eqnarray}&#10;\mathcal{N}=(1,0)&#10;\nonumber&#10;\end{eqnarray}&#10;\end{document}" title="IguanaTex Bitmap Display">
            <a:extLst>
              <a:ext uri="{FF2B5EF4-FFF2-40B4-BE49-F238E27FC236}">
                <a16:creationId xmlns:a16="http://schemas.microsoft.com/office/drawing/2014/main" id="{83FA8D0D-1ED6-6300-676C-D1F3F1BC77B7}"/>
              </a:ext>
            </a:extLst>
          </p:cNvPr>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4449736" y="2319505"/>
            <a:ext cx="1311585" cy="251495"/>
          </a:xfrm>
          <a:prstGeom prst="rect">
            <a:avLst/>
          </a:prstGeom>
        </p:spPr>
      </p:pic>
      <p:sp>
        <p:nvSpPr>
          <p:cNvPr id="38" name="テキスト ボックス 37">
            <a:extLst>
              <a:ext uri="{FF2B5EF4-FFF2-40B4-BE49-F238E27FC236}">
                <a16:creationId xmlns:a16="http://schemas.microsoft.com/office/drawing/2014/main" id="{9F507670-BA87-3942-13D1-4DED72C9BE17}"/>
              </a:ext>
            </a:extLst>
          </p:cNvPr>
          <p:cNvSpPr txBox="1"/>
          <p:nvPr/>
        </p:nvSpPr>
        <p:spPr>
          <a:xfrm>
            <a:off x="3924503" y="2245332"/>
            <a:ext cx="399468" cy="369332"/>
          </a:xfrm>
          <a:prstGeom prst="rect">
            <a:avLst/>
          </a:prstGeom>
          <a:noFill/>
        </p:spPr>
        <p:txBody>
          <a:bodyPr wrap="none" rtlCol="0">
            <a:spAutoFit/>
          </a:bodyPr>
          <a:lstStyle/>
          <a:p>
            <a:r>
              <a:rPr kumimoji="1" lang="en-US" altLang="ja-JP" dirty="0"/>
              <a:t>or</a:t>
            </a:r>
            <a:endParaRPr kumimoji="1" lang="ja-JP" altLang="en-US" dirty="0"/>
          </a:p>
        </p:txBody>
      </p:sp>
      <p:pic>
        <p:nvPicPr>
          <p:cNvPr id="46" name="図 45" descr="\documentclass{slides}&#10;&#10;\usepackage{amsthm}&#10;\usepackage{amsmath}&#10;\usepackage{amssymb}&#10;\usepackage[dvips]{graphicx}&#10;\begin{document}&#10;\begin{eqnarray}&#10;\bold{C}_{(\mu \bar{\sigma} \bar{\theta})}&#10;\nonumber&#10;\end{eqnarray}&#10;\end{document}&#10;" title="IguanaTex Bitmap Display">
            <a:extLst>
              <a:ext uri="{FF2B5EF4-FFF2-40B4-BE49-F238E27FC236}">
                <a16:creationId xmlns:a16="http://schemas.microsoft.com/office/drawing/2014/main" id="{EA6BC465-306F-3A90-64CD-DC7F790E2906}"/>
              </a:ext>
            </a:extLst>
          </p:cNvPr>
          <p:cNvPicPr>
            <a:picLocks noChangeAspect="1"/>
          </p:cNvPicPr>
          <p:nvPr>
            <p:custDataLst>
              <p:tags r:id="rId8"/>
            </p:custDataLst>
          </p:nvPr>
        </p:nvPicPr>
        <p:blipFill>
          <a:blip r:embed="rId17" cstate="print">
            <a:extLst>
              <a:ext uri="{28A0092B-C50C-407E-A947-70E740481C1C}">
                <a14:useLocalDpi xmlns:a14="http://schemas.microsoft.com/office/drawing/2010/main" val="0"/>
              </a:ext>
            </a:extLst>
          </a:blip>
          <a:stretch>
            <a:fillRect/>
          </a:stretch>
        </p:blipFill>
        <p:spPr>
          <a:xfrm>
            <a:off x="5451954" y="2832643"/>
            <a:ext cx="670810" cy="280289"/>
          </a:xfrm>
          <a:prstGeom prst="rect">
            <a:avLst/>
          </a:prstGeom>
        </p:spPr>
      </p:pic>
      <p:sp>
        <p:nvSpPr>
          <p:cNvPr id="3" name="テキスト ボックス 2">
            <a:extLst>
              <a:ext uri="{FF2B5EF4-FFF2-40B4-BE49-F238E27FC236}">
                <a16:creationId xmlns:a16="http://schemas.microsoft.com/office/drawing/2014/main" id="{6F8D77E8-10CE-82D2-38C0-04A52C0DD04D}"/>
              </a:ext>
            </a:extLst>
          </p:cNvPr>
          <p:cNvSpPr txBox="1"/>
          <p:nvPr/>
        </p:nvSpPr>
        <p:spPr>
          <a:xfrm>
            <a:off x="230345" y="840478"/>
            <a:ext cx="2068195" cy="369332"/>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dirty="0"/>
              <a:t>Index and SUSY</a:t>
            </a:r>
            <a:endParaRPr kumimoji="1" lang="ja-JP" altLang="en-US" dirty="0"/>
          </a:p>
        </p:txBody>
      </p:sp>
      <p:sp>
        <p:nvSpPr>
          <p:cNvPr id="5" name="テキスト ボックス 4">
            <a:extLst>
              <a:ext uri="{FF2B5EF4-FFF2-40B4-BE49-F238E27FC236}">
                <a16:creationId xmlns:a16="http://schemas.microsoft.com/office/drawing/2014/main" id="{17E832DB-0827-E71F-36F9-A1F95800CCBA}"/>
              </a:ext>
            </a:extLst>
          </p:cNvPr>
          <p:cNvSpPr txBox="1"/>
          <p:nvPr/>
        </p:nvSpPr>
        <p:spPr>
          <a:xfrm>
            <a:off x="557322" y="1767391"/>
            <a:ext cx="5737661" cy="369332"/>
          </a:xfrm>
          <a:prstGeom prst="rect">
            <a:avLst/>
          </a:prstGeom>
          <a:noFill/>
        </p:spPr>
        <p:txBody>
          <a:bodyPr wrap="none" rtlCol="0">
            <a:spAutoFit/>
          </a:bodyPr>
          <a:lstStyle/>
          <a:p>
            <a:r>
              <a:rPr kumimoji="1" lang="en-US" altLang="ja-JP" dirty="0"/>
              <a:t>Any action is invariant under the SUSY transformation, </a:t>
            </a:r>
            <a:endParaRPr kumimoji="1" lang="ja-JP" altLang="en-US" dirty="0"/>
          </a:p>
        </p:txBody>
      </p:sp>
      <p:sp>
        <p:nvSpPr>
          <p:cNvPr id="9" name="テキスト ボックス 8">
            <a:extLst>
              <a:ext uri="{FF2B5EF4-FFF2-40B4-BE49-F238E27FC236}">
                <a16:creationId xmlns:a16="http://schemas.microsoft.com/office/drawing/2014/main" id="{83320A02-575E-2C4C-D5A2-B7023C2E0E49}"/>
              </a:ext>
            </a:extLst>
          </p:cNvPr>
          <p:cNvSpPr txBox="1"/>
          <p:nvPr/>
        </p:nvSpPr>
        <p:spPr>
          <a:xfrm>
            <a:off x="8290410" y="2226616"/>
            <a:ext cx="3146823" cy="369332"/>
          </a:xfrm>
          <a:prstGeom prst="rect">
            <a:avLst/>
          </a:prstGeom>
          <a:noFill/>
        </p:spPr>
        <p:txBody>
          <a:bodyPr wrap="none" rtlCol="0">
            <a:spAutoFit/>
          </a:bodyPr>
          <a:lstStyle/>
          <a:p>
            <a:r>
              <a:rPr lang="en-US" altLang="ja-JP" dirty="0"/>
              <a:t>* Target SUSY is not assumed</a:t>
            </a:r>
            <a:endParaRPr kumimoji="1" lang="ja-JP" altLang="en-US" dirty="0"/>
          </a:p>
        </p:txBody>
      </p:sp>
      <p:sp>
        <p:nvSpPr>
          <p:cNvPr id="11" name="テキスト ボックス 10">
            <a:extLst>
              <a:ext uri="{FF2B5EF4-FFF2-40B4-BE49-F238E27FC236}">
                <a16:creationId xmlns:a16="http://schemas.microsoft.com/office/drawing/2014/main" id="{8C0A79C9-11CF-2F12-DFD0-789110732D61}"/>
              </a:ext>
            </a:extLst>
          </p:cNvPr>
          <p:cNvSpPr txBox="1"/>
          <p:nvPr/>
        </p:nvSpPr>
        <p:spPr>
          <a:xfrm>
            <a:off x="3997533" y="2743600"/>
            <a:ext cx="7362080" cy="369332"/>
          </a:xfrm>
          <a:prstGeom prst="rect">
            <a:avLst/>
          </a:prstGeom>
          <a:noFill/>
        </p:spPr>
        <p:txBody>
          <a:bodyPr wrap="none" rtlCol="0">
            <a:spAutoFit/>
          </a:bodyPr>
          <a:lstStyle/>
          <a:p>
            <a:r>
              <a:rPr kumimoji="1" lang="en-US" altLang="ja-JP" dirty="0"/>
              <a:t>For example,              includes fermionic fields because it is a </a:t>
            </a:r>
            <a:r>
              <a:rPr kumimoji="1" lang="en-US" altLang="ja-JP" dirty="0" err="1"/>
              <a:t>superfie</a:t>
            </a:r>
            <a:r>
              <a:rPr lang="en-US" altLang="ja-JP" dirty="0" err="1"/>
              <a:t>ld</a:t>
            </a:r>
            <a:endParaRPr kumimoji="1" lang="ja-JP" altLang="en-US" dirty="0"/>
          </a:p>
        </p:txBody>
      </p:sp>
      <p:sp>
        <p:nvSpPr>
          <p:cNvPr id="13" name="テキスト ボックス 12">
            <a:extLst>
              <a:ext uri="{FF2B5EF4-FFF2-40B4-BE49-F238E27FC236}">
                <a16:creationId xmlns:a16="http://schemas.microsoft.com/office/drawing/2014/main" id="{B41C1CFE-B66A-9C4C-642E-E89B1F521EA9}"/>
              </a:ext>
            </a:extLst>
          </p:cNvPr>
          <p:cNvSpPr txBox="1"/>
          <p:nvPr/>
        </p:nvSpPr>
        <p:spPr>
          <a:xfrm>
            <a:off x="230345" y="3353994"/>
            <a:ext cx="11191910" cy="369332"/>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dirty="0"/>
              <a:t>It is enough to conside</a:t>
            </a:r>
            <a:r>
              <a:rPr lang="en-US" altLang="ja-JP" dirty="0"/>
              <a:t>r metrics, scalars, non-Abelian gauge fields, and completely anti-symmetric tensors</a:t>
            </a:r>
            <a:endParaRPr kumimoji="1" lang="ja-JP" altLang="en-US" dirty="0"/>
          </a:p>
        </p:txBody>
      </p:sp>
      <p:sp>
        <p:nvSpPr>
          <p:cNvPr id="14" name="テキスト ボックス 13">
            <a:extLst>
              <a:ext uri="{FF2B5EF4-FFF2-40B4-BE49-F238E27FC236}">
                <a16:creationId xmlns:a16="http://schemas.microsoft.com/office/drawing/2014/main" id="{4ADD0183-2622-4BAB-9AA3-6DF9006EC08A}"/>
              </a:ext>
            </a:extLst>
          </p:cNvPr>
          <p:cNvSpPr txBox="1"/>
          <p:nvPr/>
        </p:nvSpPr>
        <p:spPr>
          <a:xfrm>
            <a:off x="246758" y="4115637"/>
            <a:ext cx="9514208" cy="369332"/>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dirty="0"/>
              <a:t>We assume that the background </a:t>
            </a:r>
            <a:r>
              <a:rPr lang="en-US" altLang="ja-JP" dirty="0"/>
              <a:t>field on string geometry can include string backgrounds</a:t>
            </a:r>
            <a:endParaRPr kumimoji="1" lang="ja-JP" altLang="en-US" dirty="0"/>
          </a:p>
        </p:txBody>
      </p:sp>
      <p:sp>
        <p:nvSpPr>
          <p:cNvPr id="15" name="テキスト ボックス 14">
            <a:extLst>
              <a:ext uri="{FF2B5EF4-FFF2-40B4-BE49-F238E27FC236}">
                <a16:creationId xmlns:a16="http://schemas.microsoft.com/office/drawing/2014/main" id="{CAF29AFD-AA74-C9FB-1909-9EBB99E654B1}"/>
              </a:ext>
            </a:extLst>
          </p:cNvPr>
          <p:cNvSpPr txBox="1"/>
          <p:nvPr/>
        </p:nvSpPr>
        <p:spPr>
          <a:xfrm>
            <a:off x="5942686" y="4495609"/>
            <a:ext cx="460382" cy="369332"/>
          </a:xfrm>
          <a:prstGeom prst="rect">
            <a:avLst/>
          </a:prstGeom>
          <a:noFill/>
        </p:spPr>
        <p:txBody>
          <a:bodyPr wrap="none" rtlCol="0">
            <a:spAutoFit/>
          </a:bodyPr>
          <a:lstStyle/>
          <a:p>
            <a:r>
              <a:rPr kumimoji="1" lang="en-US" altLang="ja-JP" dirty="0"/>
              <a:t>Ex.</a:t>
            </a:r>
            <a:endParaRPr kumimoji="1" lang="ja-JP" altLang="en-US" dirty="0"/>
          </a:p>
        </p:txBody>
      </p:sp>
    </p:spTree>
    <p:extLst>
      <p:ext uri="{BB962C8B-B14F-4D97-AF65-F5344CB8AC3E}">
        <p14:creationId xmlns:p14="http://schemas.microsoft.com/office/powerpoint/2010/main" val="3284499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5092C-A8CB-FADC-0FFA-55C977ECB0F2}"/>
            </a:ext>
          </a:extLst>
        </p:cNvPr>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2F23A846-135F-1DA0-A739-F578CEA557A1}"/>
              </a:ext>
            </a:extLst>
          </p:cNvPr>
          <p:cNvSpPr txBox="1"/>
          <p:nvPr/>
        </p:nvSpPr>
        <p:spPr>
          <a:xfrm>
            <a:off x="960573" y="3903091"/>
            <a:ext cx="10277109" cy="369332"/>
          </a:xfrm>
          <a:prstGeom prst="rect">
            <a:avLst/>
          </a:prstGeom>
          <a:noFill/>
        </p:spPr>
        <p:txBody>
          <a:bodyPr wrap="none" rtlCol="0">
            <a:spAutoFit/>
          </a:bodyPr>
          <a:lstStyle/>
          <a:p>
            <a:r>
              <a:rPr kumimoji="1" lang="en-US" altLang="ja-JP" dirty="0"/>
              <a:t>The truncated action should be invariant under …    between heterotic SO(32) and                 </a:t>
            </a:r>
            <a:r>
              <a:rPr kumimoji="1" lang="en-US" altLang="ja-JP" dirty="0" err="1"/>
              <a:t>vacua</a:t>
            </a:r>
            <a:r>
              <a:rPr kumimoji="1" lang="en-US" altLang="ja-JP" dirty="0"/>
              <a:t> </a:t>
            </a:r>
            <a:endParaRPr kumimoji="1" lang="ja-JP" altLang="en-US" dirty="0"/>
          </a:p>
        </p:txBody>
      </p:sp>
      <p:sp>
        <p:nvSpPr>
          <p:cNvPr id="16" name="テキスト ボックス 15">
            <a:extLst>
              <a:ext uri="{FF2B5EF4-FFF2-40B4-BE49-F238E27FC236}">
                <a16:creationId xmlns:a16="http://schemas.microsoft.com/office/drawing/2014/main" id="{F9866152-FFCD-1C7C-91C7-810783DC1B1D}"/>
              </a:ext>
            </a:extLst>
          </p:cNvPr>
          <p:cNvSpPr txBox="1"/>
          <p:nvPr/>
        </p:nvSpPr>
        <p:spPr>
          <a:xfrm>
            <a:off x="672031" y="3309506"/>
            <a:ext cx="6826677" cy="369332"/>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dirty="0"/>
              <a:t>Truncate the action by setting                                    zero and …</a:t>
            </a:r>
            <a:endParaRPr kumimoji="1" lang="ja-JP" altLang="en-US" dirty="0"/>
          </a:p>
        </p:txBody>
      </p:sp>
      <p:sp>
        <p:nvSpPr>
          <p:cNvPr id="14" name="テキスト ボックス 13">
            <a:extLst>
              <a:ext uri="{FF2B5EF4-FFF2-40B4-BE49-F238E27FC236}">
                <a16:creationId xmlns:a16="http://schemas.microsoft.com/office/drawing/2014/main" id="{2E82D063-EC18-6EA3-BE29-51A264B7FA64}"/>
              </a:ext>
            </a:extLst>
          </p:cNvPr>
          <p:cNvSpPr txBox="1"/>
          <p:nvPr/>
        </p:nvSpPr>
        <p:spPr>
          <a:xfrm>
            <a:off x="960573" y="2757261"/>
            <a:ext cx="10853740" cy="369332"/>
          </a:xfrm>
          <a:prstGeom prst="rect">
            <a:avLst/>
          </a:prstGeom>
          <a:noFill/>
        </p:spPr>
        <p:txBody>
          <a:bodyPr wrap="none" rtlCol="0">
            <a:spAutoFit/>
          </a:bodyPr>
          <a:lstStyle/>
          <a:p>
            <a:r>
              <a:rPr kumimoji="1" lang="en-US" altLang="ja-JP" dirty="0"/>
              <a:t>The truncated action should be invariant under the T-dual transformation between type IIA and IIB </a:t>
            </a:r>
            <a:r>
              <a:rPr kumimoji="1" lang="en-US" altLang="ja-JP" dirty="0" err="1"/>
              <a:t>vacua</a:t>
            </a:r>
            <a:r>
              <a:rPr kumimoji="1" lang="en-US" altLang="ja-JP" dirty="0"/>
              <a:t> </a:t>
            </a:r>
            <a:endParaRPr kumimoji="1" lang="ja-JP" altLang="en-US" dirty="0"/>
          </a:p>
        </p:txBody>
      </p:sp>
      <p:sp>
        <p:nvSpPr>
          <p:cNvPr id="5" name="テキスト ボックス 4">
            <a:extLst>
              <a:ext uri="{FF2B5EF4-FFF2-40B4-BE49-F238E27FC236}">
                <a16:creationId xmlns:a16="http://schemas.microsoft.com/office/drawing/2014/main" id="{7B18F74E-BAF4-5199-CB3E-D0BC173F9C59}"/>
              </a:ext>
            </a:extLst>
          </p:cNvPr>
          <p:cNvSpPr txBox="1"/>
          <p:nvPr/>
        </p:nvSpPr>
        <p:spPr>
          <a:xfrm>
            <a:off x="672032" y="2148444"/>
            <a:ext cx="9589228" cy="369332"/>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dirty="0"/>
              <a:t>Truncate the action by setting      zero and make a dimensional reduction on one direction</a:t>
            </a:r>
            <a:endParaRPr kumimoji="1" lang="ja-JP" altLang="en-US" dirty="0"/>
          </a:p>
        </p:txBody>
      </p:sp>
      <p:pic>
        <p:nvPicPr>
          <p:cNvPr id="19" name="図 18" descr="\documentclass{slides}&#10;&#10;\usepackage{amsthm}&#10;\usepackage{amsmath}&#10;\usepackage{amssymb}&#10;\usepackage[dvips]{graphicx}&#10;\usepackage[dvips]{psfrag}&#10;&#10;\begin{document}&#10;\begin{eqnarray}&#10;S=\frac{1}{\beta}\int \mathcal{D}\bar{\bold{E}} \mathcal{D}\bar{\tau} \mathcal{D}\bold{X}&#10;\sqrt{-\bold{G}} ( e^{-2 \Phi} ( \mathbf{R}  + 4 \nabla_{\bold{I}} \Phi \nabla^{\bold{I}} \Phi   - \frac{1}{2} |\tilde{\mathbf{H}} |^{2} &#10;-\alpha' \mbox{tr}(\bold{F}^2)) -\frac{1}{2}\sum_{p=1}^\infty&#10;|\tilde{\bold{F}}_p|^2     &#10;)&#10;\nonumber&#10;\end{eqnarray}&#10;\end{document}&#10;" title="IguanaTex Bitmap Display">
            <a:extLst>
              <a:ext uri="{FF2B5EF4-FFF2-40B4-BE49-F238E27FC236}">
                <a16:creationId xmlns:a16="http://schemas.microsoft.com/office/drawing/2014/main" id="{5FE31D85-C1BA-7E7C-BEC9-66E91B2EA858}"/>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507132" y="6102751"/>
            <a:ext cx="9876561" cy="700952"/>
          </a:xfrm>
          <a:prstGeom prst="rect">
            <a:avLst/>
          </a:prstGeom>
        </p:spPr>
      </p:pic>
      <p:sp>
        <p:nvSpPr>
          <p:cNvPr id="8" name="タイトル 1">
            <a:extLst>
              <a:ext uri="{FF2B5EF4-FFF2-40B4-BE49-F238E27FC236}">
                <a16:creationId xmlns:a16="http://schemas.microsoft.com/office/drawing/2014/main" id="{2F40B68D-5809-3FA0-6004-C924AFA33EAC}"/>
              </a:ext>
            </a:extLst>
          </p:cNvPr>
          <p:cNvSpPr txBox="1">
            <a:spLocks/>
          </p:cNvSpPr>
          <p:nvPr/>
        </p:nvSpPr>
        <p:spPr>
          <a:xfrm>
            <a:off x="-1" y="-64737"/>
            <a:ext cx="12192001" cy="771664"/>
          </a:xfrm>
          <a:prstGeom prst="rect">
            <a:avLst/>
          </a:prstGeom>
          <a:solidFill>
            <a:schemeClr val="accent4">
              <a:lumMod val="20000"/>
              <a:lumOff val="80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kumimoji="1" sz="3200" kern="1200">
                <a:solidFill>
                  <a:schemeClr val="tx1"/>
                </a:solidFill>
                <a:latin typeface="ＭＳ Ｐ明朝" panose="02020600040205080304" pitchFamily="18" charset="-128"/>
                <a:ea typeface="ＭＳ Ｐ明朝" panose="02020600040205080304" pitchFamily="18"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ja-JP" dirty="0">
                <a:solidFill>
                  <a:sysClr val="windowText" lastClr="000000"/>
                </a:solidFill>
                <a:latin typeface="メイリオ" panose="020B0604030504040204" pitchFamily="50" charset="-128"/>
                <a:ea typeface="メイリオ" panose="020B0604030504040204" pitchFamily="50" charset="-128"/>
              </a:rPr>
              <a:t> Determine an action</a:t>
            </a:r>
            <a:endParaRPr kumimoji="1" lang="ja-JP" altLang="en-US" sz="3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j-cs"/>
            </a:endParaRPr>
          </a:p>
        </p:txBody>
      </p:sp>
      <p:pic>
        <p:nvPicPr>
          <p:cNvPr id="6" name="図 5" descr="\documentclass{slides}&#10;&#10;\usepackage{amsthm}&#10;\usepackage{amsmath}&#10;\usepackage{amssymb}&#10;\usepackage[dvips]{graphicx}&#10;\begin{document}&#10;\begin{eqnarray}&#10;\frac{1}{(p^2)^2-m^4}=\frac{1}{p^2-m^2} \frac{1}{p^2+m^2}&#10;\nonumber&#10;\end{eqnarray}&#10;\end{document}&#10;" title="IguanaTex Bitmap Display">
            <a:extLst>
              <a:ext uri="{FF2B5EF4-FFF2-40B4-BE49-F238E27FC236}">
                <a16:creationId xmlns:a16="http://schemas.microsoft.com/office/drawing/2014/main" id="{2AD312B0-E2BB-057F-BA04-FD2449996C0F}"/>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7742601" y="1581461"/>
            <a:ext cx="3797576" cy="591395"/>
          </a:xfrm>
          <a:prstGeom prst="rect">
            <a:avLst/>
          </a:prstGeom>
        </p:spPr>
      </p:pic>
      <p:sp>
        <p:nvSpPr>
          <p:cNvPr id="7" name="テキスト ボックス 6">
            <a:extLst>
              <a:ext uri="{FF2B5EF4-FFF2-40B4-BE49-F238E27FC236}">
                <a16:creationId xmlns:a16="http://schemas.microsoft.com/office/drawing/2014/main" id="{AA9FEB36-76F0-E1BD-5539-D88C755499EC}"/>
              </a:ext>
            </a:extLst>
          </p:cNvPr>
          <p:cNvSpPr txBox="1"/>
          <p:nvPr/>
        </p:nvSpPr>
        <p:spPr>
          <a:xfrm>
            <a:off x="7087474" y="1674595"/>
            <a:ext cx="449034" cy="369332"/>
          </a:xfrm>
          <a:prstGeom prst="rect">
            <a:avLst/>
          </a:prstGeom>
          <a:noFill/>
        </p:spPr>
        <p:txBody>
          <a:bodyPr wrap="none" rtlCol="0">
            <a:spAutoFit/>
          </a:bodyPr>
          <a:lstStyle/>
          <a:p>
            <a:r>
              <a:rPr kumimoji="1" lang="en-US" altLang="ja-JP" dirty="0"/>
              <a:t>c.f.</a:t>
            </a:r>
            <a:endParaRPr kumimoji="1" lang="ja-JP" altLang="en-US" dirty="0"/>
          </a:p>
        </p:txBody>
      </p:sp>
      <p:pic>
        <p:nvPicPr>
          <p:cNvPr id="2" name="図 1" descr="\documentclass{slides}&#10;&#10;\usepackage{amsthm}&#10;\usepackage{amsmath}&#10;\usepackage{amssymb}&#10;\usepackage[dvips]{graphicx}&#10;\begin{document}&#10;\begin{eqnarray}&#10;\bold{A}&#10;\nonumber&#10;\end{eqnarray}&#10;\end{document}&#10;" title="IguanaTex Bitmap Display">
            <a:extLst>
              <a:ext uri="{FF2B5EF4-FFF2-40B4-BE49-F238E27FC236}">
                <a16:creationId xmlns:a16="http://schemas.microsoft.com/office/drawing/2014/main" id="{6E551820-C872-8063-2C74-524C6421431B}"/>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4089159" y="2239544"/>
            <a:ext cx="204244" cy="185954"/>
          </a:xfrm>
          <a:prstGeom prst="rect">
            <a:avLst/>
          </a:prstGeom>
        </p:spPr>
      </p:pic>
      <p:pic>
        <p:nvPicPr>
          <p:cNvPr id="9" name="図 8" descr="\documentclass{slides}&#10;&#10;\usepackage{amsthm}&#10;\usepackage{amsmath}&#10;\usepackage{amssymb}&#10;\usepackage[dvips]{graphicx}&#10;\begin{document}&#10;\begin{eqnarray}&#10;E_8 \times E_8&#10;\nonumber&#10;\end{eqnarray}&#10;\end{document}&#10;" title="IguanaTex Bitmap Display">
            <a:extLst>
              <a:ext uri="{FF2B5EF4-FFF2-40B4-BE49-F238E27FC236}">
                <a16:creationId xmlns:a16="http://schemas.microsoft.com/office/drawing/2014/main" id="{1053AC07-F76F-9E46-85F6-7F5F97F407DC}"/>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9332862" y="4026095"/>
            <a:ext cx="795184" cy="189240"/>
          </a:xfrm>
          <a:prstGeom prst="rect">
            <a:avLst/>
          </a:prstGeom>
        </p:spPr>
      </p:pic>
      <p:pic>
        <p:nvPicPr>
          <p:cNvPr id="30" name="図 29" descr="\documentclass{slides}&#10;&#10;\usepackage{amsthm}&#10;\usepackage{amsmath}&#10;\usepackage{amssymb}&#10;\usepackage[dvips]{graphicx}&#10;\usepackage[dvips]{psfrag}&#10;&#10;\begin{document}&#10;\begin{eqnarray}&#10;\bold{C}_{p} \; (p=0, 1, \cdots)&#10;\nonumber&#10;\end{eqnarray}&#10;\end{document}&#10;" title="IguanaTex Bitmap Display">
            <a:extLst>
              <a:ext uri="{FF2B5EF4-FFF2-40B4-BE49-F238E27FC236}">
                <a16:creationId xmlns:a16="http://schemas.microsoft.com/office/drawing/2014/main" id="{39A90AC3-A45E-5541-8C59-EDA4C682EAAB}"/>
              </a:ext>
            </a:extLst>
          </p:cNvPr>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4091201" y="3384443"/>
            <a:ext cx="2114798" cy="274200"/>
          </a:xfrm>
          <a:prstGeom prst="rect">
            <a:avLst/>
          </a:prstGeom>
        </p:spPr>
      </p:pic>
      <p:sp>
        <p:nvSpPr>
          <p:cNvPr id="31" name="矢印: 下 30">
            <a:extLst>
              <a:ext uri="{FF2B5EF4-FFF2-40B4-BE49-F238E27FC236}">
                <a16:creationId xmlns:a16="http://schemas.microsoft.com/office/drawing/2014/main" id="{C271057D-AD1F-88F0-E61F-CFD2FE22E957}"/>
              </a:ext>
            </a:extLst>
          </p:cNvPr>
          <p:cNvSpPr/>
          <p:nvPr/>
        </p:nvSpPr>
        <p:spPr>
          <a:xfrm>
            <a:off x="3582755" y="2556106"/>
            <a:ext cx="355988" cy="18068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矢印: 下 34">
            <a:extLst>
              <a:ext uri="{FF2B5EF4-FFF2-40B4-BE49-F238E27FC236}">
                <a16:creationId xmlns:a16="http://schemas.microsoft.com/office/drawing/2014/main" id="{CF3B3DE5-ADB8-89AB-A8B0-6B6EDE60FC4F}"/>
              </a:ext>
            </a:extLst>
          </p:cNvPr>
          <p:cNvSpPr/>
          <p:nvPr/>
        </p:nvSpPr>
        <p:spPr>
          <a:xfrm>
            <a:off x="3582755" y="3687648"/>
            <a:ext cx="355988" cy="18068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descr="\documentclass{slides}&#10;&#10;\usepackage{amsthm}&#10;\usepackage{amsmath}&#10;\usepackage{amssymb}&#10;\usepackage[dvips]{graphicx}&#10;\begin{document}&#10;\begin{eqnarray}&#10;\alpha'&#10;\nonumber&#10;\end{eqnarray}&#10;\end{document}&#10;" title="IguanaTex Bitmap Display">
            <a:extLst>
              <a:ext uri="{FF2B5EF4-FFF2-40B4-BE49-F238E27FC236}">
                <a16:creationId xmlns:a16="http://schemas.microsoft.com/office/drawing/2014/main" id="{2DC80BC8-8C54-4A66-BE01-4A18732C20EF}"/>
              </a:ext>
            </a:extLst>
          </p:cNvPr>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11385875" y="4155422"/>
            <a:ext cx="275077" cy="282665"/>
          </a:xfrm>
          <a:prstGeom prst="rect">
            <a:avLst/>
          </a:prstGeom>
        </p:spPr>
      </p:pic>
      <p:pic>
        <p:nvPicPr>
          <p:cNvPr id="49" name="図 48" descr="\documentclass{slides}&#10;&#10;\usepackage{amsthm}&#10;\usepackage{amsmath}&#10;\usepackage{amssymb}&#10;\usepackage[dvips]{graphicx}&#10;\begin{document}&#10;\begin{eqnarray}&#10;\Phi \to \Phi - \frac{1}{2} lnG_{**} + \cdots&#10;\nonumber&#10;\end{eqnarray}&#10;\end{document}&#10;" title="IguanaTex Bitmap Display">
            <a:extLst>
              <a:ext uri="{FF2B5EF4-FFF2-40B4-BE49-F238E27FC236}">
                <a16:creationId xmlns:a16="http://schemas.microsoft.com/office/drawing/2014/main" id="{68418864-8491-AF09-29AB-C1FAED19CC61}"/>
              </a:ext>
            </a:extLst>
          </p:cNvPr>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6577833" y="4510112"/>
            <a:ext cx="2707762" cy="538809"/>
          </a:xfrm>
          <a:prstGeom prst="rect">
            <a:avLst/>
          </a:prstGeom>
        </p:spPr>
      </p:pic>
      <p:pic>
        <p:nvPicPr>
          <p:cNvPr id="57" name="図 56" descr="\documentclass{slides}&#10;&#10;\usepackage{amsthm}&#10;\usepackage{amsmath}&#10;\usepackage{amssymb}&#10;\usepackage[dvips]{graphicx}&#10;\begin{document}&#10;\begin{eqnarray}&#10;C_0 \leftrightarrow C_{1 *}&#10;\nonumber&#10;\end{eqnarray}&#10;\end{document}&#10;" title="IguanaTex Bitmap Display">
            <a:extLst>
              <a:ext uri="{FF2B5EF4-FFF2-40B4-BE49-F238E27FC236}">
                <a16:creationId xmlns:a16="http://schemas.microsoft.com/office/drawing/2014/main" id="{0BC94FE2-9A0F-67A7-31C6-4D8DFB9134FD}"/>
              </a:ext>
            </a:extLst>
          </p:cNvPr>
          <p:cNvPicPr>
            <a:picLocks noChangeAspect="1"/>
          </p:cNvPicPr>
          <p:nvPr>
            <p:custDataLst>
              <p:tags r:id="rId8"/>
            </p:custDataLst>
          </p:nvPr>
        </p:nvPicPr>
        <p:blipFill>
          <a:blip r:embed="rId17" cstate="print">
            <a:extLst>
              <a:ext uri="{28A0092B-C50C-407E-A947-70E740481C1C}">
                <a14:useLocalDpi xmlns:a14="http://schemas.microsoft.com/office/drawing/2010/main" val="0"/>
              </a:ext>
            </a:extLst>
          </a:blip>
          <a:stretch>
            <a:fillRect/>
          </a:stretch>
        </p:blipFill>
        <p:spPr>
          <a:xfrm>
            <a:off x="5018815" y="4636632"/>
            <a:ext cx="1152306" cy="236253"/>
          </a:xfrm>
          <a:prstGeom prst="rect">
            <a:avLst/>
          </a:prstGeom>
        </p:spPr>
      </p:pic>
      <p:sp>
        <p:nvSpPr>
          <p:cNvPr id="58" name="矢印: 下 57">
            <a:extLst>
              <a:ext uri="{FF2B5EF4-FFF2-40B4-BE49-F238E27FC236}">
                <a16:creationId xmlns:a16="http://schemas.microsoft.com/office/drawing/2014/main" id="{59530719-BABB-4053-30D9-E6CE25AB6951}"/>
              </a:ext>
            </a:extLst>
          </p:cNvPr>
          <p:cNvSpPr/>
          <p:nvPr/>
        </p:nvSpPr>
        <p:spPr>
          <a:xfrm>
            <a:off x="3582755" y="4872885"/>
            <a:ext cx="355988" cy="18068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左中かっこ 59">
            <a:extLst>
              <a:ext uri="{FF2B5EF4-FFF2-40B4-BE49-F238E27FC236}">
                <a16:creationId xmlns:a16="http://schemas.microsoft.com/office/drawing/2014/main" id="{6DC8036F-10C6-07F6-EE23-D0679E344F6E}"/>
              </a:ext>
            </a:extLst>
          </p:cNvPr>
          <p:cNvSpPr/>
          <p:nvPr/>
        </p:nvSpPr>
        <p:spPr>
          <a:xfrm>
            <a:off x="507132" y="1321542"/>
            <a:ext cx="111929" cy="3914585"/>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kumimoji="1" lang="ja-JP" altLang="en-US"/>
          </a:p>
        </p:txBody>
      </p:sp>
      <p:sp>
        <p:nvSpPr>
          <p:cNvPr id="61" name="矢印: 下 60">
            <a:extLst>
              <a:ext uri="{FF2B5EF4-FFF2-40B4-BE49-F238E27FC236}">
                <a16:creationId xmlns:a16="http://schemas.microsoft.com/office/drawing/2014/main" id="{1776B95A-490B-33F0-DCAF-489BBFF5C5D4}"/>
              </a:ext>
            </a:extLst>
          </p:cNvPr>
          <p:cNvSpPr/>
          <p:nvPr/>
        </p:nvSpPr>
        <p:spPr>
          <a:xfrm>
            <a:off x="385102" y="5294118"/>
            <a:ext cx="355988" cy="18068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E1CC67DF-5FFB-DB04-121F-034405819BA0}"/>
              </a:ext>
            </a:extLst>
          </p:cNvPr>
          <p:cNvSpPr txBox="1"/>
          <p:nvPr/>
        </p:nvSpPr>
        <p:spPr>
          <a:xfrm>
            <a:off x="9778927" y="3036440"/>
            <a:ext cx="2275631" cy="307777"/>
          </a:xfrm>
          <a:prstGeom prst="rect">
            <a:avLst/>
          </a:prstGeom>
          <a:noFill/>
        </p:spPr>
        <p:txBody>
          <a:bodyPr wrap="square">
            <a:spAutoFit/>
          </a:bodyPr>
          <a:lstStyle/>
          <a:p>
            <a:r>
              <a:rPr kumimoji="1" lang="en-US" altLang="ja-JP" sz="1400" b="0" i="0" u="none" strike="noStrike" kern="1200" cap="none" spc="0" normalizeH="0" baseline="0" noProof="0" dirty="0">
                <a:ln>
                  <a:noFill/>
                </a:ln>
                <a:effectLst/>
                <a:uLnTx/>
                <a:uFillTx/>
                <a:latin typeface="Segoe UI"/>
                <a:ea typeface="メイリオ"/>
                <a:cs typeface="Arial" panose="020B0604020202020204" pitchFamily="34" charset="0"/>
              </a:rPr>
              <a:t>M.S., T. Tohshima</a:t>
            </a:r>
            <a:r>
              <a:rPr lang="ja-JP" altLang="en-US" sz="1400" dirty="0">
                <a:latin typeface="Segoe UI"/>
                <a:ea typeface="メイリオ"/>
                <a:cs typeface="Arial" panose="020B0604020202020204" pitchFamily="34" charset="0"/>
              </a:rPr>
              <a:t> </a:t>
            </a:r>
            <a:r>
              <a:rPr kumimoji="1" lang="en-US" altLang="ja-JP" sz="1400" b="0" i="0" u="none" strike="noStrike" kern="1200" cap="none" spc="0" normalizeH="0" baseline="0" noProof="0" dirty="0">
                <a:ln>
                  <a:noFill/>
                </a:ln>
                <a:effectLst/>
                <a:uLnTx/>
                <a:uFillTx/>
                <a:latin typeface="Segoe UI"/>
                <a:ea typeface="メイリオ"/>
                <a:cs typeface="Arial" panose="020B0604020202020204" pitchFamily="34" charset="0"/>
              </a:rPr>
              <a:t>2024 </a:t>
            </a:r>
            <a:endParaRPr lang="ja-JP" altLang="en-US" sz="1400" dirty="0"/>
          </a:p>
        </p:txBody>
      </p:sp>
      <p:sp>
        <p:nvSpPr>
          <p:cNvPr id="3" name="テキスト ボックス 2">
            <a:extLst>
              <a:ext uri="{FF2B5EF4-FFF2-40B4-BE49-F238E27FC236}">
                <a16:creationId xmlns:a16="http://schemas.microsoft.com/office/drawing/2014/main" id="{E1485360-F978-63C7-DEB9-EBB599AC5901}"/>
              </a:ext>
            </a:extLst>
          </p:cNvPr>
          <p:cNvSpPr txBox="1"/>
          <p:nvPr/>
        </p:nvSpPr>
        <p:spPr>
          <a:xfrm>
            <a:off x="636719" y="1253561"/>
            <a:ext cx="9707658" cy="369332"/>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dirty="0"/>
              <a:t>The action should have at most second order derivatives so as not to include a ghost mode</a:t>
            </a:r>
            <a:endParaRPr kumimoji="1" lang="ja-JP" altLang="en-US" dirty="0"/>
          </a:p>
        </p:txBody>
      </p:sp>
      <p:sp>
        <p:nvSpPr>
          <p:cNvPr id="12" name="テキスト ボックス 11">
            <a:extLst>
              <a:ext uri="{FF2B5EF4-FFF2-40B4-BE49-F238E27FC236}">
                <a16:creationId xmlns:a16="http://schemas.microsoft.com/office/drawing/2014/main" id="{510578FF-00B4-760F-BEC3-07A7187D5237}"/>
              </a:ext>
            </a:extLst>
          </p:cNvPr>
          <p:cNvSpPr txBox="1"/>
          <p:nvPr/>
        </p:nvSpPr>
        <p:spPr>
          <a:xfrm>
            <a:off x="278790" y="761588"/>
            <a:ext cx="3859646" cy="369332"/>
          </a:xfrm>
          <a:prstGeom prst="rect">
            <a:avLst/>
          </a:prstGeom>
          <a:noFill/>
        </p:spPr>
        <p:txBody>
          <a:bodyPr wrap="none" rtlCol="0">
            <a:spAutoFit/>
          </a:bodyPr>
          <a:lstStyle/>
          <a:p>
            <a:r>
              <a:rPr kumimoji="1" lang="en-US" altLang="ja-JP" dirty="0"/>
              <a:t>We assume the following conditions</a:t>
            </a:r>
            <a:endParaRPr kumimoji="1" lang="ja-JP" altLang="en-US" dirty="0"/>
          </a:p>
        </p:txBody>
      </p:sp>
      <p:sp>
        <p:nvSpPr>
          <p:cNvPr id="20" name="テキスト ボックス 19">
            <a:extLst>
              <a:ext uri="{FF2B5EF4-FFF2-40B4-BE49-F238E27FC236}">
                <a16:creationId xmlns:a16="http://schemas.microsoft.com/office/drawing/2014/main" id="{DC9FD6F7-27B3-91F2-0FFE-2319231837F9}"/>
              </a:ext>
            </a:extLst>
          </p:cNvPr>
          <p:cNvSpPr txBox="1"/>
          <p:nvPr/>
        </p:nvSpPr>
        <p:spPr>
          <a:xfrm>
            <a:off x="8326110" y="4144637"/>
            <a:ext cx="3603872" cy="369332"/>
          </a:xfrm>
          <a:prstGeom prst="rect">
            <a:avLst/>
          </a:prstGeom>
          <a:noFill/>
        </p:spPr>
        <p:txBody>
          <a:bodyPr wrap="none" rtlCol="0">
            <a:spAutoFit/>
          </a:bodyPr>
          <a:lstStyle/>
          <a:p>
            <a:r>
              <a:rPr kumimoji="1" lang="en-US" altLang="ja-JP" dirty="0"/>
              <a:t>(Shown </a:t>
            </a:r>
            <a:r>
              <a:rPr lang="en-US" altLang="ja-JP" dirty="0"/>
              <a:t>up to the 1</a:t>
            </a:r>
            <a:r>
              <a:rPr lang="en-US" altLang="ja-JP" baseline="30000" dirty="0"/>
              <a:t>st</a:t>
            </a:r>
            <a:r>
              <a:rPr lang="en-US" altLang="ja-JP" dirty="0"/>
              <a:t> order in      ) </a:t>
            </a:r>
            <a:endParaRPr kumimoji="1" lang="ja-JP" altLang="en-US" dirty="0"/>
          </a:p>
        </p:txBody>
      </p:sp>
      <p:sp>
        <p:nvSpPr>
          <p:cNvPr id="21" name="テキスト ボックス 20">
            <a:extLst>
              <a:ext uri="{FF2B5EF4-FFF2-40B4-BE49-F238E27FC236}">
                <a16:creationId xmlns:a16="http://schemas.microsoft.com/office/drawing/2014/main" id="{FCA716AE-5AD7-5B52-E4C0-03DAFE8133F0}"/>
              </a:ext>
            </a:extLst>
          </p:cNvPr>
          <p:cNvSpPr txBox="1"/>
          <p:nvPr/>
        </p:nvSpPr>
        <p:spPr>
          <a:xfrm>
            <a:off x="669856" y="4537781"/>
            <a:ext cx="4298164" cy="369332"/>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dirty="0"/>
              <a:t>Under the T-dual trans. in * direction, </a:t>
            </a:r>
            <a:endParaRPr kumimoji="1" lang="ja-JP" altLang="en-US" dirty="0"/>
          </a:p>
        </p:txBody>
      </p:sp>
      <p:sp>
        <p:nvSpPr>
          <p:cNvPr id="22" name="テキスト ボックス 21">
            <a:extLst>
              <a:ext uri="{FF2B5EF4-FFF2-40B4-BE49-F238E27FC236}">
                <a16:creationId xmlns:a16="http://schemas.microsoft.com/office/drawing/2014/main" id="{E4B2C987-FBD1-A2A7-E2B6-95BC72FBF2CB}"/>
              </a:ext>
            </a:extLst>
          </p:cNvPr>
          <p:cNvSpPr txBox="1"/>
          <p:nvPr/>
        </p:nvSpPr>
        <p:spPr>
          <a:xfrm>
            <a:off x="2983024" y="5038001"/>
            <a:ext cx="2098460" cy="369332"/>
          </a:xfrm>
          <a:prstGeom prst="rect">
            <a:avLst/>
          </a:prstGeom>
          <a:noFill/>
        </p:spPr>
        <p:txBody>
          <a:bodyPr wrap="none" rtlCol="0">
            <a:spAutoFit/>
          </a:bodyPr>
          <a:lstStyle/>
          <a:p>
            <a:r>
              <a:rPr kumimoji="1" lang="en-US" altLang="ja-JP" dirty="0"/>
              <a:t>No scalar potential</a:t>
            </a:r>
            <a:endParaRPr kumimoji="1" lang="ja-JP" altLang="en-US" dirty="0"/>
          </a:p>
        </p:txBody>
      </p:sp>
      <p:sp>
        <p:nvSpPr>
          <p:cNvPr id="23" name="テキスト ボックス 22">
            <a:extLst>
              <a:ext uri="{FF2B5EF4-FFF2-40B4-BE49-F238E27FC236}">
                <a16:creationId xmlns:a16="http://schemas.microsoft.com/office/drawing/2014/main" id="{76F04D1D-05FE-67A0-AF92-7943A0C00C30}"/>
              </a:ext>
            </a:extLst>
          </p:cNvPr>
          <p:cNvSpPr txBox="1"/>
          <p:nvPr/>
        </p:nvSpPr>
        <p:spPr>
          <a:xfrm>
            <a:off x="385102" y="5658525"/>
            <a:ext cx="5212645" cy="369332"/>
          </a:xfrm>
          <a:prstGeom prst="rect">
            <a:avLst/>
          </a:prstGeom>
          <a:noFill/>
        </p:spPr>
        <p:txBody>
          <a:bodyPr wrap="none" rtlCol="0">
            <a:spAutoFit/>
          </a:bodyPr>
          <a:lstStyle/>
          <a:p>
            <a:r>
              <a:rPr kumimoji="1" lang="en-US" altLang="ja-JP" dirty="0"/>
              <a:t>The action will be determined almost uniquely as </a:t>
            </a:r>
            <a:endParaRPr kumimoji="1" lang="ja-JP" altLang="en-US" dirty="0"/>
          </a:p>
        </p:txBody>
      </p:sp>
    </p:spTree>
    <p:extLst>
      <p:ext uri="{BB962C8B-B14F-4D97-AF65-F5344CB8AC3E}">
        <p14:creationId xmlns:p14="http://schemas.microsoft.com/office/powerpoint/2010/main" val="2375154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40EFA"/>
        </a:solidFill>
        <a:effectLst/>
      </p:bgPr>
    </p:bg>
    <p:spTree>
      <p:nvGrpSpPr>
        <p:cNvPr id="1" name="">
          <a:extLst>
            <a:ext uri="{FF2B5EF4-FFF2-40B4-BE49-F238E27FC236}">
              <a16:creationId xmlns:a16="http://schemas.microsoft.com/office/drawing/2014/main" id="{E7058296-EE79-2F24-4DA9-763EA032B996}"/>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4DBC486-9EEC-3F0E-B1FE-58C0602A681E}"/>
              </a:ext>
            </a:extLst>
          </p:cNvPr>
          <p:cNvSpPr txBox="1"/>
          <p:nvPr/>
        </p:nvSpPr>
        <p:spPr>
          <a:xfrm>
            <a:off x="4892269" y="2924158"/>
            <a:ext cx="1838965"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3200" dirty="0">
                <a:solidFill>
                  <a:srgbClr val="FFFF00"/>
                </a:solidFill>
                <a:latin typeface="Segoe UI"/>
                <a:ea typeface="メイリオ"/>
              </a:rPr>
              <a:t>Unitarity </a:t>
            </a:r>
            <a:endParaRPr kumimoji="1" lang="ja-JP" altLang="en-US" sz="32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sp>
        <p:nvSpPr>
          <p:cNvPr id="2" name="テキスト ボックス 1">
            <a:extLst>
              <a:ext uri="{FF2B5EF4-FFF2-40B4-BE49-F238E27FC236}">
                <a16:creationId xmlns:a16="http://schemas.microsoft.com/office/drawing/2014/main" id="{27EBE485-63CD-9738-332C-A9C5B08FD2E0}"/>
              </a:ext>
            </a:extLst>
          </p:cNvPr>
          <p:cNvSpPr txBox="1"/>
          <p:nvPr/>
        </p:nvSpPr>
        <p:spPr>
          <a:xfrm>
            <a:off x="2677089" y="4012214"/>
            <a:ext cx="647353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FFFF00"/>
                </a:solidFill>
                <a:effectLst/>
                <a:uLnTx/>
                <a:uFillTx/>
                <a:latin typeface="Segoe UI"/>
                <a:ea typeface="メイリオ"/>
                <a:cs typeface="+mn-cs"/>
              </a:rPr>
              <a:t>For </a:t>
            </a:r>
            <a:r>
              <a:rPr lang="en-US" altLang="ja-JP" sz="2000" dirty="0">
                <a:solidFill>
                  <a:srgbClr val="FFFF00"/>
                </a:solidFill>
                <a:latin typeface="Segoe UI"/>
                <a:ea typeface="メイリオ"/>
              </a:rPr>
              <a:t>simplicity</a:t>
            </a:r>
            <a:r>
              <a:rPr kumimoji="1" lang="en-US" altLang="ja-JP" sz="2000" b="0" i="0" u="none" strike="noStrike" kern="1200" cap="none" spc="0" normalizeH="0" baseline="0" noProof="0" dirty="0">
                <a:ln>
                  <a:noFill/>
                </a:ln>
                <a:solidFill>
                  <a:srgbClr val="FFFF00"/>
                </a:solidFill>
                <a:effectLst/>
                <a:uLnTx/>
                <a:uFillTx/>
                <a:latin typeface="Segoe UI"/>
                <a:ea typeface="メイリオ"/>
                <a:cs typeface="+mn-cs"/>
              </a:rPr>
              <a:t>, only bosonic closed sector are analyzed</a:t>
            </a:r>
            <a:endParaRPr kumimoji="1" lang="ja-JP" altLang="en-US" sz="2000" b="0" i="0" u="none" strike="noStrike" kern="1200" cap="none" spc="0" normalizeH="0" baseline="0" noProof="0" dirty="0">
              <a:ln>
                <a:noFill/>
              </a:ln>
              <a:solidFill>
                <a:srgbClr val="FFFF00"/>
              </a:solidFill>
              <a:effectLst/>
              <a:uLnTx/>
              <a:uFillTx/>
              <a:latin typeface="Segoe UI"/>
              <a:ea typeface="メイリオ"/>
              <a:cs typeface="+mn-cs"/>
            </a:endParaRPr>
          </a:p>
        </p:txBody>
      </p:sp>
    </p:spTree>
    <p:extLst>
      <p:ext uri="{BB962C8B-B14F-4D97-AF65-F5344CB8AC3E}">
        <p14:creationId xmlns:p14="http://schemas.microsoft.com/office/powerpoint/2010/main" val="13219650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170.9787"/>
  <p:tag name="ORIGINALWIDTH" val="129.7338"/>
  <p:tag name="LATEXADDIN" val="\documentclass{slides}&#10;&#10;\usepackage{amsthm}&#10;\usepackage{amsmath}&#10;\usepackage{amssymb}&#10;\usepackage[dvips]{graphicx}&#10;\usepackage[dvips]{psfrag}&#10;&#10;\begin{document}&#10;\begin{eqnarray}&#10;\bar{\tau}&#10;\nonumber&#10;\end{eqnarray}&#10;\end{document}&#10;"/>
  <p:tag name="IGUANATEXSIZE" val="10"/>
  <p:tag name="IGUANATEXCURSOR" val="177"/>
  <p:tag name="TRANSPARENCY" val="True"/>
  <p:tag name="FILENAME" val=""/>
  <p:tag name="LATEXENGINEID" val="0"/>
  <p:tag name="TEMPFOLDER" val="c:\temp\"/>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218.2805"/>
  <p:tag name="ORIGINALWIDTH" val="174.7744"/>
  <p:tag name="OUTPUTTYPE" val="PNG"/>
  <p:tag name="IGUANATEXVERSION" val="160"/>
  <p:tag name="LATEXADDIN" val="\documentclass{slides}&#10;&#10;\usepackage{amsthm}&#10;\usepackage{amsmath}&#10;\usepackage{amssymb}&#10;\usepackage[dvips]{graphicx}&#10;\begin{document}&#10;\begin{eqnarray}&#10;\bar{\bold{E}}&#10;\nonumber&#10;\end{eqnarray}&#10;\end{document}&#10;"/>
  <p:tag name="IGUANATEXSIZE" val="10"/>
  <p:tag name="IGUANATEXCURSOR" val="163"/>
  <p:tag name="TRANSPARENCY" val="True"/>
  <p:tag name="LATEXENGINEID" val="4"/>
  <p:tag name="TEMPFOLDER" val="c:\temp\"/>
  <p:tag name="LATEXFORMHEIGHT" val="312"/>
  <p:tag name="LATEXFORMWIDTH" val="384"/>
  <p:tag name="LATEXFORMWRAP" val="True"/>
  <p:tag name="BITMAPVECTOR" val="0"/>
</p:tagLst>
</file>

<file path=ppt/tags/tag100.xml><?xml version="1.0" encoding="utf-8"?>
<p:tagLst xmlns:a="http://schemas.openxmlformats.org/drawingml/2006/main" xmlns:r="http://schemas.openxmlformats.org/officeDocument/2006/relationships" xmlns:p="http://schemas.openxmlformats.org/presentationml/2006/main">
  <p:tag name="OUTPUTDPI" val="1200"/>
  <p:tag name="ORIGINALHEIGHT" val="183.0255"/>
  <p:tag name="ORIGINALWIDTH" val="201.028"/>
  <p:tag name="OUTPUTTYPE" val="PNG"/>
  <p:tag name="IGUANATEXVERSION" val="160"/>
  <p:tag name="LATEXADDIN" val="\documentclass{slides}&#10;&#10;\usepackage{amsthm}&#10;\usepackage{amsmath}&#10;\usepackage{amssymb}&#10;\usepackage[dvips]{graphicx}&#10;\begin{document}&#10;\begin{eqnarray}&#10;\bold{A}&#10;\nonumber&#10;\end{eqnarray}&#10;\end{document}&#10;"/>
  <p:tag name="IGUANATEXSIZE" val="10"/>
  <p:tag name="IGUANATEXCURSOR" val="157"/>
  <p:tag name="TRANSPARENCY" val="True"/>
  <p:tag name="LATEXENGINEID" val="4"/>
  <p:tag name="TEMPFOLDER" val="c:\temp\"/>
  <p:tag name="LATEXFORMHEIGHT" val="312"/>
  <p:tag name="LATEXFORMWIDTH" val="384"/>
  <p:tag name="LATEXFORMWRAP" val="True"/>
  <p:tag name="BITMAPVECTOR" val="0"/>
</p:tagLst>
</file>

<file path=ppt/tags/tag101.xml><?xml version="1.0" encoding="utf-8"?>
<p:tagLst xmlns:a="http://schemas.openxmlformats.org/drawingml/2006/main" xmlns:r="http://schemas.openxmlformats.org/officeDocument/2006/relationships" xmlns:p="http://schemas.openxmlformats.org/presentationml/2006/main">
  <p:tag name="OUTPUTDPI" val="1200"/>
  <p:tag name="ORIGINALHEIGHT" val="226.5316"/>
  <p:tag name="ORIGINALWIDTH" val="951.8828"/>
  <p:tag name="OUTPUTTYPE" val="PNG"/>
  <p:tag name="IGUANATEXVERSION" val="160"/>
  <p:tag name="LATEXADDIN" val="\documentclass{slides}&#10;&#10;\usepackage{amsthm}&#10;\usepackage{amsmath}&#10;\usepackage{amssymb}&#10;\usepackage[dvips]{graphicx}&#10;\begin{document}&#10;\begin{eqnarray}&#10;E_8 \times E_8&#10;\nonumber&#10;\end{eqnarray}&#10;\end{document}&#10;"/>
  <p:tag name="IGUANATEXSIZE" val="10"/>
  <p:tag name="IGUANATEXCURSOR" val="163"/>
  <p:tag name="TRANSPARENCY" val="True"/>
  <p:tag name="LATEXENGINEID" val="4"/>
  <p:tag name="TEMPFOLDER" val="c:\temp\"/>
  <p:tag name="LATEXFORMHEIGHT" val="312"/>
  <p:tag name="LATEXFORMWIDTH" val="384"/>
  <p:tag name="LATEXFORMWRAP" val="True"/>
  <p:tag name="BITMAPVECTOR" val="0"/>
</p:tagLst>
</file>

<file path=ppt/tags/tag102.xml><?xml version="1.0" encoding="utf-8"?>
<p:tagLst xmlns:a="http://schemas.openxmlformats.org/drawingml/2006/main" xmlns:r="http://schemas.openxmlformats.org/officeDocument/2006/relationships" xmlns:p="http://schemas.openxmlformats.org/presentationml/2006/main">
  <p:tag name="OUTPUTDPI" val="1200"/>
  <p:tag name="ORIGINALHEIGHT" val="260.9674"/>
  <p:tag name="ORIGINALWIDTH" val="2012.748"/>
  <p:tag name="OUTPUTTYPE" val="PNG"/>
  <p:tag name="IGUANATEXVERSION" val="160"/>
  <p:tag name="LATEXADDIN" val="\documentclass{slides}&#10;&#10;\usepackage{amsthm}&#10;\usepackage{amsmath}&#10;\usepackage{amssymb}&#10;\usepackage[dvips]{graphicx}&#10;\usepackage[dvips]{psfrag}&#10;&#10;\begin{document}&#10;\begin{eqnarray}&#10;\bold{C}_{p} \; (p=0, 1, \cdots)&#10;\nonumber&#10;\end{eqnarray}&#10;\end{document}&#10;"/>
  <p:tag name="IGUANATEXSIZE" val="18"/>
  <p:tag name="IGUANATEXCURSOR" val="192"/>
  <p:tag name="TRANSPARENCY" val="True"/>
  <p:tag name="LATEXENGINEID" val="0"/>
  <p:tag name="TEMPFOLDER" val="c:\temp\"/>
  <p:tag name="LATEXFORMHEIGHT" val="312"/>
  <p:tag name="LATEXFORMWIDTH" val="384"/>
  <p:tag name="LATEXFORMWRAP" val="True"/>
  <p:tag name="BITMAPVECTOR" val="0"/>
</p:tagLst>
</file>

<file path=ppt/tags/tag103.xml><?xml version="1.0" encoding="utf-8"?>
<p:tagLst xmlns:a="http://schemas.openxmlformats.org/drawingml/2006/main" xmlns:r="http://schemas.openxmlformats.org/officeDocument/2006/relationships" xmlns:p="http://schemas.openxmlformats.org/presentationml/2006/main">
  <p:tag name="OUTPUTDPI" val="1200"/>
  <p:tag name="ORIGINALHEIGHT" val="223.5312"/>
  <p:tag name="ORIGINALWIDTH" val="217.5304"/>
  <p:tag name="OUTPUTTYPE" val="PNG"/>
  <p:tag name="IGUANATEXVERSION" val="160"/>
  <p:tag name="LATEXADDIN" val="\documentclass{slides}&#10;&#10;\usepackage{amsthm}&#10;\usepackage{amsmath}&#10;\usepackage{amssymb}&#10;\usepackage[dvips]{graphicx}&#10;\begin{document}&#10;\begin{eqnarray}&#10;\alpha'&#10;\nonumber&#10;\end{eqnarray}&#10;\end{document}&#10;"/>
  <p:tag name="IGUANATEXSIZE" val="18"/>
  <p:tag name="IGUANATEXCURSOR" val="156"/>
  <p:tag name="TRANSPARENCY" val="True"/>
  <p:tag name="LATEXENGINEID" val="4"/>
  <p:tag name="TEMPFOLDER" val="c:\temp\"/>
  <p:tag name="LATEXFORMHEIGHT" val="312"/>
  <p:tag name="LATEXFORMWIDTH" val="384"/>
  <p:tag name="LATEXFORMWRAP" val="True"/>
  <p:tag name="BITMAPVECTOR" val="0"/>
</p:tagLst>
</file>

<file path=ppt/tags/tag104.xml><?xml version="1.0" encoding="utf-8"?>
<p:tagLst xmlns:a="http://schemas.openxmlformats.org/drawingml/2006/main" xmlns:r="http://schemas.openxmlformats.org/officeDocument/2006/relationships" xmlns:p="http://schemas.openxmlformats.org/presentationml/2006/main">
  <p:tag name="OUTPUTDPI" val="1200"/>
  <p:tag name="ORIGINALHEIGHT" val="172.5241"/>
  <p:tag name="ORIGINALWIDTH" val="192.0268"/>
  <p:tag name="OUTPUTTYPE" val="PNG"/>
  <p:tag name="IGUANATEXVERSION" val="160"/>
  <p:tag name="LATEXADDIN" val="\documentclass{slides}&#10;&#10;\usepackage{amsthm}&#10;\usepackage{amsmath}&#10;\usepackage{amssymb}&#10;\usepackage[dvips]{graphicx}&#10;\begin{document}&#10;\begin{eqnarray}&#10;\Phi&#10;\nonumber&#10;\end{eqnarray}&#10;\end{document}&#10;"/>
  <p:tag name="IGUANATEXSIZE" val="10"/>
  <p:tag name="IGUANATEXCURSOR" val="153"/>
  <p:tag name="TRANSPARENCY" val="True"/>
  <p:tag name="LATEXENGINEID" val="4"/>
  <p:tag name="TEMPFOLDER" val="c:\temp\"/>
  <p:tag name="LATEXFORMHEIGHT" val="312"/>
  <p:tag name="LATEXFORMWIDTH" val="384"/>
  <p:tag name="LATEXFORMWRAP" val="True"/>
  <p:tag name="BITMAPVECTOR" val="0"/>
</p:tagLst>
</file>

<file path=ppt/tags/tag105.xml><?xml version="1.0" encoding="utf-8"?>
<p:tagLst xmlns:a="http://schemas.openxmlformats.org/drawingml/2006/main" xmlns:r="http://schemas.openxmlformats.org/officeDocument/2006/relationships" xmlns:p="http://schemas.openxmlformats.org/presentationml/2006/main">
  <p:tag name="OUTPUTDPI" val="1200"/>
  <p:tag name="ORIGINALHEIGHT" val="232.5324"/>
  <p:tag name="ORIGINALWIDTH" val="293.291"/>
  <p:tag name="OUTPUTTYPE" val="PNG"/>
  <p:tag name="IGUANATEXVERSION" val="160"/>
  <p:tag name="LATEXADDIN" val="\documentclass{slides}&#10;&#10;\usepackage{amsthm}&#10;\usepackage{amsmath}&#10;\usepackage{amssymb}&#10;\usepackage[dvips]{graphicx}&#10;\begin{document}&#10;\begin{eqnarray}&#10;C_0&#10;\nonumber&#10;\end{eqnarray}&#10;\end{document}&#10;"/>
  <p:tag name="IGUANATEXSIZE" val="10"/>
  <p:tag name="IGUANATEXCURSOR" val="152"/>
  <p:tag name="TRANSPARENCY" val="True"/>
  <p:tag name="LATEXENGINEID" val="4"/>
  <p:tag name="TEMPFOLDER" val="c:\temp\"/>
  <p:tag name="LATEXFORMHEIGHT" val="312"/>
  <p:tag name="LATEXFORMWIDTH" val="384"/>
  <p:tag name="LATEXFORMWRAP" val="True"/>
  <p:tag name="BITMAPVECTOR" val="0"/>
</p:tagLst>
</file>

<file path=ppt/tags/tag106.xml><?xml version="1.0" encoding="utf-8"?>
<p:tagLst xmlns:a="http://schemas.openxmlformats.org/drawingml/2006/main" xmlns:r="http://schemas.openxmlformats.org/officeDocument/2006/relationships" xmlns:p="http://schemas.openxmlformats.org/presentationml/2006/main">
  <p:tag name="OUTPUTDPI" val="1200"/>
  <p:tag name="ORIGINALHEIGHT" val="530.324"/>
  <p:tag name="ORIGINALWIDTH" val="2665.122"/>
  <p:tag name="OUTPUTTYPE" val="PNG"/>
  <p:tag name="IGUANATEXVERSION" val="160"/>
  <p:tag name="LATEXADDIN" val="\documentclass{slides}&#10;&#10;\usepackage{amsthm}&#10;\usepackage{amsmath}&#10;\usepackage{amssymb}&#10;\usepackage[dvips]{graphicx}&#10;\begin{document}&#10;\begin{eqnarray}&#10;\Phi \to \Phi - \frac{1}{2} lnG_{**} + \cdots&#10;\nonumber&#10;\end{eqnarray}&#10;\end{document}&#10;"/>
  <p:tag name="IGUANATEXSIZE" val="10"/>
  <p:tag name="IGUANATEXCURSOR" val="194"/>
  <p:tag name="TRANSPARENCY" val="True"/>
  <p:tag name="LATEXENGINEID" val="4"/>
  <p:tag name="TEMPFOLDER" val="c:\temp\"/>
  <p:tag name="LATEXFORMHEIGHT" val="312"/>
  <p:tag name="LATEXFORMWIDTH" val="384"/>
  <p:tag name="LATEXFORMWRAP" val="True"/>
  <p:tag name="BITMAPVECTOR" val="0"/>
</p:tagLst>
</file>

<file path=ppt/tags/tag107.xml><?xml version="1.0" encoding="utf-8"?>
<p:tagLst xmlns:a="http://schemas.openxmlformats.org/drawingml/2006/main" xmlns:r="http://schemas.openxmlformats.org/officeDocument/2006/relationships" xmlns:p="http://schemas.openxmlformats.org/presentationml/2006/main">
  <p:tag name="OUTPUTDPI" val="1200"/>
  <p:tag name="ORIGINALHEIGHT" val="232.5324"/>
  <p:tag name="ORIGINALWIDTH" val="1134.158"/>
  <p:tag name="OUTPUTTYPE" val="PNG"/>
  <p:tag name="IGUANATEXVERSION" val="160"/>
  <p:tag name="LATEXADDIN" val="\documentclass{slides}&#10;&#10;\usepackage{amsthm}&#10;\usepackage{amsmath}&#10;\usepackage{amssymb}&#10;\usepackage[dvips]{graphicx}&#10;\begin{document}&#10;\begin{eqnarray}&#10;C_0 \leftrightarrow C_{1 *}&#10;\nonumber&#10;\end{eqnarray}&#10;\end{document}&#10;"/>
  <p:tag name="IGUANATEXSIZE" val="10"/>
  <p:tag name="IGUANATEXCURSOR" val="176"/>
  <p:tag name="TRANSPARENCY" val="True"/>
  <p:tag name="LATEXENGINEID" val="4"/>
  <p:tag name="TEMPFOLDER" val="c:\temp\"/>
  <p:tag name="LATEXFORMHEIGHT" val="312"/>
  <p:tag name="LATEXFORMWIDTH" val="384"/>
  <p:tag name="LATEXFORMWRAP" val="True"/>
  <p:tag name="BITMAPVECTOR" val="0"/>
</p:tagLst>
</file>

<file path=ppt/tags/tag108.xml><?xml version="1.0" encoding="utf-8"?>
<p:tagLst xmlns:a="http://schemas.openxmlformats.org/drawingml/2006/main" xmlns:r="http://schemas.openxmlformats.org/officeDocument/2006/relationships" xmlns:p="http://schemas.openxmlformats.org/presentationml/2006/main">
  <p:tag name="OUTPUTDPI" val="1200"/>
  <p:tag name="ORIGINALHEIGHT" val="314.2939"/>
  <p:tag name="ORIGINALWIDTH" val="3043.925"/>
  <p:tag name="OUTPUTTYPE" val="PNG"/>
  <p:tag name="IGUANATEXVERSION" val="160"/>
  <p:tag name="LATEXADDIN" val="\documentclass{slides}&#10;&#10;\usepackage{amsthm}&#10;\usepackage{amsmath}&#10;\usepackage{amssymb}&#10;\usepackage[dvips]{graphicx}&#10;\begin{document}&#10;\begin{eqnarray}&#10;\tilde{\bold{F}}_p=d\bold{C}_{p-1}+d\mathbf{B}\wedge\bold{C}_{p-3}&#10;\nonumber&#10;\end{eqnarray}&#10;\end{document}&#10;"/>
  <p:tag name="IGUANATEXSIZE" val="10"/>
  <p:tag name="IGUANATEXCURSOR" val="195"/>
  <p:tag name="TRANSPARENCY" val="True"/>
  <p:tag name="LATEXENGINEID" val="4"/>
  <p:tag name="TEMPFOLDER" val="c:\temp\"/>
  <p:tag name="LATEXFORMHEIGHT" val="312"/>
  <p:tag name="LATEXFORMWIDTH" val="384"/>
  <p:tag name="LATEXFORMWRAP" val="True"/>
  <p:tag name="BITMAPVECTOR" val="0"/>
</p:tagLst>
</file>

<file path=ppt/tags/tag109.xml><?xml version="1.0" encoding="utf-8"?>
<p:tagLst xmlns:a="http://schemas.openxmlformats.org/drawingml/2006/main" xmlns:r="http://schemas.openxmlformats.org/officeDocument/2006/relationships" xmlns:p="http://schemas.openxmlformats.org/presentationml/2006/main">
  <p:tag name="OUTPUTDPI" val="1200"/>
  <p:tag name="ORIGINALHEIGHT" val="278.2888"/>
  <p:tag name="ORIGINALWIDTH" val="1890.264"/>
  <p:tag name="OUTPUTTYPE" val="PNG"/>
  <p:tag name="IGUANATEXVERSION" val="160"/>
  <p:tag name="LATEXADDIN" val="\documentclass{slides}&#10;&#10;\usepackage{amsthm}&#10;\usepackage{amsmath}&#10;\usepackage{amssymb}&#10;\usepackage[dvips]{graphicx}&#10;\begin{document}&#10;\begin{eqnarray}&#10;\tilde{\mathbf{H}}=d\mathbf{B}-\alpha'\boldsymbol{\omega}_3,&#10;\nonumber&#10;\end{eqnarray}&#10;\end{document}&#10;"/>
  <p:tag name="IGUANATEXSIZE" val="10"/>
  <p:tag name="IGUANATEXCURSOR" val="209"/>
  <p:tag name="TRANSPARENCY" val="True"/>
  <p:tag name="LATEXENGINEID" val="4"/>
  <p:tag name="TEMPFOLDER" val="c:\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193.527"/>
  <p:tag name="ORIGINALWIDTH" val="523.5731"/>
  <p:tag name="OUTPUTTYPE" val="PNG"/>
  <p:tag name="IGUANATEXVERSION" val="160"/>
  <p:tag name="LATEXADDIN" val="\documentclass{slides}&#10;&#10;\usepackage{amsthm}&#10;\usepackage{amsmath}&#10;\usepackage{amssymb}&#10;\usepackage[dvips]{graphicx}&#10;\begin{document}&#10;\begin{eqnarray}&#10;\in \mathcal{M}&#10;\nonumber&#10;\end{eqnarray}&#10;\end{document}&#10;"/>
  <p:tag name="IGUANATEXSIZE" val="10"/>
  <p:tag name="IGUANATEXCURSOR" val="164"/>
  <p:tag name="TRANSPARENCY" val="True"/>
  <p:tag name="LATEXENGINEID" val="4"/>
  <p:tag name="TEMPFOLDER" val="c:\temp\"/>
  <p:tag name="LATEXFORMHEIGHT" val="312"/>
  <p:tag name="LATEXFORMWIDTH" val="384"/>
  <p:tag name="LATEXFORMWRAP" val="True"/>
  <p:tag name="BITMAPVECTOR" val="0"/>
</p:tagLst>
</file>

<file path=ppt/tags/tag110.xml><?xml version="1.0" encoding="utf-8"?>
<p:tagLst xmlns:a="http://schemas.openxmlformats.org/drawingml/2006/main" xmlns:r="http://schemas.openxmlformats.org/officeDocument/2006/relationships" xmlns:p="http://schemas.openxmlformats.org/presentationml/2006/main">
  <p:tag name="OUTPUTDPI" val="1200"/>
  <p:tag name="ORIGINALHEIGHT" val="535.5747"/>
  <p:tag name="ORIGINALWIDTH" val="3851.788"/>
  <p:tag name="OUTPUTTYPE" val="PNG"/>
  <p:tag name="IGUANATEXVERSION" val="160"/>
  <p:tag name="LATEXADDIN" val="\documentclass{slides}&#10;&#10;\usepackage{amsthm}&#10;\usepackage{amsmath}&#10;\usepackage{amssymb}&#10;\usepackage[dvips]{graphicx}&#10;\begin{document}&#10;\begin{eqnarray}&#10;\boldsymbol{\omega}_3=\mbox{tr}(\mathbf{A}\wedge d\mathbf{A} -\frac{2i}{3}\mathbf{A} \wedge \mathbf{A} \wedge \mathbf{A})&#10;\nonumber&#10;\end{eqnarray}&#10;\end{document}&#10;"/>
  <p:tag name="IGUANATEXSIZE" val="10"/>
  <p:tag name="IGUANATEXCURSOR" val="270"/>
  <p:tag name="TRANSPARENCY" val="True"/>
  <p:tag name="LATEXENGINEID" val="4"/>
  <p:tag name="TEMPFOLDER" val="c:\temp\"/>
  <p:tag name="LATEXFORMHEIGHT" val="312"/>
  <p:tag name="LATEXFORMWIDTH" val="384"/>
  <p:tag name="LATEXFORMWRAP" val="True"/>
  <p:tag name="BITMAPVECTOR" val="0"/>
</p:tagLst>
</file>

<file path=ppt/tags/tag111.xml><?xml version="1.0" encoding="utf-8"?>
<p:tagLst xmlns:a="http://schemas.openxmlformats.org/drawingml/2006/main" xmlns:r="http://schemas.openxmlformats.org/officeDocument/2006/relationships" xmlns:p="http://schemas.openxmlformats.org/presentationml/2006/main">
  <p:tag name="OUTPUTDPI" val="1200"/>
  <p:tag name="ORIGINALHEIGHT" val="102.9828"/>
  <p:tag name="ORIGINALWIDTH" val="960.0093"/>
  <p:tag name="OUTPUTTYPE" val="PNG"/>
  <p:tag name="IGUANATEXVERSION" val="160"/>
  <p:tag name="LATEXADDIN" val="\documentclass{slides}&#10;&#10;\usepackage{amsthm}&#10;\usepackage{amsmath}&#10;\usepackage{amssymb}&#10;\usepackage[dvips]{graphicx}&#10;\begin{document}&#10;\begin{eqnarray}&#10;V&#10;= \frac{1}{2\kappa_{10}}\int d^{10}x \sqrt{-G}\Big( (-\frac32 - f_0 )&#10; (|H|^2-2R)&#10; \nonumber&#10;\end{eqnarray}&#10;\end{document}&#10;"/>
  <p:tag name="IGUANATEXSIZE" val="10"/>
  <p:tag name="IGUANATEXCURSOR" val="195"/>
  <p:tag name="TRANSPARENCY" val="True"/>
  <p:tag name="LATEXENGINEID" val="4"/>
  <p:tag name="TEMPFOLDER" val="c:\temp\"/>
  <p:tag name="LATEXFORMHEIGHT" val="312"/>
  <p:tag name="LATEXFORMWIDTH" val="384"/>
  <p:tag name="LATEXFORMWRAP" val="True"/>
  <p:tag name="BITMAPVECTOR" val="0"/>
</p:tagLst>
</file>

<file path=ppt/tags/tag112.xml><?xml version="1.0" encoding="utf-8"?>
<p:tagLst xmlns:a="http://schemas.openxmlformats.org/drawingml/2006/main" xmlns:r="http://schemas.openxmlformats.org/officeDocument/2006/relationships" xmlns:p="http://schemas.openxmlformats.org/presentationml/2006/main">
  <p:tag name="OUTPUTDPI" val="1200"/>
  <p:tag name="ORIGINALHEIGHT" val="530.324"/>
  <p:tag name="ORIGINALWIDTH" val="3064.178"/>
  <p:tag name="OUTPUTTYPE" val="PNG"/>
  <p:tag name="IGUANATEXVERSION" val="160"/>
  <p:tag name="LATEXADDIN" val="\documentclass{slides}&#10;&#10;\usepackage{amsthm}&#10;\usepackage{amsmath}&#10;\usepackage{amssymb}&#10;\usepackage[dvips]{graphicx}&#10;\begin{document}&#10;\begin{eqnarray}&#10; (-\frac{97}{2}-24f_0) (|H|^2-2R) &#10;\nonumber&#10;\end{eqnarray}&#10;\end{document}&#10;"/>
  <p:tag name="IGUANATEXSIZE" val="10"/>
  <p:tag name="IGUANATEXCURSOR" val="165"/>
  <p:tag name="TRANSPARENCY" val="True"/>
  <p:tag name="LATEXENGINEID" val="4"/>
  <p:tag name="TEMPFOLDER" val="c:\temp\"/>
  <p:tag name="LATEXFORMHEIGHT" val="312"/>
  <p:tag name="LATEXFORMWIDTH" val="384"/>
  <p:tag name="LATEXFORMWRAP" val="True"/>
  <p:tag name="BITMAPVECTOR" val="0"/>
</p:tagLst>
</file>

<file path=ppt/tags/tag113.xml><?xml version="1.0" encoding="utf-8"?>
<p:tagLst xmlns:a="http://schemas.openxmlformats.org/drawingml/2006/main" xmlns:r="http://schemas.openxmlformats.org/officeDocument/2006/relationships" xmlns:p="http://schemas.openxmlformats.org/presentationml/2006/main">
  <p:tag name="OUTPUTDPI" val="1200"/>
  <p:tag name="ORIGINALHEIGHT" val="74.6189"/>
  <p:tag name="ORIGINALWIDTH" val="960.2275"/>
  <p:tag name="OUTPUTTYPE" val="PNG"/>
  <p:tag name="IGUANATEXVERSION" val="160"/>
  <p:tag name="LATEXADDIN" val="\documentclass{slides}&#10;&#10;\usepackage{amsthm}&#10;\usepackage{amsmath}&#10;\usepackage{amssymb}&#10;\usepackage[dvips]{graphicx}&#10;\begin{document}&#10;\begin{eqnarray}&#10;-(542+270f_0)\phi(|H|^2-2R)&#10;+(1540+778f_0)(\partial \phi)^2\Big)&#10;\nonumber&#10;\end{eqnarray}&#10;\end{document}&#10;"/>
  <p:tag name="IGUANATEXSIZE" val="10"/>
  <p:tag name="IGUANATEXCURSOR" val="188"/>
  <p:tag name="TRANSPARENCY" val="True"/>
  <p:tag name="LATEXENGINEID" val="4"/>
  <p:tag name="TEMPFOLDER" val="c:\temp\"/>
  <p:tag name="LATEXFORMHEIGHT" val="312"/>
  <p:tag name="LATEXFORMWIDTH" val="384"/>
  <p:tag name="LATEXFORMWRAP" val="True"/>
  <p:tag name="BITMAPVECTOR" val="0"/>
</p:tagLst>
</file>

<file path=ppt/tags/tag114.xml><?xml version="1.0" encoding="utf-8"?>
<p:tagLst xmlns:a="http://schemas.openxmlformats.org/drawingml/2006/main" xmlns:r="http://schemas.openxmlformats.org/officeDocument/2006/relationships" xmlns:p="http://schemas.openxmlformats.org/presentationml/2006/main">
  <p:tag name="OUTPUTDPI" val="1200"/>
  <p:tag name="ORIGINALHEIGHT" val="232.5324"/>
  <p:tag name="ORIGINALWIDTH" val="231.7824"/>
  <p:tag name="OUTPUTTYPE" val="PNG"/>
  <p:tag name="IGUANATEXVERSION" val="160"/>
  <p:tag name="LATEXADDIN" val="\documentclass{slides}&#10;&#10;\usepackage{amsthm}&#10;\usepackage{amsmath}&#10;\usepackage{amssymb}&#10;\usepackage[dvips]{graphicx}&#10;\begin{document}&#10;\begin{eqnarray}&#10;f_0&#10;\nonumber&#10;\end{eqnarray}&#10;\end{document}&#10;"/>
  <p:tag name="IGUANATEXSIZE" val="10"/>
  <p:tag name="IGUANATEXCURSOR" val="150"/>
  <p:tag name="TRANSPARENCY" val="True"/>
  <p:tag name="LATEXENGINEID" val="4"/>
  <p:tag name="TEMPFOLDER" val="c:\temp\"/>
  <p:tag name="LATEXFORMHEIGHT" val="312"/>
  <p:tag name="LATEXFORMWIDTH" val="384"/>
  <p:tag name="LATEXFORMWRAP" val="True"/>
  <p:tag name="BITMAPVECTOR" val="0"/>
</p:tagLst>
</file>

<file path=ppt/tags/tag115.xml><?xml version="1.0" encoding="utf-8"?>
<p:tagLst xmlns:a="http://schemas.openxmlformats.org/drawingml/2006/main" xmlns:r="http://schemas.openxmlformats.org/officeDocument/2006/relationships" xmlns:p="http://schemas.openxmlformats.org/presentationml/2006/main">
  <p:tag name="OUTPUTDPI" val="1200"/>
  <p:tag name="ORIGINALHEIGHT" val="272.288"/>
  <p:tag name="ORIGINALWIDTH" val="2799.391"/>
  <p:tag name="OUTPUTTYPE" val="PNG"/>
  <p:tag name="IGUANATEXVERSION" val="160"/>
  <p:tag name="LATEXADDIN" val="\documentclass{slides}&#10;&#10;\usepackage{amsthm}&#10;\usepackage{amsmath}&#10;\usepackage{amssymb}&#10;\usepackage[dvips]{graphicx}&#10;\begin{document}&#10;\begin{eqnarray}&#10;\Delta G(x;x')=-\delta(x-x')&#10;\nonumber&#10;\end{eqnarray}&#10;\end{document}&#10;"/>
  <p:tag name="IGUANATEXSIZE" val="18"/>
  <p:tag name="IGUANATEXCURSOR" val="165"/>
  <p:tag name="TRANSPARENCY" val="True"/>
  <p:tag name="LATEXENGINEID" val="4"/>
  <p:tag name="TEMPFOLDER" val="c:\temp\"/>
  <p:tag name="LATEXFORMHEIGHT" val="312"/>
  <p:tag name="LATEXFORMWIDTH" val="384"/>
  <p:tag name="LATEXFORMWRAP" val="True"/>
  <p:tag name="BITMAPVECTOR" val="0"/>
</p:tagLst>
</file>

<file path=ppt/tags/tag116.xml><?xml version="1.0" encoding="utf-8"?>
<p:tagLst xmlns:a="http://schemas.openxmlformats.org/drawingml/2006/main" xmlns:r="http://schemas.openxmlformats.org/officeDocument/2006/relationships" xmlns:p="http://schemas.openxmlformats.org/presentationml/2006/main">
  <p:tag name="OUTPUTDPI" val="1200"/>
  <p:tag name="ORIGINALHEIGHT" val="585.0817"/>
  <p:tag name="ORIGINALWIDTH" val="4293.6"/>
  <p:tag name="OUTPUTTYPE" val="PNG"/>
  <p:tag name="IGUANATEXVERSION" val="160"/>
  <p:tag name="LATEXADDIN" val="\documentclass{slides}&#10;&#10;\usepackage{amsthm}&#10;\usepackage{amsmath}&#10;\usepackage{amssymb}&#10;\usepackage[dvips]{graphicx}&#10;\begin{document}&#10;\begin{eqnarray}&#10;+\frac{1}{(2\kappa_{10})^2}\int d^{10}x \sqrt{-G}&#10;\int d^{10}x' \sqrt{-G'} &#10; \nonumber&#10;\end{eqnarray}&#10;\end{document}&#10;"/>
  <p:tag name="IGUANATEXSIZE" val="10"/>
  <p:tag name="IGUANATEXCURSOR" val="224"/>
  <p:tag name="TRANSPARENCY" val="True"/>
  <p:tag name="LATEXENGINEID" val="4"/>
  <p:tag name="TEMPFOLDER" val="c:\temp\"/>
  <p:tag name="LATEXFORMHEIGHT" val="312"/>
  <p:tag name="LATEXFORMWIDTH" val="384"/>
  <p:tag name="LATEXFORMWRAP" val="True"/>
  <p:tag name="BITMAPVECTOR" val="0"/>
</p:tagLst>
</file>

<file path=ppt/tags/tag117.xml><?xml version="1.0" encoding="utf-8"?>
<p:tagLst xmlns:a="http://schemas.openxmlformats.org/drawingml/2006/main" xmlns:r="http://schemas.openxmlformats.org/officeDocument/2006/relationships" xmlns:p="http://schemas.openxmlformats.org/presentationml/2006/main">
  <p:tag name="OUTPUTDPI" val="1200"/>
  <p:tag name="ORIGINALHEIGHT" val="307.5429"/>
  <p:tag name="ORIGINALWIDTH" val="3136.938"/>
  <p:tag name="OUTPUTTYPE" val="PNG"/>
  <p:tag name="IGUANATEXVERSION" val="160"/>
  <p:tag name="LATEXADDIN" val="\documentclass{slides}&#10;&#10;\usepackage{amsthm}&#10;\usepackage{amsmath}&#10;\usepackage{amssymb}&#10;\usepackage[dvips]{graphicx}&#10;\begin{document}&#10;\begin{eqnarray}&#10;G(x;x')(|H'|^2-2R')+ \cdots&#10;\nonumber&#10;\end{eqnarray}&#10;\end{document}&#10;"/>
  <p:tag name="IGUANATEXSIZE" val="10"/>
  <p:tag name="IGUANATEXCURSOR" val="176"/>
  <p:tag name="TRANSPARENCY" val="True"/>
  <p:tag name="LATEXENGINEID" val="4"/>
  <p:tag name="TEMPFOLDER" val="c:\temp\"/>
  <p:tag name="LATEXFORMHEIGHT" val="312"/>
  <p:tag name="LATEXFORMWIDTH" val="384"/>
  <p:tag name="LATEXFORMWRAP" val="True"/>
  <p:tag name="BITMAPVECTOR" val="0"/>
</p:tagLst>
</file>

<file path=ppt/tags/tag118.xml><?xml version="1.0" encoding="utf-8"?>
<p:tagLst xmlns:a="http://schemas.openxmlformats.org/drawingml/2006/main" xmlns:r="http://schemas.openxmlformats.org/officeDocument/2006/relationships" xmlns:p="http://schemas.openxmlformats.org/presentationml/2006/main">
  <p:tag name="OUTPUTDPI" val="1200"/>
  <p:tag name="ORIGINALHEIGHT" val="295.5413"/>
  <p:tag name="ORIGINALWIDTH" val="901.6259"/>
  <p:tag name="OUTPUTTYPE" val="PNG"/>
  <p:tag name="IGUANATEXVERSION" val="160"/>
  <p:tag name="LATEXADDIN" val="\documentclass{slides}&#10;&#10;\usepackage{amsthm}&#10;\usepackage{amsmath}&#10;\usepackage{amssymb}&#10;\usepackage[dvips]{graphicx}&#10;\begin{document}&#10;\begin{eqnarray}&#10;X^{(0, \bar{\sigma}, \bar{\theta)}}&#10;\nonumber&#10;\end{eqnarray}&#10;\end{document}&#10;"/>
  <p:tag name="IGUANATEXSIZE" val="10"/>
  <p:tag name="IGUANATEXCURSOR" val="183"/>
  <p:tag name="TRANSPARENCY" val="True"/>
  <p:tag name="LATEXENGINEID" val="4"/>
  <p:tag name="TEMPFOLDER" val="c:\temp\"/>
  <p:tag name="LATEXFORMHEIGHT" val="312"/>
  <p:tag name="LATEXFORMWIDTH" val="384"/>
  <p:tag name="LATEXFORMWRAP" val="True"/>
  <p:tag name="BITMAPVECTOR" val="0"/>
</p:tagLst>
</file>

<file path=ppt/tags/tag119.xml><?xml version="1.0" encoding="utf-8"?>
<p:tagLst xmlns:a="http://schemas.openxmlformats.org/drawingml/2006/main" xmlns:r="http://schemas.openxmlformats.org/officeDocument/2006/relationships" xmlns:p="http://schemas.openxmlformats.org/presentationml/2006/main">
  <p:tag name="OUTPUTDPI" val="1200"/>
  <p:tag name="ORIGINALHEIGHT" val="248.2847"/>
  <p:tag name="ORIGINALWIDTH" val="258.7861"/>
  <p:tag name="OUTPUTTYPE" val="PNG"/>
  <p:tag name="IGUANATEXVERSION" val="160"/>
  <p:tag name="LATEXADDIN" val="\documentclass{slides}&#10;&#10;\usepackage{amsthm}&#10;\usepackage{amsmath}&#10;\usepackage{amssymb}&#10;\usepackage[dvips]{graphicx}&#10;\begin{document}&#10;\begin{eqnarray}&#10;x^0&#10;\nonumber&#10;\end{eqnarray}&#10;\end{document}&#10;"/>
  <p:tag name="IGUANATEXSIZE" val="10"/>
  <p:tag name="IGUANATEXCURSOR" val="152"/>
  <p:tag name="TRANSPARENCY" val="True"/>
  <p:tag name="LATEXENGINEID" val="4"/>
  <p:tag name="TEMPFOLDER" val="c:\temp\"/>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176.9779"/>
  <p:tag name="ORIGINALWIDTH" val="177.7278"/>
  <p:tag name="OUTPUTTYPE" val="PNG"/>
  <p:tag name="IGUANATEXVERSION" val="160"/>
  <p:tag name="LATEXADDIN" val="\documentclass{slides}&#10;&#10;\usepackage{amsthm}&#10;\usepackage{amsmath}&#10;\usepackage{amssymb}&#10;\usepackage[dvips]{graphicx}&#10;\usepackage[dvips]{psfrag}&#10;&#10;\begin{document}&#10;\begin{eqnarray}&#10;\bold{\Sigma}&#10;\nonumber&#10;\end{eqnarray}&#10;\end{document}&#10;"/>
  <p:tag name="IGUANATEXSIZE" val="10"/>
  <p:tag name="IGUANATEXCURSOR" val="190"/>
  <p:tag name="TRANSPARENCY" val="True"/>
  <p:tag name="LATEXENGINEID" val="0"/>
  <p:tag name="TEMPFOLDER" val="c:\temp\"/>
  <p:tag name="LATEXFORMHEIGHT" val="312"/>
  <p:tag name="LATEXFORMWIDTH" val="384"/>
  <p:tag name="LATEXFORMWRAP" val="True"/>
  <p:tag name="BITMAPVECTOR" val="0"/>
</p:tagLst>
</file>

<file path=ppt/tags/tag120.xml><?xml version="1.0" encoding="utf-8"?>
<p:tagLst xmlns:a="http://schemas.openxmlformats.org/drawingml/2006/main" xmlns:r="http://schemas.openxmlformats.org/officeDocument/2006/relationships" xmlns:p="http://schemas.openxmlformats.org/presentationml/2006/main">
  <p:tag name="OUTPUTDPI" val="1200"/>
  <p:tag name="ORIGINALHEIGHT" val="630.838"/>
  <p:tag name="ORIGINALWIDTH" val="3990.557"/>
  <p:tag name="OUTPUTTYPE" val="PNG"/>
  <p:tag name="IGUANATEXVERSION" val="160"/>
  <p:tag name="LATEXADDIN" val="\documentclass{slides}&#10;&#10;\usepackage{amsthm}&#10;\usepackage{amsmath}&#10;\usepackage{amssymb}&#10;\usepackage[dvips]{graphicx}&#10;\begin{document}&#10;\begin{eqnarray}&#10;\bar{G}_{(\mu\bar{\sigma})(\nu\bar{\sigma}')}&amp;=&amp;&#10;G_{\mu\nu}(X(\bar{\sigma})) \frac{\bar{e}^3}{\sqrt{\bar{h}}}\delta_{\bar{\sigma}\bar{\sigma}'}&#10;\nonumber&#10;\end{eqnarray}&#10;\end{document}&#10;"/>
  <p:tag name="IGUANATEXSIZE" val="10"/>
  <p:tag name="IGUANATEXCURSOR" val="292"/>
  <p:tag name="TRANSPARENCY" val="True"/>
  <p:tag name="LATEXENGINEID" val="4"/>
  <p:tag name="TEMPFOLDER" val="c:\temp\"/>
  <p:tag name="LATEXFORMHEIGHT" val="312"/>
  <p:tag name="LATEXFORMWIDTH" val="384"/>
  <p:tag name="LATEXFORMWRAP" val="True"/>
  <p:tag name="BITMAPVECTOR" val="0"/>
</p:tagLst>
</file>

<file path=ppt/tags/tag121.xml><?xml version="1.0" encoding="utf-8"?>
<p:tagLst xmlns:a="http://schemas.openxmlformats.org/drawingml/2006/main" xmlns:r="http://schemas.openxmlformats.org/officeDocument/2006/relationships" xmlns:p="http://schemas.openxmlformats.org/presentationml/2006/main">
  <p:tag name="OUTPUTDPI" val="1200"/>
  <p:tag name="ORIGINALHEIGHT" val="630.838"/>
  <p:tag name="ORIGINALWIDTH" val="3725.77"/>
  <p:tag name="OUTPUTTYPE" val="PNG"/>
  <p:tag name="IGUANATEXVERSION" val="160"/>
  <p:tag name="LATEXADDIN" val="\documentclass{slides}&#10;&#10;\usepackage{amsthm}&#10;\usepackage{amsmath}&#10;\usepackage{amssymb}&#10;\usepackage[dvips]{graphicx}&#10;\begin{document}&#10;\begin{eqnarray}&#10;\bar{B}_{(\mu\bar{\sigma})(\nu\bar{\sigma}')}=&#10;B_{\mu\nu}(X(\bar{\sigma})) \frac{\bar{e}^3}{\sqrt{\bar{h}}}\delta_{\bar{\sigma}\bar{\sigma}'}&#10;\nonumber&#10;\end{eqnarray}&#10;\end{document}&#10;"/>
  <p:tag name="IGUANATEXSIZE" val="10"/>
  <p:tag name="IGUANATEXCURSOR" val="291"/>
  <p:tag name="TRANSPARENCY" val="True"/>
  <p:tag name="LATEXENGINEID" val="4"/>
  <p:tag name="TEMPFOLDER" val="c:\temp\"/>
  <p:tag name="LATEXFORMHEIGHT" val="312"/>
  <p:tag name="LATEXFORMWIDTH" val="384"/>
  <p:tag name="LATEXFORMWRAP" val="True"/>
  <p:tag name="BITMAPVECTOR" val="0"/>
</p:tagLst>
</file>

<file path=ppt/tags/tag122.xml><?xml version="1.0" encoding="utf-8"?>
<p:tagLst xmlns:a="http://schemas.openxmlformats.org/drawingml/2006/main" xmlns:r="http://schemas.openxmlformats.org/officeDocument/2006/relationships" xmlns:p="http://schemas.openxmlformats.org/presentationml/2006/main">
  <p:tag name="OUTPUTDPI" val="1200"/>
  <p:tag name="ORIGINALHEIGHT" val="480.067"/>
  <p:tag name="ORIGINALWIDTH" val="2599.863"/>
  <p:tag name="OUTPUTTYPE" val="PNG"/>
  <p:tag name="IGUANATEXVERSION" val="160"/>
  <p:tag name="LATEXADDIN" val="\documentclass{slides}&#10;&#10;\usepackage{amsthm}&#10;\usepackage{amsmath}&#10;\usepackage{amssymb}&#10;\usepackage[dvips]{graphicx}&#10;\begin{document}&#10;\begin{eqnarray}&#10;\bar{\Phi}&amp;=&amp; \int d \bar{\sigma} \bar{e} \Phi(X(\bar{\sigma}))&#10;\nonumber&#10;\end{eqnarray}&#10;\end{document}&#10;"/>
  <p:tag name="IGUANATEXSIZE" val="10"/>
  <p:tag name="IGUANATEXCURSOR" val="156"/>
  <p:tag name="TRANSPARENCY" val="True"/>
  <p:tag name="LATEXENGINEID" val="4"/>
  <p:tag name="TEMPFOLDER" val="c:\temp\"/>
  <p:tag name="LATEXFORMHEIGHT" val="312"/>
  <p:tag name="LATEXFORMWIDTH" val="384"/>
  <p:tag name="LATEXFORMWRAP" val="True"/>
  <p:tag name="BITMAPVECTOR" val="0"/>
</p:tagLst>
</file>

<file path=ppt/tags/tag123.xml><?xml version="1.0" encoding="utf-8"?>
<p:tagLst xmlns:a="http://schemas.openxmlformats.org/drawingml/2006/main" xmlns:r="http://schemas.openxmlformats.org/officeDocument/2006/relationships" xmlns:p="http://schemas.openxmlformats.org/presentationml/2006/main">
  <p:tag name="OUTPUTDPI" val="1200"/>
  <p:tag name="ORIGINALHEIGHT" val="267.7874"/>
  <p:tag name="ORIGINALWIDTH" val="2512.101"/>
  <p:tag name="OUTPUTTYPE" val="PNG"/>
  <p:tag name="IGUANATEXVERSION" val="160"/>
  <p:tag name="LATEXADDIN" val="\documentclass{slides}&#10;&#10;\usepackage{amsthm}&#10;\usepackage{amsmath}&#10;\usepackage{amssymb}&#10;\usepackage[dvips]{graphicx}&#10;\begin{document}&#10;\begin{eqnarray}&#10;G_{\mu\nu}(x), B_{\mu\nu}(x), \Phi(x)&#10;\nonumber&#10;\end{eqnarray}&#10;\end{document}&#10;"/>
  <p:tag name="IGUANATEXSIZE" val="10"/>
  <p:tag name="IGUANATEXCURSOR" val="181"/>
  <p:tag name="TRANSPARENCY" val="True"/>
  <p:tag name="LATEXENGINEID" val="4"/>
  <p:tag name="TEMPFOLDER" val="c:\temp\"/>
  <p:tag name="LATEXFORMHEIGHT" val="312"/>
  <p:tag name="LATEXFORMWIDTH" val="384"/>
  <p:tag name="LATEXFORMWRAP" val="True"/>
  <p:tag name="BITMAPVECTOR" val="0"/>
</p:tagLst>
</file>

<file path=ppt/tags/tag124.xml><?xml version="1.0" encoding="utf-8"?>
<p:tagLst xmlns:a="http://schemas.openxmlformats.org/drawingml/2006/main" xmlns:r="http://schemas.openxmlformats.org/officeDocument/2006/relationships" xmlns:p="http://schemas.openxmlformats.org/presentationml/2006/main">
  <p:tag name="OUTPUTDPI" val="1200"/>
  <p:tag name="ORIGINALHEIGHT" val="308.293"/>
  <p:tag name="ORIGINALWIDTH" val="1191.166"/>
  <p:tag name="OUTPUTTYPE" val="PNG"/>
  <p:tag name="IGUANATEXVERSION" val="160"/>
  <p:tag name="LATEXADDIN" val="\documentclass{slides}&#10;&#10;\usepackage{amsthm}&#10;\usepackage{amsmath}&#10;\usepackage{amssymb}&#10;\usepackage[dvips]{graphicx}&#10;\begin{document}&#10;\begin{eqnarray}&#10;\bar{G}_{dd}=e^{2\phi}&#10;\nonumber&#10;\end{eqnarray}&#10;\end{document}&#10;"/>
  <p:tag name="IGUANATEXSIZE" val="10"/>
  <p:tag name="IGUANATEXCURSOR" val="171"/>
  <p:tag name="TRANSPARENCY" val="True"/>
  <p:tag name="LATEXENGINEID" val="4"/>
  <p:tag name="TEMPFOLDER" val="c:\temp\"/>
  <p:tag name="LATEXFORMHEIGHT" val="312"/>
  <p:tag name="LATEXFORMWIDTH" val="384"/>
  <p:tag name="LATEXFORMWRAP" val="True"/>
  <p:tag name="BITMAPVECTOR" val="0"/>
</p:tagLst>
</file>

<file path=ppt/tags/tag125.xml><?xml version="1.0" encoding="utf-8"?>
<p:tagLst xmlns:a="http://schemas.openxmlformats.org/drawingml/2006/main" xmlns:r="http://schemas.openxmlformats.org/officeDocument/2006/relationships" xmlns:p="http://schemas.openxmlformats.org/presentationml/2006/main">
  <p:tag name="OUTPUTDPI" val="1200"/>
  <p:tag name="ORIGINALHEIGHT" val="225.7815"/>
  <p:tag name="ORIGINALWIDTH" val="141.0197"/>
  <p:tag name="OUTPUTTYPE" val="PNG"/>
  <p:tag name="IGUANATEXVERSION" val="160"/>
  <p:tag name="LATEXADDIN" val="\documentclass{slides}&#10;&#10;\usepackage{amsthm}&#10;\usepackage{amsmath}&#10;\usepackage{amssymb}&#10;\usepackage[dvips]{graphicx}&#10;\begin{document}&#10;\begin{eqnarray}&#10;\phi&#10;\nonumber&#10;\end{eqnarray}&#10;\end{document}&#10;"/>
  <p:tag name="IGUANATEXSIZE" val="10"/>
  <p:tag name="IGUANATEXCURSOR" val="153"/>
  <p:tag name="TRANSPARENCY" val="True"/>
  <p:tag name="LATEXENGINEID" val="4"/>
  <p:tag name="TEMPFOLDER" val="c:\temp\"/>
  <p:tag name="LATEXFORMHEIGHT" val="312"/>
  <p:tag name="LATEXFORMWIDTH" val="384"/>
  <p:tag name="LATEXFORMWRAP" val="True"/>
  <p:tag name="BITMAPVECTOR" val="0"/>
</p:tagLst>
</file>

<file path=ppt/tags/tag126.xml><?xml version="1.0" encoding="utf-8"?>
<p:tagLst xmlns:a="http://schemas.openxmlformats.org/drawingml/2006/main" xmlns:r="http://schemas.openxmlformats.org/officeDocument/2006/relationships" xmlns:p="http://schemas.openxmlformats.org/presentationml/2006/main">
  <p:tag name="OUTPUTDPI" val="1200"/>
  <p:tag name="ORIGINALHEIGHT" val="123.2739"/>
  <p:tag name="ORIGINALWIDTH" val="959.573"/>
  <p:tag name="OUTPUTTYPE" val="PNG"/>
  <p:tag name="IGUANATEXVERSION" val="160"/>
  <p:tag name="LATEXADDIN" val="\documentclass{slides}&#10;&#10;\usepackage{amsthm}&#10;\usepackage{amsmath}&#10;\usepackage{amssymb}&#10;\usepackage[dvips]{graphicx}&#10;\begin{document}&#10;\begin{eqnarray}&#10;=\epsilon \Biggl( \int d\bar\sigma\frac{\sqrt{\bar h}}{\bar e^2}G_{\mu\nu}&#10; (\partial_{\bar\sigma}X^\mu\partial_{\bar\sigma}X^\nu + \partial_{\bar\sigma}X^{\rho}B_{\rho\mu}&#10; \partial_{\bar\sigma}X^{\rho'} B_{\rho'\nu}&#10;\nonumber&#10;\end{eqnarray}&#10;\end{document}&#10;"/>
  <p:tag name="IGUANATEXSIZE" val="10"/>
  <p:tag name="IGUANATEXCURSOR" val="366"/>
  <p:tag name="TRANSPARENCY" val="True"/>
  <p:tag name="LATEXENGINEID" val="4"/>
  <p:tag name="TEMPFOLDER" val="c:\temp\"/>
  <p:tag name="LATEXFORMHEIGHT" val="312"/>
  <p:tag name="LATEXFORMWIDTH" val="384"/>
  <p:tag name="LATEXFORMWRAP" val="True"/>
  <p:tag name="BITMAPVECTOR" val="0"/>
</p:tagLst>
</file>

<file path=ppt/tags/tag127.xml><?xml version="1.0" encoding="utf-8"?>
<p:tagLst xmlns:a="http://schemas.openxmlformats.org/drawingml/2006/main" xmlns:r="http://schemas.openxmlformats.org/officeDocument/2006/relationships" xmlns:p="http://schemas.openxmlformats.org/presentationml/2006/main">
  <p:tag name="OUTPUTDPI" val="1200"/>
  <p:tag name="ORIGINALHEIGHT" val="173.6744"/>
  <p:tag name="ORIGINALWIDTH" val="960.2275"/>
  <p:tag name="OUTPUTTYPE" val="PNG"/>
  <p:tag name="IGUANATEXVERSION" val="160"/>
  <p:tag name="LATEXADDIN" val="\documentclass{slides}&#10;&#10;\usepackage{amsthm}&#10;\usepackage{amsmath}&#10;\usepackage{amssymb}&#10;\usepackage[dvips]{graphicx}&#10;\begin{document}&#10;\begin{eqnarray}&#10; + \alpha'\bar e^2R_{\bar h}\Phi)&#10; + \int d\bar\sigma\frac{\sqrt{\bar h}}{\bar e^2}\partial_{\bar\sigma}X^\mu\nabla^\nu B_{\mu\nu} \Biggr)&#10;\nonumber&#10;\end{eqnarray}&#10;\end{document}&#10;"/>
  <p:tag name="IGUANATEXSIZE" val="10"/>
  <p:tag name="IGUANATEXCURSOR" val="148"/>
  <p:tag name="TRANSPARENCY" val="True"/>
  <p:tag name="LATEXENGINEID" val="4"/>
  <p:tag name="TEMPFOLDER" val="c:\temp\"/>
  <p:tag name="LATEXFORMHEIGHT" val="312"/>
  <p:tag name="LATEXFORMWIDTH" val="384"/>
  <p:tag name="LATEXFORMWRAP" val="True"/>
  <p:tag name="BITMAPVECTOR" val="0"/>
</p:tagLst>
</file>

<file path=ppt/tags/tag128.xml><?xml version="1.0" encoding="utf-8"?>
<p:tagLst xmlns:a="http://schemas.openxmlformats.org/drawingml/2006/main" xmlns:r="http://schemas.openxmlformats.org/officeDocument/2006/relationships" xmlns:p="http://schemas.openxmlformats.org/presentationml/2006/main">
  <p:tag name="OUTPUTDPI" val="1200"/>
  <p:tag name="ORIGINALHEIGHT" val="530.324"/>
  <p:tag name="ORIGINALWIDTH" val="4001.058"/>
  <p:tag name="OUTPUTTYPE" val="PNG"/>
  <p:tag name="IGUANATEXVERSION" val="160"/>
  <p:tag name="LATEXADDIN" val="\documentclass{slides}&#10;&#10;\usepackage{amsthm}&#10;\usepackage{amsmath}&#10;\usepackage{amssymb}&#10;\usepackage[dvips]{graphicx}&#10;\begin{document}&#10;\begin{eqnarray}&#10;R - \frac12 |H|^2&#10; - 3\int d\bar\sigma\bar e&#10;  \nabla^{(\mu\bar\sigma)}\nabla_{(\mu\bar\sigma)}\Phi&#10;\nonumber&#10;\end{eqnarray}&#10;\end{document}&#10;"/>
  <p:tag name="IGUANATEXSIZE" val="10"/>
  <p:tag name="IGUANATEXCURSOR" val="248"/>
  <p:tag name="TRANSPARENCY" val="True"/>
  <p:tag name="LATEXENGINEID" val="4"/>
  <p:tag name="TEMPFOLDER" val="c:\temp\"/>
  <p:tag name="LATEXFORMHEIGHT" val="312"/>
  <p:tag name="LATEXFORMWIDTH" val="384"/>
  <p:tag name="LATEXFORMWRAP" val="True"/>
  <p:tag name="BITMAPVECTOR" val="0"/>
</p:tagLst>
</file>

<file path=ppt/tags/tag129.xml><?xml version="1.0" encoding="utf-8"?>
<p:tagLst xmlns:a="http://schemas.openxmlformats.org/drawingml/2006/main" xmlns:r="http://schemas.openxmlformats.org/officeDocument/2006/relationships" xmlns:p="http://schemas.openxmlformats.org/presentationml/2006/main">
  <p:tag name="OUTPUTDPI" val="1200"/>
  <p:tag name="ORIGINALHEIGHT" val="89.23724"/>
  <p:tag name="ORIGINALWIDTH" val="960.2275"/>
  <p:tag name="OUTPUTTYPE" val="PNG"/>
  <p:tag name="IGUANATEXVERSION" val="160"/>
  <p:tag name="LATEXADDIN" val="\documentclass{slides}&#10;&#10;\usepackage{amsthm}&#10;\usepackage{amsmath}&#10;\usepackage{amssymb}&#10;\usepackage[dvips]{graphicx}&#10;\begin{document}&#10;\begin{eqnarray}&#10; + 11\int d\bar\sigma\bar e&#10;  \partial_{(\mu\bar\sigma)}\Phi\partial^{(\mu\bar\sigma)}\Phi&#10; - \frac12\int d\bar\sigma\bar e&#10; \nabla^{(\mu\bar\sigma)}\nabla_{(\mu\bar\sigma)}\phi&#10;\nonumber&#10;\end{eqnarray}&#10;\end{document}&#10;"/>
  <p:tag name="IGUANATEXSIZE" val="10"/>
  <p:tag name="IGUANATEXCURSOR" val="326"/>
  <p:tag name="TRANSPARENCY" val="True"/>
  <p:tag name="LATEXENGINEID" val="4"/>
  <p:tag name="TEMPFOLDER" val="c:\temp\"/>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170.9787"/>
  <p:tag name="ORIGINALWIDTH" val="129.7338"/>
  <p:tag name="LATEXADDIN" val="\documentclass{slides}&#10;&#10;\usepackage{amsthm}&#10;\usepackage{amsmath}&#10;\usepackage{amssymb}&#10;\usepackage[dvips]{graphicx}&#10;\usepackage[dvips]{psfrag}&#10;&#10;\begin{document}&#10;\begin{eqnarray}&#10;\bar{\tau}&#10;\nonumber&#10;\end{eqnarray}&#10;\end{document}&#10;"/>
  <p:tag name="IGUANATEXSIZE" val="10"/>
  <p:tag name="IGUANATEXCURSOR" val="177"/>
  <p:tag name="TRANSPARENCY" val="True"/>
  <p:tag name="FILENAME" val=""/>
  <p:tag name="LATEXENGINEID" val="0"/>
  <p:tag name="TEMPFOLDER" val="c:\temp\"/>
  <p:tag name="LATEXFORMHEIGHT" val="312"/>
  <p:tag name="LATEXFORMWIDTH" val="384"/>
  <p:tag name="LATEXFORMWRAP" val="True"/>
  <p:tag name="BITMAPVECTOR" val="0"/>
</p:tagLst>
</file>

<file path=ppt/tags/tag130.xml><?xml version="1.0" encoding="utf-8"?>
<p:tagLst xmlns:a="http://schemas.openxmlformats.org/drawingml/2006/main" xmlns:r="http://schemas.openxmlformats.org/officeDocument/2006/relationships" xmlns:p="http://schemas.openxmlformats.org/presentationml/2006/main">
  <p:tag name="OUTPUTDPI" val="1200"/>
  <p:tag name="ORIGINALHEIGHT" val="86.61906"/>
  <p:tag name="ORIGINALWIDTH" val="959.1366"/>
  <p:tag name="OUTPUTTYPE" val="PNG"/>
  <p:tag name="IGUANATEXVERSION" val="160"/>
  <p:tag name="LATEXADDIN" val="\documentclass{slides}&#10;&#10;\usepackage{amsthm}&#10;\usepackage{amsmath}&#10;\usepackage{amssymb}&#10;\usepackage[dvips]{graphicx}&#10;\begin{document}&#10;\begin{eqnarray}&#10;+ \frac{47}{4}\int d\bar\sigma\bar e&#10;  \partial_{(\mu\bar\sigma)}\phi\partial^{(\mu\bar\sigma)}\phi&#10;+ 17\int d\bar\sigma\bar e&#10; \partial^{(\mu\bar\sigma)}\Phi\partial_{(\mu\bar\sigma)}\phi&#10;\nonumber&#10;\end{eqnarray}&#10;\end{document}&#10;"/>
  <p:tag name="IGUANATEXSIZE" val="10"/>
  <p:tag name="IGUANATEXCURSOR" val="148"/>
  <p:tag name="TRANSPARENCY" val="True"/>
  <p:tag name="LATEXENGINEID" val="4"/>
  <p:tag name="TEMPFOLDER" val="c:\temp\"/>
  <p:tag name="LATEXFORMHEIGHT" val="312"/>
  <p:tag name="LATEXFORMWIDTH" val="384"/>
  <p:tag name="LATEXFORMWRAP" val="True"/>
  <p:tag name="BITMAPVECTOR" val="0"/>
</p:tagLst>
</file>

<file path=ppt/tags/tag131.xml><?xml version="1.0" encoding="utf-8"?>
<p:tagLst xmlns:a="http://schemas.openxmlformats.org/drawingml/2006/main" xmlns:r="http://schemas.openxmlformats.org/officeDocument/2006/relationships" xmlns:p="http://schemas.openxmlformats.org/presentationml/2006/main">
  <p:tag name="OUTPUTDPI" val="1200"/>
  <p:tag name="ORIGINALHEIGHT" val="225.7815"/>
  <p:tag name="ORIGINALWIDTH" val="705.0984"/>
  <p:tag name="OUTPUTTYPE" val="PNG"/>
  <p:tag name="IGUANATEXVERSION" val="160"/>
  <p:tag name="LATEXADDIN" val="\documentclass{slides}&#10;&#10;\usepackage{amsthm}&#10;\usepackage{amsmath}&#10;\usepackage{amssymb}&#10;\usepackage[dvips]{graphicx}&#10;\begin{document}&#10;\begin{eqnarray}&#10;\beta \to 0&#10;\nonumber&#10;\end{eqnarray}&#10;\end{document}&#10;"/>
  <p:tag name="IGUANATEXSIZE" val="10"/>
  <p:tag name="IGUANATEXCURSOR" val="160"/>
  <p:tag name="TRANSPARENCY" val="True"/>
  <p:tag name="LATEXENGINEID" val="4"/>
  <p:tag name="TEMPFOLDER" val="c:\temp\"/>
  <p:tag name="LATEXFORMHEIGHT" val="312"/>
  <p:tag name="LATEXFORMWIDTH" val="384"/>
  <p:tag name="LATEXFORMWRAP" val="True"/>
  <p:tag name="BITMAPVECTOR" val="0"/>
</p:tagLst>
</file>

<file path=ppt/tags/tag132.xml><?xml version="1.0" encoding="utf-8"?>
<p:tagLst xmlns:a="http://schemas.openxmlformats.org/drawingml/2006/main" xmlns:r="http://schemas.openxmlformats.org/officeDocument/2006/relationships" xmlns:p="http://schemas.openxmlformats.org/presentationml/2006/main">
  <p:tag name="OUTPUTDPI" val="1200"/>
  <p:tag name="ORIGINALHEIGHT" val="278.2888"/>
  <p:tag name="ORIGINALWIDTH" val="392.3047"/>
  <p:tag name="OUTPUTTYPE" val="PNG"/>
  <p:tag name="IGUANATEXVERSION" val="160"/>
  <p:tag name="LATEXADDIN" val="\documentclass{slides}&#10;&#10;\usepackage{amsthm}&#10;\usepackage{amsmath}&#10;\usepackage{amssymb}&#10;\usepackage[dvips]{graphicx}&#10;\begin{document}&#10;\begin{eqnarray}&#10;\tilde{\psi}_{dd}&#10;\nonumber&#10;\end{eqnarray}&#10;\end{document}&#10;"/>
  <p:tag name="IGUANATEXSIZE" val="10"/>
  <p:tag name="IGUANATEXCURSOR" val="161"/>
  <p:tag name="TRANSPARENCY" val="True"/>
  <p:tag name="LATEXENGINEID" val="4"/>
  <p:tag name="TEMPFOLDER" val="c:\temp\"/>
  <p:tag name="LATEXFORMHEIGHT" val="312"/>
  <p:tag name="LATEXFORMWIDTH" val="384"/>
  <p:tag name="LATEXFORMWRAP" val="True"/>
  <p:tag name="BITMAPVECTOR" val="0"/>
</p:tagLst>
</file>

<file path=ppt/tags/tag133.xml><?xml version="1.0" encoding="utf-8"?>
<p:tagLst xmlns:a="http://schemas.openxmlformats.org/drawingml/2006/main" xmlns:r="http://schemas.openxmlformats.org/officeDocument/2006/relationships" xmlns:p="http://schemas.openxmlformats.org/presentationml/2006/main">
  <p:tag name="OUTPUTDPI" val="1200"/>
  <p:tag name="ORIGINALHEIGHT" val="279.7891"/>
  <p:tag name="ORIGINALWIDTH" val="2735.632"/>
  <p:tag name="OUTPUTTYPE" val="PNG"/>
  <p:tag name="IGUANATEXVERSION" val="160"/>
  <p:tag name="LATEXADDIN" val="\documentclass{slides}&#10;&#10;\usepackage{amsthm}&#10;\usepackage{amsmath}&#10;\usepackage{amssymb}&#10;\usepackage[dvips]{graphicx}&#10;\begin{document}&#10;\begin{eqnarray}&#10;\tilde{\psi}_{dd} (\bar{h}, X(\bar{\tau})) |\bar{G}, \bar{B}, \bar{\Phi}&gt;&#10;\nonumber&#10;\end{eqnarray}&#10;\end{document}&#10;"/>
  <p:tag name="IGUANATEXSIZE" val="18"/>
  <p:tag name="IGUANATEXCURSOR" val="191"/>
  <p:tag name="TRANSPARENCY" val="True"/>
  <p:tag name="LATEXENGINEID" val="4"/>
  <p:tag name="TEMPFOLDER" val="c:\temp\"/>
  <p:tag name="LATEXFORMHEIGHT" val="312"/>
  <p:tag name="LATEXFORMWIDTH" val="384"/>
  <p:tag name="LATEXFORMWRAP" val="True"/>
  <p:tag name="BITMAPVECTOR" val="0"/>
</p:tagLst>
</file>

<file path=ppt/tags/tag134.xml><?xml version="1.0" encoding="utf-8"?>
<p:tagLst xmlns:a="http://schemas.openxmlformats.org/drawingml/2006/main" xmlns:r="http://schemas.openxmlformats.org/officeDocument/2006/relationships" xmlns:p="http://schemas.openxmlformats.org/presentationml/2006/main">
  <p:tag name="OUTPUTDPI" val="1200"/>
  <p:tag name="ORIGINALHEIGHT" val="96.00095"/>
  <p:tag name="ORIGINALWIDTH" val="960.6639"/>
  <p:tag name="OUTPUTTYPE" val="PNG"/>
  <p:tag name="IGUANATEXVERSION" val="160"/>
  <p:tag name="LATEXADDIN" val="\documentclass{slides}&#10;&#10;\usepackage{amsthm}&#10;\usepackage{amsmath}&#10;\usepackage{amssymb}&#10;\usepackage[dvips]{graphicx}&#10;\begin{document}&#10;\begin{eqnarray}&#10;\int\mathcal{D} h \int\mathcal{D} h' &lt;\bar{G}, \bar{B}, \bar{\Phi}|&#10;\tilde{\psi}_{dd} (\bar{h}, X(\bar{\tau}=\infty))&#10;\nonumber&#10;\end{eqnarray}&#10;\end{document}&#10;"/>
  <p:tag name="IGUANATEXSIZE" val="10"/>
  <p:tag name="IGUANATEXCURSOR" val="266"/>
  <p:tag name="TRANSPARENCY" val="True"/>
  <p:tag name="LATEXENGINEID" val="4"/>
  <p:tag name="TEMPFOLDER" val="c:\temp\"/>
  <p:tag name="LATEXFORMHEIGHT" val="312"/>
  <p:tag name="LATEXFORMWIDTH" val="384"/>
  <p:tag name="LATEXFORMWRAP" val="True"/>
  <p:tag name="BITMAPVECTOR" val="0"/>
</p:tagLst>
</file>

<file path=ppt/tags/tag135.xml><?xml version="1.0" encoding="utf-8"?>
<p:tagLst xmlns:a="http://schemas.openxmlformats.org/drawingml/2006/main" xmlns:r="http://schemas.openxmlformats.org/officeDocument/2006/relationships" xmlns:p="http://schemas.openxmlformats.org/presentationml/2006/main">
  <p:tag name="OUTPUTDPI" val="1200"/>
  <p:tag name="ORIGINALHEIGHT" val="282.7895"/>
  <p:tag name="ORIGINALWIDTH" val="3788.779"/>
  <p:tag name="OUTPUTTYPE" val="PNG"/>
  <p:tag name="IGUANATEXVERSION" val="160"/>
  <p:tag name="LATEXADDIN" val="\documentclass{slides}&#10;&#10;\usepackage{amsthm}&#10;\usepackage{amsmath}&#10;\usepackage{amssymb}&#10;\usepackage[dvips]{graphicx}&#10;\begin{document}&#10;\begin{eqnarray}&#10; \tilde{\psi}_{dd}(\bar{h},'  X'(\bar{\tau}'=-\infty))&#10; |\bar{G}, \bar{B}, \bar{\Phi}&gt;&#10;\nonumber&#10;\end{eqnarray}&#10;\end{document}&#10;"/>
  <p:tag name="IGUANATEXSIZE" val="10"/>
  <p:tag name="IGUANATEXCURSOR" val="201"/>
  <p:tag name="TRANSPARENCY" val="True"/>
  <p:tag name="LATEXENGINEID" val="4"/>
  <p:tag name="TEMPFOLDER" val="c:\temp\"/>
  <p:tag name="LATEXFORMHEIGHT" val="312"/>
  <p:tag name="LATEXFORMWIDTH" val="384"/>
  <p:tag name="LATEXFORMWRAP" val="True"/>
  <p:tag name="BITMAPVECTOR" val="0"/>
</p:tagLst>
</file>

<file path=ppt/tags/tag136.xml><?xml version="1.0" encoding="utf-8"?>
<p:tagLst xmlns:a="http://schemas.openxmlformats.org/drawingml/2006/main" xmlns:r="http://schemas.openxmlformats.org/officeDocument/2006/relationships" xmlns:p="http://schemas.openxmlformats.org/presentationml/2006/main">
  <p:tag name="OUTPUTDPI" val="1200"/>
  <p:tag name="ORIGINALHEIGHT" val="550.4312"/>
  <p:tag name="ORIGINALWIDTH" val="2310.461"/>
  <p:tag name="OUTPUTTYPE" val="PNG"/>
  <p:tag name="IGUANATEXVERSION" val="160"/>
  <p:tag name="LATEXADDIN" val="\documentclass{slides}&#10;&#10;\usepackage{amsthm}&#10;\usepackage{amsmath}&#10;\usepackage{amssymb}&#10;\usepackage[dvips]{graphicx}&#10;\usepackage[dvips]{psfrag}&#10;&#10;\begin{document}&#10;\begin{eqnarray}&#10;=&#10;Z&#10;\int_{X'}^{X} &#10;\mathcal{D} h  \mathcal{D} X&#10;e^{-S_{s}}&#10;\nonumber&#10;\end{eqnarray}&#10;\end{document}&#10;"/>
  <p:tag name="IGUANATEXSIZE" val="10"/>
  <p:tag name="IGUANATEXCURSOR" val="176"/>
  <p:tag name="TRANSPARENCY" val="True"/>
  <p:tag name="LATEXENGINEID" val="0"/>
  <p:tag name="TEMPFOLDER" val="c:\temp\"/>
  <p:tag name="LATEXFORMHEIGHT" val="312"/>
  <p:tag name="LATEXFORMWIDTH" val="384"/>
  <p:tag name="LATEXFORMWRAP" val="True"/>
  <p:tag name="BITMAPVECTOR" val="0"/>
</p:tagLst>
</file>

<file path=ppt/tags/tag137.xml><?xml version="1.0" encoding="utf-8"?>
<p:tagLst xmlns:a="http://schemas.openxmlformats.org/drawingml/2006/main" xmlns:r="http://schemas.openxmlformats.org/officeDocument/2006/relationships" xmlns:p="http://schemas.openxmlformats.org/presentationml/2006/main">
  <p:tag name="OUTPUTDPI" val="1200"/>
  <p:tag name="ORIGINALHEIGHT" val="773.9032"/>
  <p:tag name="ORIGINALWIDTH" val="12250.47"/>
  <p:tag name="OUTPUTTYPE" val="PNG"/>
  <p:tag name="IGUANATEXVERSION" val="160"/>
  <p:tag name="LATEXADDIN" val="\documentclass{slides}&#10;&#10;\usepackage{amsthm}&#10;\usepackage{amsmath}&#10;\usepackage{amssymb}&#10;\usepackage[dvips]{graphicx}&#10;\usepackage[dvips]{psfrag}&#10;&#10;\begin{document}&#10;\begin{eqnarray}&#10;S_{s}&#10;=&#10;\int_{-\infty}^{\infty} d\tau \int d\sigma \sqrt{h(\sigma, \tau)} \frac{1}{2}\Biggl(\Bigl( &#10;h^{mn} (\sigma, \tau)&#10;G_{\mu \nu}(X(\sigma, \tau))  &#10;+i \epsilon^{mn} (\sigma, \tau)&#10;B_{\mu \nu}(X(\sigma, \tau)) \Bigr) \partial_m X^{\mu}(\sigma, \tau) \partial_n X^{\nu}(\sigma, \tau) &#10;\nonumber&#10;\end{eqnarray}&#10;\end{document}&#10;"/>
  <p:tag name="IGUANATEXSIZE" val="10"/>
  <p:tag name="IGUANATEXCURSOR" val="269"/>
  <p:tag name="TRANSPARENCY" val="True"/>
  <p:tag name="LATEXENGINEID" val="0"/>
  <p:tag name="TEMPFOLDER" val="c:\temp\"/>
  <p:tag name="LATEXFORMHEIGHT" val="312"/>
  <p:tag name="LATEXFORMWIDTH" val="384"/>
  <p:tag name="LATEXFORMWRAP" val="True"/>
  <p:tag name="BITMAPVECTOR" val="0"/>
</p:tagLst>
</file>

<file path=ppt/tags/tag138.xml><?xml version="1.0" encoding="utf-8"?>
<p:tagLst xmlns:a="http://schemas.openxmlformats.org/drawingml/2006/main" xmlns:r="http://schemas.openxmlformats.org/officeDocument/2006/relationships" xmlns:p="http://schemas.openxmlformats.org/presentationml/2006/main">
  <p:tag name="OUTPUTDPI" val="1200"/>
  <p:tag name="ORIGINALHEIGHT" val="776.3583"/>
  <p:tag name="ORIGINALWIDTH" val="2355.329"/>
  <p:tag name="OUTPUTTYPE" val="PNG"/>
  <p:tag name="IGUANATEXVERSION" val="160"/>
  <p:tag name="LATEXADDIN" val="\documentclass{slides}&#10;&#10;\usepackage{amsthm}&#10;\usepackage{amsmath}&#10;\usepackage{amssymb}&#10;\usepackage[dvips]{graphicx}&#10;\begin{document}&#10;\begin{eqnarray}&#10;+\alpha'\,R_{\bar{h}}\,\Phi(X(\sigma, \tau)) \Biggr)&#10;\nonumber&#10;\end{eqnarray}&#10;\end{document}&#10;"/>
  <p:tag name="IGUANATEXSIZE" val="10"/>
  <p:tag name="IGUANATEXCURSOR" val="201"/>
  <p:tag name="TRANSPARENCY" val="True"/>
  <p:tag name="LATEXENGINEID" val="4"/>
  <p:tag name="TEMPFOLDER" val="c:\temp\"/>
  <p:tag name="LATEXFORMHEIGHT" val="312"/>
  <p:tag name="LATEXFORMWIDTH" val="384"/>
  <p:tag name="LATEXFORMWRAP" val="True"/>
  <p:tag name="BITMAPVECTOR" val="0"/>
</p:tagLst>
</file>

<file path=ppt/tags/tag139.xml><?xml version="1.0" encoding="utf-8"?>
<p:tagLst xmlns:a="http://schemas.openxmlformats.org/drawingml/2006/main" xmlns:r="http://schemas.openxmlformats.org/officeDocument/2006/relationships" xmlns:p="http://schemas.openxmlformats.org/presentationml/2006/main">
  <p:tag name="OUTPUTDPI" val="1200"/>
  <p:tag name="ORIGINALHEIGHT" val="258.7861"/>
  <p:tag name="ORIGINALWIDTH" val="846.1181"/>
  <p:tag name="OUTPUTTYPE" val="PNG"/>
  <p:tag name="IGUANATEXVERSION" val="160"/>
  <p:tag name="LATEXADDIN" val="\documentclass{slides}&#10;&#10;\usepackage{amsthm}&#10;\usepackage{amsmath}&#10;\usepackage{amssymb}&#10;\usepackage[dvips]{graphicx}&#10;\begin{document}&#10;\begin{eqnarray}&#10;\bar{G}, \bar{B}, \bar{\Phi}&#10;\nonumber&#10;\end{eqnarray}&#10;\end{document}&#10;"/>
  <p:tag name="IGUANATEXSIZE" val="18"/>
  <p:tag name="IGUANATEXCURSOR" val="149"/>
  <p:tag name="TRANSPARENCY" val="True"/>
  <p:tag name="LATEXENGINEID" val="4"/>
  <p:tag name="TEMPFOLDER" val="c:\temp\"/>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281.2893"/>
  <p:tag name="ORIGINALWIDTH" val="901.6259"/>
  <p:tag name="OUTPUTTYPE" val="PNG"/>
  <p:tag name="IGUANATEXVERSION" val="160"/>
  <p:tag name="LATEXADDIN" val="\documentclass{slides}&#10;&#10;\usepackage{amsthm}&#10;\usepackage{amsmath}&#10;\usepackage{amssymb}&#10;\usepackage[dvips]{graphicx}&#10;\begin{document}&#10;\begin{eqnarray}&#10;X^{(0, \bar{\sigma}, \bar{\theta})}&#10;\nonumber&#10;\end{eqnarray}&#10;\end{document}&#10;"/>
  <p:tag name="IGUANATEXSIZE" val="10"/>
  <p:tag name="IGUANATEXCURSOR" val="182"/>
  <p:tag name="TRANSPARENCY" val="True"/>
  <p:tag name="LATEXENGINEID" val="4"/>
  <p:tag name="TEMPFOLDER" val="c:\temp\"/>
  <p:tag name="LATEXFORMHEIGHT" val="312"/>
  <p:tag name="LATEXFORMWIDTH" val="384"/>
  <p:tag name="LATEXFORMWRAP" val="True"/>
  <p:tag name="BITMAPVECTOR" val="0"/>
</p:tagLst>
</file>

<file path=ppt/tags/tag140.xml><?xml version="1.0" encoding="utf-8"?>
<p:tagLst xmlns:a="http://schemas.openxmlformats.org/drawingml/2006/main" xmlns:r="http://schemas.openxmlformats.org/officeDocument/2006/relationships" xmlns:p="http://schemas.openxmlformats.org/presentationml/2006/main">
  <p:tag name="OUTPUTDPI" val="1200"/>
  <p:tag name="ORIGINALHEIGHT" val="278.2888"/>
  <p:tag name="ORIGINALWIDTH" val="392.3047"/>
  <p:tag name="OUTPUTTYPE" val="PNG"/>
  <p:tag name="IGUANATEXVERSION" val="160"/>
  <p:tag name="LATEXADDIN" val="\documentclass{slides}&#10;&#10;\usepackage{amsthm}&#10;\usepackage{amsmath}&#10;\usepackage{amssymb}&#10;\usepackage[dvips]{graphicx}&#10;\begin{document}&#10;\begin{eqnarray}&#10;\tilde{\psi}_{dd}&#10;\nonumber&#10;\end{eqnarray}&#10;\end{document}&#10;"/>
  <p:tag name="IGUANATEXSIZE" val="10"/>
  <p:tag name="IGUANATEXCURSOR" val="161"/>
  <p:tag name="TRANSPARENCY" val="True"/>
  <p:tag name="LATEXENGINEID" val="4"/>
  <p:tag name="TEMPFOLDER" val="c:\temp\"/>
  <p:tag name="LATEXFORMHEIGHT" val="312"/>
  <p:tag name="LATEXFORMWIDTH" val="384"/>
  <p:tag name="LATEXFORMWRAP" val="True"/>
  <p:tag name="BITMAPVECTOR" val="0"/>
</p:tagLst>
</file>

<file path=ppt/tags/tag141.xml><?xml version="1.0" encoding="utf-8"?>
<p:tagLst xmlns:a="http://schemas.openxmlformats.org/drawingml/2006/main" xmlns:r="http://schemas.openxmlformats.org/officeDocument/2006/relationships" xmlns:p="http://schemas.openxmlformats.org/presentationml/2006/main">
  <p:tag name="OUTPUTDPI" val="1200"/>
  <p:tag name="ORIGINALHEIGHT" val="41.01858"/>
  <p:tag name="ORIGINALWIDTH" val="959.3548"/>
  <p:tag name="OUTPUTTYPE" val="PNG"/>
  <p:tag name="IGUANATEXVERSION" val="160"/>
  <p:tag name="LATEXADDIN" val="\documentclass{slides}&#10;&#10;\usepackage{amsthm}&#10;\usepackage{amsmath}&#10;\usepackage{amssymb}&#10;\usepackage[dvips]{graphicx}&#10;\begin{document}&#10;\begin{eqnarray}&#10;\square D(X) =0, \,\,&#10;\square E(X)=D(X),\,\,&#10;\square F(X)=E(X)&#10;\nonumber&#10;\end{eqnarray}&#10;\end{document}&#10;"/>
  <p:tag name="IGUANATEXSIZE" val="10"/>
  <p:tag name="IGUANATEXCURSOR" val="193"/>
  <p:tag name="TRANSPARENCY" val="True"/>
  <p:tag name="LATEXENGINEID" val="4"/>
  <p:tag name="TEMPFOLDER" val="c:\temp\"/>
  <p:tag name="LATEXFORMHEIGHT" val="312"/>
  <p:tag name="LATEXFORMWIDTH" val="384"/>
  <p:tag name="LATEXFORMWRAP" val="True"/>
  <p:tag name="BITMAPVECTOR" val="0"/>
</p:tagLst>
</file>

<file path=ppt/tags/tag142.xml><?xml version="1.0" encoding="utf-8"?>
<p:tagLst xmlns:a="http://schemas.openxmlformats.org/drawingml/2006/main" xmlns:r="http://schemas.openxmlformats.org/officeDocument/2006/relationships" xmlns:p="http://schemas.openxmlformats.org/presentationml/2006/main">
  <p:tag name="OUTPUTDPI" val="1200"/>
  <p:tag name="ORIGINALHEIGHT" val="106.9102"/>
  <p:tag name="ORIGINALWIDTH" val="959.3548"/>
  <p:tag name="OUTPUTTYPE" val="PNG"/>
  <p:tag name="IGUANATEXVERSION" val="160"/>
  <p:tag name="LATEXADDIN" val="\documentclass{slides}&#10;&#10;\usepackage{amsthm}&#10;\usepackage{amsmath}&#10;\usepackage{amssymb}&#10;\usepackage[dvips]{graphicx}&#10;\begin{document}&#10;\begin{eqnarray}&#10;D(X) = \frac{-i}{(2\pi)^{D-1}}\int  d^{D} K\varepsilon(K_d)\delta(K^2)e^{iK \cdot  X},&#10;\nonumber&#10;\end{eqnarray}&#10;\end{document}&#10;"/>
  <p:tag name="IGUANATEXSIZE" val="10"/>
  <p:tag name="IGUANATEXCURSOR" val="156"/>
  <p:tag name="TRANSPARENCY" val="True"/>
  <p:tag name="LATEXENGINEID" val="4"/>
  <p:tag name="TEMPFOLDER" val="c:\temp\"/>
  <p:tag name="LATEXFORMHEIGHT" val="312"/>
  <p:tag name="LATEXFORMWIDTH" val="384"/>
  <p:tag name="LATEXFORMWRAP" val="True"/>
  <p:tag name="BITMAPVECTOR" val="0"/>
</p:tagLst>
</file>

<file path=ppt/tags/tag143.xml><?xml version="1.0" encoding="utf-8"?>
<p:tagLst xmlns:a="http://schemas.openxmlformats.org/drawingml/2006/main" xmlns:r="http://schemas.openxmlformats.org/officeDocument/2006/relationships" xmlns:p="http://schemas.openxmlformats.org/presentationml/2006/main">
  <p:tag name="OUTPUTDPI" val="1200"/>
  <p:tag name="ORIGINALHEIGHT" val="105.8192"/>
  <p:tag name="ORIGINALWIDTH" val="959.1366"/>
  <p:tag name="OUTPUTTYPE" val="PNG"/>
  <p:tag name="IGUANATEXVERSION" val="160"/>
  <p:tag name="LATEXADDIN" val="\documentclass{slides}&#10;&#10;\usepackage{amsthm}&#10;\usepackage{amsmath}&#10;\usepackage{amssymb}&#10;\usepackage[dvips]{graphicx}&#10;\begin{document}&#10;\begin{eqnarray}&#10;E(X)= \frac{-i}{(2\pi)^{D-1}}\int  d^{D} K\varepsilon(K_d)\delta'(K^2)e^{iK \cdot  X},&#10;\nonumber&#10;\end{eqnarray}&#10;\end{document}&#10;"/>
  <p:tag name="IGUANATEXSIZE" val="10"/>
  <p:tag name="IGUANATEXCURSOR" val="154"/>
  <p:tag name="TRANSPARENCY" val="True"/>
  <p:tag name="LATEXENGINEID" val="4"/>
  <p:tag name="TEMPFOLDER" val="c:\temp\"/>
  <p:tag name="LATEXFORMHEIGHT" val="312"/>
  <p:tag name="LATEXFORMWIDTH" val="384"/>
  <p:tag name="LATEXFORMWRAP" val="True"/>
  <p:tag name="BITMAPVECTOR" val="0"/>
</p:tagLst>
</file>

<file path=ppt/tags/tag144.xml><?xml version="1.0" encoding="utf-8"?>
<p:tagLst xmlns:a="http://schemas.openxmlformats.org/drawingml/2006/main" xmlns:r="http://schemas.openxmlformats.org/officeDocument/2006/relationships" xmlns:p="http://schemas.openxmlformats.org/presentationml/2006/main">
  <p:tag name="OUTPUTDPI" val="1200"/>
  <p:tag name="ORIGINALHEIGHT" val="106.2556"/>
  <p:tag name="ORIGINALWIDTH" val="959.7911"/>
  <p:tag name="OUTPUTTYPE" val="PNG"/>
  <p:tag name="IGUANATEXVERSION" val="160"/>
  <p:tag name="LATEXADDIN" val="\documentclass{slides}&#10;&#10;\usepackage{amsthm}&#10;\usepackage{amsmath}&#10;\usepackage{amssymb}&#10;\usepackage[dvips]{graphicx}&#10;\begin{document}&#10;\begin{eqnarray}&#10;F(X)= \frac{-i}{(2\pi)^{D-1}}\int  d^{D} K\varepsilon(K_d)\delta''(K^2)e^{iK \cdot  X}&#10;\nonumber&#10;\end{eqnarray}&#10;\end{document}&#10;"/>
  <p:tag name="IGUANATEXSIZE" val="10"/>
  <p:tag name="IGUANATEXCURSOR" val="154"/>
  <p:tag name="TRANSPARENCY" val="True"/>
  <p:tag name="LATEXENGINEID" val="4"/>
  <p:tag name="TEMPFOLDER" val="c:\temp\"/>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248.2847"/>
  <p:tag name="ORIGINALWIDTH" val="258.7861"/>
  <p:tag name="OUTPUTTYPE" val="PNG"/>
  <p:tag name="IGUANATEXVERSION" val="160"/>
  <p:tag name="LATEXADDIN" val="\documentclass{slides}&#10;&#10;\usepackage{amsthm}&#10;\usepackage{amsmath}&#10;\usepackage{amssymb}&#10;\usepackage[dvips]{graphicx}&#10;\begin{document}&#10;\begin{eqnarray}&#10;x^0&#10;\nonumber&#10;\end{eqnarray}&#10;\end{document}&#10;"/>
  <p:tag name="IGUANATEXSIZE" val="10"/>
  <p:tag name="IGUANATEXCURSOR" val="152"/>
  <p:tag name="TRANSPARENCY" val="True"/>
  <p:tag name="LATEXENGINEID" val="4"/>
  <p:tag name="TEMPFOLDER" val="c:\temp\"/>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359.2051"/>
  <p:tag name="ORIGINALWIDTH" val="518.9351"/>
  <p:tag name="LATEXADDIN" val="\documentclass{slides}&#10;&#10;\usepackage{amsthm}&#10;\usepackage{amsmath}&#10;\usepackage{amssymb}&#10;\usepackage[dvips]{graphicx}&#10;\usepackage[dvips]{psfrag}&#10;&#10;\begin{document}&#10;\begin{eqnarray}&#10;d\bold{X}_{\hat{D}}^\bold{I}&#10;\nonumber&#10;\end{eqnarray}&#10;\end{document}&#10;"/>
  <p:tag name="IGUANATEXSIZE" val="10"/>
  <p:tag name="IGUANATEXCURSOR" val="205"/>
  <p:tag name="TRANSPARENCY" val="True"/>
  <p:tag name="FILENAME" val=""/>
  <p:tag name="LATEXENGINEID" val="0"/>
  <p:tag name="TEMPFOLDER" val="c:\temp\"/>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263.967"/>
  <p:tag name="ORIGINALWIDTH" val="1625.047"/>
  <p:tag name="LATEXADDIN" val="\documentclass{slides}&#10;&#10;\usepackage{amsthm}&#10;\usepackage{amsmath}&#10;\usepackage{amssymb}&#10;\usepackage[dvips]{graphicx}&#10;\usepackage[dvips]{psfrag}&#10;&#10;\begin{document}&#10;\begin{eqnarray}&#10;(\bold{I}=d,(\mu \bar{\sigma} \bar{\theta}))&#10;\nonumber&#10;\end{eqnarray}&#10;\end{document}&#10;"/>
  <p:tag name="IGUANATEXSIZE" val="10"/>
  <p:tag name="IGUANATEXCURSOR" val="221"/>
  <p:tag name="TRANSPARENCY" val="True"/>
  <p:tag name="FILENAME" val=""/>
  <p:tag name="LATEXENGINEID" val="0"/>
  <p:tag name="TEMPFOLDER" val="c:\temp\"/>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355.4556"/>
  <p:tag name="ORIGINALWIDTH" val="1280.84"/>
  <p:tag name="LATEXADDIN" val="\documentclass{slides}&#10;&#10;\usepackage{amsthm}&#10;\usepackage{amsmath}&#10;\usepackage{amssymb}&#10;\usepackage[dvips]{graphicx}&#10;\usepackage[dvips]{psfrag}&#10;&#10;\begin{document}&#10;\begin{eqnarray}&#10;d\bold{X}_{\hat{D}}^d:=d\bar{\tau}&#10;\nonumber&#10;\end{eqnarray}&#10;\end{document}&#10;"/>
  <p:tag name="IGUANATEXSIZE" val="10"/>
  <p:tag name="IGUANATEXCURSOR" val="211"/>
  <p:tag name="TRANSPARENCY" val="True"/>
  <p:tag name="FILENAME" val=""/>
  <p:tag name="LATEXENGINEID" val="0"/>
  <p:tag name="TEMPFOLDER" val="c:\temp\"/>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430.4462"/>
  <p:tag name="ORIGINALWIDTH" val="2827.896"/>
  <p:tag name="LATEXADDIN" val="\documentclass{slides}&#10;&#10;\usepackage{amsthm}&#10;\usepackage{amsmath}&#10;\usepackage{amssymb}&#10;\usepackage[dvips]{graphicx}&#10;\usepackage[dvips]{psfrag}&#10;&#10;\begin{document}&#10;\begin{eqnarray}&#10;d \bold{X}_{\hat{D}}^{(\mu \bar{\sigma} \bar{\theta})}:=d\bold{X}_{\hat{D}}^{\mu}(\bar{\sigma}, \bar{\tau}, \bar{\theta})&#10;\nonumber&#10;\end{eqnarray}&#10;\end{document}&#10;"/>
  <p:tag name="IGUANATEXSIZE" val="10"/>
  <p:tag name="IGUANATEXCURSOR" val="298"/>
  <p:tag name="TRANSPARENCY" val="True"/>
  <p:tag name="FILENAME" val=""/>
  <p:tag name="LATEXENGINEID" val="0"/>
  <p:tag name="TEMPFOLDER" val="c:\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323.2096"/>
  <p:tag name="ORIGINALWIDTH" val="2069.741"/>
  <p:tag name="OUTPUTTYPE" val="PNG"/>
  <p:tag name="IGUANATEXVERSION" val="160"/>
  <p:tag name="LATEXADDIN" val="\documentclass{slides}&#10;&#10;\usepackage{amsthm}&#10;\usepackage{amsmath}&#10;\usepackage{amssymb}&#10;\usepackage[dvips]{graphicx}&#10;\usepackage[dvips]{psfrag}&#10;&#10;\begin{document}&#10;\begin{eqnarray}&#10;\bold{X}(\bar{\tau}) \in \bold{\Sigma|}_{\bar{\tau}} \to \bold{R}^{d}&#10;\nonumber&#10;\end{eqnarray}&#10;\end{document}&#10;"/>
  <p:tag name="IGUANATEXSIZE" val="10"/>
  <p:tag name="IGUANATEXCURSOR" val="185"/>
  <p:tag name="TRANSPARENCY" val="True"/>
  <p:tag name="LATEXENGINEID" val="0"/>
  <p:tag name="TEMPFOLDER" val="c:\temp\"/>
  <p:tag name="LATEXFORMHEIGHT" val="312"/>
  <p:tag name="LATEXFORMWIDTH" val="384"/>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359.955"/>
  <p:tag name="ORIGINALWIDTH" val="4951.631"/>
  <p:tag name="LATEXADDIN" val="\documentclass{slides}&#10;&#10;\usepackage{amsthm}&#10;\usepackage{amsmath}&#10;\usepackage{amssymb}&#10;\usepackage[dvips]{graphicx}&#10;\usepackage[dvips]{psfrag}&#10;&#10;\begin{document}&#10;\begin{eqnarray}&#10;ds^2(\bold{E}_p, \bar{\tau}, \bold{X}_{\hat{D}})&#10;=&#10;G_{\bold{I}\bold{J}}(\bold{E}_p, \bar{\tau}, \bold{X}_{\hat{D}})&#10;d\bold{X}_{\hat{D}}^\bold{I}d\bold{X}_{\hat{D}}^\bold{J}&#10;\nonumber&#10;\end{eqnarray}&#10;\end{document}&#10;"/>
  <p:tag name="IGUANATEXSIZE" val="10"/>
  <p:tag name="IGUANATEXCURSOR" val="349"/>
  <p:tag name="TRANSPARENCY" val="True"/>
  <p:tag name="FILENAME" val=""/>
  <p:tag name="LATEXENGINEID" val="0"/>
  <p:tag name="TEMPFOLDER" val="c:\temp\"/>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175.478"/>
  <p:tag name="ORIGINALWIDTH" val="260.9674"/>
  <p:tag name="LATEXADDIN" val="\documentclass{slides}&#10;&#10;\usepackage{amsthm}&#10;\usepackage{amsmath}&#10;\usepackage{amssymb}&#10;\usepackage[dvips]{graphicx}&#10;\usepackage[dvips]{psfrag}&#10;&#10;\begin{document}&#10;\begin{eqnarray}&#10;d\bar{\tau}&#10;\nonumber&#10;\end{eqnarray}&#10;\end{document}&#10;"/>
  <p:tag name="IGUANATEXSIZE" val="10"/>
  <p:tag name="IGUANATEXCURSOR" val="189"/>
  <p:tag name="TRANSPARENCY" val="True"/>
  <p:tag name="FILENAME" val=""/>
  <p:tag name="LATEXENGINEID" val="0"/>
  <p:tag name="TEMPFOLDER" val="c:\temp\"/>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342.7072"/>
  <p:tag name="ORIGINALWIDTH" val="1500.563"/>
  <p:tag name="LATEXADDIN" val="\documentclass{slides}&#10;&#10;\usepackage{amsthm}&#10;\usepackage{amsmath}&#10;\usepackage{amssymb}&#10;\usepackage[dvips]{graphicx}&#10;\usepackage[dvips]{psfrag}&#10;&#10;\begin{document}&#10;\begin{eqnarray}&#10;d\bold{X}_{\hat{D}}^{\mu}(\bar{\sigma}, \bar{\tau}, \bar{\theta}),&#10;\nonumber&#10;\end{eqnarray}&#10;\end{document}&#10;"/>
  <p:tag name="IGUANATEXSIZE" val="10"/>
  <p:tag name="IGUANATEXCURSOR" val="243"/>
  <p:tag name="TRANSPARENCY" val="True"/>
  <p:tag name="FILENAME" val=""/>
  <p:tag name="LATEXENGINEID" val="0"/>
  <p:tag name="TEMPFOLDER" val="c:\temp\"/>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222.7811"/>
  <p:tag name="ORIGINALWIDTH" val="105.7647"/>
  <p:tag name="OUTPUTTYPE" val="PNG"/>
  <p:tag name="IGUANATEXVERSION" val="160"/>
  <p:tag name="LATEXADDIN" val="\documentclass{slides}&#10;&#10;\usepackage{amsthm}&#10;\usepackage{amsmath}&#10;\usepackage{amssymb}&#10;\usepackage[dvips]{graphicx}&#10;\begin{document}&#10;\begin{eqnarray}&#10;\tilde{\bold{I}}&#10;\nonumber&#10;\end{eqnarray}&#10;\end{document}&#10;"/>
  <p:tag name="IGUANATEXSIZE" val="10"/>
  <p:tag name="IGUANATEXCURSOR" val="165"/>
  <p:tag name="TRANSPARENCY" val="True"/>
  <p:tag name="LATEXENGINEID" val="4"/>
  <p:tag name="TEMPFOLDER" val="c:\temp\"/>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130.0376"/>
  <p:tag name="ORIGINALWIDTH" val="959.573"/>
  <p:tag name="OUTPUTTYPE" val="PNG"/>
  <p:tag name="IGUANATEXVERSION" val="160"/>
  <p:tag name="LATEXADDIN" val="\documentclass{slides}&#10;&#10;\usepackage{amsthm}&#10;\usepackage{amsmath}&#10;\usepackage{amssymb}&#10;\usepackage[dvips]{graphicx}&#10;\begin{document}&#10;\begin{eqnarray}&#10;\bar{G}_{(\mu\bar{\sigma}\bar{\theta})(\nu\bar{\sigma}'\bar{\theta}')}&amp;=&amp;&#10;\bar{G}_{\mu\nu}(X(\bar{\sigma})) \frac{\bar{e}^3}{\sqrt{\bar{h}}}\delta_{\bar{\sigma}\bar{\sigma}'}&#10;\delta_{\bar{\theta} \bar{\theta}'}&#10;\nonumber&#10;\end{eqnarray}&#10;\end{document}&#10;"/>
  <p:tag name="IGUANATEXSIZE" val="10"/>
  <p:tag name="IGUANATEXCURSOR" val="359"/>
  <p:tag name="TRANSPARENCY" val="True"/>
  <p:tag name="LATEXENGINEID" val="4"/>
  <p:tag name="TEMPFOLDER" val="c:\temp\"/>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313.5438"/>
  <p:tag name="ORIGINALWIDTH" val="4279.347"/>
  <p:tag name="OUTPUTTYPE" val="PNG"/>
  <p:tag name="IGUANATEXVERSION" val="160"/>
  <p:tag name="LATEXADDIN" val="\documentclass{slides}&#10;&#10;\usepackage{amsthm}&#10;\usepackage{amsmath}&#10;\usepackage{amssymb}&#10;\usepackage[dvips]{graphicx}&#10;\begin{document}&#10;\begin{eqnarray}&#10;\bold{G}_{\bold{I}\bold{J}}, &#10;\bold{B}_{\bold{I}\bold{J}}, &#10;\bold{\Phi}, &#10;\bold{A}_{\bold{I}}, &#10;\bold{C}_{\bold{I}_1 \cdots \bold{I}_p}&#10;(p=0, 1, \cdots )&#10;\nonumber&#10;\end{eqnarray}&#10;\end{document}&#10;"/>
  <p:tag name="IGUANATEXSIZE" val="10"/>
  <p:tag name="IGUANATEXCURSOR" val="294"/>
  <p:tag name="TRANSPARENCY" val="True"/>
  <p:tag name="LATEXENGINEID" val="4"/>
  <p:tag name="TEMPFOLDER" val="c:\temp\"/>
  <p:tag name="LATEXFORMHEIGHT" val="312"/>
  <p:tag name="LATEXFORMWIDTH" val="384"/>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1200"/>
  <p:tag name="ORIGINALHEIGHT" val="73.96433"/>
  <p:tag name="ORIGINALWIDTH" val="960.0093"/>
  <p:tag name="LATEXADDIN" val="\documentclass{slides}&#10;&#10;\usepackage{amsthm}&#10;\usepackage{amsmath}&#10;\usepackage{amssymb}&#10;\usepackage[dvips]{graphicx}&#10;\usepackage[dvips]{psfrag}&#10;&#10;\begin{document}&#10;\begin{eqnarray}&#10;\nabla_{\bold{I}} \Phi \nabla^{\bold{I}} \Phi&#10;:=&#10;\nabla_{d} \Phi \nabla^{d} \Phi&#10;+&#10;\int d \bar{\sigma} d^2 \bar{\theta} \hat{\bold{E}}\nabla_{(\mu \bar{\sigma} \bar{\theta)}} \Phi \nabla^{(\mu \bar{\sigma} \bar{\theta)}} \Phi&#10;\nonumber&#10;\end{eqnarray}&#10;\end{document}"/>
  <p:tag name="IGUANATEXSIZE" val="10"/>
  <p:tag name="IGUANATEXCURSOR" val="311"/>
  <p:tag name="TRANSPARENCY" val="True"/>
  <p:tag name="LATEXENGINEID" val="4"/>
  <p:tag name="TEMPFOLDER" val="c:\temp\"/>
  <p:tag name="LATEXFORMHEIGHT" val="312"/>
  <p:tag name="LATEXFORMWIDTH" val="384"/>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1200"/>
  <p:tag name="ORIGINALHEIGHT" val="272.288"/>
  <p:tag name="ORIGINALWIDTH" val="3082.18"/>
  <p:tag name="OUTPUTTYPE" val="PNG"/>
  <p:tag name="IGUANATEXVERSION" val="160"/>
  <p:tag name="LATEXADDIN" val="\documentclass{slides}&#10;&#10;\usepackage{amsthm}&#10;\usepackage{amsmath}&#10;\usepackage{amssymb}&#10;\usepackage[dvips]{graphicx}&#10;\usepackage[dvips]{psfrag}&#10;&#10;\begin{document}&#10;\begin{eqnarray}&#10;(\bar{\sigma}, \bar{\theta}) \mapsto (\bar{\sigma}'(\bar{\sigma}, \bar{\theta}), \bar{\theta}'(\bar{\sigma}, \bar{\theta}))&#10;\nonumber&#10;\end{eqnarray}&#10;\end{document}"/>
  <p:tag name="IGUANATEXSIZE" val="10"/>
  <p:tag name="IGUANATEXCURSOR" val="271"/>
  <p:tag name="TRANSPARENCY" val="True"/>
  <p:tag name="LATEXENGINEID" val="4"/>
  <p:tag name="TEMPFOLDER" val="c:\temp\"/>
  <p:tag name="LATEXFORMHEIGHT" val="312"/>
  <p:tag name="LATEXFORMWIDTH" val="384"/>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1200"/>
  <p:tag name="ORIGINALHEIGHT" val="174.0242"/>
  <p:tag name="ORIGINALWIDTH" val="775.6083"/>
  <p:tag name="OUTPUTTYPE" val="PNG"/>
  <p:tag name="IGUANATEXVERSION" val="160"/>
  <p:tag name="LATEXADDIN" val="\documentclass{slides}&#10;&#10;\usepackage{amsthm}&#10;\usepackage{amsmath}&#10;\usepackage{amssymb}&#10;\usepackage[dvips]{graphicx}&#10;\begin{document}&#10;\begin{eqnarray}&#10;N \times N&#10;\nonumber&#10;\end{eqnarray}&#10;\end{document}&#10;"/>
  <p:tag name="IGUANATEXSIZE" val="10"/>
  <p:tag name="IGUANATEXCURSOR" val="159"/>
  <p:tag name="TRANSPARENCY" val="True"/>
  <p:tag name="LATEXENGINEID" val="4"/>
  <p:tag name="TEMPFOLDER" val="c:\temp\"/>
  <p:tag name="LATEXFORMHEIGHT" val="312"/>
  <p:tag name="LATEXFORMWIDTH" val="384"/>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245.2843"/>
  <p:tag name="ORIGINALWIDTH" val="1288.68"/>
  <p:tag name="LATEXADDIN" val="\documentclass{slides}&#10;&#10;\usepackage{amsthm}&#10;\usepackage{amsmath}&#10;\usepackage{amssymb}&#10;\usepackage[dvips]{graphicx}&#10;\usepackage[dvips]{psfrag}&#10;&#10;\begin{document}&#10;\begin{eqnarray}&#10;\mathcal{N}=(1,1)&#10;\nonumber&#10;\end{eqnarray}&#10;\end{document}"/>
  <p:tag name="IGUANATEXSIZE" val="10"/>
  <p:tag name="IGUANATEXCURSOR" val="194"/>
  <p:tag name="TRANSPARENCY" val="True"/>
  <p:tag name="LATEXENGINEID" val="4"/>
  <p:tag name="TEMPFOLDER" val="c:\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176.9779"/>
  <p:tag name="ORIGINALWIDTH" val="177.7278"/>
  <p:tag name="OUTPUTTYPE" val="PNG"/>
  <p:tag name="IGUANATEXVERSION" val="160"/>
  <p:tag name="LATEXADDIN" val="\documentclass{slides}&#10;&#10;\usepackage{amsthm}&#10;\usepackage{amsmath}&#10;\usepackage{amssymb}&#10;\usepackage[dvips]{graphicx}&#10;\usepackage[dvips]{psfrag}&#10;&#10;\begin{document}&#10;\begin{eqnarray}&#10;\bold{\Sigma}&#10;\nonumber&#10;\end{eqnarray}&#10;\end{document}&#10;"/>
  <p:tag name="IGUANATEXSIZE" val="10"/>
  <p:tag name="IGUANATEXCURSOR" val="190"/>
  <p:tag name="TRANSPARENCY" val="True"/>
  <p:tag name="LATEXENGINEID" val="0"/>
  <p:tag name="TEMPFOLDER" val="c:\temp\"/>
  <p:tag name="LATEXFORMHEIGHT" val="312"/>
  <p:tag name="LATEXFORMWIDTH" val="384"/>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247.5346"/>
  <p:tag name="ORIGINALWIDTH" val="1290.93"/>
  <p:tag name="OUTPUTTYPE" val="PNG"/>
  <p:tag name="IGUANATEXVERSION" val="160"/>
  <p:tag name="LATEXADDIN" val="\documentclass{slides}&#10;&#10;\usepackage{amsthm}&#10;\usepackage{amsmath}&#10;\usepackage{amssymb}&#10;\usepackage[dvips]{graphicx}&#10;\usepackage[dvips]{psfrag}&#10;&#10;\begin{document}&#10;\begin{eqnarray}&#10;\mathcal{N}=(1,0)&#10;\nonumber&#10;\end{eqnarray}&#10;\end{document}"/>
  <p:tag name="IGUANATEXSIZE" val="10"/>
  <p:tag name="IGUANATEXCURSOR" val="193"/>
  <p:tag name="TRANSPARENCY" val="True"/>
  <p:tag name="LATEXENGINEID" val="4"/>
  <p:tag name="TEMPFOLDER" val="c:\temp\"/>
  <p:tag name="LATEXFORMHEIGHT" val="312"/>
  <p:tag name="LATEXFORMWIDTH" val="384"/>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1200"/>
  <p:tag name="ORIGINALHEIGHT" val="312.7936"/>
  <p:tag name="ORIGINALWIDTH" val="748.6045"/>
  <p:tag name="OUTPUTTYPE" val="PNG"/>
  <p:tag name="IGUANATEXVERSION" val="160"/>
  <p:tag name="LATEXADDIN" val="\documentclass{slides}&#10;&#10;\usepackage{amsthm}&#10;\usepackage{amsmath}&#10;\usepackage{amssymb}&#10;\usepackage[dvips]{graphicx}&#10;\begin{document}&#10;\begin{eqnarray}&#10;\bold{C}_{(\mu \bar{\sigma} \bar{\theta})}&#10;\nonumber&#10;\end{eqnarray}&#10;\end{document}&#10;"/>
  <p:tag name="IGUANATEXSIZE" val="10"/>
  <p:tag name="IGUANATEXCURSOR" val="157"/>
  <p:tag name="TRANSPARENCY" val="True"/>
  <p:tag name="LATEXENGINEID" val="4"/>
  <p:tag name="TEMPFOLDER" val="c:\temp\"/>
  <p:tag name="LATEXFORMHEIGHT" val="312"/>
  <p:tag name="LATEXFORMWIDTH" val="384"/>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1200"/>
  <p:tag name="ORIGINALHEIGHT" val="689.9138"/>
  <p:tag name="ORIGINALWIDTH" val="9721.035"/>
  <p:tag name="OUTPUTTYPE" val="PNG"/>
  <p:tag name="IGUANATEXVERSION" val="160"/>
  <p:tag name="LATEXADDIN" val="\documentclass{slides}&#10;&#10;\usepackage{amsthm}&#10;\usepackage{amsmath}&#10;\usepackage{amssymb}&#10;\usepackage[dvips]{graphicx}&#10;\usepackage[dvips]{psfrag}&#10;&#10;\begin{document}&#10;\begin{eqnarray}&#10;S=\frac{1}{\beta}\int \mathcal{D}\bar{\bold{E}} \mathcal{D}\bar{\tau} \mathcal{D}\bold{X}&#10;\sqrt{-\bold{G}} ( e^{-2 \Phi} ( \mathbf{R}  + 4 \nabla_{\bold{I}} \Phi \nabla^{\bold{I}} \Phi   - \frac{1}{2} |\tilde{\mathbf{H}} |^{2} &#10;-\alpha' \mbox{tr}(\bold{F}^2)) -\frac{1}{2}\sum_{p=1}^\infty&#10;|\tilde{\bold{F}}_p|^2     &#10;)&#10;\nonumber&#10;\end{eqnarray}&#10;\end{document}&#10;"/>
  <p:tag name="IGUANATEXSIZE" val="10"/>
  <p:tag name="IGUANATEXCURSOR" val="193"/>
  <p:tag name="TRANSPARENCY" val="True"/>
  <p:tag name="LATEXENGINEID" val="0"/>
  <p:tag name="TEMPFOLDER" val="c:\temp\"/>
  <p:tag name="LATEXFORMHEIGHT" val="312"/>
  <p:tag name="LATEXFORMWIDTH" val="384"/>
  <p:tag name="LATEXFORMWRAP" val="True"/>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1200"/>
  <p:tag name="ORIGINALHEIGHT" val="582.0812"/>
  <p:tag name="ORIGINALWIDTH" val="3737.772"/>
  <p:tag name="OUTPUTTYPE" val="PNG"/>
  <p:tag name="IGUANATEXVERSION" val="160"/>
  <p:tag name="LATEXADDIN" val="\documentclass{slides}&#10;&#10;\usepackage{amsthm}&#10;\usepackage{amsmath}&#10;\usepackage{amssymb}&#10;\usepackage[dvips]{graphicx}&#10;\begin{document}&#10;\begin{eqnarray}&#10;\frac{1}{(p^2)^2-m^4}=\frac{1}{p^2-m^2} \frac{1}{p^2+m^2}&#10;\nonumber&#10;\end{eqnarray}&#10;\end{document}&#10;"/>
  <p:tag name="IGUANATEXSIZE" val="10"/>
  <p:tag name="IGUANATEXCURSOR" val="149"/>
  <p:tag name="TRANSPARENCY" val="True"/>
  <p:tag name="LATEXENGINEID" val="4"/>
  <p:tag name="TEMPFOLDER" val="c:\temp\"/>
  <p:tag name="LATEXFORMHEIGHT" val="312"/>
  <p:tag name="LATEXFORMWIDTH" val="384"/>
  <p:tag name="LATEXFORMWRAP" val="True"/>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1200"/>
  <p:tag name="ORIGINALHEIGHT" val="183.0255"/>
  <p:tag name="ORIGINALWIDTH" val="201.028"/>
  <p:tag name="OUTPUTTYPE" val="PNG"/>
  <p:tag name="IGUANATEXVERSION" val="160"/>
  <p:tag name="LATEXADDIN" val="\documentclass{slides}&#10;&#10;\usepackage{amsthm}&#10;\usepackage{amsmath}&#10;\usepackage{amssymb}&#10;\usepackage[dvips]{graphicx}&#10;\begin{document}&#10;\begin{eqnarray}&#10;\bold{A}&#10;\nonumber&#10;\end{eqnarray}&#10;\end{document}&#10;"/>
  <p:tag name="IGUANATEXSIZE" val="10"/>
  <p:tag name="IGUANATEXCURSOR" val="157"/>
  <p:tag name="TRANSPARENCY" val="True"/>
  <p:tag name="LATEXENGINEID" val="4"/>
  <p:tag name="TEMPFOLDER" val="c:\temp\"/>
  <p:tag name="LATEXFORMHEIGHT" val="312"/>
  <p:tag name="LATEXFORMWIDTH" val="384"/>
  <p:tag name="LATEXFORMWRAP" val="True"/>
  <p:tag name="BITMAPVECTOR" val="0"/>
</p:tagLst>
</file>

<file path=ppt/tags/tag35.xml><?xml version="1.0" encoding="utf-8"?>
<p:tagLst xmlns:a="http://schemas.openxmlformats.org/drawingml/2006/main" xmlns:r="http://schemas.openxmlformats.org/officeDocument/2006/relationships" xmlns:p="http://schemas.openxmlformats.org/presentationml/2006/main">
  <p:tag name="OUTPUTDPI" val="1200"/>
  <p:tag name="ORIGINALHEIGHT" val="226.5316"/>
  <p:tag name="ORIGINALWIDTH" val="951.8828"/>
  <p:tag name="OUTPUTTYPE" val="PNG"/>
  <p:tag name="IGUANATEXVERSION" val="160"/>
  <p:tag name="LATEXADDIN" val="\documentclass{slides}&#10;&#10;\usepackage{amsthm}&#10;\usepackage{amsmath}&#10;\usepackage{amssymb}&#10;\usepackage[dvips]{graphicx}&#10;\begin{document}&#10;\begin{eqnarray}&#10;E_8 \times E_8&#10;\nonumber&#10;\end{eqnarray}&#10;\end{document}&#10;"/>
  <p:tag name="IGUANATEXSIZE" val="10"/>
  <p:tag name="IGUANATEXCURSOR" val="163"/>
  <p:tag name="TRANSPARENCY" val="True"/>
  <p:tag name="LATEXENGINEID" val="4"/>
  <p:tag name="TEMPFOLDER" val="c:\temp\"/>
  <p:tag name="LATEXFORMHEIGHT" val="312"/>
  <p:tag name="LATEXFORMWIDTH" val="384"/>
  <p:tag name="LATEXFORMWRAP" val="True"/>
  <p:tag name="BITMAPVECTOR" val="0"/>
</p:tagLst>
</file>

<file path=ppt/tags/tag36.xml><?xml version="1.0" encoding="utf-8"?>
<p:tagLst xmlns:a="http://schemas.openxmlformats.org/drawingml/2006/main" xmlns:r="http://schemas.openxmlformats.org/officeDocument/2006/relationships" xmlns:p="http://schemas.openxmlformats.org/presentationml/2006/main">
  <p:tag name="OUTPUTDPI" val="1200"/>
  <p:tag name="ORIGINALHEIGHT" val="260.9674"/>
  <p:tag name="ORIGINALWIDTH" val="2012.748"/>
  <p:tag name="OUTPUTTYPE" val="PNG"/>
  <p:tag name="IGUANATEXVERSION" val="160"/>
  <p:tag name="LATEXADDIN" val="\documentclass{slides}&#10;&#10;\usepackage{amsthm}&#10;\usepackage{amsmath}&#10;\usepackage{amssymb}&#10;\usepackage[dvips]{graphicx}&#10;\usepackage[dvips]{psfrag}&#10;&#10;\begin{document}&#10;\begin{eqnarray}&#10;\bold{C}_{p} \; (p=0, 1, \cdots)&#10;\nonumber&#10;\end{eqnarray}&#10;\end{document}&#10;"/>
  <p:tag name="IGUANATEXSIZE" val="18"/>
  <p:tag name="IGUANATEXCURSOR" val="192"/>
  <p:tag name="TRANSPARENCY" val="True"/>
  <p:tag name="LATEXENGINEID" val="0"/>
  <p:tag name="TEMPFOLDER" val="c:\temp\"/>
  <p:tag name="LATEXFORMHEIGHT" val="312"/>
  <p:tag name="LATEXFORMWIDTH" val="384"/>
  <p:tag name="LATEXFORMWRAP" val="True"/>
  <p:tag name="BITMAPVECTOR" val="0"/>
</p:tagLst>
</file>

<file path=ppt/tags/tag37.xml><?xml version="1.0" encoding="utf-8"?>
<p:tagLst xmlns:a="http://schemas.openxmlformats.org/drawingml/2006/main" xmlns:r="http://schemas.openxmlformats.org/officeDocument/2006/relationships" xmlns:p="http://schemas.openxmlformats.org/presentationml/2006/main">
  <p:tag name="OUTPUTDPI" val="1200"/>
  <p:tag name="ORIGINALHEIGHT" val="223.5312"/>
  <p:tag name="ORIGINALWIDTH" val="217.5304"/>
  <p:tag name="OUTPUTTYPE" val="PNG"/>
  <p:tag name="IGUANATEXVERSION" val="160"/>
  <p:tag name="LATEXADDIN" val="\documentclass{slides}&#10;&#10;\usepackage{amsthm}&#10;\usepackage{amsmath}&#10;\usepackage{amssymb}&#10;\usepackage[dvips]{graphicx}&#10;\begin{document}&#10;\begin{eqnarray}&#10;\alpha'&#10;\nonumber&#10;\end{eqnarray}&#10;\end{document}&#10;"/>
  <p:tag name="IGUANATEXSIZE" val="18"/>
  <p:tag name="IGUANATEXCURSOR" val="156"/>
  <p:tag name="TRANSPARENCY" val="True"/>
  <p:tag name="LATEXENGINEID" val="4"/>
  <p:tag name="TEMPFOLDER" val="c:\temp\"/>
  <p:tag name="LATEXFORMHEIGHT" val="312"/>
  <p:tag name="LATEXFORMWIDTH" val="384"/>
  <p:tag name="LATEXFORMWRAP" val="True"/>
  <p:tag name="BITMAPVECTOR" val="0"/>
</p:tagLst>
</file>

<file path=ppt/tags/tag38.xml><?xml version="1.0" encoding="utf-8"?>
<p:tagLst xmlns:a="http://schemas.openxmlformats.org/drawingml/2006/main" xmlns:r="http://schemas.openxmlformats.org/officeDocument/2006/relationships" xmlns:p="http://schemas.openxmlformats.org/presentationml/2006/main">
  <p:tag name="OUTPUTDPI" val="1200"/>
  <p:tag name="ORIGINALHEIGHT" val="530.324"/>
  <p:tag name="ORIGINALWIDTH" val="2665.122"/>
  <p:tag name="OUTPUTTYPE" val="PNG"/>
  <p:tag name="IGUANATEXVERSION" val="160"/>
  <p:tag name="LATEXADDIN" val="\documentclass{slides}&#10;&#10;\usepackage{amsthm}&#10;\usepackage{amsmath}&#10;\usepackage{amssymb}&#10;\usepackage[dvips]{graphicx}&#10;\begin{document}&#10;\begin{eqnarray}&#10;\Phi \to \Phi - \frac{1}{2} lnG_{**} + \cdots&#10;\nonumber&#10;\end{eqnarray}&#10;\end{document}&#10;"/>
  <p:tag name="IGUANATEXSIZE" val="10"/>
  <p:tag name="IGUANATEXCURSOR" val="194"/>
  <p:tag name="TRANSPARENCY" val="True"/>
  <p:tag name="LATEXENGINEID" val="4"/>
  <p:tag name="TEMPFOLDER" val="c:\temp\"/>
  <p:tag name="LATEXFORMHEIGHT" val="312"/>
  <p:tag name="LATEXFORMWIDTH" val="384"/>
  <p:tag name="LATEXFORMWRAP" val="True"/>
  <p:tag name="BITMAPVECTOR" val="0"/>
</p:tagLst>
</file>

<file path=ppt/tags/tag39.xml><?xml version="1.0" encoding="utf-8"?>
<p:tagLst xmlns:a="http://schemas.openxmlformats.org/drawingml/2006/main" xmlns:r="http://schemas.openxmlformats.org/officeDocument/2006/relationships" xmlns:p="http://schemas.openxmlformats.org/presentationml/2006/main">
  <p:tag name="OUTPUTDPI" val="1200"/>
  <p:tag name="ORIGINALHEIGHT" val="232.5324"/>
  <p:tag name="ORIGINALWIDTH" val="1134.158"/>
  <p:tag name="OUTPUTTYPE" val="PNG"/>
  <p:tag name="IGUANATEXVERSION" val="160"/>
  <p:tag name="LATEXADDIN" val="\documentclass{slides}&#10;&#10;\usepackage{amsthm}&#10;\usepackage{amsmath}&#10;\usepackage{amssymb}&#10;\usepackage[dvips]{graphicx}&#10;\begin{document}&#10;\begin{eqnarray}&#10;C_0 \leftrightarrow C_{1 *}&#10;\nonumber&#10;\end{eqnarray}&#10;\end{document}&#10;"/>
  <p:tag name="IGUANATEXSIZE" val="10"/>
  <p:tag name="IGUANATEXCURSOR" val="176"/>
  <p:tag name="TRANSPARENCY" val="True"/>
  <p:tag name="LATEXENGINEID" val="4"/>
  <p:tag name="TEMPFOLDER" val="c:\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118.5165"/>
  <p:tag name="ORIGINALWIDTH" val="177.7748"/>
  <p:tag name="OUTPUTTYPE" val="PNG"/>
  <p:tag name="IGUANATEXVERSION" val="160"/>
  <p:tag name="LATEXADDIN" val="\documentclass{slides}&#10;&#10;\usepackage{amsthm}&#10;\usepackage{amsmath}&#10;\usepackage{amssymb}&#10;\usepackage[dvips]{graphicx}&#10;\begin{document}&#10;\begin{eqnarray}&#10;\equiv&#10;\nonumber&#10;\end{eqnarray}&#10;\end{document}&#10;"/>
  <p:tag name="IGUANATEXSIZE" val="18"/>
  <p:tag name="IGUANATEXCURSOR" val="155"/>
  <p:tag name="TRANSPARENCY" val="True"/>
  <p:tag name="LATEXENGINEID" val="4"/>
  <p:tag name="TEMPFOLDER" val="c:\temp\"/>
  <p:tag name="LATEXFORMHEIGHT" val="312"/>
  <p:tag name="LATEXFORMWIDTH" val="384"/>
  <p:tag name="LATEXFORMWRAP" val="True"/>
  <p:tag name="BITMAPVECTOR" val="0"/>
</p:tagLst>
</file>

<file path=ppt/tags/tag40.xml><?xml version="1.0" encoding="utf-8"?>
<p:tagLst xmlns:a="http://schemas.openxmlformats.org/drawingml/2006/main" xmlns:r="http://schemas.openxmlformats.org/officeDocument/2006/relationships" xmlns:p="http://schemas.openxmlformats.org/presentationml/2006/main">
  <p:tag name="OUTPUTDPI" val="1200"/>
  <p:tag name="ORIGINALHEIGHT" val="251.285"/>
  <p:tag name="ORIGINALWIDTH" val="1729.741"/>
  <p:tag name="OUTPUTTYPE" val="PNG"/>
  <p:tag name="IGUANATEXVERSION" val="160"/>
  <p:tag name="LATEXADDIN" val="\documentclass{slides}&#10;&#10;\usepackage{amsthm}&#10;\usepackage{amsmath}&#10;\usepackage{amssymb}&#10;\usepackage[dvips]{graphicx}&#10;\begin{document}&#10;\begin{eqnarray}&#10;Q_B |phys&gt;=0 &#10;\nonumber&#10;\end{eqnarray}&#10;\end{document}&#10;"/>
  <p:tag name="IGUANATEXSIZE" val="10"/>
  <p:tag name="IGUANATEXCURSOR" val="162"/>
  <p:tag name="TRANSPARENCY" val="True"/>
  <p:tag name="LATEXENGINEID" val="4"/>
  <p:tag name="TEMPFOLDER" val="c:\temp\"/>
  <p:tag name="LATEXFORMHEIGHT" val="312"/>
  <p:tag name="LATEXFORMWIDTH" val="384"/>
  <p:tag name="LATEXFORMWRAP" val="True"/>
  <p:tag name="BITMAPVECTOR" val="0"/>
</p:tagLst>
</file>

<file path=ppt/tags/tag41.xml><?xml version="1.0" encoding="utf-8"?>
<p:tagLst xmlns:a="http://schemas.openxmlformats.org/drawingml/2006/main" xmlns:r="http://schemas.openxmlformats.org/officeDocument/2006/relationships" xmlns:p="http://schemas.openxmlformats.org/presentationml/2006/main">
  <p:tag name="OUTPUTDPI" val="1200"/>
  <p:tag name="ORIGINALHEIGHT" val="251.285"/>
  <p:tag name="ORIGINALWIDTH" val="846.1181"/>
  <p:tag name="OUTPUTTYPE" val="PNG"/>
  <p:tag name="IGUANATEXVERSION" val="160"/>
  <p:tag name="LATEXADDIN" val="\documentclass{slides}&#10;&#10;\usepackage{amsthm}&#10;\usepackage{amsmath}&#10;\usepackage{amssymb}&#10;\usepackage[dvips]{graphicx}&#10;\begin{document}&#10;\begin{eqnarray}&#10;|phys&gt;&#10;\nonumber&#10;\end{eqnarray}&#10;\end{document}&#10;"/>
  <p:tag name="IGUANATEXSIZE" val="10"/>
  <p:tag name="IGUANATEXCURSOR" val="155"/>
  <p:tag name="TRANSPARENCY" val="True"/>
  <p:tag name="LATEXENGINEID" val="4"/>
  <p:tag name="TEMPFOLDER" val="c:\temp\"/>
  <p:tag name="LATEXFORMHEIGHT" val="312"/>
  <p:tag name="LATEXFORMWIDTH" val="384"/>
  <p:tag name="LATEXFORMWRAP" val="True"/>
  <p:tag name="BITMAPVECTOR" val="0"/>
</p:tagLst>
</file>

<file path=ppt/tags/tag42.xml><?xml version="1.0" encoding="utf-8"?>
<p:tagLst xmlns:a="http://schemas.openxmlformats.org/drawingml/2006/main" xmlns:r="http://schemas.openxmlformats.org/officeDocument/2006/relationships" xmlns:p="http://schemas.openxmlformats.org/presentationml/2006/main">
  <p:tag name="OUTPUTDPI" val="1200"/>
  <p:tag name="ORIGINALHEIGHT" val="251.285"/>
  <p:tag name="ORIGINALWIDTH" val="2118.296"/>
  <p:tag name="OUTPUTTYPE" val="PNG"/>
  <p:tag name="IGUANATEXVERSION" val="160"/>
  <p:tag name="LATEXADDIN" val="\documentclass{slides}&#10;&#10;\usepackage{amsthm}&#10;\usepackage{amsmath}&#10;\usepackage{amssymb}&#10;\usepackage[dvips]{graphicx}&#10;\begin{document}&#10;\begin{eqnarray}&#10;&lt;phys|phys&gt; \ge 0 &#10;\nonumber&#10;\end{eqnarray}&#10;\end{document}&#10;"/>
  <p:tag name="IGUANATEXSIZE" val="10"/>
  <p:tag name="IGUANATEXCURSOR" val="165"/>
  <p:tag name="TRANSPARENCY" val="True"/>
  <p:tag name="LATEXENGINEID" val="4"/>
  <p:tag name="TEMPFOLDER" val="c:\temp\"/>
  <p:tag name="LATEXFORMHEIGHT" val="312"/>
  <p:tag name="LATEXFORMWIDTH" val="384"/>
  <p:tag name="LATEXFORMWRAP" val="True"/>
  <p:tag name="BITMAPVECTOR" val="0"/>
</p:tagLst>
</file>

<file path=ppt/tags/tag43.xml><?xml version="1.0" encoding="utf-8"?>
<p:tagLst xmlns:a="http://schemas.openxmlformats.org/drawingml/2006/main" xmlns:r="http://schemas.openxmlformats.org/officeDocument/2006/relationships" xmlns:p="http://schemas.openxmlformats.org/presentationml/2006/main">
  <p:tag name="OUTPUTDPI" val="1200"/>
  <p:tag name="ORIGINALHEIGHT" val="251.285"/>
  <p:tag name="ORIGINALWIDTH" val="1988.528"/>
  <p:tag name="OUTPUTTYPE" val="PNG"/>
  <p:tag name="IGUANATEXVERSION" val="160"/>
  <p:tag name="LATEXADDIN" val="\documentclass{slides}&#10;&#10;\usepackage{amsthm}&#10;\usepackage{amsmath}&#10;\usepackage{amssymb}&#10;\usepackage[dvips]{graphicx}&#10;\begin{document}&#10;\begin{eqnarray}&#10;Q_B |singlet&gt;=0 &#10;\nonumber&#10;\end{eqnarray}&#10;\end{document}&#10;"/>
  <p:tag name="IGUANATEXSIZE" val="10"/>
  <p:tag name="IGUANATEXCURSOR" val="161"/>
  <p:tag name="TRANSPARENCY" val="True"/>
  <p:tag name="LATEXENGINEID" val="4"/>
  <p:tag name="TEMPFOLDER" val="c:\temp\"/>
  <p:tag name="LATEXFORMHEIGHT" val="312"/>
  <p:tag name="LATEXFORMWIDTH" val="384"/>
  <p:tag name="LATEXFORMWRAP" val="True"/>
  <p:tag name="BITMAPVECTOR" val="0"/>
</p:tagLst>
</file>

<file path=ppt/tags/tag44.xml><?xml version="1.0" encoding="utf-8"?>
<p:tagLst xmlns:a="http://schemas.openxmlformats.org/drawingml/2006/main" xmlns:r="http://schemas.openxmlformats.org/officeDocument/2006/relationships" xmlns:p="http://schemas.openxmlformats.org/presentationml/2006/main">
  <p:tag name="OUTPUTDPI" val="1200"/>
  <p:tag name="ORIGINALHEIGHT" val="251.285"/>
  <p:tag name="ORIGINALWIDTH" val="2292.32"/>
  <p:tag name="OUTPUTTYPE" val="PNG"/>
  <p:tag name="IGUANATEXVERSION" val="160"/>
  <p:tag name="LATEXADDIN" val="\documentclass{slides}&#10;&#10;\usepackage{amsthm}&#10;\usepackage{amsmath}&#10;\usepackage{amssymb}&#10;\usepackage[dvips]{graphicx}&#10;\begin{document}&#10;\begin{eqnarray}&#10;|singlet&gt;=Q_B |*&gt;&#10;\nonumber&#10;\end{eqnarray}&#10;\end{document}&#10;"/>
  <p:tag name="IGUANATEXSIZE" val="10"/>
  <p:tag name="IGUANATEXCURSOR" val="157"/>
  <p:tag name="TRANSPARENCY" val="True"/>
  <p:tag name="LATEXENGINEID" val="4"/>
  <p:tag name="TEMPFOLDER" val="c:\temp\"/>
  <p:tag name="LATEXFORMHEIGHT" val="312"/>
  <p:tag name="LATEXFORMWIDTH" val="384"/>
  <p:tag name="LATEXFORMWRAP" val="True"/>
  <p:tag name="BITMAPVECTOR" val="0"/>
</p:tagLst>
</file>

<file path=ppt/tags/tag45.xml><?xml version="1.0" encoding="utf-8"?>
<p:tagLst xmlns:a="http://schemas.openxmlformats.org/drawingml/2006/main" xmlns:r="http://schemas.openxmlformats.org/officeDocument/2006/relationships" xmlns:p="http://schemas.openxmlformats.org/presentationml/2006/main">
  <p:tag name="OUTPUTDPI" val="1200"/>
  <p:tag name="ORIGINALHEIGHT" val="251.285"/>
  <p:tag name="ORIGINALWIDTH" val="432.8104"/>
  <p:tag name="OUTPUTTYPE" val="PNG"/>
  <p:tag name="IGUANATEXVERSION" val="160"/>
  <p:tag name="LATEXADDIN" val="\documentclass{slides}&#10;&#10;\usepackage{amsthm}&#10;\usepackage{amsmath}&#10;\usepackage{amssymb}&#10;\usepackage[dvips]{graphicx}&#10;\begin{document}&#10;\begin{eqnarray}&#10;|*&gt;&#10;\nonumber&#10;\end{eqnarray}&#10;\end{document}&#10;"/>
  <p:tag name="IGUANATEXSIZE" val="10"/>
  <p:tag name="IGUANATEXCURSOR" val="152"/>
  <p:tag name="TRANSPARENCY" val="True"/>
  <p:tag name="LATEXENGINEID" val="4"/>
  <p:tag name="TEMPFOLDER" val="c:\temp\"/>
  <p:tag name="LATEXFORMHEIGHT" val="312"/>
  <p:tag name="LATEXFORMWIDTH" val="384"/>
  <p:tag name="LATEXFORMWRAP" val="True"/>
  <p:tag name="BITMAPVECTOR" val="0"/>
</p:tagLst>
</file>

<file path=ppt/tags/tag46.xml><?xml version="1.0" encoding="utf-8"?>
<p:tagLst xmlns:a="http://schemas.openxmlformats.org/drawingml/2006/main" xmlns:r="http://schemas.openxmlformats.org/officeDocument/2006/relationships" xmlns:p="http://schemas.openxmlformats.org/presentationml/2006/main">
  <p:tag name="OUTPUTDPI" val="1200"/>
  <p:tag name="ORIGINALHEIGHT" val="249.0347"/>
  <p:tag name="ORIGINALWIDTH" val="497.3194"/>
  <p:tag name="OUTPUTTYPE" val="PNG"/>
  <p:tag name="IGUANATEXVERSION" val="160"/>
  <p:tag name="LATEXADDIN" val="\documentclass{slides}&#10;&#10;\usepackage{amsthm}&#10;\usepackage{amsmath}&#10;\usepackage{amssymb}&#10;\usepackage[dvips]{graphicx}&#10;\begin{document}&#10;\begin{eqnarray}&#10;e^{i \bar{\tau} H}&#10;\nonumber&#10;\end{eqnarray}&#10;\end{document}&#10;"/>
  <p:tag name="IGUANATEXSIZE" val="10"/>
  <p:tag name="IGUANATEXCURSOR" val="167"/>
  <p:tag name="TRANSPARENCY" val="True"/>
  <p:tag name="LATEXENGINEID" val="4"/>
  <p:tag name="TEMPFOLDER" val="c:\temp\"/>
  <p:tag name="LATEXFORMHEIGHT" val="312"/>
  <p:tag name="LATEXFORMWIDTH" val="384"/>
  <p:tag name="LATEXFORMWRAP" val="True"/>
  <p:tag name="BITMAPVECTOR" val="0"/>
</p:tagLst>
</file>

<file path=ppt/tags/tag47.xml><?xml version="1.0" encoding="utf-8"?>
<p:tagLst xmlns:a="http://schemas.openxmlformats.org/drawingml/2006/main" xmlns:r="http://schemas.openxmlformats.org/officeDocument/2006/relationships" xmlns:p="http://schemas.openxmlformats.org/presentationml/2006/main">
  <p:tag name="OUTPUTDPI" val="1200"/>
  <p:tag name="ORIGINALHEIGHT" val="172.5241"/>
  <p:tag name="ORIGINALWIDTH" val="217.5304"/>
  <p:tag name="OUTPUTTYPE" val="PNG"/>
  <p:tag name="IGUANATEXVERSION" val="160"/>
  <p:tag name="LATEXADDIN" val="\documentclass{slides}&#10;&#10;\usepackage{amsthm}&#10;\usepackage{amsmath}&#10;\usepackage{amssymb}&#10;\usepackage[dvips]{graphicx}&#10;\begin{document}&#10;\begin{eqnarray}&#10;H&#10;\nonumber&#10;\end{eqnarray}&#10;\end{document}&#10;"/>
  <p:tag name="IGUANATEXSIZE" val="18"/>
  <p:tag name="IGUANATEXCURSOR" val="150"/>
  <p:tag name="TRANSPARENCY" val="True"/>
  <p:tag name="LATEXENGINEID" val="4"/>
  <p:tag name="TEMPFOLDER" val="c:\temp\"/>
  <p:tag name="LATEXFORMHEIGHT" val="312"/>
  <p:tag name="LATEXFORMWIDTH" val="384"/>
  <p:tag name="LATEXFORMWRAP" val="True"/>
  <p:tag name="BITMAPVECTOR" val="0"/>
</p:tagLst>
</file>

<file path=ppt/tags/tag48.xml><?xml version="1.0" encoding="utf-8"?>
<p:tagLst xmlns:a="http://schemas.openxmlformats.org/drawingml/2006/main" xmlns:r="http://schemas.openxmlformats.org/officeDocument/2006/relationships" xmlns:p="http://schemas.openxmlformats.org/presentationml/2006/main">
  <p:tag name="OUTPUTDPI" val="1200"/>
  <p:tag name="ORIGINALHEIGHT" val="477.6903"/>
  <p:tag name="ORIGINALWIDTH" val="3282.34"/>
  <p:tag name="OUTPUTTYPE" val="PNG"/>
  <p:tag name="IGUANATEXVERSION" val="160"/>
  <p:tag name="LATEXADDIN" val="\documentclass{slides}&#10;&#10;\usepackage{amsthm}&#10;\usepackage{amsmath}&#10;\usepackage{amssymb}&#10;\usepackage[dvips]{graphicx}&#10;\usepackage[dvips]{psfrag}&#10;&#10;\begin{document}&#10;\begin{eqnarray}&#10;Z=\int \mathcal{D}G \mathcal{D}\Phi\mathcal{D}\bold{B}\mathcal{D}\bold{C}\mathcal{D}\bold{A} e^{iS}&#10;\nonumber&#10;\end{eqnarray}&#10;\end{document}&#10;"/>
  <p:tag name="IGUANATEXSIZE" val="10"/>
  <p:tag name="IGUANATEXCURSOR" val="269"/>
  <p:tag name="TRANSPARENCY" val="True"/>
  <p:tag name="LATEXENGINEID" val="0"/>
  <p:tag name="TEMPFOLDER" val="c:\temp\"/>
  <p:tag name="LATEXFORMHEIGHT" val="312"/>
  <p:tag name="LATEXFORMWIDTH" val="384"/>
  <p:tag name="LATEXFORMWRAP" val="True"/>
  <p:tag name="BITMAPVECTOR" val="0"/>
</p:tagLst>
</file>

<file path=ppt/tags/tag49.xml><?xml version="1.0" encoding="utf-8"?>
<p:tagLst xmlns:a="http://schemas.openxmlformats.org/drawingml/2006/main" xmlns:r="http://schemas.openxmlformats.org/officeDocument/2006/relationships" xmlns:p="http://schemas.openxmlformats.org/presentationml/2006/main">
  <p:tag name="OUTPUTDPI" val="1200"/>
  <p:tag name="ORIGINALHEIGHT" val="83.56441"/>
  <p:tag name="ORIGINALWIDTH" val="960.0093"/>
  <p:tag name="OUTPUTTYPE" val="PNG"/>
  <p:tag name="IGUANATEXVERSION" val="160"/>
  <p:tag name="LATEXADDIN" val="\documentclass{slides}&#10;&#10;\usepackage{amsthm}&#10;\usepackage{amsmath}&#10;\usepackage{amssymb}&#10;\usepackage[dvips]{graphicx}&#10;\begin{document}&#10;\begin{eqnarray}&#10;S = \int {\mathcal D}\bar{h} {\mathcal D}X \sqrt{-G}\Big(\frac12 e^{-2\Phi}\Big(R + 4\partial_ I \Phi\partial^ I \Phi - \frac12|H|^2\Big)&#10;\nonumber&#10;\end{eqnarray}&#10;\end{document}&#10;"/>
  <p:tag name="IGUANATEXSIZE" val="10"/>
  <p:tag name="IGUANATEXCURSOR" val="178"/>
  <p:tag name="TRANSPARENCY" val="True"/>
  <p:tag name="LATEXENGINEID" val="4"/>
  <p:tag name="TEMPFOLDER" val="c:\te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248.9689"/>
  <p:tag name="ORIGINALWIDTH" val="319.4601"/>
  <p:tag name="LATEXADDIN" val="\documentclass{slides}&#10;&#10;\usepackage{amsthm}&#10;\usepackage{amsmath}&#10;\usepackage{amssymb}&#10;\usepackage[dvips]{graphicx}&#10;\usepackage[dvips]{psfrag}&#10;&#10;\begin{document}&#10;\begin{eqnarray}&#10;\bold{R}^{d}&#10;\nonumber&#10;\end{eqnarray}&#10;\end{document}&#10;"/>
  <p:tag name="IGUANATEXSIZE" val="10"/>
  <p:tag name="IGUANATEXCURSOR" val="188"/>
  <p:tag name="TRANSPARENCY" val="True"/>
  <p:tag name="FILENAME" val=""/>
  <p:tag name="LATEXENGINEID" val="0"/>
  <p:tag name="TEMPFOLDER" val="c:\temp\"/>
  <p:tag name="LATEXFORMHEIGHT" val="312"/>
  <p:tag name="LATEXFORMWIDTH" val="384"/>
  <p:tag name="LATEXFORMWRAP" val="True"/>
  <p:tag name="BITMAPVECTOR" val="0"/>
</p:tagLst>
</file>

<file path=ppt/tags/tag50.xml><?xml version="1.0" encoding="utf-8"?>
<p:tagLst xmlns:a="http://schemas.openxmlformats.org/drawingml/2006/main" xmlns:r="http://schemas.openxmlformats.org/officeDocument/2006/relationships" xmlns:p="http://schemas.openxmlformats.org/presentationml/2006/main">
  <p:tag name="OUTPUTDPI" val="1200"/>
  <p:tag name="ORIGINALHEIGHT" val="78.10984"/>
  <p:tag name="ORIGINALWIDTH" val="959.573"/>
  <p:tag name="OUTPUTTYPE" val="PNG"/>
  <p:tag name="IGUANATEXVERSION" val="160"/>
  <p:tag name="LATEXADDIN" val="\documentclass{slides}&#10;&#10;\usepackage{amsthm}&#10;\usepackage{amsmath}&#10;\usepackage{amssymb}&#10;\usepackage[dvips]{graphicx}&#10;\begin{document}&#10;\begin{eqnarray}&#10; - 2\Big(\partial_ I  h^{ I  J  } - \frac12\partial^ J   h_ I ^ I \Big)\beta_ J  &#10;  - \partial_ I  B^{ I  J  }a_ J   &#10; +  a_ I  a^ I &#10; + i\partial^ I \bar\gamma_ J  \cdot\partial_ I \gamma^ J  &#10;\nonumber&#10;\end{eqnarray}&#10;\end{document}&#10;"/>
  <p:tag name="IGUANATEXSIZE" val="10"/>
  <p:tag name="IGUANATEXCURSOR" val="342"/>
  <p:tag name="TRANSPARENCY" val="True"/>
  <p:tag name="LATEXENGINEID" val="4"/>
  <p:tag name="TEMPFOLDER" val="c:\temp\"/>
  <p:tag name="LATEXFORMHEIGHT" val="312"/>
  <p:tag name="LATEXFORMWIDTH" val="384"/>
  <p:tag name="LATEXFORMWRAP" val="True"/>
  <p:tag name="BITMAPVECTOR" val="0"/>
</p:tagLst>
</file>

<file path=ppt/tags/tag51.xml><?xml version="1.0" encoding="utf-8"?>
<p:tagLst xmlns:a="http://schemas.openxmlformats.org/drawingml/2006/main" xmlns:r="http://schemas.openxmlformats.org/officeDocument/2006/relationships" xmlns:p="http://schemas.openxmlformats.org/presentationml/2006/main">
  <p:tag name="OUTPUTDPI" val="1200"/>
  <p:tag name="ORIGINALHEIGHT" val="518.3224"/>
  <p:tag name="ORIGINALWIDTH" val="1666.733"/>
  <p:tag name="OUTPUTTYPE" val="PNG"/>
  <p:tag name="IGUANATEXVERSION" val="160"/>
  <p:tag name="LATEXADDIN" val="\documentclass{slides}&#10;&#10;\usepackage{amsthm}&#10;\usepackage{amsmath}&#10;\usepackage{amssymb}&#10;\usepackage[dvips]{graphicx}&#10;\begin{document}&#10;\begin{eqnarray}&#10; + i\partial^ I \bar c_ J  \cdot\partial_ I  c^ J  \Big)&#10;\nonumber&#10;\end{eqnarray}&#10;\end{document}&#10;"/>
  <p:tag name="IGUANATEXSIZE" val="10"/>
  <p:tag name="IGUANATEXCURSOR" val="205"/>
  <p:tag name="TRANSPARENCY" val="True"/>
  <p:tag name="LATEXENGINEID" val="4"/>
  <p:tag name="TEMPFOLDER" val="c:\temp\"/>
  <p:tag name="LATEXFORMHEIGHT" val="312"/>
  <p:tag name="LATEXFORMWIDTH" val="384"/>
  <p:tag name="LATEXFORMWRAP" val="True"/>
  <p:tag name="BITMAPVECTOR" val="0"/>
</p:tagLst>
</file>

<file path=ppt/tags/tag52.xml><?xml version="1.0" encoding="utf-8"?>
<p:tagLst xmlns:a="http://schemas.openxmlformats.org/drawingml/2006/main" xmlns:r="http://schemas.openxmlformats.org/officeDocument/2006/relationships" xmlns:p="http://schemas.openxmlformats.org/presentationml/2006/main">
  <p:tag name="OUTPUTDPI" val="1200"/>
  <p:tag name="ORIGINALHEIGHT" val="40.14583"/>
  <p:tag name="ORIGINALWIDTH" val="959.7911"/>
  <p:tag name="OUTPUTTYPE" val="PNG"/>
  <p:tag name="IGUANATEXVERSION" val="160"/>
  <p:tag name="LATEXADDIN" val="\documentclass{slides}&#10;&#10;\usepackage{amsthm}&#10;\usepackage{amsmath}&#10;\usepackage{amssymb}&#10;\usepackage[dvips]{graphicx}&#10;\begin{document}&#10;\begin{eqnarray}&#10;G_{ I  J  } = \eta_{ I  J  } + 2h_{ I  J  }, \qquad&#10;\Phi = \phi, \qquad&#10;B_{ I  J  } = B_{ I  J  }&#10;\nonumber&#10;\end{eqnarray}&#10;\end{document}&#10;"/>
  <p:tag name="IGUANATEXSIZE" val="10"/>
  <p:tag name="IGUANATEXCURSOR" val="220"/>
  <p:tag name="TRANSPARENCY" val="True"/>
  <p:tag name="LATEXENGINEID" val="4"/>
  <p:tag name="TEMPFOLDER" val="c:\temp\"/>
  <p:tag name="LATEXFORMHEIGHT" val="312"/>
  <p:tag name="LATEXFORMWIDTH" val="384"/>
  <p:tag name="LATEXFORMWRAP" val="True"/>
  <p:tag name="BITMAPVECTOR" val="0"/>
</p:tagLst>
</file>

<file path=ppt/tags/tag53.xml><?xml version="1.0" encoding="utf-8"?>
<p:tagLst xmlns:a="http://schemas.openxmlformats.org/drawingml/2006/main" xmlns:r="http://schemas.openxmlformats.org/officeDocument/2006/relationships" xmlns:p="http://schemas.openxmlformats.org/presentationml/2006/main">
  <p:tag name="OUTPUTDPI" val="1200"/>
  <p:tag name="ORIGINALHEIGHT" val="306.0427"/>
  <p:tag name="ORIGINALWIDTH" val="3948.551"/>
  <p:tag name="OUTPUTTYPE" val="PNG"/>
  <p:tag name="IGUANATEXVERSION" val="160"/>
  <p:tag name="LATEXADDIN" val="\documentclass{slides}&#10;&#10;\usepackage{amsthm}&#10;\usepackage{amsmath}&#10;\usepackage{amssymb}&#10;\usepackage[dvips]{graphicx}&#10;\begin{document}&#10;\begin{eqnarray}&#10;\square^2 h_{ I  J  } = 0,&#10;\,\, \square^2 \phi  = 0, \,\,&#10;\square B_{ I  J  } = 0, &#10;\nonumber&#10;\end{eqnarray}&#10;\end{document}&#10;"/>
  <p:tag name="IGUANATEXSIZE" val="10"/>
  <p:tag name="IGUANATEXCURSOR" val="206"/>
  <p:tag name="TRANSPARENCY" val="True"/>
  <p:tag name="LATEXENGINEID" val="4"/>
  <p:tag name="TEMPFOLDER" val="c:\temp\"/>
  <p:tag name="LATEXFORMHEIGHT" val="312"/>
  <p:tag name="LATEXFORMWIDTH" val="384"/>
  <p:tag name="LATEXFORMWRAP" val="True"/>
  <p:tag name="BITMAPVECTOR" val="0"/>
</p:tagLst>
</file>

<file path=ppt/tags/tag54.xml><?xml version="1.0" encoding="utf-8"?>
<p:tagLst xmlns:a="http://schemas.openxmlformats.org/drawingml/2006/main" xmlns:r="http://schemas.openxmlformats.org/officeDocument/2006/relationships" xmlns:p="http://schemas.openxmlformats.org/presentationml/2006/main">
  <p:tag name="OUTPUTDPI" val="1200"/>
  <p:tag name="ORIGINALHEIGHT" val="233.2825"/>
  <p:tag name="ORIGINALWIDTH" val="3433.229"/>
  <p:tag name="OUTPUTTYPE" val="PNG"/>
  <p:tag name="IGUANATEXVERSION" val="160"/>
  <p:tag name="LATEXADDIN" val="\documentclass{slides}&#10;&#10;\usepackage{amsthm}&#10;\usepackage{amsmath}&#10;\usepackage{amssymb}&#10;\usepackage[dvips]{graphicx}&#10;\begin{document}&#10;\begin{eqnarray}&#10;\square \beta_ I  = 0,  &#10;\,\, \square a_ I  = 0,  &#10;\,\, \square \gamma_ I  = 0,  &#10;\nonumber&#10;\end{eqnarray}&#10;\end{document}&#10;"/>
  <p:tag name="IGUANATEXSIZE" val="10"/>
  <p:tag name="IGUANATEXCURSOR" val="204"/>
  <p:tag name="TRANSPARENCY" val="True"/>
  <p:tag name="LATEXENGINEID" val="4"/>
  <p:tag name="TEMPFOLDER" val="c:\temp\"/>
  <p:tag name="LATEXFORMHEIGHT" val="312"/>
  <p:tag name="LATEXFORMWIDTH" val="384"/>
  <p:tag name="LATEXFORMWRAP" val="True"/>
  <p:tag name="BITMAPVECTOR" val="0"/>
</p:tagLst>
</file>

<file path=ppt/tags/tag55.xml><?xml version="1.0" encoding="utf-8"?>
<p:tagLst xmlns:a="http://schemas.openxmlformats.org/drawingml/2006/main" xmlns:r="http://schemas.openxmlformats.org/officeDocument/2006/relationships" xmlns:p="http://schemas.openxmlformats.org/presentationml/2006/main">
  <p:tag name="OUTPUTDPI" val="1200"/>
  <p:tag name="ORIGINALHEIGHT" val="228.7819"/>
  <p:tag name="ORIGINALWIDTH" val="3304.961"/>
  <p:tag name="OUTPUTTYPE" val="PNG"/>
  <p:tag name="IGUANATEXVERSION" val="160"/>
  <p:tag name="LATEXADDIN" val="\documentclass{slides}&#10;&#10;\usepackage{amsthm}&#10;\usepackage{amsmath}&#10;\usepackage{amssymb}&#10;\usepackage[dvips]{graphicx}&#10;\begin{document}&#10;\begin{eqnarray}&#10;\square \bar{\gamma}_ I  = 0,  &#10;\,\, \square c_ I  = 0,  &#10;\,\, \square \bar{c}_ I  = 0 &#10;\nonumber&#10;\end{eqnarray}&#10;\end{document}&#10;"/>
  <p:tag name="IGUANATEXSIZE" val="10"/>
  <p:tag name="IGUANATEXCURSOR" val="211"/>
  <p:tag name="TRANSPARENCY" val="True"/>
  <p:tag name="LATEXENGINEID" val="4"/>
  <p:tag name="TEMPFOLDER" val="c:\temp\"/>
  <p:tag name="LATEXFORMHEIGHT" val="312"/>
  <p:tag name="LATEXFORMWIDTH" val="384"/>
  <p:tag name="LATEXFORMWRAP" val="True"/>
  <p:tag name="BITMAPVECTOR" val="0"/>
</p:tagLst>
</file>

<file path=ppt/tags/tag56.xml><?xml version="1.0" encoding="utf-8"?>
<p:tagLst xmlns:a="http://schemas.openxmlformats.org/drawingml/2006/main" xmlns:r="http://schemas.openxmlformats.org/officeDocument/2006/relationships" xmlns:p="http://schemas.openxmlformats.org/presentationml/2006/main">
  <p:tag name="OUTPUTDPI" val="1200"/>
  <p:tag name="ORIGINALHEIGHT" val="59.34606"/>
  <p:tag name="ORIGINALWIDTH" val="960.6639"/>
  <p:tag name="OUTPUTTYPE" val="PNG"/>
  <p:tag name="IGUANATEXVERSION" val="160"/>
  <p:tag name="LATEXADDIN" val="\documentclass{slides}&#10;&#10;\usepackage{amsthm}&#10;\usepackage{amsmath}&#10;\usepackage{amssymb}&#10;\usepackage[dvips]{graphicx}&#10;\begin{document}&#10;\begin{eqnarray}&#10;[h^{IJ}(X), \Pi_{KL}(Y)]_{X^d = Y^d} &#10;&amp;= i\delta^{I}_{(K}\delta^{J}_{L)}\delta^{D-1}(X-Y), \cdots&#10;\nonumber&#10;\end{eqnarray}&#10;\end{document}&#10;"/>
  <p:tag name="IGUANATEXSIZE" val="10"/>
  <p:tag name="IGUANATEXCURSOR" val="233"/>
  <p:tag name="TRANSPARENCY" val="True"/>
  <p:tag name="LATEXENGINEID" val="4"/>
  <p:tag name="TEMPFOLDER" val="c:\temp\"/>
  <p:tag name="LATEXFORMHEIGHT" val="312"/>
  <p:tag name="LATEXFORMWIDTH" val="384"/>
  <p:tag name="LATEXFORMWRAP" val="True"/>
  <p:tag name="BITMAPVECTOR" val="0"/>
</p:tagLst>
</file>

<file path=ppt/tags/tag57.xml><?xml version="1.0" encoding="utf-8"?>
<p:tagLst xmlns:a="http://schemas.openxmlformats.org/drawingml/2006/main" xmlns:r="http://schemas.openxmlformats.org/officeDocument/2006/relationships" xmlns:p="http://schemas.openxmlformats.org/presentationml/2006/main">
  <p:tag name="OUTPUTDPI" val="1200"/>
  <p:tag name="ORIGINALHEIGHT" val="83.12811"/>
  <p:tag name="ORIGINALWIDTH" val="959.7911"/>
  <p:tag name="OUTPUTTYPE" val="PNG"/>
  <p:tag name="IGUANATEXVERSION" val="160"/>
  <p:tag name="LATEXADDIN" val="\documentclass{slides}&#10;&#10;\usepackage{amsthm}&#10;\usepackage{amsmath}&#10;\usepackage{amssymb}&#10;\usepackage[dvips]{graphicx}&#10;\begin{document}&#10;\begin{eqnarray}&#10;\varGamma(X) &#10;&amp;= -\int d^{D-1} Y D(X-Y)\overset{\leftrightarrow}\partial_{Y^d}\varGamma(Y)&#10;\nonumber&#10;\end{eqnarray}&#10;\end{document}&#10;"/>
  <p:tag name="IGUANATEXSIZE" val="10"/>
  <p:tag name="IGUANATEXCURSOR" val="179"/>
  <p:tag name="TRANSPARENCY" val="True"/>
  <p:tag name="LATEXENGINEID" val="4"/>
  <p:tag name="TEMPFOLDER" val="c:\temp\"/>
  <p:tag name="LATEXFORMHEIGHT" val="312"/>
  <p:tag name="LATEXFORMWIDTH" val="384"/>
  <p:tag name="LATEXFORMWRAP" val="True"/>
  <p:tag name="BITMAPVECTOR" val="0"/>
</p:tagLst>
</file>

<file path=ppt/tags/tag58.xml><?xml version="1.0" encoding="utf-8"?>
<p:tagLst xmlns:a="http://schemas.openxmlformats.org/drawingml/2006/main" xmlns:r="http://schemas.openxmlformats.org/officeDocument/2006/relationships" xmlns:p="http://schemas.openxmlformats.org/presentationml/2006/main">
  <p:tag name="OUTPUTDPI" val="1200"/>
  <p:tag name="ORIGINALHEIGHT" val="500.3199"/>
  <p:tag name="ORIGINALWIDTH" val="4043.814"/>
  <p:tag name="OUTPUTTYPE" val="PNG"/>
  <p:tag name="IGUANATEXVERSION" val="160"/>
  <p:tag name="LATEXADDIN" val="\documentclass{slides}&#10;&#10;\usepackage{amsthm}&#10;\usepackage{amsmath}&#10;\usepackage{amssymb}&#10;\usepackage[dvips]{graphicx}&#10;\begin{document}&#10;\begin{eqnarray}&#10; - \int  d^{D-1} Y E(X-Y)\overset{\leftrightarrow}\partial_{Y^d}&#10;\square_Y\varGamma(Y)&#10;\nonumber&#10;\end{eqnarray}&#10;\end{document}&#10;"/>
  <p:tag name="IGUANATEXSIZE" val="10"/>
  <p:tag name="IGUANATEXCURSOR" val="157"/>
  <p:tag name="TRANSPARENCY" val="True"/>
  <p:tag name="LATEXENGINEID" val="4"/>
  <p:tag name="TEMPFOLDER" val="c:\temp\"/>
  <p:tag name="LATEXFORMHEIGHT" val="312"/>
  <p:tag name="LATEXFORMWIDTH" val="384"/>
  <p:tag name="LATEXFORMWRAP" val="True"/>
  <p:tag name="BITMAPVECTOR" val="0"/>
</p:tagLst>
</file>

<file path=ppt/tags/tag59.xml><?xml version="1.0" encoding="utf-8"?>
<p:tagLst xmlns:a="http://schemas.openxmlformats.org/drawingml/2006/main" xmlns:r="http://schemas.openxmlformats.org/officeDocument/2006/relationships" xmlns:p="http://schemas.openxmlformats.org/presentationml/2006/main">
  <p:tag name="OUTPUTDPI" val="1200"/>
  <p:tag name="ORIGINALHEIGHT" val="101.8919"/>
  <p:tag name="ORIGINALWIDTH" val="959.7911"/>
  <p:tag name="OUTPUTTYPE" val="PNG"/>
  <p:tag name="IGUANATEXVERSION" val="160"/>
  <p:tag name="LATEXADDIN" val="\documentclass{slides}&#10;&#10;\usepackage{amsthm}&#10;\usepackage{amsmath}&#10;\usepackage{amssymb}&#10;\usepackage[dvips]{graphicx}&#10;\begin{document}&#10;\begin{eqnarray}&#10; - \int   d^{D-1} Y F(X-Y)\overset{\leftrightarrow}\partial_{Y^d}\square_Y^2 \varGamma(Y) + \cdots&#10;\nonumber&#10;\end{eqnarray}&#10;\end{document}&#10;"/>
  <p:tag name="IGUANATEXSIZE" val="10"/>
  <p:tag name="IGUANATEXCURSOR" val="166"/>
  <p:tag name="TRANSPARENCY" val="True"/>
  <p:tag name="LATEXENGINEID" val="4"/>
  <p:tag name="TEMPFOLDER" val="c:\temp\"/>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195.0272"/>
  <p:tag name="ORIGINALWIDTH" val="444.812"/>
  <p:tag name="OUTPUTTYPE" val="PNG"/>
  <p:tag name="IGUANATEXVERSION" val="160"/>
  <p:tag name="LATEXADDIN" val="\documentclass{slides}&#10;&#10;\usepackage{amsthm}&#10;\usepackage{amsmath}&#10;\usepackage{amssymb}&#10;\usepackage[dvips]{graphicx}&#10;\begin{document}&#10;\begin{eqnarray}&#10;\in \bold{R}&#10;\nonumber&#10;\end{eqnarray}&#10;\end{document}&#10;"/>
  <p:tag name="IGUANATEXSIZE" val="10"/>
  <p:tag name="IGUANATEXCURSOR" val="161"/>
  <p:tag name="TRANSPARENCY" val="True"/>
  <p:tag name="LATEXENGINEID" val="4"/>
  <p:tag name="TEMPFOLDER" val="c:\temp\"/>
  <p:tag name="LATEXFORMHEIGHT" val="312"/>
  <p:tag name="LATEXFORMWIDTH" val="384"/>
  <p:tag name="LATEXFORMWRAP" val="True"/>
  <p:tag name="BITMAPVECTOR" val="0"/>
</p:tagLst>
</file>

<file path=ppt/tags/tag60.xml><?xml version="1.0" encoding="utf-8"?>
<p:tagLst xmlns:a="http://schemas.openxmlformats.org/drawingml/2006/main" xmlns:r="http://schemas.openxmlformats.org/officeDocument/2006/relationships" xmlns:p="http://schemas.openxmlformats.org/presentationml/2006/main">
  <p:tag name="OUTPUTDPI" val="1200"/>
  <p:tag name="ORIGINALHEIGHT" val="41.01858"/>
  <p:tag name="ORIGINALWIDTH" val="959.3548"/>
  <p:tag name="OUTPUTTYPE" val="PNG"/>
  <p:tag name="IGUANATEXVERSION" val="160"/>
  <p:tag name="LATEXADDIN" val="\documentclass{slides}&#10;&#10;\usepackage{amsthm}&#10;\usepackage{amsmath}&#10;\usepackage{amssymb}&#10;\usepackage[dvips]{graphicx}&#10;\begin{document}&#10;\begin{eqnarray}&#10;\square D(X) =0, \,\,&#10;\square E(X)=D(X),\,\,&#10;\square F(X)=E(X)&#10;\nonumber&#10;\end{eqnarray}&#10;\end{document}&#10;"/>
  <p:tag name="IGUANATEXSIZE" val="10"/>
  <p:tag name="IGUANATEXCURSOR" val="193"/>
  <p:tag name="TRANSPARENCY" val="True"/>
  <p:tag name="LATEXENGINEID" val="4"/>
  <p:tag name="TEMPFOLDER" val="c:\temp\"/>
  <p:tag name="LATEXFORMHEIGHT" val="312"/>
  <p:tag name="LATEXFORMWIDTH" val="384"/>
  <p:tag name="LATEXFORMWRAP" val="True"/>
  <p:tag name="BITMAPVECTOR" val="0"/>
</p:tagLst>
</file>

<file path=ppt/tags/tag61.xml><?xml version="1.0" encoding="utf-8"?>
<p:tagLst xmlns:a="http://schemas.openxmlformats.org/drawingml/2006/main" xmlns:r="http://schemas.openxmlformats.org/officeDocument/2006/relationships" xmlns:p="http://schemas.openxmlformats.org/presentationml/2006/main">
  <p:tag name="OUTPUTDPI" val="1200"/>
  <p:tag name="ORIGINALHEIGHT" val="243.784"/>
  <p:tag name="ORIGINALWIDTH" val="2262.316"/>
  <p:tag name="OUTPUTTYPE" val="PNG"/>
  <p:tag name="IGUANATEXVERSION" val="160"/>
  <p:tag name="LATEXADDIN" val="\documentclass{slides}&#10;&#10;\usepackage{amsthm}&#10;\usepackage{amsmath}&#10;\usepackage{amssymb}&#10;\usepackage[dvipdfm,papersize={910mm,100cm},margin=5mm]{geometry}&#10;\begin{document}&#10;\begin{eqnarray}&#10;D(X), E(X), F(X)&#10;\nonumber&#10;\end{eqnarray}&#10;\end{document}&#10;"/>
  <p:tag name="IGUANATEXSIZE" val="10"/>
  <p:tag name="IGUANATEXCURSOR" val="202"/>
  <p:tag name="TRANSPARENCY" val="True"/>
  <p:tag name="LATEXENGINEID" val="4"/>
  <p:tag name="TEMPFOLDER" val="c:\temp\"/>
  <p:tag name="LATEXFORMHEIGHT" val="312"/>
  <p:tag name="LATEXFORMWIDTH" val="384"/>
  <p:tag name="LATEXFORMWRAP" val="True"/>
  <p:tag name="BITMAPVECTOR" val="0"/>
</p:tagLst>
</file>

<file path=ppt/tags/tag62.xml><?xml version="1.0" encoding="utf-8"?>
<p:tagLst xmlns:a="http://schemas.openxmlformats.org/drawingml/2006/main" xmlns:r="http://schemas.openxmlformats.org/officeDocument/2006/relationships" xmlns:p="http://schemas.openxmlformats.org/presentationml/2006/main">
  <p:tag name="OUTPUTDPI" val="1200"/>
  <p:tag name="ORIGINALHEIGHT" val="251.285"/>
  <p:tag name="ORIGINALWIDTH" val="873.1218"/>
  <p:tag name="OUTPUTTYPE" val="PNG"/>
  <p:tag name="IGUANATEXVERSION" val="160"/>
  <p:tag name="LATEXADDIN" val="\documentclass{slides}&#10;&#10;\usepackage{amsthm}&#10;\usepackage{amsmath}&#10;\usepackage{amssymb}&#10;\usepackage[dvipdfm,papersize={910mm,100cm},margin=5mm]{geometry}&#10;\begin{document}&#10;\begin{eqnarray}&#10;X^d=\bar{\tau}&#10;\nonumber&#10;\end{eqnarray}&#10;\end{document}&#10;"/>
  <p:tag name="IGUANATEXSIZE" val="10"/>
  <p:tag name="IGUANATEXCURSOR" val="190"/>
  <p:tag name="TRANSPARENCY" val="True"/>
  <p:tag name="LATEXENGINEID" val="4"/>
  <p:tag name="TEMPFOLDER" val="c:\temp\"/>
  <p:tag name="LATEXFORMHEIGHT" val="312"/>
  <p:tag name="LATEXFORMWIDTH" val="384"/>
  <p:tag name="LATEXFORMWRAP" val="True"/>
  <p:tag name="BITMAPVECTOR" val="0"/>
</p:tagLst>
</file>

<file path=ppt/tags/tag63.xml><?xml version="1.0" encoding="utf-8"?>
<p:tagLst xmlns:a="http://schemas.openxmlformats.org/drawingml/2006/main" xmlns:r="http://schemas.openxmlformats.org/officeDocument/2006/relationships" xmlns:p="http://schemas.openxmlformats.org/presentationml/2006/main">
  <p:tag name="OUTPUTDPI" val="1200"/>
  <p:tag name="ORIGINALHEIGHT" val="74.18252"/>
  <p:tag name="ORIGINALWIDTH" val="960.6639"/>
  <p:tag name="OUTPUTTYPE" val="PNG"/>
  <p:tag name="IGUANATEXVERSION" val="160"/>
  <p:tag name="LATEXADDIN" val="\documentclass{slides}&#10;&#10;\usepackage{amsthm}&#10;\usepackage{amsmath}&#10;\usepackage{amssymb}&#10;\usepackage[dvips]{graphicx}&#10;\begin{document}&#10;\begin{eqnarray}&#10;[h^{ I  J  }(X), h_{ K  L }(Y)] &#10;&amp;= i\Big(\eta^ I _{( K }\eta^ J  _{ L )} - \frac1{n-1}\eta^{ I  J  }\eta_{ K  L }\Big)D(X-Y)&#10;\nonumber&#10;\end{eqnarray}&#10;\end{document}&#10;"/>
  <p:tag name="IGUANATEXSIZE" val="10"/>
  <p:tag name="IGUANATEXCURSOR" val="274"/>
  <p:tag name="TRANSPARENCY" val="True"/>
  <p:tag name="LATEXENGINEID" val="4"/>
  <p:tag name="TEMPFOLDER" val="c:\temp\"/>
  <p:tag name="LATEXFORMHEIGHT" val="312"/>
  <p:tag name="LATEXFORMWIDTH" val="384"/>
  <p:tag name="LATEXFORMWRAP" val="True"/>
  <p:tag name="BITMAPVECTOR" val="0"/>
</p:tagLst>
</file>

<file path=ppt/tags/tag64.xml><?xml version="1.0" encoding="utf-8"?>
<p:tagLst xmlns:a="http://schemas.openxmlformats.org/drawingml/2006/main" xmlns:r="http://schemas.openxmlformats.org/officeDocument/2006/relationships" xmlns:p="http://schemas.openxmlformats.org/presentationml/2006/main">
  <p:tag name="OUTPUTDPI" val="1200"/>
  <p:tag name="ORIGINALHEIGHT" val="438.0611"/>
  <p:tag name="ORIGINALWIDTH" val="3341.717"/>
  <p:tag name="OUTPUTTYPE" val="PNG"/>
  <p:tag name="IGUANATEXVERSION" val="160"/>
  <p:tag name="LATEXADDIN" val="\documentclass{slides}&#10;&#10;\usepackage{amsthm}&#10;\usepackage{amsmath}&#10;\usepackage{amssymb}&#10;\usepackage[dvips]{graphicx}&#10;\begin{document}&#10;\begin{eqnarray}&#10; - 2i\eta^{( I }_{( K }\partial'^{ J  )}\partial_{ L )}' E(X-Y), \cdots&#10;\nonumber&#10;\end{eqnarray}&#10;\end{document}&#10;"/>
  <p:tag name="IGUANATEXSIZE" val="10"/>
  <p:tag name="IGUANATEXCURSOR" val="220"/>
  <p:tag name="TRANSPARENCY" val="True"/>
  <p:tag name="LATEXENGINEID" val="4"/>
  <p:tag name="TEMPFOLDER" val="c:\temp\"/>
  <p:tag name="LATEXFORMHEIGHT" val="312"/>
  <p:tag name="LATEXFORMWIDTH" val="384"/>
  <p:tag name="LATEXFORMWRAP" val="True"/>
  <p:tag name="BITMAPVECTOR" val="0"/>
</p:tagLst>
</file>

<file path=ppt/tags/tag65.xml><?xml version="1.0" encoding="utf-8"?>
<p:tagLst xmlns:a="http://schemas.openxmlformats.org/drawingml/2006/main" xmlns:r="http://schemas.openxmlformats.org/officeDocument/2006/relationships" xmlns:p="http://schemas.openxmlformats.org/presentationml/2006/main">
  <p:tag name="OUTPUTDPI" val="1200"/>
  <p:tag name="ORIGINALHEIGHT" val="82.25536"/>
  <p:tag name="ORIGINALWIDTH" val="960.4457"/>
  <p:tag name="OUTPUTTYPE" val="PNG"/>
  <p:tag name="IGUANATEXVERSION" val="160"/>
  <p:tag name="LATEXADDIN" val="\documentclass{slides}&#10;&#10;\usepackage{amsthm}&#10;\usepackage{amsmath}&#10;\usepackage{amssymb}&#10;\usepackage[dvips]{graphicx}&#10;\begin{document}&#10;\begin{eqnarray}&#10;[h^{ I  J  }(P), h_{ K  L }^\dagger(Q)] &#10;= \Big(\delta(P^2)\Big(\eta^ I _{( K }\eta^ J  _{ L )}&#10; - \frac1{n-1}\eta^{ I  J  }\eta_{ K  L }\Big)&#10;\nonumber&#10;\end{eqnarray}&#10;\end{document}&#10;"/>
  <p:tag name="IGUANATEXSIZE" val="10"/>
  <p:tag name="IGUANATEXCURSOR" val="205"/>
  <p:tag name="TRANSPARENCY" val="True"/>
  <p:tag name="LATEXENGINEID" val="4"/>
  <p:tag name="TEMPFOLDER" val="c:\temp\"/>
  <p:tag name="LATEXFORMHEIGHT" val="312"/>
  <p:tag name="LATEXFORMWIDTH" val="384"/>
  <p:tag name="LATEXFORMWRAP" val="True"/>
  <p:tag name="BITMAPVECTOR" val="0"/>
</p:tagLst>
</file>

<file path=ppt/tags/tag66.xml><?xml version="1.0" encoding="utf-8"?>
<p:tagLst xmlns:a="http://schemas.openxmlformats.org/drawingml/2006/main" xmlns:r="http://schemas.openxmlformats.org/officeDocument/2006/relationships" xmlns:p="http://schemas.openxmlformats.org/presentationml/2006/main">
  <p:tag name="OUTPUTDPI" val="1200"/>
  <p:tag name="ORIGINALHEIGHT" val="267.0372"/>
  <p:tag name="ORIGINALWIDTH" val="1113.155"/>
  <p:tag name="OUTPUTTYPE" val="PNG"/>
  <p:tag name="IGUANATEXVERSION" val="160"/>
  <p:tag name="LATEXADDIN" val="\documentclass{slides}&#10;&#10;\usepackage{amsthm}&#10;\usepackage{amsmath}&#10;\usepackage{amssymb}&#10;\usepackage[dvips]{graphicx}&#10;\begin{document}&#10;\begin{eqnarray}&#10;I=(d, \tilde{I})&#10;\nonumber&#10;\end{eqnarray}&#10;\end{document}&#10;"/>
  <p:tag name="IGUANATEXSIZE" val="10"/>
  <p:tag name="IGUANATEXCURSOR" val="165"/>
  <p:tag name="TRANSPARENCY" val="True"/>
  <p:tag name="LATEXENGINEID" val="4"/>
  <p:tag name="TEMPFOLDER" val="c:\temp\"/>
  <p:tag name="LATEXFORMHEIGHT" val="312"/>
  <p:tag name="LATEXFORMWIDTH" val="384"/>
  <p:tag name="LATEXFORMWRAP" val="True"/>
  <p:tag name="BITMAPVECTOR" val="0"/>
</p:tagLst>
</file>

<file path=ppt/tags/tag67.xml><?xml version="1.0" encoding="utf-8"?>
<p:tagLst xmlns:a="http://schemas.openxmlformats.org/drawingml/2006/main" xmlns:r="http://schemas.openxmlformats.org/officeDocument/2006/relationships" xmlns:p="http://schemas.openxmlformats.org/presentationml/2006/main">
  <p:tag name="OUTPUTDPI" val="1200"/>
  <p:tag name="ORIGINALHEIGHT" val="272.288"/>
  <p:tag name="ORIGINALWIDTH" val="1450.702"/>
  <p:tag name="OUTPUTTYPE" val="PNG"/>
  <p:tag name="IGUANATEXVERSION" val="160"/>
  <p:tag name="LATEXADDIN" val="\documentclass{slides}&#10;&#10;\usepackage{amsthm}&#10;\usepackage{amsmath}&#10;\usepackage{amssymb}&#10;\usepackage[dvips]{graphicx}&#10;\begin{document}&#10;\begin{eqnarray}&#10;I=(0, d, \tilde{I}')&#10;\nonumber&#10;\end{eqnarray}&#10;\end{document}&#10;"/>
  <p:tag name="IGUANATEXSIZE" val="10"/>
  <p:tag name="IGUANATEXCURSOR" val="158"/>
  <p:tag name="TRANSPARENCY" val="True"/>
  <p:tag name="LATEXENGINEID" val="4"/>
  <p:tag name="TEMPFOLDER" val="c:\temp\"/>
  <p:tag name="LATEXFORMHEIGHT" val="312"/>
  <p:tag name="LATEXFORMWIDTH" val="384"/>
  <p:tag name="LATEXFORMWRAP" val="True"/>
  <p:tag name="BITMAPVECTOR" val="0"/>
</p:tagLst>
</file>

<file path=ppt/tags/tag68.xml><?xml version="1.0" encoding="utf-8"?>
<p:tagLst xmlns:a="http://schemas.openxmlformats.org/drawingml/2006/main" xmlns:r="http://schemas.openxmlformats.org/officeDocument/2006/relationships" xmlns:p="http://schemas.openxmlformats.org/presentationml/2006/main">
  <p:tag name="OUTPUTDPI" val="1200"/>
  <p:tag name="ORIGINALHEIGHT" val="99.71008"/>
  <p:tag name="ORIGINALWIDTH" val="960.6639"/>
  <p:tag name="OUTPUTTYPE" val="PNG"/>
  <p:tag name="IGUANATEXVERSION" val="160"/>
  <p:tag name="LATEXADDIN" val="\documentclass{slides}&#10;&#10;\usepackage{amsthm}&#10;\usepackage{amsmath}&#10;\usepackage{amssymb}&#10;\usepackage[dvips]{graphicx}&#10;\begin{document}&#10;\begin{eqnarray}&#10;+ 2\delta'(P^2)\eta^{( I }_{( K }P^{ J  )}P_{ L )}\Big)\theta(P_d)\delta^{D}(P-Q), \cdots&#10;\nonumber&#10;\end{eqnarray}&#10;\end{document}&#10;"/>
  <p:tag name="IGUANATEXSIZE" val="10"/>
  <p:tag name="IGUANATEXCURSOR" val="238"/>
  <p:tag name="TRANSPARENCY" val="True"/>
  <p:tag name="LATEXENGINEID" val="4"/>
  <p:tag name="TEMPFOLDER" val="c:\temp\"/>
  <p:tag name="LATEXFORMHEIGHT" val="312"/>
  <p:tag name="LATEXFORMWIDTH" val="384"/>
  <p:tag name="LATEXFORMWRAP" val="True"/>
  <p:tag name="BITMAPVECTOR" val="0"/>
</p:tagLst>
</file>

<file path=ppt/tags/tag69.xml><?xml version="1.0" encoding="utf-8"?>
<p:tagLst xmlns:a="http://schemas.openxmlformats.org/drawingml/2006/main" xmlns:r="http://schemas.openxmlformats.org/officeDocument/2006/relationships" xmlns:p="http://schemas.openxmlformats.org/presentationml/2006/main">
  <p:tag name="OUTPUTDPI" val="1200"/>
  <p:tag name="ORIGINALHEIGHT" val="272.288"/>
  <p:tag name="ORIGINALWIDTH" val="1197.917"/>
  <p:tag name="OUTPUTTYPE" val="PNG"/>
  <p:tag name="IGUANATEXVERSION" val="160"/>
  <p:tag name="LATEXADDIN" val="\documentclass{slides}&#10;&#10;\usepackage{amsthm}&#10;\usepackage{amsmath}&#10;\usepackage{amssymb}&#10;\usepackage[dvips]{graphicx}&#10;\begin{document}&#10;\begin{eqnarray}&#10;I=(0, I')&#10;\nonumber&#10;\end{eqnarray}&#10;\end{document}&#10;"/>
  <p:tag name="IGUANATEXSIZE" val="10"/>
  <p:tag name="IGUANATEXCURSOR" val="158"/>
  <p:tag name="TRANSPARENCY" val="True"/>
  <p:tag name="LATEXENGINEID" val="4"/>
  <p:tag name="TEMPFOLDER" val="c:\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248.9689"/>
  <p:tag name="ORIGINALWIDTH" val="319.4601"/>
  <p:tag name="LATEXADDIN" val="\documentclass{slides}&#10;&#10;\usepackage{amsthm}&#10;\usepackage{amsmath}&#10;\usepackage{amssymb}&#10;\usepackage[dvips]{graphicx}&#10;\usepackage[dvips]{psfrag}&#10;&#10;\begin{document}&#10;\begin{eqnarray}&#10;\bold{R}^{d}&#10;\nonumber&#10;\end{eqnarray}&#10;\end{document}&#10;"/>
  <p:tag name="IGUANATEXSIZE" val="10"/>
  <p:tag name="IGUANATEXCURSOR" val="188"/>
  <p:tag name="TRANSPARENCY" val="True"/>
  <p:tag name="FILENAME" val=""/>
  <p:tag name="LATEXENGINEID" val="0"/>
  <p:tag name="TEMPFOLDER" val="c:\temp\"/>
  <p:tag name="LATEXFORMHEIGHT" val="312"/>
  <p:tag name="LATEXFORMWIDTH" val="384"/>
  <p:tag name="LATEXFORMWRAP" val="True"/>
  <p:tag name="BITMAPVECTOR" val="0"/>
</p:tagLst>
</file>

<file path=ppt/tags/tag70.xml><?xml version="1.0" encoding="utf-8"?>
<p:tagLst xmlns:a="http://schemas.openxmlformats.org/drawingml/2006/main" xmlns:r="http://schemas.openxmlformats.org/officeDocument/2006/relationships" xmlns:p="http://schemas.openxmlformats.org/presentationml/2006/main">
  <p:tag name="OUTPUTDPI" val="1200"/>
  <p:tag name="ORIGINALHEIGHT" val="272.288"/>
  <p:tag name="ORIGINALWIDTH" val="2239.813"/>
  <p:tag name="OUTPUTTYPE" val="PNG"/>
  <p:tag name="IGUANATEXVERSION" val="160"/>
  <p:tag name="LATEXADDIN" val="\documentclass{slides}&#10;&#10;\usepackage{amsthm}&#10;\usepackage{amsmath}&#10;\usepackage{amssymb}&#10;\usepackage[dvips]{graphicx}&#10;\begin{document}&#10;\begin{eqnarray}&#10;I=(0, d-1, d, \tilde{I}'')&#10;\nonumber&#10;\end{eqnarray}&#10;\end{document}&#10;"/>
  <p:tag name="IGUANATEXSIZE" val="10"/>
  <p:tag name="IGUANATEXCURSOR" val="173"/>
  <p:tag name="TRANSPARENCY" val="True"/>
  <p:tag name="LATEXENGINEID" val="4"/>
  <p:tag name="TEMPFOLDER" val="c:\temp\"/>
  <p:tag name="LATEXFORMHEIGHT" val="312"/>
  <p:tag name="LATEXFORMWIDTH" val="384"/>
  <p:tag name="LATEXFORMWRAP" val="True"/>
  <p:tag name="BITMAPVECTOR" val="0"/>
</p:tagLst>
</file>

<file path=ppt/tags/tag71.xml><?xml version="1.0" encoding="utf-8"?>
<p:tagLst xmlns:a="http://schemas.openxmlformats.org/drawingml/2006/main" xmlns:r="http://schemas.openxmlformats.org/officeDocument/2006/relationships" xmlns:p="http://schemas.openxmlformats.org/presentationml/2006/main">
  <p:tag name="OUTPUTDPI" val="1200"/>
  <p:tag name="ORIGINALHEIGHT" val="251.285"/>
  <p:tag name="ORIGINALWIDTH" val="534.8246"/>
  <p:tag name="OUTPUTTYPE" val="PNG"/>
  <p:tag name="IGUANATEXVERSION" val="160"/>
  <p:tag name="LATEXADDIN" val="\documentclass{slides}&#10;&#10;\usepackage{amsthm}&#10;\usepackage{amsmath}&#10;\usepackage{amssymb}&#10;\usepackage[dvips]{graphicx}&#10;\begin{document}&#10;\begin{eqnarray}&#10;x^{d-1}&#10;\nonumber&#10;\end{eqnarray}&#10;\end{document}&#10;"/>
  <p:tag name="IGUANATEXSIZE" val="10"/>
  <p:tag name="IGUANATEXCURSOR" val="156"/>
  <p:tag name="TRANSPARENCY" val="True"/>
  <p:tag name="LATEXENGINEID" val="4"/>
  <p:tag name="TEMPFOLDER" val="c:\temp\"/>
  <p:tag name="LATEXFORMHEIGHT" val="312"/>
  <p:tag name="LATEXFORMWIDTH" val="384"/>
  <p:tag name="LATEXFORMWRAP" val="True"/>
  <p:tag name="BITMAPVECTOR" val="0"/>
</p:tagLst>
</file>

<file path=ppt/tags/tag72.xml><?xml version="1.0" encoding="utf-8"?>
<p:tagLst xmlns:a="http://schemas.openxmlformats.org/drawingml/2006/main" xmlns:r="http://schemas.openxmlformats.org/officeDocument/2006/relationships" xmlns:p="http://schemas.openxmlformats.org/presentationml/2006/main">
  <p:tag name="OUTPUTDPI" val="1200"/>
  <p:tag name="ORIGINALHEIGHT" val="263.2868"/>
  <p:tag name="ORIGINALWIDTH" val="1191.916"/>
  <p:tag name="OUTPUTTYPE" val="PNG"/>
  <p:tag name="IGUANATEXVERSION" val="160"/>
  <p:tag name="LATEXADDIN" val="\documentclass{slides}&#10;&#10;\usepackage{amsthm}&#10;\usepackage{amsmath}&#10;\usepackage{amssymb}&#10;\usepackage[dvips]{graphicx}&#10;\begin{document}&#10;\begin{eqnarray}&#10;X^{((d-1)\, \bar{\sigma})}&#10;\nonumber&#10;\end{eqnarray}&#10;\end{document}&#10;"/>
  <p:tag name="IGUANATEXSIZE" val="10"/>
  <p:tag name="IGUANATEXCURSOR" val="160"/>
  <p:tag name="TRANSPARENCY" val="True"/>
  <p:tag name="LATEXENGINEID" val="4"/>
  <p:tag name="TEMPFOLDER" val="c:\temp\"/>
  <p:tag name="LATEXFORMHEIGHT" val="312"/>
  <p:tag name="LATEXFORMWIDTH" val="384"/>
  <p:tag name="LATEXFORMWRAP" val="True"/>
  <p:tag name="BITMAPVECTOR" val="0"/>
</p:tagLst>
</file>

<file path=ppt/tags/tag73.xml><?xml version="1.0" encoding="utf-8"?>
<p:tagLst xmlns:a="http://schemas.openxmlformats.org/drawingml/2006/main" xmlns:r="http://schemas.openxmlformats.org/officeDocument/2006/relationships" xmlns:p="http://schemas.openxmlformats.org/presentationml/2006/main">
  <p:tag name="OUTPUTDPI" val="1200"/>
  <p:tag name="ORIGINALHEIGHT" val="264.0369"/>
  <p:tag name="ORIGINALWIDTH" val="926.3793"/>
  <p:tag name="OUTPUTTYPE" val="PNG"/>
  <p:tag name="IGUANATEXVERSION" val="160"/>
  <p:tag name="LATEXADDIN" val="\documentclass{slides}&#10;&#10;\usepackage{amsthm}&#10;\usepackage{amsmath}&#10;\usepackage{amssymb}&#10;\usepackage[dvips]{graphicx}&#10;\begin{document}&#10;\begin{eqnarray}&#10;P_{\tilde{I}'}=0, &#10;\nonumber&#10;\end{eqnarray}&#10;\end{document}&#10;"/>
  <p:tag name="IGUANATEXSIZE" val="10"/>
  <p:tag name="IGUANATEXCURSOR" val="165"/>
  <p:tag name="TRANSPARENCY" val="True"/>
  <p:tag name="LATEXENGINEID" val="4"/>
  <p:tag name="TEMPFOLDER" val="c:\temp\"/>
  <p:tag name="LATEXFORMHEIGHT" val="312"/>
  <p:tag name="LATEXFORMWIDTH" val="384"/>
  <p:tag name="LATEXFORMWRAP" val="True"/>
  <p:tag name="BITMAPVECTOR" val="0"/>
</p:tagLst>
</file>

<file path=ppt/tags/tag74.xml><?xml version="1.0" encoding="utf-8"?>
<p:tagLst xmlns:a="http://schemas.openxmlformats.org/drawingml/2006/main" xmlns:r="http://schemas.openxmlformats.org/officeDocument/2006/relationships" xmlns:p="http://schemas.openxmlformats.org/presentationml/2006/main">
  <p:tag name="OUTPUTDPI" val="1200"/>
  <p:tag name="ORIGINALHEIGHT" val="232.5324"/>
  <p:tag name="ORIGINALWIDTH" val="767.3571"/>
  <p:tag name="OUTPUTTYPE" val="PNG"/>
  <p:tag name="IGUANATEXVERSION" val="160"/>
  <p:tag name="LATEXADDIN" val="\documentclass{slides}&#10;&#10;\usepackage{amsthm}&#10;\usepackage{amsmath}&#10;\usepackage{amssymb}&#10;\usepackage[dvips]{graphicx}&#10;\begin{document}&#10;\begin{eqnarray}&#10;P_d &gt; 0&#10;\nonumber&#10;\end{eqnarray}&#10;\end{document}&#10;"/>
  <p:tag name="IGUANATEXSIZE" val="10"/>
  <p:tag name="IGUANATEXCURSOR" val="156"/>
  <p:tag name="TRANSPARENCY" val="True"/>
  <p:tag name="LATEXENGINEID" val="4"/>
  <p:tag name="TEMPFOLDER" val="c:\temp\"/>
  <p:tag name="LATEXFORMHEIGHT" val="312"/>
  <p:tag name="LATEXFORMWIDTH" val="384"/>
  <p:tag name="LATEXFORMWRAP" val="True"/>
  <p:tag name="BITMAPVECTOR" val="0"/>
</p:tagLst>
</file>

<file path=ppt/tags/tag75.xml><?xml version="1.0" encoding="utf-8"?>
<p:tagLst xmlns:a="http://schemas.openxmlformats.org/drawingml/2006/main" xmlns:r="http://schemas.openxmlformats.org/officeDocument/2006/relationships" xmlns:p="http://schemas.openxmlformats.org/presentationml/2006/main">
  <p:tag name="OUTPUTDPI" val="1200"/>
  <p:tag name="ORIGINALHEIGHT" val="234.7828"/>
  <p:tag name="ORIGINALWIDTH" val="997.6392"/>
  <p:tag name="OUTPUTTYPE" val="PNG"/>
  <p:tag name="IGUANATEXVERSION" val="160"/>
  <p:tag name="LATEXADDIN" val="\documentclass{slides}&#10;&#10;\usepackage{amsthm}&#10;\usepackage{amsmath}&#10;\usepackage{amssymb}&#10;\usepackage[dvips]{graphicx}&#10;\begin{document}&#10;\begin{eqnarray}&#10;h_{I d}, \,\, B_{I d}&#10;\nonumber&#10;\end{eqnarray}&#10;\end{document}&#10;"/>
  <p:tag name="IGUANATEXSIZE" val="10"/>
  <p:tag name="IGUANATEXCURSOR" val="163"/>
  <p:tag name="TRANSPARENCY" val="True"/>
  <p:tag name="LATEXENGINEID" val="4"/>
  <p:tag name="TEMPFOLDER" val="c:\temp\"/>
  <p:tag name="LATEXFORMHEIGHT" val="312"/>
  <p:tag name="LATEXFORMWIDTH" val="384"/>
  <p:tag name="LATEXFORMWRAP" val="True"/>
  <p:tag name="BITMAPVECTOR" val="0"/>
</p:tagLst>
</file>

<file path=ppt/tags/tag76.xml><?xml version="1.0" encoding="utf-8"?>
<p:tagLst xmlns:a="http://schemas.openxmlformats.org/drawingml/2006/main" xmlns:r="http://schemas.openxmlformats.org/officeDocument/2006/relationships" xmlns:p="http://schemas.openxmlformats.org/presentationml/2006/main">
  <p:tag name="OUTPUTDPI" val="1200"/>
  <p:tag name="ORIGINALHEIGHT" val="85.96449"/>
  <p:tag name="ORIGINALWIDTH" val="959.573"/>
  <p:tag name="OUTPUTTYPE" val="PNG"/>
  <p:tag name="IGUANATEXVERSION" val="160"/>
  <p:tag name="LATEXADDIN" val="\documentclass{slides}&#10;&#10;\usepackage{amsthm}&#10;\usepackage{amsmath}&#10;\usepackage{amssymb}&#10;\usepackage[dvips]{graphicx}&#10;\begin{document}&#10;\begin{eqnarray}&#10;\chi_0 = \frac12 (h_{00} + h_{d-1,d-1}),\;\;&#10;\chi_d = \frac{P_0}{2P_d}(-h_{d-1,d-1} + h_{d,d})&#10;\nonumber&#10;\end{eqnarray}&#10;\end{document}&#10;"/>
  <p:tag name="IGUANATEXSIZE" val="10"/>
  <p:tag name="IGUANATEXCURSOR" val="243"/>
  <p:tag name="TRANSPARENCY" val="True"/>
  <p:tag name="LATEXENGINEID" val="4"/>
  <p:tag name="TEMPFOLDER" val="c:\temp\"/>
  <p:tag name="LATEXFORMHEIGHT" val="312"/>
  <p:tag name="LATEXFORMWIDTH" val="384"/>
  <p:tag name="LATEXFORMWRAP" val="True"/>
  <p:tag name="BITMAPVECTOR" val="0"/>
</p:tagLst>
</file>

<file path=ppt/tags/tag77.xml><?xml version="1.0" encoding="utf-8"?>
<p:tagLst xmlns:a="http://schemas.openxmlformats.org/drawingml/2006/main" xmlns:r="http://schemas.openxmlformats.org/officeDocument/2006/relationships" xmlns:p="http://schemas.openxmlformats.org/presentationml/2006/main">
  <p:tag name="OUTPUTDPI" val="1200"/>
  <p:tag name="ORIGINALHEIGHT" val="270.7878"/>
  <p:tag name="ORIGINALWIDTH" val="1225.671"/>
  <p:tag name="OUTPUTTYPE" val="PNG"/>
  <p:tag name="IGUANATEXVERSION" val="160"/>
  <p:tag name="LATEXADDIN" val="\documentclass{slides}&#10;&#10;\usepackage{amsthm}&#10;\usepackage{amsmath}&#10;\usepackage{amssymb}&#10;\usepackage[dvips]{graphicx}&#10;\begin{document}&#10;\begin{eqnarray}&#10;\chi_{\tilde{I}'} = h_{0 \tilde{I}'},&#10;\nonumber&#10;\end{eqnarray}&#10;\end{document}&#10;"/>
  <p:tag name="IGUANATEXSIZE" val="10"/>
  <p:tag name="IGUANATEXCURSOR" val="186"/>
  <p:tag name="TRANSPARENCY" val="True"/>
  <p:tag name="LATEXENGINEID" val="4"/>
  <p:tag name="TEMPFOLDER" val="c:\temp\"/>
  <p:tag name="LATEXFORMHEIGHT" val="312"/>
  <p:tag name="LATEXFORMWIDTH" val="384"/>
  <p:tag name="LATEXFORMWRAP" val="True"/>
  <p:tag name="BITMAPVECTOR" val="0"/>
</p:tagLst>
</file>

<file path=ppt/tags/tag78.xml><?xml version="1.0" encoding="utf-8"?>
<p:tagLst xmlns:a="http://schemas.openxmlformats.org/drawingml/2006/main" xmlns:r="http://schemas.openxmlformats.org/officeDocument/2006/relationships" xmlns:p="http://schemas.openxmlformats.org/presentationml/2006/main">
  <p:tag name="OUTPUTDPI" val="1200"/>
  <p:tag name="ORIGINALHEIGHT" val="268.5375"/>
  <p:tag name="ORIGINALWIDTH" val="1167.163"/>
  <p:tag name="OUTPUTTYPE" val="PNG"/>
  <p:tag name="IGUANATEXVERSION" val="160"/>
  <p:tag name="LATEXADDIN" val="\documentclass{slides}&#10;&#10;\usepackage{amsthm}&#10;\usepackage{amsmath}&#10;\usepackage{amssymb}&#10;\usepackage[dvips]{graphicx}&#10;\begin{document}&#10;\begin{eqnarray}&#10;X_{\tilde{I}}= B_{0 \tilde{I}}&#10;\nonumber&#10;\end{eqnarray}&#10;\end{document}&#10;"/>
  <p:tag name="IGUANATEXSIZE" val="10"/>
  <p:tag name="IGUANATEXCURSOR" val="164"/>
  <p:tag name="TRANSPARENCY" val="True"/>
  <p:tag name="LATEXENGINEID" val="4"/>
  <p:tag name="TEMPFOLDER" val="c:\temp\"/>
  <p:tag name="LATEXFORMHEIGHT" val="312"/>
  <p:tag name="LATEXFORMWIDTH" val="384"/>
  <p:tag name="LATEXFORMWRAP" val="True"/>
  <p:tag name="BITMAPVECTOR" val="0"/>
</p:tagLst>
</file>

<file path=ppt/tags/tag79.xml><?xml version="1.0" encoding="utf-8"?>
<p:tagLst xmlns:a="http://schemas.openxmlformats.org/drawingml/2006/main" xmlns:r="http://schemas.openxmlformats.org/officeDocument/2006/relationships" xmlns:p="http://schemas.openxmlformats.org/presentationml/2006/main">
  <p:tag name="OUTPUTDPI" val="1200"/>
  <p:tag name="ORIGINALHEIGHT" val="270.7878"/>
  <p:tag name="ORIGINALWIDTH" val="611.3353"/>
  <p:tag name="OUTPUTTYPE" val="PNG"/>
  <p:tag name="IGUANATEXVERSION" val="160"/>
  <p:tag name="LATEXADDIN" val="\documentclass{slides}&#10;&#10;\usepackage{amsthm}&#10;\usepackage{amsmath}&#10;\usepackage{amssymb}&#10;\usepackage[dvips]{graphicx}&#10;\begin{document}&#10;\begin{eqnarray}&#10;h_{\tilde{I}' \tilde{J}''}, &#10;\nonumber&#10;\end{eqnarray}&#10;\end{document}&#10;"/>
  <p:tag name="IGUANATEXSIZE" val="10"/>
  <p:tag name="IGUANATEXCURSOR" val="176"/>
  <p:tag name="TRANSPARENCY" val="True"/>
  <p:tag name="LATEXENGINEID" val="4"/>
  <p:tag name="TEMPFOLDER" val="c:\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280.5391"/>
  <p:tag name="ORIGINALWIDTH" val="1580.471"/>
  <p:tag name="OUTPUTTYPE" val="PNG"/>
  <p:tag name="IGUANATEXVERSION" val="160"/>
  <p:tag name="LATEXADDIN" val="\documentclass{slides}&#10;&#10;\usepackage{amsthm}&#10;\usepackage{amsmath}&#10;\usepackage{amssymb}&#10;\usepackage[dvips]{graphicx}&#10;\begin{document}&#10;\begin{eqnarray}&#10;\{ [\bar{\tau},\bar{\bold{E}}, \bold{X}(\bar{\tau})] \}&#10;\nonumber&#10;\end{eqnarray}&#10;\end{document}&#10;"/>
  <p:tag name="IGUANATEXSIZE" val="10"/>
  <p:tag name="IGUANATEXCURSOR" val="188"/>
  <p:tag name="TRANSPARENCY" val="True"/>
  <p:tag name="LATEXENGINEID" val="4"/>
  <p:tag name="TEMPFOLDER" val="c:\temp\"/>
  <p:tag name="LATEXFORMHEIGHT" val="312"/>
  <p:tag name="LATEXFORMWIDTH" val="384"/>
  <p:tag name="LATEXFORMWRAP" val="True"/>
  <p:tag name="BITMAPVECTOR" val="0"/>
</p:tagLst>
</file>

<file path=ppt/tags/tag80.xml><?xml version="1.0" encoding="utf-8"?>
<p:tagLst xmlns:a="http://schemas.openxmlformats.org/drawingml/2006/main" xmlns:r="http://schemas.openxmlformats.org/officeDocument/2006/relationships" xmlns:p="http://schemas.openxmlformats.org/presentationml/2006/main">
  <p:tag name="OUTPUTDPI" val="1200"/>
  <p:tag name="ORIGINALHEIGHT" val="302.2922"/>
  <p:tag name="ORIGINALWIDTH" val="2622.366"/>
  <p:tag name="OUTPUTTYPE" val="PNG"/>
  <p:tag name="IGUANATEXVERSION" val="160"/>
  <p:tag name="LATEXADDIN" val="\documentclass{slides}&#10;&#10;\usepackage{amsthm}&#10;\usepackage{amsmath}&#10;\usepackage{amssymb}&#10;\usepackage[dvips]{graphicx}&#10;\begin{document}&#10;\begin{eqnarray}&#10;\phi' = \phi + \eta^ I \chi_ I + K ^ I \beta_ I &#10;\nonumber&#10;\end{eqnarray}&#10;\end{document}&#10;"/>
  <p:tag name="IGUANATEXSIZE" val="10"/>
  <p:tag name="IGUANATEXCURSOR" val="196"/>
  <p:tag name="TRANSPARENCY" val="True"/>
  <p:tag name="LATEXENGINEID" val="4"/>
  <p:tag name="TEMPFOLDER" val="c:\temp\"/>
  <p:tag name="LATEXFORMHEIGHT" val="312"/>
  <p:tag name="LATEXFORMWIDTH" val="384"/>
  <p:tag name="LATEXFORMWRAP" val="True"/>
  <p:tag name="BITMAPVECTOR" val="0"/>
</p:tagLst>
</file>

<file path=ppt/tags/tag81.xml><?xml version="1.0" encoding="utf-8"?>
<p:tagLst xmlns:a="http://schemas.openxmlformats.org/drawingml/2006/main" xmlns:r="http://schemas.openxmlformats.org/officeDocument/2006/relationships" xmlns:p="http://schemas.openxmlformats.org/presentationml/2006/main">
  <p:tag name="OUTPUTDPI" val="1200"/>
  <p:tag name="ORIGINALHEIGHT" val="268.5375"/>
  <p:tag name="ORIGINALWIDTH" val="609.8351"/>
  <p:tag name="OUTPUTTYPE" val="PNG"/>
  <p:tag name="IGUANATEXVERSION" val="160"/>
  <p:tag name="LATEXADDIN" val="\documentclass{slides}&#10;&#10;\usepackage{amsthm}&#10;\usepackage{amsmath}&#10;\usepackage{amssymb}&#10;\usepackage[dvips]{graphicx}&#10;\begin{document}&#10;\begin{eqnarray}&#10;B_{\tilde{I}' \tilde{J}'},&#10;\nonumber&#10;\end{eqnarray}&#10;\end{document}&#10;"/>
  <p:tag name="IGUANATEXSIZE" val="10"/>
  <p:tag name="IGUANATEXCURSOR" val="175"/>
  <p:tag name="TRANSPARENCY" val="True"/>
  <p:tag name="LATEXENGINEID" val="4"/>
  <p:tag name="TEMPFOLDER" val="c:\temp\"/>
  <p:tag name="LATEXFORMHEIGHT" val="312"/>
  <p:tag name="LATEXFORMWIDTH" val="384"/>
  <p:tag name="LATEXFORMWRAP" val="True"/>
  <p:tag name="BITMAPVECTOR" val="0"/>
</p:tagLst>
</file>

<file path=ppt/tags/tag82.xml><?xml version="1.0" encoding="utf-8"?>
<p:tagLst xmlns:a="http://schemas.openxmlformats.org/drawingml/2006/main" xmlns:r="http://schemas.openxmlformats.org/officeDocument/2006/relationships" xmlns:p="http://schemas.openxmlformats.org/presentationml/2006/main">
  <p:tag name="OUTPUTDPI" val="1200"/>
  <p:tag name="ORIGINALHEIGHT" val="111.492"/>
  <p:tag name="ORIGINALWIDTH" val="960.2275"/>
  <p:tag name="OUTPUTTYPE" val="PNG"/>
  <p:tag name="IGUANATEXVERSION" val="160"/>
  <p:tag name="LATEXADDIN" val="\documentclass{slides}&#10;&#10;\usepackage{amsthm}&#10;\usepackage{amsmath}&#10;\usepackage{amssymb}&#10;\usepackage[dvips]{graphicx}&#10;\begin{document}&#10;\begin{eqnarray}&#10;\Big( \eta_{I'} = -2ip^2\frac{p_{I'}}{p_0},\quad&#10; K _{I'} = -2p^2\frac{p_{I'}}{p_0^2}\Big(1 - p_0^2\frac{\delta'(p^2)}{\delta(p^2)}\Big),\quad&#10;\nonumber&#10;\end{eqnarray}&#10;\end{document}&#10;"/>
  <p:tag name="IGUANATEXSIZE" val="10"/>
  <p:tag name="IGUANATEXCURSOR" val="154"/>
  <p:tag name="TRANSPARENCY" val="True"/>
  <p:tag name="LATEXENGINEID" val="4"/>
  <p:tag name="TEMPFOLDER" val="c:\temp\"/>
  <p:tag name="LATEXFORMHEIGHT" val="312"/>
  <p:tag name="LATEXFORMWIDTH" val="384"/>
  <p:tag name="LATEXFORMWRAP" val="True"/>
  <p:tag name="BITMAPVECTOR" val="0"/>
</p:tagLst>
</file>

<file path=ppt/tags/tag83.xml><?xml version="1.0" encoding="utf-8"?>
<p:tagLst xmlns:a="http://schemas.openxmlformats.org/drawingml/2006/main" xmlns:r="http://schemas.openxmlformats.org/officeDocument/2006/relationships" xmlns:p="http://schemas.openxmlformats.org/presentationml/2006/main">
  <p:tag name="OUTPUTDPI" val="1200"/>
  <p:tag name="ORIGINALHEIGHT" val="643.5898"/>
  <p:tag name="ORIGINALWIDTH" val="3508.24"/>
  <p:tag name="OUTPUTTYPE" val="PNG"/>
  <p:tag name="IGUANATEXVERSION" val="160"/>
  <p:tag name="LATEXADDIN" val="\documentclass{slides}&#10;&#10;\usepackage{amsthm}&#10;\usepackage{amsmath}&#10;\usepackage{amssymb}&#10;\usepackage[dvips]{graphicx}&#10;\begin{document}&#10;\begin{eqnarray}&#10;\eta_0 = 0,\quad&#10; K _0 = -\frac{i}{3}\frac{p^2}{p_0}\frac{\delta'(p^2)}{\delta(p^2)} \Big)&#10;\nonumber&#10;\end{eqnarray}&#10;\end{document}&#10;"/>
  <p:tag name="IGUANATEXSIZE" val="10"/>
  <p:tag name="IGUANATEXCURSOR" val="239"/>
  <p:tag name="TRANSPARENCY" val="True"/>
  <p:tag name="LATEXENGINEID" val="4"/>
  <p:tag name="TEMPFOLDER" val="c:\temp\"/>
  <p:tag name="LATEXFORMHEIGHT" val="312"/>
  <p:tag name="LATEXFORMWIDTH" val="384"/>
  <p:tag name="LATEXFORMWRAP" val="True"/>
  <p:tag name="BITMAPVECTOR" val="0"/>
</p:tagLst>
</file>

<file path=ppt/tags/tag84.xml><?xml version="1.0" encoding="utf-8"?>
<p:tagLst xmlns:a="http://schemas.openxmlformats.org/drawingml/2006/main" xmlns:r="http://schemas.openxmlformats.org/officeDocument/2006/relationships" xmlns:p="http://schemas.openxmlformats.org/presentationml/2006/main">
  <p:tag name="OUTPUTDPI" val="1200"/>
  <p:tag name="ORIGINALHEIGHT" val="248.2847"/>
  <p:tag name="ORIGINALWIDTH" val="258.7861"/>
  <p:tag name="OUTPUTTYPE" val="PNG"/>
  <p:tag name="IGUANATEXVERSION" val="160"/>
  <p:tag name="LATEXADDIN" val="\documentclass{slides}&#10;&#10;\usepackage{amsthm}&#10;\usepackage{amsmath}&#10;\usepackage{amssymb}&#10;\usepackage[dvipdfm,papersize={910mm,100cm},margin=5mm]{geometry}&#10;\begin{document}&#10;\begin{eqnarray}&#10;x^{0}&#10;\nonumber&#10;\end{eqnarray}&#10;\end{document}&#10;"/>
  <p:tag name="IGUANATEXSIZE" val="18"/>
  <p:tag name="IGUANATEXCURSOR" val="191"/>
  <p:tag name="TRANSPARENCY" val="True"/>
  <p:tag name="LATEXENGINEID" val="4"/>
  <p:tag name="TEMPFOLDER" val="c:\temp\"/>
  <p:tag name="LATEXFORMHEIGHT" val="312"/>
  <p:tag name="LATEXFORMWIDTH" val="384"/>
  <p:tag name="LATEXFORMWRAP" val="True"/>
  <p:tag name="BITMAPVECTOR" val="0"/>
</p:tagLst>
</file>

<file path=ppt/tags/tag85.xml><?xml version="1.0" encoding="utf-8"?>
<p:tagLst xmlns:a="http://schemas.openxmlformats.org/drawingml/2006/main" xmlns:r="http://schemas.openxmlformats.org/officeDocument/2006/relationships" xmlns:p="http://schemas.openxmlformats.org/presentationml/2006/main">
  <p:tag name="OUTPUTDPI" val="1200"/>
  <p:tag name="ORIGINALHEIGHT" val="173.2742"/>
  <p:tag name="ORIGINALWIDTH" val="131.2683"/>
  <p:tag name="OUTPUTTYPE" val="PNG"/>
  <p:tag name="IGUANATEXVERSION" val="160"/>
  <p:tag name="LATEXADDIN" val="\documentclass{slides}&#10;&#10;\usepackage{amsthm}&#10;\usepackage{amsmath}&#10;\usepackage{amssymb}&#10;\usepackage[dvipdfm,papersize={910mm,100cm},margin=5mm]{geometry}&#10;\begin{document}&#10;\begin{eqnarray}&#10;\bar{\tau}&#10;\nonumber&#10;\end{eqnarray}&#10;\end{document}&#10;"/>
  <p:tag name="IGUANATEXSIZE" val="10"/>
  <p:tag name="IGUANATEXCURSOR" val="196"/>
  <p:tag name="TRANSPARENCY" val="True"/>
  <p:tag name="LATEXENGINEID" val="4"/>
  <p:tag name="TEMPFOLDER" val="c:\temp\"/>
  <p:tag name="LATEXFORMHEIGHT" val="312"/>
  <p:tag name="LATEXFORMWIDTH" val="384"/>
  <p:tag name="LATEXFORMWRAP" val="True"/>
  <p:tag name="BITMAPVECTOR" val="0"/>
</p:tagLst>
</file>

<file path=ppt/tags/tag86.xml><?xml version="1.0" encoding="utf-8"?>
<p:tagLst xmlns:a="http://schemas.openxmlformats.org/drawingml/2006/main" xmlns:r="http://schemas.openxmlformats.org/officeDocument/2006/relationships" xmlns:p="http://schemas.openxmlformats.org/presentationml/2006/main">
  <p:tag name="OUTPUTDPI" val="1200"/>
  <p:tag name="ORIGINALHEIGHT" val="3833.785"/>
  <p:tag name="ORIGINALWIDTH" val="7179.251"/>
  <p:tag name="OUTPUTTYPE" val="PNG"/>
  <p:tag name="IGUANATEXVERSION" val="160"/>
  <p:tag name="LATEXADDIN" val="\documentclass{slides}&#10;\usepackage{color}&#10;\usepackage{amsthm}&#10;\usepackage{amsmath}&#10;\usepackage{amssymb}&#10;\usepackage[dvipdfm,papersize={910mm,100cm},margin=5mm]{geometry}&#10;\begin{document}&#10;\begin{eqnarray}&#10;\begin{tabular}{|c||c|c|c|c|c|c|c|c|c|c|c|c|}\hline&#10;&amp; $h_{\tilde{I}' \tilde{J}''}^\dagger$ &amp; $\chi_ I ^\dagger$ &amp; $\beta_ I ^\dagger$ &amp; $\gamma_ I ^\dagger$ &amp; $\bar{\gamma}_ I ^\dagger$ &amp; $\phi'^\dagger$ &amp; $B_{\tilde{I}' \tilde{J}'}^\dagger$ &amp; $X_{ \tilde{I}}^\dagger$ &amp; $a_{I}^\dagger$ &amp; $c_ I ^\dagger$ &amp; $\bar{c}_ I ^\dagger$ \\ \hline\hline&#10;$h_{\tilde{I}' \tilde{J}''}$ &amp; *1 &amp;0&amp;0&amp;0&amp;0&amp;0&amp;0&amp;0&amp;0&amp;0&amp;0\\ \hline&#10;$\chi_ I $ &amp; - &amp; *&amp; \color{blue}* &amp;0&amp;0&amp;0&amp;0 &amp;0&amp;0&amp;0&amp;0\\ \hline&#10;$\beta_ I $ &amp; - &amp; - &amp;0&amp;0&amp;0&amp;0&amp;0&amp;0&amp;0&amp;0&amp;0\\ \hline&#10;$\gamma_ I $ &amp; - &amp; - &amp; - &amp; 0 &amp;\color{red}*&amp;0&amp;0&amp;0&amp;0&amp;0&amp;0\\&#10;\hline&#10;$\bar{\gamma}_ I $ &amp; - &amp; - &amp; - &amp; - &amp;0&amp;0&amp;0&amp;0&amp;0&amp;0&amp;0\\&#10; \hline&#10;$\phi'$ &amp; - &amp; - &amp; - &amp; - &amp; - &amp; *2 &amp;0&amp;0&amp;0&amp;0&amp;0\\ \hline&#10;$B_{\tilde{I}' \tilde{J}'}$ &amp; - &amp; - &amp; - &amp; - &amp; - &amp; - &amp; *3 &amp;0&amp;0&amp;0&amp;0\\ \hline&#10;$X_{ \tilde{I}}$ &amp; - &amp; - &amp; - &amp; - &amp; - &amp; - &amp; - &amp; * &amp; \color{blue}*&amp;0&amp;0\\ \hline&#10;$a_{I}$ &amp; - &amp; - &amp; - &amp; - &amp; - &amp; - &amp; - &amp; - &amp;*&amp;0&amp;0\\ \hline&#10;$c_ I $ &amp; - &amp; - &amp; - &amp; - &amp; - &amp; - &amp; - &amp; - &amp;- &amp;0 &amp; \color{red}*\\ \hline&#10;$\bar{c}_ I $ &amp; - &amp; - &amp; - &amp; - &amp; - &amp; - &amp; - &amp; - &amp;- &amp;- &amp; 0\\ \hline&#10;\end{tabular}&#10;\nonumber&#10;\end{eqnarray}&#10;\end{document}&#10;"/>
  <p:tag name="IGUANATEXSIZE" val="10"/>
  <p:tag name="IGUANATEXCURSOR" val="1256"/>
  <p:tag name="TRANSPARENCY" val="True"/>
  <p:tag name="LATEXENGINEID" val="4"/>
  <p:tag name="TEMPFOLDER" val="c:\temp\"/>
  <p:tag name="LATEXFORMHEIGHT" val="312"/>
  <p:tag name="LATEXFORMWIDTH" val="384"/>
  <p:tag name="LATEXFORMWRAP" val="True"/>
  <p:tag name="BITMAPVECTOR" val="0"/>
</p:tagLst>
</file>

<file path=ppt/tags/tag87.xml><?xml version="1.0" encoding="utf-8"?>
<p:tagLst xmlns:a="http://schemas.openxmlformats.org/drawingml/2006/main" xmlns:r="http://schemas.openxmlformats.org/officeDocument/2006/relationships" xmlns:p="http://schemas.openxmlformats.org/presentationml/2006/main">
  <p:tag name="OUTPUTDPI" val="1200"/>
  <p:tag name="ORIGINALHEIGHT" val="71.12795"/>
  <p:tag name="ORIGINALWIDTH" val="960.6639"/>
  <p:tag name="OUTPUTTYPE" val="PNG"/>
  <p:tag name="IGUANATEXVERSION" val="160"/>
  <p:tag name="LATEXADDIN" val="\documentclass{slides}&#10;&#10;\usepackage{amsthm}&#10;\usepackage{amsmath}&#10;\usepackage{amssymb}&#10;\usepackage[dvipdfm,papersize={910mm,100cm},margin=5mm]{geometry}&#10;\begin{document}&#10;\begin{eqnarray}&#10;Q_b=\int d^{D}x&#10;( \beta_{ K } \partial_0 \gamma^{ K }&#10;-\partial_0 \beta_{ K }\gamma^{ K }&#10;+&#10;a_{ K } \partial_0 c^{ K }&#10;-\partial_0 a_{ K }c^{ K })&#10;\nonumber&#10;\end{eqnarray}&#10;\end{document}&#10;"/>
  <p:tag name="IGUANATEXSIZE" val="10"/>
  <p:tag name="IGUANATEXCURSOR" val="332"/>
  <p:tag name="TRANSPARENCY" val="True"/>
  <p:tag name="LATEXENGINEID" val="4"/>
  <p:tag name="TEMPFOLDER" val="c:\temp\"/>
  <p:tag name="LATEXFORMHEIGHT" val="312"/>
  <p:tag name="LATEXFORMWIDTH" val="384"/>
  <p:tag name="LATEXFORMWRAP" val="True"/>
  <p:tag name="BITMAPVECTOR" val="0"/>
</p:tagLst>
</file>

<file path=ppt/tags/tag88.xml><?xml version="1.0" encoding="utf-8"?>
<p:tagLst xmlns:a="http://schemas.openxmlformats.org/drawingml/2006/main" xmlns:r="http://schemas.openxmlformats.org/officeDocument/2006/relationships" xmlns:p="http://schemas.openxmlformats.org/presentationml/2006/main">
  <p:tag name="OUTPUTDPI" val="1200"/>
  <p:tag name="ORIGINALHEIGHT" val="316.5442"/>
  <p:tag name="ORIGINALWIDTH" val="4427.868"/>
  <p:tag name="OUTPUTTYPE" val="PNG"/>
  <p:tag name="IGUANATEXVERSION" val="160"/>
  <p:tag name="LATEXADDIN" val="\documentclass{slides}&#10;&#10;\usepackage{amsthm}&#10;\usepackage{amsmath}&#10;\usepackage{amssymb}&#10;\usepackage[dvipdfm,papersize={910mm,100cm},margin=5mm]{geometry}&#10;\begin{document}&#10;\begin{eqnarray}&#10;[Q_b, h_{\tilde{I}' \tilde{J}''}]=[Q_b, \phi']=[Q_b, B_{\tilde{I}' \tilde{J}'}]=0&#10;\nonumber&#10;\end{eqnarray}&#10;\end{document}&#10;"/>
  <p:tag name="IGUANATEXSIZE" val="10"/>
  <p:tag name="IGUANATEXCURSOR" val="186"/>
  <p:tag name="TRANSPARENCY" val="True"/>
  <p:tag name="LATEXENGINEID" val="4"/>
  <p:tag name="TEMPFOLDER" val="c:\temp\"/>
  <p:tag name="LATEXFORMHEIGHT" val="312"/>
  <p:tag name="LATEXFORMWIDTH" val="384"/>
  <p:tag name="LATEXFORMWRAP" val="True"/>
  <p:tag name="BITMAPVECTOR" val="0"/>
</p:tagLst>
</file>

<file path=ppt/tags/tag89.xml><?xml version="1.0" encoding="utf-8"?>
<p:tagLst xmlns:a="http://schemas.openxmlformats.org/drawingml/2006/main" xmlns:r="http://schemas.openxmlformats.org/officeDocument/2006/relationships" xmlns:p="http://schemas.openxmlformats.org/presentationml/2006/main">
  <p:tag name="OUTPUTDPI" val="1200"/>
  <p:tag name="ORIGINALHEIGHT" val="251.285"/>
  <p:tag name="ORIGINALWIDTH" val="1740.993"/>
  <p:tag name="OUTPUTTYPE" val="PNG"/>
  <p:tag name="IGUANATEXVERSION" val="160"/>
  <p:tag name="LATEXADDIN" val="\documentclass{slides}&#10;&#10;\usepackage{amsthm}&#10;\usepackage{amsmath}&#10;\usepackage{amssymb}&#10;\usepackage[dvipdfm,papersize={910mm,100cm},margin=5mm]{geometry}&#10;\begin{document}&#10;\begin{eqnarray}&#10;\{Q_b, \bar{\gamma}_{ K } \}=\beta_{ K } &#10;\nonumber&#10;\end{eqnarray}&#10;\end{document}&#10;"/>
  <p:tag name="IGUANATEXSIZE" val="10"/>
  <p:tag name="IGUANATEXCURSOR" val="186"/>
  <p:tag name="TRANSPARENCY" val="True"/>
  <p:tag name="LATEXENGINEID" val="4"/>
  <p:tag name="TEMPFOLDER" val="c:\te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243.784"/>
  <p:tag name="ORIGINALWIDTH" val="573.8301"/>
  <p:tag name="OUTPUTTYPE" val="PNG"/>
  <p:tag name="IGUANATEXVERSION" val="160"/>
  <p:tag name="LATEXADDIN" val="\documentclass{slides}&#10;&#10;\usepackage{amsthm}&#10;\usepackage{amsmath}&#10;\usepackage{amssymb}&#10;\usepackage[dvips]{graphicx}&#10;\begin{document}&#10;\begin{eqnarray}&#10; \bold{X}(\bar{\tau})&#10;\nonumber&#10;\end{eqnarray}&#10;\end{document}&#10;"/>
  <p:tag name="IGUANATEXSIZE" val="10"/>
  <p:tag name="IGUANATEXCURSOR" val="158"/>
  <p:tag name="TRANSPARENCY" val="True"/>
  <p:tag name="LATEXENGINEID" val="4"/>
  <p:tag name="TEMPFOLDER" val="c:\temp\"/>
  <p:tag name="LATEXFORMHEIGHT" val="312"/>
  <p:tag name="LATEXFORMWIDTH" val="384"/>
  <p:tag name="LATEXFORMWRAP" val="True"/>
  <p:tag name="BITMAPVECTOR" val="0"/>
</p:tagLst>
</file>

<file path=ppt/tags/tag90.xml><?xml version="1.0" encoding="utf-8"?>
<p:tagLst xmlns:a="http://schemas.openxmlformats.org/drawingml/2006/main" xmlns:r="http://schemas.openxmlformats.org/officeDocument/2006/relationships" xmlns:p="http://schemas.openxmlformats.org/presentationml/2006/main">
  <p:tag name="OUTPUTDPI" val="1200"/>
  <p:tag name="ORIGINALHEIGHT" val="252.0352"/>
  <p:tag name="ORIGINALWIDTH" val="1653.231"/>
  <p:tag name="OUTPUTTYPE" val="PNG"/>
  <p:tag name="IGUANATEXVERSION" val="160"/>
  <p:tag name="LATEXADDIN" val="\documentclass{slides}&#10;&#10;\usepackage{amsthm}&#10;\usepackage{amsmath}&#10;\usepackage{amssymb}&#10;\usepackage[dvipdfm,papersize={910mm,100cm},margin=5mm]{geometry}&#10;\begin{document}&#10;\begin{eqnarray}&#10;[Q_b, \chi_{ K }]=\gamma_{ K }&#10;\nonumber&#10;\end{eqnarray}&#10;\end{document}&#10;"/>
  <p:tag name="IGUANATEXSIZE" val="10"/>
  <p:tag name="IGUANATEXCURSOR" val="186"/>
  <p:tag name="TRANSPARENCY" val="True"/>
  <p:tag name="LATEXENGINEID" val="4"/>
  <p:tag name="TEMPFOLDER" val="c:\temp\"/>
  <p:tag name="LATEXFORMHEIGHT" val="312"/>
  <p:tag name="LATEXFORMWIDTH" val="384"/>
  <p:tag name="LATEXFORMWRAP" val="True"/>
  <p:tag name="BITMAPVECTOR" val="0"/>
</p:tagLst>
</file>

<file path=ppt/tags/tag91.xml><?xml version="1.0" encoding="utf-8"?>
<p:tagLst xmlns:a="http://schemas.openxmlformats.org/drawingml/2006/main" xmlns:r="http://schemas.openxmlformats.org/officeDocument/2006/relationships" xmlns:p="http://schemas.openxmlformats.org/presentationml/2006/main">
  <p:tag name="OUTPUTDPI" val="1200"/>
  <p:tag name="ORIGINALHEIGHT" val="251.285"/>
  <p:tag name="ORIGINALWIDTH" val="1711.739"/>
  <p:tag name="OUTPUTTYPE" val="PNG"/>
  <p:tag name="IGUANATEXVERSION" val="160"/>
  <p:tag name="LATEXADDIN" val="\documentclass{slides}&#10;&#10;\usepackage{amsthm}&#10;\usepackage{amsmath}&#10;\usepackage{amssymb}&#10;\usepackage[dvipdfm,papersize={910mm,100cm},margin=5mm]{geometry}&#10;\begin{document}&#10;\begin{eqnarray}&#10;\{Q_b, \bar{c}_{ K } \}=a_{ K } &#10;\nonumber&#10;\end{eqnarray}&#10;\end{document}&#10;"/>
  <p:tag name="IGUANATEXSIZE" val="10"/>
  <p:tag name="IGUANATEXCURSOR" val="186"/>
  <p:tag name="TRANSPARENCY" val="True"/>
  <p:tag name="LATEXENGINEID" val="4"/>
  <p:tag name="TEMPFOLDER" val="c:\temp\"/>
  <p:tag name="LATEXFORMHEIGHT" val="312"/>
  <p:tag name="LATEXFORMWIDTH" val="384"/>
  <p:tag name="LATEXFORMWRAP" val="True"/>
  <p:tag name="BITMAPVECTOR" val="0"/>
</p:tagLst>
</file>

<file path=ppt/tags/tag92.xml><?xml version="1.0" encoding="utf-8"?>
<p:tagLst xmlns:a="http://schemas.openxmlformats.org/drawingml/2006/main" xmlns:r="http://schemas.openxmlformats.org/officeDocument/2006/relationships" xmlns:p="http://schemas.openxmlformats.org/presentationml/2006/main">
  <p:tag name="OUTPUTDPI" val="1200"/>
  <p:tag name="ORIGINALHEIGHT" val="283.5396"/>
  <p:tag name="ORIGINALWIDTH" val="1527.213"/>
  <p:tag name="OUTPUTTYPE" val="PNG"/>
  <p:tag name="IGUANATEXVERSION" val="160"/>
  <p:tag name="LATEXADDIN" val="\documentclass{slides}&#10;&#10;\usepackage{amsthm}&#10;\usepackage{amsmath}&#10;\usepackage{amssymb}&#10;\usepackage[dvipdfm,papersize={910mm,100cm},margin=5mm]{geometry}&#10;\begin{document}&#10;\begin{eqnarray}&#10;[Q_b, X_{ \tilde{I}}]=c_{ \tilde{I}}&#10;\nonumber&#10;\end{eqnarray}&#10;\end{document}&#10;"/>
  <p:tag name="IGUANATEXSIZE" val="10"/>
  <p:tag name="IGUANATEXCURSOR" val="186"/>
  <p:tag name="TRANSPARENCY" val="True"/>
  <p:tag name="LATEXENGINEID" val="4"/>
  <p:tag name="TEMPFOLDER" val="c:\temp\"/>
  <p:tag name="LATEXFORMHEIGHT" val="312"/>
  <p:tag name="LATEXFORMWIDTH" val="384"/>
  <p:tag name="LATEXFORMWRAP" val="True"/>
  <p:tag name="BITMAPVECTOR" val="0"/>
</p:tagLst>
</file>

<file path=ppt/tags/tag93.xml><?xml version="1.0" encoding="utf-8"?>
<p:tagLst xmlns:a="http://schemas.openxmlformats.org/drawingml/2006/main" xmlns:r="http://schemas.openxmlformats.org/officeDocument/2006/relationships" xmlns:p="http://schemas.openxmlformats.org/presentationml/2006/main">
  <p:tag name="OUTPUTDPI" val="1200"/>
  <p:tag name="ORIGINALHEIGHT" val="47.34591"/>
  <p:tag name="ORIGINALWIDTH" val="959.7911"/>
  <p:tag name="OUTPUTTYPE" val="PNG"/>
  <p:tag name="IGUANATEXVERSION" val="160"/>
  <p:tag name="LATEXADDIN" val="\documentclass{slides}&#10;&#10;\usepackage{amsthm}&#10;\usepackage{amsmath}&#10;\usepackage{amssymb}&#10;\usepackage[dvipdfm,papersize={910mm,100cm},margin=5mm]{geometry}&#10;\begin{document}&#10;\begin{eqnarray}&#10;[h_{\tilde{I}' \tilde{J}''}(P), h_{\tilde{K}' \tilde{L}''}^\dagger(Q)]&#10;&amp;= \Big(\frac12(\eta_{\tilde{I}' \tilde{K}''}\eta_{\tilde{J}' \tilde{L}''} + \eta_{\tilde{I}' \tilde{L}''}\eta_{\tilde{J}' \tilde{K}''}) - \frac1{D-2}\eta_{\tilde{I}' \tilde{J}''}\eta_{\tilde{K}' \tilde{L}''}\Big))\delta(P^2)\delta^{D}(P-Q)&#10;\nonumber&#10;\end{eqnarray}&#10;\end{document}&#10;"/>
  <p:tag name="IGUANATEXSIZE" val="10"/>
  <p:tag name="IGUANATEXCURSOR" val="497"/>
  <p:tag name="TRANSPARENCY" val="True"/>
  <p:tag name="LATEXENGINEID" val="4"/>
  <p:tag name="TEMPFOLDER" val="c:\temp\"/>
  <p:tag name="LATEXFORMHEIGHT" val="312"/>
  <p:tag name="LATEXFORMWIDTH" val="384"/>
  <p:tag name="LATEXFORMWRAP" val="True"/>
  <p:tag name="BITMAPVECTOR" val="0"/>
</p:tagLst>
</file>

<file path=ppt/tags/tag94.xml><?xml version="1.0" encoding="utf-8"?>
<p:tagLst xmlns:a="http://schemas.openxmlformats.org/drawingml/2006/main" xmlns:r="http://schemas.openxmlformats.org/officeDocument/2006/relationships" xmlns:p="http://schemas.openxmlformats.org/presentationml/2006/main">
  <p:tag name="OUTPUTDPI" val="1200"/>
  <p:tag name="ORIGINALHEIGHT" val="75.05527"/>
  <p:tag name="ORIGINALWIDTH" val="959.1366"/>
  <p:tag name="OUTPUTTYPE" val="PNG"/>
  <p:tag name="IGUANATEXVERSION" val="160"/>
  <p:tag name="LATEXADDIN" val="\documentclass{slides}&#10;&#10;\usepackage{amsthm}&#10;\usepackage{amsmath}&#10;\usepackage{amssymb}&#10;\usepackage[dvipdfm,papersize={910mm,100cm},margin=5mm]{geometry}&#10;\begin{document}&#10;\begin{eqnarray}&#10;[\phi'(P), \phi'^\dagger(Q)]&#10;&amp;= \frac{D-2}{4(2D-3)}\delta(P^2)\delta^{D}(P-Q)&#10;\nonumber&#10;\end{eqnarray}&#10;\end{document}&#10;"/>
  <p:tag name="IGUANATEXSIZE" val="10"/>
  <p:tag name="IGUANATEXCURSOR" val="263"/>
  <p:tag name="TRANSPARENCY" val="True"/>
  <p:tag name="LATEXENGINEID" val="4"/>
  <p:tag name="TEMPFOLDER" val="c:\temp\"/>
  <p:tag name="LATEXFORMHEIGHT" val="312"/>
  <p:tag name="LATEXFORMWIDTH" val="384"/>
  <p:tag name="LATEXFORMWRAP" val="True"/>
  <p:tag name="BITMAPVECTOR" val="0"/>
</p:tagLst>
</file>

<file path=ppt/tags/tag95.xml><?xml version="1.0" encoding="utf-8"?>
<p:tagLst xmlns:a="http://schemas.openxmlformats.org/drawingml/2006/main" xmlns:r="http://schemas.openxmlformats.org/officeDocument/2006/relationships" xmlns:p="http://schemas.openxmlformats.org/presentationml/2006/main">
  <p:tag name="OUTPUTDPI" val="1200"/>
  <p:tag name="ORIGINALHEIGHT" val="47.34591"/>
  <p:tag name="ORIGINALWIDTH" val="960.2275"/>
  <p:tag name="OUTPUTTYPE" val="PNG"/>
  <p:tag name="IGUANATEXVERSION" val="160"/>
  <p:tag name="LATEXADDIN" val="\documentclass{slides}&#10;&#10;\usepackage{amsthm}&#10;\usepackage{amsmath}&#10;\usepackage{amssymb}&#10;\usepackage[dvipdfm,papersize={910mm,100cm},margin=5mm]{geometry}&#10;\begin{document}&#10;\begin{eqnarray}&#10;[B_{\tilde{I}' \tilde{J}''}(P), B_{\tilde{K}' \tilde{L}''}^\dagger(Q)]&#10;&amp;= 2(\eta_{\tilde{I}' \tilde{K}''}\eta_{\tilde{J}' \tilde{L}''} + \eta_{\tilde{I}' \tilde{L}''}\eta_{\tilde{J}' \tilde{K}''})\delta(P^2)\delta^{D}(P-Q)&#10;\nonumber&#10;\end{eqnarray}&#10;\end{document}&#10;"/>
  <p:tag name="IGUANATEXSIZE" val="10"/>
  <p:tag name="IGUANATEXCURSOR" val="408"/>
  <p:tag name="TRANSPARENCY" val="True"/>
  <p:tag name="LATEXENGINEID" val="4"/>
  <p:tag name="TEMPFOLDER" val="c:\temp\"/>
  <p:tag name="LATEXFORMHEIGHT" val="312"/>
  <p:tag name="LATEXFORMWIDTH" val="384"/>
  <p:tag name="LATEXFORMWRAP" val="True"/>
  <p:tag name="BITMAPVECTOR" val="0"/>
</p:tagLst>
</file>

<file path=ppt/tags/tag96.xml><?xml version="1.0" encoding="utf-8"?>
<p:tagLst xmlns:a="http://schemas.openxmlformats.org/drawingml/2006/main" xmlns:r="http://schemas.openxmlformats.org/officeDocument/2006/relationships" xmlns:p="http://schemas.openxmlformats.org/presentationml/2006/main">
  <p:tag name="OUTPUTDPI" val="1200"/>
  <p:tag name="ORIGINALHEIGHT" val="267.0372"/>
  <p:tag name="ORIGINALWIDTH" val="2391.334"/>
  <p:tag name="OUTPUTTYPE" val="PNG"/>
  <p:tag name="IGUANATEXVERSION" val="160"/>
  <p:tag name="LATEXADDIN" val="\documentclass{slides}&#10;&#10;\usepackage{amsthm}&#10;\usepackage{amsmath}&#10;\usepackage{amssymb}&#10;\usepackage[dvipdfm,papersize={910mm,100cm},margin=5mm]{geometry}&#10;\begin{document}&#10;\begin{eqnarray}&#10;(\bar{G}_{MN}, \bar{B}_{MN}, \bar{\Phi}, \cdots)&#10;\nonumber&#10;\end{eqnarray}&#10;\end{document}&#10;"/>
  <p:tag name="IGUANATEXSIZE" val="10"/>
  <p:tag name="IGUANATEXCURSOR" val="187"/>
  <p:tag name="TRANSPARENCY" val="True"/>
  <p:tag name="LATEXENGINEID" val="4"/>
  <p:tag name="TEMPFOLDER" val="c:\temp\"/>
  <p:tag name="LATEXFORMHEIGHT" val="312"/>
  <p:tag name="LATEXFORMWIDTH" val="384"/>
  <p:tag name="LATEXFORMWRAP" val="True"/>
  <p:tag name="BITMAPVECTOR" val="0"/>
</p:tagLst>
</file>

<file path=ppt/tags/tag97.xml><?xml version="1.0" encoding="utf-8"?>
<p:tagLst xmlns:a="http://schemas.openxmlformats.org/drawingml/2006/main" xmlns:r="http://schemas.openxmlformats.org/officeDocument/2006/relationships" xmlns:p="http://schemas.openxmlformats.org/presentationml/2006/main">
  <p:tag name="OUTPUTDPI" val="1200"/>
  <p:tag name="ORIGINALHEIGHT" val="234.7828"/>
  <p:tag name="ORIGINALWIDTH" val="391.5547"/>
  <p:tag name="OUTPUTTYPE" val="PNG"/>
  <p:tag name="IGUANATEXVERSION" val="160"/>
  <p:tag name="LATEXADDIN" val="\documentclass{slides}&#10;&#10;\usepackage{amsthm}&#10;\usepackage{amsmath}&#10;\usepackage{amssymb}&#10;\usepackage[dvipdfm,papersize={910mm,100cm},margin=5mm]{geometry}&#10;\begin{document}&#10;\begin{eqnarray}&#10;\psi_{dd}&#10;\nonumber&#10;\end{eqnarray}&#10;\end{document}&#10;"/>
  <p:tag name="IGUANATEXSIZE" val="10"/>
  <p:tag name="IGUANATEXCURSOR" val="186"/>
  <p:tag name="TRANSPARENCY" val="True"/>
  <p:tag name="LATEXENGINEID" val="4"/>
  <p:tag name="TEMPFOLDER" val="c:\temp\"/>
  <p:tag name="LATEXFORMHEIGHT" val="312"/>
  <p:tag name="LATEXFORMWIDTH" val="384"/>
  <p:tag name="LATEXFORMWRAP" val="True"/>
  <p:tag name="BITMAPVECTOR" val="0"/>
</p:tagLst>
</file>

<file path=ppt/tags/tag98.xml><?xml version="1.0" encoding="utf-8"?>
<p:tagLst xmlns:a="http://schemas.openxmlformats.org/drawingml/2006/main" xmlns:r="http://schemas.openxmlformats.org/officeDocument/2006/relationships" xmlns:p="http://schemas.openxmlformats.org/presentationml/2006/main">
  <p:tag name="OUTPUTDPI" val="1200"/>
  <p:tag name="ORIGINALHEIGHT" val="689.9138"/>
  <p:tag name="ORIGINALWIDTH" val="9721.035"/>
  <p:tag name="OUTPUTTYPE" val="PNG"/>
  <p:tag name="IGUANATEXVERSION" val="160"/>
  <p:tag name="LATEXADDIN" val="\documentclass{slides}&#10;&#10;\usepackage{amsthm}&#10;\usepackage{amsmath}&#10;\usepackage{amssymb}&#10;\usepackage[dvips]{graphicx}&#10;\usepackage[dvips]{psfrag}&#10;&#10;\begin{document}&#10;\begin{eqnarray}&#10;S=\frac{1}{\beta}\int \mathcal{D}\bar{\bold{E}} \mathcal{D}\bar{\tau} \mathcal{D}\bold{X}&#10;\sqrt{-\bold{G}} ( e^{-2 \Phi} ( \mathbf{R}  + 4 \nabla_{\bold{I}} \Phi \nabla^{\bold{I}} \Phi   - \frac{1}{2} |\tilde{\mathbf{H}} |^{2} &#10;-\alpha' \mbox{tr}(\bold{F}^2)) -\frac{1}{2}\sum_{p=1}^\infty&#10;|\tilde{\bold{F}}_p|^2     &#10;)&#10;\nonumber&#10;\end{eqnarray}&#10;\end{document}&#10;"/>
  <p:tag name="IGUANATEXSIZE" val="10"/>
  <p:tag name="IGUANATEXCURSOR" val="193"/>
  <p:tag name="TRANSPARENCY" val="True"/>
  <p:tag name="LATEXENGINEID" val="0"/>
  <p:tag name="TEMPFOLDER" val="c:\temp\"/>
  <p:tag name="LATEXFORMHEIGHT" val="312"/>
  <p:tag name="LATEXFORMWIDTH" val="384"/>
  <p:tag name="LATEXFORMWRAP" val="True"/>
  <p:tag name="BITMAPVECTOR" val="0"/>
</p:tagLst>
</file>

<file path=ppt/tags/tag99.xml><?xml version="1.0" encoding="utf-8"?>
<p:tagLst xmlns:a="http://schemas.openxmlformats.org/drawingml/2006/main" xmlns:r="http://schemas.openxmlformats.org/officeDocument/2006/relationships" xmlns:p="http://schemas.openxmlformats.org/presentationml/2006/main">
  <p:tag name="OUTPUTDPI" val="1200"/>
  <p:tag name="ORIGINALHEIGHT" val="582.0812"/>
  <p:tag name="ORIGINALWIDTH" val="3737.772"/>
  <p:tag name="OUTPUTTYPE" val="PNG"/>
  <p:tag name="IGUANATEXVERSION" val="160"/>
  <p:tag name="LATEXADDIN" val="\documentclass{slides}&#10;&#10;\usepackage{amsthm}&#10;\usepackage{amsmath}&#10;\usepackage{amssymb}&#10;\usepackage[dvips]{graphicx}&#10;\begin{document}&#10;\begin{eqnarray}&#10;\frac{1}{(p^2)^2-m^4}=\frac{1}{p^2-m^2} \frac{1}{p^2+m^2}&#10;\nonumber&#10;\end{eqnarray}&#10;\end{document}&#10;"/>
  <p:tag name="IGUANATEXSIZE" val="10"/>
  <p:tag name="IGUANATEXCURSOR" val="149"/>
  <p:tag name="TRANSPARENCY" val="True"/>
  <p:tag name="LATEXENGINEID" val="4"/>
  <p:tag name="TEMPFOLDER" val="c:\temp\"/>
  <p:tag name="LATEXFORMHEIGHT" val="312"/>
  <p:tag name="LATEXFORMWIDTH" val="384"/>
  <p:tag name="LATEXFORMWRAP" val="True"/>
  <p:tag name="BITMAPVECTOR" val="0"/>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resentation">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10950</TotalTime>
  <Words>1886</Words>
  <Application>Microsoft Office PowerPoint</Application>
  <PresentationFormat>ワイド画面</PresentationFormat>
  <Paragraphs>212</Paragraphs>
  <Slides>23</Slides>
  <Notes>12</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23</vt:i4>
      </vt:variant>
    </vt:vector>
  </HeadingPairs>
  <TitlesOfParts>
    <vt:vector size="30" baseType="lpstr">
      <vt:lpstr>メイリオ</vt:lpstr>
      <vt:lpstr>游ゴシック</vt:lpstr>
      <vt:lpstr>游ゴシック Light</vt:lpstr>
      <vt:lpstr>Arial</vt:lpstr>
      <vt:lpstr>Segoe UI</vt:lpstr>
      <vt:lpstr>Office テーマ</vt:lpstr>
      <vt:lpstr>1_Office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Matsuo Sato</dc:creator>
  <cp:lastModifiedBy>Matsuo Sato</cp:lastModifiedBy>
  <cp:revision>808</cp:revision>
  <dcterms:created xsi:type="dcterms:W3CDTF">2019-11-03T00:23:39Z</dcterms:created>
  <dcterms:modified xsi:type="dcterms:W3CDTF">2024-12-11T08:27:59Z</dcterms:modified>
</cp:coreProperties>
</file>