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67" r:id="rId3"/>
    <p:sldId id="278" r:id="rId4"/>
    <p:sldId id="279" r:id="rId5"/>
    <p:sldId id="27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08" autoAdjust="0"/>
    <p:restoredTop sz="94681" autoAdjust="0"/>
  </p:normalViewPr>
  <p:slideViewPr>
    <p:cSldViewPr snapToGrid="0" snapToObjects="1">
      <p:cViewPr varScale="1">
        <p:scale>
          <a:sx n="127" d="100"/>
          <a:sy n="127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2024-06-09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E3C9A3ED-A2A9-114E-A812-7B14CC7182E2}" type="datetime1">
              <a:rPr lang="sv-SE" smtClean="0"/>
              <a:t>2024-06-09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ESS &amp; J-PARC Collaboration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ESS &amp; J-PARC Collaboration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6A337C90-848F-6A43-9AA2-1D54F4E8E6E7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8CE0F3EE-3602-3D48-ADF0-E841279408DC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ESS &amp; J-PARC Collaboration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E5766856-195C-2344-9D9F-4604564E30C4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ESS &amp; J-PARC Collaboration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51E343E4-9B07-F143-B623-A2140AFF7736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ESS &amp; J-PARC Collaboration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D5F231E6-158F-704C-8DCE-478C005B6D2A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ESS &amp; J-PARC Collaboration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4766D5F4-54B2-6E46-9415-7C3673293993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ESS &amp; J-PARC Collaboration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CC6FFB91-5CF8-104C-BE49-E51B999E68C4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F972D2A2-0E8F-9B45-934B-E615A5374C2C}" type="datetime1">
              <a:rPr lang="sv-SE" smtClean="0"/>
              <a:t>2024-06-09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ESS &amp; J-PARC Collaboration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ESS &amp; J-PARC Collaboration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From the ESS Target Station perspective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err="1"/>
              <a:t>Rikard</a:t>
            </a:r>
            <a:r>
              <a:rPr lang="en-GB" dirty="0"/>
              <a:t> </a:t>
            </a:r>
            <a:r>
              <a:rPr lang="en-GB" dirty="0" err="1"/>
              <a:t>Linander</a:t>
            </a:r>
            <a:r>
              <a:rPr lang="en-GB" dirty="0"/>
              <a:t>, Head of Target Division, ESS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D48683F9-1A7C-2A4A-95B2-161EB23B6F21}" type="datetime1">
              <a:rPr lang="sv-SE" sz="1200" b="1" smtClean="0">
                <a:solidFill>
                  <a:schemeClr val="bg1"/>
                </a:solidFill>
              </a:rPr>
              <a:t>2024-06-09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A89064-1F80-14CE-CA23-E677432F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 collaboration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216980-160A-C135-2B6D-6095542C01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ESS Target Station – J-PARC/MLF Target Station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EAEA70B-2846-B0CC-45CD-0C680C5E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Since many years there has been fruitful collaboration between ESS &amp; J-PARC/MLF</a:t>
            </a:r>
          </a:p>
          <a:p>
            <a:pPr lvl="1"/>
            <a:r>
              <a:rPr lang="en-GB" sz="1800" dirty="0"/>
              <a:t>Already since the 2009 decision to locate the ESS in Lund, there was important exchange of experience with j-PARC/MLF</a:t>
            </a:r>
          </a:p>
          <a:p>
            <a:pPr lvl="1"/>
            <a:r>
              <a:rPr lang="en-GB" sz="1800" dirty="0"/>
              <a:t>Several invaluable opportunities for ESS Target Division staff to visit one of the world-leading neutron sources</a:t>
            </a:r>
          </a:p>
          <a:p>
            <a:pPr lvl="1"/>
            <a:r>
              <a:rPr lang="en-GB" sz="1800" dirty="0"/>
              <a:t>Also, frequent interactions at international conferences, dedicated topical workshops and common projects</a:t>
            </a:r>
          </a:p>
          <a:p>
            <a:pPr>
              <a:lnSpc>
                <a:spcPct val="200000"/>
              </a:lnSpc>
            </a:pPr>
            <a:r>
              <a:rPr lang="en-GB" sz="1800" dirty="0"/>
              <a:t>Acknowledging similarities and differences – we can learn from both</a:t>
            </a:r>
          </a:p>
          <a:p>
            <a:pPr lvl="1"/>
            <a:r>
              <a:rPr lang="en-GB" sz="1800" dirty="0"/>
              <a:t>Similar CMS, cooling plant, moderators, shielding solutions, neutronics and neuron beam transport</a:t>
            </a:r>
          </a:p>
          <a:p>
            <a:pPr lvl="1"/>
            <a:r>
              <a:rPr lang="en-GB" sz="1800" dirty="0"/>
              <a:t>Different Target solutions, remote handling systems, short- vs long-pulse</a:t>
            </a:r>
          </a:p>
          <a:p>
            <a:pPr>
              <a:lnSpc>
                <a:spcPct val="200000"/>
              </a:lnSpc>
            </a:pPr>
            <a:r>
              <a:rPr lang="en-GB" sz="1800" b="1" dirty="0"/>
              <a:t>Indeed, it is in our mutual interest to continue this collaboration!</a:t>
            </a:r>
          </a:p>
          <a:p>
            <a:pPr lvl="1"/>
            <a:endParaRPr lang="en-GB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5E6B6-EBB7-E55D-E5C0-22B36E6E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8799-6A01-D04F-B321-0B4EA7BD4B94}" type="datetime1">
              <a:rPr lang="sv-SE" smtClean="0"/>
              <a:t>2024-06-09</a:t>
            </a:fld>
            <a:endParaRPr lang="sv-SE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B24BDD-2553-04C7-EF64-32BB9657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ESS &amp; J-PARC Collaboration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196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3F7C-8888-A21D-CA8C-FE89EFED0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Suggestions on future collaboration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B7A4A-FD70-AAA1-731F-63E7DEA2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ESS &amp; J-PARC Collaboration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4FC47-2A3E-622A-5530-354AE183B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ESS Target Station – J-PARC/MLF Target Station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38C74-1697-544D-B777-DE1078206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With the ESS Target Station perspective, there are several topics of particular interest for continued collaborating</a:t>
            </a:r>
          </a:p>
          <a:p>
            <a:pPr lvl="1"/>
            <a:r>
              <a:rPr lang="en-GB" sz="1800" dirty="0"/>
              <a:t>Optimisation of cryogenic moderator system</a:t>
            </a:r>
          </a:p>
          <a:p>
            <a:pPr lvl="1"/>
            <a:r>
              <a:rPr lang="en-GB" sz="1800" dirty="0"/>
              <a:t>Moderator development</a:t>
            </a:r>
          </a:p>
          <a:p>
            <a:pPr lvl="1"/>
            <a:r>
              <a:rPr lang="en-GB" sz="1800" dirty="0"/>
              <a:t>Remote handling system operation</a:t>
            </a:r>
          </a:p>
          <a:p>
            <a:pPr lvl="1"/>
            <a:r>
              <a:rPr lang="en-GB" sz="1800" dirty="0"/>
              <a:t>Radwaste management</a:t>
            </a:r>
          </a:p>
          <a:p>
            <a:pPr lvl="1"/>
            <a:r>
              <a:rPr lang="en-GB" sz="1800" dirty="0"/>
              <a:t>Facility reliability and availability</a:t>
            </a:r>
          </a:p>
          <a:p>
            <a:pPr lvl="1"/>
            <a:r>
              <a:rPr lang="en-GB" sz="1800" dirty="0"/>
              <a:t>Safety aspects for the public and the workers</a:t>
            </a:r>
          </a:p>
          <a:p>
            <a:pPr lvl="1"/>
            <a:r>
              <a:rPr lang="en-GB" sz="1800" dirty="0"/>
              <a:t>Emissions surveillance and control</a:t>
            </a:r>
          </a:p>
          <a:p>
            <a:pPr lvl="1"/>
            <a:r>
              <a:rPr lang="en-GB" sz="1800" dirty="0"/>
              <a:t>Code and methodology development radiation shielding calculation </a:t>
            </a:r>
          </a:p>
          <a:p>
            <a:pPr lvl="1"/>
            <a:r>
              <a:rPr lang="en-GB" sz="1800" dirty="0"/>
              <a:t>Materials radiation resistance testing, data collection</a:t>
            </a:r>
          </a:p>
          <a:p>
            <a:pPr lvl="1"/>
            <a:r>
              <a:rPr lang="en-GB" sz="1800" dirty="0"/>
              <a:t>And more!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65BF4-ECF2-9CFE-8CDC-42C17A47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504C-327E-EE40-AAD3-71D14D678FBF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653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71588-69A5-CB06-0106-23A05CB6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B2072-601D-F642-8EC4-581B9FF6C667}" type="datetime1">
              <a:rPr lang="sv-SE" smtClean="0"/>
              <a:t>2024-06-09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62</TotalTime>
  <Words>238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ESS &amp; J-PARC Collaboration</vt:lpstr>
      <vt:lpstr>Prior collaboration</vt:lpstr>
      <vt:lpstr>Suggestions on future collaboration</vt:lpstr>
      <vt:lpstr>Finish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Rikard Linander</dc:creator>
  <cp:lastModifiedBy>Rikard Linander</cp:lastModifiedBy>
  <cp:revision>5</cp:revision>
  <cp:lastPrinted>2019-03-08T10:27:30Z</cp:lastPrinted>
  <dcterms:created xsi:type="dcterms:W3CDTF">2024-06-08T10:32:04Z</dcterms:created>
  <dcterms:modified xsi:type="dcterms:W3CDTF">2024-06-09T09:22:02Z</dcterms:modified>
</cp:coreProperties>
</file>