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7" r:id="rId1"/>
  </p:sldMasterIdLst>
  <p:notesMasterIdLst>
    <p:notesMasterId r:id="rId25"/>
  </p:notesMasterIdLst>
  <p:sldIdLst>
    <p:sldId id="256" r:id="rId2"/>
    <p:sldId id="390" r:id="rId3"/>
    <p:sldId id="258" r:id="rId4"/>
    <p:sldId id="392" r:id="rId5"/>
    <p:sldId id="380" r:id="rId6"/>
    <p:sldId id="260" r:id="rId7"/>
    <p:sldId id="261" r:id="rId8"/>
    <p:sldId id="262" r:id="rId9"/>
    <p:sldId id="381" r:id="rId10"/>
    <p:sldId id="388" r:id="rId11"/>
    <p:sldId id="263" r:id="rId12"/>
    <p:sldId id="264" r:id="rId13"/>
    <p:sldId id="268" r:id="rId14"/>
    <p:sldId id="267" r:id="rId15"/>
    <p:sldId id="286" r:id="rId16"/>
    <p:sldId id="270" r:id="rId17"/>
    <p:sldId id="271" r:id="rId18"/>
    <p:sldId id="276" r:id="rId19"/>
    <p:sldId id="272" r:id="rId20"/>
    <p:sldId id="393" r:id="rId21"/>
    <p:sldId id="391" r:id="rId22"/>
    <p:sldId id="385" r:id="rId23"/>
    <p:sldId id="275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80"/>
    <p:restoredTop sz="94150"/>
  </p:normalViewPr>
  <p:slideViewPr>
    <p:cSldViewPr snapToGrid="0">
      <p:cViewPr varScale="1">
        <p:scale>
          <a:sx n="160" d="100"/>
          <a:sy n="160" d="100"/>
        </p:scale>
        <p:origin x="6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8412E-7E6E-AD47-B067-CD322A92D727}" type="datetimeFigureOut">
              <a:t>2025/6/15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232D8-5090-6F44-B633-255639DB8FB8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8843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232D8-5090-6F44-B633-255639DB8FB8}" type="slidenum">
              <a:rPr lang="en-US" altLang="ja-JP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2748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D2DE3-188E-6D4E-AFA6-E1C18EC1D5DF}" type="datetime1">
              <a:t>2025/6/15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AF6-9A6D-F04E-AF41-8CBCD8A2560B}" type="slidenum">
              <a:rPr lang="en-US" altLang="ja-JP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0217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D818-3985-8B42-A528-B92F262B896A}" type="datetime1">
              <a:t>2025/6/15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AF6-9A6D-F04E-AF41-8CBCD8A2560B}" type="slidenum">
              <a:rPr lang="en-US" altLang="ja-JP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467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38F8-B45C-A443-B370-ACEC89CD04BB}" type="datetime1">
              <a:t>2025/6/15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AF6-9A6D-F04E-AF41-8CBCD8A2560B}" type="slidenum">
              <a:rPr lang="en-US" altLang="ja-JP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6265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4D4D-12C0-124D-8A67-36020EBA8ABC}" type="datetime1">
              <a:t>2025/6/15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AF6-9A6D-F04E-AF41-8CBCD8A2560B}" type="slidenum">
              <a:rPr lang="en-US" altLang="ja-JP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9321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E72A-6B7B-5546-A925-0547BC454958}" type="datetime1">
              <a:t>2025/6/15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AF6-9A6D-F04E-AF41-8CBCD8A2560B}" type="slidenum">
              <a:rPr lang="en-US" altLang="ja-JP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929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8162-B678-9C45-982D-CBBB11DAD6B9}" type="datetime1">
              <a:t>2025/6/15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AF6-9A6D-F04E-AF41-8CBCD8A2560B}" type="slidenum">
              <a:rPr lang="en-US" altLang="ja-JP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268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1532-62A4-0F4A-8BA4-F2669515FA99}" type="datetime1">
              <a:t>2025/6/15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AF6-9A6D-F04E-AF41-8CBCD8A2560B}" type="slidenum">
              <a:rPr lang="en-US" altLang="ja-JP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1941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15A0-3317-9347-951A-5E171B9E278B}" type="datetime1">
              <a:t>2025/6/15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AF6-9A6D-F04E-AF41-8CBCD8A2560B}" type="slidenum">
              <a:rPr lang="en-US" altLang="ja-JP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9415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28F9-839B-404A-B017-777C0914B1ED}" type="datetime1">
              <a:t>2025/6/15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AF6-9A6D-F04E-AF41-8CBCD8A2560B}" type="slidenum">
              <a:rPr lang="en-US" altLang="ja-JP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404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FD75-2555-CF4F-AD30-AF7C1E9D5232}" type="datetime1">
              <a:t>2025/6/15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AF6-9A6D-F04E-AF41-8CBCD8A2560B}" type="slidenum">
              <a:rPr lang="en-US" altLang="ja-JP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4048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dirty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1060F-329C-6245-B391-1CB8A768357A}" type="datetime1">
              <a:t>2025/6/15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AF6-9A6D-F04E-AF41-8CBCD8A2560B}" type="slidenum">
              <a:rPr lang="en-US" altLang="ja-JP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162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4186AF-AE40-5641-873D-04F2B4BCCD57}" type="datetime1">
              <a:t>2025/6/15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894AF6-9A6D-F04E-AF41-8CBCD8A2560B}" type="slidenum">
              <a:rPr lang="en-US" altLang="ja-JP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63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1.wdp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083A414D-411A-F7E8-9616-553CFC91B5EC}"/>
              </a:ext>
            </a:extLst>
          </p:cNvPr>
          <p:cNvGrpSpPr/>
          <p:nvPr/>
        </p:nvGrpSpPr>
        <p:grpSpPr>
          <a:xfrm>
            <a:off x="0" y="-19083"/>
            <a:ext cx="9144000" cy="5162584"/>
            <a:chOff x="0" y="-25445"/>
            <a:chExt cx="12192000" cy="6883445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98706773-579E-C189-946C-5CBAEAA8A7DA}"/>
                </a:ext>
              </a:extLst>
            </p:cNvPr>
            <p:cNvSpPr/>
            <p:nvPr/>
          </p:nvSpPr>
          <p:spPr>
            <a:xfrm rot="10800000">
              <a:off x="0" y="-25445"/>
              <a:ext cx="12192000" cy="50165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9000">
                  <a:schemeClr val="tx2">
                    <a:lumMod val="10000"/>
                    <a:lumOff val="90000"/>
                  </a:schemeClr>
                </a:gs>
                <a:gs pos="89000">
                  <a:schemeClr val="accent1">
                    <a:lumMod val="7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76B80C93-85D2-C158-C030-26310E77EDBE}"/>
                </a:ext>
              </a:extLst>
            </p:cNvPr>
            <p:cNvSpPr/>
            <p:nvPr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60000">
                  <a:schemeClr val="tx2">
                    <a:lumMod val="10000"/>
                    <a:lumOff val="90000"/>
                  </a:schemeClr>
                </a:gs>
                <a:gs pos="89000">
                  <a:schemeClr val="accent1">
                    <a:lumMod val="7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pic>
          <p:nvPicPr>
            <p:cNvPr id="10" name="図 9" descr="文字が書かれている&#10;&#10;低い精度で自動的に生成された説明">
              <a:extLst>
                <a:ext uri="{FF2B5EF4-FFF2-40B4-BE49-F238E27FC236}">
                  <a16:creationId xmlns:a16="http://schemas.microsoft.com/office/drawing/2014/main" id="{E7DB1D20-7469-BD5E-ADB8-D3DDFCC51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299220"/>
              <a:ext cx="1867666" cy="422255"/>
            </a:xfrm>
            <a:prstGeom prst="rect">
              <a:avLst/>
            </a:prstGeom>
          </p:spPr>
        </p:pic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06B63716-BC46-6324-81BD-4A2540E4D0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512" y="1642184"/>
            <a:ext cx="8529145" cy="929566"/>
          </a:xfrm>
        </p:spPr>
        <p:txBody>
          <a:bodyPr>
            <a:normAutofit/>
          </a:bodyPr>
          <a:lstStyle/>
          <a:p>
            <a:r>
              <a:rPr lang="en-US" altLang="ja-JP" sz="2700" b="1" dirty="0">
                <a:latin typeface="Meiryo" panose="020B0604030504040204" pitchFamily="34" charset="-128"/>
                <a:ea typeface="Meiryo" panose="020B0604030504040204" pitchFamily="34" charset="-128"/>
              </a:rPr>
              <a:t>Plan of Medical RI production </a:t>
            </a:r>
            <a:br>
              <a:rPr lang="en-US" altLang="ja-JP" sz="2700" b="1" dirty="0"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lang="en-US" altLang="ja-JP" sz="2700" b="1" dirty="0">
                <a:latin typeface="Meiryo" panose="020B0604030504040204" pitchFamily="34" charset="-128"/>
                <a:ea typeface="Meiryo" panose="020B0604030504040204" pitchFamily="34" charset="-128"/>
              </a:rPr>
              <a:t>by Superconducting Electron Accelerator</a:t>
            </a:r>
            <a:endParaRPr lang="ja-JP" altLang="en-US" sz="2700" b="1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E8D4C9B-00D1-4784-0F1F-9A45A728C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932" y="3486520"/>
            <a:ext cx="6858000" cy="559307"/>
          </a:xfrm>
        </p:spPr>
        <p:txBody>
          <a:bodyPr>
            <a:normAutofit fontScale="85000" lnSpcReduction="10000"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Hitoshi Hayano</a:t>
            </a:r>
          </a:p>
          <a:p>
            <a:r>
              <a:rPr kumimoji="1" lang="en-US" altLang="ja-JP" b="1" dirty="0" err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NovAccel</a:t>
            </a:r>
            <a:r>
              <a:rPr lang="en-US" altLang="ja-JP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co. ltd.</a:t>
            </a:r>
            <a:endParaRPr kumimoji="1" lang="ja-JP" altLang="en-US" b="1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043C2-5FD7-E3EA-8C38-0609336B2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AF6-9A6D-F04E-AF41-8CBCD8A2560B}" type="slidenum">
              <a:rPr/>
              <a:t>1</a:t>
            </a:fld>
            <a:endParaRPr kumimoji="1" lang="ja-JP" altLang="en-US"/>
          </a:p>
        </p:txBody>
      </p:sp>
      <p:pic>
        <p:nvPicPr>
          <p:cNvPr id="4" name="図 3" descr="文字が書かれている&#10;&#10;低い精度で自動的に生成された説明">
            <a:extLst>
              <a:ext uri="{FF2B5EF4-FFF2-40B4-BE49-F238E27FC236}">
                <a16:creationId xmlns:a16="http://schemas.microsoft.com/office/drawing/2014/main" id="{CA91F0AA-A623-4437-7FC8-DF32A9885B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2939" y="4180142"/>
            <a:ext cx="2407362" cy="54427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8F341BD-F038-709F-B4FA-6603C8388F52}"/>
              </a:ext>
            </a:extLst>
          </p:cNvPr>
          <p:cNvSpPr txBox="1"/>
          <p:nvPr/>
        </p:nvSpPr>
        <p:spPr>
          <a:xfrm>
            <a:off x="6493317" y="142104"/>
            <a:ext cx="26212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1000" dirty="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AFAD WG3, </a:t>
            </a:r>
            <a:r>
              <a:rPr lang="en-US" altLang="ja-JP" sz="10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Tohoku University 06/18/2025</a:t>
            </a:r>
            <a:endParaRPr lang="ja-JP" altLang="en-US" sz="100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198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ED6D5F2F-AA2C-4C80-D19F-FCD9158BC26B}"/>
              </a:ext>
            </a:extLst>
          </p:cNvPr>
          <p:cNvGrpSpPr/>
          <p:nvPr/>
        </p:nvGrpSpPr>
        <p:grpSpPr>
          <a:xfrm>
            <a:off x="0" y="-19083"/>
            <a:ext cx="9144000" cy="5162584"/>
            <a:chOff x="0" y="-25445"/>
            <a:chExt cx="12192000" cy="6883445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51599B5A-5697-913D-7BA9-2C11BA98B905}"/>
                </a:ext>
              </a:extLst>
            </p:cNvPr>
            <p:cNvSpPr/>
            <p:nvPr/>
          </p:nvSpPr>
          <p:spPr>
            <a:xfrm rot="10800000">
              <a:off x="0" y="-25445"/>
              <a:ext cx="12192000" cy="50165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9000">
                  <a:schemeClr val="tx2">
                    <a:lumMod val="10000"/>
                    <a:lumOff val="90000"/>
                  </a:schemeClr>
                </a:gs>
                <a:gs pos="89000">
                  <a:schemeClr val="accent1">
                    <a:lumMod val="7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D7B93BFA-886D-27F6-7F8D-DAC348949001}"/>
                </a:ext>
              </a:extLst>
            </p:cNvPr>
            <p:cNvSpPr/>
            <p:nvPr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60000">
                  <a:schemeClr val="tx2">
                    <a:lumMod val="10000"/>
                    <a:lumOff val="90000"/>
                  </a:schemeClr>
                </a:gs>
                <a:gs pos="89000">
                  <a:schemeClr val="accent1">
                    <a:lumMod val="7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pic>
          <p:nvPicPr>
            <p:cNvPr id="8" name="図 7" descr="文字が書かれている&#10;&#10;低い精度で自動的に生成された説明">
              <a:extLst>
                <a:ext uri="{FF2B5EF4-FFF2-40B4-BE49-F238E27FC236}">
                  <a16:creationId xmlns:a16="http://schemas.microsoft.com/office/drawing/2014/main" id="{665AB438-C4FB-055E-6053-CCDFD42C2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299220"/>
              <a:ext cx="1867666" cy="422255"/>
            </a:xfrm>
            <a:prstGeom prst="rect">
              <a:avLst/>
            </a:prstGeom>
          </p:spPr>
        </p:pic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CFBA1C7-9824-17B7-9DB8-58FEA0F4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AF6-9A6D-F04E-AF41-8CBCD8A2560B}" type="slidenum">
              <a:rPr lang="en-US" altLang="ja-JP"/>
              <a:t>10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605011-5482-F22A-401E-89D81387677C}"/>
              </a:ext>
            </a:extLst>
          </p:cNvPr>
          <p:cNvSpPr txBox="1"/>
          <p:nvPr/>
        </p:nvSpPr>
        <p:spPr>
          <a:xfrm>
            <a:off x="2607327" y="2053262"/>
            <a:ext cx="392934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b="1" dirty="0" err="1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RiSA</a:t>
            </a:r>
            <a:r>
              <a:rPr lang="en-US" altLang="ja-JP" sz="21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Accelerator Technology</a:t>
            </a:r>
            <a:endParaRPr lang="ja-JP" altLang="en-US" sz="2100" b="1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873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ABFA3C36-A574-C434-A284-7362D5CCEB36}"/>
              </a:ext>
            </a:extLst>
          </p:cNvPr>
          <p:cNvGrpSpPr/>
          <p:nvPr/>
        </p:nvGrpSpPr>
        <p:grpSpPr>
          <a:xfrm>
            <a:off x="0" y="-19083"/>
            <a:ext cx="9144000" cy="5162584"/>
            <a:chOff x="0" y="-25445"/>
            <a:chExt cx="12192000" cy="6883445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9678673D-FA61-2CD4-240F-F0F6237DC0F3}"/>
                </a:ext>
              </a:extLst>
            </p:cNvPr>
            <p:cNvSpPr/>
            <p:nvPr/>
          </p:nvSpPr>
          <p:spPr>
            <a:xfrm rot="10800000">
              <a:off x="0" y="-25445"/>
              <a:ext cx="12192000" cy="50165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9000">
                  <a:schemeClr val="tx2">
                    <a:lumMod val="10000"/>
                    <a:lumOff val="90000"/>
                  </a:schemeClr>
                </a:gs>
                <a:gs pos="89000">
                  <a:schemeClr val="accent1">
                    <a:lumMod val="7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AE5592C5-50F4-A45A-7C44-B78F1DC209F9}"/>
                </a:ext>
              </a:extLst>
            </p:cNvPr>
            <p:cNvSpPr/>
            <p:nvPr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60000">
                  <a:schemeClr val="tx2">
                    <a:lumMod val="10000"/>
                    <a:lumOff val="90000"/>
                  </a:schemeClr>
                </a:gs>
                <a:gs pos="89000">
                  <a:schemeClr val="accent1">
                    <a:lumMod val="7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pic>
          <p:nvPicPr>
            <p:cNvPr id="18" name="図 17" descr="文字が書かれている&#10;&#10;低い精度で自動的に生成された説明">
              <a:extLst>
                <a:ext uri="{FF2B5EF4-FFF2-40B4-BE49-F238E27FC236}">
                  <a16:creationId xmlns:a16="http://schemas.microsoft.com/office/drawing/2014/main" id="{9C29C45D-CE19-05BF-7FED-29ABE8F2A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299220"/>
              <a:ext cx="1867666" cy="422255"/>
            </a:xfrm>
            <a:prstGeom prst="rect">
              <a:avLst/>
            </a:prstGeom>
          </p:spPr>
        </p:pic>
      </p:grpSp>
      <p:pic>
        <p:nvPicPr>
          <p:cNvPr id="14" name="図 13" descr="製品 が含まれている画像&#10;&#10;自動的に生成された説明">
            <a:extLst>
              <a:ext uri="{FF2B5EF4-FFF2-40B4-BE49-F238E27FC236}">
                <a16:creationId xmlns:a16="http://schemas.microsoft.com/office/drawing/2014/main" id="{64AF5333-231C-C1AF-8A49-BBC67DADE1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39" y="920056"/>
            <a:ext cx="6465440" cy="2383291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B1A745E-9FD1-1A16-2585-96E593A5F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AF6-9A6D-F04E-AF41-8CBCD8A2560B}" type="slidenum">
              <a:rPr/>
              <a:t>11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1749407-AEB2-4E09-7528-1CF2BEA59FAA}"/>
              </a:ext>
            </a:extLst>
          </p:cNvPr>
          <p:cNvSpPr txBox="1"/>
          <p:nvPr/>
        </p:nvSpPr>
        <p:spPr>
          <a:xfrm>
            <a:off x="2779881" y="227624"/>
            <a:ext cx="370165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4K Superconducting Cavity</a:t>
            </a:r>
            <a:endParaRPr lang="ja-JP" altLang="en-US" sz="2100" b="1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コンテンツ プレースホルダー 3">
            <a:extLst>
              <a:ext uri="{FF2B5EF4-FFF2-40B4-BE49-F238E27FC236}">
                <a16:creationId xmlns:a16="http://schemas.microsoft.com/office/drawing/2014/main" id="{29A08584-DD2C-1354-588E-891712CBDA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1" y="3437844"/>
            <a:ext cx="7789087" cy="757487"/>
          </a:xfrm>
          <a:prstGeom prst="rect">
            <a:avLst/>
          </a:prstGeom>
        </p:spPr>
      </p:pic>
      <p:pic>
        <p:nvPicPr>
          <p:cNvPr id="6" name="コンテンツ プレースホルダー 3">
            <a:extLst>
              <a:ext uri="{FF2B5EF4-FFF2-40B4-BE49-F238E27FC236}">
                <a16:creationId xmlns:a16="http://schemas.microsoft.com/office/drawing/2014/main" id="{CD044C3F-55A3-47E1-D1ED-9E5CB6E8F0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628651" y="4195330"/>
            <a:ext cx="7789087" cy="748484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08B322F-4E16-6031-E22E-669BA1F3CC31}"/>
              </a:ext>
            </a:extLst>
          </p:cNvPr>
          <p:cNvSpPr txBox="1"/>
          <p:nvPr/>
        </p:nvSpPr>
        <p:spPr>
          <a:xfrm>
            <a:off x="3500230" y="4776406"/>
            <a:ext cx="284565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13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Electric field calculation done by </a:t>
            </a:r>
            <a:r>
              <a:rPr lang="en-US" altLang="ja-JP" sz="1013" b="1" dirty="0" err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superfish</a:t>
            </a:r>
            <a:endParaRPr lang="ja-JP" altLang="en-US" sz="1013" b="1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AE36CC0-73DB-9721-92EE-AAC83206F618}"/>
              </a:ext>
            </a:extLst>
          </p:cNvPr>
          <p:cNvSpPr txBox="1"/>
          <p:nvPr/>
        </p:nvSpPr>
        <p:spPr>
          <a:xfrm>
            <a:off x="6700929" y="1397551"/>
            <a:ext cx="250235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Nb</a:t>
            </a:r>
            <a:r>
              <a:rPr lang="en-US" altLang="ja-JP" sz="1400" b="1" baseline="-250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3</a:t>
            </a:r>
            <a:r>
              <a:rPr lang="en-US" altLang="ja-JP" sz="14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Sn coating by</a:t>
            </a:r>
          </a:p>
          <a:p>
            <a:r>
              <a:rPr lang="ja-JP" altLang="en-US" sz="1400" b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　</a:t>
            </a:r>
            <a:r>
              <a:rPr lang="en-US" altLang="ja-JP" sz="14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Sn plating</a:t>
            </a:r>
          </a:p>
          <a:p>
            <a:endParaRPr lang="en-US" altLang="ja-JP" sz="1400" b="1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r>
              <a:rPr lang="en-US" altLang="ja-JP" sz="14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Cornel Univ</a:t>
            </a:r>
            <a:r>
              <a:rPr lang="ja-JP" altLang="en-US" sz="1400" b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：</a:t>
            </a:r>
            <a:endParaRPr lang="en-US" altLang="ja-JP" sz="1400" b="1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r>
              <a:rPr lang="en-US" altLang="ja-JP" sz="14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1cell cavity 11MV/m proved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AE3696A-3A1C-93ED-128E-0530E08493EE}"/>
              </a:ext>
            </a:extLst>
          </p:cNvPr>
          <p:cNvSpPr txBox="1"/>
          <p:nvPr/>
        </p:nvSpPr>
        <p:spPr>
          <a:xfrm>
            <a:off x="3983487" y="2800951"/>
            <a:ext cx="431720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5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cavity</a:t>
            </a:r>
          </a:p>
          <a:p>
            <a:r>
              <a:rPr lang="ja-JP" altLang="en-US" sz="1500" b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　</a:t>
            </a:r>
            <a:r>
              <a:rPr lang="en-US" altLang="ja-JP" sz="15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2.6GHz 9-cell TESLA-cell structure</a:t>
            </a:r>
          </a:p>
          <a:p>
            <a:r>
              <a:rPr lang="ja-JP" altLang="en-US" sz="1500" b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　</a:t>
            </a:r>
            <a:r>
              <a:rPr lang="en-US" altLang="ja-JP" sz="15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Nb</a:t>
            </a:r>
            <a:r>
              <a:rPr lang="en-US" altLang="ja-JP" sz="1500" b="1" baseline="-250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3</a:t>
            </a:r>
            <a:r>
              <a:rPr lang="en-US" altLang="ja-JP" sz="15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Sn coating </a:t>
            </a:r>
            <a:r>
              <a:rPr lang="ja-JP" altLang="en-US" sz="1500" b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　</a:t>
            </a:r>
            <a:r>
              <a:rPr lang="en-US" altLang="ja-JP" sz="15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4K, Q</a:t>
            </a:r>
            <a:r>
              <a:rPr lang="en-US" altLang="ja-JP" sz="1500" b="1" baseline="-250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0</a:t>
            </a:r>
            <a:r>
              <a:rPr lang="en-US" altLang="ja-JP" sz="15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1x10</a:t>
            </a:r>
            <a:r>
              <a:rPr lang="en-US" altLang="ja-JP" sz="1500" b="1" baseline="300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9  </a:t>
            </a:r>
            <a:r>
              <a:rPr lang="en-US" altLang="ja-JP" sz="15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10〜20MV/m</a:t>
            </a:r>
            <a:endParaRPr lang="en-US" altLang="ja-JP" sz="1500" b="1" baseline="30000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3205745-E2DA-5C1B-7549-2348126971D4}"/>
              </a:ext>
            </a:extLst>
          </p:cNvPr>
          <p:cNvSpPr txBox="1"/>
          <p:nvPr/>
        </p:nvSpPr>
        <p:spPr>
          <a:xfrm>
            <a:off x="6692462" y="2603376"/>
            <a:ext cx="24515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750" dirty="0" err="1">
                <a:latin typeface="Arial" panose="020B0604020202020204" pitchFamily="34" charset="0"/>
                <a:cs typeface="Arial" panose="020B0604020202020204" pitchFamily="34" charset="0"/>
              </a:rPr>
              <a:t>Zeming</a:t>
            </a:r>
            <a:r>
              <a:rPr lang="en-US" altLang="ja-JP" sz="7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750" dirty="0" err="1">
                <a:latin typeface="Arial" panose="020B0604020202020204" pitchFamily="34" charset="0"/>
                <a:cs typeface="Arial" panose="020B0604020202020204" pitchFamily="34" charset="0"/>
              </a:rPr>
              <a:t>Sun,et.al</a:t>
            </a:r>
            <a:r>
              <a:rPr lang="en-US" altLang="ja-JP" sz="7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ja-JP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Supercond</a:t>
            </a:r>
            <a:r>
              <a:rPr lang="en-US" altLang="ja-JP" sz="750" b="1" dirty="0">
                <a:latin typeface="Arial" panose="020B0604020202020204" pitchFamily="34" charset="0"/>
                <a:cs typeface="Arial" panose="020B0604020202020204" pitchFamily="34" charset="0"/>
              </a:rPr>
              <a:t>. Sci. Technol. 36 (2023) 115003 (15pp)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12782B7-FB3B-21CD-ADC7-43CB457D3D05}"/>
              </a:ext>
            </a:extLst>
          </p:cNvPr>
          <p:cNvSpPr txBox="1"/>
          <p:nvPr/>
        </p:nvSpPr>
        <p:spPr>
          <a:xfrm>
            <a:off x="500032" y="652265"/>
            <a:ext cx="7520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2.6GHz Scaled-Design from world-wide established 1.3GHz design,</a:t>
            </a:r>
          </a:p>
          <a:p>
            <a:r>
              <a:rPr lang="en-US" altLang="ja-JP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and thin Nb</a:t>
            </a:r>
            <a:r>
              <a:rPr lang="en-US" altLang="ja-JP" b="1" baseline="-250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3</a:t>
            </a:r>
            <a:r>
              <a:rPr lang="en-US" altLang="ja-JP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Sn coating inside for 4K operation.</a:t>
            </a:r>
            <a:endParaRPr lang="ja-JP" altLang="en-US" b="1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038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駅のホームに並んでいる&#10;&#10;中程度の精度で自動的に生成された説明">
            <a:extLst>
              <a:ext uri="{FF2B5EF4-FFF2-40B4-BE49-F238E27FC236}">
                <a16:creationId xmlns:a16="http://schemas.microsoft.com/office/drawing/2014/main" id="{76796FE3-728B-8641-EA39-FF0FA94A51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367" y="42849"/>
            <a:ext cx="6479894" cy="4622021"/>
          </a:xfrm>
          <a:prstGeom prst="rect">
            <a:avLst/>
          </a:prstGeom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21D7E445-FC5E-F2FF-2A4B-5FD6E3526CDB}"/>
              </a:ext>
            </a:extLst>
          </p:cNvPr>
          <p:cNvGrpSpPr/>
          <p:nvPr/>
        </p:nvGrpSpPr>
        <p:grpSpPr>
          <a:xfrm>
            <a:off x="0" y="-19083"/>
            <a:ext cx="9144000" cy="5162584"/>
            <a:chOff x="0" y="-25445"/>
            <a:chExt cx="12192000" cy="6883445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9B394083-2FFB-A989-87C8-AAFFBEAD38EF}"/>
                </a:ext>
              </a:extLst>
            </p:cNvPr>
            <p:cNvSpPr/>
            <p:nvPr/>
          </p:nvSpPr>
          <p:spPr>
            <a:xfrm rot="10800000">
              <a:off x="0" y="-25445"/>
              <a:ext cx="12192000" cy="50165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9000">
                  <a:schemeClr val="tx2">
                    <a:lumMod val="10000"/>
                    <a:lumOff val="90000"/>
                  </a:schemeClr>
                </a:gs>
                <a:gs pos="89000">
                  <a:schemeClr val="accent1">
                    <a:lumMod val="7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2AA22EBC-3F40-73D4-A9ED-5ABFEBA42D2F}"/>
                </a:ext>
              </a:extLst>
            </p:cNvPr>
            <p:cNvSpPr/>
            <p:nvPr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60000">
                  <a:schemeClr val="tx2">
                    <a:lumMod val="10000"/>
                    <a:lumOff val="90000"/>
                  </a:schemeClr>
                </a:gs>
                <a:gs pos="89000">
                  <a:schemeClr val="accent1">
                    <a:lumMod val="7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pic>
          <p:nvPicPr>
            <p:cNvPr id="15" name="図 14" descr="文字が書かれている&#10;&#10;低い精度で自動的に生成された説明">
              <a:extLst>
                <a:ext uri="{FF2B5EF4-FFF2-40B4-BE49-F238E27FC236}">
                  <a16:creationId xmlns:a16="http://schemas.microsoft.com/office/drawing/2014/main" id="{6C969F4A-E101-8C69-6BF4-2200E0CE5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299220"/>
              <a:ext cx="1867666" cy="422255"/>
            </a:xfrm>
            <a:prstGeom prst="rect">
              <a:avLst/>
            </a:prstGeom>
          </p:spPr>
        </p:pic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F68585F-46B6-0EEB-4C4D-39A4EA507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AF6-9A6D-F04E-AF41-8CBCD8A2560B}" type="slidenum">
              <a:rPr/>
              <a:t>12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1087F76-39F2-52FC-9C7D-684C7D84763E}"/>
              </a:ext>
            </a:extLst>
          </p:cNvPr>
          <p:cNvSpPr txBox="1"/>
          <p:nvPr/>
        </p:nvSpPr>
        <p:spPr>
          <a:xfrm>
            <a:off x="6934254" y="2353859"/>
            <a:ext cx="204575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Conduction cooling</a:t>
            </a:r>
          </a:p>
          <a:p>
            <a:endParaRPr lang="en-US" altLang="ja-JP" sz="1400" b="1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r>
              <a:rPr lang="en-US" altLang="ja-JP" sz="14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4K 2W GM-cryocooler</a:t>
            </a:r>
          </a:p>
          <a:p>
            <a:r>
              <a:rPr lang="en-US" altLang="ja-JP" sz="14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for every cavity</a:t>
            </a:r>
          </a:p>
          <a:p>
            <a:endParaRPr lang="en-US" altLang="ja-JP" sz="1400" b="1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568C35B-B9BE-E700-CBBC-43079DFC932E}"/>
              </a:ext>
            </a:extLst>
          </p:cNvPr>
          <p:cNvSpPr txBox="1"/>
          <p:nvPr/>
        </p:nvSpPr>
        <p:spPr>
          <a:xfrm>
            <a:off x="3595159" y="1013286"/>
            <a:ext cx="5049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1ms width, 10Hz, 20MV/m RF operation make 1W thermal power input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4E4A29-6BCF-27E8-7530-42EB62D79A70}"/>
              </a:ext>
            </a:extLst>
          </p:cNvPr>
          <p:cNvSpPr txBox="1"/>
          <p:nvPr/>
        </p:nvSpPr>
        <p:spPr>
          <a:xfrm>
            <a:off x="2779881" y="227624"/>
            <a:ext cx="370165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4K Superconducting Cavity</a:t>
            </a:r>
            <a:endParaRPr lang="ja-JP" altLang="en-US" sz="2100" b="1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29DD88D-FBFF-3363-018A-299C47E58216}"/>
              </a:ext>
            </a:extLst>
          </p:cNvPr>
          <p:cNvSpPr txBox="1"/>
          <p:nvPr/>
        </p:nvSpPr>
        <p:spPr>
          <a:xfrm>
            <a:off x="448768" y="606233"/>
            <a:ext cx="840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4K cooling by Compact GM-cryocooler and conduction cooling technology</a:t>
            </a:r>
            <a:endParaRPr lang="ja-JP" altLang="en-US" b="1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661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ダイアグラム, 設計図&#10;&#10;自動的に生成された説明">
            <a:extLst>
              <a:ext uri="{FF2B5EF4-FFF2-40B4-BE49-F238E27FC236}">
                <a16:creationId xmlns:a16="http://schemas.microsoft.com/office/drawing/2014/main" id="{9E6D1B0C-D980-898F-38B2-DF94EDA890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127" y="1089827"/>
            <a:ext cx="5046290" cy="3597453"/>
          </a:xfrm>
          <a:prstGeom prst="rect">
            <a:avLst/>
          </a:prstGeom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EF662CBE-0D6E-A730-5CC4-052F3408A98A}"/>
              </a:ext>
            </a:extLst>
          </p:cNvPr>
          <p:cNvGrpSpPr/>
          <p:nvPr/>
        </p:nvGrpSpPr>
        <p:grpSpPr>
          <a:xfrm>
            <a:off x="0" y="-18801"/>
            <a:ext cx="9144000" cy="5162584"/>
            <a:chOff x="0" y="-25445"/>
            <a:chExt cx="12192000" cy="6883445"/>
          </a:xfrm>
        </p:grpSpPr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33205508-B73C-5EEC-D75A-E1FF6C3313E1}"/>
                </a:ext>
              </a:extLst>
            </p:cNvPr>
            <p:cNvSpPr/>
            <p:nvPr/>
          </p:nvSpPr>
          <p:spPr>
            <a:xfrm rot="10800000">
              <a:off x="0" y="-25445"/>
              <a:ext cx="12192000" cy="50165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9000">
                  <a:schemeClr val="tx2">
                    <a:lumMod val="10000"/>
                    <a:lumOff val="90000"/>
                  </a:schemeClr>
                </a:gs>
                <a:gs pos="89000">
                  <a:schemeClr val="accent1">
                    <a:lumMod val="7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23433884-8022-30E7-FD8A-1E8ED4C0A4D2}"/>
                </a:ext>
              </a:extLst>
            </p:cNvPr>
            <p:cNvSpPr/>
            <p:nvPr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60000">
                  <a:schemeClr val="tx2">
                    <a:lumMod val="10000"/>
                    <a:lumOff val="90000"/>
                  </a:schemeClr>
                </a:gs>
                <a:gs pos="89000">
                  <a:schemeClr val="accent1">
                    <a:lumMod val="7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pic>
          <p:nvPicPr>
            <p:cNvPr id="17" name="図 16" descr="文字が書かれている&#10;&#10;低い精度で自動的に生成された説明">
              <a:extLst>
                <a:ext uri="{FF2B5EF4-FFF2-40B4-BE49-F238E27FC236}">
                  <a16:creationId xmlns:a16="http://schemas.microsoft.com/office/drawing/2014/main" id="{E0D607F6-79E9-3F53-876E-A64CE0BF2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299220"/>
              <a:ext cx="1867666" cy="422255"/>
            </a:xfrm>
            <a:prstGeom prst="rect">
              <a:avLst/>
            </a:prstGeom>
          </p:spPr>
        </p:pic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2B4EBAF-2649-A616-B0EE-7D6BB6F57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AF6-9A6D-F04E-AF41-8CBCD8A2560B}" type="slidenum">
              <a:rPr/>
              <a:t>13</a:t>
            </a:fld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53212B6-30CE-A5C9-62DF-DB1B546C1A66}"/>
              </a:ext>
            </a:extLst>
          </p:cNvPr>
          <p:cNvSpPr txBox="1"/>
          <p:nvPr/>
        </p:nvSpPr>
        <p:spPr>
          <a:xfrm>
            <a:off x="163604" y="2596897"/>
            <a:ext cx="18165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Door-knob type</a:t>
            </a:r>
          </a:p>
          <a:p>
            <a:r>
              <a:rPr lang="en-US" altLang="ja-JP" sz="14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Coax-to-waveguide </a:t>
            </a:r>
          </a:p>
          <a:p>
            <a:r>
              <a:rPr lang="en-US" altLang="ja-JP" sz="14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converter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A3D4B8E-5849-E37D-98B2-96604D9F7929}"/>
              </a:ext>
            </a:extLst>
          </p:cNvPr>
          <p:cNvSpPr txBox="1"/>
          <p:nvPr/>
        </p:nvSpPr>
        <p:spPr>
          <a:xfrm>
            <a:off x="2468545" y="1377207"/>
            <a:ext cx="2218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Co-axial window input coupler</a:t>
            </a: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61DEB0E6-B3F9-12D0-289C-0C6A2575855B}"/>
              </a:ext>
            </a:extLst>
          </p:cNvPr>
          <p:cNvCxnSpPr>
            <a:cxnSpLocks/>
          </p:cNvCxnSpPr>
          <p:nvPr/>
        </p:nvCxnSpPr>
        <p:spPr>
          <a:xfrm>
            <a:off x="4106627" y="1634517"/>
            <a:ext cx="902963" cy="5896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47DBF374-4B5F-4025-DF34-1F009BA19225}"/>
              </a:ext>
            </a:extLst>
          </p:cNvPr>
          <p:cNvCxnSpPr>
            <a:cxnSpLocks/>
          </p:cNvCxnSpPr>
          <p:nvPr/>
        </p:nvCxnSpPr>
        <p:spPr>
          <a:xfrm flipV="1">
            <a:off x="1725256" y="2309649"/>
            <a:ext cx="2846745" cy="5072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9F6E772-7CA7-DB86-9BC0-2EA480756DD0}"/>
              </a:ext>
            </a:extLst>
          </p:cNvPr>
          <p:cNvSpPr txBox="1"/>
          <p:nvPr/>
        </p:nvSpPr>
        <p:spPr>
          <a:xfrm>
            <a:off x="6505117" y="4162554"/>
            <a:ext cx="2121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Configuration of 1 cavity unit</a:t>
            </a:r>
            <a:endParaRPr lang="ja-JP" altLang="en-US" sz="120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91644F5-5029-FDAF-75EE-36F96CC97174}"/>
              </a:ext>
            </a:extLst>
          </p:cNvPr>
          <p:cNvSpPr txBox="1"/>
          <p:nvPr/>
        </p:nvSpPr>
        <p:spPr>
          <a:xfrm>
            <a:off x="683109" y="1097936"/>
            <a:ext cx="458794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750">
                <a:latin typeface="Arial" panose="020B0604020202020204" pitchFamily="34" charset="0"/>
                <a:cs typeface="Arial" panose="020B0604020202020204" pitchFamily="34" charset="0"/>
              </a:rPr>
              <a:t>Y. Yamamoto,et.al. Proc.of 14</a:t>
            </a:r>
            <a:r>
              <a:rPr lang="en-US" altLang="ja-JP" sz="750" baseline="3000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ja-JP" sz="750">
                <a:latin typeface="Arial" panose="020B0604020202020204" pitchFamily="34" charset="0"/>
                <a:cs typeface="Arial" panose="020B0604020202020204" pitchFamily="34" charset="0"/>
              </a:rPr>
              <a:t> annual meeting of particle accelerator society of Japan (2017) WEP001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6DAEB5B-0D72-7A58-4A99-529F92000F08}"/>
              </a:ext>
            </a:extLst>
          </p:cNvPr>
          <p:cNvSpPr txBox="1"/>
          <p:nvPr/>
        </p:nvSpPr>
        <p:spPr>
          <a:xfrm>
            <a:off x="2288162" y="265522"/>
            <a:ext cx="490551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Input coupler : put power into cavity </a:t>
            </a:r>
            <a:endParaRPr lang="ja-JP" altLang="en-US" sz="2100" b="1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F76A2CC-47BE-F9FE-E1AD-C28F4C22FF6E}"/>
              </a:ext>
            </a:extLst>
          </p:cNvPr>
          <p:cNvSpPr txBox="1"/>
          <p:nvPr/>
        </p:nvSpPr>
        <p:spPr>
          <a:xfrm>
            <a:off x="662990" y="766245"/>
            <a:ext cx="828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2.6GHz Scaled-Design from world-wide established 1.3GHz coupler design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F646186-BB13-297A-151E-509AAF0EC2EF}"/>
              </a:ext>
            </a:extLst>
          </p:cNvPr>
          <p:cNvSpPr txBox="1"/>
          <p:nvPr/>
        </p:nvSpPr>
        <p:spPr>
          <a:xfrm>
            <a:off x="6821233" y="1342424"/>
            <a:ext cx="20217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1ms width, 10Hz, 20MV/m </a:t>
            </a:r>
          </a:p>
          <a:p>
            <a:r>
              <a:rPr lang="en-US" altLang="ja-JP" sz="12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RF operation make </a:t>
            </a:r>
          </a:p>
          <a:p>
            <a:r>
              <a:rPr lang="en-US" altLang="ja-JP" sz="12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1W thermal power input</a:t>
            </a:r>
          </a:p>
          <a:p>
            <a:r>
              <a:rPr lang="en-US" altLang="ja-JP" sz="12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to the coupler</a:t>
            </a:r>
          </a:p>
        </p:txBody>
      </p:sp>
    </p:spTree>
    <p:extLst>
      <p:ext uri="{BB962C8B-B14F-4D97-AF65-F5344CB8AC3E}">
        <p14:creationId xmlns:p14="http://schemas.microsoft.com/office/powerpoint/2010/main" val="2356688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ダイアグラム, 設計図&#10;&#10;自動的に生成された説明">
            <a:extLst>
              <a:ext uri="{FF2B5EF4-FFF2-40B4-BE49-F238E27FC236}">
                <a16:creationId xmlns:a16="http://schemas.microsoft.com/office/drawing/2014/main" id="{28221F4F-BF8D-9253-2423-7DA0D8E8C5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127" y="1089827"/>
            <a:ext cx="5046290" cy="3597453"/>
          </a:xfrm>
          <a:prstGeom prst="rect">
            <a:avLst/>
          </a:prstGeom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DADC68CC-CE03-A484-1397-FEB1E278DA6E}"/>
              </a:ext>
            </a:extLst>
          </p:cNvPr>
          <p:cNvGrpSpPr/>
          <p:nvPr/>
        </p:nvGrpSpPr>
        <p:grpSpPr>
          <a:xfrm>
            <a:off x="157511" y="-19084"/>
            <a:ext cx="9144000" cy="5162584"/>
            <a:chOff x="0" y="-25445"/>
            <a:chExt cx="12192000" cy="6883445"/>
          </a:xfrm>
        </p:grpSpPr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11A5DA5D-5296-E775-AB70-258DBF0FAE51}"/>
                </a:ext>
              </a:extLst>
            </p:cNvPr>
            <p:cNvSpPr/>
            <p:nvPr/>
          </p:nvSpPr>
          <p:spPr>
            <a:xfrm rot="10800000">
              <a:off x="0" y="-25445"/>
              <a:ext cx="12192000" cy="50165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9000">
                  <a:schemeClr val="tx2">
                    <a:lumMod val="10000"/>
                    <a:lumOff val="90000"/>
                  </a:schemeClr>
                </a:gs>
                <a:gs pos="89000">
                  <a:schemeClr val="accent1">
                    <a:lumMod val="7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432E1BA7-1743-9A2D-4E78-6DBF0828F416}"/>
                </a:ext>
              </a:extLst>
            </p:cNvPr>
            <p:cNvSpPr/>
            <p:nvPr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60000">
                  <a:schemeClr val="tx2">
                    <a:lumMod val="10000"/>
                    <a:lumOff val="90000"/>
                  </a:schemeClr>
                </a:gs>
                <a:gs pos="89000">
                  <a:schemeClr val="accent1">
                    <a:lumMod val="7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pic>
          <p:nvPicPr>
            <p:cNvPr id="17" name="図 16" descr="文字が書かれている&#10;&#10;低い精度で自動的に生成された説明">
              <a:extLst>
                <a:ext uri="{FF2B5EF4-FFF2-40B4-BE49-F238E27FC236}">
                  <a16:creationId xmlns:a16="http://schemas.microsoft.com/office/drawing/2014/main" id="{75C57663-FF92-AA81-E251-D167D72EC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299220"/>
              <a:ext cx="1867666" cy="422255"/>
            </a:xfrm>
            <a:prstGeom prst="rect">
              <a:avLst/>
            </a:prstGeom>
          </p:spPr>
        </p:pic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0767319-21C9-45E9-E3B8-087C7685A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AF6-9A6D-F04E-AF41-8CBCD8A2560B}" type="slidenum">
              <a:rPr/>
              <a:t>14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255200C-424F-469C-339C-E93678FECE45}"/>
              </a:ext>
            </a:extLst>
          </p:cNvPr>
          <p:cNvSpPr txBox="1"/>
          <p:nvPr/>
        </p:nvSpPr>
        <p:spPr>
          <a:xfrm>
            <a:off x="81159" y="1482106"/>
            <a:ext cx="2882520" cy="3093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5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Required specification</a:t>
            </a:r>
          </a:p>
          <a:p>
            <a:endParaRPr lang="en-US" altLang="ja-JP" sz="1500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r>
              <a:rPr lang="en-US" altLang="ja-JP" sz="15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1ms width 100kW output 10Hz</a:t>
            </a:r>
          </a:p>
          <a:p>
            <a:endParaRPr lang="en-US" altLang="ja-JP" sz="1500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endParaRPr lang="en-US" altLang="ja-JP" sz="1500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r>
              <a:rPr lang="en-US" altLang="ja-JP" sz="15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Staging introduction</a:t>
            </a:r>
          </a:p>
          <a:p>
            <a:r>
              <a:rPr lang="ja-JP" altLang="en-US" sz="150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　</a:t>
            </a:r>
            <a:endParaRPr lang="en-US" altLang="ja-JP" sz="1500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r>
              <a:rPr lang="en-US" altLang="ja-JP" sz="15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Initial</a:t>
            </a:r>
            <a:r>
              <a:rPr lang="ja-JP" altLang="en-US" sz="150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　</a:t>
            </a:r>
            <a:r>
              <a:rPr lang="en-US" altLang="ja-JP" sz="15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20kW</a:t>
            </a:r>
          </a:p>
          <a:p>
            <a:endParaRPr lang="en-US" altLang="ja-JP" sz="1500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r>
              <a:rPr lang="en-US" altLang="ja-JP" sz="15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     40kW upgrade</a:t>
            </a:r>
          </a:p>
          <a:p>
            <a:endParaRPr lang="en-US" altLang="ja-JP" sz="1500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r>
              <a:rPr lang="en-US" altLang="ja-JP" sz="15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Finally</a:t>
            </a:r>
            <a:r>
              <a:rPr lang="ja-JP" altLang="en-US" sz="150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　</a:t>
            </a:r>
            <a:r>
              <a:rPr lang="en-US" altLang="ja-JP" sz="15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by replace of transistor</a:t>
            </a:r>
          </a:p>
          <a:p>
            <a:r>
              <a:rPr lang="ja-JP" altLang="en-US" sz="150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　　　</a:t>
            </a:r>
            <a:r>
              <a:rPr lang="en-US" altLang="ja-JP" sz="15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100kW upgrade</a:t>
            </a: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B728D148-D298-474A-210E-BECDFE03C9C9}"/>
              </a:ext>
            </a:extLst>
          </p:cNvPr>
          <p:cNvCxnSpPr>
            <a:cxnSpLocks/>
          </p:cNvCxnSpPr>
          <p:nvPr/>
        </p:nvCxnSpPr>
        <p:spPr>
          <a:xfrm>
            <a:off x="868373" y="3374342"/>
            <a:ext cx="0" cy="1719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3792C815-BA67-F8BF-BDC3-963663D29055}"/>
              </a:ext>
            </a:extLst>
          </p:cNvPr>
          <p:cNvCxnSpPr>
            <a:cxnSpLocks/>
          </p:cNvCxnSpPr>
          <p:nvPr/>
        </p:nvCxnSpPr>
        <p:spPr>
          <a:xfrm>
            <a:off x="861221" y="3835579"/>
            <a:ext cx="0" cy="1719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6FA7073-EBDA-5EDB-C680-27E5FE7C4F7F}"/>
              </a:ext>
            </a:extLst>
          </p:cNvPr>
          <p:cNvSpPr txBox="1"/>
          <p:nvPr/>
        </p:nvSpPr>
        <p:spPr>
          <a:xfrm>
            <a:off x="7424612" y="2710664"/>
            <a:ext cx="116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Solid-state </a:t>
            </a:r>
          </a:p>
          <a:p>
            <a:r>
              <a:rPr lang="en-US" altLang="ja-JP" sz="14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RF Amplifier</a:t>
            </a:r>
            <a:endParaRPr lang="ja-JP" altLang="en-US" sz="140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E98700AB-970B-256A-B928-49FA2DEC719D}"/>
              </a:ext>
            </a:extLst>
          </p:cNvPr>
          <p:cNvCxnSpPr>
            <a:cxnSpLocks/>
          </p:cNvCxnSpPr>
          <p:nvPr/>
        </p:nvCxnSpPr>
        <p:spPr>
          <a:xfrm flipH="1">
            <a:off x="6858001" y="2922512"/>
            <a:ext cx="577443" cy="2384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9038D9C0-9327-445A-4A8A-A9E397B7D1CE}"/>
              </a:ext>
            </a:extLst>
          </p:cNvPr>
          <p:cNvCxnSpPr>
            <a:cxnSpLocks/>
          </p:cNvCxnSpPr>
          <p:nvPr/>
        </p:nvCxnSpPr>
        <p:spPr>
          <a:xfrm flipH="1">
            <a:off x="6928010" y="2099371"/>
            <a:ext cx="852274" cy="3994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8F911FB-F37A-CA9B-CA0F-0CE2749DA4D7}"/>
              </a:ext>
            </a:extLst>
          </p:cNvPr>
          <p:cNvSpPr txBox="1"/>
          <p:nvPr/>
        </p:nvSpPr>
        <p:spPr>
          <a:xfrm>
            <a:off x="6835665" y="1602296"/>
            <a:ext cx="1757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Digital RF controller</a:t>
            </a:r>
          </a:p>
          <a:p>
            <a:r>
              <a:rPr lang="en-US" altLang="ja-JP" sz="14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Tuner controller</a:t>
            </a:r>
            <a:endParaRPr lang="ja-JP" altLang="en-US" sz="140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029EDA2-86FC-B112-8F85-D328D5D2EB16}"/>
              </a:ext>
            </a:extLst>
          </p:cNvPr>
          <p:cNvSpPr txBox="1"/>
          <p:nvPr/>
        </p:nvSpPr>
        <p:spPr>
          <a:xfrm>
            <a:off x="6505117" y="4162554"/>
            <a:ext cx="2121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Configuration of 1 cavity unit</a:t>
            </a:r>
            <a:endParaRPr lang="ja-JP" altLang="en-US" sz="120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E4822B7-4EC4-EF64-19C6-D8F825D95CE1}"/>
              </a:ext>
            </a:extLst>
          </p:cNvPr>
          <p:cNvSpPr txBox="1"/>
          <p:nvPr/>
        </p:nvSpPr>
        <p:spPr>
          <a:xfrm>
            <a:off x="1744752" y="255479"/>
            <a:ext cx="596951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RF power into cavity by Solid-state Amplifier </a:t>
            </a:r>
            <a:endParaRPr lang="ja-JP" altLang="en-US" sz="2100" b="1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FB91E73-E7DB-C8CB-96F2-27A997FB8095}"/>
              </a:ext>
            </a:extLst>
          </p:cNvPr>
          <p:cNvSpPr txBox="1"/>
          <p:nvPr/>
        </p:nvSpPr>
        <p:spPr>
          <a:xfrm>
            <a:off x="577588" y="748714"/>
            <a:ext cx="8285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2.6GHz Scaled-Design from established world-wide SRF-XFEL accelerator</a:t>
            </a:r>
          </a:p>
        </p:txBody>
      </p:sp>
    </p:spTree>
    <p:extLst>
      <p:ext uri="{BB962C8B-B14F-4D97-AF65-F5344CB8AC3E}">
        <p14:creationId xmlns:p14="http://schemas.microsoft.com/office/powerpoint/2010/main" val="1247983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A3F26AA8-19DE-6A96-6ED1-D5C4B4B29247}"/>
              </a:ext>
            </a:extLst>
          </p:cNvPr>
          <p:cNvGrpSpPr/>
          <p:nvPr/>
        </p:nvGrpSpPr>
        <p:grpSpPr>
          <a:xfrm>
            <a:off x="0" y="-19083"/>
            <a:ext cx="9144000" cy="5162584"/>
            <a:chOff x="0" y="-25445"/>
            <a:chExt cx="12192000" cy="6883445"/>
          </a:xfrm>
        </p:grpSpPr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D090E985-3F92-C583-6C99-0821B4DDFCCF}"/>
                </a:ext>
              </a:extLst>
            </p:cNvPr>
            <p:cNvSpPr/>
            <p:nvPr/>
          </p:nvSpPr>
          <p:spPr>
            <a:xfrm rot="10800000">
              <a:off x="0" y="-25445"/>
              <a:ext cx="12192000" cy="50165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9000">
                  <a:schemeClr val="tx2">
                    <a:lumMod val="10000"/>
                    <a:lumOff val="90000"/>
                  </a:schemeClr>
                </a:gs>
                <a:gs pos="89000">
                  <a:schemeClr val="accent1">
                    <a:lumMod val="7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88352CF6-680F-D874-9D19-A2E9E2655C2F}"/>
                </a:ext>
              </a:extLst>
            </p:cNvPr>
            <p:cNvSpPr/>
            <p:nvPr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60000">
                  <a:schemeClr val="tx2">
                    <a:lumMod val="10000"/>
                    <a:lumOff val="90000"/>
                  </a:schemeClr>
                </a:gs>
                <a:gs pos="89000">
                  <a:schemeClr val="accent1">
                    <a:lumMod val="7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pic>
          <p:nvPicPr>
            <p:cNvPr id="52" name="図 51" descr="文字が書かれている&#10;&#10;低い精度で自動的に生成された説明">
              <a:extLst>
                <a:ext uri="{FF2B5EF4-FFF2-40B4-BE49-F238E27FC236}">
                  <a16:creationId xmlns:a16="http://schemas.microsoft.com/office/drawing/2014/main" id="{28C58025-506A-89D9-A708-5D2E3EBC0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299220"/>
              <a:ext cx="1867666" cy="422255"/>
            </a:xfrm>
            <a:prstGeom prst="rect">
              <a:avLst/>
            </a:prstGeom>
          </p:spPr>
        </p:pic>
      </p:grpSp>
      <p:pic>
        <p:nvPicPr>
          <p:cNvPr id="4" name="図 3" descr="ダイアグラム&#10;&#10;自動的に生成された説明">
            <a:extLst>
              <a:ext uri="{FF2B5EF4-FFF2-40B4-BE49-F238E27FC236}">
                <a16:creationId xmlns:a16="http://schemas.microsoft.com/office/drawing/2014/main" id="{39733992-1DD8-F0CF-B4E7-097AB872B9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409" y="3985726"/>
            <a:ext cx="3405118" cy="702745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06029C5-EAF3-6CC6-B575-3F2B872C73D2}"/>
              </a:ext>
            </a:extLst>
          </p:cNvPr>
          <p:cNvSpPr/>
          <p:nvPr/>
        </p:nvSpPr>
        <p:spPr>
          <a:xfrm>
            <a:off x="2018294" y="3430246"/>
            <a:ext cx="6213945" cy="144964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43DA1A2-84B9-24C7-5AF8-B640EC974D43}"/>
              </a:ext>
            </a:extLst>
          </p:cNvPr>
          <p:cNvSpPr/>
          <p:nvPr/>
        </p:nvSpPr>
        <p:spPr>
          <a:xfrm>
            <a:off x="6173269" y="3918629"/>
            <a:ext cx="436976" cy="6709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8336515-E329-6D28-7692-7EA3576858E6}"/>
              </a:ext>
            </a:extLst>
          </p:cNvPr>
          <p:cNvSpPr/>
          <p:nvPr/>
        </p:nvSpPr>
        <p:spPr>
          <a:xfrm>
            <a:off x="6300738" y="3317917"/>
            <a:ext cx="176191" cy="60071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E1838A3-0F84-CCDC-6BE7-579728294E0B}"/>
              </a:ext>
            </a:extLst>
          </p:cNvPr>
          <p:cNvSpPr/>
          <p:nvPr/>
        </p:nvSpPr>
        <p:spPr>
          <a:xfrm>
            <a:off x="6173269" y="3267097"/>
            <a:ext cx="436976" cy="465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3758F77-CB37-DC1D-D881-136F97606F56}"/>
              </a:ext>
            </a:extLst>
          </p:cNvPr>
          <p:cNvSpPr/>
          <p:nvPr/>
        </p:nvSpPr>
        <p:spPr>
          <a:xfrm>
            <a:off x="3862697" y="4125584"/>
            <a:ext cx="2405619" cy="3087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44B0C63-9DC7-31D1-F428-BD26AAEE09E4}"/>
              </a:ext>
            </a:extLst>
          </p:cNvPr>
          <p:cNvSpPr/>
          <p:nvPr/>
        </p:nvSpPr>
        <p:spPr>
          <a:xfrm>
            <a:off x="6268316" y="4125584"/>
            <a:ext cx="32422" cy="5911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FC80B29-8720-D63B-32AA-D8A966387CCC}"/>
              </a:ext>
            </a:extLst>
          </p:cNvPr>
          <p:cNvSpPr/>
          <p:nvPr/>
        </p:nvSpPr>
        <p:spPr>
          <a:xfrm>
            <a:off x="3707808" y="4125584"/>
            <a:ext cx="32422" cy="5911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9242572-4D9D-F70A-7AA7-D354F1167A70}"/>
              </a:ext>
            </a:extLst>
          </p:cNvPr>
          <p:cNvSpPr/>
          <p:nvPr/>
        </p:nvSpPr>
        <p:spPr>
          <a:xfrm>
            <a:off x="3740790" y="4125584"/>
            <a:ext cx="121907" cy="308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D7C1E96-368F-9276-5CC5-AD0435671097}"/>
              </a:ext>
            </a:extLst>
          </p:cNvPr>
          <p:cNvSpPr/>
          <p:nvPr/>
        </p:nvSpPr>
        <p:spPr>
          <a:xfrm>
            <a:off x="3866536" y="4685870"/>
            <a:ext cx="2405619" cy="3087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2A2C63F-62C6-CB96-7A3F-3C100EF1E710}"/>
              </a:ext>
            </a:extLst>
          </p:cNvPr>
          <p:cNvSpPr/>
          <p:nvPr/>
        </p:nvSpPr>
        <p:spPr>
          <a:xfrm>
            <a:off x="3744629" y="4685870"/>
            <a:ext cx="121907" cy="308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C22C589-A0A4-67B7-27E9-11A9DCC9B9E8}"/>
              </a:ext>
            </a:extLst>
          </p:cNvPr>
          <p:cNvSpPr/>
          <p:nvPr/>
        </p:nvSpPr>
        <p:spPr>
          <a:xfrm>
            <a:off x="3478977" y="4125584"/>
            <a:ext cx="32422" cy="5911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3E2973F-C94E-1671-FDB2-9F111E09AA31}"/>
              </a:ext>
            </a:extLst>
          </p:cNvPr>
          <p:cNvSpPr/>
          <p:nvPr/>
        </p:nvSpPr>
        <p:spPr>
          <a:xfrm>
            <a:off x="3511399" y="4121014"/>
            <a:ext cx="192011" cy="487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A66CCC3-3A93-93B9-375D-778937F8ED1F}"/>
              </a:ext>
            </a:extLst>
          </p:cNvPr>
          <p:cNvSpPr/>
          <p:nvPr/>
        </p:nvSpPr>
        <p:spPr>
          <a:xfrm>
            <a:off x="3511399" y="4670411"/>
            <a:ext cx="192011" cy="487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D9763476-08D7-D40D-02B3-0EEF2F652083}"/>
              </a:ext>
            </a:extLst>
          </p:cNvPr>
          <p:cNvCxnSpPr>
            <a:cxnSpLocks/>
            <a:endCxn id="33" idx="0"/>
          </p:cNvCxnSpPr>
          <p:nvPr/>
        </p:nvCxnSpPr>
        <p:spPr>
          <a:xfrm flipV="1">
            <a:off x="3811058" y="3269551"/>
            <a:ext cx="0" cy="8417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BE0A97DB-07B1-A90C-A165-03B4EE875E49}"/>
              </a:ext>
            </a:extLst>
          </p:cNvPr>
          <p:cNvCxnSpPr>
            <a:cxnSpLocks/>
          </p:cNvCxnSpPr>
          <p:nvPr/>
        </p:nvCxnSpPr>
        <p:spPr>
          <a:xfrm flipV="1">
            <a:off x="3600076" y="4585579"/>
            <a:ext cx="0" cy="2223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F601B424-9675-122E-1DA8-971B0CC4BEDA}"/>
              </a:ext>
            </a:extLst>
          </p:cNvPr>
          <p:cNvCxnSpPr>
            <a:cxnSpLocks/>
          </p:cNvCxnSpPr>
          <p:nvPr/>
        </p:nvCxnSpPr>
        <p:spPr>
          <a:xfrm flipH="1">
            <a:off x="3160740" y="4807895"/>
            <a:ext cx="4393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C771D195-DDC9-0225-8C23-93897574E067}"/>
              </a:ext>
            </a:extLst>
          </p:cNvPr>
          <p:cNvCxnSpPr>
            <a:cxnSpLocks/>
            <a:endCxn id="80" idx="0"/>
          </p:cNvCxnSpPr>
          <p:nvPr/>
        </p:nvCxnSpPr>
        <p:spPr>
          <a:xfrm flipV="1">
            <a:off x="3160739" y="2206465"/>
            <a:ext cx="11901" cy="26014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AD310BF3-A07B-BD91-4E8E-FFEA90336BB1}"/>
              </a:ext>
            </a:extLst>
          </p:cNvPr>
          <p:cNvSpPr/>
          <p:nvPr/>
        </p:nvSpPr>
        <p:spPr>
          <a:xfrm flipV="1">
            <a:off x="6230824" y="3075672"/>
            <a:ext cx="304478" cy="19142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1EFAB475-2555-17D6-7AD2-C00C91B82047}"/>
              </a:ext>
            </a:extLst>
          </p:cNvPr>
          <p:cNvSpPr/>
          <p:nvPr/>
        </p:nvSpPr>
        <p:spPr>
          <a:xfrm flipV="1">
            <a:off x="6535533" y="3125417"/>
            <a:ext cx="863198" cy="8677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A063B614-4FBC-9B15-903A-823FB351B20B}"/>
              </a:ext>
            </a:extLst>
          </p:cNvPr>
          <p:cNvSpPr/>
          <p:nvPr/>
        </p:nvSpPr>
        <p:spPr>
          <a:xfrm flipV="1">
            <a:off x="7491584" y="2923238"/>
            <a:ext cx="99407" cy="15243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sp>
        <p:nvSpPr>
          <p:cNvPr id="30" name="三角形 29">
            <a:extLst>
              <a:ext uri="{FF2B5EF4-FFF2-40B4-BE49-F238E27FC236}">
                <a16:creationId xmlns:a16="http://schemas.microsoft.com/office/drawing/2014/main" id="{199ADA41-9037-24B8-C605-D07229F4FFAB}"/>
              </a:ext>
            </a:extLst>
          </p:cNvPr>
          <p:cNvSpPr/>
          <p:nvPr/>
        </p:nvSpPr>
        <p:spPr>
          <a:xfrm flipV="1">
            <a:off x="7179853" y="2529317"/>
            <a:ext cx="724946" cy="461549"/>
          </a:xfrm>
          <a:prstGeom prst="triangl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48466CDB-C651-82EF-A4BB-41E6E8815EBB}"/>
              </a:ext>
            </a:extLst>
          </p:cNvPr>
          <p:cNvSpPr/>
          <p:nvPr/>
        </p:nvSpPr>
        <p:spPr>
          <a:xfrm flipV="1">
            <a:off x="6875421" y="3025675"/>
            <a:ext cx="84568" cy="9690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ECF13AA3-47E4-0066-F169-1A065CDA3984}"/>
              </a:ext>
            </a:extLst>
          </p:cNvPr>
          <p:cNvSpPr/>
          <p:nvPr/>
        </p:nvSpPr>
        <p:spPr>
          <a:xfrm flipV="1">
            <a:off x="7046988" y="3023769"/>
            <a:ext cx="84568" cy="9690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00DA0469-AE89-AD41-4C11-407DBDFF58D5}"/>
              </a:ext>
            </a:extLst>
          </p:cNvPr>
          <p:cNvSpPr/>
          <p:nvPr/>
        </p:nvSpPr>
        <p:spPr>
          <a:xfrm flipV="1">
            <a:off x="3658819" y="3078124"/>
            <a:ext cx="304478" cy="19142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95410A0-56A7-E62E-4CCC-22A619212395}"/>
              </a:ext>
            </a:extLst>
          </p:cNvPr>
          <p:cNvSpPr txBox="1"/>
          <p:nvPr/>
        </p:nvSpPr>
        <p:spPr>
          <a:xfrm>
            <a:off x="6466818" y="3490762"/>
            <a:ext cx="95891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co-axial</a:t>
            </a:r>
          </a:p>
          <a:p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input coupler</a:t>
            </a:r>
            <a:endParaRPr lang="ja-JP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A561DA8-A074-0772-6824-C8EEC118E328}"/>
              </a:ext>
            </a:extLst>
          </p:cNvPr>
          <p:cNvSpPr txBox="1"/>
          <p:nvPr/>
        </p:nvSpPr>
        <p:spPr>
          <a:xfrm>
            <a:off x="5118727" y="3884731"/>
            <a:ext cx="51969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13">
                <a:latin typeface="Arial" panose="020B0604020202020204" pitchFamily="34" charset="0"/>
                <a:cs typeface="Arial" panose="020B0604020202020204" pitchFamily="34" charset="0"/>
              </a:rPr>
              <a:t>cavity</a:t>
            </a:r>
            <a:endParaRPr lang="ja-JP" altLang="en-US" sz="101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D462A4F-BB58-548D-14D8-DC8779F062B3}"/>
              </a:ext>
            </a:extLst>
          </p:cNvPr>
          <p:cNvSpPr txBox="1"/>
          <p:nvPr/>
        </p:nvSpPr>
        <p:spPr>
          <a:xfrm>
            <a:off x="2579648" y="4524051"/>
            <a:ext cx="56137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13" dirty="0">
                <a:latin typeface="Arial" panose="020B0604020202020204" pitchFamily="34" charset="0"/>
                <a:cs typeface="Arial" panose="020B0604020202020204" pitchFamily="34" charset="0"/>
              </a:rPr>
              <a:t>pickup</a:t>
            </a:r>
            <a:endParaRPr lang="ja-JP" altLang="en-US" sz="101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C841ADE3-FA60-12E2-F0D1-AF9DB5FFEE67}"/>
              </a:ext>
            </a:extLst>
          </p:cNvPr>
          <p:cNvSpPr txBox="1"/>
          <p:nvPr/>
        </p:nvSpPr>
        <p:spPr>
          <a:xfrm>
            <a:off x="3821279" y="3908887"/>
            <a:ext cx="8290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13">
                <a:latin typeface="Arial" panose="020B0604020202020204" pitchFamily="34" charset="0"/>
                <a:cs typeface="Arial" panose="020B0604020202020204" pitchFamily="34" charset="0"/>
              </a:rPr>
              <a:t>piezo tuner</a:t>
            </a:r>
            <a:endParaRPr lang="ja-JP" altLang="en-US" sz="101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945EE1DE-6502-6ABE-CD1D-29E2BB1FF903}"/>
              </a:ext>
            </a:extLst>
          </p:cNvPr>
          <p:cNvSpPr txBox="1"/>
          <p:nvPr/>
        </p:nvSpPr>
        <p:spPr>
          <a:xfrm>
            <a:off x="3357261" y="3832187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>
                <a:latin typeface="Arial" panose="020B0604020202020204" pitchFamily="34" charset="0"/>
                <a:cs typeface="Arial" panose="020B0604020202020204" pitchFamily="34" charset="0"/>
              </a:rPr>
              <a:t>mecha</a:t>
            </a:r>
          </a:p>
          <a:p>
            <a:r>
              <a:rPr lang="en-US" altLang="ja-JP" sz="900">
                <a:latin typeface="Arial" panose="020B0604020202020204" pitchFamily="34" charset="0"/>
                <a:cs typeface="Arial" panose="020B0604020202020204" pitchFamily="34" charset="0"/>
              </a:rPr>
              <a:t> tuner</a:t>
            </a:r>
            <a:endParaRPr lang="ja-JP" alt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FE40074D-3525-B61E-DE66-AE6249233D50}"/>
              </a:ext>
            </a:extLst>
          </p:cNvPr>
          <p:cNvCxnSpPr>
            <a:cxnSpLocks/>
          </p:cNvCxnSpPr>
          <p:nvPr/>
        </p:nvCxnSpPr>
        <p:spPr>
          <a:xfrm>
            <a:off x="1615248" y="4421165"/>
            <a:ext cx="647093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4F9F139-660D-0A95-90E9-1A059746DFBE}"/>
              </a:ext>
            </a:extLst>
          </p:cNvPr>
          <p:cNvSpPr txBox="1"/>
          <p:nvPr/>
        </p:nvSpPr>
        <p:spPr>
          <a:xfrm>
            <a:off x="7779059" y="4457542"/>
            <a:ext cx="5229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endParaRPr lang="ja-JP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3D5B909D-6843-03E1-5E30-D595F46216E5}"/>
              </a:ext>
            </a:extLst>
          </p:cNvPr>
          <p:cNvSpPr txBox="1"/>
          <p:nvPr/>
        </p:nvSpPr>
        <p:spPr>
          <a:xfrm>
            <a:off x="2055748" y="3472245"/>
            <a:ext cx="6559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>
                <a:latin typeface="Arial" panose="020B0604020202020204" pitchFamily="34" charset="0"/>
                <a:cs typeface="Arial" panose="020B0604020202020204" pitchFamily="34" charset="0"/>
              </a:rPr>
              <a:t>cryostat</a:t>
            </a:r>
            <a:endParaRPr lang="ja-JP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2716E286-90A6-E418-0157-B77EEEF99856}"/>
              </a:ext>
            </a:extLst>
          </p:cNvPr>
          <p:cNvSpPr txBox="1"/>
          <p:nvPr/>
        </p:nvSpPr>
        <p:spPr>
          <a:xfrm>
            <a:off x="6691077" y="3190571"/>
            <a:ext cx="8322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>
                <a:latin typeface="Arial" panose="020B0604020202020204" pitchFamily="34" charset="0"/>
                <a:cs typeface="Arial" panose="020B0604020202020204" pitchFamily="34" charset="0"/>
              </a:rPr>
              <a:t>waveguide</a:t>
            </a:r>
            <a:endParaRPr lang="ja-JP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EEFF684-6BF5-E328-9151-0056B0071BBC}"/>
              </a:ext>
            </a:extLst>
          </p:cNvPr>
          <p:cNvSpPr txBox="1"/>
          <p:nvPr/>
        </p:nvSpPr>
        <p:spPr>
          <a:xfrm>
            <a:off x="5938849" y="2853486"/>
            <a:ext cx="79380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>
                <a:latin typeface="Arial" panose="020B0604020202020204" pitchFamily="34" charset="0"/>
                <a:cs typeface="Arial" panose="020B0604020202020204" pitchFamily="34" charset="0"/>
              </a:rPr>
              <a:t>door-knob</a:t>
            </a:r>
            <a:endParaRPr lang="ja-JP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F3194DAB-D41B-538C-BC96-E4DFF2720EF2}"/>
              </a:ext>
            </a:extLst>
          </p:cNvPr>
          <p:cNvSpPr txBox="1"/>
          <p:nvPr/>
        </p:nvSpPr>
        <p:spPr>
          <a:xfrm>
            <a:off x="7749211" y="2686536"/>
            <a:ext cx="46679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13">
                <a:latin typeface="Arial" panose="020B0604020202020204" pitchFamily="34" charset="0"/>
                <a:cs typeface="Arial" panose="020B0604020202020204" pitchFamily="34" charset="0"/>
              </a:rPr>
              <a:t>AMP</a:t>
            </a:r>
            <a:endParaRPr lang="ja-JP" altLang="en-US" sz="101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508899FB-A5F0-6CDD-C2D3-4CC59044377F}"/>
              </a:ext>
            </a:extLst>
          </p:cNvPr>
          <p:cNvSpPr txBox="1"/>
          <p:nvPr/>
        </p:nvSpPr>
        <p:spPr>
          <a:xfrm>
            <a:off x="4004835" y="3027764"/>
            <a:ext cx="83708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>
                <a:latin typeface="Arial" panose="020B0604020202020204" pitchFamily="34" charset="0"/>
                <a:cs typeface="Arial" panose="020B0604020202020204" pitchFamily="34" charset="0"/>
              </a:rPr>
              <a:t>piezo</a:t>
            </a:r>
          </a:p>
          <a:p>
            <a:r>
              <a:rPr lang="en-US" altLang="ja-JP" sz="1050">
                <a:latin typeface="Arial" panose="020B0604020202020204" pitchFamily="34" charset="0"/>
                <a:cs typeface="Arial" panose="020B0604020202020204" pitchFamily="34" charset="0"/>
              </a:rPr>
              <a:t>driver (HV)</a:t>
            </a:r>
            <a:endParaRPr lang="ja-JP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E5E35ADC-E48B-77F9-21B1-BD56E99766D1}"/>
              </a:ext>
            </a:extLst>
          </p:cNvPr>
          <p:cNvCxnSpPr>
            <a:cxnSpLocks/>
          </p:cNvCxnSpPr>
          <p:nvPr/>
        </p:nvCxnSpPr>
        <p:spPr>
          <a:xfrm flipV="1">
            <a:off x="7542326" y="1558463"/>
            <a:ext cx="0" cy="9955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970AD8AB-CF5F-3F9B-EF12-D5A7BE56AB21}"/>
              </a:ext>
            </a:extLst>
          </p:cNvPr>
          <p:cNvCxnSpPr>
            <a:cxnSpLocks/>
            <a:stCxn id="188" idx="1"/>
            <a:endCxn id="161" idx="3"/>
          </p:cNvCxnSpPr>
          <p:nvPr/>
        </p:nvCxnSpPr>
        <p:spPr>
          <a:xfrm flipH="1" flipV="1">
            <a:off x="2908611" y="1566894"/>
            <a:ext cx="494860" cy="25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A5A2E031-C379-BBD6-5B33-50CB4932E5CB}"/>
              </a:ext>
            </a:extLst>
          </p:cNvPr>
          <p:cNvCxnSpPr>
            <a:cxnSpLocks/>
          </p:cNvCxnSpPr>
          <p:nvPr/>
        </p:nvCxnSpPr>
        <p:spPr>
          <a:xfrm flipV="1">
            <a:off x="6918192" y="2251300"/>
            <a:ext cx="0" cy="7721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B4120BA2-45EE-8E6A-CB8A-547083C21F2A}"/>
              </a:ext>
            </a:extLst>
          </p:cNvPr>
          <p:cNvCxnSpPr>
            <a:cxnSpLocks/>
            <a:stCxn id="150" idx="6"/>
            <a:endCxn id="70" idx="6"/>
          </p:cNvCxnSpPr>
          <p:nvPr/>
        </p:nvCxnSpPr>
        <p:spPr>
          <a:xfrm flipH="1">
            <a:off x="3961332" y="2257873"/>
            <a:ext cx="1960460" cy="32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E84961FD-D9E9-58B8-5CF7-E6B02EA5E616}"/>
              </a:ext>
            </a:extLst>
          </p:cNvPr>
          <p:cNvSpPr txBox="1"/>
          <p:nvPr/>
        </p:nvSpPr>
        <p:spPr>
          <a:xfrm>
            <a:off x="6671003" y="2734686"/>
            <a:ext cx="3113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>
                <a:latin typeface="Arial" panose="020B0604020202020204" pitchFamily="34" charset="0"/>
                <a:cs typeface="Arial" panose="020B0604020202020204" pitchFamily="34" charset="0"/>
              </a:rPr>
              <a:t>Pf</a:t>
            </a:r>
            <a:endParaRPr lang="ja-JP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B29B0952-F351-9382-4559-2E2807A4107F}"/>
              </a:ext>
            </a:extLst>
          </p:cNvPr>
          <p:cNvSpPr txBox="1"/>
          <p:nvPr/>
        </p:nvSpPr>
        <p:spPr>
          <a:xfrm>
            <a:off x="2901472" y="3169858"/>
            <a:ext cx="3113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endParaRPr lang="ja-JP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FC06361E-FF76-A44D-1352-26C9FAB32874}"/>
              </a:ext>
            </a:extLst>
          </p:cNvPr>
          <p:cNvGrpSpPr/>
          <p:nvPr/>
        </p:nvGrpSpPr>
        <p:grpSpPr>
          <a:xfrm>
            <a:off x="4416014" y="1321166"/>
            <a:ext cx="381453" cy="427236"/>
            <a:chOff x="3771254" y="1501437"/>
            <a:chExt cx="611618" cy="685028"/>
          </a:xfrm>
        </p:grpSpPr>
        <p:grpSp>
          <p:nvGrpSpPr>
            <p:cNvPr id="62" name="グループ化 61">
              <a:extLst>
                <a:ext uri="{FF2B5EF4-FFF2-40B4-BE49-F238E27FC236}">
                  <a16:creationId xmlns:a16="http://schemas.microsoft.com/office/drawing/2014/main" id="{860B2197-272E-17E5-6FF5-B8A684330A07}"/>
                </a:ext>
              </a:extLst>
            </p:cNvPr>
            <p:cNvGrpSpPr/>
            <p:nvPr/>
          </p:nvGrpSpPr>
          <p:grpSpPr>
            <a:xfrm>
              <a:off x="3817397" y="1597119"/>
              <a:ext cx="565475" cy="554801"/>
              <a:chOff x="3817397" y="1597119"/>
              <a:chExt cx="565475" cy="554801"/>
            </a:xfrm>
          </p:grpSpPr>
          <p:sp>
            <p:nvSpPr>
              <p:cNvPr id="60" name="三角形 59">
                <a:extLst>
                  <a:ext uri="{FF2B5EF4-FFF2-40B4-BE49-F238E27FC236}">
                    <a16:creationId xmlns:a16="http://schemas.microsoft.com/office/drawing/2014/main" id="{50F6C8C9-0AA0-19BC-A421-EB403C366A4B}"/>
                  </a:ext>
                </a:extLst>
              </p:cNvPr>
              <p:cNvSpPr/>
              <p:nvPr/>
            </p:nvSpPr>
            <p:spPr>
              <a:xfrm rot="5400000">
                <a:off x="3865441" y="1634490"/>
                <a:ext cx="554801" cy="480060"/>
              </a:xfrm>
              <a:prstGeom prst="triangl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013"/>
              </a:p>
            </p:txBody>
          </p:sp>
          <p:sp>
            <p:nvSpPr>
              <p:cNvPr id="61" name="円/楕円 60">
                <a:extLst>
                  <a:ext uri="{FF2B5EF4-FFF2-40B4-BE49-F238E27FC236}">
                    <a16:creationId xmlns:a16="http://schemas.microsoft.com/office/drawing/2014/main" id="{85AD049D-0F0E-9B8F-76BC-989FB9566F8D}"/>
                  </a:ext>
                </a:extLst>
              </p:cNvPr>
              <p:cNvSpPr/>
              <p:nvPr/>
            </p:nvSpPr>
            <p:spPr>
              <a:xfrm>
                <a:off x="3817397" y="1632272"/>
                <a:ext cx="495388" cy="49744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013"/>
              </a:p>
            </p:txBody>
          </p:sp>
        </p:grpSp>
        <p:cxnSp>
          <p:nvCxnSpPr>
            <p:cNvPr id="64" name="直線矢印コネクタ 63">
              <a:extLst>
                <a:ext uri="{FF2B5EF4-FFF2-40B4-BE49-F238E27FC236}">
                  <a16:creationId xmlns:a16="http://schemas.microsoft.com/office/drawing/2014/main" id="{744674DC-F357-8253-F694-83FBC687B1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71254" y="1501437"/>
              <a:ext cx="611617" cy="68502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2B034FEB-0EF0-D342-85A3-95819BCBCE6B}"/>
              </a:ext>
            </a:extLst>
          </p:cNvPr>
          <p:cNvGrpSpPr/>
          <p:nvPr/>
        </p:nvGrpSpPr>
        <p:grpSpPr>
          <a:xfrm>
            <a:off x="3652267" y="2113992"/>
            <a:ext cx="309065" cy="294354"/>
            <a:chOff x="5451932" y="1714500"/>
            <a:chExt cx="495551" cy="471965"/>
          </a:xfrm>
        </p:grpSpPr>
        <p:sp>
          <p:nvSpPr>
            <p:cNvPr id="70" name="円/楕円 69">
              <a:extLst>
                <a:ext uri="{FF2B5EF4-FFF2-40B4-BE49-F238E27FC236}">
                  <a16:creationId xmlns:a16="http://schemas.microsoft.com/office/drawing/2014/main" id="{63007779-04A4-9BE0-5FB4-CEF7010C7739}"/>
                </a:ext>
              </a:extLst>
            </p:cNvPr>
            <p:cNvSpPr/>
            <p:nvPr/>
          </p:nvSpPr>
          <p:spPr>
            <a:xfrm>
              <a:off x="5451932" y="1714500"/>
              <a:ext cx="495551" cy="47196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cxnSp>
          <p:nvCxnSpPr>
            <p:cNvPr id="72" name="直線コネクタ 71">
              <a:extLst>
                <a:ext uri="{FF2B5EF4-FFF2-40B4-BE49-F238E27FC236}">
                  <a16:creationId xmlns:a16="http://schemas.microsoft.com/office/drawing/2014/main" id="{7F5C5F93-C960-E2E8-354E-82F3256037F5}"/>
                </a:ext>
              </a:extLst>
            </p:cNvPr>
            <p:cNvCxnSpPr>
              <a:stCxn id="70" idx="1"/>
              <a:endCxn id="70" idx="5"/>
            </p:cNvCxnSpPr>
            <p:nvPr/>
          </p:nvCxnSpPr>
          <p:spPr>
            <a:xfrm>
              <a:off x="5524504" y="1783618"/>
              <a:ext cx="350407" cy="33372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>
              <a:extLst>
                <a:ext uri="{FF2B5EF4-FFF2-40B4-BE49-F238E27FC236}">
                  <a16:creationId xmlns:a16="http://schemas.microsoft.com/office/drawing/2014/main" id="{C59DDF8E-73F9-D2CA-1BEB-912BA26ABAAD}"/>
                </a:ext>
              </a:extLst>
            </p:cNvPr>
            <p:cNvCxnSpPr>
              <a:stCxn id="70" idx="7"/>
              <a:endCxn id="70" idx="3"/>
            </p:cNvCxnSpPr>
            <p:nvPr/>
          </p:nvCxnSpPr>
          <p:spPr>
            <a:xfrm flipH="1">
              <a:off x="5524504" y="1783618"/>
              <a:ext cx="350407" cy="33372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CA984F91-64B9-548D-471F-1DA83FED771B}"/>
              </a:ext>
            </a:extLst>
          </p:cNvPr>
          <p:cNvCxnSpPr>
            <a:cxnSpLocks/>
            <a:stCxn id="70" idx="2"/>
            <a:endCxn id="88" idx="6"/>
          </p:cNvCxnSpPr>
          <p:nvPr/>
        </p:nvCxnSpPr>
        <p:spPr>
          <a:xfrm flipH="1" flipV="1">
            <a:off x="2709586" y="2256337"/>
            <a:ext cx="942681" cy="48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円/楕円 79">
            <a:extLst>
              <a:ext uri="{FF2B5EF4-FFF2-40B4-BE49-F238E27FC236}">
                <a16:creationId xmlns:a16="http://schemas.microsoft.com/office/drawing/2014/main" id="{0AF8FEF7-8E16-7E74-32DB-B35A4A111A50}"/>
              </a:ext>
            </a:extLst>
          </p:cNvPr>
          <p:cNvSpPr/>
          <p:nvPr/>
        </p:nvSpPr>
        <p:spPr>
          <a:xfrm>
            <a:off x="3122619" y="2206465"/>
            <a:ext cx="100043" cy="1088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ED38B5A1-7A24-C2F0-4883-9A8239A1509E}"/>
              </a:ext>
            </a:extLst>
          </p:cNvPr>
          <p:cNvCxnSpPr>
            <a:stCxn id="70" idx="4"/>
            <a:endCxn id="33" idx="2"/>
          </p:cNvCxnSpPr>
          <p:nvPr/>
        </p:nvCxnSpPr>
        <p:spPr>
          <a:xfrm>
            <a:off x="3806800" y="2408347"/>
            <a:ext cx="4259" cy="6697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1B8175C3-B9EF-6731-BA22-3AF15D2654EB}"/>
              </a:ext>
            </a:extLst>
          </p:cNvPr>
          <p:cNvSpPr txBox="1"/>
          <p:nvPr/>
        </p:nvSpPr>
        <p:spPr>
          <a:xfrm>
            <a:off x="3822943" y="2418216"/>
            <a:ext cx="838691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cavity</a:t>
            </a:r>
          </a:p>
          <a:p>
            <a:r>
              <a:rPr lang="en-US" altLang="ja-JP" sz="105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tuning</a:t>
            </a:r>
          </a:p>
          <a:p>
            <a:r>
              <a:rPr lang="en-US" altLang="ja-JP" sz="105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loop(slow)</a:t>
            </a:r>
            <a:endParaRPr lang="ja-JP" altLang="en-US" sz="105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0BC4E1F2-C0CA-DB45-B38D-8B32DAB3067B}"/>
              </a:ext>
            </a:extLst>
          </p:cNvPr>
          <p:cNvSpPr txBox="1"/>
          <p:nvPr/>
        </p:nvSpPr>
        <p:spPr>
          <a:xfrm>
            <a:off x="3418092" y="2259969"/>
            <a:ext cx="3113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endParaRPr lang="ja-JP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5C7BD521-99B2-9DDF-E959-21A229AA3639}"/>
              </a:ext>
            </a:extLst>
          </p:cNvPr>
          <p:cNvSpPr txBox="1"/>
          <p:nvPr/>
        </p:nvSpPr>
        <p:spPr>
          <a:xfrm>
            <a:off x="4000221" y="2259532"/>
            <a:ext cx="3113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>
                <a:latin typeface="Arial" panose="020B0604020202020204" pitchFamily="34" charset="0"/>
                <a:cs typeface="Arial" panose="020B0604020202020204" pitchFamily="34" charset="0"/>
              </a:rPr>
              <a:t>Pf</a:t>
            </a:r>
            <a:endParaRPr lang="ja-JP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4F5BD658-CE85-0CE4-2AA6-294F5CC62E34}"/>
              </a:ext>
            </a:extLst>
          </p:cNvPr>
          <p:cNvGrpSpPr/>
          <p:nvPr/>
        </p:nvGrpSpPr>
        <p:grpSpPr>
          <a:xfrm>
            <a:off x="2400522" y="2109160"/>
            <a:ext cx="309065" cy="294354"/>
            <a:chOff x="5451932" y="1714500"/>
            <a:chExt cx="495551" cy="471965"/>
          </a:xfrm>
        </p:grpSpPr>
        <p:sp>
          <p:nvSpPr>
            <p:cNvPr id="88" name="円/楕円 87">
              <a:extLst>
                <a:ext uri="{FF2B5EF4-FFF2-40B4-BE49-F238E27FC236}">
                  <a16:creationId xmlns:a16="http://schemas.microsoft.com/office/drawing/2014/main" id="{EA9B135B-ADB6-8460-EFFA-3E0351AF6EEB}"/>
                </a:ext>
              </a:extLst>
            </p:cNvPr>
            <p:cNvSpPr/>
            <p:nvPr/>
          </p:nvSpPr>
          <p:spPr>
            <a:xfrm>
              <a:off x="5451932" y="1714500"/>
              <a:ext cx="495551" cy="47196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cxnSp>
          <p:nvCxnSpPr>
            <p:cNvPr id="89" name="直線コネクタ 88">
              <a:extLst>
                <a:ext uri="{FF2B5EF4-FFF2-40B4-BE49-F238E27FC236}">
                  <a16:creationId xmlns:a16="http://schemas.microsoft.com/office/drawing/2014/main" id="{97F3B68E-7CD5-80F1-7AC4-CB484D7A3E51}"/>
                </a:ext>
              </a:extLst>
            </p:cNvPr>
            <p:cNvCxnSpPr>
              <a:stCxn id="88" idx="1"/>
              <a:endCxn id="88" idx="5"/>
            </p:cNvCxnSpPr>
            <p:nvPr/>
          </p:nvCxnSpPr>
          <p:spPr>
            <a:xfrm>
              <a:off x="5524504" y="1783618"/>
              <a:ext cx="350407" cy="33372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>
              <a:extLst>
                <a:ext uri="{FF2B5EF4-FFF2-40B4-BE49-F238E27FC236}">
                  <a16:creationId xmlns:a16="http://schemas.microsoft.com/office/drawing/2014/main" id="{AE63DDDA-9548-4D1A-5761-E7D621D62CB9}"/>
                </a:ext>
              </a:extLst>
            </p:cNvPr>
            <p:cNvCxnSpPr>
              <a:stCxn id="88" idx="7"/>
              <a:endCxn id="88" idx="3"/>
            </p:cNvCxnSpPr>
            <p:nvPr/>
          </p:nvCxnSpPr>
          <p:spPr>
            <a:xfrm flipH="1">
              <a:off x="5524504" y="1783618"/>
              <a:ext cx="350407" cy="33372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FB87B142-6474-465D-64AD-C4DC8760F508}"/>
              </a:ext>
            </a:extLst>
          </p:cNvPr>
          <p:cNvSpPr txBox="1"/>
          <p:nvPr/>
        </p:nvSpPr>
        <p:spPr>
          <a:xfrm>
            <a:off x="2700477" y="2262345"/>
            <a:ext cx="3113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endParaRPr lang="ja-JP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直線コネクタ 93">
            <a:extLst>
              <a:ext uri="{FF2B5EF4-FFF2-40B4-BE49-F238E27FC236}">
                <a16:creationId xmlns:a16="http://schemas.microsoft.com/office/drawing/2014/main" id="{F04D9A7E-0201-CF06-CFB0-8C75F9E03AE9}"/>
              </a:ext>
            </a:extLst>
          </p:cNvPr>
          <p:cNvCxnSpPr>
            <a:cxnSpLocks/>
            <a:endCxn id="139" idx="6"/>
          </p:cNvCxnSpPr>
          <p:nvPr/>
        </p:nvCxnSpPr>
        <p:spPr>
          <a:xfrm flipH="1" flipV="1">
            <a:off x="6150833" y="1552022"/>
            <a:ext cx="1400136" cy="173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FBC630BF-8CA4-5C5F-A80C-CA24234DACCA}"/>
              </a:ext>
            </a:extLst>
          </p:cNvPr>
          <p:cNvCxnSpPr>
            <a:cxnSpLocks/>
          </p:cNvCxnSpPr>
          <p:nvPr/>
        </p:nvCxnSpPr>
        <p:spPr>
          <a:xfrm flipV="1">
            <a:off x="1816814" y="1627782"/>
            <a:ext cx="0" cy="6429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2700B86F-5357-8FBA-3F40-61A05D7CBA2B}"/>
              </a:ext>
            </a:extLst>
          </p:cNvPr>
          <p:cNvCxnSpPr>
            <a:cxnSpLocks/>
          </p:cNvCxnSpPr>
          <p:nvPr/>
        </p:nvCxnSpPr>
        <p:spPr>
          <a:xfrm flipH="1">
            <a:off x="2557788" y="1853330"/>
            <a:ext cx="20715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>
            <a:extLst>
              <a:ext uri="{FF2B5EF4-FFF2-40B4-BE49-F238E27FC236}">
                <a16:creationId xmlns:a16="http://schemas.microsoft.com/office/drawing/2014/main" id="{C26362DD-1F0D-FB6F-2504-786BFF8969C4}"/>
              </a:ext>
            </a:extLst>
          </p:cNvPr>
          <p:cNvCxnSpPr>
            <a:cxnSpLocks/>
          </p:cNvCxnSpPr>
          <p:nvPr/>
        </p:nvCxnSpPr>
        <p:spPr>
          <a:xfrm flipH="1">
            <a:off x="1672334" y="1627781"/>
            <a:ext cx="1444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33CC7B19-2AFB-96C2-5849-874674B7269B}"/>
              </a:ext>
            </a:extLst>
          </p:cNvPr>
          <p:cNvSpPr/>
          <p:nvPr/>
        </p:nvSpPr>
        <p:spPr>
          <a:xfrm flipV="1">
            <a:off x="1578078" y="1497409"/>
            <a:ext cx="381449" cy="19142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cxnSp>
        <p:nvCxnSpPr>
          <p:cNvPr id="106" name="直線矢印コネクタ 105">
            <a:extLst>
              <a:ext uri="{FF2B5EF4-FFF2-40B4-BE49-F238E27FC236}">
                <a16:creationId xmlns:a16="http://schemas.microsoft.com/office/drawing/2014/main" id="{40AD27D8-295D-B97C-CF68-9E7A4CE9A956}"/>
              </a:ext>
            </a:extLst>
          </p:cNvPr>
          <p:cNvCxnSpPr>
            <a:cxnSpLocks/>
            <a:stCxn id="88" idx="0"/>
          </p:cNvCxnSpPr>
          <p:nvPr/>
        </p:nvCxnSpPr>
        <p:spPr>
          <a:xfrm flipV="1">
            <a:off x="2555054" y="1853331"/>
            <a:ext cx="0" cy="2558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AFC6263F-7D42-F84F-3C11-2CAF5838A56E}"/>
              </a:ext>
            </a:extLst>
          </p:cNvPr>
          <p:cNvSpPr/>
          <p:nvPr/>
        </p:nvSpPr>
        <p:spPr>
          <a:xfrm flipV="1">
            <a:off x="7398730" y="3077851"/>
            <a:ext cx="304478" cy="19142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C981FCFC-FDF9-8540-D9AF-F9095A240F22}"/>
              </a:ext>
            </a:extLst>
          </p:cNvPr>
          <p:cNvSpPr txBox="1"/>
          <p:nvPr/>
        </p:nvSpPr>
        <p:spPr>
          <a:xfrm>
            <a:off x="7684179" y="3083992"/>
            <a:ext cx="101502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>
                <a:latin typeface="Arial" panose="020B0604020202020204" pitchFamily="34" charset="0"/>
                <a:cs typeface="Arial" panose="020B0604020202020204" pitchFamily="34" charset="0"/>
              </a:rPr>
              <a:t>WG converter</a:t>
            </a:r>
            <a:endParaRPr lang="ja-JP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" name="直線矢印コネクタ 111">
            <a:extLst>
              <a:ext uri="{FF2B5EF4-FFF2-40B4-BE49-F238E27FC236}">
                <a16:creationId xmlns:a16="http://schemas.microsoft.com/office/drawing/2014/main" id="{8CCFB1B0-DCAA-D1E2-FCB0-79617823790A}"/>
              </a:ext>
            </a:extLst>
          </p:cNvPr>
          <p:cNvCxnSpPr>
            <a:cxnSpLocks/>
          </p:cNvCxnSpPr>
          <p:nvPr/>
        </p:nvCxnSpPr>
        <p:spPr>
          <a:xfrm>
            <a:off x="3913222" y="2926640"/>
            <a:ext cx="0" cy="1403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直線コネクタ 113">
            <a:extLst>
              <a:ext uri="{FF2B5EF4-FFF2-40B4-BE49-F238E27FC236}">
                <a16:creationId xmlns:a16="http://schemas.microsoft.com/office/drawing/2014/main" id="{FC9F4E5D-28DC-F215-7F25-2B2D2128178D}"/>
              </a:ext>
            </a:extLst>
          </p:cNvPr>
          <p:cNvCxnSpPr>
            <a:cxnSpLocks/>
          </p:cNvCxnSpPr>
          <p:nvPr/>
        </p:nvCxnSpPr>
        <p:spPr>
          <a:xfrm flipH="1" flipV="1">
            <a:off x="3913222" y="2916879"/>
            <a:ext cx="693518" cy="3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7347A5E6-3598-13A2-5B73-D37216230A9E}"/>
              </a:ext>
            </a:extLst>
          </p:cNvPr>
          <p:cNvSpPr txBox="1"/>
          <p:nvPr/>
        </p:nvSpPr>
        <p:spPr>
          <a:xfrm>
            <a:off x="4624402" y="2763873"/>
            <a:ext cx="168347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Lorenz Force</a:t>
            </a:r>
          </a:p>
          <a:p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compensator pulse</a:t>
            </a:r>
          </a:p>
          <a:p>
            <a:r>
              <a:rPr lang="ja-JP" altLang="en-US" sz="105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from external source</a:t>
            </a:r>
            <a:r>
              <a:rPr lang="ja-JP" altLang="en-US" sz="105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63711A54-B97A-0BD6-D05F-04E92841C46E}"/>
              </a:ext>
            </a:extLst>
          </p:cNvPr>
          <p:cNvSpPr txBox="1"/>
          <p:nvPr/>
        </p:nvSpPr>
        <p:spPr>
          <a:xfrm>
            <a:off x="1456014" y="1721509"/>
            <a:ext cx="4315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>
                <a:latin typeface="Arial" panose="020B0604020202020204" pitchFamily="34" charset="0"/>
                <a:cs typeface="Arial" panose="020B0604020202020204" pitchFamily="34" charset="0"/>
              </a:rPr>
              <a:t>Pref</a:t>
            </a:r>
            <a:endParaRPr lang="ja-JP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5D75A20C-1B7A-0554-1023-58400520426A}"/>
              </a:ext>
            </a:extLst>
          </p:cNvPr>
          <p:cNvSpPr txBox="1"/>
          <p:nvPr/>
        </p:nvSpPr>
        <p:spPr>
          <a:xfrm>
            <a:off x="3430995" y="1927350"/>
            <a:ext cx="11144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>
                <a:latin typeface="Arial" panose="020B0604020202020204" pitchFamily="34" charset="0"/>
                <a:cs typeface="Arial" panose="020B0604020202020204" pitchFamily="34" charset="0"/>
              </a:rPr>
              <a:t>Phase Detector</a:t>
            </a:r>
            <a:endParaRPr lang="ja-JP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1968E0A3-9480-0FC6-4D8C-3D5F7538CF1A}"/>
              </a:ext>
            </a:extLst>
          </p:cNvPr>
          <p:cNvSpPr txBox="1"/>
          <p:nvPr/>
        </p:nvSpPr>
        <p:spPr>
          <a:xfrm>
            <a:off x="1820201" y="2239470"/>
            <a:ext cx="4315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>
                <a:latin typeface="Arial" panose="020B0604020202020204" pitchFamily="34" charset="0"/>
                <a:cs typeface="Arial" panose="020B0604020202020204" pitchFamily="34" charset="0"/>
              </a:rPr>
              <a:t>Pref</a:t>
            </a:r>
            <a:endParaRPr lang="ja-JP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93383ECC-BEB5-0118-924E-57E90F8AC116}"/>
              </a:ext>
            </a:extLst>
          </p:cNvPr>
          <p:cNvSpPr txBox="1"/>
          <p:nvPr/>
        </p:nvSpPr>
        <p:spPr>
          <a:xfrm>
            <a:off x="2158310" y="2436046"/>
            <a:ext cx="11144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>
                <a:latin typeface="Arial" panose="020B0604020202020204" pitchFamily="34" charset="0"/>
                <a:cs typeface="Arial" panose="020B0604020202020204" pitchFamily="34" charset="0"/>
              </a:rPr>
              <a:t>Phase Detector</a:t>
            </a:r>
            <a:endParaRPr lang="ja-JP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563F2C5C-134D-5F8C-EB24-D3CAA811D277}"/>
              </a:ext>
            </a:extLst>
          </p:cNvPr>
          <p:cNvSpPr txBox="1"/>
          <p:nvPr/>
        </p:nvSpPr>
        <p:spPr>
          <a:xfrm>
            <a:off x="4264259" y="1145447"/>
            <a:ext cx="9717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>
                <a:latin typeface="Arial" panose="020B0604020202020204" pitchFamily="34" charset="0"/>
                <a:cs typeface="Arial" panose="020B0604020202020204" pitchFamily="34" charset="0"/>
              </a:rPr>
              <a:t>Phase shifter</a:t>
            </a:r>
            <a:endParaRPr lang="ja-JP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9" name="直線矢印コネクタ 128">
            <a:extLst>
              <a:ext uri="{FF2B5EF4-FFF2-40B4-BE49-F238E27FC236}">
                <a16:creationId xmlns:a16="http://schemas.microsoft.com/office/drawing/2014/main" id="{C6AC75A3-DEA0-7582-BEFA-A97760DE1709}"/>
              </a:ext>
            </a:extLst>
          </p:cNvPr>
          <p:cNvCxnSpPr>
            <a:cxnSpLocks/>
          </p:cNvCxnSpPr>
          <p:nvPr/>
        </p:nvCxnSpPr>
        <p:spPr>
          <a:xfrm flipV="1">
            <a:off x="4634238" y="1698503"/>
            <a:ext cx="0" cy="1543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5" name="グループ化 134">
            <a:extLst>
              <a:ext uri="{FF2B5EF4-FFF2-40B4-BE49-F238E27FC236}">
                <a16:creationId xmlns:a16="http://schemas.microsoft.com/office/drawing/2014/main" id="{33CC49FE-4663-B4E1-C9BB-A1A8D7FE0E50}"/>
              </a:ext>
            </a:extLst>
          </p:cNvPr>
          <p:cNvGrpSpPr/>
          <p:nvPr/>
        </p:nvGrpSpPr>
        <p:grpSpPr>
          <a:xfrm>
            <a:off x="5883547" y="1377482"/>
            <a:ext cx="301880" cy="315011"/>
            <a:chOff x="3771254" y="1501437"/>
            <a:chExt cx="611618" cy="685028"/>
          </a:xfrm>
        </p:grpSpPr>
        <p:grpSp>
          <p:nvGrpSpPr>
            <p:cNvPr id="136" name="グループ化 135">
              <a:extLst>
                <a:ext uri="{FF2B5EF4-FFF2-40B4-BE49-F238E27FC236}">
                  <a16:creationId xmlns:a16="http://schemas.microsoft.com/office/drawing/2014/main" id="{A46659D5-8939-A863-97A1-28CABB3FC03E}"/>
                </a:ext>
              </a:extLst>
            </p:cNvPr>
            <p:cNvGrpSpPr/>
            <p:nvPr/>
          </p:nvGrpSpPr>
          <p:grpSpPr>
            <a:xfrm>
              <a:off x="3817397" y="1597119"/>
              <a:ext cx="565475" cy="554801"/>
              <a:chOff x="3817397" y="1597119"/>
              <a:chExt cx="565475" cy="554801"/>
            </a:xfrm>
          </p:grpSpPr>
          <p:sp>
            <p:nvSpPr>
              <p:cNvPr id="138" name="三角形 137">
                <a:extLst>
                  <a:ext uri="{FF2B5EF4-FFF2-40B4-BE49-F238E27FC236}">
                    <a16:creationId xmlns:a16="http://schemas.microsoft.com/office/drawing/2014/main" id="{9327A586-D6F1-0D69-8052-65697578D27D}"/>
                  </a:ext>
                </a:extLst>
              </p:cNvPr>
              <p:cNvSpPr/>
              <p:nvPr/>
            </p:nvSpPr>
            <p:spPr>
              <a:xfrm rot="5400000">
                <a:off x="3865441" y="1634490"/>
                <a:ext cx="554801" cy="480060"/>
              </a:xfrm>
              <a:prstGeom prst="triangl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013"/>
              </a:p>
            </p:txBody>
          </p:sp>
          <p:sp>
            <p:nvSpPr>
              <p:cNvPr id="139" name="円/楕円 138">
                <a:extLst>
                  <a:ext uri="{FF2B5EF4-FFF2-40B4-BE49-F238E27FC236}">
                    <a16:creationId xmlns:a16="http://schemas.microsoft.com/office/drawing/2014/main" id="{F22504F3-F17F-C7C6-98E7-AFAA3BA0FEFA}"/>
                  </a:ext>
                </a:extLst>
              </p:cNvPr>
              <p:cNvSpPr/>
              <p:nvPr/>
            </p:nvSpPr>
            <p:spPr>
              <a:xfrm>
                <a:off x="3817397" y="1632272"/>
                <a:ext cx="495388" cy="49744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013"/>
              </a:p>
            </p:txBody>
          </p:sp>
        </p:grpSp>
        <p:cxnSp>
          <p:nvCxnSpPr>
            <p:cNvPr id="137" name="直線矢印コネクタ 136">
              <a:extLst>
                <a:ext uri="{FF2B5EF4-FFF2-40B4-BE49-F238E27FC236}">
                  <a16:creationId xmlns:a16="http://schemas.microsoft.com/office/drawing/2014/main" id="{D1897D25-F536-B10F-82CA-319E3AFF73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71254" y="1501437"/>
              <a:ext cx="611617" cy="68502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1" name="直線コネクタ 140">
            <a:extLst>
              <a:ext uri="{FF2B5EF4-FFF2-40B4-BE49-F238E27FC236}">
                <a16:creationId xmlns:a16="http://schemas.microsoft.com/office/drawing/2014/main" id="{C633B948-A38E-0C06-636D-8E79E0F978D5}"/>
              </a:ext>
            </a:extLst>
          </p:cNvPr>
          <p:cNvCxnSpPr>
            <a:cxnSpLocks/>
            <a:stCxn id="138" idx="3"/>
            <a:endCxn id="61" idx="6"/>
          </p:cNvCxnSpPr>
          <p:nvPr/>
        </p:nvCxnSpPr>
        <p:spPr>
          <a:xfrm flipH="1">
            <a:off x="4753756" y="1549045"/>
            <a:ext cx="1194725" cy="88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直線矢印コネクタ 142">
            <a:extLst>
              <a:ext uri="{FF2B5EF4-FFF2-40B4-BE49-F238E27FC236}">
                <a16:creationId xmlns:a16="http://schemas.microsoft.com/office/drawing/2014/main" id="{34C61D94-7EF4-C2CF-F13D-C6167E013936}"/>
              </a:ext>
            </a:extLst>
          </p:cNvPr>
          <p:cNvCxnSpPr>
            <a:cxnSpLocks/>
          </p:cNvCxnSpPr>
          <p:nvPr/>
        </p:nvCxnSpPr>
        <p:spPr>
          <a:xfrm flipV="1">
            <a:off x="6037089" y="1736464"/>
            <a:ext cx="0" cy="1908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id="{0D469855-D350-3239-C0AF-2792DBC9F2A0}"/>
              </a:ext>
            </a:extLst>
          </p:cNvPr>
          <p:cNvSpPr txBox="1"/>
          <p:nvPr/>
        </p:nvSpPr>
        <p:spPr>
          <a:xfrm>
            <a:off x="5497126" y="1852172"/>
            <a:ext cx="13308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>
                <a:latin typeface="Arial" panose="020B0604020202020204" pitchFamily="34" charset="0"/>
                <a:cs typeface="Arial" panose="020B0604020202020204" pitchFamily="34" charset="0"/>
              </a:rPr>
              <a:t>offset Phase adjust</a:t>
            </a:r>
            <a:endParaRPr lang="ja-JP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6" name="グループ化 145">
            <a:extLst>
              <a:ext uri="{FF2B5EF4-FFF2-40B4-BE49-F238E27FC236}">
                <a16:creationId xmlns:a16="http://schemas.microsoft.com/office/drawing/2014/main" id="{BC0869CA-1136-9A48-0E2F-BE0820D71ADF}"/>
              </a:ext>
            </a:extLst>
          </p:cNvPr>
          <p:cNvGrpSpPr/>
          <p:nvPr/>
        </p:nvGrpSpPr>
        <p:grpSpPr>
          <a:xfrm flipH="1">
            <a:off x="5887198" y="2083334"/>
            <a:ext cx="301880" cy="315011"/>
            <a:chOff x="3771254" y="1501437"/>
            <a:chExt cx="611618" cy="685028"/>
          </a:xfrm>
        </p:grpSpPr>
        <p:grpSp>
          <p:nvGrpSpPr>
            <p:cNvPr id="147" name="グループ化 146">
              <a:extLst>
                <a:ext uri="{FF2B5EF4-FFF2-40B4-BE49-F238E27FC236}">
                  <a16:creationId xmlns:a16="http://schemas.microsoft.com/office/drawing/2014/main" id="{193A6253-B0CB-11F4-2B71-97E880D1AD9E}"/>
                </a:ext>
              </a:extLst>
            </p:cNvPr>
            <p:cNvGrpSpPr/>
            <p:nvPr/>
          </p:nvGrpSpPr>
          <p:grpSpPr>
            <a:xfrm>
              <a:off x="3817397" y="1597119"/>
              <a:ext cx="565475" cy="554801"/>
              <a:chOff x="3817397" y="1597119"/>
              <a:chExt cx="565475" cy="554801"/>
            </a:xfrm>
          </p:grpSpPr>
          <p:sp>
            <p:nvSpPr>
              <p:cNvPr id="149" name="三角形 148">
                <a:extLst>
                  <a:ext uri="{FF2B5EF4-FFF2-40B4-BE49-F238E27FC236}">
                    <a16:creationId xmlns:a16="http://schemas.microsoft.com/office/drawing/2014/main" id="{854EA1BB-E34C-2A13-D0E6-2C9C9259FC88}"/>
                  </a:ext>
                </a:extLst>
              </p:cNvPr>
              <p:cNvSpPr/>
              <p:nvPr/>
            </p:nvSpPr>
            <p:spPr>
              <a:xfrm rot="5400000">
                <a:off x="3865441" y="1634490"/>
                <a:ext cx="554801" cy="480060"/>
              </a:xfrm>
              <a:prstGeom prst="triangl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013"/>
              </a:p>
            </p:txBody>
          </p:sp>
          <p:sp>
            <p:nvSpPr>
              <p:cNvPr id="150" name="円/楕円 149">
                <a:extLst>
                  <a:ext uri="{FF2B5EF4-FFF2-40B4-BE49-F238E27FC236}">
                    <a16:creationId xmlns:a16="http://schemas.microsoft.com/office/drawing/2014/main" id="{43099626-CC5A-B93D-1A1A-01B5CECC9C64}"/>
                  </a:ext>
                </a:extLst>
              </p:cNvPr>
              <p:cNvSpPr/>
              <p:nvPr/>
            </p:nvSpPr>
            <p:spPr>
              <a:xfrm>
                <a:off x="3817397" y="1632272"/>
                <a:ext cx="495388" cy="49744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013"/>
              </a:p>
            </p:txBody>
          </p:sp>
        </p:grpSp>
        <p:cxnSp>
          <p:nvCxnSpPr>
            <p:cNvPr id="148" name="直線矢印コネクタ 147">
              <a:extLst>
                <a:ext uri="{FF2B5EF4-FFF2-40B4-BE49-F238E27FC236}">
                  <a16:creationId xmlns:a16="http://schemas.microsoft.com/office/drawing/2014/main" id="{5FDBF1C6-E41B-BADC-3CC2-6FA83F3401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71254" y="1501437"/>
              <a:ext cx="611617" cy="68502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1" name="直線矢印コネクタ 150">
            <a:extLst>
              <a:ext uri="{FF2B5EF4-FFF2-40B4-BE49-F238E27FC236}">
                <a16:creationId xmlns:a16="http://schemas.microsoft.com/office/drawing/2014/main" id="{600AE278-9467-B401-C424-38C92D5A9CBC}"/>
              </a:ext>
            </a:extLst>
          </p:cNvPr>
          <p:cNvCxnSpPr>
            <a:cxnSpLocks/>
          </p:cNvCxnSpPr>
          <p:nvPr/>
        </p:nvCxnSpPr>
        <p:spPr>
          <a:xfrm flipV="1">
            <a:off x="6037089" y="2387293"/>
            <a:ext cx="0" cy="2407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9D2CC8EA-CE94-3E30-5136-95DEE14D0DDE}"/>
              </a:ext>
            </a:extLst>
          </p:cNvPr>
          <p:cNvSpPr txBox="1"/>
          <p:nvPr/>
        </p:nvSpPr>
        <p:spPr>
          <a:xfrm>
            <a:off x="5477272" y="2597090"/>
            <a:ext cx="13308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>
                <a:latin typeface="Arial" panose="020B0604020202020204" pitchFamily="34" charset="0"/>
                <a:cs typeface="Arial" panose="020B0604020202020204" pitchFamily="34" charset="0"/>
              </a:rPr>
              <a:t>offset Phase adjust</a:t>
            </a:r>
            <a:endParaRPr lang="ja-JP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テキスト ボックス 154">
            <a:extLst>
              <a:ext uri="{FF2B5EF4-FFF2-40B4-BE49-F238E27FC236}">
                <a16:creationId xmlns:a16="http://schemas.microsoft.com/office/drawing/2014/main" id="{EE7F872E-4714-7606-929F-1F6295835E9B}"/>
              </a:ext>
            </a:extLst>
          </p:cNvPr>
          <p:cNvSpPr txBox="1"/>
          <p:nvPr/>
        </p:nvSpPr>
        <p:spPr>
          <a:xfrm>
            <a:off x="4714447" y="1621311"/>
            <a:ext cx="71846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cavity</a:t>
            </a:r>
          </a:p>
          <a:p>
            <a:r>
              <a:rPr lang="en-US" altLang="ja-JP" sz="105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</a:t>
            </a:r>
          </a:p>
          <a:p>
            <a:r>
              <a:rPr lang="en-US" altLang="ja-JP" sz="105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lock loop</a:t>
            </a:r>
            <a:endParaRPr lang="ja-JP" altLang="en-US" sz="105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円/楕円 155">
            <a:extLst>
              <a:ext uri="{FF2B5EF4-FFF2-40B4-BE49-F238E27FC236}">
                <a16:creationId xmlns:a16="http://schemas.microsoft.com/office/drawing/2014/main" id="{9AEB0973-AFF7-6B0E-13D3-DA4D40C17854}"/>
              </a:ext>
            </a:extLst>
          </p:cNvPr>
          <p:cNvSpPr/>
          <p:nvPr/>
        </p:nvSpPr>
        <p:spPr>
          <a:xfrm>
            <a:off x="5328674" y="2206465"/>
            <a:ext cx="100043" cy="1088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cxnSp>
        <p:nvCxnSpPr>
          <p:cNvPr id="157" name="直線コネクタ 156">
            <a:extLst>
              <a:ext uri="{FF2B5EF4-FFF2-40B4-BE49-F238E27FC236}">
                <a16:creationId xmlns:a16="http://schemas.microsoft.com/office/drawing/2014/main" id="{F8160859-F95A-27D1-E3D1-6C2BC8494072}"/>
              </a:ext>
            </a:extLst>
          </p:cNvPr>
          <p:cNvCxnSpPr>
            <a:cxnSpLocks/>
          </p:cNvCxnSpPr>
          <p:nvPr/>
        </p:nvCxnSpPr>
        <p:spPr>
          <a:xfrm flipV="1">
            <a:off x="5378694" y="1077862"/>
            <a:ext cx="0" cy="11184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直線コネクタ 158">
            <a:extLst>
              <a:ext uri="{FF2B5EF4-FFF2-40B4-BE49-F238E27FC236}">
                <a16:creationId xmlns:a16="http://schemas.microsoft.com/office/drawing/2014/main" id="{5EFCFDF1-AFD5-59E2-E3B6-2285F172ABFA}"/>
              </a:ext>
            </a:extLst>
          </p:cNvPr>
          <p:cNvCxnSpPr>
            <a:cxnSpLocks/>
          </p:cNvCxnSpPr>
          <p:nvPr/>
        </p:nvCxnSpPr>
        <p:spPr>
          <a:xfrm flipV="1">
            <a:off x="3180926" y="1241422"/>
            <a:ext cx="0" cy="954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正方形/長方形 160">
            <a:extLst>
              <a:ext uri="{FF2B5EF4-FFF2-40B4-BE49-F238E27FC236}">
                <a16:creationId xmlns:a16="http://schemas.microsoft.com/office/drawing/2014/main" id="{C5888784-A02C-8936-B6C9-387F3D8E443F}"/>
              </a:ext>
            </a:extLst>
          </p:cNvPr>
          <p:cNvSpPr/>
          <p:nvPr/>
        </p:nvSpPr>
        <p:spPr>
          <a:xfrm flipV="1">
            <a:off x="2214551" y="1420003"/>
            <a:ext cx="694061" cy="29378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cxnSp>
        <p:nvCxnSpPr>
          <p:cNvPr id="164" name="直線コネクタ 163">
            <a:extLst>
              <a:ext uri="{FF2B5EF4-FFF2-40B4-BE49-F238E27FC236}">
                <a16:creationId xmlns:a16="http://schemas.microsoft.com/office/drawing/2014/main" id="{AFAE31C5-AFC5-9294-1DCA-07DFB4A4ACFB}"/>
              </a:ext>
            </a:extLst>
          </p:cNvPr>
          <p:cNvCxnSpPr>
            <a:cxnSpLocks/>
            <a:stCxn id="88" idx="2"/>
          </p:cNvCxnSpPr>
          <p:nvPr/>
        </p:nvCxnSpPr>
        <p:spPr>
          <a:xfrm flipH="1">
            <a:off x="1816815" y="2256337"/>
            <a:ext cx="583708" cy="46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直線コネクタ 166">
            <a:extLst>
              <a:ext uri="{FF2B5EF4-FFF2-40B4-BE49-F238E27FC236}">
                <a16:creationId xmlns:a16="http://schemas.microsoft.com/office/drawing/2014/main" id="{075A9807-C6A6-CC54-0093-D5C67FBFDF87}"/>
              </a:ext>
            </a:extLst>
          </p:cNvPr>
          <p:cNvCxnSpPr>
            <a:cxnSpLocks/>
            <a:stCxn id="161" idx="1"/>
            <a:endCxn id="224" idx="6"/>
          </p:cNvCxnSpPr>
          <p:nvPr/>
        </p:nvCxnSpPr>
        <p:spPr>
          <a:xfrm flipH="1">
            <a:off x="1374880" y="1566894"/>
            <a:ext cx="839670" cy="13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テキスト ボックス 168">
            <a:extLst>
              <a:ext uri="{FF2B5EF4-FFF2-40B4-BE49-F238E27FC236}">
                <a16:creationId xmlns:a16="http://schemas.microsoft.com/office/drawing/2014/main" id="{154C638D-820D-8E04-64BF-44E532C6E6B8}"/>
              </a:ext>
            </a:extLst>
          </p:cNvPr>
          <p:cNvSpPr txBox="1"/>
          <p:nvPr/>
        </p:nvSpPr>
        <p:spPr>
          <a:xfrm>
            <a:off x="2219236" y="1378642"/>
            <a:ext cx="7857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>
                <a:latin typeface="Arial" panose="020B0604020202020204" pitchFamily="34" charset="0"/>
                <a:cs typeface="Arial" panose="020B0604020202020204" pitchFamily="34" charset="0"/>
              </a:rPr>
              <a:t>Amplitude</a:t>
            </a:r>
          </a:p>
          <a:p>
            <a:r>
              <a:rPr lang="en-US" altLang="ja-JP" sz="1050">
                <a:latin typeface="Arial" panose="020B0604020202020204" pitchFamily="34" charset="0"/>
                <a:cs typeface="Arial" panose="020B0604020202020204" pitchFamily="34" charset="0"/>
              </a:rPr>
              <a:t>Modulator</a:t>
            </a:r>
            <a:endParaRPr lang="ja-JP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正方形/長方形 169">
            <a:extLst>
              <a:ext uri="{FF2B5EF4-FFF2-40B4-BE49-F238E27FC236}">
                <a16:creationId xmlns:a16="http://schemas.microsoft.com/office/drawing/2014/main" id="{C4C844FD-E2C4-F72F-C71F-06B9ACE6BA63}"/>
              </a:ext>
            </a:extLst>
          </p:cNvPr>
          <p:cNvSpPr/>
          <p:nvPr/>
        </p:nvSpPr>
        <p:spPr>
          <a:xfrm flipV="1">
            <a:off x="2109838" y="1010090"/>
            <a:ext cx="899870" cy="30488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cxnSp>
        <p:nvCxnSpPr>
          <p:cNvPr id="173" name="直線コネクタ 172">
            <a:extLst>
              <a:ext uri="{FF2B5EF4-FFF2-40B4-BE49-F238E27FC236}">
                <a16:creationId xmlns:a16="http://schemas.microsoft.com/office/drawing/2014/main" id="{FF5E3BA4-D0DE-8C71-9200-5F159865CF5B}"/>
              </a:ext>
            </a:extLst>
          </p:cNvPr>
          <p:cNvCxnSpPr>
            <a:cxnSpLocks/>
            <a:endCxn id="150" idx="2"/>
          </p:cNvCxnSpPr>
          <p:nvPr/>
        </p:nvCxnSpPr>
        <p:spPr>
          <a:xfrm flipH="1">
            <a:off x="6166303" y="2257872"/>
            <a:ext cx="75140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直線矢印コネクタ 175">
            <a:extLst>
              <a:ext uri="{FF2B5EF4-FFF2-40B4-BE49-F238E27FC236}">
                <a16:creationId xmlns:a16="http://schemas.microsoft.com/office/drawing/2014/main" id="{A7E5950D-3E04-46C2-F08B-30A7D8E3D318}"/>
              </a:ext>
            </a:extLst>
          </p:cNvPr>
          <p:cNvCxnSpPr>
            <a:cxnSpLocks/>
          </p:cNvCxnSpPr>
          <p:nvPr/>
        </p:nvCxnSpPr>
        <p:spPr>
          <a:xfrm flipH="1">
            <a:off x="3043295" y="1253701"/>
            <a:ext cx="12934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直線矢印コネクタ 178">
            <a:extLst>
              <a:ext uri="{FF2B5EF4-FFF2-40B4-BE49-F238E27FC236}">
                <a16:creationId xmlns:a16="http://schemas.microsoft.com/office/drawing/2014/main" id="{038F0095-7D92-C7B3-2C3B-0DE775EDDD9B}"/>
              </a:ext>
            </a:extLst>
          </p:cNvPr>
          <p:cNvCxnSpPr>
            <a:cxnSpLocks/>
          </p:cNvCxnSpPr>
          <p:nvPr/>
        </p:nvCxnSpPr>
        <p:spPr>
          <a:xfrm flipH="1">
            <a:off x="3009706" y="1077861"/>
            <a:ext cx="236898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CB680821-1FA4-F539-55D3-B07245E88008}"/>
              </a:ext>
            </a:extLst>
          </p:cNvPr>
          <p:cNvSpPr txBox="1"/>
          <p:nvPr/>
        </p:nvSpPr>
        <p:spPr>
          <a:xfrm>
            <a:off x="3165140" y="911223"/>
            <a:ext cx="9348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dirty="0" err="1">
                <a:latin typeface="Arial" panose="020B0604020202020204" pitchFamily="34" charset="0"/>
                <a:cs typeface="Arial" panose="020B0604020202020204" pitchFamily="34" charset="0"/>
              </a:rPr>
              <a:t>Pf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 amplitude</a:t>
            </a:r>
            <a:endParaRPr lang="ja-JP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テキスト ボックス 182">
            <a:extLst>
              <a:ext uri="{FF2B5EF4-FFF2-40B4-BE49-F238E27FC236}">
                <a16:creationId xmlns:a16="http://schemas.microsoft.com/office/drawing/2014/main" id="{9E5922A6-0D01-C5CF-5E10-605653D6352D}"/>
              </a:ext>
            </a:extLst>
          </p:cNvPr>
          <p:cNvSpPr txBox="1"/>
          <p:nvPr/>
        </p:nvSpPr>
        <p:spPr>
          <a:xfrm>
            <a:off x="3165140" y="1183440"/>
            <a:ext cx="9348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Pt amplitude</a:t>
            </a:r>
            <a:endParaRPr lang="ja-JP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4" name="直線矢印コネクタ 183">
            <a:extLst>
              <a:ext uri="{FF2B5EF4-FFF2-40B4-BE49-F238E27FC236}">
                <a16:creationId xmlns:a16="http://schemas.microsoft.com/office/drawing/2014/main" id="{370C68DA-D641-9D88-6D9A-CB0A15CF04E1}"/>
              </a:ext>
            </a:extLst>
          </p:cNvPr>
          <p:cNvCxnSpPr>
            <a:cxnSpLocks/>
            <a:stCxn id="170" idx="0"/>
            <a:endCxn id="161" idx="2"/>
          </p:cNvCxnSpPr>
          <p:nvPr/>
        </p:nvCxnSpPr>
        <p:spPr>
          <a:xfrm>
            <a:off x="2559772" y="1314975"/>
            <a:ext cx="1808" cy="1050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正方形/長方形 187">
            <a:extLst>
              <a:ext uri="{FF2B5EF4-FFF2-40B4-BE49-F238E27FC236}">
                <a16:creationId xmlns:a16="http://schemas.microsoft.com/office/drawing/2014/main" id="{3E8C4BB5-902A-25AA-CF92-9448F2C2613D}"/>
              </a:ext>
            </a:extLst>
          </p:cNvPr>
          <p:cNvSpPr/>
          <p:nvPr/>
        </p:nvSpPr>
        <p:spPr>
          <a:xfrm flipV="1">
            <a:off x="3403472" y="1422513"/>
            <a:ext cx="429785" cy="29378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cxnSp>
        <p:nvCxnSpPr>
          <p:cNvPr id="190" name="直線コネクタ 189">
            <a:extLst>
              <a:ext uri="{FF2B5EF4-FFF2-40B4-BE49-F238E27FC236}">
                <a16:creationId xmlns:a16="http://schemas.microsoft.com/office/drawing/2014/main" id="{682F5A13-CC17-2B3C-3B70-73DFF0B667E1}"/>
              </a:ext>
            </a:extLst>
          </p:cNvPr>
          <p:cNvCxnSpPr>
            <a:cxnSpLocks/>
            <a:endCxn id="188" idx="3"/>
          </p:cNvCxnSpPr>
          <p:nvPr/>
        </p:nvCxnSpPr>
        <p:spPr>
          <a:xfrm flipH="1">
            <a:off x="3833255" y="1564287"/>
            <a:ext cx="589632" cy="51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テキスト ボックス 197">
            <a:extLst>
              <a:ext uri="{FF2B5EF4-FFF2-40B4-BE49-F238E27FC236}">
                <a16:creationId xmlns:a16="http://schemas.microsoft.com/office/drawing/2014/main" id="{E4D1BD98-AB5B-64AC-78C0-B9C321012961}"/>
              </a:ext>
            </a:extLst>
          </p:cNvPr>
          <p:cNvSpPr txBox="1"/>
          <p:nvPr/>
        </p:nvSpPr>
        <p:spPr>
          <a:xfrm>
            <a:off x="3365423" y="1376416"/>
            <a:ext cx="5822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RF</a:t>
            </a:r>
          </a:p>
          <a:p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Switch</a:t>
            </a:r>
            <a:endParaRPr lang="ja-JP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テキスト ボックス 198">
            <a:extLst>
              <a:ext uri="{FF2B5EF4-FFF2-40B4-BE49-F238E27FC236}">
                <a16:creationId xmlns:a16="http://schemas.microsoft.com/office/drawing/2014/main" id="{20E130C6-4AD0-E1A3-1B4D-53EB67399B2A}"/>
              </a:ext>
            </a:extLst>
          </p:cNvPr>
          <p:cNvSpPr txBox="1"/>
          <p:nvPr/>
        </p:nvSpPr>
        <p:spPr>
          <a:xfrm>
            <a:off x="2241382" y="960273"/>
            <a:ext cx="77136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amplitude</a:t>
            </a:r>
          </a:p>
          <a:p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ja-JP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テキスト ボックス 199">
            <a:extLst>
              <a:ext uri="{FF2B5EF4-FFF2-40B4-BE49-F238E27FC236}">
                <a16:creationId xmlns:a16="http://schemas.microsoft.com/office/drawing/2014/main" id="{CFF3BD72-F87E-BD4E-E1DA-7C1036898DF4}"/>
              </a:ext>
            </a:extLst>
          </p:cNvPr>
          <p:cNvSpPr txBox="1"/>
          <p:nvPr/>
        </p:nvSpPr>
        <p:spPr>
          <a:xfrm>
            <a:off x="1867067" y="1685808"/>
            <a:ext cx="771365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cavity</a:t>
            </a:r>
          </a:p>
          <a:p>
            <a:r>
              <a:rPr lang="en-US" altLang="ja-JP" sz="105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amplitude</a:t>
            </a:r>
          </a:p>
          <a:p>
            <a:r>
              <a:rPr lang="en-US" altLang="ja-JP" sz="105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lock loop</a:t>
            </a:r>
            <a:endParaRPr lang="ja-JP" altLang="en-US" sz="105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円/楕円 200">
            <a:extLst>
              <a:ext uri="{FF2B5EF4-FFF2-40B4-BE49-F238E27FC236}">
                <a16:creationId xmlns:a16="http://schemas.microsoft.com/office/drawing/2014/main" id="{BD13BAC6-4F84-BEB8-579E-BBF6515C55D6}"/>
              </a:ext>
            </a:extLst>
          </p:cNvPr>
          <p:cNvSpPr/>
          <p:nvPr/>
        </p:nvSpPr>
        <p:spPr>
          <a:xfrm>
            <a:off x="3756777" y="2878739"/>
            <a:ext cx="100043" cy="1088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cxnSp>
        <p:nvCxnSpPr>
          <p:cNvPr id="202" name="直線矢印コネクタ 201">
            <a:extLst>
              <a:ext uri="{FF2B5EF4-FFF2-40B4-BE49-F238E27FC236}">
                <a16:creationId xmlns:a16="http://schemas.microsoft.com/office/drawing/2014/main" id="{E66CA4AF-91E6-2EF5-C5EB-341410CB97B4}"/>
              </a:ext>
            </a:extLst>
          </p:cNvPr>
          <p:cNvCxnSpPr>
            <a:cxnSpLocks/>
            <a:stCxn id="201" idx="2"/>
          </p:cNvCxnSpPr>
          <p:nvPr/>
        </p:nvCxnSpPr>
        <p:spPr>
          <a:xfrm flipH="1">
            <a:off x="891337" y="2933177"/>
            <a:ext cx="2865440" cy="2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" name="テキスト ボックス 205">
            <a:extLst>
              <a:ext uri="{FF2B5EF4-FFF2-40B4-BE49-F238E27FC236}">
                <a16:creationId xmlns:a16="http://schemas.microsoft.com/office/drawing/2014/main" id="{75914266-FB39-DF67-0236-AF2AB892A24B}"/>
              </a:ext>
            </a:extLst>
          </p:cNvPr>
          <p:cNvSpPr txBox="1"/>
          <p:nvPr/>
        </p:nvSpPr>
        <p:spPr>
          <a:xfrm>
            <a:off x="733647" y="2959650"/>
            <a:ext cx="126509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DC-FM</a:t>
            </a:r>
          </a:p>
          <a:p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Phase adjust</a:t>
            </a:r>
          </a:p>
          <a:p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Frequency control</a:t>
            </a:r>
          </a:p>
        </p:txBody>
      </p:sp>
      <p:grpSp>
        <p:nvGrpSpPr>
          <p:cNvPr id="220" name="グループ化 219">
            <a:extLst>
              <a:ext uri="{FF2B5EF4-FFF2-40B4-BE49-F238E27FC236}">
                <a16:creationId xmlns:a16="http://schemas.microsoft.com/office/drawing/2014/main" id="{6288C2C8-BE5C-F34C-BF29-0A2196FB8AEF}"/>
              </a:ext>
            </a:extLst>
          </p:cNvPr>
          <p:cNvGrpSpPr/>
          <p:nvPr/>
        </p:nvGrpSpPr>
        <p:grpSpPr>
          <a:xfrm>
            <a:off x="1107595" y="1393673"/>
            <a:ext cx="301880" cy="315011"/>
            <a:chOff x="3771254" y="1501437"/>
            <a:chExt cx="611618" cy="685028"/>
          </a:xfrm>
        </p:grpSpPr>
        <p:grpSp>
          <p:nvGrpSpPr>
            <p:cNvPr id="221" name="グループ化 220">
              <a:extLst>
                <a:ext uri="{FF2B5EF4-FFF2-40B4-BE49-F238E27FC236}">
                  <a16:creationId xmlns:a16="http://schemas.microsoft.com/office/drawing/2014/main" id="{2AAE293C-12AA-21A7-C766-4B9A20D93A8B}"/>
                </a:ext>
              </a:extLst>
            </p:cNvPr>
            <p:cNvGrpSpPr/>
            <p:nvPr/>
          </p:nvGrpSpPr>
          <p:grpSpPr>
            <a:xfrm>
              <a:off x="3817397" y="1597119"/>
              <a:ext cx="565475" cy="554801"/>
              <a:chOff x="3817397" y="1597119"/>
              <a:chExt cx="565475" cy="554801"/>
            </a:xfrm>
          </p:grpSpPr>
          <p:sp>
            <p:nvSpPr>
              <p:cNvPr id="223" name="三角形 222">
                <a:extLst>
                  <a:ext uri="{FF2B5EF4-FFF2-40B4-BE49-F238E27FC236}">
                    <a16:creationId xmlns:a16="http://schemas.microsoft.com/office/drawing/2014/main" id="{F3DB3384-1851-B136-1957-8BD431F18C88}"/>
                  </a:ext>
                </a:extLst>
              </p:cNvPr>
              <p:cNvSpPr/>
              <p:nvPr/>
            </p:nvSpPr>
            <p:spPr>
              <a:xfrm rot="5400000">
                <a:off x="3865441" y="1634490"/>
                <a:ext cx="554801" cy="480060"/>
              </a:xfrm>
              <a:prstGeom prst="triangl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013"/>
              </a:p>
            </p:txBody>
          </p:sp>
          <p:sp>
            <p:nvSpPr>
              <p:cNvPr id="224" name="円/楕円 223">
                <a:extLst>
                  <a:ext uri="{FF2B5EF4-FFF2-40B4-BE49-F238E27FC236}">
                    <a16:creationId xmlns:a16="http://schemas.microsoft.com/office/drawing/2014/main" id="{5E36D152-0037-1B6E-DAB0-3236DD5F880D}"/>
                  </a:ext>
                </a:extLst>
              </p:cNvPr>
              <p:cNvSpPr/>
              <p:nvPr/>
            </p:nvSpPr>
            <p:spPr>
              <a:xfrm>
                <a:off x="3817397" y="1632272"/>
                <a:ext cx="495388" cy="49744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013"/>
              </a:p>
            </p:txBody>
          </p:sp>
        </p:grpSp>
        <p:cxnSp>
          <p:nvCxnSpPr>
            <p:cNvPr id="222" name="直線矢印コネクタ 221">
              <a:extLst>
                <a:ext uri="{FF2B5EF4-FFF2-40B4-BE49-F238E27FC236}">
                  <a16:creationId xmlns:a16="http://schemas.microsoft.com/office/drawing/2014/main" id="{16EEAC9F-0C8A-C6AF-24AA-6AA866ED17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71254" y="1501437"/>
              <a:ext cx="611617" cy="68502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" name="テキスト ボックス 224">
            <a:extLst>
              <a:ext uri="{FF2B5EF4-FFF2-40B4-BE49-F238E27FC236}">
                <a16:creationId xmlns:a16="http://schemas.microsoft.com/office/drawing/2014/main" id="{CE5F8B32-0474-291C-3910-D6D7E71A7D53}"/>
              </a:ext>
            </a:extLst>
          </p:cNvPr>
          <p:cNvSpPr txBox="1"/>
          <p:nvPr/>
        </p:nvSpPr>
        <p:spPr>
          <a:xfrm>
            <a:off x="1022367" y="1959647"/>
            <a:ext cx="8659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>
                <a:latin typeface="Arial" panose="020B0604020202020204" pitchFamily="34" charset="0"/>
                <a:cs typeface="Arial" panose="020B0604020202020204" pitchFamily="34" charset="0"/>
              </a:rPr>
              <a:t>Acc Phase </a:t>
            </a:r>
          </a:p>
          <a:p>
            <a:r>
              <a:rPr lang="en-US" altLang="ja-JP" sz="1050">
                <a:latin typeface="Arial" panose="020B0604020202020204" pitchFamily="34" charset="0"/>
                <a:cs typeface="Arial" panose="020B0604020202020204" pitchFamily="34" charset="0"/>
              </a:rPr>
              <a:t>adjust</a:t>
            </a:r>
            <a:endParaRPr lang="ja-JP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6" name="直線矢印コネクタ 225">
            <a:extLst>
              <a:ext uri="{FF2B5EF4-FFF2-40B4-BE49-F238E27FC236}">
                <a16:creationId xmlns:a16="http://schemas.microsoft.com/office/drawing/2014/main" id="{6A9E0740-BE29-B249-6709-FF5067C2CBC5}"/>
              </a:ext>
            </a:extLst>
          </p:cNvPr>
          <p:cNvCxnSpPr>
            <a:cxnSpLocks/>
          </p:cNvCxnSpPr>
          <p:nvPr/>
        </p:nvCxnSpPr>
        <p:spPr>
          <a:xfrm flipV="1">
            <a:off x="1259000" y="1705907"/>
            <a:ext cx="0" cy="2407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直線コネクタ 227">
            <a:extLst>
              <a:ext uri="{FF2B5EF4-FFF2-40B4-BE49-F238E27FC236}">
                <a16:creationId xmlns:a16="http://schemas.microsoft.com/office/drawing/2014/main" id="{F38D860C-2C52-4899-8294-A0929E4E9C90}"/>
              </a:ext>
            </a:extLst>
          </p:cNvPr>
          <p:cNvCxnSpPr>
            <a:cxnSpLocks/>
            <a:stCxn id="224" idx="2"/>
          </p:cNvCxnSpPr>
          <p:nvPr/>
        </p:nvCxnSpPr>
        <p:spPr>
          <a:xfrm flipH="1" flipV="1">
            <a:off x="885395" y="1565063"/>
            <a:ext cx="244974" cy="31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50EBB0B-28B0-3FEA-DC38-F92C78D4FAC8}"/>
              </a:ext>
            </a:extLst>
          </p:cNvPr>
          <p:cNvSpPr txBox="1"/>
          <p:nvPr/>
        </p:nvSpPr>
        <p:spPr>
          <a:xfrm>
            <a:off x="6499510" y="490084"/>
            <a:ext cx="24994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5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Three digital feedback loop</a:t>
            </a:r>
          </a:p>
          <a:p>
            <a:r>
              <a:rPr lang="en-US" altLang="ja-JP" sz="15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  cavity amplitude</a:t>
            </a:r>
          </a:p>
          <a:p>
            <a:r>
              <a:rPr lang="en-US" altLang="ja-JP" sz="15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  cavity phase</a:t>
            </a:r>
          </a:p>
          <a:p>
            <a:r>
              <a:rPr lang="en-US" altLang="ja-JP" sz="15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  cavity frequency tuning</a:t>
            </a:r>
          </a:p>
        </p:txBody>
      </p:sp>
      <p:sp>
        <p:nvSpPr>
          <p:cNvPr id="54" name="スライド番号プレースホルダー 53">
            <a:extLst>
              <a:ext uri="{FF2B5EF4-FFF2-40B4-BE49-F238E27FC236}">
                <a16:creationId xmlns:a16="http://schemas.microsoft.com/office/drawing/2014/main" id="{5BE705AC-FF46-E5D6-AC3A-65AEF439F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AF6-9A6D-F04E-AF41-8CBCD8A2560B}" type="slidenum">
              <a:rPr/>
              <a:t>15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8AAF74-50F7-BACA-0BD7-185F07A7F4B3}"/>
              </a:ext>
            </a:extLst>
          </p:cNvPr>
          <p:cNvSpPr txBox="1"/>
          <p:nvPr/>
        </p:nvSpPr>
        <p:spPr>
          <a:xfrm>
            <a:off x="1949064" y="218478"/>
            <a:ext cx="48590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Digital control of RF power in cavity</a:t>
            </a:r>
            <a:endParaRPr lang="ja-JP" altLang="en-US" sz="2100" b="1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0BDFA05-4CFE-54F7-CB37-CE90B711338F}"/>
              </a:ext>
            </a:extLst>
          </p:cNvPr>
          <p:cNvSpPr txBox="1"/>
          <p:nvPr/>
        </p:nvSpPr>
        <p:spPr>
          <a:xfrm>
            <a:off x="208486" y="643796"/>
            <a:ext cx="2371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Design work was finished</a:t>
            </a:r>
          </a:p>
        </p:txBody>
      </p:sp>
    </p:spTree>
    <p:extLst>
      <p:ext uri="{BB962C8B-B14F-4D97-AF65-F5344CB8AC3E}">
        <p14:creationId xmlns:p14="http://schemas.microsoft.com/office/powerpoint/2010/main" val="613217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レゴ, テーブル, 男, 女性 が含まれている画像&#10;&#10;自動的に生成された説明">
            <a:extLst>
              <a:ext uri="{FF2B5EF4-FFF2-40B4-BE49-F238E27FC236}">
                <a16:creationId xmlns:a16="http://schemas.microsoft.com/office/drawing/2014/main" id="{E3AB06C6-3838-BA4F-C18F-CBF793656B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1968" y="925198"/>
            <a:ext cx="5467837" cy="3900135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8A5542DC-CD67-8FF7-8D4A-BD5389794D04}"/>
              </a:ext>
            </a:extLst>
          </p:cNvPr>
          <p:cNvGrpSpPr/>
          <p:nvPr/>
        </p:nvGrpSpPr>
        <p:grpSpPr>
          <a:xfrm>
            <a:off x="0" y="-19083"/>
            <a:ext cx="9144000" cy="5162584"/>
            <a:chOff x="0" y="-25445"/>
            <a:chExt cx="12192000" cy="6883445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F21D732E-03B9-7032-40DB-B481C2ECBEEA}"/>
                </a:ext>
              </a:extLst>
            </p:cNvPr>
            <p:cNvSpPr/>
            <p:nvPr/>
          </p:nvSpPr>
          <p:spPr>
            <a:xfrm rot="10800000">
              <a:off x="0" y="-25445"/>
              <a:ext cx="12192000" cy="50165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9000">
                  <a:schemeClr val="tx2">
                    <a:lumMod val="10000"/>
                    <a:lumOff val="90000"/>
                  </a:schemeClr>
                </a:gs>
                <a:gs pos="89000">
                  <a:schemeClr val="accent1">
                    <a:lumMod val="7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E750318D-42B7-4466-020E-ECD029ED1231}"/>
                </a:ext>
              </a:extLst>
            </p:cNvPr>
            <p:cNvSpPr/>
            <p:nvPr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60000">
                  <a:schemeClr val="tx2">
                    <a:lumMod val="10000"/>
                    <a:lumOff val="90000"/>
                  </a:schemeClr>
                </a:gs>
                <a:gs pos="89000">
                  <a:schemeClr val="accent1">
                    <a:lumMod val="7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pic>
          <p:nvPicPr>
            <p:cNvPr id="13" name="図 12" descr="文字が書かれている&#10;&#10;低い精度で自動的に生成された説明">
              <a:extLst>
                <a:ext uri="{FF2B5EF4-FFF2-40B4-BE49-F238E27FC236}">
                  <a16:creationId xmlns:a16="http://schemas.microsoft.com/office/drawing/2014/main" id="{61BFEBC6-3862-41D4-0E60-2D9F4496C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299220"/>
              <a:ext cx="1867666" cy="422255"/>
            </a:xfrm>
            <a:prstGeom prst="rect">
              <a:avLst/>
            </a:prstGeom>
          </p:spPr>
        </p:pic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1CE4E0D-AF69-C6C1-5979-081B810DC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AF6-9A6D-F04E-AF41-8CBCD8A2560B}" type="slidenum">
              <a:rPr/>
              <a:t>16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2532478-A558-BE3C-D391-E1C0DA5B3198}"/>
              </a:ext>
            </a:extLst>
          </p:cNvPr>
          <p:cNvSpPr txBox="1"/>
          <p:nvPr/>
        </p:nvSpPr>
        <p:spPr>
          <a:xfrm>
            <a:off x="6752188" y="999315"/>
            <a:ext cx="197554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75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ja-JP" sz="750" dirty="0" err="1">
                <a:latin typeface="Arial" panose="020B0604020202020204" pitchFamily="34" charset="0"/>
                <a:cs typeface="Arial" panose="020B0604020202020204" pitchFamily="34" charset="0"/>
              </a:rPr>
              <a:t>Arnold,et.al</a:t>
            </a:r>
            <a:r>
              <a:rPr lang="en-US" altLang="ja-JP" sz="750" dirty="0">
                <a:latin typeface="Arial" panose="020B0604020202020204" pitchFamily="34" charset="0"/>
                <a:cs typeface="Arial" panose="020B0604020202020204" pitchFamily="34" charset="0"/>
              </a:rPr>
              <a:t>. NIM.A 577 (2007) 440-454 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EAFAB6C-B2D2-2B6B-62C6-800F8726C0EA}"/>
              </a:ext>
            </a:extLst>
          </p:cNvPr>
          <p:cNvSpPr txBox="1"/>
          <p:nvPr/>
        </p:nvSpPr>
        <p:spPr>
          <a:xfrm>
            <a:off x="1954509" y="268925"/>
            <a:ext cx="569739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4K Photocathode Superconducting RF gun</a:t>
            </a:r>
            <a:endParaRPr lang="ja-JP" altLang="en-US" sz="2100" b="1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2F5082E-C04C-4FD3-A3CB-6FD5C6FFE588}"/>
              </a:ext>
            </a:extLst>
          </p:cNvPr>
          <p:cNvSpPr txBox="1"/>
          <p:nvPr/>
        </p:nvSpPr>
        <p:spPr>
          <a:xfrm>
            <a:off x="500032" y="652265"/>
            <a:ext cx="835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2.6GHz Scaled design from established RF gun design of ELBE accelerator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F56E904-633D-1AFA-A63B-F97C2EAE03F5}"/>
              </a:ext>
            </a:extLst>
          </p:cNvPr>
          <p:cNvSpPr txBox="1"/>
          <p:nvPr/>
        </p:nvSpPr>
        <p:spPr>
          <a:xfrm>
            <a:off x="7072655" y="1886777"/>
            <a:ext cx="2162772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Photocathode RF gun</a:t>
            </a:r>
          </a:p>
          <a:p>
            <a:endParaRPr lang="en-US" altLang="ja-JP" sz="1400" b="1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r>
              <a:rPr lang="en-US" altLang="ja-JP" sz="14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4K superconducting</a:t>
            </a:r>
          </a:p>
          <a:p>
            <a:r>
              <a:rPr lang="en-US" altLang="ja-JP" sz="14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RF gun cavity</a:t>
            </a:r>
          </a:p>
          <a:p>
            <a:endParaRPr lang="en-US" altLang="ja-JP" sz="1400" b="1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endParaRPr lang="en-US" altLang="ja-JP" sz="1400" b="1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r>
              <a:rPr lang="en-US" altLang="ja-JP" sz="12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Small beam charge,</a:t>
            </a:r>
          </a:p>
          <a:p>
            <a:r>
              <a:rPr lang="en-US" altLang="ja-JP" sz="12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High beam pulse repetition</a:t>
            </a:r>
          </a:p>
          <a:p>
            <a:r>
              <a:rPr lang="en-US" altLang="ja-JP" sz="12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for small target irradiation</a:t>
            </a:r>
          </a:p>
          <a:p>
            <a:r>
              <a:rPr lang="ja-JP" altLang="en-US" sz="1200" b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　</a:t>
            </a:r>
            <a:endParaRPr lang="en-US" altLang="ja-JP" sz="1200" b="1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r>
              <a:rPr lang="en-US" altLang="ja-JP" sz="12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For no beam loss and </a:t>
            </a:r>
          </a:p>
          <a:p>
            <a:r>
              <a:rPr lang="en-US" altLang="ja-JP" sz="12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      no radioactive part</a:t>
            </a:r>
            <a:endParaRPr lang="ja-JP" altLang="en-US" sz="1200" b="1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491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4D559C30-9C36-0610-ABF9-65A48BE2E6B8}"/>
              </a:ext>
            </a:extLst>
          </p:cNvPr>
          <p:cNvGrpSpPr/>
          <p:nvPr/>
        </p:nvGrpSpPr>
        <p:grpSpPr>
          <a:xfrm>
            <a:off x="0" y="-19083"/>
            <a:ext cx="9144000" cy="5162584"/>
            <a:chOff x="0" y="-25445"/>
            <a:chExt cx="12192000" cy="6883445"/>
          </a:xfrm>
        </p:grpSpPr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6197F944-7FDD-F5C6-3EFC-C2A46C539448}"/>
                </a:ext>
              </a:extLst>
            </p:cNvPr>
            <p:cNvSpPr/>
            <p:nvPr/>
          </p:nvSpPr>
          <p:spPr>
            <a:xfrm rot="10800000">
              <a:off x="0" y="-25445"/>
              <a:ext cx="12192000" cy="50165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9000">
                  <a:schemeClr val="tx2">
                    <a:lumMod val="10000"/>
                    <a:lumOff val="90000"/>
                  </a:schemeClr>
                </a:gs>
                <a:gs pos="89000">
                  <a:schemeClr val="accent1">
                    <a:lumMod val="7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E09A5419-B651-C644-DB9D-ECF36E93E703}"/>
                </a:ext>
              </a:extLst>
            </p:cNvPr>
            <p:cNvSpPr/>
            <p:nvPr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60000">
                  <a:schemeClr val="tx2">
                    <a:lumMod val="10000"/>
                    <a:lumOff val="90000"/>
                  </a:schemeClr>
                </a:gs>
                <a:gs pos="89000">
                  <a:schemeClr val="accent1">
                    <a:lumMod val="7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pic>
          <p:nvPicPr>
            <p:cNvPr id="29" name="図 28" descr="文字が書かれている&#10;&#10;低い精度で自動的に生成された説明">
              <a:extLst>
                <a:ext uri="{FF2B5EF4-FFF2-40B4-BE49-F238E27FC236}">
                  <a16:creationId xmlns:a16="http://schemas.microsoft.com/office/drawing/2014/main" id="{D4DAE620-9A4A-5896-A2FC-28FBFE18C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299220"/>
              <a:ext cx="1867666" cy="422255"/>
            </a:xfrm>
            <a:prstGeom prst="rect">
              <a:avLst/>
            </a:prstGeom>
          </p:spPr>
        </p:pic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C282CBE-B76F-D20C-DAC3-A42B0C7DF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AF6-9A6D-F04E-AF41-8CBCD8A2560B}" type="slidenum">
              <a:rPr/>
              <a:t>17</a:t>
            </a:fld>
            <a:endParaRPr kumimoji="1" lang="ja-JP" altLang="en-US"/>
          </a:p>
        </p:txBody>
      </p:sp>
      <p:pic>
        <p:nvPicPr>
          <p:cNvPr id="11" name="図 10" descr="ダイアグラム&#10;&#10;自動的に生成された説明">
            <a:extLst>
              <a:ext uri="{FF2B5EF4-FFF2-40B4-BE49-F238E27FC236}">
                <a16:creationId xmlns:a16="http://schemas.microsoft.com/office/drawing/2014/main" id="{2586D092-BC0B-C621-2521-7ABB85F924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2801" y="968300"/>
            <a:ext cx="4648200" cy="179859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948BDF8-CF50-D073-873A-76FC7AFF9D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08" t="56802" r="5764" b="6369"/>
          <a:stretch/>
        </p:blipFill>
        <p:spPr>
          <a:xfrm>
            <a:off x="3255219" y="3028049"/>
            <a:ext cx="2960133" cy="69191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4BA7B33-6C0E-E9F6-E719-4B3BBC005D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5" t="56250" r="5971" b="6367"/>
          <a:stretch/>
        </p:blipFill>
        <p:spPr>
          <a:xfrm flipV="1">
            <a:off x="3255219" y="3719962"/>
            <a:ext cx="2954931" cy="702317"/>
          </a:xfrm>
          <a:prstGeom prst="rect">
            <a:avLst/>
          </a:prstGeom>
        </p:spPr>
      </p:pic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332C2D52-6815-F37C-2E2C-CAFC154A6FA5}"/>
              </a:ext>
            </a:extLst>
          </p:cNvPr>
          <p:cNvGrpSpPr/>
          <p:nvPr/>
        </p:nvGrpSpPr>
        <p:grpSpPr>
          <a:xfrm>
            <a:off x="2579978" y="1936696"/>
            <a:ext cx="1017695" cy="314325"/>
            <a:chOff x="2755900" y="2222500"/>
            <a:chExt cx="1356927" cy="419100"/>
          </a:xfrm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CFFEAE31-777C-DB9C-2271-CF7675659FF3}"/>
                </a:ext>
              </a:extLst>
            </p:cNvPr>
            <p:cNvSpPr/>
            <p:nvPr/>
          </p:nvSpPr>
          <p:spPr>
            <a:xfrm>
              <a:off x="2755900" y="2222500"/>
              <a:ext cx="228600" cy="4191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C39A3531-4AFF-08EA-FEAE-074155101937}"/>
                </a:ext>
              </a:extLst>
            </p:cNvPr>
            <p:cNvSpPr/>
            <p:nvPr/>
          </p:nvSpPr>
          <p:spPr>
            <a:xfrm>
              <a:off x="2961395" y="2280951"/>
              <a:ext cx="178412" cy="30219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C3382D98-0808-E495-B4B0-0ACFFCAE2548}"/>
                </a:ext>
              </a:extLst>
            </p:cNvPr>
            <p:cNvSpPr/>
            <p:nvPr/>
          </p:nvSpPr>
          <p:spPr>
            <a:xfrm>
              <a:off x="3130244" y="2222500"/>
              <a:ext cx="178412" cy="4191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5D4DEA95-0D37-D86B-EBC2-9B903E1A55AA}"/>
                </a:ext>
              </a:extLst>
            </p:cNvPr>
            <p:cNvSpPr/>
            <p:nvPr/>
          </p:nvSpPr>
          <p:spPr>
            <a:xfrm>
              <a:off x="3308656" y="2280951"/>
              <a:ext cx="160968" cy="30219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A4A947BA-001C-FB98-90A5-422C248189E9}"/>
                </a:ext>
              </a:extLst>
            </p:cNvPr>
            <p:cNvSpPr/>
            <p:nvPr/>
          </p:nvSpPr>
          <p:spPr>
            <a:xfrm>
              <a:off x="3469624" y="2222500"/>
              <a:ext cx="178412" cy="4191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6B9E1F98-D256-AEBF-02EF-0854611C6141}"/>
                </a:ext>
              </a:extLst>
            </p:cNvPr>
            <p:cNvSpPr/>
            <p:nvPr/>
          </p:nvSpPr>
          <p:spPr>
            <a:xfrm>
              <a:off x="3638473" y="2410018"/>
              <a:ext cx="474354" cy="6326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0C02D5B-BFA0-6C2A-CA9D-8F17C25C86D7}"/>
              </a:ext>
            </a:extLst>
          </p:cNvPr>
          <p:cNvSpPr txBox="1"/>
          <p:nvPr/>
        </p:nvSpPr>
        <p:spPr>
          <a:xfrm>
            <a:off x="152752" y="2474052"/>
            <a:ext cx="15871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Laser</a:t>
            </a:r>
          </a:p>
          <a:p>
            <a:r>
              <a:rPr lang="en-US" altLang="ja-JP" sz="16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ja-JP" altLang="en-US" sz="1600" b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　</a:t>
            </a:r>
            <a:r>
              <a:rPr lang="en-US" altLang="ja-JP" sz="16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162.5MHz</a:t>
            </a:r>
          </a:p>
          <a:p>
            <a:r>
              <a:rPr lang="en-US" altLang="ja-JP" sz="16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ja-JP" altLang="en-US" sz="1600" b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　</a:t>
            </a:r>
            <a:r>
              <a:rPr lang="en-US" altLang="ja-JP" sz="16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1ms, 10Hz</a:t>
            </a:r>
          </a:p>
          <a:p>
            <a:r>
              <a:rPr lang="en-US" altLang="ja-JP" sz="16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ja-JP" altLang="en-US" sz="1600" b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　</a:t>
            </a:r>
            <a:r>
              <a:rPr lang="en-US" altLang="ja-JP" sz="16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266nm</a:t>
            </a:r>
          </a:p>
          <a:p>
            <a:r>
              <a:rPr lang="en-US" altLang="ja-JP" sz="16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ja-JP" altLang="en-US" sz="1600" b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　</a:t>
            </a:r>
            <a:r>
              <a:rPr lang="en-US" altLang="ja-JP" sz="16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0.5W</a:t>
            </a:r>
            <a:endParaRPr lang="ja-JP" altLang="en-US" sz="1600" b="1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014F755-A075-7569-FE75-C451F4017526}"/>
              </a:ext>
            </a:extLst>
          </p:cNvPr>
          <p:cNvSpPr txBox="1"/>
          <p:nvPr/>
        </p:nvSpPr>
        <p:spPr>
          <a:xfrm>
            <a:off x="152752" y="963164"/>
            <a:ext cx="24112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Photocathode</a:t>
            </a:r>
          </a:p>
          <a:p>
            <a:r>
              <a:rPr lang="ja-JP" altLang="en-US" sz="1600" b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　</a:t>
            </a:r>
            <a:r>
              <a:rPr lang="en-US" altLang="ja-JP" sz="16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Mg cathode</a:t>
            </a:r>
          </a:p>
          <a:p>
            <a:r>
              <a:rPr lang="ja-JP" altLang="en-US" sz="1600" b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　</a:t>
            </a:r>
            <a:r>
              <a:rPr lang="en-US" altLang="ja-JP" sz="16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QE 0.1%</a:t>
            </a:r>
          </a:p>
          <a:p>
            <a:r>
              <a:rPr lang="ja-JP" altLang="en-US" sz="1600" b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　　</a:t>
            </a:r>
            <a:r>
              <a:rPr lang="en-US" altLang="ja-JP" sz="16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(ELBE operation</a:t>
            </a:r>
            <a:r>
              <a:rPr lang="ja-JP" altLang="en-US" sz="1600" b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）</a:t>
            </a:r>
            <a:endParaRPr lang="en-US" altLang="ja-JP" sz="1600" b="1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9F7409F-5190-1E5B-7C40-2CB8F9A9244D}"/>
              </a:ext>
            </a:extLst>
          </p:cNvPr>
          <p:cNvSpPr txBox="1"/>
          <p:nvPr/>
        </p:nvSpPr>
        <p:spPr>
          <a:xfrm>
            <a:off x="7029856" y="816518"/>
            <a:ext cx="20986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Gun cavity</a:t>
            </a:r>
          </a:p>
          <a:p>
            <a:r>
              <a:rPr lang="ja-JP" altLang="en-US" sz="1600" b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　</a:t>
            </a:r>
            <a:r>
              <a:rPr lang="en-US" altLang="ja-JP" sz="16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2.6GHz 3.5-cell </a:t>
            </a:r>
          </a:p>
          <a:p>
            <a:r>
              <a:rPr lang="en-US" altLang="ja-JP" sz="16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 TESLA cell</a:t>
            </a:r>
          </a:p>
          <a:p>
            <a:r>
              <a:rPr lang="ja-JP" altLang="en-US" sz="1600" b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　</a:t>
            </a:r>
            <a:r>
              <a:rPr lang="en-US" altLang="ja-JP" sz="16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Nb</a:t>
            </a:r>
            <a:r>
              <a:rPr lang="en-US" altLang="ja-JP" sz="1600" b="1" baseline="-250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3</a:t>
            </a:r>
            <a:r>
              <a:rPr lang="en-US" altLang="ja-JP" sz="16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Sn coating </a:t>
            </a:r>
            <a:r>
              <a:rPr lang="ja-JP" altLang="en-US" sz="1600" b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　</a:t>
            </a:r>
            <a:endParaRPr lang="en-US" altLang="ja-JP" sz="1600" b="1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r>
              <a:rPr lang="en-US" altLang="ja-JP" sz="16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 4K, Q</a:t>
            </a:r>
            <a:r>
              <a:rPr lang="en-US" altLang="ja-JP" sz="1600" b="1" baseline="-250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0</a:t>
            </a:r>
            <a:r>
              <a:rPr lang="en-US" altLang="ja-JP" sz="16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1x10</a:t>
            </a:r>
            <a:r>
              <a:rPr lang="en-US" altLang="ja-JP" sz="1600" b="1" baseline="300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9  </a:t>
            </a:r>
            <a:r>
              <a:rPr lang="en-US" altLang="ja-JP" sz="16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</a:p>
          <a:p>
            <a:r>
              <a:rPr lang="en-US" altLang="ja-JP" sz="16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 10〜20MV/m</a:t>
            </a:r>
            <a:endParaRPr lang="en-US" altLang="ja-JP" sz="1600" b="1" baseline="30000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38F34D2-7916-968E-0BF6-E00BF8C947CA}"/>
              </a:ext>
            </a:extLst>
          </p:cNvPr>
          <p:cNvSpPr txBox="1"/>
          <p:nvPr/>
        </p:nvSpPr>
        <p:spPr>
          <a:xfrm>
            <a:off x="5054315" y="2710926"/>
            <a:ext cx="197554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750">
                <a:latin typeface="Arial" panose="020B0604020202020204" pitchFamily="34" charset="0"/>
                <a:cs typeface="Arial" panose="020B0604020202020204" pitchFamily="34" charset="0"/>
              </a:rPr>
              <a:t>A. Arnold,et.al. NIM.A 577 (2007) 440-454 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E1E68B2-4C8A-8D50-8DDC-5CCDEE1E671D}"/>
              </a:ext>
            </a:extLst>
          </p:cNvPr>
          <p:cNvSpPr txBox="1"/>
          <p:nvPr/>
        </p:nvSpPr>
        <p:spPr>
          <a:xfrm>
            <a:off x="1954509" y="268925"/>
            <a:ext cx="569739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4K Photocathode Superconducting RF gun</a:t>
            </a:r>
            <a:endParaRPr lang="ja-JP" altLang="en-US" sz="2100" b="1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1C24232-A287-3EC6-1FB7-15E0737FF332}"/>
              </a:ext>
            </a:extLst>
          </p:cNvPr>
          <p:cNvSpPr txBox="1"/>
          <p:nvPr/>
        </p:nvSpPr>
        <p:spPr>
          <a:xfrm>
            <a:off x="3224075" y="4537196"/>
            <a:ext cx="284565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13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Electric field calculation done by </a:t>
            </a:r>
            <a:r>
              <a:rPr lang="en-US" altLang="ja-JP" sz="1013" b="1" dirty="0" err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superfish</a:t>
            </a:r>
            <a:endParaRPr lang="ja-JP" altLang="en-US" sz="1013" b="1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27A7642-C71C-2D67-C0EB-77764AE2BD09}"/>
              </a:ext>
            </a:extLst>
          </p:cNvPr>
          <p:cNvSpPr txBox="1"/>
          <p:nvPr/>
        </p:nvSpPr>
        <p:spPr>
          <a:xfrm>
            <a:off x="7134534" y="2845540"/>
            <a:ext cx="19755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1600" b="1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r>
              <a:rPr lang="en-US" altLang="ja-JP" sz="16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Sn plating method for Nb</a:t>
            </a:r>
            <a:r>
              <a:rPr lang="en-US" altLang="ja-JP" sz="1600" b="1" baseline="-250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3</a:t>
            </a:r>
            <a:r>
              <a:rPr lang="en-US" altLang="ja-JP" sz="16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Sn Coating on complicated structure</a:t>
            </a:r>
          </a:p>
          <a:p>
            <a:r>
              <a:rPr lang="en-US" altLang="ja-JP" sz="16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will be good way</a:t>
            </a:r>
            <a:endParaRPr lang="ja-JP" altLang="en-US" sz="1600" b="1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716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6FE00E8D-9C6B-8E3B-FC14-5D072D6B03CD}"/>
              </a:ext>
            </a:extLst>
          </p:cNvPr>
          <p:cNvGrpSpPr/>
          <p:nvPr/>
        </p:nvGrpSpPr>
        <p:grpSpPr>
          <a:xfrm>
            <a:off x="0" y="-19083"/>
            <a:ext cx="9144000" cy="5162584"/>
            <a:chOff x="0" y="-25445"/>
            <a:chExt cx="12192000" cy="6883445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87540C2A-BD3A-C4E0-953A-F4E59AE2006F}"/>
                </a:ext>
              </a:extLst>
            </p:cNvPr>
            <p:cNvSpPr/>
            <p:nvPr/>
          </p:nvSpPr>
          <p:spPr>
            <a:xfrm rot="10800000">
              <a:off x="0" y="-25445"/>
              <a:ext cx="12192000" cy="50165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9000">
                  <a:schemeClr val="tx2">
                    <a:lumMod val="10000"/>
                    <a:lumOff val="90000"/>
                  </a:schemeClr>
                </a:gs>
                <a:gs pos="89000">
                  <a:schemeClr val="accent1">
                    <a:lumMod val="7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24717A9A-7486-3FEA-C108-F8691D868FDB}"/>
                </a:ext>
              </a:extLst>
            </p:cNvPr>
            <p:cNvSpPr/>
            <p:nvPr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60000">
                  <a:schemeClr val="tx2">
                    <a:lumMod val="10000"/>
                    <a:lumOff val="90000"/>
                  </a:schemeClr>
                </a:gs>
                <a:gs pos="89000">
                  <a:schemeClr val="accent1">
                    <a:lumMod val="7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pic>
          <p:nvPicPr>
            <p:cNvPr id="12" name="図 11" descr="文字が書かれている&#10;&#10;低い精度で自動的に生成された説明">
              <a:extLst>
                <a:ext uri="{FF2B5EF4-FFF2-40B4-BE49-F238E27FC236}">
                  <a16:creationId xmlns:a16="http://schemas.microsoft.com/office/drawing/2014/main" id="{A4157E8B-B8B8-9052-EC4D-EA368B6EB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299220"/>
              <a:ext cx="1867666" cy="422255"/>
            </a:xfrm>
            <a:prstGeom prst="rect">
              <a:avLst/>
            </a:prstGeom>
          </p:spPr>
        </p:pic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EB0C7149-3A70-7C32-5330-361646AF6243}"/>
              </a:ext>
            </a:extLst>
          </p:cNvPr>
          <p:cNvGrpSpPr/>
          <p:nvPr/>
        </p:nvGrpSpPr>
        <p:grpSpPr>
          <a:xfrm>
            <a:off x="415621" y="595845"/>
            <a:ext cx="8312761" cy="3657849"/>
            <a:chOff x="294290" y="799065"/>
            <a:chExt cx="11083681" cy="4877135"/>
          </a:xfrm>
        </p:grpSpPr>
        <p:cxnSp>
          <p:nvCxnSpPr>
            <p:cNvPr id="4" name="直線コネクタ 3">
              <a:extLst>
                <a:ext uri="{FF2B5EF4-FFF2-40B4-BE49-F238E27FC236}">
                  <a16:creationId xmlns:a16="http://schemas.microsoft.com/office/drawing/2014/main" id="{844E60D2-E4A6-8177-A325-89E075DD24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290" y="3628424"/>
              <a:ext cx="10110951" cy="9469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EE44C6FF-1966-FA4E-21B3-1E9C3968CEF7}"/>
                </a:ext>
              </a:extLst>
            </p:cNvPr>
            <p:cNvCxnSpPr>
              <a:cxnSpLocks/>
            </p:cNvCxnSpPr>
            <p:nvPr/>
          </p:nvCxnSpPr>
          <p:spPr>
            <a:xfrm>
              <a:off x="8727593" y="3632984"/>
              <a:ext cx="1677648" cy="273144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CF547427-5A4C-743B-7494-CD15101D7095}"/>
                </a:ext>
              </a:extLst>
            </p:cNvPr>
            <p:cNvSpPr/>
            <p:nvPr/>
          </p:nvSpPr>
          <p:spPr>
            <a:xfrm rot="534966">
              <a:off x="10017154" y="3364811"/>
              <a:ext cx="1360817" cy="118766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0F0BE518-BADF-5F89-4516-8948FE0513AC}"/>
                </a:ext>
              </a:extLst>
            </p:cNvPr>
            <p:cNvSpPr/>
            <p:nvPr/>
          </p:nvSpPr>
          <p:spPr>
            <a:xfrm>
              <a:off x="1117680" y="3266530"/>
              <a:ext cx="1134403" cy="74272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84C3FA21-CE58-9239-BAC2-7266B7AEA84C}"/>
                </a:ext>
              </a:extLst>
            </p:cNvPr>
            <p:cNvSpPr/>
            <p:nvPr/>
          </p:nvSpPr>
          <p:spPr>
            <a:xfrm>
              <a:off x="3355669" y="3266530"/>
              <a:ext cx="3069021" cy="74272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13" name="台形 12">
              <a:extLst>
                <a:ext uri="{FF2B5EF4-FFF2-40B4-BE49-F238E27FC236}">
                  <a16:creationId xmlns:a16="http://schemas.microsoft.com/office/drawing/2014/main" id="{886A1E66-A950-E984-07BC-9E3D93D9CDBC}"/>
                </a:ext>
              </a:extLst>
            </p:cNvPr>
            <p:cNvSpPr/>
            <p:nvPr/>
          </p:nvSpPr>
          <p:spPr>
            <a:xfrm rot="11135233">
              <a:off x="8553112" y="3441698"/>
              <a:ext cx="399393" cy="420414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68892013-748D-177F-2DF8-20108059AC67}"/>
                </a:ext>
              </a:extLst>
            </p:cNvPr>
            <p:cNvSpPr/>
            <p:nvPr/>
          </p:nvSpPr>
          <p:spPr>
            <a:xfrm>
              <a:off x="9837681" y="3349684"/>
              <a:ext cx="137697" cy="35127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E3147C38-1300-EECB-446D-82D2E5EA9980}"/>
                </a:ext>
              </a:extLst>
            </p:cNvPr>
            <p:cNvSpPr/>
            <p:nvPr/>
          </p:nvSpPr>
          <p:spPr>
            <a:xfrm rot="748917">
              <a:off x="9815433" y="3743628"/>
              <a:ext cx="122015" cy="37546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19" name="角丸四角形 18">
              <a:extLst>
                <a:ext uri="{FF2B5EF4-FFF2-40B4-BE49-F238E27FC236}">
                  <a16:creationId xmlns:a16="http://schemas.microsoft.com/office/drawing/2014/main" id="{3BA38A0D-213D-87CF-5D2A-B06E7C242D4A}"/>
                </a:ext>
              </a:extLst>
            </p:cNvPr>
            <p:cNvSpPr/>
            <p:nvPr/>
          </p:nvSpPr>
          <p:spPr>
            <a:xfrm>
              <a:off x="2539965" y="3465514"/>
              <a:ext cx="167633" cy="330035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43CB56DD-E6E2-23F8-7E4D-652165775FAB}"/>
                </a:ext>
              </a:extLst>
            </p:cNvPr>
            <p:cNvSpPr/>
            <p:nvPr/>
          </p:nvSpPr>
          <p:spPr>
            <a:xfrm>
              <a:off x="6497457" y="3410167"/>
              <a:ext cx="136635" cy="430924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E358809E-4212-9213-CA77-F34BA888939C}"/>
                </a:ext>
              </a:extLst>
            </p:cNvPr>
            <p:cNvSpPr/>
            <p:nvPr/>
          </p:nvSpPr>
          <p:spPr>
            <a:xfrm>
              <a:off x="3171205" y="3428612"/>
              <a:ext cx="136635" cy="430924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AB038217-2AFA-3FF7-AB3D-5DF0729034A8}"/>
                </a:ext>
              </a:extLst>
            </p:cNvPr>
            <p:cNvSpPr/>
            <p:nvPr/>
          </p:nvSpPr>
          <p:spPr>
            <a:xfrm>
              <a:off x="2305547" y="3431187"/>
              <a:ext cx="136635" cy="430924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1A56090B-A9C6-0582-87EE-1BE7D62F637A}"/>
                </a:ext>
              </a:extLst>
            </p:cNvPr>
            <p:cNvSpPr/>
            <p:nvPr/>
          </p:nvSpPr>
          <p:spPr>
            <a:xfrm>
              <a:off x="822350" y="3433647"/>
              <a:ext cx="136635" cy="430924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0E953582-DC18-7857-3D09-369D1CB28DDD}"/>
                </a:ext>
              </a:extLst>
            </p:cNvPr>
            <p:cNvSpPr/>
            <p:nvPr/>
          </p:nvSpPr>
          <p:spPr>
            <a:xfrm>
              <a:off x="1182636" y="3418767"/>
              <a:ext cx="136635" cy="430924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4B339AAE-9C84-BE8D-D5D4-A6F419E03FAF}"/>
                </a:ext>
              </a:extLst>
            </p:cNvPr>
            <p:cNvSpPr/>
            <p:nvPr/>
          </p:nvSpPr>
          <p:spPr>
            <a:xfrm>
              <a:off x="2042385" y="3431187"/>
              <a:ext cx="136635" cy="430924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59E1CF64-9152-CAE4-1B92-7FED4CFA351A}"/>
                </a:ext>
              </a:extLst>
            </p:cNvPr>
            <p:cNvSpPr/>
            <p:nvPr/>
          </p:nvSpPr>
          <p:spPr>
            <a:xfrm>
              <a:off x="3432971" y="3412962"/>
              <a:ext cx="136635" cy="430924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F99DD1DD-B0D3-9C3E-35DA-FE4ED2F58794}"/>
                </a:ext>
              </a:extLst>
            </p:cNvPr>
            <p:cNvSpPr/>
            <p:nvPr/>
          </p:nvSpPr>
          <p:spPr>
            <a:xfrm>
              <a:off x="6179389" y="3405247"/>
              <a:ext cx="136635" cy="430924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70B06838-1559-E112-FED2-D42C09DF22A6}"/>
                </a:ext>
              </a:extLst>
            </p:cNvPr>
            <p:cNvCxnSpPr/>
            <p:nvPr/>
          </p:nvCxnSpPr>
          <p:spPr>
            <a:xfrm>
              <a:off x="10405241" y="3465514"/>
              <a:ext cx="0" cy="3300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49D08A8D-89F4-6BBA-B8B9-03C91F4A34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5241" y="3747587"/>
              <a:ext cx="78827" cy="38025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C13FABA0-00F5-261A-0B14-372B84557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7415" y="3561695"/>
              <a:ext cx="580463" cy="133458"/>
            </a:xfrm>
            <a:prstGeom prst="rect">
              <a:avLst/>
            </a:prstGeom>
          </p:spPr>
        </p:pic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0201ECBF-87D4-5280-853B-3EB953837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0248" y="3553072"/>
              <a:ext cx="580463" cy="133458"/>
            </a:xfrm>
            <a:prstGeom prst="rect">
              <a:avLst/>
            </a:prstGeom>
          </p:spPr>
        </p:pic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A5B04E68-7720-AA03-60D1-39AD4C9D1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7133" y="3555569"/>
              <a:ext cx="580463" cy="133458"/>
            </a:xfrm>
            <a:prstGeom prst="rect">
              <a:avLst/>
            </a:prstGeom>
          </p:spPr>
        </p:pic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657E3F0A-2E83-8BB3-7003-62AA00D05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1353" y="3553072"/>
              <a:ext cx="580463" cy="133458"/>
            </a:xfrm>
            <a:prstGeom prst="rect">
              <a:avLst/>
            </a:prstGeom>
          </p:spPr>
        </p:pic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F94114AE-41A6-75F9-3C2E-394BD0D8AEDC}"/>
                </a:ext>
              </a:extLst>
            </p:cNvPr>
            <p:cNvSpPr/>
            <p:nvPr/>
          </p:nvSpPr>
          <p:spPr>
            <a:xfrm>
              <a:off x="350263" y="3484698"/>
              <a:ext cx="359189" cy="30638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pic>
          <p:nvPicPr>
            <p:cNvPr id="40" name="図 39" descr="ダイアグラム&#10;&#10;自動的に生成された説明">
              <a:extLst>
                <a:ext uri="{FF2B5EF4-FFF2-40B4-BE49-F238E27FC236}">
                  <a16:creationId xmlns:a16="http://schemas.microsoft.com/office/drawing/2014/main" id="{CC543C03-575F-F753-F1A6-4A67912EE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5765" y="3531147"/>
              <a:ext cx="496275" cy="194553"/>
            </a:xfrm>
            <a:prstGeom prst="rect">
              <a:avLst/>
            </a:prstGeom>
          </p:spPr>
        </p:pic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ADD467C9-8909-BDE7-B4C3-D2FEBD8E2648}"/>
                </a:ext>
              </a:extLst>
            </p:cNvPr>
            <p:cNvSpPr/>
            <p:nvPr/>
          </p:nvSpPr>
          <p:spPr>
            <a:xfrm>
              <a:off x="6678851" y="3504525"/>
              <a:ext cx="45719" cy="25994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C1A07120-1C1E-78FA-21E8-C41A16544C49}"/>
                </a:ext>
              </a:extLst>
            </p:cNvPr>
            <p:cNvSpPr/>
            <p:nvPr/>
          </p:nvSpPr>
          <p:spPr>
            <a:xfrm>
              <a:off x="8428899" y="3489831"/>
              <a:ext cx="45719" cy="25994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260CB771-6E4F-A5CB-EBD6-C71723B1BC7F}"/>
                </a:ext>
              </a:extLst>
            </p:cNvPr>
            <p:cNvSpPr/>
            <p:nvPr/>
          </p:nvSpPr>
          <p:spPr>
            <a:xfrm rot="701538">
              <a:off x="9707966" y="3709580"/>
              <a:ext cx="45719" cy="25994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A807FB41-D981-409E-3D36-29B4E181245A}"/>
                </a:ext>
              </a:extLst>
            </p:cNvPr>
            <p:cNvSpPr/>
            <p:nvPr/>
          </p:nvSpPr>
          <p:spPr>
            <a:xfrm>
              <a:off x="7898087" y="3450606"/>
              <a:ext cx="136635" cy="3523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BB97A171-AA61-7A49-E5A6-F03B689C9220}"/>
                </a:ext>
              </a:extLst>
            </p:cNvPr>
            <p:cNvSpPr/>
            <p:nvPr/>
          </p:nvSpPr>
          <p:spPr>
            <a:xfrm>
              <a:off x="2470820" y="3498453"/>
              <a:ext cx="45719" cy="25994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D92030E0-3A76-EA4E-0CB1-F76EB29E4AE5}"/>
                </a:ext>
              </a:extLst>
            </p:cNvPr>
            <p:cNvSpPr/>
            <p:nvPr/>
          </p:nvSpPr>
          <p:spPr>
            <a:xfrm>
              <a:off x="3104698" y="3510207"/>
              <a:ext cx="45719" cy="25994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36BF45CB-8449-60F1-3A8B-2F6B04BC893B}"/>
                </a:ext>
              </a:extLst>
            </p:cNvPr>
            <p:cNvSpPr/>
            <p:nvPr/>
          </p:nvSpPr>
          <p:spPr>
            <a:xfrm>
              <a:off x="2839317" y="3303003"/>
              <a:ext cx="136635" cy="430924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48" name="角丸四角形 47">
              <a:extLst>
                <a:ext uri="{FF2B5EF4-FFF2-40B4-BE49-F238E27FC236}">
                  <a16:creationId xmlns:a16="http://schemas.microsoft.com/office/drawing/2014/main" id="{DD4234D5-6093-BD39-6E4D-27BD81003918}"/>
                </a:ext>
              </a:extLst>
            </p:cNvPr>
            <p:cNvSpPr/>
            <p:nvPr/>
          </p:nvSpPr>
          <p:spPr>
            <a:xfrm>
              <a:off x="7383713" y="3334274"/>
              <a:ext cx="74050" cy="571854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49" name="角丸四角形 48">
              <a:extLst>
                <a:ext uri="{FF2B5EF4-FFF2-40B4-BE49-F238E27FC236}">
                  <a16:creationId xmlns:a16="http://schemas.microsoft.com/office/drawing/2014/main" id="{3EFE5427-64B6-1933-412B-FFFAFC1FF123}"/>
                </a:ext>
              </a:extLst>
            </p:cNvPr>
            <p:cNvSpPr/>
            <p:nvPr/>
          </p:nvSpPr>
          <p:spPr>
            <a:xfrm>
              <a:off x="2723913" y="3334274"/>
              <a:ext cx="74050" cy="571854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14848E1D-95F2-1A0C-DDB6-93618D07B2AA}"/>
                </a:ext>
              </a:extLst>
            </p:cNvPr>
            <p:cNvSpPr/>
            <p:nvPr/>
          </p:nvSpPr>
          <p:spPr>
            <a:xfrm>
              <a:off x="2841422" y="3586440"/>
              <a:ext cx="137697" cy="35127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5DA1538A-C392-EBF6-6DDF-0C4FFF104BDE}"/>
                </a:ext>
              </a:extLst>
            </p:cNvPr>
            <p:cNvCxnSpPr/>
            <p:nvPr/>
          </p:nvCxnSpPr>
          <p:spPr>
            <a:xfrm flipV="1">
              <a:off x="529857" y="2456180"/>
              <a:ext cx="0" cy="878094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125FC795-7B29-AF87-2101-F88B97E3AE7D}"/>
                </a:ext>
              </a:extLst>
            </p:cNvPr>
            <p:cNvCxnSpPr/>
            <p:nvPr/>
          </p:nvCxnSpPr>
          <p:spPr>
            <a:xfrm flipV="1">
              <a:off x="890667" y="2456180"/>
              <a:ext cx="0" cy="878094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B7F81528-085D-CCEC-7BE5-0868764B6F7E}"/>
                </a:ext>
              </a:extLst>
            </p:cNvPr>
            <p:cNvCxnSpPr/>
            <p:nvPr/>
          </p:nvCxnSpPr>
          <p:spPr>
            <a:xfrm flipV="1">
              <a:off x="1251477" y="2456180"/>
              <a:ext cx="0" cy="878094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FF34638F-E756-A03B-1811-7B83112BCFC1}"/>
                </a:ext>
              </a:extLst>
            </p:cNvPr>
            <p:cNvCxnSpPr/>
            <p:nvPr/>
          </p:nvCxnSpPr>
          <p:spPr>
            <a:xfrm flipV="1">
              <a:off x="1612287" y="2456180"/>
              <a:ext cx="0" cy="878094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ED4C9045-0F30-63FC-76D5-9A01D19C3607}"/>
                </a:ext>
              </a:extLst>
            </p:cNvPr>
            <p:cNvCxnSpPr/>
            <p:nvPr/>
          </p:nvCxnSpPr>
          <p:spPr>
            <a:xfrm flipV="1">
              <a:off x="2095017" y="2456180"/>
              <a:ext cx="0" cy="878094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5E560C06-E5BC-68BA-0B1D-4FE4E208F509}"/>
                </a:ext>
              </a:extLst>
            </p:cNvPr>
            <p:cNvCxnSpPr/>
            <p:nvPr/>
          </p:nvCxnSpPr>
          <p:spPr>
            <a:xfrm flipV="1">
              <a:off x="2364387" y="2456180"/>
              <a:ext cx="0" cy="878094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15AA28E2-E89C-465B-C250-FB9E5DF707DA}"/>
                </a:ext>
              </a:extLst>
            </p:cNvPr>
            <p:cNvCxnSpPr/>
            <p:nvPr/>
          </p:nvCxnSpPr>
          <p:spPr>
            <a:xfrm flipV="1">
              <a:off x="2471197" y="2456180"/>
              <a:ext cx="0" cy="878094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27E0CF58-0E6E-108A-0B49-C4B9695ADBEC}"/>
                </a:ext>
              </a:extLst>
            </p:cNvPr>
            <p:cNvCxnSpPr/>
            <p:nvPr/>
          </p:nvCxnSpPr>
          <p:spPr>
            <a:xfrm flipV="1">
              <a:off x="2608487" y="2456180"/>
              <a:ext cx="0" cy="878094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46C750B8-40CD-3E9F-AE32-CA56ABFE2F84}"/>
                </a:ext>
              </a:extLst>
            </p:cNvPr>
            <p:cNvCxnSpPr/>
            <p:nvPr/>
          </p:nvCxnSpPr>
          <p:spPr>
            <a:xfrm flipV="1">
              <a:off x="2766097" y="2456180"/>
              <a:ext cx="0" cy="878094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6ADB3124-56F5-762D-F56C-EFA5FF73BBF2}"/>
                </a:ext>
              </a:extLst>
            </p:cNvPr>
            <p:cNvCxnSpPr/>
            <p:nvPr/>
          </p:nvCxnSpPr>
          <p:spPr>
            <a:xfrm flipV="1">
              <a:off x="2903387" y="2456180"/>
              <a:ext cx="0" cy="878094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DD63732E-CBAF-7D01-9733-186CA5DD16B8}"/>
                </a:ext>
              </a:extLst>
            </p:cNvPr>
            <p:cNvCxnSpPr/>
            <p:nvPr/>
          </p:nvCxnSpPr>
          <p:spPr>
            <a:xfrm flipV="1">
              <a:off x="3111797" y="2456180"/>
              <a:ext cx="0" cy="878094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B0942D13-C1C2-E173-8C1F-BC3A4216B70B}"/>
                </a:ext>
              </a:extLst>
            </p:cNvPr>
            <p:cNvCxnSpPr/>
            <p:nvPr/>
          </p:nvCxnSpPr>
          <p:spPr>
            <a:xfrm flipV="1">
              <a:off x="3238927" y="2456180"/>
              <a:ext cx="0" cy="878094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89B595DC-3D63-3189-65BE-29A4C733858C}"/>
                </a:ext>
              </a:extLst>
            </p:cNvPr>
            <p:cNvCxnSpPr/>
            <p:nvPr/>
          </p:nvCxnSpPr>
          <p:spPr>
            <a:xfrm flipV="1">
              <a:off x="3487977" y="2456180"/>
              <a:ext cx="0" cy="878094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0B744DDA-D4E4-3347-8194-6511647AEE5F}"/>
                </a:ext>
              </a:extLst>
            </p:cNvPr>
            <p:cNvCxnSpPr/>
            <p:nvPr/>
          </p:nvCxnSpPr>
          <p:spPr>
            <a:xfrm flipV="1">
              <a:off x="3869107" y="2456180"/>
              <a:ext cx="0" cy="878094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>
              <a:extLst>
                <a:ext uri="{FF2B5EF4-FFF2-40B4-BE49-F238E27FC236}">
                  <a16:creationId xmlns:a16="http://schemas.microsoft.com/office/drawing/2014/main" id="{722A02E4-B780-C339-925E-089BE4AD4896}"/>
                </a:ext>
              </a:extLst>
            </p:cNvPr>
            <p:cNvCxnSpPr/>
            <p:nvPr/>
          </p:nvCxnSpPr>
          <p:spPr>
            <a:xfrm flipV="1">
              <a:off x="4483917" y="2456180"/>
              <a:ext cx="0" cy="878094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>
              <a:extLst>
                <a:ext uri="{FF2B5EF4-FFF2-40B4-BE49-F238E27FC236}">
                  <a16:creationId xmlns:a16="http://schemas.microsoft.com/office/drawing/2014/main" id="{8F10FE64-4419-174A-757A-30111B3B8534}"/>
                </a:ext>
              </a:extLst>
            </p:cNvPr>
            <p:cNvCxnSpPr/>
            <p:nvPr/>
          </p:nvCxnSpPr>
          <p:spPr>
            <a:xfrm flipV="1">
              <a:off x="5098727" y="2456180"/>
              <a:ext cx="0" cy="878094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>
              <a:extLst>
                <a:ext uri="{FF2B5EF4-FFF2-40B4-BE49-F238E27FC236}">
                  <a16:creationId xmlns:a16="http://schemas.microsoft.com/office/drawing/2014/main" id="{A30E7700-C246-3757-8F2F-C28337D4BBFC}"/>
                </a:ext>
              </a:extLst>
            </p:cNvPr>
            <p:cNvCxnSpPr/>
            <p:nvPr/>
          </p:nvCxnSpPr>
          <p:spPr>
            <a:xfrm flipV="1">
              <a:off x="5744017" y="2456180"/>
              <a:ext cx="0" cy="878094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9D105D5C-08D0-582A-3264-7F3B1529249C}"/>
                </a:ext>
              </a:extLst>
            </p:cNvPr>
            <p:cNvCxnSpPr/>
            <p:nvPr/>
          </p:nvCxnSpPr>
          <p:spPr>
            <a:xfrm flipV="1">
              <a:off x="6226747" y="2456180"/>
              <a:ext cx="0" cy="878094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>
              <a:extLst>
                <a:ext uri="{FF2B5EF4-FFF2-40B4-BE49-F238E27FC236}">
                  <a16:creationId xmlns:a16="http://schemas.microsoft.com/office/drawing/2014/main" id="{910D20F4-509B-A33F-1B69-822109EDA7D3}"/>
                </a:ext>
              </a:extLst>
            </p:cNvPr>
            <p:cNvCxnSpPr/>
            <p:nvPr/>
          </p:nvCxnSpPr>
          <p:spPr>
            <a:xfrm flipV="1">
              <a:off x="6546917" y="2456180"/>
              <a:ext cx="0" cy="878094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>
              <a:extLst>
                <a:ext uri="{FF2B5EF4-FFF2-40B4-BE49-F238E27FC236}">
                  <a16:creationId xmlns:a16="http://schemas.microsoft.com/office/drawing/2014/main" id="{CE407020-6C5A-3331-E4D0-6BCAD1530379}"/>
                </a:ext>
              </a:extLst>
            </p:cNvPr>
            <p:cNvCxnSpPr/>
            <p:nvPr/>
          </p:nvCxnSpPr>
          <p:spPr>
            <a:xfrm flipV="1">
              <a:off x="6694367" y="2456180"/>
              <a:ext cx="0" cy="878094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>
              <a:extLst>
                <a:ext uri="{FF2B5EF4-FFF2-40B4-BE49-F238E27FC236}">
                  <a16:creationId xmlns:a16="http://schemas.microsoft.com/office/drawing/2014/main" id="{96B61425-4C13-10A3-3B2C-64E521907C21}"/>
                </a:ext>
              </a:extLst>
            </p:cNvPr>
            <p:cNvCxnSpPr/>
            <p:nvPr/>
          </p:nvCxnSpPr>
          <p:spPr>
            <a:xfrm flipV="1">
              <a:off x="7973212" y="2436303"/>
              <a:ext cx="0" cy="878094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>
              <a:extLst>
                <a:ext uri="{FF2B5EF4-FFF2-40B4-BE49-F238E27FC236}">
                  <a16:creationId xmlns:a16="http://schemas.microsoft.com/office/drawing/2014/main" id="{55E2232B-C20F-1650-3BE0-524F705F7590}"/>
                </a:ext>
              </a:extLst>
            </p:cNvPr>
            <p:cNvCxnSpPr/>
            <p:nvPr/>
          </p:nvCxnSpPr>
          <p:spPr>
            <a:xfrm flipV="1">
              <a:off x="7401902" y="2456180"/>
              <a:ext cx="0" cy="878094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>
              <a:extLst>
                <a:ext uri="{FF2B5EF4-FFF2-40B4-BE49-F238E27FC236}">
                  <a16:creationId xmlns:a16="http://schemas.microsoft.com/office/drawing/2014/main" id="{0B99EEF0-53BA-4126-D078-765413137C30}"/>
                </a:ext>
              </a:extLst>
            </p:cNvPr>
            <p:cNvCxnSpPr/>
            <p:nvPr/>
          </p:nvCxnSpPr>
          <p:spPr>
            <a:xfrm flipV="1">
              <a:off x="7170892" y="2456180"/>
              <a:ext cx="0" cy="878094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6C308EF1-FA61-3BDE-EE0B-962A0F2D4D85}"/>
                </a:ext>
              </a:extLst>
            </p:cNvPr>
            <p:cNvCxnSpPr/>
            <p:nvPr/>
          </p:nvCxnSpPr>
          <p:spPr>
            <a:xfrm flipV="1">
              <a:off x="7602822" y="2456180"/>
              <a:ext cx="0" cy="878094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>
              <a:extLst>
                <a:ext uri="{FF2B5EF4-FFF2-40B4-BE49-F238E27FC236}">
                  <a16:creationId xmlns:a16="http://schemas.microsoft.com/office/drawing/2014/main" id="{6415A605-F822-FD00-4600-9434516BC674}"/>
                </a:ext>
              </a:extLst>
            </p:cNvPr>
            <p:cNvCxnSpPr/>
            <p:nvPr/>
          </p:nvCxnSpPr>
          <p:spPr>
            <a:xfrm flipV="1">
              <a:off x="8437457" y="2456180"/>
              <a:ext cx="0" cy="878094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>
              <a:extLst>
                <a:ext uri="{FF2B5EF4-FFF2-40B4-BE49-F238E27FC236}">
                  <a16:creationId xmlns:a16="http://schemas.microsoft.com/office/drawing/2014/main" id="{ADB21A12-D954-9C78-D18B-95EF644E7EF7}"/>
                </a:ext>
              </a:extLst>
            </p:cNvPr>
            <p:cNvCxnSpPr/>
            <p:nvPr/>
          </p:nvCxnSpPr>
          <p:spPr>
            <a:xfrm flipV="1">
              <a:off x="8757627" y="2456180"/>
              <a:ext cx="0" cy="878094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コネクタ 78">
              <a:extLst>
                <a:ext uri="{FF2B5EF4-FFF2-40B4-BE49-F238E27FC236}">
                  <a16:creationId xmlns:a16="http://schemas.microsoft.com/office/drawing/2014/main" id="{63B3DF83-1FE5-90E6-260B-A63B353922BA}"/>
                </a:ext>
              </a:extLst>
            </p:cNvPr>
            <p:cNvCxnSpPr/>
            <p:nvPr/>
          </p:nvCxnSpPr>
          <p:spPr>
            <a:xfrm flipV="1">
              <a:off x="9895807" y="2456180"/>
              <a:ext cx="0" cy="878094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>
              <a:extLst>
                <a:ext uri="{FF2B5EF4-FFF2-40B4-BE49-F238E27FC236}">
                  <a16:creationId xmlns:a16="http://schemas.microsoft.com/office/drawing/2014/main" id="{85172472-C873-74EF-5B6A-4EF4FB423D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95321" y="4127841"/>
              <a:ext cx="228948" cy="751163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>
              <a:extLst>
                <a:ext uri="{FF2B5EF4-FFF2-40B4-BE49-F238E27FC236}">
                  <a16:creationId xmlns:a16="http://schemas.microsoft.com/office/drawing/2014/main" id="{FD449060-118A-4FB5-1968-109576731BFB}"/>
                </a:ext>
              </a:extLst>
            </p:cNvPr>
            <p:cNvCxnSpPr/>
            <p:nvPr/>
          </p:nvCxnSpPr>
          <p:spPr>
            <a:xfrm flipV="1">
              <a:off x="10373587" y="2456180"/>
              <a:ext cx="0" cy="878094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>
              <a:extLst>
                <a:ext uri="{FF2B5EF4-FFF2-40B4-BE49-F238E27FC236}">
                  <a16:creationId xmlns:a16="http://schemas.microsoft.com/office/drawing/2014/main" id="{44EEABE9-9CB3-E014-1653-720CB11997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12894" y="4058555"/>
              <a:ext cx="269290" cy="772580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>
              <a:extLst>
                <a:ext uri="{FF2B5EF4-FFF2-40B4-BE49-F238E27FC236}">
                  <a16:creationId xmlns:a16="http://schemas.microsoft.com/office/drawing/2014/main" id="{41D54A66-72F5-51DF-A11D-9E21FF4401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84524" y="4165189"/>
              <a:ext cx="189063" cy="631347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テキスト ボックス 85">
              <a:extLst>
                <a:ext uri="{FF2B5EF4-FFF2-40B4-BE49-F238E27FC236}">
                  <a16:creationId xmlns:a16="http://schemas.microsoft.com/office/drawing/2014/main" id="{8CD0A7EA-939A-48EB-D29B-C5C7A2A99BB7}"/>
                </a:ext>
              </a:extLst>
            </p:cNvPr>
            <p:cNvSpPr txBox="1"/>
            <p:nvPr/>
          </p:nvSpPr>
          <p:spPr>
            <a:xfrm rot="16200000">
              <a:off x="364248" y="1871817"/>
              <a:ext cx="10712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750">
                  <a:latin typeface="Arial" panose="020B0604020202020204" pitchFamily="34" charset="0"/>
                  <a:cs typeface="Arial" panose="020B0604020202020204" pitchFamily="34" charset="0"/>
                </a:rPr>
                <a:t>GV-01 ICF114</a:t>
              </a:r>
              <a:endParaRPr lang="ja-JP" altLang="en-US" sz="7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テキスト ボックス 86">
              <a:extLst>
                <a:ext uri="{FF2B5EF4-FFF2-40B4-BE49-F238E27FC236}">
                  <a16:creationId xmlns:a16="http://schemas.microsoft.com/office/drawing/2014/main" id="{843ADC1A-A090-19DB-122A-5A236B1AC598}"/>
                </a:ext>
              </a:extLst>
            </p:cNvPr>
            <p:cNvSpPr txBox="1"/>
            <p:nvPr/>
          </p:nvSpPr>
          <p:spPr>
            <a:xfrm rot="16200000">
              <a:off x="719519" y="1892517"/>
              <a:ext cx="10690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750">
                  <a:latin typeface="Arial" panose="020B0604020202020204" pitchFamily="34" charset="0"/>
                  <a:cs typeface="Arial" panose="020B0604020202020204" pitchFamily="34" charset="0"/>
                </a:rPr>
                <a:t>GV-02 manual</a:t>
              </a:r>
              <a:endParaRPr lang="ja-JP" altLang="en-US" sz="7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2763888B-A077-B3DA-59FB-BC42CB800118}"/>
                </a:ext>
              </a:extLst>
            </p:cNvPr>
            <p:cNvSpPr txBox="1"/>
            <p:nvPr/>
          </p:nvSpPr>
          <p:spPr>
            <a:xfrm rot="16200000">
              <a:off x="1563563" y="1883479"/>
              <a:ext cx="10690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750">
                  <a:latin typeface="Arial" panose="020B0604020202020204" pitchFamily="34" charset="0"/>
                  <a:cs typeface="Arial" panose="020B0604020202020204" pitchFamily="34" charset="0"/>
                </a:rPr>
                <a:t>GV-03 Manual</a:t>
              </a:r>
              <a:endParaRPr lang="ja-JP" altLang="en-US" sz="7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テキスト ボックス 88">
              <a:extLst>
                <a:ext uri="{FF2B5EF4-FFF2-40B4-BE49-F238E27FC236}">
                  <a16:creationId xmlns:a16="http://schemas.microsoft.com/office/drawing/2014/main" id="{89E88BC6-3AAA-5EE6-CF86-D1F9574AC62A}"/>
                </a:ext>
              </a:extLst>
            </p:cNvPr>
            <p:cNvSpPr txBox="1"/>
            <p:nvPr/>
          </p:nvSpPr>
          <p:spPr>
            <a:xfrm rot="16200000">
              <a:off x="1837722" y="1896865"/>
              <a:ext cx="10712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750">
                  <a:latin typeface="Arial" panose="020B0604020202020204" pitchFamily="34" charset="0"/>
                  <a:cs typeface="Arial" panose="020B0604020202020204" pitchFamily="34" charset="0"/>
                </a:rPr>
                <a:t>GV-04 ICF114</a:t>
              </a:r>
              <a:endParaRPr lang="ja-JP" altLang="en-US" sz="7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66B7E569-55AE-4E3C-114A-8E13D3C71BCE}"/>
                </a:ext>
              </a:extLst>
            </p:cNvPr>
            <p:cNvSpPr txBox="1"/>
            <p:nvPr/>
          </p:nvSpPr>
          <p:spPr>
            <a:xfrm rot="16200000">
              <a:off x="2722056" y="1883479"/>
              <a:ext cx="10712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750">
                  <a:latin typeface="Arial" panose="020B0604020202020204" pitchFamily="34" charset="0"/>
                  <a:cs typeface="Arial" panose="020B0604020202020204" pitchFamily="34" charset="0"/>
                </a:rPr>
                <a:t>GV-05 ICF114</a:t>
              </a:r>
              <a:endParaRPr lang="ja-JP" altLang="en-US" sz="7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テキスト ボックス 90">
              <a:extLst>
                <a:ext uri="{FF2B5EF4-FFF2-40B4-BE49-F238E27FC236}">
                  <a16:creationId xmlns:a16="http://schemas.microsoft.com/office/drawing/2014/main" id="{4F000D36-C754-BBA0-478E-E6AF672B581E}"/>
                </a:ext>
              </a:extLst>
            </p:cNvPr>
            <p:cNvSpPr txBox="1"/>
            <p:nvPr/>
          </p:nvSpPr>
          <p:spPr>
            <a:xfrm rot="16200000">
              <a:off x="2953843" y="1896865"/>
              <a:ext cx="10690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750">
                  <a:latin typeface="Arial" panose="020B0604020202020204" pitchFamily="34" charset="0"/>
                  <a:cs typeface="Arial" panose="020B0604020202020204" pitchFamily="34" charset="0"/>
                </a:rPr>
                <a:t>GV-06 Manual</a:t>
              </a:r>
              <a:endParaRPr lang="ja-JP" altLang="en-US" sz="7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テキスト ボックス 91">
              <a:extLst>
                <a:ext uri="{FF2B5EF4-FFF2-40B4-BE49-F238E27FC236}">
                  <a16:creationId xmlns:a16="http://schemas.microsoft.com/office/drawing/2014/main" id="{4A7B6700-DF38-ACA9-7404-E3F850E0D524}"/>
                </a:ext>
              </a:extLst>
            </p:cNvPr>
            <p:cNvSpPr txBox="1"/>
            <p:nvPr/>
          </p:nvSpPr>
          <p:spPr>
            <a:xfrm rot="16200000">
              <a:off x="5688740" y="1883479"/>
              <a:ext cx="10690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750">
                  <a:latin typeface="Arial" panose="020B0604020202020204" pitchFamily="34" charset="0"/>
                  <a:cs typeface="Arial" panose="020B0604020202020204" pitchFamily="34" charset="0"/>
                </a:rPr>
                <a:t>GV-07 Manual</a:t>
              </a:r>
              <a:endParaRPr lang="ja-JP" altLang="en-US" sz="7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テキスト ボックス 92">
              <a:extLst>
                <a:ext uri="{FF2B5EF4-FFF2-40B4-BE49-F238E27FC236}">
                  <a16:creationId xmlns:a16="http://schemas.microsoft.com/office/drawing/2014/main" id="{93ED85C8-6AD9-C4F6-5400-82398EECBC15}"/>
                </a:ext>
              </a:extLst>
            </p:cNvPr>
            <p:cNvSpPr txBox="1"/>
            <p:nvPr/>
          </p:nvSpPr>
          <p:spPr>
            <a:xfrm rot="16200000">
              <a:off x="6013810" y="1871835"/>
              <a:ext cx="10712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750">
                  <a:latin typeface="Arial" panose="020B0604020202020204" pitchFamily="34" charset="0"/>
                  <a:cs typeface="Arial" panose="020B0604020202020204" pitchFamily="34" charset="0"/>
                </a:rPr>
                <a:t>GV-08 ICF114</a:t>
              </a:r>
              <a:endParaRPr lang="ja-JP" altLang="en-US" sz="7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テキスト ボックス 93">
              <a:extLst>
                <a:ext uri="{FF2B5EF4-FFF2-40B4-BE49-F238E27FC236}">
                  <a16:creationId xmlns:a16="http://schemas.microsoft.com/office/drawing/2014/main" id="{6676BF71-D1D4-93C1-E87D-5C96CDE44FE0}"/>
                </a:ext>
              </a:extLst>
            </p:cNvPr>
            <p:cNvSpPr txBox="1"/>
            <p:nvPr/>
          </p:nvSpPr>
          <p:spPr>
            <a:xfrm rot="16200000">
              <a:off x="-221144" y="1621578"/>
              <a:ext cx="1528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750">
                  <a:latin typeface="Arial" panose="020B0604020202020204" pitchFamily="34" charset="0"/>
                  <a:cs typeface="Arial" panose="020B0604020202020204" pitchFamily="34" charset="0"/>
                </a:rPr>
                <a:t>カソード交換・挿入器</a:t>
              </a:r>
            </a:p>
          </p:txBody>
        </p:sp>
        <p:sp>
          <p:nvSpPr>
            <p:cNvPr id="95" name="テキスト ボックス 94">
              <a:extLst>
                <a:ext uri="{FF2B5EF4-FFF2-40B4-BE49-F238E27FC236}">
                  <a16:creationId xmlns:a16="http://schemas.microsoft.com/office/drawing/2014/main" id="{8B78484B-AEA7-9257-97A1-656AA6124291}"/>
                </a:ext>
              </a:extLst>
            </p:cNvPr>
            <p:cNvSpPr txBox="1"/>
            <p:nvPr/>
          </p:nvSpPr>
          <p:spPr>
            <a:xfrm rot="16200000">
              <a:off x="1186999" y="1982868"/>
              <a:ext cx="8425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750">
                  <a:latin typeface="Arial" panose="020B0604020202020204" pitchFamily="34" charset="0"/>
                  <a:cs typeface="Arial" panose="020B0604020202020204" pitchFamily="34" charset="0"/>
                </a:rPr>
                <a:t>SC RFgun</a:t>
              </a:r>
              <a:endParaRPr lang="ja-JP" altLang="en-US" sz="7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テキスト ボックス 95">
              <a:extLst>
                <a:ext uri="{FF2B5EF4-FFF2-40B4-BE49-F238E27FC236}">
                  <a16:creationId xmlns:a16="http://schemas.microsoft.com/office/drawing/2014/main" id="{78ABF76C-3B3E-78E2-ABA0-C17CFBE55F49}"/>
                </a:ext>
              </a:extLst>
            </p:cNvPr>
            <p:cNvSpPr txBox="1"/>
            <p:nvPr/>
          </p:nvSpPr>
          <p:spPr>
            <a:xfrm rot="16200000">
              <a:off x="3319390" y="1847414"/>
              <a:ext cx="11118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750">
                  <a:latin typeface="Arial" panose="020B0604020202020204" pitchFamily="34" charset="0"/>
                  <a:cs typeface="Arial" panose="020B0604020202020204" pitchFamily="34" charset="0"/>
                </a:rPr>
                <a:t>9cell SC Cavity</a:t>
              </a:r>
              <a:endParaRPr lang="ja-JP" altLang="en-US" sz="7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テキスト ボックス 96">
              <a:extLst>
                <a:ext uri="{FF2B5EF4-FFF2-40B4-BE49-F238E27FC236}">
                  <a16:creationId xmlns:a16="http://schemas.microsoft.com/office/drawing/2014/main" id="{45370C48-1830-F864-92B8-920F198AA90C}"/>
                </a:ext>
              </a:extLst>
            </p:cNvPr>
            <p:cNvSpPr txBox="1"/>
            <p:nvPr/>
          </p:nvSpPr>
          <p:spPr>
            <a:xfrm rot="16200000">
              <a:off x="3919026" y="1847414"/>
              <a:ext cx="11118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750">
                  <a:latin typeface="Arial" panose="020B0604020202020204" pitchFamily="34" charset="0"/>
                  <a:cs typeface="Arial" panose="020B0604020202020204" pitchFamily="34" charset="0"/>
                </a:rPr>
                <a:t>9cell SC Cavity</a:t>
              </a:r>
              <a:endParaRPr lang="ja-JP" altLang="en-US" sz="7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テキスト ボックス 97">
              <a:extLst>
                <a:ext uri="{FF2B5EF4-FFF2-40B4-BE49-F238E27FC236}">
                  <a16:creationId xmlns:a16="http://schemas.microsoft.com/office/drawing/2014/main" id="{FC5CBF9D-A8B9-9D25-9E5E-F2F385EAD647}"/>
                </a:ext>
              </a:extLst>
            </p:cNvPr>
            <p:cNvSpPr txBox="1"/>
            <p:nvPr/>
          </p:nvSpPr>
          <p:spPr>
            <a:xfrm rot="16200000">
              <a:off x="4549142" y="1827094"/>
              <a:ext cx="11118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750">
                  <a:latin typeface="Arial" panose="020B0604020202020204" pitchFamily="34" charset="0"/>
                  <a:cs typeface="Arial" panose="020B0604020202020204" pitchFamily="34" charset="0"/>
                </a:rPr>
                <a:t>9cell SC Cavity</a:t>
              </a:r>
              <a:endParaRPr lang="ja-JP" altLang="en-US" sz="7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テキスト ボックス 98">
              <a:extLst>
                <a:ext uri="{FF2B5EF4-FFF2-40B4-BE49-F238E27FC236}">
                  <a16:creationId xmlns:a16="http://schemas.microsoft.com/office/drawing/2014/main" id="{AEAF7F2D-A4FA-4F3C-8162-41E917445C04}"/>
                </a:ext>
              </a:extLst>
            </p:cNvPr>
            <p:cNvSpPr txBox="1"/>
            <p:nvPr/>
          </p:nvSpPr>
          <p:spPr>
            <a:xfrm rot="16200000">
              <a:off x="5189418" y="1847414"/>
              <a:ext cx="11118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750">
                  <a:latin typeface="Arial" panose="020B0604020202020204" pitchFamily="34" charset="0"/>
                  <a:cs typeface="Arial" panose="020B0604020202020204" pitchFamily="34" charset="0"/>
                </a:rPr>
                <a:t>9cell SC Cavity</a:t>
              </a:r>
              <a:endParaRPr lang="ja-JP" altLang="en-US" sz="7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テキスト ボックス 99">
              <a:extLst>
                <a:ext uri="{FF2B5EF4-FFF2-40B4-BE49-F238E27FC236}">
                  <a16:creationId xmlns:a16="http://schemas.microsoft.com/office/drawing/2014/main" id="{DA3268BB-D7D0-34AF-FDC4-B15F013CFBD6}"/>
                </a:ext>
              </a:extLst>
            </p:cNvPr>
            <p:cNvSpPr txBox="1"/>
            <p:nvPr/>
          </p:nvSpPr>
          <p:spPr>
            <a:xfrm rot="16200000">
              <a:off x="2141694" y="2046468"/>
              <a:ext cx="7078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750">
                  <a:latin typeface="Arial" panose="020B0604020202020204" pitchFamily="34" charset="0"/>
                  <a:cs typeface="Arial" panose="020B0604020202020204" pitchFamily="34" charset="0"/>
                </a:rPr>
                <a:t>BPM-01</a:t>
              </a:r>
              <a:endParaRPr lang="ja-JP" altLang="en-US" sz="7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9D8EC127-9A2E-5CA1-61B3-9C52ABBE19D3}"/>
                </a:ext>
              </a:extLst>
            </p:cNvPr>
            <p:cNvSpPr txBox="1"/>
            <p:nvPr/>
          </p:nvSpPr>
          <p:spPr>
            <a:xfrm rot="16200000">
              <a:off x="2760746" y="2067508"/>
              <a:ext cx="7078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750">
                  <a:latin typeface="Arial" panose="020B0604020202020204" pitchFamily="34" charset="0"/>
                  <a:cs typeface="Arial" panose="020B0604020202020204" pitchFamily="34" charset="0"/>
                </a:rPr>
                <a:t>BPM-02</a:t>
              </a:r>
              <a:endParaRPr lang="ja-JP" altLang="en-US" sz="7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テキスト ボックス 101">
              <a:extLst>
                <a:ext uri="{FF2B5EF4-FFF2-40B4-BE49-F238E27FC236}">
                  <a16:creationId xmlns:a16="http://schemas.microsoft.com/office/drawing/2014/main" id="{E4E08F23-991C-1567-1EE3-68B8E7609CE9}"/>
                </a:ext>
              </a:extLst>
            </p:cNvPr>
            <p:cNvSpPr txBox="1"/>
            <p:nvPr/>
          </p:nvSpPr>
          <p:spPr>
            <a:xfrm rot="16200000">
              <a:off x="2192568" y="1954939"/>
              <a:ext cx="8468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750">
                  <a:latin typeface="Arial" panose="020B0604020202020204" pitchFamily="34" charset="0"/>
                  <a:cs typeface="Arial" panose="020B0604020202020204" pitchFamily="34" charset="0"/>
                </a:rPr>
                <a:t>Solenoid 1</a:t>
              </a:r>
              <a:endParaRPr lang="ja-JP" altLang="en-US" sz="7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テキスト ボックス 102">
              <a:extLst>
                <a:ext uri="{FF2B5EF4-FFF2-40B4-BE49-F238E27FC236}">
                  <a16:creationId xmlns:a16="http://schemas.microsoft.com/office/drawing/2014/main" id="{703E6B83-AAEC-3D8E-3C60-4D327061EE34}"/>
                </a:ext>
              </a:extLst>
            </p:cNvPr>
            <p:cNvSpPr txBox="1"/>
            <p:nvPr/>
          </p:nvSpPr>
          <p:spPr>
            <a:xfrm rot="16200000">
              <a:off x="1984480" y="1649199"/>
              <a:ext cx="15670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750">
                  <a:latin typeface="Arial" panose="020B0604020202020204" pitchFamily="34" charset="0"/>
                  <a:cs typeface="Arial" panose="020B0604020202020204" pitchFamily="34" charset="0"/>
                </a:rPr>
                <a:t>ST-01 Steering magnet</a:t>
              </a:r>
              <a:endParaRPr lang="ja-JP" altLang="en-US" sz="7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テキスト ボックス 103">
              <a:extLst>
                <a:ext uri="{FF2B5EF4-FFF2-40B4-BE49-F238E27FC236}">
                  <a16:creationId xmlns:a16="http://schemas.microsoft.com/office/drawing/2014/main" id="{14DCC3ED-A171-63D8-EA75-72689A95E60D}"/>
                </a:ext>
              </a:extLst>
            </p:cNvPr>
            <p:cNvSpPr txBox="1"/>
            <p:nvPr/>
          </p:nvSpPr>
          <p:spPr>
            <a:xfrm rot="16200000">
              <a:off x="2153123" y="1653733"/>
              <a:ext cx="14944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750">
                  <a:latin typeface="Arial" panose="020B0604020202020204" pitchFamily="34" charset="0"/>
                  <a:cs typeface="Arial" panose="020B0604020202020204" pitchFamily="34" charset="0"/>
                </a:rPr>
                <a:t>RFgun Laser Injection</a:t>
              </a:r>
              <a:endParaRPr lang="ja-JP" altLang="en-US" sz="7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テキスト ボックス 104">
              <a:extLst>
                <a:ext uri="{FF2B5EF4-FFF2-40B4-BE49-F238E27FC236}">
                  <a16:creationId xmlns:a16="http://schemas.microsoft.com/office/drawing/2014/main" id="{FD77698E-0664-7BBE-724E-5AC259348D20}"/>
                </a:ext>
              </a:extLst>
            </p:cNvPr>
            <p:cNvSpPr txBox="1"/>
            <p:nvPr/>
          </p:nvSpPr>
          <p:spPr>
            <a:xfrm rot="16200000">
              <a:off x="2475606" y="4625039"/>
              <a:ext cx="97077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750">
                  <a:latin typeface="Arial" panose="020B0604020202020204" pitchFamily="34" charset="0"/>
                  <a:cs typeface="Arial" panose="020B0604020202020204" pitchFamily="34" charset="0"/>
                </a:rPr>
                <a:t>PRM-01</a:t>
              </a:r>
            </a:p>
            <a:p>
              <a:r>
                <a:rPr lang="en-US" altLang="ja-JP" sz="750">
                  <a:latin typeface="Arial" panose="020B0604020202020204" pitchFamily="34" charset="0"/>
                  <a:cs typeface="Arial" panose="020B0604020202020204" pitchFamily="34" charset="0"/>
                </a:rPr>
                <a:t>Vacuum port</a:t>
              </a:r>
              <a:endParaRPr lang="ja-JP" altLang="en-US" sz="7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6" name="直線コネクタ 105">
              <a:extLst>
                <a:ext uri="{FF2B5EF4-FFF2-40B4-BE49-F238E27FC236}">
                  <a16:creationId xmlns:a16="http://schemas.microsoft.com/office/drawing/2014/main" id="{32B70926-451E-CF0A-3B5B-0D6E31271D1A}"/>
                </a:ext>
              </a:extLst>
            </p:cNvPr>
            <p:cNvCxnSpPr/>
            <p:nvPr/>
          </p:nvCxnSpPr>
          <p:spPr>
            <a:xfrm flipV="1">
              <a:off x="2900336" y="3937714"/>
              <a:ext cx="0" cy="878094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テキスト ボックス 106">
              <a:extLst>
                <a:ext uri="{FF2B5EF4-FFF2-40B4-BE49-F238E27FC236}">
                  <a16:creationId xmlns:a16="http://schemas.microsoft.com/office/drawing/2014/main" id="{BCFB5581-59DB-510D-26B0-1B9F3685466B}"/>
                </a:ext>
              </a:extLst>
            </p:cNvPr>
            <p:cNvSpPr txBox="1"/>
            <p:nvPr/>
          </p:nvSpPr>
          <p:spPr>
            <a:xfrm rot="16200000">
              <a:off x="6342820" y="2052932"/>
              <a:ext cx="7078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750">
                  <a:latin typeface="Arial" panose="020B0604020202020204" pitchFamily="34" charset="0"/>
                  <a:cs typeface="Arial" panose="020B0604020202020204" pitchFamily="34" charset="0"/>
                </a:rPr>
                <a:t>BPM-03</a:t>
              </a:r>
              <a:endParaRPr lang="ja-JP" altLang="en-US" sz="7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テキスト ボックス 107">
              <a:extLst>
                <a:ext uri="{FF2B5EF4-FFF2-40B4-BE49-F238E27FC236}">
                  <a16:creationId xmlns:a16="http://schemas.microsoft.com/office/drawing/2014/main" id="{6A9788B1-24F7-AFF3-E714-DE119BAC6EEF}"/>
                </a:ext>
              </a:extLst>
            </p:cNvPr>
            <p:cNvSpPr txBox="1"/>
            <p:nvPr/>
          </p:nvSpPr>
          <p:spPr>
            <a:xfrm rot="16200000">
              <a:off x="7688396" y="1915863"/>
              <a:ext cx="5946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750">
                  <a:latin typeface="Arial" panose="020B0604020202020204" pitchFamily="34" charset="0"/>
                  <a:cs typeface="Arial" panose="020B0604020202020204" pitchFamily="34" charset="0"/>
                </a:rPr>
                <a:t>ACCT</a:t>
              </a:r>
              <a:endParaRPr lang="ja-JP" altLang="en-US" sz="7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テキスト ボックス 108">
              <a:extLst>
                <a:ext uri="{FF2B5EF4-FFF2-40B4-BE49-F238E27FC236}">
                  <a16:creationId xmlns:a16="http://schemas.microsoft.com/office/drawing/2014/main" id="{5A2257FF-A7B8-F110-ACB2-5A9C51D49609}"/>
                </a:ext>
              </a:extLst>
            </p:cNvPr>
            <p:cNvSpPr txBox="1"/>
            <p:nvPr/>
          </p:nvSpPr>
          <p:spPr>
            <a:xfrm rot="16200000">
              <a:off x="6602157" y="1687061"/>
              <a:ext cx="15670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750">
                  <a:latin typeface="Arial" panose="020B0604020202020204" pitchFamily="34" charset="0"/>
                  <a:cs typeface="Arial" panose="020B0604020202020204" pitchFamily="34" charset="0"/>
                </a:rPr>
                <a:t>ST-02 Steering magnet</a:t>
              </a:r>
              <a:endParaRPr lang="ja-JP" altLang="en-US" sz="7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テキスト ボックス 109">
              <a:extLst>
                <a:ext uri="{FF2B5EF4-FFF2-40B4-BE49-F238E27FC236}">
                  <a16:creationId xmlns:a16="http://schemas.microsoft.com/office/drawing/2014/main" id="{5CCCEBB1-B602-70C7-EB39-2165C98615CC}"/>
                </a:ext>
              </a:extLst>
            </p:cNvPr>
            <p:cNvSpPr txBox="1"/>
            <p:nvPr/>
          </p:nvSpPr>
          <p:spPr>
            <a:xfrm rot="16200000">
              <a:off x="6557048" y="1848090"/>
              <a:ext cx="12080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750">
                  <a:latin typeface="Arial" panose="020B0604020202020204" pitchFamily="34" charset="0"/>
                  <a:cs typeface="Arial" panose="020B0604020202020204" pitchFamily="34" charset="0"/>
                </a:rPr>
                <a:t>QF-01 Q magnet</a:t>
              </a:r>
              <a:endParaRPr lang="ja-JP" altLang="en-US" sz="7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テキスト ボックス 110">
              <a:extLst>
                <a:ext uri="{FF2B5EF4-FFF2-40B4-BE49-F238E27FC236}">
                  <a16:creationId xmlns:a16="http://schemas.microsoft.com/office/drawing/2014/main" id="{58D5D6C6-32ED-214B-27FA-77CC24CC4668}"/>
                </a:ext>
              </a:extLst>
            </p:cNvPr>
            <p:cNvSpPr txBox="1"/>
            <p:nvPr/>
          </p:nvSpPr>
          <p:spPr>
            <a:xfrm rot="16200000">
              <a:off x="6984183" y="1855302"/>
              <a:ext cx="12208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750">
                  <a:latin typeface="Arial" panose="020B0604020202020204" pitchFamily="34" charset="0"/>
                  <a:cs typeface="Arial" panose="020B0604020202020204" pitchFamily="34" charset="0"/>
                </a:rPr>
                <a:t>QD-01 Q magnet</a:t>
              </a:r>
              <a:endParaRPr lang="ja-JP" altLang="en-US" sz="7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正方形/長方形 111">
              <a:extLst>
                <a:ext uri="{FF2B5EF4-FFF2-40B4-BE49-F238E27FC236}">
                  <a16:creationId xmlns:a16="http://schemas.microsoft.com/office/drawing/2014/main" id="{6AE1CBF4-FEDC-A5F0-67C4-595109142ADE}"/>
                </a:ext>
              </a:extLst>
            </p:cNvPr>
            <p:cNvSpPr/>
            <p:nvPr/>
          </p:nvSpPr>
          <p:spPr>
            <a:xfrm>
              <a:off x="6817342" y="3551367"/>
              <a:ext cx="137697" cy="35127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113" name="テキスト ボックス 112">
              <a:extLst>
                <a:ext uri="{FF2B5EF4-FFF2-40B4-BE49-F238E27FC236}">
                  <a16:creationId xmlns:a16="http://schemas.microsoft.com/office/drawing/2014/main" id="{5A67EDDC-2AA6-47F5-E02D-33380BB106E4}"/>
                </a:ext>
              </a:extLst>
            </p:cNvPr>
            <p:cNvSpPr txBox="1"/>
            <p:nvPr/>
          </p:nvSpPr>
          <p:spPr>
            <a:xfrm rot="16200000">
              <a:off x="6469651" y="4534994"/>
              <a:ext cx="97077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750">
                  <a:latin typeface="Arial" panose="020B0604020202020204" pitchFamily="34" charset="0"/>
                  <a:cs typeface="Arial" panose="020B0604020202020204" pitchFamily="34" charset="0"/>
                </a:rPr>
                <a:t>PRM-02</a:t>
              </a:r>
            </a:p>
            <a:p>
              <a:r>
                <a:rPr lang="en-US" altLang="ja-JP" sz="750">
                  <a:latin typeface="Arial" panose="020B0604020202020204" pitchFamily="34" charset="0"/>
                  <a:cs typeface="Arial" panose="020B0604020202020204" pitchFamily="34" charset="0"/>
                </a:rPr>
                <a:t>Vacuum port</a:t>
              </a:r>
              <a:endParaRPr lang="ja-JP" altLang="en-US" sz="7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4" name="直線コネクタ 113">
              <a:extLst>
                <a:ext uri="{FF2B5EF4-FFF2-40B4-BE49-F238E27FC236}">
                  <a16:creationId xmlns:a16="http://schemas.microsoft.com/office/drawing/2014/main" id="{A52A68C8-F814-A7DE-A8BA-36A65E1CA848}"/>
                </a:ext>
              </a:extLst>
            </p:cNvPr>
            <p:cNvCxnSpPr/>
            <p:nvPr/>
          </p:nvCxnSpPr>
          <p:spPr>
            <a:xfrm flipV="1">
              <a:off x="6907491" y="3841091"/>
              <a:ext cx="0" cy="878094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テキスト ボックス 114">
              <a:extLst>
                <a:ext uri="{FF2B5EF4-FFF2-40B4-BE49-F238E27FC236}">
                  <a16:creationId xmlns:a16="http://schemas.microsoft.com/office/drawing/2014/main" id="{3A9E0D84-1E57-6F81-226A-4BA5D9960F0C}"/>
                </a:ext>
              </a:extLst>
            </p:cNvPr>
            <p:cNvSpPr txBox="1"/>
            <p:nvPr/>
          </p:nvSpPr>
          <p:spPr>
            <a:xfrm rot="16200000">
              <a:off x="8081231" y="2130716"/>
              <a:ext cx="7078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750">
                  <a:latin typeface="Arial" panose="020B0604020202020204" pitchFamily="34" charset="0"/>
                  <a:cs typeface="Arial" panose="020B0604020202020204" pitchFamily="34" charset="0"/>
                </a:rPr>
                <a:t>BPM-04</a:t>
              </a:r>
              <a:endParaRPr lang="ja-JP" altLang="en-US" sz="7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テキスト ボックス 115">
              <a:extLst>
                <a:ext uri="{FF2B5EF4-FFF2-40B4-BE49-F238E27FC236}">
                  <a16:creationId xmlns:a16="http://schemas.microsoft.com/office/drawing/2014/main" id="{2295C83D-CEB4-1A0D-17A6-A61706C78DD0}"/>
                </a:ext>
              </a:extLst>
            </p:cNvPr>
            <p:cNvSpPr txBox="1"/>
            <p:nvPr/>
          </p:nvSpPr>
          <p:spPr>
            <a:xfrm rot="16200000">
              <a:off x="8265504" y="1910254"/>
              <a:ext cx="10049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750">
                  <a:latin typeface="Arial" panose="020B0604020202020204" pitchFamily="34" charset="0"/>
                  <a:cs typeface="Arial" panose="020B0604020202020204" pitchFamily="34" charset="0"/>
                </a:rPr>
                <a:t>Bend magnet</a:t>
              </a:r>
              <a:endParaRPr lang="ja-JP" altLang="en-US" sz="7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テキスト ボックス 116">
              <a:extLst>
                <a:ext uri="{FF2B5EF4-FFF2-40B4-BE49-F238E27FC236}">
                  <a16:creationId xmlns:a16="http://schemas.microsoft.com/office/drawing/2014/main" id="{B1B4A5C1-F0B4-5573-66A8-B2F23AF974B5}"/>
                </a:ext>
              </a:extLst>
            </p:cNvPr>
            <p:cNvSpPr txBox="1"/>
            <p:nvPr/>
          </p:nvSpPr>
          <p:spPr>
            <a:xfrm rot="16200000">
              <a:off x="9538658" y="2151996"/>
              <a:ext cx="7142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750">
                  <a:latin typeface="Arial" panose="020B0604020202020204" pitchFamily="34" charset="0"/>
                  <a:cs typeface="Arial" panose="020B0604020202020204" pitchFamily="34" charset="0"/>
                </a:rPr>
                <a:t>PRM-04</a:t>
              </a:r>
              <a:endParaRPr lang="ja-JP" altLang="en-US" sz="7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テキスト ボックス 117">
              <a:extLst>
                <a:ext uri="{FF2B5EF4-FFF2-40B4-BE49-F238E27FC236}">
                  <a16:creationId xmlns:a16="http://schemas.microsoft.com/office/drawing/2014/main" id="{481E38B0-9228-E0AC-35C9-5E181824A140}"/>
                </a:ext>
              </a:extLst>
            </p:cNvPr>
            <p:cNvSpPr txBox="1"/>
            <p:nvPr/>
          </p:nvSpPr>
          <p:spPr>
            <a:xfrm rot="16200000">
              <a:off x="9457049" y="1555255"/>
              <a:ext cx="17893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750">
                  <a:latin typeface="Arial" panose="020B0604020202020204" pitchFamily="34" charset="0"/>
                  <a:cs typeface="Arial" panose="020B0604020202020204" pitchFamily="34" charset="0"/>
                </a:rPr>
                <a:t>Beam Window / Beam stop</a:t>
              </a:r>
              <a:endParaRPr lang="ja-JP" altLang="en-US" sz="7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テキスト ボックス 118">
              <a:extLst>
                <a:ext uri="{FF2B5EF4-FFF2-40B4-BE49-F238E27FC236}">
                  <a16:creationId xmlns:a16="http://schemas.microsoft.com/office/drawing/2014/main" id="{C104ED8C-CF01-1662-E4B5-7C72CE4633AC}"/>
                </a:ext>
              </a:extLst>
            </p:cNvPr>
            <p:cNvSpPr txBox="1"/>
            <p:nvPr/>
          </p:nvSpPr>
          <p:spPr>
            <a:xfrm rot="17088407">
              <a:off x="9196640" y="4935970"/>
              <a:ext cx="7142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750">
                  <a:latin typeface="Arial" panose="020B0604020202020204" pitchFamily="34" charset="0"/>
                  <a:cs typeface="Arial" panose="020B0604020202020204" pitchFamily="34" charset="0"/>
                </a:rPr>
                <a:t>PRM-03</a:t>
              </a:r>
              <a:endParaRPr lang="ja-JP" altLang="en-US" sz="7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テキスト ボックス 119">
              <a:extLst>
                <a:ext uri="{FF2B5EF4-FFF2-40B4-BE49-F238E27FC236}">
                  <a16:creationId xmlns:a16="http://schemas.microsoft.com/office/drawing/2014/main" id="{E12ABBD9-9587-3E9A-E132-51B5B1D2B8B6}"/>
                </a:ext>
              </a:extLst>
            </p:cNvPr>
            <p:cNvSpPr txBox="1"/>
            <p:nvPr/>
          </p:nvSpPr>
          <p:spPr>
            <a:xfrm rot="17088407">
              <a:off x="8969208" y="4880486"/>
              <a:ext cx="7078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750">
                  <a:latin typeface="Arial" panose="020B0604020202020204" pitchFamily="34" charset="0"/>
                  <a:cs typeface="Arial" panose="020B0604020202020204" pitchFamily="34" charset="0"/>
                </a:rPr>
                <a:t>BPM-05</a:t>
              </a:r>
              <a:endParaRPr lang="ja-JP" altLang="en-US" sz="7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96FDF8DE-AE0E-6F1C-929E-131334F6F3D1}"/>
                </a:ext>
              </a:extLst>
            </p:cNvPr>
            <p:cNvSpPr txBox="1"/>
            <p:nvPr/>
          </p:nvSpPr>
          <p:spPr>
            <a:xfrm rot="17088407">
              <a:off x="9537623" y="5003151"/>
              <a:ext cx="10690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750">
                  <a:latin typeface="Arial" panose="020B0604020202020204" pitchFamily="34" charset="0"/>
                  <a:cs typeface="Arial" panose="020B0604020202020204" pitchFamily="34" charset="0"/>
                </a:rPr>
                <a:t>Beam Window</a:t>
              </a:r>
              <a:endParaRPr lang="ja-JP" altLang="en-US" sz="7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7" name="直線矢印コネクタ 126">
              <a:extLst>
                <a:ext uri="{FF2B5EF4-FFF2-40B4-BE49-F238E27FC236}">
                  <a16:creationId xmlns:a16="http://schemas.microsoft.com/office/drawing/2014/main" id="{914176C9-7D66-32B3-468C-BD054478A7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34722" y="3733927"/>
              <a:ext cx="152348" cy="114507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テキスト ボックス 127">
              <a:extLst>
                <a:ext uri="{FF2B5EF4-FFF2-40B4-BE49-F238E27FC236}">
                  <a16:creationId xmlns:a16="http://schemas.microsoft.com/office/drawing/2014/main" id="{C0CA0493-0853-F1C5-3A0F-2894DB6C12BE}"/>
                </a:ext>
              </a:extLst>
            </p:cNvPr>
            <p:cNvSpPr txBox="1"/>
            <p:nvPr/>
          </p:nvSpPr>
          <p:spPr>
            <a:xfrm>
              <a:off x="7457763" y="4892497"/>
              <a:ext cx="155427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750">
                  <a:latin typeface="Arial" panose="020B0604020202020204" pitchFamily="34" charset="0"/>
                  <a:cs typeface="Arial" panose="020B0604020202020204" pitchFamily="34" charset="0"/>
                </a:rPr>
                <a:t>outer Φ60.5 beam pipe</a:t>
              </a:r>
            </a:p>
            <a:p>
              <a:r>
                <a:rPr lang="en-US" altLang="ja-JP" sz="750">
                  <a:latin typeface="Arial" panose="020B0604020202020204" pitchFamily="34" charset="0"/>
                  <a:cs typeface="Arial" panose="020B0604020202020204" pitchFamily="34" charset="0"/>
                </a:rPr>
                <a:t>(inner φ57.2mm)</a:t>
              </a:r>
              <a:endParaRPr lang="ja-JP" altLang="en-US" sz="7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9" name="直線矢印コネクタ 128">
              <a:extLst>
                <a:ext uri="{FF2B5EF4-FFF2-40B4-BE49-F238E27FC236}">
                  <a16:creationId xmlns:a16="http://schemas.microsoft.com/office/drawing/2014/main" id="{E8191986-B895-C759-A824-8C08FAF0EA7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33951" y="3676929"/>
              <a:ext cx="691622" cy="128154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テキスト ボックス 130">
              <a:extLst>
                <a:ext uri="{FF2B5EF4-FFF2-40B4-BE49-F238E27FC236}">
                  <a16:creationId xmlns:a16="http://schemas.microsoft.com/office/drawing/2014/main" id="{B7FD43EC-5A19-0CAC-7C44-6B0472A017F2}"/>
                </a:ext>
              </a:extLst>
            </p:cNvPr>
            <p:cNvSpPr txBox="1"/>
            <p:nvPr/>
          </p:nvSpPr>
          <p:spPr>
            <a:xfrm>
              <a:off x="3677854" y="4831134"/>
              <a:ext cx="155427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750">
                  <a:latin typeface="Arial" panose="020B0604020202020204" pitchFamily="34" charset="0"/>
                  <a:cs typeface="Arial" panose="020B0604020202020204" pitchFamily="34" charset="0"/>
                </a:rPr>
                <a:t>outer Φ60.5 beam pipe</a:t>
              </a:r>
            </a:p>
            <a:p>
              <a:r>
                <a:rPr lang="en-US" altLang="ja-JP" sz="750">
                  <a:latin typeface="Arial" panose="020B0604020202020204" pitchFamily="34" charset="0"/>
                  <a:cs typeface="Arial" panose="020B0604020202020204" pitchFamily="34" charset="0"/>
                </a:rPr>
                <a:t>(inner φ57.2mm)</a:t>
              </a:r>
              <a:endParaRPr lang="ja-JP" altLang="en-US" sz="7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5" name="直線矢印コネクタ 134">
              <a:extLst>
                <a:ext uri="{FF2B5EF4-FFF2-40B4-BE49-F238E27FC236}">
                  <a16:creationId xmlns:a16="http://schemas.microsoft.com/office/drawing/2014/main" id="{B8B64668-5CDF-7FF3-B89D-4B63B13200AC}"/>
                </a:ext>
              </a:extLst>
            </p:cNvPr>
            <p:cNvCxnSpPr/>
            <p:nvPr/>
          </p:nvCxnSpPr>
          <p:spPr>
            <a:xfrm>
              <a:off x="6424690" y="4186454"/>
              <a:ext cx="2302903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テキスト ボックス 135">
              <a:extLst>
                <a:ext uri="{FF2B5EF4-FFF2-40B4-BE49-F238E27FC236}">
                  <a16:creationId xmlns:a16="http://schemas.microsoft.com/office/drawing/2014/main" id="{B5C2BA77-FDE6-41BF-F445-4021E6851E79}"/>
                </a:ext>
              </a:extLst>
            </p:cNvPr>
            <p:cNvSpPr txBox="1"/>
            <p:nvPr/>
          </p:nvSpPr>
          <p:spPr>
            <a:xfrm>
              <a:off x="7258704" y="4165187"/>
              <a:ext cx="844676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900">
                  <a:latin typeface="Arial" panose="020B0604020202020204" pitchFamily="34" charset="0"/>
                  <a:cs typeface="Arial" panose="020B0604020202020204" pitchFamily="34" charset="0"/>
                </a:rPr>
                <a:t>1500mm</a:t>
              </a:r>
              <a:endParaRPr lang="ja-JP" alt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7" name="直線矢印コネクタ 136">
              <a:extLst>
                <a:ext uri="{FF2B5EF4-FFF2-40B4-BE49-F238E27FC236}">
                  <a16:creationId xmlns:a16="http://schemas.microsoft.com/office/drawing/2014/main" id="{DF2BE08E-5FA0-02B2-B907-FE6A04D44241}"/>
                </a:ext>
              </a:extLst>
            </p:cNvPr>
            <p:cNvCxnSpPr>
              <a:cxnSpLocks/>
            </p:cNvCxnSpPr>
            <p:nvPr/>
          </p:nvCxnSpPr>
          <p:spPr>
            <a:xfrm>
              <a:off x="8744355" y="4187224"/>
              <a:ext cx="1607383" cy="25762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テキスト ボックス 138">
              <a:extLst>
                <a:ext uri="{FF2B5EF4-FFF2-40B4-BE49-F238E27FC236}">
                  <a16:creationId xmlns:a16="http://schemas.microsoft.com/office/drawing/2014/main" id="{1F66C349-24AC-3383-9143-268B28571BD7}"/>
                </a:ext>
              </a:extLst>
            </p:cNvPr>
            <p:cNvSpPr txBox="1"/>
            <p:nvPr/>
          </p:nvSpPr>
          <p:spPr>
            <a:xfrm rot="521681">
              <a:off x="8856331" y="4212387"/>
              <a:ext cx="759183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900">
                  <a:latin typeface="Arial" panose="020B0604020202020204" pitchFamily="34" charset="0"/>
                  <a:cs typeface="Arial" panose="020B0604020202020204" pitchFamily="34" charset="0"/>
                </a:rPr>
                <a:t>800mm</a:t>
              </a:r>
              <a:endParaRPr lang="ja-JP" alt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0" name="直線矢印コネクタ 139">
              <a:extLst>
                <a:ext uri="{FF2B5EF4-FFF2-40B4-BE49-F238E27FC236}">
                  <a16:creationId xmlns:a16="http://schemas.microsoft.com/office/drawing/2014/main" id="{3307A0C4-474C-8C8F-B1A5-AA12DEC4E608}"/>
                </a:ext>
              </a:extLst>
            </p:cNvPr>
            <p:cNvCxnSpPr>
              <a:cxnSpLocks/>
            </p:cNvCxnSpPr>
            <p:nvPr/>
          </p:nvCxnSpPr>
          <p:spPr>
            <a:xfrm>
              <a:off x="3331079" y="4193137"/>
              <a:ext cx="3093611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テキスト ボックス 140">
              <a:extLst>
                <a:ext uri="{FF2B5EF4-FFF2-40B4-BE49-F238E27FC236}">
                  <a16:creationId xmlns:a16="http://schemas.microsoft.com/office/drawing/2014/main" id="{BEBA3F15-3591-9FB6-952F-8CF31A69864F}"/>
                </a:ext>
              </a:extLst>
            </p:cNvPr>
            <p:cNvSpPr txBox="1"/>
            <p:nvPr/>
          </p:nvSpPr>
          <p:spPr>
            <a:xfrm>
              <a:off x="4463047" y="4193135"/>
              <a:ext cx="1058409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900">
                  <a:latin typeface="Arial" panose="020B0604020202020204" pitchFamily="34" charset="0"/>
                  <a:cs typeface="Arial" panose="020B0604020202020204" pitchFamily="34" charset="0"/>
                </a:rPr>
                <a:t>3661.66mm</a:t>
              </a:r>
              <a:endParaRPr lang="ja-JP" alt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3" name="直線矢印コネクタ 142">
              <a:extLst>
                <a:ext uri="{FF2B5EF4-FFF2-40B4-BE49-F238E27FC236}">
                  <a16:creationId xmlns:a16="http://schemas.microsoft.com/office/drawing/2014/main" id="{B270B6A0-2D9D-97D3-82F9-8E8155634323}"/>
                </a:ext>
              </a:extLst>
            </p:cNvPr>
            <p:cNvCxnSpPr>
              <a:cxnSpLocks/>
            </p:cNvCxnSpPr>
            <p:nvPr/>
          </p:nvCxnSpPr>
          <p:spPr>
            <a:xfrm>
              <a:off x="2220782" y="4200590"/>
              <a:ext cx="1134887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矢印コネクタ 144">
              <a:extLst>
                <a:ext uri="{FF2B5EF4-FFF2-40B4-BE49-F238E27FC236}">
                  <a16:creationId xmlns:a16="http://schemas.microsoft.com/office/drawing/2014/main" id="{F0D66AA6-8B4A-658F-FA5B-3CC89F08740D}"/>
                </a:ext>
              </a:extLst>
            </p:cNvPr>
            <p:cNvCxnSpPr>
              <a:cxnSpLocks/>
            </p:cNvCxnSpPr>
            <p:nvPr/>
          </p:nvCxnSpPr>
          <p:spPr>
            <a:xfrm>
              <a:off x="1110485" y="4197410"/>
              <a:ext cx="1134887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矢印コネクタ 145">
              <a:extLst>
                <a:ext uri="{FF2B5EF4-FFF2-40B4-BE49-F238E27FC236}">
                  <a16:creationId xmlns:a16="http://schemas.microsoft.com/office/drawing/2014/main" id="{FC3A4EC3-597C-F739-BC9A-69DB76DA4374}"/>
                </a:ext>
              </a:extLst>
            </p:cNvPr>
            <p:cNvCxnSpPr>
              <a:cxnSpLocks/>
            </p:cNvCxnSpPr>
            <p:nvPr/>
          </p:nvCxnSpPr>
          <p:spPr>
            <a:xfrm>
              <a:off x="294290" y="4200590"/>
              <a:ext cx="80301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テキスト ボックス 147">
              <a:extLst>
                <a:ext uri="{FF2B5EF4-FFF2-40B4-BE49-F238E27FC236}">
                  <a16:creationId xmlns:a16="http://schemas.microsoft.com/office/drawing/2014/main" id="{C5B8CF0B-D22F-A827-51D2-A22F85B99DE0}"/>
                </a:ext>
              </a:extLst>
            </p:cNvPr>
            <p:cNvSpPr txBox="1"/>
            <p:nvPr/>
          </p:nvSpPr>
          <p:spPr>
            <a:xfrm>
              <a:off x="1351122" y="4208343"/>
              <a:ext cx="844676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900">
                  <a:latin typeface="Arial" panose="020B0604020202020204" pitchFamily="34" charset="0"/>
                  <a:cs typeface="Arial" panose="020B0604020202020204" pitchFamily="34" charset="0"/>
                </a:rPr>
                <a:t>1094mm</a:t>
              </a:r>
              <a:endParaRPr lang="ja-JP" alt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テキスト ボックス 148">
              <a:extLst>
                <a:ext uri="{FF2B5EF4-FFF2-40B4-BE49-F238E27FC236}">
                  <a16:creationId xmlns:a16="http://schemas.microsoft.com/office/drawing/2014/main" id="{A194B905-E454-E7CB-E7BB-C7588DA909C9}"/>
                </a:ext>
              </a:extLst>
            </p:cNvPr>
            <p:cNvSpPr txBox="1"/>
            <p:nvPr/>
          </p:nvSpPr>
          <p:spPr>
            <a:xfrm>
              <a:off x="376057" y="4213926"/>
              <a:ext cx="759183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900">
                  <a:latin typeface="Arial" panose="020B0604020202020204" pitchFamily="34" charset="0"/>
                  <a:cs typeface="Arial" panose="020B0604020202020204" pitchFamily="34" charset="0"/>
                </a:rPr>
                <a:t>250mm</a:t>
              </a:r>
              <a:endParaRPr lang="ja-JP" alt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テキスト ボックス 149">
              <a:extLst>
                <a:ext uri="{FF2B5EF4-FFF2-40B4-BE49-F238E27FC236}">
                  <a16:creationId xmlns:a16="http://schemas.microsoft.com/office/drawing/2014/main" id="{4FF8EEBE-FA70-2438-935F-261A89F275DA}"/>
                </a:ext>
              </a:extLst>
            </p:cNvPr>
            <p:cNvSpPr txBox="1"/>
            <p:nvPr/>
          </p:nvSpPr>
          <p:spPr>
            <a:xfrm>
              <a:off x="2526833" y="4219643"/>
              <a:ext cx="759183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900">
                  <a:latin typeface="Arial" panose="020B0604020202020204" pitchFamily="34" charset="0"/>
                  <a:cs typeface="Arial" panose="020B0604020202020204" pitchFamily="34" charset="0"/>
                </a:rPr>
                <a:t>607mm</a:t>
              </a:r>
              <a:endParaRPr lang="ja-JP" alt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3" name="グループ化 162">
              <a:extLst>
                <a:ext uri="{FF2B5EF4-FFF2-40B4-BE49-F238E27FC236}">
                  <a16:creationId xmlns:a16="http://schemas.microsoft.com/office/drawing/2014/main" id="{0597D7B6-D7E3-46C6-E4A5-D931B7C11EE1}"/>
                </a:ext>
              </a:extLst>
            </p:cNvPr>
            <p:cNvGrpSpPr/>
            <p:nvPr/>
          </p:nvGrpSpPr>
          <p:grpSpPr>
            <a:xfrm>
              <a:off x="7013463" y="3398331"/>
              <a:ext cx="798982" cy="465730"/>
              <a:chOff x="1122865" y="3934837"/>
              <a:chExt cx="798982" cy="465730"/>
            </a:xfrm>
          </p:grpSpPr>
          <p:sp>
            <p:nvSpPr>
              <p:cNvPr id="164" name="円/楕円 163">
                <a:extLst>
                  <a:ext uri="{FF2B5EF4-FFF2-40B4-BE49-F238E27FC236}">
                    <a16:creationId xmlns:a16="http://schemas.microsoft.com/office/drawing/2014/main" id="{DCC4EEE5-3765-C43A-FC45-D57C61EA4C46}"/>
                  </a:ext>
                </a:extLst>
              </p:cNvPr>
              <p:cNvSpPr/>
              <p:nvPr/>
            </p:nvSpPr>
            <p:spPr>
              <a:xfrm>
                <a:off x="1567998" y="3966198"/>
                <a:ext cx="353849" cy="19391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013"/>
              </a:p>
            </p:txBody>
          </p:sp>
          <p:sp>
            <p:nvSpPr>
              <p:cNvPr id="165" name="円/楕円 164">
                <a:extLst>
                  <a:ext uri="{FF2B5EF4-FFF2-40B4-BE49-F238E27FC236}">
                    <a16:creationId xmlns:a16="http://schemas.microsoft.com/office/drawing/2014/main" id="{2166C307-FA09-DFEE-4046-FC95D20091C8}"/>
                  </a:ext>
                </a:extLst>
              </p:cNvPr>
              <p:cNvSpPr/>
              <p:nvPr/>
            </p:nvSpPr>
            <p:spPr>
              <a:xfrm>
                <a:off x="1560815" y="4182151"/>
                <a:ext cx="353849" cy="19391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013"/>
              </a:p>
            </p:txBody>
          </p:sp>
          <p:sp>
            <p:nvSpPr>
              <p:cNvPr id="166" name="円/楕円 165">
                <a:extLst>
                  <a:ext uri="{FF2B5EF4-FFF2-40B4-BE49-F238E27FC236}">
                    <a16:creationId xmlns:a16="http://schemas.microsoft.com/office/drawing/2014/main" id="{B6BFFBD2-672E-18EA-49D9-9C4BD1CC0F33}"/>
                  </a:ext>
                </a:extLst>
              </p:cNvPr>
              <p:cNvSpPr/>
              <p:nvPr/>
            </p:nvSpPr>
            <p:spPr>
              <a:xfrm>
                <a:off x="1130048" y="3966198"/>
                <a:ext cx="353849" cy="19391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013"/>
              </a:p>
            </p:txBody>
          </p:sp>
          <p:sp>
            <p:nvSpPr>
              <p:cNvPr id="167" name="円/楕円 166">
                <a:extLst>
                  <a:ext uri="{FF2B5EF4-FFF2-40B4-BE49-F238E27FC236}">
                    <a16:creationId xmlns:a16="http://schemas.microsoft.com/office/drawing/2014/main" id="{652E3D19-72DD-2109-18FB-3008BAF64A4C}"/>
                  </a:ext>
                </a:extLst>
              </p:cNvPr>
              <p:cNvSpPr/>
              <p:nvPr/>
            </p:nvSpPr>
            <p:spPr>
              <a:xfrm>
                <a:off x="1122865" y="4182151"/>
                <a:ext cx="353849" cy="19391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013"/>
              </a:p>
            </p:txBody>
          </p:sp>
          <p:sp>
            <p:nvSpPr>
              <p:cNvPr id="168" name="角丸四角形 167">
                <a:extLst>
                  <a:ext uri="{FF2B5EF4-FFF2-40B4-BE49-F238E27FC236}">
                    <a16:creationId xmlns:a16="http://schemas.microsoft.com/office/drawing/2014/main" id="{49F6547A-B1E3-14D7-8E4B-FD0F9E1C8FDF}"/>
                  </a:ext>
                </a:extLst>
              </p:cNvPr>
              <p:cNvSpPr/>
              <p:nvPr/>
            </p:nvSpPr>
            <p:spPr>
              <a:xfrm>
                <a:off x="1199400" y="3934837"/>
                <a:ext cx="207580" cy="465727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013"/>
              </a:p>
            </p:txBody>
          </p:sp>
          <p:sp>
            <p:nvSpPr>
              <p:cNvPr id="169" name="角丸四角形 168">
                <a:extLst>
                  <a:ext uri="{FF2B5EF4-FFF2-40B4-BE49-F238E27FC236}">
                    <a16:creationId xmlns:a16="http://schemas.microsoft.com/office/drawing/2014/main" id="{C91D02F8-5DD7-74A8-D353-AF09EFDDEE51}"/>
                  </a:ext>
                </a:extLst>
              </p:cNvPr>
              <p:cNvSpPr/>
              <p:nvPr/>
            </p:nvSpPr>
            <p:spPr>
              <a:xfrm>
                <a:off x="1623003" y="3946902"/>
                <a:ext cx="229475" cy="453665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013"/>
              </a:p>
            </p:txBody>
          </p:sp>
        </p:grpSp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C0047C1-2C51-F0A7-098D-3944AB1DA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AF6-9A6D-F04E-AF41-8CBCD8A2560B}" type="slidenum">
              <a:rPr/>
              <a:t>18</a:t>
            </a:fld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388D0C0-5679-7473-1B01-ABB7D1C94B9D}"/>
              </a:ext>
            </a:extLst>
          </p:cNvPr>
          <p:cNvSpPr txBox="1"/>
          <p:nvPr/>
        </p:nvSpPr>
        <p:spPr>
          <a:xfrm>
            <a:off x="1811634" y="277532"/>
            <a:ext cx="581281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Accelerator component lattice configuration</a:t>
            </a:r>
            <a:endParaRPr lang="ja-JP" altLang="en-US" sz="2100" b="1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952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ADB586A1-C59F-C729-B27E-D61DC7DEA564}"/>
              </a:ext>
            </a:extLst>
          </p:cNvPr>
          <p:cNvGrpSpPr/>
          <p:nvPr/>
        </p:nvGrpSpPr>
        <p:grpSpPr>
          <a:xfrm>
            <a:off x="0" y="-19083"/>
            <a:ext cx="9144000" cy="5162584"/>
            <a:chOff x="0" y="-25445"/>
            <a:chExt cx="12192000" cy="6883445"/>
          </a:xfrm>
        </p:grpSpPr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30D8F141-238D-9EAD-64A3-DA95473C2F3F}"/>
                </a:ext>
              </a:extLst>
            </p:cNvPr>
            <p:cNvSpPr/>
            <p:nvPr/>
          </p:nvSpPr>
          <p:spPr>
            <a:xfrm rot="10800000">
              <a:off x="0" y="-25445"/>
              <a:ext cx="12192000" cy="50165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9000">
                  <a:schemeClr val="tx2">
                    <a:lumMod val="10000"/>
                    <a:lumOff val="90000"/>
                  </a:schemeClr>
                </a:gs>
                <a:gs pos="89000">
                  <a:schemeClr val="accent1">
                    <a:lumMod val="7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88A1B468-5C17-D5FE-ACDB-C62709A84D2B}"/>
                </a:ext>
              </a:extLst>
            </p:cNvPr>
            <p:cNvSpPr/>
            <p:nvPr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60000">
                  <a:schemeClr val="tx2">
                    <a:lumMod val="10000"/>
                    <a:lumOff val="90000"/>
                  </a:schemeClr>
                </a:gs>
                <a:gs pos="89000">
                  <a:schemeClr val="accent1">
                    <a:lumMod val="7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pic>
          <p:nvPicPr>
            <p:cNvPr id="27" name="図 26" descr="文字が書かれている&#10;&#10;低い精度で自動的に生成された説明">
              <a:extLst>
                <a:ext uri="{FF2B5EF4-FFF2-40B4-BE49-F238E27FC236}">
                  <a16:creationId xmlns:a16="http://schemas.microsoft.com/office/drawing/2014/main" id="{A07B234D-072F-0EEB-A121-D1C1CCAA8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299220"/>
              <a:ext cx="1867666" cy="422255"/>
            </a:xfrm>
            <a:prstGeom prst="rect">
              <a:avLst/>
            </a:prstGeom>
          </p:spPr>
        </p:pic>
      </p:grpSp>
      <p:pic>
        <p:nvPicPr>
          <p:cNvPr id="22" name="図 21">
            <a:extLst>
              <a:ext uri="{FF2B5EF4-FFF2-40B4-BE49-F238E27FC236}">
                <a16:creationId xmlns:a16="http://schemas.microsoft.com/office/drawing/2014/main" id="{A41E238A-B214-04BC-1F50-C84679A27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040" y="2564399"/>
            <a:ext cx="2305027" cy="2160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FDFFCA5-0AF0-21B2-6FD6-683D465DC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AF6-9A6D-F04E-AF41-8CBCD8A2560B}" type="slidenum">
              <a:rPr/>
              <a:t>19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73FAA73-87F2-1C08-6452-74FB77E74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965" y="1076325"/>
            <a:ext cx="1463407" cy="142714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26D3FFC-51EF-2264-0517-A6B2C08C79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7277" y="1076325"/>
            <a:ext cx="1463407" cy="142714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0B187A4-3AF0-9B1B-F8D1-872C54BD63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2706" y="1076326"/>
            <a:ext cx="1437860" cy="140222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54883EA-CE01-934F-27F9-4EBCF05692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7590" y="1076321"/>
            <a:ext cx="1437857" cy="140222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7F30022-FAB5-0FDD-08DC-95AFEA31DD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6181" y="2547253"/>
            <a:ext cx="2335093" cy="21600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B14F3C6E-A70A-C829-56E7-9F10623EF5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05563" y="2547253"/>
            <a:ext cx="2237970" cy="2160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3D63831-BF40-A972-1A41-7BA9953DE185}"/>
              </a:ext>
            </a:extLst>
          </p:cNvPr>
          <p:cNvSpPr txBox="1"/>
          <p:nvPr/>
        </p:nvSpPr>
        <p:spPr>
          <a:xfrm>
            <a:off x="588825" y="679099"/>
            <a:ext cx="15871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At center of solenoid magnet</a:t>
            </a:r>
            <a:endParaRPr lang="ja-JP" altLang="en-US" sz="1100" b="1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6ED7075-208E-42B3-B405-29C6D2936045}"/>
              </a:ext>
            </a:extLst>
          </p:cNvPr>
          <p:cNvSpPr txBox="1"/>
          <p:nvPr/>
        </p:nvSpPr>
        <p:spPr>
          <a:xfrm>
            <a:off x="2921917" y="679098"/>
            <a:ext cx="15871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At entrance of no.1 accelerator cavity</a:t>
            </a:r>
            <a:endParaRPr lang="ja-JP" altLang="en-US" sz="1100" b="1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DE8B1AB-9A72-3FD7-501D-2E7BF1B8B96F}"/>
              </a:ext>
            </a:extLst>
          </p:cNvPr>
          <p:cNvSpPr txBox="1"/>
          <p:nvPr/>
        </p:nvSpPr>
        <p:spPr>
          <a:xfrm>
            <a:off x="5276729" y="695494"/>
            <a:ext cx="15871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Beam waist at S=2.67m</a:t>
            </a:r>
            <a:endParaRPr lang="ja-JP" altLang="en-US" sz="1100" b="1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77EAB5C-608E-494B-6569-90EA5848B62B}"/>
              </a:ext>
            </a:extLst>
          </p:cNvPr>
          <p:cNvSpPr txBox="1"/>
          <p:nvPr/>
        </p:nvSpPr>
        <p:spPr>
          <a:xfrm>
            <a:off x="7248191" y="712748"/>
            <a:ext cx="15871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At exit of accelerator</a:t>
            </a:r>
          </a:p>
          <a:p>
            <a:r>
              <a:rPr lang="en-US" altLang="ja-JP" sz="11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Beam size 6mm </a:t>
            </a:r>
            <a:endParaRPr lang="ja-JP" altLang="en-US" sz="1100" b="1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370A256-BB5B-72CB-2B72-D5C67036DD97}"/>
              </a:ext>
            </a:extLst>
          </p:cNvPr>
          <p:cNvSpPr txBox="1"/>
          <p:nvPr/>
        </p:nvSpPr>
        <p:spPr>
          <a:xfrm>
            <a:off x="1815364" y="2612276"/>
            <a:ext cx="158718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Beam size along accelerator</a:t>
            </a:r>
          </a:p>
          <a:p>
            <a:r>
              <a:rPr lang="en-US" altLang="ja-JP" sz="11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Less than 8mm</a:t>
            </a:r>
            <a:endParaRPr lang="ja-JP" altLang="en-US" sz="1100" b="1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56275B1-4F6E-F5DE-381C-2C43952A4C54}"/>
              </a:ext>
            </a:extLst>
          </p:cNvPr>
          <p:cNvSpPr txBox="1"/>
          <p:nvPr/>
        </p:nvSpPr>
        <p:spPr>
          <a:xfrm>
            <a:off x="3991130" y="2624205"/>
            <a:ext cx="15871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Beam energy</a:t>
            </a:r>
          </a:p>
          <a:p>
            <a:r>
              <a:rPr lang="en-US" altLang="ja-JP" sz="11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40MeV attained</a:t>
            </a:r>
            <a:endParaRPr lang="ja-JP" altLang="en-US" sz="1100" b="1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F9DDA7C-BE00-40E0-DD67-F56738A983DB}"/>
              </a:ext>
            </a:extLst>
          </p:cNvPr>
          <p:cNvSpPr txBox="1"/>
          <p:nvPr/>
        </p:nvSpPr>
        <p:spPr>
          <a:xfrm>
            <a:off x="6697134" y="2657323"/>
            <a:ext cx="17411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Beam emittance</a:t>
            </a:r>
          </a:p>
          <a:p>
            <a:r>
              <a:rPr lang="en-US" altLang="ja-JP" sz="11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Less than 10mm.mrad</a:t>
            </a:r>
            <a:endParaRPr lang="ja-JP" altLang="en-US" sz="1100" b="1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3FEF8AB-3F44-790C-E7BA-2EDE9F86308E}"/>
              </a:ext>
            </a:extLst>
          </p:cNvPr>
          <p:cNvSpPr txBox="1"/>
          <p:nvPr/>
        </p:nvSpPr>
        <p:spPr>
          <a:xfrm>
            <a:off x="449599" y="211403"/>
            <a:ext cx="83984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Accelerator performance was confirmed by GPT simulation code</a:t>
            </a:r>
            <a:endParaRPr lang="ja-JP" altLang="en-US" sz="2100" b="1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3F1D861-F2F8-37C2-F0E1-B1A51D954A40}"/>
              </a:ext>
            </a:extLst>
          </p:cNvPr>
          <p:cNvSpPr txBox="1"/>
          <p:nvPr/>
        </p:nvSpPr>
        <p:spPr>
          <a:xfrm>
            <a:off x="1352648" y="4641498"/>
            <a:ext cx="6723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GPT results: Beam can be accelerated to 40MeV without beam loss</a:t>
            </a:r>
          </a:p>
        </p:txBody>
      </p:sp>
    </p:spTree>
    <p:extLst>
      <p:ext uri="{BB962C8B-B14F-4D97-AF65-F5344CB8AC3E}">
        <p14:creationId xmlns:p14="http://schemas.microsoft.com/office/powerpoint/2010/main" val="1620553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B9F00D65-BFBE-4DF7-CE86-AEBD2DB0EFEE}"/>
              </a:ext>
            </a:extLst>
          </p:cNvPr>
          <p:cNvGrpSpPr/>
          <p:nvPr/>
        </p:nvGrpSpPr>
        <p:grpSpPr>
          <a:xfrm>
            <a:off x="-6162" y="23932"/>
            <a:ext cx="9144000" cy="5162584"/>
            <a:chOff x="0" y="-25445"/>
            <a:chExt cx="12192000" cy="6883445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EBDF86D7-435D-2B39-91BE-FF55C3DAA43D}"/>
                </a:ext>
              </a:extLst>
            </p:cNvPr>
            <p:cNvSpPr/>
            <p:nvPr/>
          </p:nvSpPr>
          <p:spPr>
            <a:xfrm rot="10800000">
              <a:off x="0" y="-25445"/>
              <a:ext cx="12192000" cy="50165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9000">
                  <a:schemeClr val="tx2">
                    <a:lumMod val="10000"/>
                    <a:lumOff val="90000"/>
                  </a:schemeClr>
                </a:gs>
                <a:gs pos="89000">
                  <a:schemeClr val="accent1">
                    <a:lumMod val="7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B8B681F4-C2FB-4912-A397-A1E95D11B630}"/>
                </a:ext>
              </a:extLst>
            </p:cNvPr>
            <p:cNvSpPr/>
            <p:nvPr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60000">
                  <a:schemeClr val="tx2">
                    <a:lumMod val="10000"/>
                    <a:lumOff val="90000"/>
                  </a:schemeClr>
                </a:gs>
                <a:gs pos="89000">
                  <a:schemeClr val="accent1">
                    <a:lumMod val="7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pic>
          <p:nvPicPr>
            <p:cNvPr id="2" name="図 1" descr="文字が書かれている&#10;&#10;低い精度で自動的に生成された説明">
              <a:extLst>
                <a:ext uri="{FF2B5EF4-FFF2-40B4-BE49-F238E27FC236}">
                  <a16:creationId xmlns:a16="http://schemas.microsoft.com/office/drawing/2014/main" id="{E33C1DBC-6192-AE24-64B0-3214BE93B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299220"/>
              <a:ext cx="1867666" cy="422255"/>
            </a:xfrm>
            <a:prstGeom prst="rect">
              <a:avLst/>
            </a:prstGeom>
          </p:spPr>
        </p:pic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9649896-24BA-CB7C-286F-0246B82CC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AF6-9A6D-F04E-AF41-8CBCD8A2560B}" type="slidenum">
              <a:rPr/>
              <a:t>2</a:t>
            </a:fld>
            <a:endParaRPr kumimoji="1" lang="ja-JP" altLang="en-US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2DD7CAD9-09AC-1806-8786-7D10858F0957}"/>
              </a:ext>
            </a:extLst>
          </p:cNvPr>
          <p:cNvSpPr txBox="1">
            <a:spLocks/>
          </p:cNvSpPr>
          <p:nvPr/>
        </p:nvSpPr>
        <p:spPr>
          <a:xfrm>
            <a:off x="1779047" y="2291368"/>
            <a:ext cx="7229202" cy="664138"/>
          </a:xfrm>
          <a:prstGeom prst="rect">
            <a:avLst/>
          </a:prstGeom>
        </p:spPr>
        <p:txBody>
          <a:bodyPr vert="horz" lIns="84407" tIns="42203" rIns="84407" bIns="4220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ja-JP" altLang="en-US" sz="1800" b="1" i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5" name="Google Shape;244;p41">
            <a:extLst>
              <a:ext uri="{FF2B5EF4-FFF2-40B4-BE49-F238E27FC236}">
                <a16:creationId xmlns:a16="http://schemas.microsoft.com/office/drawing/2014/main" id="{5B97EA84-109A-A8CB-3996-459D8EA2172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2886" y="708493"/>
            <a:ext cx="3912719" cy="231918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45;p41">
            <a:extLst>
              <a:ext uri="{FF2B5EF4-FFF2-40B4-BE49-F238E27FC236}">
                <a16:creationId xmlns:a16="http://schemas.microsoft.com/office/drawing/2014/main" id="{2D3024B7-38FD-E121-0BB8-CCE97E14C2C2}"/>
              </a:ext>
            </a:extLst>
          </p:cNvPr>
          <p:cNvSpPr txBox="1"/>
          <p:nvPr/>
        </p:nvSpPr>
        <p:spPr>
          <a:xfrm>
            <a:off x="403152" y="295904"/>
            <a:ext cx="7595392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2000" b="1" dirty="0">
                <a:latin typeface="Arial" panose="020B0604020202020204" pitchFamily="34" charset="0"/>
                <a:ea typeface="Noto Sans JP"/>
                <a:cs typeface="Arial" panose="020B0604020202020204" pitchFamily="34" charset="0"/>
                <a:sym typeface="Noto Sans JP"/>
              </a:rPr>
              <a:t>Scattered lesions of prostate carcinoma disappeared with TAT</a:t>
            </a:r>
            <a:endParaRPr sz="2000" b="1" i="0" u="none" strike="noStrike" cap="none" dirty="0">
              <a:latin typeface="Arial" panose="020B0604020202020204" pitchFamily="34" charset="0"/>
              <a:ea typeface="Noto Sans JP"/>
              <a:cs typeface="Arial" panose="020B0604020202020204" pitchFamily="34" charset="0"/>
              <a:sym typeface="Noto Sans JP"/>
            </a:endParaRPr>
          </a:p>
        </p:txBody>
      </p:sp>
      <p:sp>
        <p:nvSpPr>
          <p:cNvPr id="17" name="Google Shape;246;p41">
            <a:extLst>
              <a:ext uri="{FF2B5EF4-FFF2-40B4-BE49-F238E27FC236}">
                <a16:creationId xmlns:a16="http://schemas.microsoft.com/office/drawing/2014/main" id="{9DEBDB0F-218C-E453-DA29-C7597E1B176E}"/>
              </a:ext>
            </a:extLst>
          </p:cNvPr>
          <p:cNvSpPr txBox="1"/>
          <p:nvPr/>
        </p:nvSpPr>
        <p:spPr>
          <a:xfrm>
            <a:off x="1877522" y="2854023"/>
            <a:ext cx="1318200" cy="3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 dirty="0">
                <a:solidFill>
                  <a:srgbClr val="595959"/>
                </a:solidFill>
                <a:latin typeface="Noto Sans JP"/>
                <a:ea typeface="Noto Sans JP"/>
                <a:cs typeface="Noto Sans JP"/>
                <a:sym typeface="Noto Sans JP"/>
              </a:rPr>
              <a:t>12/2014</a:t>
            </a:r>
            <a:endParaRPr sz="1200" b="1" i="0" u="none" strike="noStrike" cap="none" dirty="0">
              <a:solidFill>
                <a:srgbClr val="595959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18" name="Google Shape;247;p41">
            <a:extLst>
              <a:ext uri="{FF2B5EF4-FFF2-40B4-BE49-F238E27FC236}">
                <a16:creationId xmlns:a16="http://schemas.microsoft.com/office/drawing/2014/main" id="{B53E7EC2-FAB8-203B-3619-37F2D4C6636A}"/>
              </a:ext>
            </a:extLst>
          </p:cNvPr>
          <p:cNvSpPr txBox="1"/>
          <p:nvPr/>
        </p:nvSpPr>
        <p:spPr>
          <a:xfrm>
            <a:off x="4291792" y="2854023"/>
            <a:ext cx="1318200" cy="3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 dirty="0">
                <a:solidFill>
                  <a:srgbClr val="595959"/>
                </a:solidFill>
                <a:latin typeface="Noto Sans JP"/>
                <a:ea typeface="Noto Sans JP"/>
                <a:cs typeface="Noto Sans JP"/>
                <a:sym typeface="Noto Sans JP"/>
              </a:rPr>
              <a:t>7/2015</a:t>
            </a:r>
            <a:endParaRPr sz="1200" b="1" i="0" u="none" strike="noStrike" cap="none" dirty="0">
              <a:solidFill>
                <a:srgbClr val="595959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19" name="Google Shape;248;p41">
            <a:extLst>
              <a:ext uri="{FF2B5EF4-FFF2-40B4-BE49-F238E27FC236}">
                <a16:creationId xmlns:a16="http://schemas.microsoft.com/office/drawing/2014/main" id="{94C70779-101D-D9BA-D3FA-241C2D955E08}"/>
              </a:ext>
            </a:extLst>
          </p:cNvPr>
          <p:cNvSpPr txBox="1"/>
          <p:nvPr/>
        </p:nvSpPr>
        <p:spPr>
          <a:xfrm>
            <a:off x="1795966" y="3165468"/>
            <a:ext cx="7195363" cy="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900" b="0" i="0" u="none" strike="noStrike" cap="none" dirty="0">
                <a:solidFill>
                  <a:srgbClr val="212121"/>
                </a:solidFill>
                <a:highlight>
                  <a:srgbClr val="FFFFFF"/>
                </a:highlight>
                <a:latin typeface="Arial" panose="020B0604020202020204" pitchFamily="34" charset="0"/>
                <a:ea typeface="Noto Sans JP"/>
                <a:cs typeface="Arial" panose="020B0604020202020204" pitchFamily="34" charset="0"/>
                <a:sym typeface="Noto Sans JP"/>
              </a:rPr>
              <a:t>Kratochwil, Clemens et al. “225Ac-PSMA-617 for PSMA-Targeted α-Radiation Therapy of Metastatic Castration-Resistant Prostate Cancer.”</a:t>
            </a:r>
            <a:br>
              <a:rPr lang="en" sz="900" b="0" i="0" u="none" strike="noStrike" cap="none" dirty="0">
                <a:solidFill>
                  <a:srgbClr val="212121"/>
                </a:solidFill>
                <a:highlight>
                  <a:srgbClr val="FFFFFF"/>
                </a:highlight>
                <a:latin typeface="Arial" panose="020B0604020202020204" pitchFamily="34" charset="0"/>
                <a:ea typeface="Noto Sans JP"/>
                <a:cs typeface="Arial" panose="020B0604020202020204" pitchFamily="34" charset="0"/>
                <a:sym typeface="Noto Sans JP"/>
              </a:rPr>
            </a:br>
            <a:r>
              <a:rPr lang="en" sz="900" b="0" i="0" u="none" strike="noStrike" cap="none" dirty="0">
                <a:solidFill>
                  <a:srgbClr val="212121"/>
                </a:solidFill>
                <a:highlight>
                  <a:srgbClr val="FFFFFF"/>
                </a:highlight>
                <a:latin typeface="Arial" panose="020B0604020202020204" pitchFamily="34" charset="0"/>
                <a:ea typeface="Noto Sans JP"/>
                <a:cs typeface="Arial" panose="020B0604020202020204" pitchFamily="34" charset="0"/>
                <a:sym typeface="Noto Sans JP"/>
              </a:rPr>
              <a:t> </a:t>
            </a:r>
            <a:r>
              <a:rPr lang="en" sz="900" b="0" i="1" u="none" strike="noStrike" cap="none" dirty="0">
                <a:solidFill>
                  <a:srgbClr val="212121"/>
                </a:solidFill>
                <a:highlight>
                  <a:srgbClr val="FFFFFF"/>
                </a:highlight>
                <a:latin typeface="Arial" panose="020B0604020202020204" pitchFamily="34" charset="0"/>
                <a:ea typeface="Noto Sans JP"/>
                <a:cs typeface="Arial" panose="020B0604020202020204" pitchFamily="34" charset="0"/>
                <a:sym typeface="Noto Sans JP"/>
              </a:rPr>
              <a:t>Journal of nuclear medicine : official publication, Society of Nuclear Medicine</a:t>
            </a:r>
            <a:r>
              <a:rPr lang="en" sz="900" b="0" i="0" u="none" strike="noStrike" cap="none" dirty="0">
                <a:solidFill>
                  <a:srgbClr val="212121"/>
                </a:solidFill>
                <a:highlight>
                  <a:srgbClr val="FFFFFF"/>
                </a:highlight>
                <a:latin typeface="Arial" panose="020B0604020202020204" pitchFamily="34" charset="0"/>
                <a:ea typeface="Noto Sans JP"/>
                <a:cs typeface="Arial" panose="020B0604020202020204" pitchFamily="34" charset="0"/>
                <a:sym typeface="Noto Sans JP"/>
              </a:rPr>
              <a:t> vol. 57,12 (2016): 1941-1944.</a:t>
            </a:r>
            <a:endParaRPr sz="900" b="0" i="0" u="none" strike="noStrike" cap="none" dirty="0">
              <a:solidFill>
                <a:srgbClr val="595959"/>
              </a:solidFill>
              <a:latin typeface="Arial" panose="020B0604020202020204" pitchFamily="34" charset="0"/>
              <a:ea typeface="Noto Sans JP"/>
              <a:cs typeface="Arial" panose="020B0604020202020204" pitchFamily="34" charset="0"/>
              <a:sym typeface="Noto Sans JP"/>
            </a:endParaRPr>
          </a:p>
        </p:txBody>
      </p:sp>
      <p:sp>
        <p:nvSpPr>
          <p:cNvPr id="21" name="Google Shape;233;p40">
            <a:extLst>
              <a:ext uri="{FF2B5EF4-FFF2-40B4-BE49-F238E27FC236}">
                <a16:creationId xmlns:a16="http://schemas.microsoft.com/office/drawing/2014/main" id="{BBB37E11-4032-5A34-2D37-A52FD1170DC8}"/>
              </a:ext>
            </a:extLst>
          </p:cNvPr>
          <p:cNvSpPr txBox="1">
            <a:spLocks noChangeAspect="1"/>
          </p:cNvSpPr>
          <p:nvPr/>
        </p:nvSpPr>
        <p:spPr>
          <a:xfrm>
            <a:off x="2247731" y="3409592"/>
            <a:ext cx="6793915" cy="14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2392D8"/>
                </a:solidFill>
                <a:latin typeface="Arial" panose="020B0604020202020204" pitchFamily="34" charset="0"/>
                <a:ea typeface="Noto Sans JP"/>
                <a:cs typeface="Arial" panose="020B0604020202020204" pitchFamily="34" charset="0"/>
                <a:sym typeface="Noto Sans JP"/>
              </a:rPr>
              <a:t>We will manufacture Actinium (Ac-225) from Radium (Ra-226),  and supply it to pharmaceutical manufacturers worldwide.</a:t>
            </a:r>
            <a:endParaRPr b="1" dirty="0">
              <a:solidFill>
                <a:srgbClr val="2392D8"/>
              </a:solidFill>
              <a:latin typeface="Arial" panose="020B0604020202020204" pitchFamily="34" charset="0"/>
              <a:ea typeface="Noto Sans JP"/>
              <a:cs typeface="Arial" panose="020B0604020202020204" pitchFamily="34" charset="0"/>
              <a:sym typeface="Noto Sans JP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Arial" panose="020B0604020202020204" pitchFamily="34" charset="0"/>
                <a:ea typeface="Noto Sans JP"/>
                <a:cs typeface="Arial" panose="020B0604020202020204" pitchFamily="34" charset="0"/>
                <a:sym typeface="Noto Sans JP"/>
              </a:rPr>
              <a:t>Our customers produce TAT drugs using Ac-225.</a:t>
            </a:r>
            <a:endParaRPr b="1" dirty="0">
              <a:solidFill>
                <a:schemeClr val="dk2"/>
              </a:solidFill>
              <a:latin typeface="Arial" panose="020B0604020202020204" pitchFamily="34" charset="0"/>
              <a:ea typeface="Noto Sans JP"/>
              <a:cs typeface="Arial" panose="020B0604020202020204" pitchFamily="34" charset="0"/>
              <a:sym typeface="Noto Sans JP"/>
            </a:endParaRPr>
          </a:p>
        </p:txBody>
      </p:sp>
      <p:grpSp>
        <p:nvGrpSpPr>
          <p:cNvPr id="22" name="Google Shape;234;p40">
            <a:extLst>
              <a:ext uri="{FF2B5EF4-FFF2-40B4-BE49-F238E27FC236}">
                <a16:creationId xmlns:a16="http://schemas.microsoft.com/office/drawing/2014/main" id="{7FE50283-51C7-2FEC-FC9E-C5ECF5DC6C82}"/>
              </a:ext>
            </a:extLst>
          </p:cNvPr>
          <p:cNvGrpSpPr>
            <a:grpSpLocks noChangeAspect="1"/>
          </p:cNvGrpSpPr>
          <p:nvPr/>
        </p:nvGrpSpPr>
        <p:grpSpPr>
          <a:xfrm>
            <a:off x="591346" y="3585681"/>
            <a:ext cx="1221540" cy="1079356"/>
            <a:chOff x="1306850" y="2791550"/>
            <a:chExt cx="2339371" cy="2067075"/>
          </a:xfrm>
        </p:grpSpPr>
        <p:pic>
          <p:nvPicPr>
            <p:cNvPr id="23" name="Google Shape;235;p40">
              <a:extLst>
                <a:ext uri="{FF2B5EF4-FFF2-40B4-BE49-F238E27FC236}">
                  <a16:creationId xmlns:a16="http://schemas.microsoft.com/office/drawing/2014/main" id="{729AF8C0-8495-8B82-00F1-9CA6EDBD4179}"/>
                </a:ext>
              </a:extLst>
            </p:cNvPr>
            <p:cNvPicPr preferRelativeResize="0"/>
            <p:nvPr/>
          </p:nvPicPr>
          <p:blipFill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6850" y="2791550"/>
              <a:ext cx="2067084" cy="2067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Google Shape;236;p40">
              <a:extLst>
                <a:ext uri="{FF2B5EF4-FFF2-40B4-BE49-F238E27FC236}">
                  <a16:creationId xmlns:a16="http://schemas.microsoft.com/office/drawing/2014/main" id="{57E3C9B9-81B7-B937-69AC-0B8DF8893567}"/>
                </a:ext>
              </a:extLst>
            </p:cNvPr>
            <p:cNvSpPr/>
            <p:nvPr/>
          </p:nvSpPr>
          <p:spPr>
            <a:xfrm>
              <a:off x="2831545" y="3002668"/>
              <a:ext cx="445800" cy="445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" name="Google Shape;237;p40">
              <a:extLst>
                <a:ext uri="{FF2B5EF4-FFF2-40B4-BE49-F238E27FC236}">
                  <a16:creationId xmlns:a16="http://schemas.microsoft.com/office/drawing/2014/main" id="{11B1B687-4271-9F83-E572-BC56035D561E}"/>
                </a:ext>
              </a:extLst>
            </p:cNvPr>
            <p:cNvSpPr/>
            <p:nvPr/>
          </p:nvSpPr>
          <p:spPr>
            <a:xfrm>
              <a:off x="3384921" y="3448515"/>
              <a:ext cx="261300" cy="261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D9F2344-34E6-5ECA-48B4-079D172F7756}"/>
              </a:ext>
            </a:extLst>
          </p:cNvPr>
          <p:cNvSpPr txBox="1"/>
          <p:nvPr/>
        </p:nvSpPr>
        <p:spPr>
          <a:xfrm>
            <a:off x="5702343" y="932721"/>
            <a:ext cx="3213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TAT: Targeted Alpha-radiation Therapy</a:t>
            </a:r>
            <a:endParaRPr kumimoji="1"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993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63;p54" descr="道路と建物&#10;&#10;低い精度で自動的に生成された説明">
            <a:extLst>
              <a:ext uri="{FF2B5EF4-FFF2-40B4-BE49-F238E27FC236}">
                <a16:creationId xmlns:a16="http://schemas.microsoft.com/office/drawing/2014/main" id="{9DCC112D-E7DA-35C0-8986-C647E12157E6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4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9351" y="3227573"/>
            <a:ext cx="3862241" cy="14435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9A576437-FB9A-CD19-0C65-04FE35DE3C60}"/>
              </a:ext>
            </a:extLst>
          </p:cNvPr>
          <p:cNvGrpSpPr/>
          <p:nvPr/>
        </p:nvGrpSpPr>
        <p:grpSpPr>
          <a:xfrm>
            <a:off x="6654114" y="3228641"/>
            <a:ext cx="1939616" cy="1638517"/>
            <a:chOff x="8847438" y="3956619"/>
            <a:chExt cx="2586154" cy="2184689"/>
          </a:xfrm>
        </p:grpSpPr>
        <p:pic>
          <p:nvPicPr>
            <p:cNvPr id="11" name="Google Shape;367;p54" descr="ダイアグラム&#10;&#10;自動的に生成された説明">
              <a:extLst>
                <a:ext uri="{FF2B5EF4-FFF2-40B4-BE49-F238E27FC236}">
                  <a16:creationId xmlns:a16="http://schemas.microsoft.com/office/drawing/2014/main" id="{F1BFBC91-71C2-27E9-1C1C-4625654D71AD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47438" y="3956619"/>
              <a:ext cx="2586154" cy="218468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" name="Google Shape;368;p54">
              <a:extLst>
                <a:ext uri="{FF2B5EF4-FFF2-40B4-BE49-F238E27FC236}">
                  <a16:creationId xmlns:a16="http://schemas.microsoft.com/office/drawing/2014/main" id="{009140E5-E4E1-6265-6FE4-BA8BEB75D463}"/>
                </a:ext>
              </a:extLst>
            </p:cNvPr>
            <p:cNvCxnSpPr/>
            <p:nvPr/>
          </p:nvCxnSpPr>
          <p:spPr>
            <a:xfrm>
              <a:off x="9602469" y="4196480"/>
              <a:ext cx="0" cy="1637212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13" name="Google Shape;369;p54">
              <a:extLst>
                <a:ext uri="{FF2B5EF4-FFF2-40B4-BE49-F238E27FC236}">
                  <a16:creationId xmlns:a16="http://schemas.microsoft.com/office/drawing/2014/main" id="{63E8D779-7B70-52E3-C25F-E9112120DB8D}"/>
                </a:ext>
              </a:extLst>
            </p:cNvPr>
            <p:cNvSpPr txBox="1"/>
            <p:nvPr/>
          </p:nvSpPr>
          <p:spPr>
            <a:xfrm rot="5400000" flipH="1">
              <a:off x="9216821" y="5103671"/>
              <a:ext cx="513957" cy="2615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" sz="825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12m</a:t>
              </a:r>
              <a:endParaRPr sz="825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" name="Google Shape;370;p54">
              <a:extLst>
                <a:ext uri="{FF2B5EF4-FFF2-40B4-BE49-F238E27FC236}">
                  <a16:creationId xmlns:a16="http://schemas.microsoft.com/office/drawing/2014/main" id="{0AC31353-EFC4-BDF7-BA91-703A891D273A}"/>
                </a:ext>
              </a:extLst>
            </p:cNvPr>
            <p:cNvGrpSpPr/>
            <p:nvPr/>
          </p:nvGrpSpPr>
          <p:grpSpPr>
            <a:xfrm>
              <a:off x="9973690" y="5442966"/>
              <a:ext cx="578959" cy="136434"/>
              <a:chOff x="175134" y="3602909"/>
              <a:chExt cx="1856296" cy="360000"/>
            </a:xfrm>
          </p:grpSpPr>
          <p:sp>
            <p:nvSpPr>
              <p:cNvPr id="43" name="Google Shape;371;p54">
                <a:extLst>
                  <a:ext uri="{FF2B5EF4-FFF2-40B4-BE49-F238E27FC236}">
                    <a16:creationId xmlns:a16="http://schemas.microsoft.com/office/drawing/2014/main" id="{0C02E76D-CDE1-CED2-A523-E4222129B537}"/>
                  </a:ext>
                </a:extLst>
              </p:cNvPr>
              <p:cNvSpPr/>
              <p:nvPr/>
            </p:nvSpPr>
            <p:spPr>
              <a:xfrm rot="-5400000">
                <a:off x="175134" y="3602909"/>
                <a:ext cx="360000" cy="360000"/>
              </a:xfrm>
              <a:prstGeom prst="rect">
                <a:avLst/>
              </a:prstGeom>
              <a:solidFill>
                <a:srgbClr val="C7EDFC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825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372;p54">
                <a:extLst>
                  <a:ext uri="{FF2B5EF4-FFF2-40B4-BE49-F238E27FC236}">
                    <a16:creationId xmlns:a16="http://schemas.microsoft.com/office/drawing/2014/main" id="{53152E27-024F-0032-3871-482A1E418B0D}"/>
                  </a:ext>
                </a:extLst>
              </p:cNvPr>
              <p:cNvSpPr/>
              <p:nvPr/>
            </p:nvSpPr>
            <p:spPr>
              <a:xfrm rot="-5400000">
                <a:off x="548792" y="3602909"/>
                <a:ext cx="360000" cy="360000"/>
              </a:xfrm>
              <a:prstGeom prst="rect">
                <a:avLst/>
              </a:prstGeom>
              <a:solidFill>
                <a:srgbClr val="C7EDFC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825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373;p54">
                <a:extLst>
                  <a:ext uri="{FF2B5EF4-FFF2-40B4-BE49-F238E27FC236}">
                    <a16:creationId xmlns:a16="http://schemas.microsoft.com/office/drawing/2014/main" id="{12E11AEE-5DCF-355A-CAA9-0D197C4F32F3}"/>
                  </a:ext>
                </a:extLst>
              </p:cNvPr>
              <p:cNvSpPr/>
              <p:nvPr/>
            </p:nvSpPr>
            <p:spPr>
              <a:xfrm rot="-5400000">
                <a:off x="925864" y="3602909"/>
                <a:ext cx="360000" cy="360000"/>
              </a:xfrm>
              <a:prstGeom prst="rect">
                <a:avLst/>
              </a:prstGeom>
              <a:solidFill>
                <a:srgbClr val="C7EDFC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825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374;p54">
                <a:extLst>
                  <a:ext uri="{FF2B5EF4-FFF2-40B4-BE49-F238E27FC236}">
                    <a16:creationId xmlns:a16="http://schemas.microsoft.com/office/drawing/2014/main" id="{1BA1B325-8FF9-D33F-DFBB-04E8351AEA60}"/>
                  </a:ext>
                </a:extLst>
              </p:cNvPr>
              <p:cNvSpPr/>
              <p:nvPr/>
            </p:nvSpPr>
            <p:spPr>
              <a:xfrm rot="-5400000">
                <a:off x="1671430" y="3602909"/>
                <a:ext cx="360000" cy="360000"/>
              </a:xfrm>
              <a:prstGeom prst="rect">
                <a:avLst/>
              </a:prstGeom>
              <a:solidFill>
                <a:srgbClr val="C7EDFC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825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375;p54">
                <a:extLst>
                  <a:ext uri="{FF2B5EF4-FFF2-40B4-BE49-F238E27FC236}">
                    <a16:creationId xmlns:a16="http://schemas.microsoft.com/office/drawing/2014/main" id="{374A3B70-53CE-EFFC-BEB6-626AB42E66D2}"/>
                  </a:ext>
                </a:extLst>
              </p:cNvPr>
              <p:cNvSpPr/>
              <p:nvPr/>
            </p:nvSpPr>
            <p:spPr>
              <a:xfrm rot="-5400000">
                <a:off x="1300776" y="3602909"/>
                <a:ext cx="360000" cy="360000"/>
              </a:xfrm>
              <a:prstGeom prst="rect">
                <a:avLst/>
              </a:prstGeom>
              <a:solidFill>
                <a:srgbClr val="C7EDFC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825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" name="Google Shape;377;p54">
              <a:extLst>
                <a:ext uri="{FF2B5EF4-FFF2-40B4-BE49-F238E27FC236}">
                  <a16:creationId xmlns:a16="http://schemas.microsoft.com/office/drawing/2014/main" id="{2ADA077B-797F-50E2-1682-2D1B1BA4D1BD}"/>
                </a:ext>
              </a:extLst>
            </p:cNvPr>
            <p:cNvGrpSpPr/>
            <p:nvPr/>
          </p:nvGrpSpPr>
          <p:grpSpPr>
            <a:xfrm>
              <a:off x="10032106" y="5744090"/>
              <a:ext cx="433717" cy="68217"/>
              <a:chOff x="6871581" y="5246831"/>
              <a:chExt cx="1390612" cy="180000"/>
            </a:xfrm>
          </p:grpSpPr>
          <p:sp>
            <p:nvSpPr>
              <p:cNvPr id="37" name="Google Shape;378;p54">
                <a:extLst>
                  <a:ext uri="{FF2B5EF4-FFF2-40B4-BE49-F238E27FC236}">
                    <a16:creationId xmlns:a16="http://schemas.microsoft.com/office/drawing/2014/main" id="{64C29C4C-ED10-2DC6-59A9-225943F5C5ED}"/>
                  </a:ext>
                </a:extLst>
              </p:cNvPr>
              <p:cNvSpPr/>
              <p:nvPr/>
            </p:nvSpPr>
            <p:spPr>
              <a:xfrm rot="5400000">
                <a:off x="8082193" y="5246831"/>
                <a:ext cx="180000" cy="180000"/>
              </a:xfrm>
              <a:prstGeom prst="rect">
                <a:avLst/>
              </a:prstGeom>
              <a:solidFill>
                <a:srgbClr val="C7EDFC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825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79;p54">
                <a:extLst>
                  <a:ext uri="{FF2B5EF4-FFF2-40B4-BE49-F238E27FC236}">
                    <a16:creationId xmlns:a16="http://schemas.microsoft.com/office/drawing/2014/main" id="{97C3D119-3356-C4B6-BCAB-FD230FC65536}"/>
                  </a:ext>
                </a:extLst>
              </p:cNvPr>
              <p:cNvSpPr/>
              <p:nvPr/>
            </p:nvSpPr>
            <p:spPr>
              <a:xfrm rot="5400000">
                <a:off x="7818683" y="5246831"/>
                <a:ext cx="180000" cy="180000"/>
              </a:xfrm>
              <a:prstGeom prst="rect">
                <a:avLst/>
              </a:prstGeom>
              <a:solidFill>
                <a:srgbClr val="C7EDFC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825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80;p54">
                <a:extLst>
                  <a:ext uri="{FF2B5EF4-FFF2-40B4-BE49-F238E27FC236}">
                    <a16:creationId xmlns:a16="http://schemas.microsoft.com/office/drawing/2014/main" id="{2454E7F4-B53C-4F38-01F4-A11B9EB880DC}"/>
                  </a:ext>
                </a:extLst>
              </p:cNvPr>
              <p:cNvSpPr/>
              <p:nvPr/>
            </p:nvSpPr>
            <p:spPr>
              <a:xfrm rot="5400000">
                <a:off x="7585631" y="5246831"/>
                <a:ext cx="180000" cy="180000"/>
              </a:xfrm>
              <a:prstGeom prst="rect">
                <a:avLst/>
              </a:prstGeom>
              <a:solidFill>
                <a:srgbClr val="C7EDFC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825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381;p54">
                <a:extLst>
                  <a:ext uri="{FF2B5EF4-FFF2-40B4-BE49-F238E27FC236}">
                    <a16:creationId xmlns:a16="http://schemas.microsoft.com/office/drawing/2014/main" id="{890554B9-2123-BE91-61E1-FF52E7E34519}"/>
                  </a:ext>
                </a:extLst>
              </p:cNvPr>
              <p:cNvSpPr/>
              <p:nvPr/>
            </p:nvSpPr>
            <p:spPr>
              <a:xfrm rot="5400000">
                <a:off x="7345132" y="5246831"/>
                <a:ext cx="180000" cy="180000"/>
              </a:xfrm>
              <a:prstGeom prst="rect">
                <a:avLst/>
              </a:prstGeom>
              <a:solidFill>
                <a:srgbClr val="C7EDFC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825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382;p54">
                <a:extLst>
                  <a:ext uri="{FF2B5EF4-FFF2-40B4-BE49-F238E27FC236}">
                    <a16:creationId xmlns:a16="http://schemas.microsoft.com/office/drawing/2014/main" id="{BC11D526-05C5-11BF-1DD0-7A4BF90E743E}"/>
                  </a:ext>
                </a:extLst>
              </p:cNvPr>
              <p:cNvSpPr/>
              <p:nvPr/>
            </p:nvSpPr>
            <p:spPr>
              <a:xfrm rot="5400000">
                <a:off x="7104633" y="5246831"/>
                <a:ext cx="180000" cy="180000"/>
              </a:xfrm>
              <a:prstGeom prst="rect">
                <a:avLst/>
              </a:prstGeom>
              <a:solidFill>
                <a:srgbClr val="C7EDFC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825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383;p54">
                <a:extLst>
                  <a:ext uri="{FF2B5EF4-FFF2-40B4-BE49-F238E27FC236}">
                    <a16:creationId xmlns:a16="http://schemas.microsoft.com/office/drawing/2014/main" id="{E0DD6EDA-FF2B-4214-D1AD-3B3006640FB6}"/>
                  </a:ext>
                </a:extLst>
              </p:cNvPr>
              <p:cNvSpPr/>
              <p:nvPr/>
            </p:nvSpPr>
            <p:spPr>
              <a:xfrm rot="5400000">
                <a:off x="6871581" y="5246831"/>
                <a:ext cx="180000" cy="180000"/>
              </a:xfrm>
              <a:prstGeom prst="rect">
                <a:avLst/>
              </a:prstGeom>
              <a:solidFill>
                <a:srgbClr val="C7EDFC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825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7" name="Google Shape;384;p54">
              <a:extLst>
                <a:ext uri="{FF2B5EF4-FFF2-40B4-BE49-F238E27FC236}">
                  <a16:creationId xmlns:a16="http://schemas.microsoft.com/office/drawing/2014/main" id="{D3505AF7-80FA-9C72-8E0C-904CA3042643}"/>
                </a:ext>
              </a:extLst>
            </p:cNvPr>
            <p:cNvCxnSpPr/>
            <p:nvPr/>
          </p:nvCxnSpPr>
          <p:spPr>
            <a:xfrm>
              <a:off x="10388021" y="4851086"/>
              <a:ext cx="0" cy="1023258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18" name="Google Shape;385;p54">
              <a:extLst>
                <a:ext uri="{FF2B5EF4-FFF2-40B4-BE49-F238E27FC236}">
                  <a16:creationId xmlns:a16="http://schemas.microsoft.com/office/drawing/2014/main" id="{774173BF-329B-7C37-9E2A-EF10FB29A6B2}"/>
                </a:ext>
              </a:extLst>
            </p:cNvPr>
            <p:cNvSpPr txBox="1"/>
            <p:nvPr/>
          </p:nvSpPr>
          <p:spPr>
            <a:xfrm>
              <a:off x="10353779" y="5008858"/>
              <a:ext cx="598541" cy="2615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" sz="825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7.5m</a:t>
              </a:r>
              <a:endParaRPr sz="825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87;p54">
              <a:extLst>
                <a:ext uri="{FF2B5EF4-FFF2-40B4-BE49-F238E27FC236}">
                  <a16:creationId xmlns:a16="http://schemas.microsoft.com/office/drawing/2014/main" id="{1B40E662-C43E-B69B-B951-993F79F11550}"/>
                </a:ext>
              </a:extLst>
            </p:cNvPr>
            <p:cNvSpPr/>
            <p:nvPr/>
          </p:nvSpPr>
          <p:spPr>
            <a:xfrm rot="5400000">
              <a:off x="10173238" y="5441429"/>
              <a:ext cx="115869" cy="435846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82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88;p54">
              <a:extLst>
                <a:ext uri="{FF2B5EF4-FFF2-40B4-BE49-F238E27FC236}">
                  <a16:creationId xmlns:a16="http://schemas.microsoft.com/office/drawing/2014/main" id="{1CE8AE7B-0F3E-407B-77C8-ED1916B69C6D}"/>
                </a:ext>
              </a:extLst>
            </p:cNvPr>
            <p:cNvSpPr/>
            <p:nvPr/>
          </p:nvSpPr>
          <p:spPr>
            <a:xfrm rot="5400000">
              <a:off x="9951575" y="5630576"/>
              <a:ext cx="66353" cy="56976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82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389;p54">
              <a:extLst>
                <a:ext uri="{FF2B5EF4-FFF2-40B4-BE49-F238E27FC236}">
                  <a16:creationId xmlns:a16="http://schemas.microsoft.com/office/drawing/2014/main" id="{0061663E-D50F-0BD0-DC73-EE1998E6BA0C}"/>
                </a:ext>
              </a:extLst>
            </p:cNvPr>
            <p:cNvSpPr/>
            <p:nvPr/>
          </p:nvSpPr>
          <p:spPr>
            <a:xfrm rot="5400000">
              <a:off x="10495664" y="5597467"/>
              <a:ext cx="34451" cy="127536"/>
            </a:xfrm>
            <a:prstGeom prst="rect">
              <a:avLst/>
            </a:prstGeom>
            <a:solidFill>
              <a:schemeClr val="accent6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82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90;p54">
              <a:extLst>
                <a:ext uri="{FF2B5EF4-FFF2-40B4-BE49-F238E27FC236}">
                  <a16:creationId xmlns:a16="http://schemas.microsoft.com/office/drawing/2014/main" id="{DF41874B-7AE5-C0E9-4488-CEE87B9C355F}"/>
                </a:ext>
              </a:extLst>
            </p:cNvPr>
            <p:cNvSpPr/>
            <p:nvPr/>
          </p:nvSpPr>
          <p:spPr>
            <a:xfrm rot="7724276">
              <a:off x="10628836" y="5675456"/>
              <a:ext cx="38060" cy="86063"/>
            </a:xfrm>
            <a:prstGeom prst="rect">
              <a:avLst/>
            </a:prstGeom>
            <a:solidFill>
              <a:schemeClr val="accent6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82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91;p54">
              <a:extLst>
                <a:ext uri="{FF2B5EF4-FFF2-40B4-BE49-F238E27FC236}">
                  <a16:creationId xmlns:a16="http://schemas.microsoft.com/office/drawing/2014/main" id="{DB6BCE9D-1F9A-8298-CCB9-58E8B5A3301F}"/>
                </a:ext>
              </a:extLst>
            </p:cNvPr>
            <p:cNvSpPr/>
            <p:nvPr/>
          </p:nvSpPr>
          <p:spPr>
            <a:xfrm rot="7869698">
              <a:off x="10657580" y="5739954"/>
              <a:ext cx="122860" cy="99428"/>
            </a:xfrm>
            <a:prstGeom prst="rect">
              <a:avLst/>
            </a:prstGeom>
            <a:solidFill>
              <a:srgbClr val="0B769F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82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92;p54">
              <a:extLst>
                <a:ext uri="{FF2B5EF4-FFF2-40B4-BE49-F238E27FC236}">
                  <a16:creationId xmlns:a16="http://schemas.microsoft.com/office/drawing/2014/main" id="{15D18476-EE19-EF9F-F24C-2B120580B7DA}"/>
                </a:ext>
              </a:extLst>
            </p:cNvPr>
            <p:cNvSpPr/>
            <p:nvPr/>
          </p:nvSpPr>
          <p:spPr>
            <a:xfrm rot="18796392">
              <a:off x="10527773" y="5603933"/>
              <a:ext cx="122170" cy="108085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accent1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82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93;p54">
              <a:extLst>
                <a:ext uri="{FF2B5EF4-FFF2-40B4-BE49-F238E27FC236}">
                  <a16:creationId xmlns:a16="http://schemas.microsoft.com/office/drawing/2014/main" id="{B271B5EB-02AA-C483-0AF1-4FC823E5E9D8}"/>
                </a:ext>
              </a:extLst>
            </p:cNvPr>
            <p:cNvSpPr/>
            <p:nvPr/>
          </p:nvSpPr>
          <p:spPr>
            <a:xfrm rot="18664515">
              <a:off x="10642675" y="5695432"/>
              <a:ext cx="37764" cy="7779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82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94;p54">
              <a:extLst>
                <a:ext uri="{FF2B5EF4-FFF2-40B4-BE49-F238E27FC236}">
                  <a16:creationId xmlns:a16="http://schemas.microsoft.com/office/drawing/2014/main" id="{9A9F07FF-335C-B9A7-AA03-3CD15580201B}"/>
                </a:ext>
              </a:extLst>
            </p:cNvPr>
            <p:cNvSpPr/>
            <p:nvPr/>
          </p:nvSpPr>
          <p:spPr>
            <a:xfrm rot="16200000">
              <a:off x="10475253" y="5621807"/>
              <a:ext cx="38660" cy="7785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82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97;p54">
              <a:extLst>
                <a:ext uri="{FF2B5EF4-FFF2-40B4-BE49-F238E27FC236}">
                  <a16:creationId xmlns:a16="http://schemas.microsoft.com/office/drawing/2014/main" id="{2A74DA4B-734C-4913-3F94-1B6FAFE665EF}"/>
                </a:ext>
              </a:extLst>
            </p:cNvPr>
            <p:cNvSpPr/>
            <p:nvPr/>
          </p:nvSpPr>
          <p:spPr>
            <a:xfrm>
              <a:off x="9688274" y="5537223"/>
              <a:ext cx="224560" cy="272869"/>
            </a:xfrm>
            <a:prstGeom prst="rect">
              <a:avLst/>
            </a:prstGeom>
            <a:solidFill>
              <a:srgbClr val="5ECBF4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82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98;p54">
              <a:extLst>
                <a:ext uri="{FF2B5EF4-FFF2-40B4-BE49-F238E27FC236}">
                  <a16:creationId xmlns:a16="http://schemas.microsoft.com/office/drawing/2014/main" id="{ED555F97-9E20-89A5-0C79-A435DD55CC60}"/>
                </a:ext>
              </a:extLst>
            </p:cNvPr>
            <p:cNvSpPr/>
            <p:nvPr/>
          </p:nvSpPr>
          <p:spPr>
            <a:xfrm>
              <a:off x="11209032" y="5459434"/>
              <a:ext cx="224560" cy="40930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82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" name="Google Shape;399;p54">
              <a:extLst>
                <a:ext uri="{FF2B5EF4-FFF2-40B4-BE49-F238E27FC236}">
                  <a16:creationId xmlns:a16="http://schemas.microsoft.com/office/drawing/2014/main" id="{CC6C9588-5A39-6880-B078-12E0BFE06D87}"/>
                </a:ext>
              </a:extLst>
            </p:cNvPr>
            <p:cNvGrpSpPr/>
            <p:nvPr/>
          </p:nvGrpSpPr>
          <p:grpSpPr>
            <a:xfrm>
              <a:off x="10896180" y="5192826"/>
              <a:ext cx="57506" cy="584816"/>
              <a:chOff x="6694718" y="2752065"/>
              <a:chExt cx="184380" cy="1543113"/>
            </a:xfrm>
          </p:grpSpPr>
          <p:sp>
            <p:nvSpPr>
              <p:cNvPr id="23" name="Google Shape;400;p54">
                <a:extLst>
                  <a:ext uri="{FF2B5EF4-FFF2-40B4-BE49-F238E27FC236}">
                    <a16:creationId xmlns:a16="http://schemas.microsoft.com/office/drawing/2014/main" id="{9B4E24BA-6F7B-ADE5-DA46-73EE4CAE1D71}"/>
                  </a:ext>
                </a:extLst>
              </p:cNvPr>
              <p:cNvSpPr/>
              <p:nvPr/>
            </p:nvSpPr>
            <p:spPr>
              <a:xfrm>
                <a:off x="6694718" y="3147263"/>
                <a:ext cx="180000" cy="360000"/>
              </a:xfrm>
              <a:prstGeom prst="rect">
                <a:avLst/>
              </a:prstGeom>
              <a:solidFill>
                <a:schemeClr val="accent1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825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401;p54">
                <a:extLst>
                  <a:ext uri="{FF2B5EF4-FFF2-40B4-BE49-F238E27FC236}">
                    <a16:creationId xmlns:a16="http://schemas.microsoft.com/office/drawing/2014/main" id="{ED866834-403B-D182-ACB8-360FDDB84BA5}"/>
                  </a:ext>
                </a:extLst>
              </p:cNvPr>
              <p:cNvSpPr/>
              <p:nvPr/>
            </p:nvSpPr>
            <p:spPr>
              <a:xfrm>
                <a:off x="6699098" y="3539980"/>
                <a:ext cx="180000" cy="360000"/>
              </a:xfrm>
              <a:prstGeom prst="rect">
                <a:avLst/>
              </a:prstGeom>
              <a:solidFill>
                <a:schemeClr val="accent1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825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402;p54">
                <a:extLst>
                  <a:ext uri="{FF2B5EF4-FFF2-40B4-BE49-F238E27FC236}">
                    <a16:creationId xmlns:a16="http://schemas.microsoft.com/office/drawing/2014/main" id="{9510EA24-4B10-C3A2-AE7E-DFA7BE98CCB3}"/>
                  </a:ext>
                </a:extLst>
              </p:cNvPr>
              <p:cNvSpPr/>
              <p:nvPr/>
            </p:nvSpPr>
            <p:spPr>
              <a:xfrm>
                <a:off x="6694718" y="3935178"/>
                <a:ext cx="180000" cy="360000"/>
              </a:xfrm>
              <a:prstGeom prst="rect">
                <a:avLst/>
              </a:prstGeom>
              <a:solidFill>
                <a:schemeClr val="accent1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825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403;p54">
                <a:extLst>
                  <a:ext uri="{FF2B5EF4-FFF2-40B4-BE49-F238E27FC236}">
                    <a16:creationId xmlns:a16="http://schemas.microsoft.com/office/drawing/2014/main" id="{74A2FED6-90E3-F444-09B9-1A004D7559EB}"/>
                  </a:ext>
                </a:extLst>
              </p:cNvPr>
              <p:cNvSpPr/>
              <p:nvPr/>
            </p:nvSpPr>
            <p:spPr>
              <a:xfrm>
                <a:off x="6694718" y="2752065"/>
                <a:ext cx="180000" cy="360000"/>
              </a:xfrm>
              <a:prstGeom prst="rect">
                <a:avLst/>
              </a:prstGeom>
              <a:solidFill>
                <a:schemeClr val="accent1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825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" name="Google Shape;405;p54">
              <a:extLst>
                <a:ext uri="{FF2B5EF4-FFF2-40B4-BE49-F238E27FC236}">
                  <a16:creationId xmlns:a16="http://schemas.microsoft.com/office/drawing/2014/main" id="{2769C293-678F-8E42-B176-D2B7B8C44392}"/>
                </a:ext>
              </a:extLst>
            </p:cNvPr>
            <p:cNvSpPr/>
            <p:nvPr/>
          </p:nvSpPr>
          <p:spPr>
            <a:xfrm>
              <a:off x="9660017" y="5398899"/>
              <a:ext cx="1215714" cy="434752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82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406;p54">
              <a:extLst>
                <a:ext uri="{FF2B5EF4-FFF2-40B4-BE49-F238E27FC236}">
                  <a16:creationId xmlns:a16="http://schemas.microsoft.com/office/drawing/2014/main" id="{4020AC24-CFD2-918D-2D81-508E925E3BA2}"/>
                </a:ext>
              </a:extLst>
            </p:cNvPr>
            <p:cNvSpPr/>
            <p:nvPr/>
          </p:nvSpPr>
          <p:spPr>
            <a:xfrm>
              <a:off x="9602469" y="5160770"/>
              <a:ext cx="836989" cy="272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r>
                <a:rPr lang="en" sz="825" b="1" dirty="0">
                  <a:solidFill>
                    <a:srgbClr val="FF0000"/>
                  </a:solidFill>
                  <a:latin typeface="Meiryo"/>
                  <a:ea typeface="Meiryo"/>
                  <a:cs typeface="Meiryo"/>
                  <a:sym typeface="Meiryo"/>
                </a:rPr>
                <a:t>RiSA-01</a:t>
              </a:r>
              <a:endParaRPr sz="1350" dirty="0"/>
            </a:p>
          </p:txBody>
        </p:sp>
        <p:sp>
          <p:nvSpPr>
            <p:cNvPr id="8" name="Google Shape;407;p54">
              <a:extLst>
                <a:ext uri="{FF2B5EF4-FFF2-40B4-BE49-F238E27FC236}">
                  <a16:creationId xmlns:a16="http://schemas.microsoft.com/office/drawing/2014/main" id="{39B07A6E-B8F0-632E-C4AA-12C79E418012}"/>
                </a:ext>
              </a:extLst>
            </p:cNvPr>
            <p:cNvSpPr/>
            <p:nvPr/>
          </p:nvSpPr>
          <p:spPr>
            <a:xfrm>
              <a:off x="9172304" y="4202792"/>
              <a:ext cx="1849172" cy="1670812"/>
            </a:xfrm>
            <a:prstGeom prst="rect">
              <a:avLst/>
            </a:prstGeom>
            <a:noFill/>
            <a:ln w="5715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82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B7EF691-FB0E-7D3B-CD25-68B6D364461D}"/>
              </a:ext>
            </a:extLst>
          </p:cNvPr>
          <p:cNvSpPr txBox="1"/>
          <p:nvPr/>
        </p:nvSpPr>
        <p:spPr>
          <a:xfrm>
            <a:off x="2860644" y="51959"/>
            <a:ext cx="4033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RiSA-01 </a:t>
            </a:r>
            <a:r>
              <a:rPr lang="en-US" altLang="ja-JP" sz="2400" b="1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Development Site</a:t>
            </a:r>
            <a:endParaRPr lang="ja-JP" altLang="en-US" sz="2400" b="1"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32A93A9F-BE95-0E41-0E8D-C65C7AAE8DEA}"/>
              </a:ext>
            </a:extLst>
          </p:cNvPr>
          <p:cNvCxnSpPr/>
          <p:nvPr/>
        </p:nvCxnSpPr>
        <p:spPr>
          <a:xfrm>
            <a:off x="2045122" y="2928551"/>
            <a:ext cx="56645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C1418891-C5E8-EBE2-A0A0-5268EC17B622}"/>
              </a:ext>
            </a:extLst>
          </p:cNvPr>
          <p:cNvSpPr txBox="1"/>
          <p:nvPr/>
        </p:nvSpPr>
        <p:spPr>
          <a:xfrm>
            <a:off x="139481" y="1515049"/>
            <a:ext cx="18131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Accelerator Assembly</a:t>
            </a:r>
          </a:p>
          <a:p>
            <a:r>
              <a:rPr lang="en-US" altLang="ja-JP" sz="12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Infrastructure,</a:t>
            </a:r>
          </a:p>
          <a:p>
            <a:r>
              <a:rPr lang="en-US" altLang="ja-JP" sz="12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and developments</a:t>
            </a:r>
          </a:p>
          <a:p>
            <a:endParaRPr lang="en-US" altLang="ja-JP" sz="1200" b="1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r>
              <a:rPr lang="en-US" altLang="ja-JP" sz="12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two-story, total 279m</a:t>
            </a:r>
            <a:r>
              <a:rPr lang="en-US" altLang="ja-JP" sz="1200" b="1" baseline="300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</a:t>
            </a:r>
            <a:endParaRPr lang="ja-JP" altLang="en-US" sz="1200" b="1" baseline="3000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31AF52D3-CCB3-2205-5459-8AF4E6539232}"/>
              </a:ext>
            </a:extLst>
          </p:cNvPr>
          <p:cNvSpPr txBox="1"/>
          <p:nvPr/>
        </p:nvSpPr>
        <p:spPr>
          <a:xfrm>
            <a:off x="139481" y="946785"/>
            <a:ext cx="182614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b="1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Tsukuba Lab</a:t>
            </a:r>
            <a:endParaRPr lang="ja-JP" altLang="en-US" sz="2100" b="1"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270A59C2-6E5D-BC03-0F0F-BFD8C27BE18F}"/>
              </a:ext>
            </a:extLst>
          </p:cNvPr>
          <p:cNvSpPr txBox="1"/>
          <p:nvPr/>
        </p:nvSpPr>
        <p:spPr>
          <a:xfrm>
            <a:off x="159187" y="4455107"/>
            <a:ext cx="1927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Accelerator operation &amp;</a:t>
            </a:r>
          </a:p>
          <a:p>
            <a:r>
              <a:rPr lang="en-US" altLang="ja-JP" sz="12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RI production</a:t>
            </a:r>
            <a:endParaRPr lang="ja-JP" altLang="en-US" sz="1200" b="1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8084CFBA-E9F6-77FC-D9DB-ED35F3BD9EA3}"/>
              </a:ext>
            </a:extLst>
          </p:cNvPr>
          <p:cNvSpPr txBox="1"/>
          <p:nvPr/>
        </p:nvSpPr>
        <p:spPr>
          <a:xfrm>
            <a:off x="159186" y="3303506"/>
            <a:ext cx="1500732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b="1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Hiroshima</a:t>
            </a:r>
          </a:p>
          <a:p>
            <a:r>
              <a:rPr lang="en-US" altLang="ja-JP" sz="2100" b="1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University</a:t>
            </a:r>
          </a:p>
          <a:p>
            <a:r>
              <a:rPr lang="en-US" altLang="ja-JP" sz="2100" b="1" dirty="0" err="1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HiSOR</a:t>
            </a:r>
            <a:endParaRPr lang="ja-JP" altLang="en-US" sz="2100" b="1"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pic>
        <p:nvPicPr>
          <p:cNvPr id="6" name="図 5" descr="建物の前の家&#10;&#10;AI 生成コンテンツは誤りを含む可能性があります。">
            <a:extLst>
              <a:ext uri="{FF2B5EF4-FFF2-40B4-BE49-F238E27FC236}">
                <a16:creationId xmlns:a16="http://schemas.microsoft.com/office/drawing/2014/main" id="{122D8059-7012-3517-DB4B-31C4B9B81D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122" y="1069833"/>
            <a:ext cx="2619555" cy="1396220"/>
          </a:xfrm>
          <a:prstGeom prst="rect">
            <a:avLst/>
          </a:prstGeom>
        </p:spPr>
      </p:pic>
      <p:pic>
        <p:nvPicPr>
          <p:cNvPr id="15" name="図 14" descr="キッチンで帽子をかぶっている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057819ED-819A-E614-6C28-62DF6BEAAF5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5400" y="1866028"/>
            <a:ext cx="1672393" cy="1029164"/>
          </a:xfrm>
          <a:prstGeom prst="rect">
            <a:avLst/>
          </a:prstGeom>
        </p:spPr>
      </p:pic>
      <p:pic>
        <p:nvPicPr>
          <p:cNvPr id="35" name="図 34" descr="屋内, バイク, 座る, テーブル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39349A68-258E-C363-9BCF-655F59D10AD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096" y="570321"/>
            <a:ext cx="2126563" cy="1263957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9D96215-0009-668E-59B7-05247217BD7A}"/>
              </a:ext>
            </a:extLst>
          </p:cNvPr>
          <p:cNvSpPr txBox="1"/>
          <p:nvPr/>
        </p:nvSpPr>
        <p:spPr>
          <a:xfrm>
            <a:off x="4920788" y="1835111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1-cell cavity test </a:t>
            </a:r>
          </a:p>
          <a:p>
            <a:r>
              <a:rPr lang="en-US" altLang="ja-JP" sz="12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is on-going</a:t>
            </a:r>
            <a:endParaRPr lang="ja-JP" altLang="en-US" sz="1200" b="1" baseline="3000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6" name="図 55" descr="屋内, バイク, 座る, テーブル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8C821AEB-46E2-84CD-53A9-3B73D372D42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8084" y="567938"/>
            <a:ext cx="1625892" cy="1263957"/>
          </a:xfrm>
          <a:prstGeom prst="rect">
            <a:avLst/>
          </a:prstGeom>
        </p:spPr>
      </p:pic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F870D4E9-0ED0-6797-33F5-AE123A13F358}"/>
              </a:ext>
            </a:extLst>
          </p:cNvPr>
          <p:cNvSpPr/>
          <p:nvPr/>
        </p:nvSpPr>
        <p:spPr>
          <a:xfrm>
            <a:off x="7365230" y="3569805"/>
            <a:ext cx="810103" cy="2812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 err="1">
                <a:solidFill>
                  <a:schemeClr val="tx1"/>
                </a:solidFill>
              </a:rPr>
              <a:t>HiSOR</a:t>
            </a:r>
            <a:r>
              <a:rPr kumimoji="1" lang="en-US" altLang="ja-JP" sz="800" dirty="0">
                <a:solidFill>
                  <a:schemeClr val="tx1"/>
                </a:solidFill>
              </a:rPr>
              <a:t> </a:t>
            </a:r>
            <a:r>
              <a:rPr kumimoji="1" lang="en-US" altLang="ja-JP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injector room</a:t>
            </a:r>
            <a:endParaRPr kumimoji="1" lang="ja-JP" altLang="en-US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86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F7FEF-8FC7-5B2B-7F1B-0D95C6437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7F755EE7-B4F0-D473-8865-C31A6F2E7954}"/>
              </a:ext>
            </a:extLst>
          </p:cNvPr>
          <p:cNvGrpSpPr/>
          <p:nvPr/>
        </p:nvGrpSpPr>
        <p:grpSpPr>
          <a:xfrm>
            <a:off x="0" y="-19083"/>
            <a:ext cx="9144000" cy="5162584"/>
            <a:chOff x="0" y="-25445"/>
            <a:chExt cx="12192000" cy="6883445"/>
          </a:xfrm>
        </p:grpSpPr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2950B05E-D480-2FA3-534F-2755627912C0}"/>
                </a:ext>
              </a:extLst>
            </p:cNvPr>
            <p:cNvSpPr/>
            <p:nvPr/>
          </p:nvSpPr>
          <p:spPr>
            <a:xfrm rot="10800000">
              <a:off x="0" y="-25445"/>
              <a:ext cx="12192000" cy="50165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9000">
                  <a:schemeClr val="tx2">
                    <a:lumMod val="10000"/>
                    <a:lumOff val="90000"/>
                  </a:schemeClr>
                </a:gs>
                <a:gs pos="89000">
                  <a:schemeClr val="accent1">
                    <a:lumMod val="7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8067B3D1-0A87-4B8E-EDA0-34BFDE470AD4}"/>
                </a:ext>
              </a:extLst>
            </p:cNvPr>
            <p:cNvSpPr/>
            <p:nvPr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60000">
                  <a:schemeClr val="tx2">
                    <a:lumMod val="10000"/>
                    <a:lumOff val="90000"/>
                  </a:schemeClr>
                </a:gs>
                <a:gs pos="89000">
                  <a:schemeClr val="accent1">
                    <a:lumMod val="7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pic>
          <p:nvPicPr>
            <p:cNvPr id="34" name="図 33" descr="文字が書かれている&#10;&#10;低い精度で自動的に生成された説明">
              <a:extLst>
                <a:ext uri="{FF2B5EF4-FFF2-40B4-BE49-F238E27FC236}">
                  <a16:creationId xmlns:a16="http://schemas.microsoft.com/office/drawing/2014/main" id="{CA7BAD6A-0BF5-B72C-A690-BF1CBBB9B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299220"/>
              <a:ext cx="1867666" cy="422255"/>
            </a:xfrm>
            <a:prstGeom prst="rect">
              <a:avLst/>
            </a:prstGeom>
          </p:spPr>
        </p:pic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C538872-803A-8F8F-F92C-8EAA0209B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AF6-9A6D-F04E-AF41-8CBCD8A2560B}" type="slidenum">
              <a:rPr/>
              <a:t>21</a:t>
            </a:fld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297314BF-4401-4D3A-1A57-61A1B7B61137}"/>
              </a:ext>
            </a:extLst>
          </p:cNvPr>
          <p:cNvCxnSpPr>
            <a:cxnSpLocks/>
          </p:cNvCxnSpPr>
          <p:nvPr/>
        </p:nvCxnSpPr>
        <p:spPr>
          <a:xfrm>
            <a:off x="1502591" y="1185629"/>
            <a:ext cx="7277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4A5FCDF4-9E4C-FFC2-0A3F-D6C827AEC37C}"/>
              </a:ext>
            </a:extLst>
          </p:cNvPr>
          <p:cNvCxnSpPr>
            <a:cxnSpLocks/>
          </p:cNvCxnSpPr>
          <p:nvPr/>
        </p:nvCxnSpPr>
        <p:spPr>
          <a:xfrm>
            <a:off x="2607491" y="928454"/>
            <a:ext cx="0" cy="344629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D0AD8237-68E0-9E10-A430-D7E506B4F364}"/>
              </a:ext>
            </a:extLst>
          </p:cNvPr>
          <p:cNvCxnSpPr>
            <a:cxnSpLocks/>
          </p:cNvCxnSpPr>
          <p:nvPr/>
        </p:nvCxnSpPr>
        <p:spPr>
          <a:xfrm>
            <a:off x="4664891" y="928454"/>
            <a:ext cx="0" cy="344629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D2EDA81A-269B-4E9D-D26C-0D3A0AF6AD7B}"/>
              </a:ext>
            </a:extLst>
          </p:cNvPr>
          <p:cNvCxnSpPr>
            <a:cxnSpLocks/>
          </p:cNvCxnSpPr>
          <p:nvPr/>
        </p:nvCxnSpPr>
        <p:spPr>
          <a:xfrm>
            <a:off x="6722291" y="928454"/>
            <a:ext cx="0" cy="34671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9028106A-C69B-3A8C-9436-730B6186270D}"/>
              </a:ext>
            </a:extLst>
          </p:cNvPr>
          <p:cNvCxnSpPr>
            <a:cxnSpLocks/>
          </p:cNvCxnSpPr>
          <p:nvPr/>
        </p:nvCxnSpPr>
        <p:spPr>
          <a:xfrm>
            <a:off x="8779691" y="928454"/>
            <a:ext cx="0" cy="34671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B3A9739-E3F0-803A-1F0A-6EE54BC27150}"/>
              </a:ext>
            </a:extLst>
          </p:cNvPr>
          <p:cNvSpPr txBox="1"/>
          <p:nvPr/>
        </p:nvSpPr>
        <p:spPr>
          <a:xfrm>
            <a:off x="1635941" y="80180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b="1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ja-JP" alt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92A7F43-A79B-EC79-26E7-EA925096C70E}"/>
              </a:ext>
            </a:extLst>
          </p:cNvPr>
          <p:cNvSpPr txBox="1"/>
          <p:nvPr/>
        </p:nvSpPr>
        <p:spPr>
          <a:xfrm>
            <a:off x="3262036" y="8018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b="1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ja-JP" alt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4C96A3C-65C6-8437-4CDD-B6715A8D5A2C}"/>
              </a:ext>
            </a:extLst>
          </p:cNvPr>
          <p:cNvSpPr txBox="1"/>
          <p:nvPr/>
        </p:nvSpPr>
        <p:spPr>
          <a:xfrm>
            <a:off x="5319436" y="80179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b="1"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endParaRPr lang="ja-JP" alt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0F4BD38-9B9D-E051-0446-33F7896634BB}"/>
              </a:ext>
            </a:extLst>
          </p:cNvPr>
          <p:cNvSpPr txBox="1"/>
          <p:nvPr/>
        </p:nvSpPr>
        <p:spPr>
          <a:xfrm>
            <a:off x="7424461" y="78944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b="1">
                <a:latin typeface="Arial" panose="020B0604020202020204" pitchFamily="34" charset="0"/>
                <a:cs typeface="Arial" panose="020B0604020202020204" pitchFamily="34" charset="0"/>
              </a:rPr>
              <a:t>2027</a:t>
            </a:r>
            <a:endParaRPr lang="ja-JP" alt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9CE1CAF-B482-0413-C3A0-06E5BD3C9349}"/>
              </a:ext>
            </a:extLst>
          </p:cNvPr>
          <p:cNvSpPr txBox="1"/>
          <p:nvPr/>
        </p:nvSpPr>
        <p:spPr>
          <a:xfrm>
            <a:off x="152027" y="2520756"/>
            <a:ext cx="1864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9cell accelerator cavity</a:t>
            </a:r>
            <a:endParaRPr lang="ja-JP" altLang="en-US" sz="1200" b="1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3" name="右矢印 22">
            <a:extLst>
              <a:ext uri="{FF2B5EF4-FFF2-40B4-BE49-F238E27FC236}">
                <a16:creationId xmlns:a16="http://schemas.microsoft.com/office/drawing/2014/main" id="{0698E39C-BBFB-D09F-FC0F-499FF6C9EE95}"/>
              </a:ext>
            </a:extLst>
          </p:cNvPr>
          <p:cNvSpPr/>
          <p:nvPr/>
        </p:nvSpPr>
        <p:spPr>
          <a:xfrm>
            <a:off x="1749166" y="1330085"/>
            <a:ext cx="1362075" cy="483391"/>
          </a:xfrm>
          <a:prstGeom prst="rightArrow">
            <a:avLst/>
          </a:prstGeom>
          <a:gradFill flip="none" rotWithShape="1">
            <a:gsLst>
              <a:gs pos="13000">
                <a:schemeClr val="accent1">
                  <a:lumMod val="5000"/>
                  <a:lumOff val="95000"/>
                </a:schemeClr>
              </a:gs>
              <a:gs pos="52000">
                <a:schemeClr val="accent6">
                  <a:lumMod val="40000"/>
                  <a:lumOff val="60000"/>
                </a:schemeClr>
              </a:gs>
              <a:gs pos="76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sp>
        <p:nvSpPr>
          <p:cNvPr id="24" name="右矢印 23">
            <a:extLst>
              <a:ext uri="{FF2B5EF4-FFF2-40B4-BE49-F238E27FC236}">
                <a16:creationId xmlns:a16="http://schemas.microsoft.com/office/drawing/2014/main" id="{1DF85490-9319-F766-1EF4-1A42AB728021}"/>
              </a:ext>
            </a:extLst>
          </p:cNvPr>
          <p:cNvSpPr/>
          <p:nvPr/>
        </p:nvSpPr>
        <p:spPr>
          <a:xfrm>
            <a:off x="1932292" y="1851712"/>
            <a:ext cx="2161790" cy="483391"/>
          </a:xfrm>
          <a:prstGeom prst="rightArrow">
            <a:avLst/>
          </a:prstGeom>
          <a:gradFill flip="none" rotWithShape="1">
            <a:gsLst>
              <a:gs pos="9000">
                <a:schemeClr val="bg1"/>
              </a:gs>
              <a:gs pos="45000">
                <a:schemeClr val="accent6">
                  <a:lumMod val="60000"/>
                  <a:lumOff val="40000"/>
                </a:schemeClr>
              </a:gs>
              <a:gs pos="74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sp>
        <p:nvSpPr>
          <p:cNvPr id="25" name="右矢印 24">
            <a:extLst>
              <a:ext uri="{FF2B5EF4-FFF2-40B4-BE49-F238E27FC236}">
                <a16:creationId xmlns:a16="http://schemas.microsoft.com/office/drawing/2014/main" id="{EACE9BCA-4596-FEBD-B5F5-69E3B5AA9DA4}"/>
              </a:ext>
            </a:extLst>
          </p:cNvPr>
          <p:cNvSpPr/>
          <p:nvPr/>
        </p:nvSpPr>
        <p:spPr>
          <a:xfrm>
            <a:off x="2226207" y="2417560"/>
            <a:ext cx="3599828" cy="483391"/>
          </a:xfrm>
          <a:prstGeom prst="rightArrow">
            <a:avLst/>
          </a:prstGeom>
          <a:gradFill flip="none" rotWithShape="1">
            <a:gsLst>
              <a:gs pos="12000">
                <a:schemeClr val="accent1">
                  <a:lumMod val="5000"/>
                  <a:lumOff val="95000"/>
                </a:schemeClr>
              </a:gs>
              <a:gs pos="63000">
                <a:schemeClr val="tx2">
                  <a:lumMod val="50000"/>
                  <a:lumOff val="50000"/>
                </a:schemeClr>
              </a:gs>
              <a:gs pos="79000">
                <a:schemeClr val="tx2">
                  <a:lumMod val="75000"/>
                  <a:lumOff val="25000"/>
                </a:schemeClr>
              </a:gs>
              <a:gs pos="100000">
                <a:schemeClr val="tx2">
                  <a:lumMod val="90000"/>
                  <a:lumOff val="1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sp>
        <p:nvSpPr>
          <p:cNvPr id="26" name="右矢印 25">
            <a:extLst>
              <a:ext uri="{FF2B5EF4-FFF2-40B4-BE49-F238E27FC236}">
                <a16:creationId xmlns:a16="http://schemas.microsoft.com/office/drawing/2014/main" id="{84A55010-BA37-DC2F-325D-71D484383261}"/>
              </a:ext>
            </a:extLst>
          </p:cNvPr>
          <p:cNvSpPr/>
          <p:nvPr/>
        </p:nvSpPr>
        <p:spPr>
          <a:xfrm>
            <a:off x="2226205" y="2947421"/>
            <a:ext cx="3979719" cy="483391"/>
          </a:xfrm>
          <a:prstGeom prst="rightArrow">
            <a:avLst/>
          </a:prstGeom>
          <a:gradFill flip="none" rotWithShape="1">
            <a:gsLst>
              <a:gs pos="11000">
                <a:schemeClr val="accent1">
                  <a:lumMod val="5000"/>
                  <a:lumOff val="95000"/>
                </a:schemeClr>
              </a:gs>
              <a:gs pos="61000">
                <a:schemeClr val="tx2">
                  <a:lumMod val="50000"/>
                  <a:lumOff val="50000"/>
                </a:schemeClr>
              </a:gs>
              <a:gs pos="79000">
                <a:schemeClr val="tx2">
                  <a:lumMod val="75000"/>
                  <a:lumOff val="25000"/>
                </a:schemeClr>
              </a:gs>
              <a:gs pos="99000">
                <a:schemeClr val="tx2">
                  <a:lumMod val="90000"/>
                  <a:lumOff val="1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sp>
        <p:nvSpPr>
          <p:cNvPr id="27" name="右矢印 26">
            <a:extLst>
              <a:ext uri="{FF2B5EF4-FFF2-40B4-BE49-F238E27FC236}">
                <a16:creationId xmlns:a16="http://schemas.microsoft.com/office/drawing/2014/main" id="{C7DC8189-3E77-C219-CB64-C218B4D6BDD1}"/>
              </a:ext>
            </a:extLst>
          </p:cNvPr>
          <p:cNvSpPr/>
          <p:nvPr/>
        </p:nvSpPr>
        <p:spPr>
          <a:xfrm>
            <a:off x="1749165" y="3430812"/>
            <a:ext cx="6514162" cy="483391"/>
          </a:xfrm>
          <a:prstGeom prst="rightArrow">
            <a:avLst/>
          </a:prstGeom>
          <a:gradFill flip="none" rotWithShape="1">
            <a:gsLst>
              <a:gs pos="6000">
                <a:schemeClr val="accent1">
                  <a:lumMod val="5000"/>
                  <a:lumOff val="95000"/>
                </a:schemeClr>
              </a:gs>
              <a:gs pos="53000">
                <a:schemeClr val="tx2">
                  <a:lumMod val="50000"/>
                  <a:lumOff val="50000"/>
                </a:schemeClr>
              </a:gs>
              <a:gs pos="84000">
                <a:schemeClr val="tx2">
                  <a:lumMod val="75000"/>
                  <a:lumOff val="25000"/>
                </a:schemeClr>
              </a:gs>
              <a:gs pos="100000">
                <a:schemeClr val="tx2">
                  <a:lumMod val="90000"/>
                  <a:lumOff val="1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FC8805FD-C754-5100-E61E-72EE3E7824FB}"/>
              </a:ext>
            </a:extLst>
          </p:cNvPr>
          <p:cNvSpPr/>
          <p:nvPr/>
        </p:nvSpPr>
        <p:spPr>
          <a:xfrm>
            <a:off x="6017063" y="4043129"/>
            <a:ext cx="2762627" cy="352425"/>
          </a:xfrm>
          <a:prstGeom prst="rect">
            <a:avLst/>
          </a:prstGeom>
          <a:gradFill>
            <a:gsLst>
              <a:gs pos="0">
                <a:schemeClr val="bg1"/>
              </a:gs>
              <a:gs pos="25000">
                <a:schemeClr val="accent2">
                  <a:lumMod val="20000"/>
                  <a:lumOff val="80000"/>
                </a:schemeClr>
              </a:gs>
              <a:gs pos="79000">
                <a:srgbClr val="FF0000"/>
              </a:gs>
              <a:gs pos="100000">
                <a:srgbClr val="FF000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714FBF9-ABAA-4E14-C288-4C830DE17172}"/>
              </a:ext>
            </a:extLst>
          </p:cNvPr>
          <p:cNvSpPr txBox="1"/>
          <p:nvPr/>
        </p:nvSpPr>
        <p:spPr>
          <a:xfrm>
            <a:off x="163553" y="4066972"/>
            <a:ext cx="3297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Electron beam acceleration and irradiation</a:t>
            </a:r>
            <a:endParaRPr lang="ja-JP" altLang="en-US" sz="1200" b="1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88B2F8-0D89-6217-F1C3-ED31A542C73E}"/>
              </a:ext>
            </a:extLst>
          </p:cNvPr>
          <p:cNvSpPr txBox="1"/>
          <p:nvPr/>
        </p:nvSpPr>
        <p:spPr>
          <a:xfrm>
            <a:off x="5537171" y="4479754"/>
            <a:ext cx="3377848" cy="4154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1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Target 150GBq/y in 2027</a:t>
            </a:r>
            <a:endParaRPr lang="ja-JP" altLang="en-US" sz="2100" b="1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139A316-5FFE-3190-99DC-F34740E5D631}"/>
              </a:ext>
            </a:extLst>
          </p:cNvPr>
          <p:cNvSpPr txBox="1"/>
          <p:nvPr/>
        </p:nvSpPr>
        <p:spPr>
          <a:xfrm>
            <a:off x="152027" y="3520264"/>
            <a:ext cx="2780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Build-up &amp; operation of Accelerator</a:t>
            </a:r>
            <a:endParaRPr lang="ja-JP" altLang="en-US" sz="1200" b="1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F5C4C1D-521F-9CF4-3F28-D7F9FBD00B6B}"/>
              </a:ext>
            </a:extLst>
          </p:cNvPr>
          <p:cNvSpPr txBox="1"/>
          <p:nvPr/>
        </p:nvSpPr>
        <p:spPr>
          <a:xfrm>
            <a:off x="7366780" y="84138"/>
            <a:ext cx="1765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2024.12.12 version</a:t>
            </a:r>
            <a:endParaRPr kumimoji="1" lang="ja-JP" altLang="en-US" sz="1400" b="1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1EBFCC6-462D-5766-1FDC-F3842833E083}"/>
              </a:ext>
            </a:extLst>
          </p:cNvPr>
          <p:cNvSpPr txBox="1"/>
          <p:nvPr/>
        </p:nvSpPr>
        <p:spPr>
          <a:xfrm>
            <a:off x="322451" y="324198"/>
            <a:ext cx="8294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Development schedule of Superconducting Accelerator</a:t>
            </a:r>
            <a:endParaRPr lang="ja-JP" altLang="en-US" sz="2400" b="1"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36ABE72-EA6A-FC7C-9B2A-4BC6BA4F68A9}"/>
              </a:ext>
            </a:extLst>
          </p:cNvPr>
          <p:cNvSpPr txBox="1"/>
          <p:nvPr/>
        </p:nvSpPr>
        <p:spPr>
          <a:xfrm>
            <a:off x="138307" y="1433280"/>
            <a:ext cx="2191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Development Infrastructure</a:t>
            </a:r>
            <a:endParaRPr lang="ja-JP" altLang="en-US" sz="1200" b="1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AD91669-53C2-9C20-AE11-D586DD2578DC}"/>
              </a:ext>
            </a:extLst>
          </p:cNvPr>
          <p:cNvSpPr txBox="1"/>
          <p:nvPr/>
        </p:nvSpPr>
        <p:spPr>
          <a:xfrm>
            <a:off x="136303" y="1945832"/>
            <a:ext cx="1915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1cell accelerator cavity</a:t>
            </a:r>
            <a:endParaRPr lang="ja-JP" altLang="en-US" sz="1200" b="1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2F90805-4C7C-20C4-DEB2-4D4ABCA1614B}"/>
              </a:ext>
            </a:extLst>
          </p:cNvPr>
          <p:cNvSpPr txBox="1"/>
          <p:nvPr/>
        </p:nvSpPr>
        <p:spPr>
          <a:xfrm>
            <a:off x="138307" y="3037429"/>
            <a:ext cx="2669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Superconducting electron RF gun</a:t>
            </a:r>
            <a:endParaRPr lang="ja-JP" altLang="en-US" sz="1200" b="1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133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A224CCE-BA8C-246B-947C-BF64A18277B1}"/>
              </a:ext>
            </a:extLst>
          </p:cNvPr>
          <p:cNvGrpSpPr/>
          <p:nvPr/>
        </p:nvGrpSpPr>
        <p:grpSpPr>
          <a:xfrm>
            <a:off x="0" y="-19083"/>
            <a:ext cx="9144000" cy="5162584"/>
            <a:chOff x="0" y="-25445"/>
            <a:chExt cx="12192000" cy="6883445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356C38DB-D48D-F26F-DCE4-4274265C5479}"/>
                </a:ext>
              </a:extLst>
            </p:cNvPr>
            <p:cNvSpPr/>
            <p:nvPr/>
          </p:nvSpPr>
          <p:spPr>
            <a:xfrm rot="10800000">
              <a:off x="0" y="-25445"/>
              <a:ext cx="12192000" cy="50165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9000">
                  <a:schemeClr val="tx2">
                    <a:lumMod val="10000"/>
                    <a:lumOff val="90000"/>
                  </a:schemeClr>
                </a:gs>
                <a:gs pos="89000">
                  <a:schemeClr val="accent1">
                    <a:lumMod val="7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FD8FFC1C-54E9-7E97-0283-18D732FFB540}"/>
                </a:ext>
              </a:extLst>
            </p:cNvPr>
            <p:cNvSpPr/>
            <p:nvPr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60000">
                  <a:schemeClr val="tx2">
                    <a:lumMod val="10000"/>
                    <a:lumOff val="90000"/>
                  </a:schemeClr>
                </a:gs>
                <a:gs pos="89000">
                  <a:schemeClr val="accent1">
                    <a:lumMod val="7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pic>
          <p:nvPicPr>
            <p:cNvPr id="8" name="図 7" descr="文字が書かれている&#10;&#10;低い精度で自動的に生成された説明">
              <a:extLst>
                <a:ext uri="{FF2B5EF4-FFF2-40B4-BE49-F238E27FC236}">
                  <a16:creationId xmlns:a16="http://schemas.microsoft.com/office/drawing/2014/main" id="{98FA6579-6495-521E-D87C-C8A20BFCC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299220"/>
              <a:ext cx="1867666" cy="422255"/>
            </a:xfrm>
            <a:prstGeom prst="rect">
              <a:avLst/>
            </a:prstGeom>
          </p:spPr>
        </p:pic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8D2B8D4-2847-26B6-99FC-115F79E9A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AF6-9A6D-F04E-AF41-8CBCD8A2560B}" type="slidenum">
              <a:rPr lang="en-US" altLang="ja-JP"/>
              <a:t>22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BB8D551-56F7-28A9-F38D-CA2F79AD367D}"/>
              </a:ext>
            </a:extLst>
          </p:cNvPr>
          <p:cNvSpPr txBox="1"/>
          <p:nvPr/>
        </p:nvSpPr>
        <p:spPr>
          <a:xfrm>
            <a:off x="3777551" y="169170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211AAFBE-327E-E381-4253-1E592350CBD7}"/>
              </a:ext>
            </a:extLst>
          </p:cNvPr>
          <p:cNvSpPr txBox="1">
            <a:spLocks/>
          </p:cNvSpPr>
          <p:nvPr/>
        </p:nvSpPr>
        <p:spPr>
          <a:xfrm>
            <a:off x="628650" y="334742"/>
            <a:ext cx="8197182" cy="45709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sz="2000" b="1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Cabinet Office action plan 2022 for utilization of medical-use-RI.  </a:t>
            </a:r>
            <a:r>
              <a:rPr lang="en-US" altLang="ja-JP" sz="2000" b="1" dirty="0" err="1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NovAccel</a:t>
            </a:r>
            <a:r>
              <a:rPr lang="en-US" altLang="ja-JP" sz="20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will contribute by Superconducting electron accelerator.</a:t>
            </a:r>
            <a:r>
              <a:rPr lang="ja-JP" altLang="en-US" sz="2000" b="1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　</a:t>
            </a:r>
            <a:endParaRPr lang="en-US" altLang="ja-JP" sz="2000" b="1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ja-JP" sz="2000" b="1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RI production dedicated electron accelerator RiSA-01 </a:t>
            </a:r>
          </a:p>
          <a:p>
            <a:pPr marL="0" indent="0">
              <a:buNone/>
            </a:pPr>
            <a:r>
              <a:rPr lang="en-US" altLang="ja-JP" sz="20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  design optimized to low cost, compact, low power consumption</a:t>
            </a:r>
          </a:p>
          <a:p>
            <a:pPr marL="0" indent="0">
              <a:buNone/>
            </a:pPr>
            <a:r>
              <a:rPr lang="en-US" altLang="ja-JP" sz="20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sym typeface="Wingdings" pitchFamily="2" charset="2"/>
              </a:rPr>
              <a:t>         easy to increase number of accelerator</a:t>
            </a:r>
            <a:r>
              <a:rPr lang="ja-JP" altLang="en-US" sz="2000" b="1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　</a:t>
            </a:r>
            <a:endParaRPr lang="en-US" altLang="ja-JP" sz="2000" b="1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342892" lvl="1" indent="0">
              <a:buNone/>
            </a:pPr>
            <a:r>
              <a:rPr lang="en-US" altLang="ja-JP" sz="20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sym typeface="Wingdings" pitchFamily="2" charset="2"/>
              </a:rPr>
              <a:t>       stable RI supply</a:t>
            </a:r>
          </a:p>
          <a:p>
            <a:pPr marL="342892" lvl="1" indent="0">
              <a:buNone/>
            </a:pPr>
            <a:r>
              <a:rPr lang="en-US" altLang="ja-JP" sz="20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sym typeface="Wingdings" pitchFamily="2" charset="2"/>
              </a:rPr>
              <a:t>          cost cut of RI production</a:t>
            </a:r>
          </a:p>
          <a:p>
            <a:pPr marL="0" indent="0">
              <a:buNone/>
            </a:pPr>
            <a:endParaRPr lang="en-US" altLang="ja-JP" sz="2000" b="1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ja-JP" sz="2000" b="1" baseline="300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225</a:t>
            </a:r>
            <a:r>
              <a:rPr lang="en-US" altLang="ja-JP" sz="20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Ac 150GBq/y production is initial target in 2027</a:t>
            </a:r>
            <a:endParaRPr lang="en-US" altLang="ja-JP" sz="2000" b="1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10019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515705C-1FD6-1A11-978C-0C31A016A2F8}"/>
              </a:ext>
            </a:extLst>
          </p:cNvPr>
          <p:cNvGrpSpPr/>
          <p:nvPr/>
        </p:nvGrpSpPr>
        <p:grpSpPr>
          <a:xfrm>
            <a:off x="0" y="-19083"/>
            <a:ext cx="9144000" cy="5162584"/>
            <a:chOff x="0" y="-25445"/>
            <a:chExt cx="12192000" cy="6883445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A6B23D6F-6842-A23F-2010-E326967BC4F3}"/>
                </a:ext>
              </a:extLst>
            </p:cNvPr>
            <p:cNvSpPr/>
            <p:nvPr/>
          </p:nvSpPr>
          <p:spPr>
            <a:xfrm rot="10800000">
              <a:off x="0" y="-25445"/>
              <a:ext cx="12192000" cy="50165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9000">
                  <a:schemeClr val="tx2">
                    <a:lumMod val="10000"/>
                    <a:lumOff val="90000"/>
                  </a:schemeClr>
                </a:gs>
                <a:gs pos="89000">
                  <a:schemeClr val="accent1">
                    <a:lumMod val="7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651FD610-6EAF-C962-A4B1-C59E627E2CBC}"/>
                </a:ext>
              </a:extLst>
            </p:cNvPr>
            <p:cNvSpPr/>
            <p:nvPr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60000">
                  <a:schemeClr val="tx2">
                    <a:lumMod val="10000"/>
                    <a:lumOff val="90000"/>
                  </a:schemeClr>
                </a:gs>
                <a:gs pos="89000">
                  <a:schemeClr val="accent1">
                    <a:lumMod val="7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pic>
          <p:nvPicPr>
            <p:cNvPr id="8" name="図 7" descr="文字が書かれている&#10;&#10;低い精度で自動的に生成された説明">
              <a:extLst>
                <a:ext uri="{FF2B5EF4-FFF2-40B4-BE49-F238E27FC236}">
                  <a16:creationId xmlns:a16="http://schemas.microsoft.com/office/drawing/2014/main" id="{9CDD2FE3-DFD8-6D2E-EFB4-14B7A6659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299220"/>
              <a:ext cx="1867666" cy="422255"/>
            </a:xfrm>
            <a:prstGeom prst="rect">
              <a:avLst/>
            </a:prstGeom>
          </p:spPr>
        </p:pic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F1A1727-6DCA-858A-003C-CF343B8BDE0E}"/>
              </a:ext>
            </a:extLst>
          </p:cNvPr>
          <p:cNvSpPr txBox="1"/>
          <p:nvPr/>
        </p:nvSpPr>
        <p:spPr>
          <a:xfrm>
            <a:off x="4295278" y="2571750"/>
            <a:ext cx="8579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5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Thanks</a:t>
            </a:r>
            <a:endParaRPr lang="ja-JP" altLang="en-US" sz="1500" b="1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85C368-9B49-BBCC-D84F-F1DF40996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AF6-9A6D-F04E-AF41-8CBCD8A2560B}" type="slidenum">
              <a:rPr/>
              <a:t>23</a:t>
            </a:fld>
            <a:endParaRPr kumimoji="1" lang="ja-JP" altLang="en-US"/>
          </a:p>
        </p:txBody>
      </p:sp>
      <p:pic>
        <p:nvPicPr>
          <p:cNvPr id="9" name="図 8" descr="文字が書かれている&#10;&#10;低い精度で自動的に生成された説明">
            <a:extLst>
              <a:ext uri="{FF2B5EF4-FFF2-40B4-BE49-F238E27FC236}">
                <a16:creationId xmlns:a16="http://schemas.microsoft.com/office/drawing/2014/main" id="{D240C0FB-F616-37F4-02DD-665AB07F9D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7874" y="3424642"/>
            <a:ext cx="2407362" cy="54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53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B665A759-7357-4303-FB4B-EDCBADA799BD}"/>
              </a:ext>
            </a:extLst>
          </p:cNvPr>
          <p:cNvGrpSpPr/>
          <p:nvPr/>
        </p:nvGrpSpPr>
        <p:grpSpPr>
          <a:xfrm>
            <a:off x="1550" y="0"/>
            <a:ext cx="9144000" cy="5162584"/>
            <a:chOff x="0" y="-25445"/>
            <a:chExt cx="12192000" cy="6883445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D808C362-38C8-A759-121F-5D451817341E}"/>
                </a:ext>
              </a:extLst>
            </p:cNvPr>
            <p:cNvSpPr/>
            <p:nvPr/>
          </p:nvSpPr>
          <p:spPr>
            <a:xfrm rot="10800000">
              <a:off x="0" y="-25445"/>
              <a:ext cx="12192000" cy="50165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9000">
                  <a:schemeClr val="tx2">
                    <a:lumMod val="10000"/>
                    <a:lumOff val="90000"/>
                  </a:schemeClr>
                </a:gs>
                <a:gs pos="89000">
                  <a:schemeClr val="accent1">
                    <a:lumMod val="7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71B69760-FF2F-BA27-26DD-65E49C91D5A6}"/>
                </a:ext>
              </a:extLst>
            </p:cNvPr>
            <p:cNvSpPr/>
            <p:nvPr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60000">
                  <a:schemeClr val="tx2">
                    <a:lumMod val="10000"/>
                    <a:lumOff val="90000"/>
                  </a:schemeClr>
                </a:gs>
                <a:gs pos="89000">
                  <a:schemeClr val="accent1">
                    <a:lumMod val="7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pic>
          <p:nvPicPr>
            <p:cNvPr id="10" name="図 9" descr="文字が書かれている&#10;&#10;低い精度で自動的に生成された説明">
              <a:extLst>
                <a:ext uri="{FF2B5EF4-FFF2-40B4-BE49-F238E27FC236}">
                  <a16:creationId xmlns:a16="http://schemas.microsoft.com/office/drawing/2014/main" id="{0C6DE4AB-3FEF-FB21-2A34-1723F5148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299220"/>
              <a:ext cx="1867666" cy="422255"/>
            </a:xfrm>
            <a:prstGeom prst="rect">
              <a:avLst/>
            </a:prstGeom>
          </p:spPr>
        </p:pic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33AE3FD-39CC-8E07-1F7C-F191E23BE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AF6-9A6D-F04E-AF41-8CBCD8A2560B}" type="slidenum">
              <a:rPr/>
              <a:t>3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C93BB75-B6ED-2E99-63E9-437ABD205B68}"/>
              </a:ext>
            </a:extLst>
          </p:cNvPr>
          <p:cNvSpPr txBox="1"/>
          <p:nvPr/>
        </p:nvSpPr>
        <p:spPr>
          <a:xfrm>
            <a:off x="1775022" y="188119"/>
            <a:ext cx="5711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RI production by Electron Accelerator</a:t>
            </a:r>
            <a:endParaRPr lang="ja-JP" altLang="en-US" sz="2400" b="1"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A7CA5961-7674-8F88-8638-E18036A5B12A}"/>
              </a:ext>
            </a:extLst>
          </p:cNvPr>
          <p:cNvSpPr txBox="1">
            <a:spLocks/>
          </p:cNvSpPr>
          <p:nvPr/>
        </p:nvSpPr>
        <p:spPr>
          <a:xfrm>
            <a:off x="74910" y="510489"/>
            <a:ext cx="8994180" cy="45065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sz="2100" b="1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Cabinet Office created action plan 2022 for utilization of medical-use-RI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ja-JP" sz="16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Domestic production and stable supply of important RI</a:t>
            </a:r>
            <a:endParaRPr lang="en-US" altLang="ja-JP" sz="1600" u="sng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ja-JP" sz="16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Promotion of research and development for RI domestic production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ja-JP" sz="1600" u="sng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Domestic production by both nuclear plant production and accelerator production is required</a:t>
            </a:r>
            <a:endParaRPr lang="en-US" altLang="ja-JP" sz="1600" b="1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ja-JP" sz="2000" b="1" dirty="0" err="1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NovAccel</a:t>
            </a:r>
            <a:r>
              <a:rPr lang="en-US" altLang="ja-JP" sz="20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contributes by Superconducting Electron Accelerator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RI-production-dedicated-Accelerator with stable operation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ja-JP" sz="1600" u="sng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Low cost, compact, low power consumption</a:t>
            </a:r>
            <a:endParaRPr lang="en-US" altLang="ja-JP" sz="16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342892" lvl="1" indent="0">
              <a:buNone/>
            </a:pPr>
            <a:r>
              <a:rPr lang="ja-JP" altLang="en-US" sz="160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en-US" altLang="ja-JP" sz="16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ja-JP" sz="16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easy to increase number of accelerator </a:t>
            </a:r>
            <a:r>
              <a:rPr lang="en-US" altLang="ja-JP" sz="16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sym typeface="Wingdings" pitchFamily="2" charset="2"/>
              </a:rPr>
              <a:t> contribute to stable supply</a:t>
            </a:r>
            <a:r>
              <a:rPr lang="ja-JP" altLang="en-US" sz="1600" u="sng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　</a:t>
            </a:r>
            <a:endParaRPr lang="en-US" altLang="ja-JP" sz="1600" u="sng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342892" lvl="1" indent="0">
              <a:buNone/>
            </a:pPr>
            <a:r>
              <a:rPr lang="ja-JP" altLang="en-US" sz="160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en-US" altLang="ja-JP" sz="16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sym typeface="Wingdings" pitchFamily="2" charset="2"/>
              </a:rPr>
              <a:t>cost cut of RI production</a:t>
            </a:r>
            <a:endParaRPr lang="en-US" altLang="ja-JP" sz="16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ja-JP" sz="1600" u="sng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Easy maintenance</a:t>
            </a:r>
            <a:endParaRPr lang="ja-JP" altLang="en-US" sz="1600" u="sng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245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7FEB00D5-DF6E-58BD-7884-0579DEACC8ED}"/>
              </a:ext>
            </a:extLst>
          </p:cNvPr>
          <p:cNvGrpSpPr/>
          <p:nvPr/>
        </p:nvGrpSpPr>
        <p:grpSpPr>
          <a:xfrm>
            <a:off x="0" y="-19083"/>
            <a:ext cx="9144000" cy="5162584"/>
            <a:chOff x="0" y="-25445"/>
            <a:chExt cx="12192000" cy="6883445"/>
          </a:xfrm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634A5825-6700-3EBE-F242-981A6BAFE9AC}"/>
                </a:ext>
              </a:extLst>
            </p:cNvPr>
            <p:cNvSpPr/>
            <p:nvPr/>
          </p:nvSpPr>
          <p:spPr>
            <a:xfrm rot="10800000">
              <a:off x="0" y="-25445"/>
              <a:ext cx="12192000" cy="50165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9000">
                  <a:schemeClr val="tx2">
                    <a:lumMod val="10000"/>
                    <a:lumOff val="90000"/>
                  </a:schemeClr>
                </a:gs>
                <a:gs pos="89000">
                  <a:schemeClr val="accent1">
                    <a:lumMod val="7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3FD63239-9437-D20C-B858-A144DDAC3DD6}"/>
                </a:ext>
              </a:extLst>
            </p:cNvPr>
            <p:cNvSpPr/>
            <p:nvPr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60000">
                  <a:schemeClr val="tx2">
                    <a:lumMod val="10000"/>
                    <a:lumOff val="90000"/>
                  </a:schemeClr>
                </a:gs>
                <a:gs pos="89000">
                  <a:schemeClr val="accent1">
                    <a:lumMod val="7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pic>
          <p:nvPicPr>
            <p:cNvPr id="16" name="図 15" descr="文字が書かれている&#10;&#10;低い精度で自動的に生成された説明">
              <a:extLst>
                <a:ext uri="{FF2B5EF4-FFF2-40B4-BE49-F238E27FC236}">
                  <a16:creationId xmlns:a16="http://schemas.microsoft.com/office/drawing/2014/main" id="{FAE3CF1E-C238-6897-E71A-A6E40FFAD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299220"/>
              <a:ext cx="1867666" cy="422255"/>
            </a:xfrm>
            <a:prstGeom prst="rect">
              <a:avLst/>
            </a:prstGeom>
          </p:spPr>
        </p:pic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B805DA2-22AD-0367-FDB3-006E319CF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AF6-9A6D-F04E-AF41-8CBCD8A2560B}" type="slidenum">
              <a:rPr/>
              <a:t>4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51C5791-9272-EDA1-9E66-F077C46FFA99}"/>
              </a:ext>
            </a:extLst>
          </p:cNvPr>
          <p:cNvSpPr txBox="1"/>
          <p:nvPr/>
        </p:nvSpPr>
        <p:spPr>
          <a:xfrm>
            <a:off x="628650" y="1095820"/>
            <a:ext cx="8431206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Dedicated Accelerator on RI production</a:t>
            </a:r>
          </a:p>
          <a:p>
            <a:endParaRPr lang="en-US" altLang="ja-JP" b="1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285743" indent="-285743">
              <a:buFont typeface="Wingdings" pitchFamily="2" charset="2"/>
              <a:buChar char="l"/>
            </a:pPr>
            <a:r>
              <a:rPr lang="en-US" altLang="ja-JP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 Compact size and Stable accelerator operation. </a:t>
            </a:r>
            <a:endParaRPr lang="en-US" altLang="ja-JP" b="1" dirty="0">
              <a:solidFill>
                <a:srgbClr val="FF0000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        </a:t>
            </a:r>
            <a:r>
              <a:rPr lang="en-US" altLang="ja-JP" sz="1600" b="1" dirty="0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Acceleration gradient and beam quality (beam emittance) are optimized. </a:t>
            </a:r>
          </a:p>
          <a:p>
            <a:endParaRPr lang="en-US" altLang="ja-JP" b="1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285743" indent="-285743">
              <a:buFont typeface="Wingdings" pitchFamily="2" charset="2"/>
              <a:buChar char="l"/>
            </a:pPr>
            <a:r>
              <a:rPr lang="en-US" altLang="ja-JP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 Use </a:t>
            </a:r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2.6GHz 4K Superconducting Acceleration technology.</a:t>
            </a:r>
            <a:r>
              <a:rPr lang="ja-JP" altLang="en-US" b="1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　　</a:t>
            </a:r>
            <a:endParaRPr lang="en-US" altLang="ja-JP" b="1" dirty="0">
              <a:solidFill>
                <a:srgbClr val="FF0000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r>
              <a:rPr lang="en-US" altLang="ja-JP" sz="16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        Size, cost, gradient, production technology are considered.</a:t>
            </a:r>
          </a:p>
          <a:p>
            <a:r>
              <a:rPr lang="en-US" altLang="ja-JP" sz="16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        Scale-down of world-wide well-established 1.3GHz technology.</a:t>
            </a:r>
          </a:p>
          <a:p>
            <a:endParaRPr lang="en-US" altLang="ja-JP" b="1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285743" indent="-285743">
              <a:buFont typeface="Wingdings" pitchFamily="2" charset="2"/>
              <a:buChar char="l"/>
            </a:pPr>
            <a:r>
              <a:rPr lang="en-US" altLang="ja-JP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 Use </a:t>
            </a:r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4K</a:t>
            </a:r>
            <a:r>
              <a:rPr lang="en-US" altLang="ja-JP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conduction cooling </a:t>
            </a:r>
            <a:r>
              <a:rPr lang="en-US" altLang="ja-JP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technology</a:t>
            </a:r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and </a:t>
            </a:r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Nb</a:t>
            </a:r>
            <a:r>
              <a:rPr lang="en-US" altLang="ja-JP" b="1" baseline="-25000" dirty="0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3</a:t>
            </a:r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Sn coated cavity.</a:t>
            </a:r>
          </a:p>
          <a:p>
            <a:r>
              <a:rPr lang="en-US" altLang="ja-JP" sz="16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         compact cryo-cooler with high-pressure-regulation free,</a:t>
            </a:r>
          </a:p>
          <a:p>
            <a:r>
              <a:rPr lang="en-US" altLang="ja-JP" sz="16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         same performance cavity of well-established 2K Nb cavity,</a:t>
            </a:r>
          </a:p>
          <a:p>
            <a:r>
              <a:rPr lang="en-US" altLang="ja-JP" sz="16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         compact solid-state power amplifier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1993CFC-30EC-5004-ECBB-0725A9702C73}"/>
              </a:ext>
            </a:extLst>
          </p:cNvPr>
          <p:cNvSpPr txBox="1"/>
          <p:nvPr/>
        </p:nvSpPr>
        <p:spPr>
          <a:xfrm>
            <a:off x="885457" y="169036"/>
            <a:ext cx="66988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1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Concept and Features </a:t>
            </a:r>
          </a:p>
          <a:p>
            <a:pPr algn="ctr"/>
            <a:r>
              <a:rPr lang="en-US" altLang="ja-JP" sz="21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of Superconducting Electron Accelerator : RiSA-01</a:t>
            </a:r>
            <a:endParaRPr lang="ja-JP" altLang="en-US" sz="2100" b="1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7BFFBB-DEDA-232D-049B-E0E64582FF3D}"/>
              </a:ext>
            </a:extLst>
          </p:cNvPr>
          <p:cNvSpPr txBox="1"/>
          <p:nvPr/>
        </p:nvSpPr>
        <p:spPr>
          <a:xfrm>
            <a:off x="1576553" y="2181336"/>
            <a:ext cx="1997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         </a:t>
            </a:r>
            <a:r>
              <a:rPr lang="en-US" altLang="ja-JP" sz="1200" b="1" dirty="0" err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E</a:t>
            </a:r>
            <a:r>
              <a:rPr lang="en-US" altLang="ja-JP" sz="1200" b="1" baseline="-25000" dirty="0" err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acc</a:t>
            </a:r>
            <a:r>
              <a:rPr lang="en-US" altLang="ja-JP" sz="12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10〜20MV/m</a:t>
            </a:r>
            <a:r>
              <a:rPr lang="ja-JP" altLang="en-US" sz="1200" b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　</a:t>
            </a:r>
            <a:endParaRPr kumimoji="1" lang="ja-JP" altLang="en-US" sz="120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CDE2FE7-6607-47EB-E1AB-DC09D305DC9E}"/>
              </a:ext>
            </a:extLst>
          </p:cNvPr>
          <p:cNvSpPr txBox="1"/>
          <p:nvPr/>
        </p:nvSpPr>
        <p:spPr>
          <a:xfrm>
            <a:off x="4162747" y="2183039"/>
            <a:ext cx="3312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                    </a:t>
            </a:r>
            <a:r>
              <a:rPr lang="en-US" altLang="ja-JP" sz="1200" b="1" dirty="0" err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Emittance</a:t>
            </a:r>
            <a:r>
              <a:rPr lang="en-US" altLang="ja-JP" sz="1200" b="1" baseline="-25000" dirty="0" err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beam</a:t>
            </a:r>
            <a:r>
              <a:rPr lang="en-US" altLang="ja-JP" sz="12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〜10mm.mrad</a:t>
            </a:r>
            <a:r>
              <a:rPr lang="ja-JP" altLang="en-US" sz="1200" b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　</a:t>
            </a:r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2820425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02181C8A-DC0C-0C81-CFAF-35C8910DC1E7}"/>
              </a:ext>
            </a:extLst>
          </p:cNvPr>
          <p:cNvGrpSpPr/>
          <p:nvPr/>
        </p:nvGrpSpPr>
        <p:grpSpPr>
          <a:xfrm>
            <a:off x="0" y="-19083"/>
            <a:ext cx="9144000" cy="5162584"/>
            <a:chOff x="0" y="-25445"/>
            <a:chExt cx="12192000" cy="6883445"/>
          </a:xfrm>
        </p:grpSpPr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BCC49C6E-418E-22B6-E82C-19408BC12886}"/>
                </a:ext>
              </a:extLst>
            </p:cNvPr>
            <p:cNvSpPr/>
            <p:nvPr/>
          </p:nvSpPr>
          <p:spPr>
            <a:xfrm rot="10800000">
              <a:off x="0" y="-25445"/>
              <a:ext cx="12192000" cy="50165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9000">
                  <a:schemeClr val="tx2">
                    <a:lumMod val="10000"/>
                    <a:lumOff val="90000"/>
                  </a:schemeClr>
                </a:gs>
                <a:gs pos="89000">
                  <a:schemeClr val="accent1">
                    <a:lumMod val="7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7EFA82F0-5E00-D55E-5E79-589AD33ADAC1}"/>
                </a:ext>
              </a:extLst>
            </p:cNvPr>
            <p:cNvSpPr/>
            <p:nvPr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60000">
                  <a:schemeClr val="tx2">
                    <a:lumMod val="10000"/>
                    <a:lumOff val="90000"/>
                  </a:schemeClr>
                </a:gs>
                <a:gs pos="89000">
                  <a:schemeClr val="accent1">
                    <a:lumMod val="7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pic>
          <p:nvPicPr>
            <p:cNvPr id="17" name="図 16" descr="文字が書かれている&#10;&#10;低い精度で自動的に生成された説明">
              <a:extLst>
                <a:ext uri="{FF2B5EF4-FFF2-40B4-BE49-F238E27FC236}">
                  <a16:creationId xmlns:a16="http://schemas.microsoft.com/office/drawing/2014/main" id="{97CC416A-1A93-C55A-2D31-EA77C23BC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299220"/>
              <a:ext cx="1867666" cy="422255"/>
            </a:xfrm>
            <a:prstGeom prst="rect">
              <a:avLst/>
            </a:prstGeom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344" y="26219"/>
            <a:ext cx="8214995" cy="657512"/>
          </a:xfrm>
        </p:spPr>
        <p:txBody>
          <a:bodyPr>
            <a:normAutofit fontScale="90000"/>
          </a:bodyPr>
          <a:lstStyle/>
          <a:p>
            <a:r>
              <a:rPr lang="en-US" altLang="ja-JP" sz="2400" b="1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Compact electron Accelerator for medical-use RI production  </a:t>
            </a:r>
            <a:endParaRPr lang="ja-JP" altLang="en-US" sz="2400" b="1" dirty="0"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18" name="スライド番号プレースホルダー 17">
            <a:extLst>
              <a:ext uri="{FF2B5EF4-FFF2-40B4-BE49-F238E27FC236}">
                <a16:creationId xmlns:a16="http://schemas.microsoft.com/office/drawing/2014/main" id="{337348DC-51CD-0CDE-847D-428D81E9F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AF6-9A6D-F04E-AF41-8CBCD8A2560B}" type="slidenum">
              <a:rPr/>
              <a:t>5</a:t>
            </a:fld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266702" y="1663192"/>
            <a:ext cx="1381085" cy="86706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47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4K S.C.</a:t>
            </a:r>
          </a:p>
          <a:p>
            <a:pPr algn="ctr"/>
            <a:r>
              <a:rPr lang="en-US" altLang="ja-JP" sz="1847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RF-gun</a:t>
            </a:r>
            <a:endParaRPr lang="ja-JP" altLang="en-US" sz="1847" b="1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7288332" y="1663192"/>
            <a:ext cx="1239155" cy="86706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61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Target</a:t>
            </a:r>
          </a:p>
          <a:p>
            <a:pPr algn="ctr"/>
            <a:r>
              <a:rPr lang="en-US" altLang="ja-JP" sz="1661" b="1" baseline="300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100</a:t>
            </a:r>
            <a:r>
              <a:rPr lang="en-US" altLang="ja-JP" sz="1661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Mo</a:t>
            </a:r>
          </a:p>
          <a:p>
            <a:pPr algn="ctr"/>
            <a:r>
              <a:rPr lang="en-US" altLang="ja-JP" sz="1661" b="1" baseline="300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226</a:t>
            </a:r>
            <a:r>
              <a:rPr lang="en-US" altLang="ja-JP" sz="1661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Ra</a:t>
            </a:r>
            <a:endParaRPr lang="ja-JP" altLang="en-US" sz="1661" b="1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1647784" y="1869411"/>
            <a:ext cx="5640548" cy="467909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1"/>
          </a:p>
        </p:txBody>
      </p:sp>
      <p:sp>
        <p:nvSpPr>
          <p:cNvPr id="5" name="角丸四角形 4"/>
          <p:cNvSpPr/>
          <p:nvPr/>
        </p:nvSpPr>
        <p:spPr>
          <a:xfrm>
            <a:off x="1806422" y="1663192"/>
            <a:ext cx="4097591" cy="86706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1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4K Superconducting Accelerator</a:t>
            </a:r>
            <a:endParaRPr lang="ja-JP" altLang="en-US" sz="2100" b="1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887908" y="2224571"/>
            <a:ext cx="141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4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Electron beam</a:t>
            </a:r>
          </a:p>
          <a:p>
            <a:pPr algn="ctr"/>
            <a:r>
              <a:rPr lang="en-US" altLang="ja-JP" sz="14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40 MeV,100</a:t>
            </a:r>
            <a:r>
              <a:rPr lang="en-US" altLang="ja-JP" sz="1400" b="1" dirty="0">
                <a:latin typeface="Symbol" pitchFamily="2" charset="2"/>
                <a:ea typeface="メイリオ" panose="020B0604030504040204" pitchFamily="50" charset="-128"/>
                <a:cs typeface="Arial" panose="020B0604020202020204" pitchFamily="34" charset="0"/>
              </a:rPr>
              <a:t>m</a:t>
            </a:r>
            <a:r>
              <a:rPr lang="en-US" altLang="ja-JP" sz="14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</a:t>
            </a:r>
            <a:endParaRPr lang="ja-JP" altLang="en-US" sz="1400" b="1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7306886" y="3256485"/>
            <a:ext cx="1239155" cy="66054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61" b="1" baseline="300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99m</a:t>
            </a:r>
            <a:r>
              <a:rPr lang="en-US" altLang="ja-JP" sz="1661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Tc</a:t>
            </a:r>
          </a:p>
          <a:p>
            <a:pPr algn="ctr"/>
            <a:r>
              <a:rPr lang="en-US" altLang="ja-JP" sz="1661" b="1" baseline="300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225</a:t>
            </a:r>
            <a:r>
              <a:rPr lang="en-US" altLang="ja-JP" sz="1661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Ac</a:t>
            </a:r>
            <a:endParaRPr lang="ja-JP" altLang="en-US" sz="1661" b="1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7720360" y="2649864"/>
            <a:ext cx="384206" cy="568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1"/>
          </a:p>
        </p:txBody>
      </p:sp>
      <p:sp>
        <p:nvSpPr>
          <p:cNvPr id="12" name="正方形/長方形 11"/>
          <p:cNvSpPr/>
          <p:nvPr/>
        </p:nvSpPr>
        <p:spPr>
          <a:xfrm>
            <a:off x="6597397" y="2941017"/>
            <a:ext cx="1226618" cy="347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661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Extraction</a:t>
            </a:r>
            <a:endParaRPr lang="ja-JP" altLang="en-US" sz="1661" b="1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1026" name="Picture 2" descr="電子線形加速器を用いたアクチニウム225の製造方法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47786" y="2860706"/>
            <a:ext cx="3559256" cy="94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5207042" y="3072328"/>
            <a:ext cx="1218551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92" dirty="0">
                <a:latin typeface="Symbol" panose="05050102010706020507" pitchFamily="18" charset="2"/>
              </a:rPr>
              <a:t>a</a:t>
            </a:r>
            <a:r>
              <a:rPr lang="en-US" altLang="ja-JP" sz="1292" dirty="0"/>
              <a:t>-decay(10d)</a:t>
            </a:r>
            <a:endParaRPr lang="ja-JP" altLang="en-US" sz="1292" dirty="0"/>
          </a:p>
        </p:txBody>
      </p:sp>
      <p:cxnSp>
        <p:nvCxnSpPr>
          <p:cNvPr id="19" name="直線矢印コネクタ 18"/>
          <p:cNvCxnSpPr>
            <a:cxnSpLocks/>
          </p:cNvCxnSpPr>
          <p:nvPr/>
        </p:nvCxnSpPr>
        <p:spPr>
          <a:xfrm>
            <a:off x="522207" y="4095271"/>
            <a:ext cx="7993143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/>
          <p:cNvSpPr/>
          <p:nvPr/>
        </p:nvSpPr>
        <p:spPr>
          <a:xfrm>
            <a:off x="3919850" y="3707454"/>
            <a:ext cx="611065" cy="347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61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10m</a:t>
            </a:r>
            <a:endParaRPr lang="ja-JP" altLang="en-US" sz="16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357502" y="4411200"/>
            <a:ext cx="87370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u="sng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RI production by compact, high-efficiency, easy-maintenance Superconducting Electron Accelerator</a:t>
            </a:r>
            <a:endParaRPr lang="ja-JP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0413C66E-BEC7-76C1-D379-F097A12B229D}"/>
              </a:ext>
            </a:extLst>
          </p:cNvPr>
          <p:cNvCxnSpPr>
            <a:cxnSpLocks/>
          </p:cNvCxnSpPr>
          <p:nvPr/>
        </p:nvCxnSpPr>
        <p:spPr>
          <a:xfrm>
            <a:off x="8692641" y="1584550"/>
            <a:ext cx="0" cy="1079408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C5193EB-6AD9-4782-B18D-570D315EB3A3}"/>
              </a:ext>
            </a:extLst>
          </p:cNvPr>
          <p:cNvSpPr/>
          <p:nvPr/>
        </p:nvSpPr>
        <p:spPr>
          <a:xfrm>
            <a:off x="8692641" y="1765007"/>
            <a:ext cx="492443" cy="347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61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3m</a:t>
            </a:r>
            <a:endParaRPr lang="ja-JP" altLang="en-US" sz="16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3BAA97-46E3-CD1E-1600-87A766FB202E}"/>
              </a:ext>
            </a:extLst>
          </p:cNvPr>
          <p:cNvSpPr txBox="1"/>
          <p:nvPr/>
        </p:nvSpPr>
        <p:spPr>
          <a:xfrm>
            <a:off x="2029541" y="2807619"/>
            <a:ext cx="130035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Nuclear reaction</a:t>
            </a:r>
            <a:endParaRPr kumimoji="1" lang="ja-JP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7FE22AA-B664-81C7-F5CD-92C29EE27D0B}"/>
              </a:ext>
            </a:extLst>
          </p:cNvPr>
          <p:cNvSpPr txBox="1"/>
          <p:nvPr/>
        </p:nvSpPr>
        <p:spPr>
          <a:xfrm>
            <a:off x="3921625" y="2790979"/>
            <a:ext cx="61908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Decay</a:t>
            </a:r>
            <a:endParaRPr kumimoji="1" lang="ja-JP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43256343-3B80-E84F-8A14-9257D59E23B0}"/>
              </a:ext>
            </a:extLst>
          </p:cNvPr>
          <p:cNvCxnSpPr/>
          <p:nvPr/>
        </p:nvCxnSpPr>
        <p:spPr>
          <a:xfrm>
            <a:off x="1473502" y="1122179"/>
            <a:ext cx="762149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43A8E9E3-46A1-29D2-DEF3-B7431183329C}"/>
              </a:ext>
            </a:extLst>
          </p:cNvPr>
          <p:cNvSpPr/>
          <p:nvPr/>
        </p:nvSpPr>
        <p:spPr>
          <a:xfrm>
            <a:off x="2753704" y="671879"/>
            <a:ext cx="111673" cy="4512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4752836C-49CC-4D34-5D5E-43D81B45FDC4}"/>
              </a:ext>
            </a:extLst>
          </p:cNvPr>
          <p:cNvSpPr/>
          <p:nvPr/>
        </p:nvSpPr>
        <p:spPr>
          <a:xfrm>
            <a:off x="7814791" y="669643"/>
            <a:ext cx="111673" cy="4512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CBCC8B3-E7F6-E846-B87D-4FFBDAD59899}"/>
              </a:ext>
            </a:extLst>
          </p:cNvPr>
          <p:cNvSpPr txBox="1"/>
          <p:nvPr/>
        </p:nvSpPr>
        <p:spPr>
          <a:xfrm>
            <a:off x="122424" y="773234"/>
            <a:ext cx="1576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RiSA-01 4kW beam</a:t>
            </a:r>
            <a:endParaRPr kumimoji="1" lang="ja-JP" altLang="en-US" sz="1200" b="1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C6ED8A3A-2F26-E432-4E64-2C111A0EF5CC}"/>
              </a:ext>
            </a:extLst>
          </p:cNvPr>
          <p:cNvCxnSpPr/>
          <p:nvPr/>
        </p:nvCxnSpPr>
        <p:spPr>
          <a:xfrm>
            <a:off x="2753704" y="634592"/>
            <a:ext cx="5061087" cy="0"/>
          </a:xfrm>
          <a:prstGeom prst="straightConnector1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9965AB4-FF06-7BD9-6AEE-B73A2231A7E7}"/>
              </a:ext>
            </a:extLst>
          </p:cNvPr>
          <p:cNvSpPr txBox="1"/>
          <p:nvPr/>
        </p:nvSpPr>
        <p:spPr>
          <a:xfrm>
            <a:off x="4846206" y="578411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100ms</a:t>
            </a:r>
            <a:endParaRPr kumimoji="1" lang="ja-JP" altLang="en-US" sz="140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4D3F797-F561-B219-2CFA-6121932D4288}"/>
              </a:ext>
            </a:extLst>
          </p:cNvPr>
          <p:cNvSpPr txBox="1"/>
          <p:nvPr/>
        </p:nvSpPr>
        <p:spPr>
          <a:xfrm>
            <a:off x="2841105" y="813156"/>
            <a:ext cx="25490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1ms beam train width, 10Hz repetition</a:t>
            </a:r>
            <a:endParaRPr kumimoji="1" lang="ja-JP" altLang="en-US" sz="110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8E4F3602-165B-EDC1-45FF-E7DF34B9DDF5}"/>
              </a:ext>
            </a:extLst>
          </p:cNvPr>
          <p:cNvCxnSpPr>
            <a:cxnSpLocks/>
            <a:stCxn id="25" idx="2"/>
          </p:cNvCxnSpPr>
          <p:nvPr/>
        </p:nvCxnSpPr>
        <p:spPr>
          <a:xfrm flipH="1">
            <a:off x="2032883" y="1123142"/>
            <a:ext cx="776658" cy="145855"/>
          </a:xfrm>
          <a:prstGeom prst="straightConnector1">
            <a:avLst/>
          </a:prstGeom>
          <a:ln w="63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5E904E87-8EBB-8A6C-319E-D6DA1BFF9607}"/>
              </a:ext>
            </a:extLst>
          </p:cNvPr>
          <p:cNvCxnSpPr>
            <a:cxnSpLocks/>
          </p:cNvCxnSpPr>
          <p:nvPr/>
        </p:nvCxnSpPr>
        <p:spPr>
          <a:xfrm>
            <a:off x="2880419" y="1134403"/>
            <a:ext cx="892423" cy="143057"/>
          </a:xfrm>
          <a:prstGeom prst="straightConnector1">
            <a:avLst/>
          </a:prstGeom>
          <a:ln w="63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E036722C-9186-5A13-FB42-8935EF953CB6}"/>
              </a:ext>
            </a:extLst>
          </p:cNvPr>
          <p:cNvCxnSpPr>
            <a:cxnSpLocks/>
          </p:cNvCxnSpPr>
          <p:nvPr/>
        </p:nvCxnSpPr>
        <p:spPr>
          <a:xfrm>
            <a:off x="1473502" y="1584550"/>
            <a:ext cx="2614404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F43C8BA7-60F3-1B88-E89E-53D9B0F7BC92}"/>
              </a:ext>
            </a:extLst>
          </p:cNvPr>
          <p:cNvCxnSpPr/>
          <p:nvPr/>
        </p:nvCxnSpPr>
        <p:spPr>
          <a:xfrm>
            <a:off x="1967113" y="1315989"/>
            <a:ext cx="0" cy="268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6D2E324A-A4FC-35E5-D1FA-744F3E2E1A5C}"/>
              </a:ext>
            </a:extLst>
          </p:cNvPr>
          <p:cNvCxnSpPr/>
          <p:nvPr/>
        </p:nvCxnSpPr>
        <p:spPr>
          <a:xfrm>
            <a:off x="2029541" y="1315989"/>
            <a:ext cx="0" cy="268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1B03A5D0-AAC1-DDD5-960E-4C4565C2D1DB}"/>
              </a:ext>
            </a:extLst>
          </p:cNvPr>
          <p:cNvCxnSpPr/>
          <p:nvPr/>
        </p:nvCxnSpPr>
        <p:spPr>
          <a:xfrm>
            <a:off x="2091969" y="1315989"/>
            <a:ext cx="0" cy="268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13C6C6CC-6C35-6F34-6019-2FBF3F97A21A}"/>
              </a:ext>
            </a:extLst>
          </p:cNvPr>
          <p:cNvCxnSpPr/>
          <p:nvPr/>
        </p:nvCxnSpPr>
        <p:spPr>
          <a:xfrm>
            <a:off x="2154397" y="1315989"/>
            <a:ext cx="0" cy="268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DF1E7598-A9A1-546C-AC2D-C5AE1AA74602}"/>
              </a:ext>
            </a:extLst>
          </p:cNvPr>
          <p:cNvCxnSpPr/>
          <p:nvPr/>
        </p:nvCxnSpPr>
        <p:spPr>
          <a:xfrm>
            <a:off x="2216825" y="1315989"/>
            <a:ext cx="0" cy="268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8644CF65-9F5E-1B3E-5682-3CFDDA935687}"/>
              </a:ext>
            </a:extLst>
          </p:cNvPr>
          <p:cNvCxnSpPr/>
          <p:nvPr/>
        </p:nvCxnSpPr>
        <p:spPr>
          <a:xfrm>
            <a:off x="2279253" y="1315989"/>
            <a:ext cx="0" cy="268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8FFFFD8D-E8C1-8921-BBD3-19AFC94F4F8B}"/>
              </a:ext>
            </a:extLst>
          </p:cNvPr>
          <p:cNvCxnSpPr/>
          <p:nvPr/>
        </p:nvCxnSpPr>
        <p:spPr>
          <a:xfrm>
            <a:off x="2341681" y="1315989"/>
            <a:ext cx="0" cy="268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A251CDC7-F1A5-CE06-A6C2-E3B54DA1E9E5}"/>
              </a:ext>
            </a:extLst>
          </p:cNvPr>
          <p:cNvCxnSpPr/>
          <p:nvPr/>
        </p:nvCxnSpPr>
        <p:spPr>
          <a:xfrm>
            <a:off x="2404109" y="1315989"/>
            <a:ext cx="0" cy="268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B5790697-EF0A-42C0-7975-FE35F327021C}"/>
              </a:ext>
            </a:extLst>
          </p:cNvPr>
          <p:cNvCxnSpPr/>
          <p:nvPr/>
        </p:nvCxnSpPr>
        <p:spPr>
          <a:xfrm>
            <a:off x="2466537" y="1315989"/>
            <a:ext cx="0" cy="268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2ADA7B26-2A47-2FA7-DD62-4A72615932A9}"/>
              </a:ext>
            </a:extLst>
          </p:cNvPr>
          <p:cNvCxnSpPr/>
          <p:nvPr/>
        </p:nvCxnSpPr>
        <p:spPr>
          <a:xfrm>
            <a:off x="2528965" y="1315989"/>
            <a:ext cx="0" cy="268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56F5DE33-7119-77DD-58E0-12C65A053F5F}"/>
              </a:ext>
            </a:extLst>
          </p:cNvPr>
          <p:cNvCxnSpPr/>
          <p:nvPr/>
        </p:nvCxnSpPr>
        <p:spPr>
          <a:xfrm>
            <a:off x="2591393" y="1315989"/>
            <a:ext cx="0" cy="268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B42993FE-157E-246F-BF62-6A2B14DDA273}"/>
              </a:ext>
            </a:extLst>
          </p:cNvPr>
          <p:cNvCxnSpPr/>
          <p:nvPr/>
        </p:nvCxnSpPr>
        <p:spPr>
          <a:xfrm>
            <a:off x="2653821" y="1315989"/>
            <a:ext cx="0" cy="268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59DE15FA-1ED6-8157-7862-D59F193EAD06}"/>
              </a:ext>
            </a:extLst>
          </p:cNvPr>
          <p:cNvCxnSpPr/>
          <p:nvPr/>
        </p:nvCxnSpPr>
        <p:spPr>
          <a:xfrm>
            <a:off x="2716249" y="1315989"/>
            <a:ext cx="0" cy="268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0668B7DA-C179-1104-4668-592AEAA841B2}"/>
              </a:ext>
            </a:extLst>
          </p:cNvPr>
          <p:cNvCxnSpPr/>
          <p:nvPr/>
        </p:nvCxnSpPr>
        <p:spPr>
          <a:xfrm>
            <a:off x="2778677" y="1315989"/>
            <a:ext cx="0" cy="268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84880BC5-4834-2143-9C5D-ABBC355AF39D}"/>
              </a:ext>
            </a:extLst>
          </p:cNvPr>
          <p:cNvCxnSpPr/>
          <p:nvPr/>
        </p:nvCxnSpPr>
        <p:spPr>
          <a:xfrm>
            <a:off x="2841105" y="1315989"/>
            <a:ext cx="0" cy="268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30A1E145-6690-299D-2A9F-2D25F1E61AD5}"/>
              </a:ext>
            </a:extLst>
          </p:cNvPr>
          <p:cNvCxnSpPr/>
          <p:nvPr/>
        </p:nvCxnSpPr>
        <p:spPr>
          <a:xfrm>
            <a:off x="2903533" y="1315989"/>
            <a:ext cx="0" cy="268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C7A93AE4-B16E-6FCF-923E-87E9A124015C}"/>
              </a:ext>
            </a:extLst>
          </p:cNvPr>
          <p:cNvCxnSpPr/>
          <p:nvPr/>
        </p:nvCxnSpPr>
        <p:spPr>
          <a:xfrm>
            <a:off x="2965961" y="1315989"/>
            <a:ext cx="0" cy="268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18D3708C-DB68-CEC1-5F06-E120ADE083DA}"/>
              </a:ext>
            </a:extLst>
          </p:cNvPr>
          <p:cNvCxnSpPr/>
          <p:nvPr/>
        </p:nvCxnSpPr>
        <p:spPr>
          <a:xfrm>
            <a:off x="3028389" y="1315989"/>
            <a:ext cx="0" cy="268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8147A4ED-6683-24B2-F436-53777864DC24}"/>
              </a:ext>
            </a:extLst>
          </p:cNvPr>
          <p:cNvCxnSpPr/>
          <p:nvPr/>
        </p:nvCxnSpPr>
        <p:spPr>
          <a:xfrm>
            <a:off x="3090817" y="1315989"/>
            <a:ext cx="0" cy="268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4A4A44DD-FF3B-2994-4E9C-D5FD26A6D59C}"/>
              </a:ext>
            </a:extLst>
          </p:cNvPr>
          <p:cNvCxnSpPr/>
          <p:nvPr/>
        </p:nvCxnSpPr>
        <p:spPr>
          <a:xfrm>
            <a:off x="3153245" y="1315989"/>
            <a:ext cx="0" cy="268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FBED1B16-0DC9-5C0F-9649-943A3DBA7E17}"/>
              </a:ext>
            </a:extLst>
          </p:cNvPr>
          <p:cNvCxnSpPr/>
          <p:nvPr/>
        </p:nvCxnSpPr>
        <p:spPr>
          <a:xfrm>
            <a:off x="3215673" y="1315989"/>
            <a:ext cx="0" cy="268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C8326BCA-F842-A65D-8313-D0341D801785}"/>
              </a:ext>
            </a:extLst>
          </p:cNvPr>
          <p:cNvCxnSpPr/>
          <p:nvPr/>
        </p:nvCxnSpPr>
        <p:spPr>
          <a:xfrm>
            <a:off x="3278101" y="1315989"/>
            <a:ext cx="0" cy="268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EAC78EE3-1331-836B-AD4B-2402407711F6}"/>
              </a:ext>
            </a:extLst>
          </p:cNvPr>
          <p:cNvCxnSpPr/>
          <p:nvPr/>
        </p:nvCxnSpPr>
        <p:spPr>
          <a:xfrm>
            <a:off x="3340529" y="1315989"/>
            <a:ext cx="0" cy="268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4" name="直線コネクタ 1023">
            <a:extLst>
              <a:ext uri="{FF2B5EF4-FFF2-40B4-BE49-F238E27FC236}">
                <a16:creationId xmlns:a16="http://schemas.microsoft.com/office/drawing/2014/main" id="{EA74B80B-B528-0B10-FB08-82F94ACB9D56}"/>
              </a:ext>
            </a:extLst>
          </p:cNvPr>
          <p:cNvCxnSpPr/>
          <p:nvPr/>
        </p:nvCxnSpPr>
        <p:spPr>
          <a:xfrm>
            <a:off x="3402957" y="1315989"/>
            <a:ext cx="0" cy="268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5" name="直線コネクタ 1024">
            <a:extLst>
              <a:ext uri="{FF2B5EF4-FFF2-40B4-BE49-F238E27FC236}">
                <a16:creationId xmlns:a16="http://schemas.microsoft.com/office/drawing/2014/main" id="{EDCE2622-4B9B-7D43-73C7-8C1A0F83DCA5}"/>
              </a:ext>
            </a:extLst>
          </p:cNvPr>
          <p:cNvCxnSpPr/>
          <p:nvPr/>
        </p:nvCxnSpPr>
        <p:spPr>
          <a:xfrm>
            <a:off x="3465385" y="1315989"/>
            <a:ext cx="0" cy="268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7" name="直線コネクタ 1026">
            <a:extLst>
              <a:ext uri="{FF2B5EF4-FFF2-40B4-BE49-F238E27FC236}">
                <a16:creationId xmlns:a16="http://schemas.microsoft.com/office/drawing/2014/main" id="{0D68B0A4-FBFF-EAC5-7B4D-61893CB929C5}"/>
              </a:ext>
            </a:extLst>
          </p:cNvPr>
          <p:cNvCxnSpPr/>
          <p:nvPr/>
        </p:nvCxnSpPr>
        <p:spPr>
          <a:xfrm>
            <a:off x="3527813" y="1315989"/>
            <a:ext cx="0" cy="268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8" name="直線コネクタ 1027">
            <a:extLst>
              <a:ext uri="{FF2B5EF4-FFF2-40B4-BE49-F238E27FC236}">
                <a16:creationId xmlns:a16="http://schemas.microsoft.com/office/drawing/2014/main" id="{A2D239ED-67C9-DE17-335F-E57F08984D64}"/>
              </a:ext>
            </a:extLst>
          </p:cNvPr>
          <p:cNvCxnSpPr/>
          <p:nvPr/>
        </p:nvCxnSpPr>
        <p:spPr>
          <a:xfrm>
            <a:off x="3590241" y="1315989"/>
            <a:ext cx="0" cy="268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9" name="直線コネクタ 1028">
            <a:extLst>
              <a:ext uri="{FF2B5EF4-FFF2-40B4-BE49-F238E27FC236}">
                <a16:creationId xmlns:a16="http://schemas.microsoft.com/office/drawing/2014/main" id="{2B8227A8-5032-44A0-0729-8073B86C8B28}"/>
              </a:ext>
            </a:extLst>
          </p:cNvPr>
          <p:cNvCxnSpPr/>
          <p:nvPr/>
        </p:nvCxnSpPr>
        <p:spPr>
          <a:xfrm>
            <a:off x="3652669" y="1315989"/>
            <a:ext cx="0" cy="268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0" name="直線コネクタ 1029">
            <a:extLst>
              <a:ext uri="{FF2B5EF4-FFF2-40B4-BE49-F238E27FC236}">
                <a16:creationId xmlns:a16="http://schemas.microsoft.com/office/drawing/2014/main" id="{272BF485-47A1-4BCF-E48E-2B5E1AC4A3BF}"/>
              </a:ext>
            </a:extLst>
          </p:cNvPr>
          <p:cNvCxnSpPr/>
          <p:nvPr/>
        </p:nvCxnSpPr>
        <p:spPr>
          <a:xfrm>
            <a:off x="3715097" y="1315989"/>
            <a:ext cx="0" cy="268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1" name="直線コネクタ 1030">
            <a:extLst>
              <a:ext uri="{FF2B5EF4-FFF2-40B4-BE49-F238E27FC236}">
                <a16:creationId xmlns:a16="http://schemas.microsoft.com/office/drawing/2014/main" id="{E1D27D74-0F8B-7675-FD47-32B114924608}"/>
              </a:ext>
            </a:extLst>
          </p:cNvPr>
          <p:cNvCxnSpPr/>
          <p:nvPr/>
        </p:nvCxnSpPr>
        <p:spPr>
          <a:xfrm>
            <a:off x="3777525" y="1315989"/>
            <a:ext cx="0" cy="268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4" name="テキスト ボックス 1033">
            <a:extLst>
              <a:ext uri="{FF2B5EF4-FFF2-40B4-BE49-F238E27FC236}">
                <a16:creationId xmlns:a16="http://schemas.microsoft.com/office/drawing/2014/main" id="{3F2651FA-37AF-4D14-9244-27C183BC11DF}"/>
              </a:ext>
            </a:extLst>
          </p:cNvPr>
          <p:cNvSpPr txBox="1"/>
          <p:nvPr/>
        </p:nvSpPr>
        <p:spPr>
          <a:xfrm>
            <a:off x="3777525" y="1310548"/>
            <a:ext cx="29274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162.5MHz beam repetition with 60pC/bunch</a:t>
            </a:r>
            <a:endParaRPr kumimoji="1" lang="ja-JP" altLang="en-US" sz="110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035" name="平行四辺形 1034">
            <a:extLst>
              <a:ext uri="{FF2B5EF4-FFF2-40B4-BE49-F238E27FC236}">
                <a16:creationId xmlns:a16="http://schemas.microsoft.com/office/drawing/2014/main" id="{9A63D697-3DEC-72FB-4D93-E30E9EDDCDFD}"/>
              </a:ext>
            </a:extLst>
          </p:cNvPr>
          <p:cNvSpPr/>
          <p:nvPr/>
        </p:nvSpPr>
        <p:spPr>
          <a:xfrm rot="1098322">
            <a:off x="2740430" y="1223760"/>
            <a:ext cx="218995" cy="428618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0022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雪, レゴ, 乗る, スキー が含まれている画像&#10;&#10;自動的に生成された説明">
            <a:extLst>
              <a:ext uri="{FF2B5EF4-FFF2-40B4-BE49-F238E27FC236}">
                <a16:creationId xmlns:a16="http://schemas.microsoft.com/office/drawing/2014/main" id="{97563A3B-4DA8-B853-78C5-7464318E5A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9964" y="0"/>
            <a:ext cx="6736496" cy="4805052"/>
          </a:xfrm>
          <a:prstGeom prst="rect">
            <a:avLst/>
          </a:prstGeom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E0B545D8-2D3B-83FA-2FF9-B3AE97355702}"/>
              </a:ext>
            </a:extLst>
          </p:cNvPr>
          <p:cNvGrpSpPr/>
          <p:nvPr/>
        </p:nvGrpSpPr>
        <p:grpSpPr>
          <a:xfrm>
            <a:off x="0" y="-19083"/>
            <a:ext cx="9144000" cy="5162584"/>
            <a:chOff x="0" y="-25445"/>
            <a:chExt cx="12192000" cy="6883445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AEC40804-A6C7-A1A6-8593-E969D78A22AD}"/>
                </a:ext>
              </a:extLst>
            </p:cNvPr>
            <p:cNvSpPr/>
            <p:nvPr/>
          </p:nvSpPr>
          <p:spPr>
            <a:xfrm rot="10800000">
              <a:off x="0" y="-25445"/>
              <a:ext cx="12192000" cy="50165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9000">
                  <a:schemeClr val="tx2">
                    <a:lumMod val="10000"/>
                    <a:lumOff val="90000"/>
                  </a:schemeClr>
                </a:gs>
                <a:gs pos="89000">
                  <a:schemeClr val="accent1">
                    <a:lumMod val="7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35A6A748-499D-DFAA-AD0F-61AC9C9CAC7F}"/>
                </a:ext>
              </a:extLst>
            </p:cNvPr>
            <p:cNvSpPr/>
            <p:nvPr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60000">
                  <a:schemeClr val="tx2">
                    <a:lumMod val="10000"/>
                    <a:lumOff val="90000"/>
                  </a:schemeClr>
                </a:gs>
                <a:gs pos="89000">
                  <a:schemeClr val="accent1">
                    <a:lumMod val="7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pic>
          <p:nvPicPr>
            <p:cNvPr id="15" name="図 14" descr="文字が書かれている&#10;&#10;低い精度で自動的に生成された説明">
              <a:extLst>
                <a:ext uri="{FF2B5EF4-FFF2-40B4-BE49-F238E27FC236}">
                  <a16:creationId xmlns:a16="http://schemas.microsoft.com/office/drawing/2014/main" id="{482E12B4-9B18-84F6-F2B4-39F45C3B9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299220"/>
              <a:ext cx="1867666" cy="422255"/>
            </a:xfrm>
            <a:prstGeom prst="rect">
              <a:avLst/>
            </a:prstGeom>
          </p:spPr>
        </p:pic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6C81869-B4CA-7BE8-E9DA-C333BA18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AF6-9A6D-F04E-AF41-8CBCD8A2560B}" type="slidenum">
              <a:rPr/>
              <a:t>6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EBDD1E3-DD6A-F90B-4C1D-AEBF8B517DC6}"/>
              </a:ext>
            </a:extLst>
          </p:cNvPr>
          <p:cNvSpPr txBox="1"/>
          <p:nvPr/>
        </p:nvSpPr>
        <p:spPr>
          <a:xfrm>
            <a:off x="2209469" y="133754"/>
            <a:ext cx="509748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Superconducting Electron Accelerator</a:t>
            </a:r>
            <a:endParaRPr lang="ja-JP" altLang="en-US" sz="2100" b="1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6D1452D-28B7-95F7-76A2-0B43F7993C8D}"/>
              </a:ext>
            </a:extLst>
          </p:cNvPr>
          <p:cNvSpPr txBox="1"/>
          <p:nvPr/>
        </p:nvSpPr>
        <p:spPr>
          <a:xfrm>
            <a:off x="0" y="3787995"/>
            <a:ext cx="37144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5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Research Collaboration with</a:t>
            </a:r>
          </a:p>
          <a:p>
            <a:r>
              <a:rPr lang="en-US" altLang="ja-JP" sz="15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 Hiroshima University</a:t>
            </a:r>
          </a:p>
          <a:p>
            <a:r>
              <a:rPr lang="en-US" altLang="ja-JP" sz="15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 Tokyo University</a:t>
            </a:r>
          </a:p>
          <a:p>
            <a:r>
              <a:rPr lang="en-US" altLang="ja-JP" sz="15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  and preparing with other 3 institutes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12B8A94-D2EE-7EDE-D22B-E1610F4DF012}"/>
              </a:ext>
            </a:extLst>
          </p:cNvPr>
          <p:cNvSpPr txBox="1"/>
          <p:nvPr/>
        </p:nvSpPr>
        <p:spPr>
          <a:xfrm>
            <a:off x="6186139" y="1044486"/>
            <a:ext cx="29578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Patent pending       </a:t>
            </a:r>
            <a:r>
              <a:rPr lang="en-US" altLang="ja-JP" sz="12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(</a:t>
            </a:r>
            <a:r>
              <a:rPr lang="ja-JP" altLang="en-US" sz="1200" b="1">
                <a:latin typeface="MS Gothic" panose="020B0609070205080204" pitchFamily="49" charset="-128"/>
                <a:ea typeface="MS Gothic" panose="020B0609070205080204" pitchFamily="49" charset="-128"/>
              </a:rPr>
              <a:t>特願</a:t>
            </a:r>
            <a:r>
              <a:rPr lang="en-US" altLang="ja-JP" sz="12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2024-215957)</a:t>
            </a:r>
          </a:p>
          <a:p>
            <a:r>
              <a:rPr lang="en-US" altLang="ja-JP" sz="12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Design Registration</a:t>
            </a:r>
            <a:r>
              <a:rPr lang="en-US" altLang="ja-JP" sz="12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(</a:t>
            </a:r>
            <a:r>
              <a:rPr lang="ja-JP" altLang="en-US" sz="1200" b="1">
                <a:latin typeface="MS Gothic" panose="020B0609070205080204" pitchFamily="49" charset="-128"/>
                <a:ea typeface="MS Gothic" panose="020B0609070205080204" pitchFamily="49" charset="-128"/>
              </a:rPr>
              <a:t>意願</a:t>
            </a:r>
            <a:r>
              <a:rPr lang="en-US" altLang="ja-JP" sz="12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2024-05230</a:t>
            </a:r>
          </a:p>
          <a:p>
            <a:r>
              <a:rPr lang="ja-JP" altLang="en-US" sz="1200" b="1">
                <a:latin typeface="MS Gothic" panose="020B0609070205080204" pitchFamily="49" charset="-128"/>
                <a:ea typeface="MS Gothic" panose="020B0609070205080204" pitchFamily="49" charset="-128"/>
              </a:rPr>
              <a:t>　　　　　　　</a:t>
            </a:r>
            <a:r>
              <a:rPr lang="en-US" altLang="ja-JP" sz="12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      </a:t>
            </a:r>
            <a:r>
              <a:rPr lang="ja-JP" altLang="en-US" sz="1200" b="1">
                <a:latin typeface="MS Gothic" panose="020B0609070205080204" pitchFamily="49" charset="-128"/>
                <a:ea typeface="MS Gothic" panose="020B0609070205080204" pitchFamily="49" charset="-128"/>
              </a:rPr>
              <a:t>意願</a:t>
            </a:r>
            <a:r>
              <a:rPr lang="en-US" altLang="ja-JP" sz="12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2024-05231</a:t>
            </a:r>
          </a:p>
          <a:p>
            <a:r>
              <a:rPr lang="en-US" altLang="ja-JP" sz="12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                    </a:t>
            </a:r>
            <a:r>
              <a:rPr lang="ja-JP" altLang="en-US" sz="1200" b="1">
                <a:latin typeface="MS Gothic" panose="020B0609070205080204" pitchFamily="49" charset="-128"/>
                <a:ea typeface="MS Gothic" panose="020B0609070205080204" pitchFamily="49" charset="-128"/>
              </a:rPr>
              <a:t>意願</a:t>
            </a:r>
            <a:r>
              <a:rPr lang="en-US" altLang="ja-JP" sz="12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2024-05232)</a:t>
            </a:r>
            <a:endParaRPr lang="ja-JP" altLang="en-US" sz="1200" b="1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FF3F89E-6D4F-37D4-C983-F20738569D61}"/>
              </a:ext>
            </a:extLst>
          </p:cNvPr>
          <p:cNvSpPr txBox="1"/>
          <p:nvPr/>
        </p:nvSpPr>
        <p:spPr>
          <a:xfrm>
            <a:off x="2626898" y="570675"/>
            <a:ext cx="5368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RI</a:t>
            </a:r>
            <a:r>
              <a:rPr lang="en-US" altLang="ja-JP" sz="12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production purpose </a:t>
            </a:r>
            <a:r>
              <a:rPr lang="en-US" altLang="ja-JP" sz="1200" b="1" dirty="0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</a:t>
            </a:r>
            <a:r>
              <a:rPr lang="en-US" altLang="ja-JP" sz="12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uperconducting Compact </a:t>
            </a:r>
            <a:r>
              <a:rPr lang="en-US" altLang="ja-JP" sz="1200" b="1" dirty="0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A</a:t>
            </a:r>
            <a:r>
              <a:rPr lang="en-US" altLang="ja-JP" sz="12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ccelerator  : </a:t>
            </a:r>
            <a:r>
              <a:rPr lang="en-US" altLang="ja-JP" sz="1200" b="1" dirty="0" err="1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RiSA</a:t>
            </a:r>
            <a:endParaRPr lang="ja-JP" altLang="en-US" sz="1200" b="1">
              <a:solidFill>
                <a:srgbClr val="FF0000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A15E9FA-F2B2-D09C-5A72-2CC32153BB91}"/>
              </a:ext>
            </a:extLst>
          </p:cNvPr>
          <p:cNvSpPr txBox="1"/>
          <p:nvPr/>
        </p:nvSpPr>
        <p:spPr>
          <a:xfrm>
            <a:off x="4572001" y="788788"/>
            <a:ext cx="1938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Product Name : RiSA-01</a:t>
            </a:r>
            <a:endParaRPr lang="ja-JP" altLang="en-US" sz="1200" b="1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593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 descr="レゴ, おもちゃ が含まれている画像&#10;&#10;自動的に生成された説明">
            <a:extLst>
              <a:ext uri="{FF2B5EF4-FFF2-40B4-BE49-F238E27FC236}">
                <a16:creationId xmlns:a16="http://schemas.microsoft.com/office/drawing/2014/main" id="{B678E624-DBCE-74A6-60F7-3065B99684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083" y="0"/>
            <a:ext cx="6809381" cy="4857040"/>
          </a:xfrm>
          <a:prstGeom prst="rect">
            <a:avLst/>
          </a:prstGeom>
        </p:spPr>
      </p:pic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357EB093-A861-B2AC-B110-52BC2CCB64BD}"/>
              </a:ext>
            </a:extLst>
          </p:cNvPr>
          <p:cNvGrpSpPr/>
          <p:nvPr/>
        </p:nvGrpSpPr>
        <p:grpSpPr>
          <a:xfrm>
            <a:off x="0" y="-19083"/>
            <a:ext cx="9144000" cy="5162584"/>
            <a:chOff x="0" y="-25445"/>
            <a:chExt cx="12192000" cy="6883445"/>
          </a:xfrm>
        </p:grpSpPr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78DA3F12-7701-F8B6-38A5-4D58F00AD2E6}"/>
                </a:ext>
              </a:extLst>
            </p:cNvPr>
            <p:cNvSpPr/>
            <p:nvPr/>
          </p:nvSpPr>
          <p:spPr>
            <a:xfrm rot="10800000">
              <a:off x="0" y="-25445"/>
              <a:ext cx="12192000" cy="50165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9000">
                  <a:schemeClr val="tx2">
                    <a:lumMod val="10000"/>
                    <a:lumOff val="90000"/>
                  </a:schemeClr>
                </a:gs>
                <a:gs pos="89000">
                  <a:schemeClr val="accent1">
                    <a:lumMod val="7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02F47A2D-DE6B-124D-890D-77986A446ED5}"/>
                </a:ext>
              </a:extLst>
            </p:cNvPr>
            <p:cNvSpPr/>
            <p:nvPr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60000">
                  <a:schemeClr val="tx2">
                    <a:lumMod val="10000"/>
                    <a:lumOff val="90000"/>
                  </a:schemeClr>
                </a:gs>
                <a:gs pos="89000">
                  <a:schemeClr val="accent1">
                    <a:lumMod val="7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pic>
          <p:nvPicPr>
            <p:cNvPr id="20" name="図 19" descr="文字が書かれている&#10;&#10;低い精度で自動的に生成された説明">
              <a:extLst>
                <a:ext uri="{FF2B5EF4-FFF2-40B4-BE49-F238E27FC236}">
                  <a16:creationId xmlns:a16="http://schemas.microsoft.com/office/drawing/2014/main" id="{8ADC5E9B-8A0D-4131-2F24-C96EEAC76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299220"/>
              <a:ext cx="1867666" cy="422255"/>
            </a:xfrm>
            <a:prstGeom prst="rect">
              <a:avLst/>
            </a:prstGeom>
          </p:spPr>
        </p:pic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06F4882-FE36-AE9C-985D-B9D83BAC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AF6-9A6D-F04E-AF41-8CBCD8A2560B}" type="slidenum">
              <a:rPr/>
              <a:t>7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6178B18-7711-EE2F-B531-E0DE14EE7CCB}"/>
              </a:ext>
            </a:extLst>
          </p:cNvPr>
          <p:cNvSpPr txBox="1"/>
          <p:nvPr/>
        </p:nvSpPr>
        <p:spPr>
          <a:xfrm>
            <a:off x="0" y="682636"/>
            <a:ext cx="29578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Patent pending       </a:t>
            </a:r>
            <a:r>
              <a:rPr lang="en-US" altLang="ja-JP" sz="12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(</a:t>
            </a:r>
            <a:r>
              <a:rPr lang="ja-JP" altLang="en-US" sz="1200" b="1">
                <a:latin typeface="MS Gothic" panose="020B0609070205080204" pitchFamily="49" charset="-128"/>
                <a:ea typeface="MS Gothic" panose="020B0609070205080204" pitchFamily="49" charset="-128"/>
              </a:rPr>
              <a:t>特願</a:t>
            </a:r>
            <a:r>
              <a:rPr lang="en-US" altLang="ja-JP" sz="12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2024-215957)</a:t>
            </a:r>
          </a:p>
          <a:p>
            <a:r>
              <a:rPr lang="en-US" altLang="ja-JP" sz="12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Design Registration</a:t>
            </a:r>
            <a:r>
              <a:rPr lang="en-US" altLang="ja-JP" sz="12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(</a:t>
            </a:r>
            <a:r>
              <a:rPr lang="ja-JP" altLang="en-US" sz="1200" b="1">
                <a:latin typeface="MS Gothic" panose="020B0609070205080204" pitchFamily="49" charset="-128"/>
                <a:ea typeface="MS Gothic" panose="020B0609070205080204" pitchFamily="49" charset="-128"/>
              </a:rPr>
              <a:t>意願</a:t>
            </a:r>
            <a:r>
              <a:rPr lang="en-US" altLang="ja-JP" sz="12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2024-05230</a:t>
            </a:r>
          </a:p>
          <a:p>
            <a:r>
              <a:rPr lang="ja-JP" altLang="en-US" sz="1200" b="1">
                <a:latin typeface="MS Gothic" panose="020B0609070205080204" pitchFamily="49" charset="-128"/>
                <a:ea typeface="MS Gothic" panose="020B0609070205080204" pitchFamily="49" charset="-128"/>
              </a:rPr>
              <a:t>　　　　　　　</a:t>
            </a:r>
            <a:r>
              <a:rPr lang="en-US" altLang="ja-JP" sz="12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      </a:t>
            </a:r>
            <a:r>
              <a:rPr lang="ja-JP" altLang="en-US" sz="1200" b="1">
                <a:latin typeface="MS Gothic" panose="020B0609070205080204" pitchFamily="49" charset="-128"/>
                <a:ea typeface="MS Gothic" panose="020B0609070205080204" pitchFamily="49" charset="-128"/>
              </a:rPr>
              <a:t>意願</a:t>
            </a:r>
            <a:r>
              <a:rPr lang="en-US" altLang="ja-JP" sz="12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2024-05231</a:t>
            </a:r>
          </a:p>
          <a:p>
            <a:r>
              <a:rPr lang="en-US" altLang="ja-JP" sz="12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                    </a:t>
            </a:r>
            <a:r>
              <a:rPr lang="ja-JP" altLang="en-US" sz="1200" b="1">
                <a:latin typeface="MS Gothic" panose="020B0609070205080204" pitchFamily="49" charset="-128"/>
                <a:ea typeface="MS Gothic" panose="020B0609070205080204" pitchFamily="49" charset="-128"/>
              </a:rPr>
              <a:t>意願</a:t>
            </a:r>
            <a:r>
              <a:rPr lang="en-US" altLang="ja-JP" sz="12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2024-05232)</a:t>
            </a:r>
            <a:endParaRPr lang="ja-JP" altLang="en-US" sz="1200" b="1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410D4D3-EBF6-759A-C3C1-F4A8DB073C95}"/>
              </a:ext>
            </a:extLst>
          </p:cNvPr>
          <p:cNvSpPr txBox="1"/>
          <p:nvPr/>
        </p:nvSpPr>
        <p:spPr>
          <a:xfrm>
            <a:off x="1812355" y="164744"/>
            <a:ext cx="509748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Superconducting Electron Accelerator</a:t>
            </a:r>
            <a:endParaRPr lang="ja-JP" altLang="en-US" sz="2100" b="1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FA1AE96-5090-4EE5-3E1D-A4A2496ED496}"/>
              </a:ext>
            </a:extLst>
          </p:cNvPr>
          <p:cNvSpPr txBox="1"/>
          <p:nvPr/>
        </p:nvSpPr>
        <p:spPr>
          <a:xfrm>
            <a:off x="5558529" y="3660843"/>
            <a:ext cx="36615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5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Research Collaboration with</a:t>
            </a:r>
          </a:p>
          <a:p>
            <a:r>
              <a:rPr lang="en-US" altLang="ja-JP" sz="15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 Hiroshima University</a:t>
            </a:r>
          </a:p>
          <a:p>
            <a:r>
              <a:rPr lang="en-US" altLang="ja-JP" sz="15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 Tokyo University</a:t>
            </a:r>
          </a:p>
          <a:p>
            <a:r>
              <a:rPr lang="en-US" altLang="ja-JP" sz="15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  and preparing with other 3 institutes</a:t>
            </a:r>
          </a:p>
        </p:txBody>
      </p:sp>
    </p:spTree>
    <p:extLst>
      <p:ext uri="{BB962C8B-B14F-4D97-AF65-F5344CB8AC3E}">
        <p14:creationId xmlns:p14="http://schemas.microsoft.com/office/powerpoint/2010/main" val="1747447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図 37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B8C18931-F6A9-F290-6D57-C1A7E4B67B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090" y="1554830"/>
            <a:ext cx="8928840" cy="2939313"/>
          </a:xfrm>
          <a:prstGeom prst="rect">
            <a:avLst/>
          </a:prstGeom>
        </p:spPr>
      </p:pic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61516062-4CA9-B737-457E-DBA6BFBA5D4E}"/>
              </a:ext>
            </a:extLst>
          </p:cNvPr>
          <p:cNvGrpSpPr/>
          <p:nvPr/>
        </p:nvGrpSpPr>
        <p:grpSpPr>
          <a:xfrm>
            <a:off x="0" y="-19083"/>
            <a:ext cx="9144000" cy="5162584"/>
            <a:chOff x="0" y="-25445"/>
            <a:chExt cx="12192000" cy="6883445"/>
          </a:xfrm>
        </p:grpSpPr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5C2A5297-25E2-D639-7B21-AE822405913F}"/>
                </a:ext>
              </a:extLst>
            </p:cNvPr>
            <p:cNvSpPr/>
            <p:nvPr/>
          </p:nvSpPr>
          <p:spPr>
            <a:xfrm rot="10800000">
              <a:off x="0" y="-25445"/>
              <a:ext cx="12192000" cy="50165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9000">
                  <a:schemeClr val="tx2">
                    <a:lumMod val="10000"/>
                    <a:lumOff val="90000"/>
                  </a:schemeClr>
                </a:gs>
                <a:gs pos="89000">
                  <a:schemeClr val="accent1">
                    <a:lumMod val="7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22AFDE5E-1178-D365-A66C-2790FAA9D7EA}"/>
                </a:ext>
              </a:extLst>
            </p:cNvPr>
            <p:cNvSpPr/>
            <p:nvPr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60000">
                  <a:schemeClr val="tx2">
                    <a:lumMod val="10000"/>
                    <a:lumOff val="90000"/>
                  </a:schemeClr>
                </a:gs>
                <a:gs pos="89000">
                  <a:schemeClr val="accent1">
                    <a:lumMod val="7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pic>
          <p:nvPicPr>
            <p:cNvPr id="34" name="図 33" descr="文字が書かれている&#10;&#10;低い精度で自動的に生成された説明">
              <a:extLst>
                <a:ext uri="{FF2B5EF4-FFF2-40B4-BE49-F238E27FC236}">
                  <a16:creationId xmlns:a16="http://schemas.microsoft.com/office/drawing/2014/main" id="{139FB3FE-E0B1-56FB-96F8-B9BFBDA18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299220"/>
              <a:ext cx="1867666" cy="422255"/>
            </a:xfrm>
            <a:prstGeom prst="rect">
              <a:avLst/>
            </a:prstGeom>
          </p:spPr>
        </p:pic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73E752C-115A-E48B-0E57-B1C094E8E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AF6-9A6D-F04E-AF41-8CBCD8A2560B}" type="slidenum">
              <a:rPr/>
              <a:t>8</a:t>
            </a:fld>
            <a:endParaRPr kumimoji="1" lang="ja-JP" altLang="en-US"/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4FB646AC-74BD-DDA6-F298-B40BF31DF89A}"/>
              </a:ext>
            </a:extLst>
          </p:cNvPr>
          <p:cNvCxnSpPr>
            <a:cxnSpLocks/>
          </p:cNvCxnSpPr>
          <p:nvPr/>
        </p:nvCxnSpPr>
        <p:spPr>
          <a:xfrm>
            <a:off x="5691353" y="1800137"/>
            <a:ext cx="212314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6023363-C90A-5581-C1E2-B82F76E4C8E1}"/>
              </a:ext>
            </a:extLst>
          </p:cNvPr>
          <p:cNvSpPr txBox="1"/>
          <p:nvPr/>
        </p:nvSpPr>
        <p:spPr>
          <a:xfrm>
            <a:off x="5796198" y="1449121"/>
            <a:ext cx="193674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Beam Line </a:t>
            </a:r>
            <a:r>
              <a:rPr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2.5m</a:t>
            </a:r>
            <a:endParaRPr lang="ja-JP" altLang="en-US"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8CB53BCB-A5BA-B10D-C6F9-F3965C4E13D8}"/>
              </a:ext>
            </a:extLst>
          </p:cNvPr>
          <p:cNvCxnSpPr>
            <a:cxnSpLocks/>
          </p:cNvCxnSpPr>
          <p:nvPr/>
        </p:nvCxnSpPr>
        <p:spPr>
          <a:xfrm>
            <a:off x="675466" y="1069923"/>
            <a:ext cx="793638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E485DB3-91C1-315D-F8A5-1F9F4A7F376B}"/>
              </a:ext>
            </a:extLst>
          </p:cNvPr>
          <p:cNvSpPr txBox="1"/>
          <p:nvPr/>
        </p:nvSpPr>
        <p:spPr>
          <a:xfrm>
            <a:off x="4197056" y="723112"/>
            <a:ext cx="70724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10m</a:t>
            </a:r>
            <a:endParaRPr lang="ja-JP" altLang="en-US"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04D58995-49AC-1EB4-57FB-4D09AA5241BB}"/>
              </a:ext>
            </a:extLst>
          </p:cNvPr>
          <p:cNvCxnSpPr>
            <a:cxnSpLocks/>
          </p:cNvCxnSpPr>
          <p:nvPr/>
        </p:nvCxnSpPr>
        <p:spPr>
          <a:xfrm>
            <a:off x="457934" y="1991818"/>
            <a:ext cx="0" cy="9087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3AD1913-1DE0-F8CB-BD52-E19DA0A1C81D}"/>
              </a:ext>
            </a:extLst>
          </p:cNvPr>
          <p:cNvSpPr txBox="1"/>
          <p:nvPr/>
        </p:nvSpPr>
        <p:spPr>
          <a:xfrm>
            <a:off x="-20612" y="1577965"/>
            <a:ext cx="78258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1.2m</a:t>
            </a:r>
            <a:endParaRPr lang="ja-JP" altLang="en-US"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1959AB70-CA1A-762F-9092-6568D8AEBE81}"/>
              </a:ext>
            </a:extLst>
          </p:cNvPr>
          <p:cNvCxnSpPr>
            <a:cxnSpLocks/>
          </p:cNvCxnSpPr>
          <p:nvPr/>
        </p:nvCxnSpPr>
        <p:spPr>
          <a:xfrm flipV="1">
            <a:off x="8984729" y="1991818"/>
            <a:ext cx="0" cy="23123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E033577-BCF1-EB3E-3854-6F522B11D98D}"/>
              </a:ext>
            </a:extLst>
          </p:cNvPr>
          <p:cNvSpPr txBox="1"/>
          <p:nvPr/>
        </p:nvSpPr>
        <p:spPr>
          <a:xfrm>
            <a:off x="8406448" y="3361662"/>
            <a:ext cx="5581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3m</a:t>
            </a:r>
            <a:endParaRPr lang="ja-JP" altLang="en-US"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8725012B-E244-6A3D-EBCA-E1F4221BFA57}"/>
              </a:ext>
            </a:extLst>
          </p:cNvPr>
          <p:cNvCxnSpPr/>
          <p:nvPr/>
        </p:nvCxnSpPr>
        <p:spPr>
          <a:xfrm flipH="1" flipV="1">
            <a:off x="5587585" y="2571751"/>
            <a:ext cx="870367" cy="17114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FE2C3FC-826D-BF70-76DF-813572030AC8}"/>
              </a:ext>
            </a:extLst>
          </p:cNvPr>
          <p:cNvSpPr txBox="1"/>
          <p:nvPr/>
        </p:nvSpPr>
        <p:spPr>
          <a:xfrm>
            <a:off x="541075" y="3225861"/>
            <a:ext cx="106952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13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He compressor</a:t>
            </a:r>
            <a:endParaRPr lang="ja-JP" altLang="en-US" sz="1013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1F8A391-2779-1732-3C7F-CCFB5D2F6276}"/>
              </a:ext>
            </a:extLst>
          </p:cNvPr>
          <p:cNvSpPr txBox="1"/>
          <p:nvPr/>
        </p:nvSpPr>
        <p:spPr>
          <a:xfrm>
            <a:off x="743081" y="3891931"/>
            <a:ext cx="8226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13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Chiller Unit</a:t>
            </a:r>
            <a:endParaRPr lang="ja-JP" altLang="en-US" sz="1013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B537314-E1CB-F500-A449-C4F8BD43638E}"/>
              </a:ext>
            </a:extLst>
          </p:cNvPr>
          <p:cNvSpPr txBox="1"/>
          <p:nvPr/>
        </p:nvSpPr>
        <p:spPr>
          <a:xfrm>
            <a:off x="7784150" y="3062399"/>
            <a:ext cx="96051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13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RI production</a:t>
            </a:r>
            <a:endParaRPr lang="ja-JP" altLang="en-US" sz="1013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BC51B3D3-F575-BE7B-3549-D58481D3316D}"/>
              </a:ext>
            </a:extLst>
          </p:cNvPr>
          <p:cNvCxnSpPr>
            <a:cxnSpLocks/>
          </p:cNvCxnSpPr>
          <p:nvPr/>
        </p:nvCxnSpPr>
        <p:spPr>
          <a:xfrm flipH="1" flipV="1">
            <a:off x="1982132" y="2471254"/>
            <a:ext cx="997281" cy="19583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C940C47-5E96-8131-58F8-2D30C3C2C838}"/>
              </a:ext>
            </a:extLst>
          </p:cNvPr>
          <p:cNvSpPr txBox="1"/>
          <p:nvPr/>
        </p:nvSpPr>
        <p:spPr>
          <a:xfrm>
            <a:off x="2686051" y="4419437"/>
            <a:ext cx="2090637" cy="40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13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Diameter:40cm length:1m</a:t>
            </a:r>
          </a:p>
          <a:p>
            <a:r>
              <a:rPr lang="en-US" altLang="ja-JP" sz="1013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Superconducting RF-gun module</a:t>
            </a:r>
            <a:endParaRPr lang="ja-JP" altLang="en-US" sz="1013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04A7A5F-35F3-CEDF-1FDF-25C3DEDA5B93}"/>
              </a:ext>
            </a:extLst>
          </p:cNvPr>
          <p:cNvSpPr txBox="1"/>
          <p:nvPr/>
        </p:nvSpPr>
        <p:spPr>
          <a:xfrm>
            <a:off x="457935" y="2965197"/>
            <a:ext cx="51328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13" dirty="0">
                <a:latin typeface="MS Gothic" panose="020B0609070205080204" pitchFamily="49" charset="-128"/>
                <a:ea typeface="MS Gothic" panose="020B0609070205080204" pitchFamily="49" charset="-128"/>
                <a:cs typeface="Arial" panose="020B0604020202020204" pitchFamily="34" charset="0"/>
              </a:rPr>
              <a:t>Laser</a:t>
            </a:r>
            <a:endParaRPr lang="ja-JP" altLang="en-US" sz="1013">
              <a:latin typeface="MS Gothic" panose="020B0609070205080204" pitchFamily="49" charset="-128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29FEB10E-02D0-639E-C91F-9C0D3BD89C2D}"/>
              </a:ext>
            </a:extLst>
          </p:cNvPr>
          <p:cNvCxnSpPr>
            <a:cxnSpLocks/>
          </p:cNvCxnSpPr>
          <p:nvPr/>
        </p:nvCxnSpPr>
        <p:spPr>
          <a:xfrm>
            <a:off x="1329507" y="1800137"/>
            <a:ext cx="436184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A672D19-F96A-F8A7-3EA8-3F94A6B7FF94}"/>
              </a:ext>
            </a:extLst>
          </p:cNvPr>
          <p:cNvSpPr txBox="1"/>
          <p:nvPr/>
        </p:nvSpPr>
        <p:spPr>
          <a:xfrm>
            <a:off x="1594374" y="1401175"/>
            <a:ext cx="384759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Electron-Gun &amp; Accelerator   </a:t>
            </a:r>
            <a:r>
              <a:rPr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5.5m</a:t>
            </a:r>
            <a:endParaRPr lang="ja-JP" altLang="en-US"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5C189B9-272D-9B8B-A1BB-99DB8FC8E957}"/>
              </a:ext>
            </a:extLst>
          </p:cNvPr>
          <p:cNvSpPr txBox="1"/>
          <p:nvPr/>
        </p:nvSpPr>
        <p:spPr>
          <a:xfrm>
            <a:off x="2044767" y="184111"/>
            <a:ext cx="604165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Size of Superconducting Electron Accelerator</a:t>
            </a:r>
            <a:endParaRPr lang="ja-JP" altLang="en-US" sz="2100" b="1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5061B3C-993F-939D-64F8-923D0319719F}"/>
              </a:ext>
            </a:extLst>
          </p:cNvPr>
          <p:cNvSpPr txBox="1"/>
          <p:nvPr/>
        </p:nvSpPr>
        <p:spPr>
          <a:xfrm>
            <a:off x="6164589" y="4243713"/>
            <a:ext cx="2319866" cy="40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13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Diameter:40cm length:3.6m</a:t>
            </a:r>
          </a:p>
          <a:p>
            <a:r>
              <a:rPr lang="en-US" altLang="ja-JP" sz="1013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Superconducting Accelerator module</a:t>
            </a:r>
            <a:endParaRPr lang="ja-JP" altLang="en-US" sz="1013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703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行, 飛行機, 流し, 空気 が含まれている画像&#10;&#10;自動的に生成された説明">
            <a:extLst>
              <a:ext uri="{FF2B5EF4-FFF2-40B4-BE49-F238E27FC236}">
                <a16:creationId xmlns:a16="http://schemas.microsoft.com/office/drawing/2014/main" id="{56A54FE6-6604-B656-73EC-F74D3C5F2A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6426" y="1664914"/>
            <a:ext cx="1800796" cy="828073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D09A9422-DFCB-FD00-349A-A416AFA7342C}"/>
              </a:ext>
            </a:extLst>
          </p:cNvPr>
          <p:cNvGrpSpPr/>
          <p:nvPr/>
        </p:nvGrpSpPr>
        <p:grpSpPr>
          <a:xfrm>
            <a:off x="0" y="-19083"/>
            <a:ext cx="9144000" cy="5162584"/>
            <a:chOff x="0" y="-25445"/>
            <a:chExt cx="12192000" cy="6883445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66D08273-2F85-8671-F447-378E45166EBD}"/>
                </a:ext>
              </a:extLst>
            </p:cNvPr>
            <p:cNvSpPr/>
            <p:nvPr/>
          </p:nvSpPr>
          <p:spPr>
            <a:xfrm rot="10800000">
              <a:off x="0" y="-25445"/>
              <a:ext cx="12192000" cy="50165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9000">
                  <a:schemeClr val="tx2">
                    <a:lumMod val="10000"/>
                    <a:lumOff val="90000"/>
                  </a:schemeClr>
                </a:gs>
                <a:gs pos="89000">
                  <a:schemeClr val="accent1">
                    <a:lumMod val="7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AB83A8A5-7524-E3FE-27A8-04601F3036DB}"/>
                </a:ext>
              </a:extLst>
            </p:cNvPr>
            <p:cNvSpPr/>
            <p:nvPr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60000">
                  <a:schemeClr val="tx2">
                    <a:lumMod val="10000"/>
                    <a:lumOff val="90000"/>
                  </a:schemeClr>
                </a:gs>
                <a:gs pos="89000">
                  <a:schemeClr val="accent1">
                    <a:lumMod val="7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pic>
          <p:nvPicPr>
            <p:cNvPr id="13" name="図 12" descr="文字が書かれている&#10;&#10;低い精度で自動的に生成された説明">
              <a:extLst>
                <a:ext uri="{FF2B5EF4-FFF2-40B4-BE49-F238E27FC236}">
                  <a16:creationId xmlns:a16="http://schemas.microsoft.com/office/drawing/2014/main" id="{65FC95F1-3496-E225-6758-87CB12487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299220"/>
              <a:ext cx="1867666" cy="422255"/>
            </a:xfrm>
            <a:prstGeom prst="rect">
              <a:avLst/>
            </a:prstGeom>
          </p:spPr>
        </p:pic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F027515-33E2-D9A4-F2E0-CBA8E567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AF6-9A6D-F04E-AF41-8CBCD8A2560B}" type="slidenum">
              <a:rPr/>
              <a:t>9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5654305-6CB5-2400-979C-C1E3140E7305}"/>
              </a:ext>
            </a:extLst>
          </p:cNvPr>
          <p:cNvSpPr txBox="1"/>
          <p:nvPr/>
        </p:nvSpPr>
        <p:spPr>
          <a:xfrm>
            <a:off x="1041026" y="2069182"/>
            <a:ext cx="76931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Photo-cathode : Mg cathode  0.1% Q.E.  266nm Laser</a:t>
            </a:r>
          </a:p>
          <a:p>
            <a:r>
              <a:rPr lang="en-US" altLang="ja-JP" sz="14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                          162.5MHz repetition</a:t>
            </a:r>
            <a:r>
              <a:rPr lang="ja-JP" altLang="en-US" sz="1400" b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、</a:t>
            </a:r>
            <a:r>
              <a:rPr lang="en-US" altLang="ja-JP" sz="14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1ms train width</a:t>
            </a:r>
            <a:r>
              <a:rPr lang="ja-JP" altLang="en-US" sz="1400" b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、</a:t>
            </a:r>
            <a:r>
              <a:rPr lang="en-US" altLang="ja-JP" sz="14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10Hz train repetition </a:t>
            </a:r>
          </a:p>
          <a:p>
            <a:r>
              <a:rPr lang="en-US" altLang="ja-JP" sz="14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                          60pC/bunch</a:t>
            </a:r>
            <a:r>
              <a:rPr lang="ja-JP" altLang="en-US" sz="1400" b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、</a:t>
            </a:r>
            <a:r>
              <a:rPr lang="en-US" altLang="ja-JP" sz="14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average beam current  97.5μA</a:t>
            </a:r>
            <a:r>
              <a:rPr lang="ja-JP" altLang="en-US" sz="1400" b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、</a:t>
            </a:r>
            <a:r>
              <a:rPr lang="en-US" altLang="ja-JP" sz="14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peak beam current 9.6mA</a:t>
            </a:r>
          </a:p>
          <a:p>
            <a:r>
              <a:rPr lang="en-US" altLang="ja-JP" sz="14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Cavity</a:t>
            </a:r>
            <a:r>
              <a:rPr lang="ja-JP" altLang="en-US" sz="1400" b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：</a:t>
            </a:r>
            <a:r>
              <a:rPr lang="en-US" altLang="ja-JP" sz="14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3.5cell</a:t>
            </a:r>
            <a:r>
              <a:rPr lang="ja-JP" altLang="en-US" sz="1400" b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　</a:t>
            </a:r>
            <a:r>
              <a:rPr lang="en-US" altLang="ja-JP" sz="14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4K Nb</a:t>
            </a:r>
            <a:r>
              <a:rPr lang="en-US" altLang="ja-JP" sz="1400" b="1" baseline="-250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3</a:t>
            </a:r>
            <a:r>
              <a:rPr lang="en-US" altLang="ja-JP" sz="14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Sn surface</a:t>
            </a:r>
            <a:r>
              <a:rPr lang="ja-JP" altLang="en-US" sz="1400" b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　</a:t>
            </a:r>
            <a:r>
              <a:rPr lang="en-US" altLang="ja-JP" sz="14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 </a:t>
            </a:r>
            <a:r>
              <a:rPr lang="en-US" altLang="ja-JP" sz="1400" b="1" dirty="0" err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E</a:t>
            </a:r>
            <a:r>
              <a:rPr lang="en-US" altLang="ja-JP" sz="1400" b="1" baseline="-25000" dirty="0" err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cathode</a:t>
            </a:r>
            <a:r>
              <a:rPr lang="en-US" altLang="ja-JP" sz="14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28MV/m, </a:t>
            </a:r>
            <a:r>
              <a:rPr lang="ja-JP" altLang="en-US" sz="1400" b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　</a:t>
            </a:r>
            <a:r>
              <a:rPr lang="en-US" altLang="ja-JP" sz="1400" b="1" dirty="0" err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E</a:t>
            </a:r>
            <a:r>
              <a:rPr lang="en-US" altLang="ja-JP" sz="1400" b="1" baseline="-25000" dirty="0" err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acc</a:t>
            </a:r>
            <a:r>
              <a:rPr lang="en-US" altLang="ja-JP" sz="14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10〜20MV/m</a:t>
            </a:r>
            <a:r>
              <a:rPr lang="ja-JP" altLang="en-US" sz="1400" b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　１</a:t>
            </a:r>
            <a:r>
              <a:rPr lang="en-US" altLang="ja-JP" sz="14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cavity</a:t>
            </a:r>
            <a:endParaRPr lang="ja-JP" altLang="en-US" sz="1400" b="1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6A5C8B0-EB8F-010E-EBD9-0D38835610B3}"/>
              </a:ext>
            </a:extLst>
          </p:cNvPr>
          <p:cNvSpPr txBox="1"/>
          <p:nvPr/>
        </p:nvSpPr>
        <p:spPr>
          <a:xfrm>
            <a:off x="297072" y="1556238"/>
            <a:ext cx="43941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2.6GHz Superconducting RF gun</a:t>
            </a:r>
            <a:endParaRPr lang="ja-JP" altLang="en-US" sz="2100" b="1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30F06A3-D461-8C80-4D1F-A25D7E16BFF9}"/>
              </a:ext>
            </a:extLst>
          </p:cNvPr>
          <p:cNvSpPr txBox="1"/>
          <p:nvPr/>
        </p:nvSpPr>
        <p:spPr>
          <a:xfrm>
            <a:off x="290028" y="3304919"/>
            <a:ext cx="595028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2.6GHz Superconducting Acceleration Cavity</a:t>
            </a:r>
            <a:endParaRPr lang="ja-JP" altLang="en-US" sz="2100" b="1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773CBDD-EC1A-C0F3-3C0C-9369E9EE3030}"/>
              </a:ext>
            </a:extLst>
          </p:cNvPr>
          <p:cNvSpPr txBox="1"/>
          <p:nvPr/>
        </p:nvSpPr>
        <p:spPr>
          <a:xfrm>
            <a:off x="1041026" y="3825177"/>
            <a:ext cx="7077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Cavity</a:t>
            </a:r>
            <a:r>
              <a:rPr lang="ja-JP" altLang="en-US" sz="1400" b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：</a:t>
            </a:r>
            <a:r>
              <a:rPr lang="en-US" altLang="ja-JP" sz="14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9cell</a:t>
            </a:r>
            <a:r>
              <a:rPr lang="ja-JP" altLang="en-US" sz="1400" b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　</a:t>
            </a:r>
            <a:r>
              <a:rPr lang="en-US" altLang="ja-JP" sz="14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4K Nb</a:t>
            </a:r>
            <a:r>
              <a:rPr lang="en-US" altLang="ja-JP" sz="1400" b="1" baseline="-250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3</a:t>
            </a:r>
            <a:r>
              <a:rPr lang="en-US" altLang="ja-JP" sz="14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Sn surface</a:t>
            </a:r>
            <a:r>
              <a:rPr lang="ja-JP" altLang="en-US" sz="1400" b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　</a:t>
            </a:r>
            <a:r>
              <a:rPr lang="en-US" altLang="ja-JP" sz="14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b="1" dirty="0" err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E</a:t>
            </a:r>
            <a:r>
              <a:rPr lang="en-US" altLang="ja-JP" sz="1400" b="1" baseline="-25000" dirty="0" err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acc</a:t>
            </a:r>
            <a:r>
              <a:rPr lang="en-US" altLang="ja-JP" sz="14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 10〜20MV/m</a:t>
            </a:r>
            <a:r>
              <a:rPr lang="ja-JP" altLang="en-US" sz="1400" b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　</a:t>
            </a:r>
            <a:r>
              <a:rPr lang="en-US" altLang="ja-JP" sz="1400" b="1" dirty="0" err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P</a:t>
            </a:r>
            <a:r>
              <a:rPr lang="en-US" altLang="ja-JP" sz="1400" b="1" baseline="-25000" dirty="0" err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beam</a:t>
            </a:r>
            <a:r>
              <a:rPr lang="en-US" altLang="ja-JP" sz="1400" b="1" baseline="-250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acc</a:t>
            </a:r>
            <a:r>
              <a:rPr lang="en-US" altLang="ja-JP" sz="14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 96kW</a:t>
            </a:r>
            <a:r>
              <a:rPr lang="ja-JP" altLang="en-US" sz="1400" b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　</a:t>
            </a:r>
            <a:r>
              <a:rPr lang="en-US" altLang="ja-JP" sz="14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 </a:t>
            </a:r>
            <a:r>
              <a:rPr lang="ja-JP" altLang="en-US" sz="1400" b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４</a:t>
            </a:r>
            <a:r>
              <a:rPr lang="en-US" altLang="ja-JP" sz="14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cavity</a:t>
            </a:r>
            <a:endParaRPr lang="ja-JP" altLang="en-US" sz="1400" b="1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D7557FC-8094-CE3F-B3BF-54FADD27DE2D}"/>
              </a:ext>
            </a:extLst>
          </p:cNvPr>
          <p:cNvSpPr txBox="1"/>
          <p:nvPr/>
        </p:nvSpPr>
        <p:spPr>
          <a:xfrm>
            <a:off x="297071" y="927593"/>
            <a:ext cx="675858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Electron beam</a:t>
            </a:r>
            <a:r>
              <a:rPr lang="ja-JP" altLang="en-US" sz="2100" b="1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：　</a:t>
            </a:r>
            <a:r>
              <a:rPr lang="en-US" altLang="ja-JP" sz="21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40MeV</a:t>
            </a:r>
            <a:r>
              <a:rPr lang="ja-JP" altLang="en-US" sz="2100" b="1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、</a:t>
            </a:r>
            <a:r>
              <a:rPr lang="en-US" altLang="ja-JP" sz="21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100μA</a:t>
            </a:r>
            <a:r>
              <a:rPr lang="ja-JP" altLang="en-US" sz="2100" b="1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　</a:t>
            </a:r>
            <a:r>
              <a:rPr lang="en-US" altLang="ja-JP" sz="21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(4kW beam power)</a:t>
            </a:r>
            <a:endParaRPr lang="ja-JP" altLang="en-US" sz="2100" b="1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3" name="図 2" descr="製品 が含まれている画像&#10;&#10;自動的に生成された説明">
            <a:extLst>
              <a:ext uri="{FF2B5EF4-FFF2-40B4-BE49-F238E27FC236}">
                <a16:creationId xmlns:a16="http://schemas.microsoft.com/office/drawing/2014/main" id="{5FC2BC92-E293-EE15-26E1-5ED982E221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7359" y="3892115"/>
            <a:ext cx="2536642" cy="935057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3D049FD-2DCE-6D46-8AF9-EE7A4F4175BC}"/>
              </a:ext>
            </a:extLst>
          </p:cNvPr>
          <p:cNvSpPr txBox="1"/>
          <p:nvPr/>
        </p:nvSpPr>
        <p:spPr>
          <a:xfrm>
            <a:off x="163357" y="321793"/>
            <a:ext cx="881728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Target performance of Superconducting Electron Accelerator : </a:t>
            </a:r>
            <a:r>
              <a:rPr lang="en-US" altLang="ja-JP" sz="2100" b="1" dirty="0" err="1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RiSA</a:t>
            </a:r>
            <a:endParaRPr lang="ja-JP" altLang="en-US" sz="2100" b="1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331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14421</TotalTime>
  <Words>1413</Words>
  <Application>Microsoft Macintosh PowerPoint</Application>
  <PresentationFormat>画面に合わせる (16:9)</PresentationFormat>
  <Paragraphs>377</Paragraphs>
  <Slides>23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34" baseType="lpstr">
      <vt:lpstr>MS Gothic</vt:lpstr>
      <vt:lpstr>Noto Sans JP</vt:lpstr>
      <vt:lpstr>メイリオ</vt:lpstr>
      <vt:lpstr>メイリオ</vt:lpstr>
      <vt:lpstr>游ゴシック</vt:lpstr>
      <vt:lpstr>Aptos</vt:lpstr>
      <vt:lpstr>Aptos Display</vt:lpstr>
      <vt:lpstr>Arial</vt:lpstr>
      <vt:lpstr>Symbol</vt:lpstr>
      <vt:lpstr>Wingdings</vt:lpstr>
      <vt:lpstr>Office テーマ</vt:lpstr>
      <vt:lpstr>Plan of Medical RI production  by Superconducting Electron Accelerator</vt:lpstr>
      <vt:lpstr>PowerPoint プレゼンテーション</vt:lpstr>
      <vt:lpstr>PowerPoint プレゼンテーション</vt:lpstr>
      <vt:lpstr>PowerPoint プレゼンテーション</vt:lpstr>
      <vt:lpstr>Compact electron Accelerator for medical-use RI production 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HAYANO Hitoshi</dc:creator>
  <cp:lastModifiedBy>HAYANO Hitoshi</cp:lastModifiedBy>
  <cp:revision>70</cp:revision>
  <cp:lastPrinted>2024-12-13T23:48:34Z</cp:lastPrinted>
  <dcterms:created xsi:type="dcterms:W3CDTF">2024-12-05T03:45:35Z</dcterms:created>
  <dcterms:modified xsi:type="dcterms:W3CDTF">2025-06-15T04:36:46Z</dcterms:modified>
</cp:coreProperties>
</file>