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8" r:id="rId3"/>
    <p:sldId id="292" r:id="rId4"/>
    <p:sldId id="259" r:id="rId5"/>
    <p:sldId id="279" r:id="rId6"/>
    <p:sldId id="264" r:id="rId7"/>
    <p:sldId id="265" r:id="rId8"/>
    <p:sldId id="274" r:id="rId9"/>
    <p:sldId id="281" r:id="rId10"/>
    <p:sldId id="284" r:id="rId11"/>
    <p:sldId id="277" r:id="rId12"/>
    <p:sldId id="278" r:id="rId13"/>
    <p:sldId id="287" r:id="rId14"/>
    <p:sldId id="282" r:id="rId15"/>
    <p:sldId id="283" r:id="rId16"/>
    <p:sldId id="276" r:id="rId17"/>
    <p:sldId id="289" r:id="rId18"/>
    <p:sldId id="290" r:id="rId19"/>
    <p:sldId id="268" r:id="rId20"/>
    <p:sldId id="28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5194" autoAdjust="0"/>
  </p:normalViewPr>
  <p:slideViewPr>
    <p:cSldViewPr snapToGrid="0">
      <p:cViewPr varScale="1">
        <p:scale>
          <a:sx n="47" d="100"/>
          <a:sy n="47" d="100"/>
        </p:scale>
        <p:origin x="20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CBB0E-3052-4232-A8E0-8B1F57CC0D5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10740-D0E4-458B-B4D7-AB5F1B7E21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3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work is focused on experiments with low-energy ion beams, which we generate using an Accelerator Mass Spectrometry system.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AMS is an ultra-sensitive method for detecting rare, long-lived cosmogenic isotopes, such as ¹⁰Be, ¹⁴C, ²⁶Al, ³⁶Cl, and ¹²⁹I.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isotopes are mainly produced in the atmosphere through interactions with cosmic radiation.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concentration is extremely low — from 10⁻¹² to 10⁻¹⁵ relative to the total amount of the element.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time, their amount decreases due to radioactive decay.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Measuring the remaining concentration allows us to estimate the radiometric age of materials — for example, in radiocarbon dating.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figure shows a simplified diagram of an AMS system.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Accelerator Mass Spectrometry uses an ion source, electrostatic acceleration, and mass filters to separate rare isotopes.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negative ion beam is first created from the sample and selected at low energy.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Then it is accelerated to MeV energies by a tandem accelerator, where molecular interferences are destroyed.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Finally, at high energy, the ions are identified and counted using specialized detectors, such as ionization detector.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0740-D0E4-458B-B4D7-AB5F1B7E21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451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installed the low-pressure TPC after the time-of-flight system at BINP AMS, so testing doesn’t interfere with routine measurements.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tested the detector using two samples: a reference with known ¹⁴C content made from sucrose and a blank made from dead carbon. In routine measurements, all results are background-corrected and calibrated using reference samples.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2D plots show pulse width versus area for ions in isobutane at 50 torr.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reference sample, we see three clusters. In the blank sample — only two. So, the extra cluster corresponds to ¹⁴C ions. The time-of-flight detector at BINP AMS effectively suppresses this background, as these ions have different flight times.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0740-D0E4-458B-B4D7-AB5F1B7E21D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540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Here we compare experimental data with simulation.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measured the pulse width distribution for ¹⁴C ions and fitted it to a SRIM-based simulation. The drift velocity in the experiment was 0.53 cm/µs.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comparison,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Magboltz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gives 0.58 cm/µs in isobutane at 50 torr and 13.5 V/cm.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experiment and simulation show good agreement. We're now working on estimating the experimental uncertainties.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upgrading the BINP AMS system, we plan to test samples with beryllium.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0740-D0E4-458B-B4D7-AB5F1B7E21D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19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also tested the low-pressure TPC as an ion detector for a future domestic radiocarbon dating system. For this, we installed it on Micadas.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Again, we used two samples: a reference and a blank. The 2D plots show pulse width versus pulse area, measured in isobutane at 50 torr.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reference sample, we clearly see the ¹⁴C peak. Interestingly, ¹⁴C ions also appear in the blank — likely due to contamination during graphitization.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are preliminary results, and we plan to continue the experiments.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0740-D0E4-458B-B4D7-AB5F1B7E21D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92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C1BEF-8434-4A7D-9EBA-013C17CBD5E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469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C1BEF-8434-4A7D-9EBA-013C17CBD5E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62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Accelerator Mass Spectrometry (AMS) is the standard technique for measuring rare cosmogenic radionuclides with long half-lives. It works by extracting individual atoms from a sample and counting the isotopes of interest.</a:t>
            </a:r>
          </a:p>
          <a:p>
            <a:r>
              <a:rPr lang="en-US" dirty="0"/>
              <a:t>A common example of AMS application is radiocarbon dating. With AMS, the radiocarbon age of a small sample (around 1 mg) that is less than 50,000 years can be determined with high accuracy.</a:t>
            </a:r>
          </a:p>
          <a:p>
            <a:r>
              <a:rPr lang="en-US" dirty="0"/>
              <a:t>There are about 140 AMS systems worldwide, including one developed at the </a:t>
            </a:r>
            <a:r>
              <a:rPr lang="en-US" dirty="0" err="1"/>
              <a:t>Budker</a:t>
            </a:r>
            <a:r>
              <a:rPr lang="en-US" dirty="0"/>
              <a:t> Institute of Nuclear Physics (BINP). This photo shows the </a:t>
            </a:r>
            <a:r>
              <a:rPr lang="en-US" b="0" i="0" dirty="0"/>
              <a:t>BINP </a:t>
            </a:r>
            <a:r>
              <a:rPr lang="en-US" dirty="0"/>
              <a:t>AMS, where radiocarbon dating is currently being carried out successfully.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0740-D0E4-458B-B4D7-AB5F1B7E21D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46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figure shows the operating principle of the BINP AMS. Negative ions are generated from the sample in a cesium sputter source and mass-analyzed by a magnet. For ¹⁴C, using negative ions eliminates the isobaric background because ¹⁴N (nitrogen) does not form stable negative ions.</a:t>
            </a:r>
          </a:p>
          <a:p>
            <a:r>
              <a:rPr lang="en-US" dirty="0"/>
              <a:t>The mass-analyzed negative ions are accelerated to the positive high-voltage terminal of the tandem accelerator, where they pass through a magnesium vapor stripper. Here, molecular ions are destroyed, and atomic ions are recharged to a 3+ state. A unique feature of this accelerator is the 180° electrostatic bend, allowing only 3+ ions to pass.</a:t>
            </a:r>
          </a:p>
          <a:p>
            <a:r>
              <a:rPr lang="en-US" dirty="0"/>
              <a:t>These positively charged ions are further accelerated to ground potential in the second stage of the tandem accelerator. Another magnetic analyzer selects the ions of interest.</a:t>
            </a:r>
          </a:p>
          <a:p>
            <a:r>
              <a:rPr lang="en-US" dirty="0"/>
              <a:t>Finally, individual ions are identified and counted by a detector. A time-of-flight system is installed in the BINP AMS to ensure reliable separation of radiocarbon ions from the background.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C1BEF-8434-4A7D-9EBA-013C17CBD5E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38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C1BEF-8434-4A7D-9EBA-013C17CBD5E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813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C1BEF-8434-4A7D-9EBA-013C17CBD5E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34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Today, there are about 200 AMS facilities operating worldwide.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of them are located in Russia — both in Novosibirsk. 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BINP AMS was developed at the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Budker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Institute of Nuclear Physics.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mainly used for radiocarbon (¹⁴C) measurements, but the system design allows for multi-isotope studies. The ion energy is about 4 MeV. 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second system is MICADAS, produced by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Ionplus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(Switzerland).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a compact AMS designed for radiocarbon dating, with an ion energy of about 400 keV. 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future, based on our experience, we plan to develop a multi-isotope system for ¹⁰Be, ²⁶Al, and ¹²⁹I based on the existing 1 MV accelerator. We also plan to develop of a domestic radiocarbon dating system based on a compact low-voltage AMS. 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there are still challenges: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Suppression of isobaric background in multi-isotope measurements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Development of all AMS system components, including the ion detector.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0740-D0E4-458B-B4D7-AB5F1B7E21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32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slide shows a table with cosmogenic isotopes, their half-lives, stable isotopes, and stable isobars. 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Isobars are different chemical elements that have the same mass number — for example, ¹⁰Be and ¹⁰B, or ¹⁴C and ¹⁴N.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table, a star (*) marks the isobars that do not form negative ions.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isobars are suppressed at the ion source stage, because only negative ions are selected. 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isobars that do form negative ions cannot be suppressed by the AMS system. 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current BINP AMS setup, we use a time-of-flight technique for isotope separation. 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improve isobar separation, we propose a new method based on measuring ion track ranges and their energies in a low-pressure Time Projection Chamber (TPC), with signal amplification using a Gas Electron Multiplier (GEM).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0740-D0E4-458B-B4D7-AB5F1B7E21D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5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¹⁰Be is the second most important radionuclide in Earth and Environmental Sciences, after radiocarbon.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Beryllium has a much longer half-life than radiocarbon, so it allows dating over a wider time range — from 1 thousand to 10 million years.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radioactive isotope of beryllium is produced by continuous cosmic radiation, both in the atmosphere and in situ within rocks.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Atmospheric ¹⁰Be is adsorbed by aerosols and then deposited onto the Earth’s surface, where it accumulates in various sediments.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Beryllium has many important applications, such as: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Exposure dating to study the growth and decay of the Antarctic ice sheet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Understanding the history of ice shelf collapse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Estimating erosion rates, and more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0740-D0E4-458B-B4D7-AB5F1B7E21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78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 types of ion detectors are used in AMS to count isotopes. These include silicon detectors, time-of-flight systems, and ionization chambers.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Silicon detectors and time-of-flight systems can separate isotopes because ions with different masses have different energy and velocity.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to separate isobaric ions, ionization chambers with split anodes are used.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figure shows a typical multi-element ionization chamber.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ions pass through the chamber, they create electrons, which drift toward the anode under a transverse electric field.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anode is divided into sections. Each section collects electrons formed underneath it.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ions with different atomic numbers (Z) lose energy at different rates, the energy loss pattern helps us distinguish isobars.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main disadvantage of this type of detector is its low signal-to-noise ratio.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because it works in ionization mode, which requires more sensitive electronics.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0740-D0E4-458B-B4D7-AB5F1B7E21D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2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idea of isobar separation is based on measuring track ranges.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Ions with different atomic numbers (Z) lose energy at different rates, so they travel different distances in matter. 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used the SRIM simulation software to check whether ¹⁰Be and ¹⁰B can be separated based on their track lengths. 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figure shows the simulated track ranges distribution of 4 MeV ¹⁰Be and ¹⁰B ions passing through a 200 nm silicon nitride window into isobutane at 50 Torr and room temperature.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 ranges differ by about 12 mm.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means a TPC with spatial resolution of 2–3 mm is enough to separate them. 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estimate the actual resolution of the TPC, we used an alpha source from ²²⁶Ra.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source emits five alpha particles with known energies.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alpha particle tracks were also simulated under the same conditions. The result is shown in the second figure.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Two alpha particles with energies of 5.3 and 5.5 MeV have the same track range difference as ¹⁰B and ¹⁰Be — about 12 mm.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we can separate these alpha tracks in our detector, we will also be able to separate boron and beryllium ions at AMS.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4D9-14BC-4DF7-B401-812D52636C7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47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proof of concept, we developed a low-pressure Time Projection Chamber (TPC) with charge readout using a Gas Electron Multiplier (GEM).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figure shows a schematic of the detector.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chamber is a ceramic cylinder, 11 cm long and 8 cm in diameter.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contains copper field-shaping rings that create a uniform electric field inside the volume.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chamber is filled with isobutane gas at 50 Torr and room temperature.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flange holds a silicon nitride entrance window, 10×10 mm² in size and 200 nm thick.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window allows the passage of 4 MeV ions from AMS or alpha particles from a radioactive source.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opposite flange, the GEM is mounted on nylon rods, followed by an anode.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whole TPC is placed inside an external chamber that is pumped to vacuum.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alpha particles or ions enter the chamber, they ionize the gas.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electrons drift toward the GEM, where they are multiplied by avalanche.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resulting signal is read out at the anode, amplified, and digitized.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second figure shows a typical waveform from an alpha particle.</a:t>
            </a:r>
          </a:p>
          <a:p>
            <a:pPr indent="448310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During analysis, we measure the pulse width (which is related to the track range) and the pulse area (which is related to the deposited energy).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0740-D0E4-458B-B4D7-AB5F1B7E21D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0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amplify the charge signal in our detector, we use a Gas Electron Multiplier (GEM).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studied the GEM performance at different gas pressures and voltages.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figure shows the effective gain of the GEM as a function of the applied voltage.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measurements were performed in isobutane, at pressures ranging from 40 to 70 Torr, inside the low-pressure TPC.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BE4D9-14BC-4DF7-B401-812D52636C7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3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measured the energy spectrum of an alpha-particle source using the low-pressure TPC with GEM readout.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figure shows a 2D distribution of pulse width vs. pulse area.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Projections on both axes are also shown.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clearly see four clusters, corresponding to alpha particles with energies of 4.8, 5.3, 5.5, and 6 MeV.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These clusters are well separated in both pulse width and area.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more alpha particle, with energy 7.7 MeV, has a track longer than the detector length, so it is not fully measured.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especially interested in the two clusters in the center.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 track range difference is the same as for ¹⁰B and ¹⁰Be ions.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were able to separate these peaks with a precision of 5 sigma.</a:t>
            </a:r>
          </a:p>
          <a:p>
            <a:pPr indent="448310"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this and on SRIM simulations, we show that boron and beryllium isobars can also be separated at AMS with the same level of accuracy.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10740-D0E4-458B-B4D7-AB5F1B7E21D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56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3E04-02F2-423A-979C-CB6FD0C8ADC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6A1-DBAA-4584-910A-59616884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83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3E04-02F2-423A-979C-CB6FD0C8ADC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6A1-DBAA-4584-910A-59616884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6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3E04-02F2-423A-979C-CB6FD0C8ADC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6A1-DBAA-4584-910A-59616884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9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3E04-02F2-423A-979C-CB6FD0C8ADC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6A1-DBAA-4584-910A-59616884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008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3E04-02F2-423A-979C-CB6FD0C8ADC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6A1-DBAA-4584-910A-59616884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0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3E04-02F2-423A-979C-CB6FD0C8ADC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6A1-DBAA-4584-910A-59616884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2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3E04-02F2-423A-979C-CB6FD0C8ADC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6A1-DBAA-4584-910A-59616884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77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3E04-02F2-423A-979C-CB6FD0C8ADC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6A1-DBAA-4584-910A-59616884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69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3E04-02F2-423A-979C-CB6FD0C8ADC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6A1-DBAA-4584-910A-59616884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53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3E04-02F2-423A-979C-CB6FD0C8ADC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6A1-DBAA-4584-910A-59616884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5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3E04-02F2-423A-979C-CB6FD0C8ADC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16A1-DBAA-4584-910A-59616884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58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33E04-02F2-423A-979C-CB6FD0C8ADC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116A1-DBAA-4584-910A-59616884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78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8124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Low-Pressure TPC with GEM readout for Low-Energy Ion Beam Experiments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81000" y="2535572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81000" y="2737848"/>
            <a:ext cx="1143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A. Bondar, </a:t>
            </a:r>
            <a:r>
              <a:rPr lang="en-US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V. Parkhomchuk, </a:t>
            </a:r>
            <a:r>
              <a:rPr lang="en-US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A. Petrozhitskiy, T. Shakirova, </a:t>
            </a:r>
            <a:r>
              <a:rPr lang="en-US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A. Sokolov</a:t>
            </a:r>
            <a:endParaRPr lang="en-US" alt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3691955"/>
            <a:ext cx="1143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Budker Institute of Nuclear Physics </a:t>
            </a:r>
          </a:p>
          <a:p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Novosibirsk State University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930679"/>
            <a:ext cx="1527009" cy="18288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t="6999" r="4249" b="17001"/>
          <a:stretch/>
        </p:blipFill>
        <p:spPr>
          <a:xfrm>
            <a:off x="2810456" y="4930679"/>
            <a:ext cx="2304075" cy="1828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978" y="4930679"/>
            <a:ext cx="5794022" cy="183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8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7" y="3465812"/>
            <a:ext cx="4572000" cy="3117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457" y="548640"/>
            <a:ext cx="4572000" cy="31178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977" y="548640"/>
            <a:ext cx="4572000" cy="3117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of energy spectra and track ranges from alpha particles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3369" y="941152"/>
                <a:ext cx="3745231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The alpha-particle source</a:t>
                </a:r>
                <a:r>
                  <a:rPr lang="ru-RU" b="1" dirty="0">
                    <a:solidFill>
                      <a:schemeClr val="tx2">
                        <a:lumMod val="75000"/>
                      </a:schemeClr>
                    </a:solidFill>
                  </a:rPr>
                  <a:t> -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ru-RU" b="1" baseline="30000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2</a:t>
                </a:r>
                <a:r>
                  <a:rPr lang="en-US" b="1" baseline="30000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26</a:t>
                </a:r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Ra</a:t>
                </a:r>
              </a:p>
              <a:p>
                <a:endParaRPr lang="en-US" sz="1000" b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b>
                      </m:sSub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𝑴𝒆𝑽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i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b>
                      </m:sSub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𝑴𝒆𝑽</m:t>
                      </m:r>
                    </m:oMath>
                  </m:oMathPara>
                </a14:m>
                <a:endParaRPr lang="en-US" b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b>
                      </m:sSub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𝑴𝒆𝑽</m:t>
                      </m:r>
                    </m:oMath>
                  </m:oMathPara>
                </a14:m>
                <a:endParaRPr lang="en-US" b="1" i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b>
                      </m:sSub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𝑴𝒆𝑽</m:t>
                      </m:r>
                    </m:oMath>
                  </m:oMathPara>
                </a14:m>
                <a:endParaRPr lang="en-US" b="1" i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ru-RU" b="1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sub>
                      </m:sSub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𝑴𝒆𝑽</m:t>
                      </m:r>
                    </m:oMath>
                  </m:oMathPara>
                </a14:m>
                <a:endParaRPr lang="en-US" b="1" i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endParaRPr lang="en-US" sz="1000" i="1" dirty="0">
                  <a:solidFill>
                    <a:schemeClr val="tx2">
                      <a:lumMod val="75000"/>
                    </a:schemeClr>
                  </a:solidFill>
                  <a:ea typeface="Cambria Math" panose="02040503050406030204" pitchFamily="18" charset="0"/>
                </a:endParaRP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Pressure = 50 Torr</a:t>
                </a:r>
              </a:p>
              <a:p>
                <a:r>
                  <a:rPr lang="en-US" b="1" dirty="0">
                    <a:solidFill>
                      <a:schemeClr val="tx2">
                        <a:lumMod val="75000"/>
                      </a:schemeClr>
                    </a:solidFill>
                    <a:ea typeface="Cambria Math" panose="02040503050406030204" pitchFamily="18" charset="0"/>
                  </a:rPr>
                  <a:t>Gain = 225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69" y="941152"/>
                <a:ext cx="3745231" cy="2616101"/>
              </a:xfrm>
              <a:prstGeom prst="rect">
                <a:avLst/>
              </a:prstGeom>
              <a:blipFill>
                <a:blip r:embed="rId6"/>
                <a:stretch>
                  <a:fillRect l="-1301" t="-1163" b="-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81001" y="5024746"/>
            <a:ext cx="7171944" cy="1107996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en-US" sz="2200" dirty="0">
                <a:cs typeface="Times New Roman" panose="02020603050405020304" pitchFamily="18" charset="0"/>
              </a:rPr>
              <a:t>Using these results and SRIM simulations it is shown that isobaric boron and beryllium ions can be effectively separated at AMS at the 5</a:t>
            </a:r>
            <a:r>
              <a:rPr lang="el-GR" sz="2200" dirty="0">
                <a:cs typeface="Times New Roman" panose="02020603050405020304" pitchFamily="18" charset="0"/>
              </a:rPr>
              <a:t>σ</a:t>
            </a:r>
            <a:r>
              <a:rPr lang="en-US" sz="2200" dirty="0">
                <a:cs typeface="Times New Roman" panose="02020603050405020304" pitchFamily="18" charset="0"/>
              </a:rPr>
              <a:t> level.</a:t>
            </a:r>
            <a:endParaRPr lang="ru-RU" sz="2200" dirty="0"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861060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10</a:t>
            </a:fld>
            <a:endParaRPr lang="ru-RU" b="1" dirty="0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222036"/>
              </p:ext>
            </p:extLst>
          </p:nvPr>
        </p:nvGraphicFramePr>
        <p:xfrm>
          <a:off x="380999" y="3913629"/>
          <a:ext cx="7171946" cy="68719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71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71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6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Source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Sigma/Range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</a:rPr>
                        <a:t>Separation level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226</a:t>
                      </a:r>
                      <a:r>
                        <a:rPr lang="en-US" sz="2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</a:rPr>
                        <a:t>1.13%</a:t>
                      </a:r>
                      <a:endParaRPr lang="ru-RU" sz="2200" dirty="0">
                        <a:effectLst/>
                      </a:endParaRPr>
                    </a:p>
                  </a:txBody>
                  <a:tcPr marL="8319" marR="8319" marT="8319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effectLst/>
                        </a:rPr>
                        <a:t>5</a:t>
                      </a:r>
                      <a:r>
                        <a:rPr lang="el-GR" sz="2200" dirty="0">
                          <a:effectLst/>
                        </a:rPr>
                        <a:t>σ</a:t>
                      </a:r>
                      <a:endParaRPr lang="ru-RU" sz="2200" dirty="0">
                        <a:effectLst/>
                      </a:endParaRPr>
                    </a:p>
                  </a:txBody>
                  <a:tcPr marL="8319" marR="8319" marT="831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91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"/>
            <a:ext cx="11887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of energy spectra and ion ranges at BINP AMS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861060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11</a:t>
            </a:fld>
            <a:endParaRPr lang="ru-RU" b="1" dirty="0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04" y="1554480"/>
            <a:ext cx="5029200" cy="3429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" y="1554480"/>
            <a:ext cx="5029200" cy="342965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0999" y="4937760"/>
            <a:ext cx="557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Reference Sample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US" sz="2000" b="1" dirty="0"/>
              <a:t>A</a:t>
            </a:r>
            <a:r>
              <a:rPr lang="en-US" sz="2000" dirty="0"/>
              <a:t>ustralian </a:t>
            </a:r>
            <a:r>
              <a:rPr lang="en-US" sz="2000" b="1" dirty="0"/>
              <a:t>N</a:t>
            </a:r>
            <a:r>
              <a:rPr lang="en-US" sz="2000" dirty="0"/>
              <a:t>ational </a:t>
            </a:r>
            <a:r>
              <a:rPr lang="en-US" sz="2000" b="1" dirty="0"/>
              <a:t>U</a:t>
            </a:r>
            <a:r>
              <a:rPr lang="en-US" sz="2000" dirty="0"/>
              <a:t>niversity standard.</a:t>
            </a:r>
          </a:p>
          <a:p>
            <a:pPr algn="just"/>
            <a:r>
              <a:rPr lang="en-US" sz="2000" dirty="0"/>
              <a:t>Made from sucrose (sugar) and is one of the IAEA-certified radiocarbon standards. 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33160" y="4937760"/>
            <a:ext cx="5577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Background Sample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sz="2000" b="1" dirty="0"/>
              <a:t>Blank</a:t>
            </a:r>
            <a:r>
              <a:rPr lang="en-US" sz="2000" dirty="0"/>
              <a:t> carbon samples</a:t>
            </a:r>
            <a:r>
              <a:rPr lang="ru-RU" sz="2000" dirty="0"/>
              <a:t> </a:t>
            </a:r>
            <a:r>
              <a:rPr lang="en-US" sz="2000" dirty="0"/>
              <a:t>was made from fine</a:t>
            </a:r>
            <a:r>
              <a:rPr lang="ru-RU" sz="2000" dirty="0"/>
              <a:t>-</a:t>
            </a:r>
            <a:r>
              <a:rPr lang="en-US" sz="2000" dirty="0"/>
              <a:t>grained dense graphite (dead carbon without 14C).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 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0999" y="826298"/>
            <a:ext cx="11449051" cy="7694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>
                <a:cs typeface="Times New Roman" panose="02020603050405020304" pitchFamily="18" charset="0"/>
              </a:rPr>
              <a:t>2D plots of pulse width versus pulse</a:t>
            </a:r>
            <a:r>
              <a:rPr lang="ru-RU" sz="2200" dirty="0">
                <a:cs typeface="Times New Roman" panose="02020603050405020304" pitchFamily="18" charset="0"/>
              </a:rPr>
              <a:t> </a:t>
            </a:r>
            <a:r>
              <a:rPr lang="en-US" sz="2200" dirty="0">
                <a:cs typeface="Times New Roman" panose="02020603050405020304" pitchFamily="18" charset="0"/>
              </a:rPr>
              <a:t>area for ions from </a:t>
            </a:r>
            <a:r>
              <a:rPr lang="en-US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BINP AMS</a:t>
            </a:r>
            <a:r>
              <a:rPr lang="en-US" sz="2200" dirty="0">
                <a:cs typeface="Times New Roman" panose="02020603050405020304" pitchFamily="18" charset="0"/>
              </a:rPr>
              <a:t> measured in low-pressure TPC    in isobutane at 50</a:t>
            </a:r>
            <a:r>
              <a:rPr lang="ru-RU" sz="2200" dirty="0">
                <a:cs typeface="Times New Roman" panose="02020603050405020304" pitchFamily="18" charset="0"/>
              </a:rPr>
              <a:t> </a:t>
            </a:r>
            <a:r>
              <a:rPr lang="en-US" sz="2200" dirty="0">
                <a:cs typeface="Times New Roman" panose="02020603050405020304" pitchFamily="18" charset="0"/>
              </a:rPr>
              <a:t>torr.</a:t>
            </a:r>
            <a:endParaRPr lang="ru-RU" sz="22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926304" y="2101304"/>
            <a:ext cx="1289685" cy="1038881"/>
            <a:chOff x="3926304" y="2101304"/>
            <a:chExt cx="1289685" cy="1038881"/>
          </a:xfrm>
        </p:grpSpPr>
        <p:sp>
          <p:nvSpPr>
            <p:cNvPr id="4" name="Овал 3"/>
            <p:cNvSpPr/>
            <p:nvPr/>
          </p:nvSpPr>
          <p:spPr>
            <a:xfrm>
              <a:off x="3926304" y="2408665"/>
              <a:ext cx="731520" cy="7315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27621" y="2101304"/>
              <a:ext cx="788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baseline="30000" dirty="0">
                  <a:solidFill>
                    <a:srgbClr val="FF0000"/>
                  </a:solidFill>
                </a:rPr>
                <a:t>14</a:t>
              </a:r>
              <a:r>
                <a:rPr lang="en-US" sz="2800" b="1" dirty="0">
                  <a:solidFill>
                    <a:srgbClr val="FF0000"/>
                  </a:solidFill>
                </a:rPr>
                <a:t>C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50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063"/>
            <a:ext cx="7059003" cy="4813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999" y="1"/>
            <a:ext cx="11430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Carbon-14: experiment vs simulation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861060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12</a:t>
            </a:fld>
            <a:endParaRPr lang="ru-RU" b="1" dirty="0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77990" y="948269"/>
            <a:ext cx="5033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2200" dirty="0"/>
              <a:t>Distribution of pulse width from carbon-14 ions. Low-pressure TPC measurements are fitted with  simulation  using SRIM.</a:t>
            </a:r>
          </a:p>
          <a:p>
            <a:pPr indent="457200"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Experiment: υ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</a:rPr>
              <a:t>dr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= 0.53 cm/µs</a:t>
            </a:r>
            <a:r>
              <a:rPr lang="en-US" sz="2400" dirty="0"/>
              <a:t>   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77990" y="3096814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Drift velocity in Isobutane at 50 torr and   E = 13.5 V/cm is calculated using Magboltz. 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Magboltz: υ</a:t>
            </a:r>
            <a:r>
              <a:rPr lang="en-US" sz="2400" b="1" baseline="-25000" dirty="0">
                <a:solidFill>
                  <a:schemeClr val="accent1">
                    <a:lumMod val="50000"/>
                  </a:schemeClr>
                </a:solidFill>
              </a:rPr>
              <a:t>dr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= 0.58 cm/µs</a:t>
            </a:r>
            <a:r>
              <a:rPr lang="en-US" sz="2400" dirty="0"/>
              <a:t>   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77990" y="4906805"/>
            <a:ext cx="502920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algn="just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Experiment and simulation are in good agreement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indent="457200" algn="just"/>
            <a:r>
              <a:rPr lang="en-US" sz="2200" dirty="0">
                <a:solidFill>
                  <a:schemeClr val="accent1">
                    <a:lumMod val="50000"/>
                  </a:schemeClr>
                </a:solidFill>
              </a:rPr>
              <a:t>There is currently work in progress on determination of experimental errors.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31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68E09FE-0A83-4B98-ACBE-6788748EE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1554479"/>
            <a:ext cx="5029200" cy="3429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EAF3FB-E160-4EC7-98DA-73996AFF4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96" y="1554478"/>
            <a:ext cx="5029200" cy="3429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"/>
            <a:ext cx="11887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of energy spectra and ion ranges at Micadas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861060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13</a:t>
            </a:fld>
            <a:endParaRPr lang="ru-RU" b="1" dirty="0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999" y="4937760"/>
            <a:ext cx="557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Reference Sample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n-US" sz="2000" b="1" dirty="0"/>
              <a:t>A</a:t>
            </a:r>
            <a:r>
              <a:rPr lang="en-US" sz="2000" dirty="0"/>
              <a:t>ustralian </a:t>
            </a:r>
            <a:r>
              <a:rPr lang="en-US" sz="2000" b="1" dirty="0"/>
              <a:t>N</a:t>
            </a:r>
            <a:r>
              <a:rPr lang="en-US" sz="2000" dirty="0"/>
              <a:t>ational </a:t>
            </a:r>
            <a:r>
              <a:rPr lang="en-US" sz="2000" b="1" dirty="0"/>
              <a:t>U</a:t>
            </a:r>
            <a:r>
              <a:rPr lang="en-US" sz="2000" dirty="0"/>
              <a:t>niversity standard.</a:t>
            </a:r>
          </a:p>
          <a:p>
            <a:pPr algn="just"/>
            <a:r>
              <a:rPr lang="en-US" sz="2000" dirty="0"/>
              <a:t>Made from sucrose (sugar) and is one of the IAEA-certified radiocarbon standards. 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33160" y="4937760"/>
            <a:ext cx="5577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Background Sample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sz="2000" b="1" dirty="0"/>
              <a:t>Blank</a:t>
            </a:r>
            <a:r>
              <a:rPr lang="en-US" sz="2000" dirty="0"/>
              <a:t> carbon samples</a:t>
            </a:r>
            <a:r>
              <a:rPr lang="ru-RU" sz="2000" dirty="0"/>
              <a:t> </a:t>
            </a:r>
            <a:r>
              <a:rPr lang="en-US" sz="2000" dirty="0"/>
              <a:t>was made from fine</a:t>
            </a:r>
            <a:r>
              <a:rPr lang="ru-RU" sz="2000" dirty="0"/>
              <a:t>-</a:t>
            </a:r>
            <a:r>
              <a:rPr lang="en-US" sz="2000" dirty="0"/>
              <a:t>grained dense graphite (dead carbon without 14C).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 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0999" y="826298"/>
            <a:ext cx="11449051" cy="7694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dirty="0">
                <a:cs typeface="Times New Roman" panose="02020603050405020304" pitchFamily="18" charset="0"/>
              </a:rPr>
              <a:t>2D plots of pulse width versus pulse</a:t>
            </a:r>
            <a:r>
              <a:rPr lang="ru-RU" sz="2200" dirty="0">
                <a:cs typeface="Times New Roman" panose="02020603050405020304" pitchFamily="18" charset="0"/>
              </a:rPr>
              <a:t> </a:t>
            </a:r>
            <a:r>
              <a:rPr lang="en-US" sz="2200" dirty="0">
                <a:cs typeface="Times New Roman" panose="02020603050405020304" pitchFamily="18" charset="0"/>
              </a:rPr>
              <a:t>area for ions from </a:t>
            </a:r>
            <a:r>
              <a:rPr lang="en-US" sz="2200" b="1" dirty="0">
                <a:solidFill>
                  <a:srgbClr val="FF0000"/>
                </a:solidFill>
                <a:cs typeface="Times New Roman" panose="02020603050405020304" pitchFamily="18" charset="0"/>
              </a:rPr>
              <a:t>Micadas</a:t>
            </a:r>
            <a:r>
              <a:rPr lang="en-US" sz="2200" dirty="0">
                <a:cs typeface="Times New Roman" panose="02020603050405020304" pitchFamily="18" charset="0"/>
              </a:rPr>
              <a:t> measured in low-pressure TPC in isobutane at 50</a:t>
            </a:r>
            <a:r>
              <a:rPr lang="ru-RU" sz="2200" dirty="0">
                <a:cs typeface="Times New Roman" panose="02020603050405020304" pitchFamily="18" charset="0"/>
              </a:rPr>
              <a:t> </a:t>
            </a:r>
            <a:r>
              <a:rPr lang="en-US" sz="2200" dirty="0">
                <a:cs typeface="Times New Roman" panose="02020603050405020304" pitchFamily="18" charset="0"/>
              </a:rPr>
              <a:t>torr.</a:t>
            </a:r>
            <a:endParaRPr lang="ru-RU" sz="22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137246" y="2441663"/>
            <a:ext cx="1289685" cy="1038881"/>
            <a:chOff x="3926304" y="2101304"/>
            <a:chExt cx="1289685" cy="1038881"/>
          </a:xfrm>
        </p:grpSpPr>
        <p:sp>
          <p:nvSpPr>
            <p:cNvPr id="4" name="Овал 3"/>
            <p:cNvSpPr/>
            <p:nvPr/>
          </p:nvSpPr>
          <p:spPr>
            <a:xfrm>
              <a:off x="3926304" y="2408665"/>
              <a:ext cx="731520" cy="73152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27621" y="2101304"/>
              <a:ext cx="788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baseline="30000" dirty="0">
                  <a:solidFill>
                    <a:srgbClr val="FF0000"/>
                  </a:solidFill>
                </a:rPr>
                <a:t>14</a:t>
              </a:r>
              <a:r>
                <a:rPr lang="en-US" sz="2800" b="1" dirty="0">
                  <a:solidFill>
                    <a:srgbClr val="FF0000"/>
                  </a:solidFill>
                </a:rPr>
                <a:t>C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1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999" y="1"/>
            <a:ext cx="11430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0"/>
          <p:cNvSpPr txBox="1">
            <a:spLocks/>
          </p:cNvSpPr>
          <p:nvPr/>
        </p:nvSpPr>
        <p:spPr>
          <a:xfrm>
            <a:off x="861060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14</a:t>
            </a:fld>
            <a:endParaRPr lang="ru-RU" b="1" dirty="0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0999" y="1045071"/>
            <a:ext cx="114300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400" dirty="0">
                <a:cs typeface="Times New Roman" panose="02020603050405020304" pitchFamily="18" charset="0"/>
              </a:rPr>
              <a:t>We have developed and successfully tested </a:t>
            </a: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the low-pressure TPC with GEM readout for AMS.</a:t>
            </a:r>
            <a:endParaRPr lang="ru-RU" sz="2400" dirty="0">
              <a:cs typeface="Times New Roman" panose="02020603050405020304" pitchFamily="18" charset="0"/>
            </a:endParaRPr>
          </a:p>
          <a:p>
            <a:pPr algn="just"/>
            <a:endParaRPr lang="en-US" sz="900" dirty="0"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400" dirty="0">
                <a:cs typeface="Times New Roman" panose="02020603050405020304" pitchFamily="18" charset="0"/>
              </a:rPr>
              <a:t>A new ion identification technique based on measuring both ion track ranges and ion energies in low-pressure TPC has been developed.</a:t>
            </a:r>
            <a:endParaRPr lang="ru-RU" sz="2400" dirty="0">
              <a:cs typeface="Times New Roman" panose="02020603050405020304" pitchFamily="18" charset="0"/>
            </a:endParaRPr>
          </a:p>
          <a:p>
            <a:pPr algn="just"/>
            <a:endParaRPr lang="en-US" sz="900" dirty="0"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400" dirty="0">
                <a:cs typeface="Times New Roman" panose="02020603050405020304" pitchFamily="18" charset="0"/>
              </a:rPr>
              <a:t>Using these results and SRIM simulations, it was shown that isobaric boron and beryllium ions can be effectively separated at BINP AMS at a level of 5</a:t>
            </a:r>
            <a:r>
              <a:rPr lang="el-GR" sz="2400" dirty="0">
                <a:cs typeface="Times New Roman" panose="02020603050405020304" pitchFamily="18" charset="0"/>
              </a:rPr>
              <a:t>σ</a:t>
            </a:r>
            <a:r>
              <a:rPr lang="en-US" sz="2400" dirty="0">
                <a:cs typeface="Times New Roman" panose="02020603050405020304" pitchFamily="18" charset="0"/>
              </a:rPr>
              <a:t>. It provides efficient dating up to 10 million years (for geochronology of Cenozoic Era). </a:t>
            </a:r>
            <a:endParaRPr lang="ru-RU" sz="2400" dirty="0">
              <a:cs typeface="Times New Roman" panose="02020603050405020304" pitchFamily="18" charset="0"/>
            </a:endParaRPr>
          </a:p>
          <a:p>
            <a:pPr algn="just"/>
            <a:endParaRPr lang="en-US" sz="900" dirty="0"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400" dirty="0">
                <a:cs typeface="Times New Roman" panose="02020603050405020304" pitchFamily="18" charset="0"/>
              </a:rPr>
              <a:t>Low-pressure TPC was installed at BINP AMS</a:t>
            </a:r>
            <a:r>
              <a:rPr lang="ru-RU" sz="2400" dirty="0">
                <a:cs typeface="Times New Roman" panose="02020603050405020304" pitchFamily="18" charset="0"/>
              </a:rPr>
              <a:t>.</a:t>
            </a:r>
            <a:r>
              <a:rPr lang="en-US" sz="2400" dirty="0">
                <a:cs typeface="Times New Roman" panose="02020603050405020304" pitchFamily="18" charset="0"/>
              </a:rPr>
              <a:t> Measurements were successfully carried out with samples containing radiocarbon.</a:t>
            </a:r>
            <a:r>
              <a:rPr lang="ru-RU" sz="2400" dirty="0">
                <a:cs typeface="Times New Roman" panose="02020603050405020304" pitchFamily="18" charset="0"/>
              </a:rPr>
              <a:t>  </a:t>
            </a:r>
            <a:r>
              <a:rPr lang="en-US" sz="2400" dirty="0">
                <a:cs typeface="Times New Roman" panose="02020603050405020304" pitchFamily="18" charset="0"/>
              </a:rPr>
              <a:t>After BINP AMS upgrade, we plan to carry out multi-isotope studies.</a:t>
            </a:r>
            <a:endParaRPr lang="ru-RU" sz="2400" dirty="0"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ru-RU" sz="900" dirty="0"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2400" dirty="0">
                <a:cs typeface="Times New Roman" panose="02020603050405020304" pitchFamily="18" charset="0"/>
              </a:rPr>
              <a:t>It has been demonstrated that the low-pressure TPC can be used as an ion detector in future domestic AMS complex.</a:t>
            </a: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560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42121" y="2459504"/>
            <a:ext cx="65576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 for </a:t>
            </a:r>
          </a:p>
          <a:p>
            <a:pPr algn="ctr">
              <a:defRPr/>
            </a:pPr>
            <a:r>
              <a:rPr lang="en-US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attention</a:t>
            </a:r>
            <a:endParaRPr lang="ru-RU" sz="6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0"/>
          <p:cNvSpPr txBox="1">
            <a:spLocks/>
          </p:cNvSpPr>
          <p:nvPr/>
        </p:nvSpPr>
        <p:spPr>
          <a:xfrm>
            <a:off x="861060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15</a:t>
            </a:fld>
            <a:endParaRPr lang="ru-RU" b="1"/>
          </a:p>
        </p:txBody>
      </p:sp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1" y="121920"/>
            <a:ext cx="4846320" cy="646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54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2641873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 slides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381000" y="342900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0"/>
          <p:cNvSpPr txBox="1">
            <a:spLocks/>
          </p:cNvSpPr>
          <p:nvPr/>
        </p:nvSpPr>
        <p:spPr>
          <a:xfrm>
            <a:off x="861060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16</a:t>
            </a:fld>
            <a:endParaRPr lang="ru-RU" b="1"/>
          </a:p>
        </p:txBody>
      </p:sp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</p:spTree>
    <p:extLst>
      <p:ext uri="{BB962C8B-B14F-4D97-AF65-F5344CB8AC3E}">
        <p14:creationId xmlns:p14="http://schemas.microsoft.com/office/powerpoint/2010/main" val="2323506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-3959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Mass Spectrometry 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98" y="967293"/>
            <a:ext cx="72389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Accelerator mass spectrometry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(AMS) is an ultra-sensitive method of counting individual atoms. 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ÐÐ°ÑÑÐ¸Ð½ÐºÐ¸ Ð¿Ð¾ Ð·Ð°Ð¿ÑÐ¾ÑÑ ÑÐ¼Ñ Ð¸ÑÑ ÑÐ¾ ÑÐ°Ð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38296"/>
            <a:ext cx="3859341" cy="578611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1995" y="4607150"/>
            <a:ext cx="7238999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AMS facilities operate in more than 140 physical laboratories worldwide, one of which is located in Novosibirsk at Geochronology of the Cenozoic Era Center for Collective Use.</a:t>
            </a:r>
            <a:endParaRPr lang="ru-RU" sz="26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583680"/>
            <a:ext cx="2743200" cy="274320"/>
          </a:xfrm>
        </p:spPr>
        <p:txBody>
          <a:bodyPr/>
          <a:lstStyle/>
          <a:p>
            <a:fld id="{3D6D874D-9CD5-4262-BDDF-ED3FBDCD7193}" type="slidenum">
              <a:rPr lang="ru-RU" b="1" smtClean="0"/>
              <a:t>17</a:t>
            </a:fld>
            <a:endParaRPr lang="ru-RU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1996" y="2187057"/>
            <a:ext cx="7238999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defRPr/>
            </a:pP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Typical application – radiocarbon dating</a:t>
            </a:r>
          </a:p>
          <a:p>
            <a:pPr algn="just"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Date interval –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less than 50000 years to 100 years</a:t>
            </a:r>
          </a:p>
          <a:p>
            <a:pPr algn="just"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Sample size –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1 mg</a:t>
            </a:r>
          </a:p>
          <a:p>
            <a:pPr algn="just"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Count rate –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100 Hz</a:t>
            </a:r>
          </a:p>
          <a:p>
            <a:pPr algn="just"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Accuracy –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</a:rPr>
              <a:t>2 %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40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887145"/>
            <a:ext cx="6200775" cy="417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4568" y="954743"/>
            <a:ext cx="5146431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/>
              <a:t>1. </a:t>
            </a:r>
            <a:r>
              <a:rPr lang="en-US" sz="2600" dirty="0"/>
              <a:t>Formation of an ion beam from atoms of the test sample</a:t>
            </a:r>
          </a:p>
          <a:p>
            <a:pPr algn="just"/>
            <a:endParaRPr lang="ru-RU" sz="700" dirty="0"/>
          </a:p>
          <a:p>
            <a:pPr algn="just"/>
            <a:r>
              <a:rPr lang="ru-RU" sz="2600" dirty="0"/>
              <a:t>2. </a:t>
            </a:r>
            <a:r>
              <a:rPr lang="en-US" sz="2600" dirty="0"/>
              <a:t>Ion selection at low energy</a:t>
            </a:r>
          </a:p>
          <a:p>
            <a:pPr algn="just"/>
            <a:endParaRPr lang="ru-RU" sz="700" dirty="0"/>
          </a:p>
          <a:p>
            <a:pPr algn="just"/>
            <a:r>
              <a:rPr lang="ru-RU" sz="2600" dirty="0"/>
              <a:t>3.</a:t>
            </a:r>
            <a:r>
              <a:rPr lang="en-US" sz="2600" dirty="0"/>
              <a:t> Ion acceleration</a:t>
            </a:r>
          </a:p>
          <a:p>
            <a:pPr algn="just"/>
            <a:endParaRPr lang="ru-RU" sz="700" dirty="0"/>
          </a:p>
          <a:p>
            <a:pPr algn="just"/>
            <a:r>
              <a:rPr lang="ru-RU" sz="2600" dirty="0"/>
              <a:t>4. </a:t>
            </a:r>
            <a:r>
              <a:rPr lang="en-US" sz="2600" dirty="0"/>
              <a:t>Recharging of atomic ions and destruction of molecular ions</a:t>
            </a:r>
          </a:p>
          <a:p>
            <a:pPr algn="just"/>
            <a:endParaRPr lang="ru-RU" sz="700" dirty="0"/>
          </a:p>
          <a:p>
            <a:pPr algn="just"/>
            <a:r>
              <a:rPr lang="ru-RU" sz="2600" dirty="0"/>
              <a:t>5. </a:t>
            </a:r>
            <a:r>
              <a:rPr lang="en-US" sz="2600" dirty="0"/>
              <a:t>Ion selection in a high voltage terminal</a:t>
            </a:r>
          </a:p>
          <a:p>
            <a:pPr algn="just"/>
            <a:endParaRPr lang="ru-RU" sz="700" dirty="0"/>
          </a:p>
          <a:p>
            <a:pPr algn="just"/>
            <a:r>
              <a:rPr lang="ru-RU" sz="2600" dirty="0"/>
              <a:t>6. </a:t>
            </a:r>
            <a:r>
              <a:rPr lang="en-US" sz="2600" dirty="0"/>
              <a:t>Ion acceleration</a:t>
            </a:r>
          </a:p>
          <a:p>
            <a:pPr algn="just"/>
            <a:endParaRPr lang="ru-RU" sz="700" dirty="0"/>
          </a:p>
          <a:p>
            <a:pPr algn="just"/>
            <a:r>
              <a:rPr lang="ru-RU" sz="2600" dirty="0"/>
              <a:t>7. </a:t>
            </a:r>
            <a:r>
              <a:rPr lang="en-US" sz="2600" dirty="0"/>
              <a:t>Ion selection at high energy</a:t>
            </a:r>
            <a:endParaRPr lang="ru-RU" sz="2600" dirty="0"/>
          </a:p>
          <a:p>
            <a:pPr algn="just"/>
            <a:endParaRPr lang="ru-RU" sz="700" dirty="0"/>
          </a:p>
          <a:p>
            <a:pPr algn="just"/>
            <a:r>
              <a:rPr lang="ru-RU" sz="2600" dirty="0"/>
              <a:t>8. </a:t>
            </a:r>
            <a:r>
              <a:rPr lang="en-US" sz="2600" dirty="0"/>
              <a:t>Identification and counting of ions</a:t>
            </a:r>
            <a:endParaRPr lang="ru-RU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380999" y="5422961"/>
            <a:ext cx="6200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7030A0"/>
                </a:solidFill>
              </a:rPr>
              <a:t>BINP AMS provides reliable separation of a pure beam of radiocarbon ions from the accompanying ion background.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999" y="-3782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BINP AMS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10600" y="6583680"/>
            <a:ext cx="2743200" cy="274320"/>
          </a:xfrm>
        </p:spPr>
        <p:txBody>
          <a:bodyPr/>
          <a:lstStyle/>
          <a:p>
            <a:fld id="{3D6D874D-9CD5-4262-BDDF-ED3FBDCD7193}" type="slidenum">
              <a:rPr lang="ru-RU" b="1" smtClean="0"/>
              <a:t>18</a:t>
            </a:fld>
            <a:endParaRPr lang="ru-RU" b="1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</p:spTree>
    <p:extLst>
      <p:ext uri="{BB962C8B-B14F-4D97-AF65-F5344CB8AC3E}">
        <p14:creationId xmlns:p14="http://schemas.microsoft.com/office/powerpoint/2010/main" val="3482961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944" y="1307435"/>
            <a:ext cx="5029200" cy="3033292"/>
          </a:xfrm>
          <a:prstGeom prst="rect">
            <a:avLst/>
          </a:prstGeom>
        </p:spPr>
      </p:pic>
      <p:pic>
        <p:nvPicPr>
          <p:cNvPr id="1026" name="Picture 2" descr="http://www.silson.com/menus/silson1_r1_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4765"/>
            <a:ext cx="152400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-395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Silicon nitride membrane windows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200359"/>
            <a:ext cx="1143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i="1" dirty="0"/>
              <a:t>M. Dobeli et al., Nucl. Instr. and Meth. B, 219-220 (2004) 415-419 doi:10.1016/j.nimb.2004.01.093</a:t>
            </a:r>
            <a:endParaRPr lang="ru-RU" sz="1600" i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870" y="1412297"/>
            <a:ext cx="2743200" cy="28309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070" y="1307435"/>
            <a:ext cx="4114800" cy="36465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1000" y="4660992"/>
            <a:ext cx="274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dirty="0"/>
              <a:t>Figure of silicon nitride membrane windows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0"/>
          <p:cNvSpPr txBox="1">
            <a:spLocks/>
          </p:cNvSpPr>
          <p:nvPr/>
        </p:nvSpPr>
        <p:spPr>
          <a:xfrm>
            <a:off x="861060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19</a:t>
            </a:fld>
            <a:endParaRPr lang="ru-RU" b="1" dirty="0"/>
          </a:p>
        </p:txBody>
      </p:sp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</p:spTree>
    <p:extLst>
      <p:ext uri="{BB962C8B-B14F-4D97-AF65-F5344CB8AC3E}">
        <p14:creationId xmlns:p14="http://schemas.microsoft.com/office/powerpoint/2010/main" val="258821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-3959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Accelerator Mass Spectrometry (AMS)?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1" y="765557"/>
            <a:ext cx="11430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Ultra-sensitive method for detecting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rare long-lived cosmogenic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isotopes: </a:t>
            </a:r>
            <a:r>
              <a:rPr lang="en-US" sz="2000" b="1" baseline="30000" dirty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Be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b="1" baseline="30000" dirty="0">
                <a:solidFill>
                  <a:schemeClr val="accent1">
                    <a:lumMod val="50000"/>
                  </a:schemeClr>
                </a:solidFill>
              </a:rPr>
              <a:t>14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b="1" baseline="30000" dirty="0">
                <a:solidFill>
                  <a:schemeClr val="accent1">
                    <a:lumMod val="50000"/>
                  </a:schemeClr>
                </a:solidFill>
              </a:rPr>
              <a:t>26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2000" b="1" baseline="30000" dirty="0">
                <a:solidFill>
                  <a:schemeClr val="accent1">
                    <a:lumMod val="50000"/>
                  </a:schemeClr>
                </a:solidFill>
              </a:rPr>
              <a:t>36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en-US" sz="2000" b="1" baseline="30000" dirty="0">
                <a:solidFill>
                  <a:schemeClr val="accent1">
                    <a:lumMod val="50000"/>
                  </a:schemeClr>
                </a:solidFill>
              </a:rPr>
              <a:t>129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Isotopes primarily produced in the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atmosphere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by interaction with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cosmic radiation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 content of cosmogenic isotopes ranges from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10⁻¹² to 10⁻¹⁵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relative to the total content of the element.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Their concentration decreases over time due to radioactive decay.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The remaining concentration allows estimation of the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radiometric age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of materials (e.g. radiocarbon dating).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583680"/>
            <a:ext cx="2743200" cy="274320"/>
          </a:xfrm>
        </p:spPr>
        <p:txBody>
          <a:bodyPr/>
          <a:lstStyle/>
          <a:p>
            <a:fld id="{3D6D874D-9CD5-4262-BDDF-ED3FBDCD7193}" type="slidenum">
              <a:rPr lang="ru-RU" b="1" smtClean="0"/>
              <a:t>2</a:t>
            </a:fld>
            <a:endParaRPr lang="ru-RU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A2B24D-4F40-4246-8DB6-A3726DD38A3A}"/>
              </a:ext>
            </a:extLst>
          </p:cNvPr>
          <p:cNvSpPr txBox="1"/>
          <p:nvPr/>
        </p:nvSpPr>
        <p:spPr>
          <a:xfrm>
            <a:off x="7196750" y="2842372"/>
            <a:ext cx="479961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</a:rPr>
              <a:t>Principle of AMS operation</a:t>
            </a:r>
            <a:endParaRPr lang="ru-RU" sz="2000" b="1" dirty="0">
              <a:solidFill>
                <a:srgbClr val="7030A0"/>
              </a:solidFill>
            </a:endParaRPr>
          </a:p>
          <a:p>
            <a:pPr algn="just"/>
            <a:r>
              <a:rPr lang="ru-RU" sz="2000" b="1" dirty="0">
                <a:solidFill>
                  <a:srgbClr val="7030A0"/>
                </a:solidFill>
              </a:rPr>
              <a:t>1.</a:t>
            </a:r>
            <a:r>
              <a:rPr lang="ru-RU" sz="2000" dirty="0"/>
              <a:t> </a:t>
            </a:r>
            <a:r>
              <a:rPr lang="en-US" sz="2000" dirty="0"/>
              <a:t>Formation of a</a:t>
            </a:r>
            <a:r>
              <a:rPr lang="ru-RU" sz="2000" dirty="0"/>
              <a:t> </a:t>
            </a:r>
            <a:r>
              <a:rPr lang="en-US" sz="2000" dirty="0"/>
              <a:t>negative ion beam from atoms of the test sample</a:t>
            </a:r>
          </a:p>
          <a:p>
            <a:pPr algn="just"/>
            <a:endParaRPr lang="ru-RU" sz="500" dirty="0"/>
          </a:p>
          <a:p>
            <a:pPr algn="just"/>
            <a:r>
              <a:rPr lang="ru-RU" sz="2000" b="1" dirty="0">
                <a:solidFill>
                  <a:srgbClr val="7030A0"/>
                </a:solidFill>
              </a:rPr>
              <a:t>2.</a:t>
            </a:r>
            <a:r>
              <a:rPr lang="ru-RU" sz="2000" dirty="0"/>
              <a:t> </a:t>
            </a:r>
            <a:r>
              <a:rPr lang="en-US" sz="2000" dirty="0"/>
              <a:t>Ion selection at low energy</a:t>
            </a:r>
          </a:p>
          <a:p>
            <a:pPr algn="just"/>
            <a:endParaRPr lang="ru-RU" sz="500" dirty="0"/>
          </a:p>
          <a:p>
            <a:pPr algn="just"/>
            <a:r>
              <a:rPr lang="ru-RU" sz="2000" b="1" dirty="0">
                <a:solidFill>
                  <a:srgbClr val="7030A0"/>
                </a:solidFill>
              </a:rPr>
              <a:t>3.</a:t>
            </a:r>
            <a:r>
              <a:rPr lang="en-US" sz="2000" dirty="0"/>
              <a:t> Ion acceleration</a:t>
            </a:r>
          </a:p>
          <a:p>
            <a:pPr algn="just"/>
            <a:endParaRPr lang="ru-RU" sz="500" dirty="0"/>
          </a:p>
          <a:p>
            <a:pPr algn="just"/>
            <a:r>
              <a:rPr lang="ru-RU" sz="2000" b="1" dirty="0">
                <a:solidFill>
                  <a:srgbClr val="7030A0"/>
                </a:solidFill>
              </a:rPr>
              <a:t>4. </a:t>
            </a:r>
            <a:r>
              <a:rPr lang="en-US" sz="2000" dirty="0"/>
              <a:t>Recharging of atomic ions and destruction of molecular ions</a:t>
            </a:r>
          </a:p>
          <a:p>
            <a:pPr algn="just"/>
            <a:endParaRPr lang="ru-RU" sz="500" dirty="0"/>
          </a:p>
          <a:p>
            <a:pPr algn="just"/>
            <a:r>
              <a:rPr lang="ru-RU" sz="2000" b="1" dirty="0">
                <a:solidFill>
                  <a:srgbClr val="7030A0"/>
                </a:solidFill>
              </a:rPr>
              <a:t>5.</a:t>
            </a:r>
            <a:r>
              <a:rPr lang="ru-RU" sz="2000" dirty="0"/>
              <a:t> </a:t>
            </a:r>
            <a:r>
              <a:rPr lang="en-US" sz="2000" dirty="0"/>
              <a:t>Ion acceleration</a:t>
            </a:r>
          </a:p>
          <a:p>
            <a:pPr algn="just"/>
            <a:endParaRPr lang="ru-RU" sz="500" dirty="0"/>
          </a:p>
          <a:p>
            <a:pPr algn="just"/>
            <a:r>
              <a:rPr lang="ru-RU" sz="2000" b="1" dirty="0">
                <a:solidFill>
                  <a:srgbClr val="7030A0"/>
                </a:solidFill>
              </a:rPr>
              <a:t>6.</a:t>
            </a:r>
            <a:r>
              <a:rPr lang="ru-RU" sz="2000" dirty="0"/>
              <a:t> </a:t>
            </a:r>
            <a:r>
              <a:rPr lang="en-US" sz="2000" dirty="0"/>
              <a:t>Ion selection at high energy</a:t>
            </a:r>
            <a:endParaRPr lang="ru-RU" sz="2000" dirty="0"/>
          </a:p>
          <a:p>
            <a:pPr algn="just"/>
            <a:endParaRPr lang="ru-RU" sz="500" dirty="0"/>
          </a:p>
          <a:p>
            <a:pPr algn="just"/>
            <a:r>
              <a:rPr lang="ru-RU" sz="2000" b="1" dirty="0">
                <a:solidFill>
                  <a:srgbClr val="7030A0"/>
                </a:solidFill>
              </a:rPr>
              <a:t>7.</a:t>
            </a:r>
            <a:r>
              <a:rPr lang="ru-RU" sz="2000" dirty="0"/>
              <a:t> </a:t>
            </a:r>
            <a:r>
              <a:rPr lang="en-US" sz="2000" dirty="0"/>
              <a:t>Identification and counting of ions</a:t>
            </a:r>
            <a:endParaRPr lang="ru-RU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A8692A-D7DA-4DE4-9A08-DFD108D6C0F8}"/>
              </a:ext>
            </a:extLst>
          </p:cNvPr>
          <p:cNvGrpSpPr/>
          <p:nvPr/>
        </p:nvGrpSpPr>
        <p:grpSpPr>
          <a:xfrm>
            <a:off x="108187" y="2798180"/>
            <a:ext cx="6903203" cy="3726235"/>
            <a:chOff x="324879" y="2830955"/>
            <a:chExt cx="6903203" cy="372623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3459E9A-6DFD-4A03-96A5-F1993725EC55}"/>
                </a:ext>
              </a:extLst>
            </p:cNvPr>
            <p:cNvGrpSpPr/>
            <p:nvPr/>
          </p:nvGrpSpPr>
          <p:grpSpPr>
            <a:xfrm>
              <a:off x="385322" y="2830955"/>
              <a:ext cx="6842760" cy="3675955"/>
              <a:chOff x="2862579" y="1782505"/>
              <a:chExt cx="6842760" cy="3675955"/>
            </a:xfrm>
          </p:grpSpPr>
          <p:sp>
            <p:nvSpPr>
              <p:cNvPr id="12" name="Прямоугольник 3">
                <a:extLst>
                  <a:ext uri="{FF2B5EF4-FFF2-40B4-BE49-F238E27FC236}">
                    <a16:creationId xmlns:a16="http://schemas.microsoft.com/office/drawing/2014/main" id="{D9C40E7B-03C7-4455-A779-73A5B87ED75E}"/>
                  </a:ext>
                </a:extLst>
              </p:cNvPr>
              <p:cNvSpPr/>
              <p:nvPr/>
            </p:nvSpPr>
            <p:spPr>
              <a:xfrm>
                <a:off x="3274060" y="4361180"/>
                <a:ext cx="822960" cy="109728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Трапеция 4">
                <a:extLst>
                  <a:ext uri="{FF2B5EF4-FFF2-40B4-BE49-F238E27FC236}">
                    <a16:creationId xmlns:a16="http://schemas.microsoft.com/office/drawing/2014/main" id="{83A114D0-2FB9-480F-A1C5-6815BBB76D44}"/>
                  </a:ext>
                </a:extLst>
              </p:cNvPr>
              <p:cNvSpPr/>
              <p:nvPr/>
            </p:nvSpPr>
            <p:spPr>
              <a:xfrm rot="10800000">
                <a:off x="3439795" y="4244974"/>
                <a:ext cx="491490" cy="116206"/>
              </a:xfrm>
              <a:prstGeom prst="trapezoid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9D5D076-162B-46A3-9846-4B1077FA3A1C}"/>
                  </a:ext>
                </a:extLst>
              </p:cNvPr>
              <p:cNvSpPr txBox="1"/>
              <p:nvPr/>
            </p:nvSpPr>
            <p:spPr>
              <a:xfrm>
                <a:off x="3274060" y="4549775"/>
                <a:ext cx="8229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2060"/>
                    </a:solidFill>
                  </a:rPr>
                  <a:t>Ion source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Прямоугольник 6">
                <a:extLst>
                  <a:ext uri="{FF2B5EF4-FFF2-40B4-BE49-F238E27FC236}">
                    <a16:creationId xmlns:a16="http://schemas.microsoft.com/office/drawing/2014/main" id="{488CB66C-8A7C-406E-B478-CD9AD37878A5}"/>
                  </a:ext>
                </a:extLst>
              </p:cNvPr>
              <p:cNvSpPr/>
              <p:nvPr/>
            </p:nvSpPr>
            <p:spPr>
              <a:xfrm>
                <a:off x="2862579" y="2504757"/>
                <a:ext cx="1645920" cy="10972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9FBCE54-FB19-4DFB-848F-40E30369273B}"/>
                  </a:ext>
                </a:extLst>
              </p:cNvPr>
              <p:cNvSpPr txBox="1"/>
              <p:nvPr/>
            </p:nvSpPr>
            <p:spPr>
              <a:xfrm>
                <a:off x="2870199" y="2499458"/>
                <a:ext cx="1638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2060"/>
                    </a:solidFill>
                  </a:rPr>
                  <a:t>Magnetic mass</a:t>
                </a:r>
              </a:p>
              <a:p>
                <a:pPr algn="ctr"/>
                <a:r>
                  <a:rPr lang="en-US" b="1" dirty="0">
                    <a:solidFill>
                      <a:srgbClr val="002060"/>
                    </a:solidFill>
                  </a:rPr>
                  <a:t>analyzer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Скругленный прямоугольник 12">
                <a:extLst>
                  <a:ext uri="{FF2B5EF4-FFF2-40B4-BE49-F238E27FC236}">
                    <a16:creationId xmlns:a16="http://schemas.microsoft.com/office/drawing/2014/main" id="{997337C1-A248-46C8-948A-E5986956B92A}"/>
                  </a:ext>
                </a:extLst>
              </p:cNvPr>
              <p:cNvSpPr/>
              <p:nvPr/>
            </p:nvSpPr>
            <p:spPr>
              <a:xfrm>
                <a:off x="5003800" y="2138997"/>
                <a:ext cx="2560320" cy="182880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Прямоугольник 13">
                <a:extLst>
                  <a:ext uri="{FF2B5EF4-FFF2-40B4-BE49-F238E27FC236}">
                    <a16:creationId xmlns:a16="http://schemas.microsoft.com/office/drawing/2014/main" id="{2A5E7AA9-CA6E-48F3-B3BD-5A4CA9E21B6B}"/>
                  </a:ext>
                </a:extLst>
              </p:cNvPr>
              <p:cNvSpPr/>
              <p:nvPr/>
            </p:nvSpPr>
            <p:spPr>
              <a:xfrm>
                <a:off x="8368028" y="4361180"/>
                <a:ext cx="1028701" cy="10972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56719B-3911-494D-91D1-83A0BFE1E44C}"/>
                  </a:ext>
                </a:extLst>
              </p:cNvPr>
              <p:cNvSpPr txBox="1"/>
              <p:nvPr/>
            </p:nvSpPr>
            <p:spPr>
              <a:xfrm>
                <a:off x="8368029" y="4549775"/>
                <a:ext cx="1028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2060"/>
                    </a:solidFill>
                  </a:rPr>
                  <a:t>Ion</a:t>
                </a:r>
              </a:p>
              <a:p>
                <a:pPr algn="ctr"/>
                <a:r>
                  <a:rPr lang="en-US" b="1" dirty="0">
                    <a:solidFill>
                      <a:srgbClr val="002060"/>
                    </a:solidFill>
                  </a:rPr>
                  <a:t>detector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0" name="Прямоугольник 16">
                <a:extLst>
                  <a:ext uri="{FF2B5EF4-FFF2-40B4-BE49-F238E27FC236}">
                    <a16:creationId xmlns:a16="http://schemas.microsoft.com/office/drawing/2014/main" id="{BF9F2EF9-9B5A-454C-BBFF-8E93AAB5E402}"/>
                  </a:ext>
                </a:extLst>
              </p:cNvPr>
              <p:cNvSpPr/>
              <p:nvPr/>
            </p:nvSpPr>
            <p:spPr>
              <a:xfrm>
                <a:off x="8059419" y="2499458"/>
                <a:ext cx="1645920" cy="109728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1" name="Прямая соединительная линия 17">
                <a:extLst>
                  <a:ext uri="{FF2B5EF4-FFF2-40B4-BE49-F238E27FC236}">
                    <a16:creationId xmlns:a16="http://schemas.microsoft.com/office/drawing/2014/main" id="{F2D764AB-722B-4F7E-831F-7852046F4980}"/>
                  </a:ext>
                </a:extLst>
              </p:cNvPr>
              <p:cNvCxnSpPr>
                <a:stCxn id="18" idx="0"/>
                <a:endCxn id="20" idx="2"/>
              </p:cNvCxnSpPr>
              <p:nvPr/>
            </p:nvCxnSpPr>
            <p:spPr>
              <a:xfrm flipV="1">
                <a:off x="8882379" y="3596738"/>
                <a:ext cx="0" cy="76444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382C763-EBCE-4C97-AF7D-3065D2296E9C}"/>
                  </a:ext>
                </a:extLst>
              </p:cNvPr>
              <p:cNvSpPr txBox="1"/>
              <p:nvPr/>
            </p:nvSpPr>
            <p:spPr>
              <a:xfrm>
                <a:off x="8067039" y="2499458"/>
                <a:ext cx="1638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2060"/>
                    </a:solidFill>
                  </a:rPr>
                  <a:t>Magnetic mass</a:t>
                </a:r>
              </a:p>
              <a:p>
                <a:pPr algn="ctr"/>
                <a:r>
                  <a:rPr lang="en-US" b="1" dirty="0">
                    <a:solidFill>
                      <a:srgbClr val="002060"/>
                    </a:solidFill>
                  </a:rPr>
                  <a:t>analyzer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3CB1B9-94FB-4956-8554-61CE96C725EC}"/>
                  </a:ext>
                </a:extLst>
              </p:cNvPr>
              <p:cNvSpPr txBox="1"/>
              <p:nvPr/>
            </p:nvSpPr>
            <p:spPr>
              <a:xfrm>
                <a:off x="5003798" y="2189834"/>
                <a:ext cx="2560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2060"/>
                    </a:solidFill>
                  </a:rPr>
                  <a:t>Stripping cell</a:t>
                </a:r>
                <a:endParaRPr lang="ru-RU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4" name="Прямая соединительная линия 132">
                <a:extLst>
                  <a:ext uri="{FF2B5EF4-FFF2-40B4-BE49-F238E27FC236}">
                    <a16:creationId xmlns:a16="http://schemas.microsoft.com/office/drawing/2014/main" id="{9A61257B-EBEA-48AB-A4AA-A84B09CD1524}"/>
                  </a:ext>
                </a:extLst>
              </p:cNvPr>
              <p:cNvCxnSpPr/>
              <p:nvPr/>
            </p:nvCxnSpPr>
            <p:spPr>
              <a:xfrm>
                <a:off x="4489447" y="3060358"/>
                <a:ext cx="357759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Прямоугольник 23">
                <a:extLst>
                  <a:ext uri="{FF2B5EF4-FFF2-40B4-BE49-F238E27FC236}">
                    <a16:creationId xmlns:a16="http://schemas.microsoft.com/office/drawing/2014/main" id="{3A6EF401-52A7-49F5-8C16-0F479B99F27F}"/>
                  </a:ext>
                </a:extLst>
              </p:cNvPr>
              <p:cNvSpPr/>
              <p:nvPr/>
            </p:nvSpPr>
            <p:spPr>
              <a:xfrm>
                <a:off x="6233160" y="2557829"/>
                <a:ext cx="101600" cy="98053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6" name="Соединительная линия уступом 174">
                <a:extLst>
                  <a:ext uri="{FF2B5EF4-FFF2-40B4-BE49-F238E27FC236}">
                    <a16:creationId xmlns:a16="http://schemas.microsoft.com/office/drawing/2014/main" id="{5FB9DCA9-3065-48D5-B45A-A7F15C7A6D07}"/>
                  </a:ext>
                </a:extLst>
              </p:cNvPr>
              <p:cNvCxnSpPr/>
              <p:nvPr/>
            </p:nvCxnSpPr>
            <p:spPr>
              <a:xfrm flipV="1">
                <a:off x="5301910" y="2103120"/>
                <a:ext cx="274320" cy="274320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Соединительная линия уступом 177">
                <a:extLst>
                  <a:ext uri="{FF2B5EF4-FFF2-40B4-BE49-F238E27FC236}">
                    <a16:creationId xmlns:a16="http://schemas.microsoft.com/office/drawing/2014/main" id="{42AA65B8-AC97-43C6-9F3C-060058CA4A67}"/>
                  </a:ext>
                </a:extLst>
              </p:cNvPr>
              <p:cNvCxnSpPr/>
              <p:nvPr/>
            </p:nvCxnSpPr>
            <p:spPr>
              <a:xfrm rot="10800000">
                <a:off x="6990080" y="2103120"/>
                <a:ext cx="274320" cy="274320"/>
              </a:xfrm>
              <a:prstGeom prst="bentConnector3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180">
                <a:extLst>
                  <a:ext uri="{FF2B5EF4-FFF2-40B4-BE49-F238E27FC236}">
                    <a16:creationId xmlns:a16="http://schemas.microsoft.com/office/drawing/2014/main" id="{4BC181D6-6350-42AC-925E-2AB4D7A67CCD}"/>
                  </a:ext>
                </a:extLst>
              </p:cNvPr>
              <p:cNvCxnSpPr/>
              <p:nvPr/>
            </p:nvCxnSpPr>
            <p:spPr>
              <a:xfrm>
                <a:off x="5573849" y="2103120"/>
                <a:ext cx="146304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185">
                <a:extLst>
                  <a:ext uri="{FF2B5EF4-FFF2-40B4-BE49-F238E27FC236}">
                    <a16:creationId xmlns:a16="http://schemas.microsoft.com/office/drawing/2014/main" id="{542B973B-5D09-4802-9F63-A82A839E07A3}"/>
                  </a:ext>
                </a:extLst>
              </p:cNvPr>
              <p:cNvCxnSpPr/>
              <p:nvPr/>
            </p:nvCxnSpPr>
            <p:spPr>
              <a:xfrm>
                <a:off x="5301910" y="2308860"/>
                <a:ext cx="0" cy="1371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186">
                <a:extLst>
                  <a:ext uri="{FF2B5EF4-FFF2-40B4-BE49-F238E27FC236}">
                    <a16:creationId xmlns:a16="http://schemas.microsoft.com/office/drawing/2014/main" id="{EA7A45DC-08EF-435A-B9F5-C49FF7C5CA96}"/>
                  </a:ext>
                </a:extLst>
              </p:cNvPr>
              <p:cNvCxnSpPr/>
              <p:nvPr/>
            </p:nvCxnSpPr>
            <p:spPr>
              <a:xfrm>
                <a:off x="7265647" y="2308860"/>
                <a:ext cx="0" cy="1371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188">
                <a:extLst>
                  <a:ext uri="{FF2B5EF4-FFF2-40B4-BE49-F238E27FC236}">
                    <a16:creationId xmlns:a16="http://schemas.microsoft.com/office/drawing/2014/main" id="{27C3DC95-652F-4DC4-8FC8-783EF00B367A}"/>
                  </a:ext>
                </a:extLst>
              </p:cNvPr>
              <p:cNvCxnSpPr/>
              <p:nvPr/>
            </p:nvCxnSpPr>
            <p:spPr>
              <a:xfrm>
                <a:off x="6274433" y="1965960"/>
                <a:ext cx="0" cy="13716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191">
                <a:extLst>
                  <a:ext uri="{FF2B5EF4-FFF2-40B4-BE49-F238E27FC236}">
                    <a16:creationId xmlns:a16="http://schemas.microsoft.com/office/drawing/2014/main" id="{B7E28A91-041B-4FFD-AA66-EF45073A3CEA}"/>
                  </a:ext>
                </a:extLst>
              </p:cNvPr>
              <p:cNvCxnSpPr/>
              <p:nvPr/>
            </p:nvCxnSpPr>
            <p:spPr>
              <a:xfrm>
                <a:off x="6274116" y="1965166"/>
                <a:ext cx="133511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92B74C3-051E-4BF5-BD95-A273A249B53D}"/>
                  </a:ext>
                </a:extLst>
              </p:cNvPr>
              <p:cNvSpPr txBox="1"/>
              <p:nvPr/>
            </p:nvSpPr>
            <p:spPr>
              <a:xfrm>
                <a:off x="6379053" y="1782505"/>
                <a:ext cx="2960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/>
                  <a:t>0</a:t>
                </a:r>
              </a:p>
            </p:txBody>
          </p:sp>
          <p:cxnSp>
            <p:nvCxnSpPr>
              <p:cNvPr id="34" name="Прямая соединительная линия 195">
                <a:extLst>
                  <a:ext uri="{FF2B5EF4-FFF2-40B4-BE49-F238E27FC236}">
                    <a16:creationId xmlns:a16="http://schemas.microsoft.com/office/drawing/2014/main" id="{1B62ABE1-1E0D-4F73-B3A6-87E92E358912}"/>
                  </a:ext>
                </a:extLst>
              </p:cNvPr>
              <p:cNvCxnSpPr/>
              <p:nvPr/>
            </p:nvCxnSpPr>
            <p:spPr>
              <a:xfrm>
                <a:off x="6192519" y="3596738"/>
                <a:ext cx="18288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199">
                <a:extLst>
                  <a:ext uri="{FF2B5EF4-FFF2-40B4-BE49-F238E27FC236}">
                    <a16:creationId xmlns:a16="http://schemas.microsoft.com/office/drawing/2014/main" id="{233D7656-384D-47CD-9979-0105BE8940EC}"/>
                  </a:ext>
                </a:extLst>
              </p:cNvPr>
              <p:cNvCxnSpPr/>
              <p:nvPr/>
            </p:nvCxnSpPr>
            <p:spPr>
              <a:xfrm>
                <a:off x="6279036" y="3596738"/>
                <a:ext cx="0" cy="18288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201">
                <a:extLst>
                  <a:ext uri="{FF2B5EF4-FFF2-40B4-BE49-F238E27FC236}">
                    <a16:creationId xmlns:a16="http://schemas.microsoft.com/office/drawing/2014/main" id="{22B5132B-0CBD-487D-811E-F4DA7E375CD5}"/>
                  </a:ext>
                </a:extLst>
              </p:cNvPr>
              <p:cNvCxnSpPr/>
              <p:nvPr/>
            </p:nvCxnSpPr>
            <p:spPr>
              <a:xfrm>
                <a:off x="6272686" y="3783270"/>
                <a:ext cx="274320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D1CFB44-7C51-418F-9E27-00B71463E2BD}"/>
                  </a:ext>
                </a:extLst>
              </p:cNvPr>
              <p:cNvSpPr txBox="1"/>
              <p:nvPr/>
            </p:nvSpPr>
            <p:spPr>
              <a:xfrm>
                <a:off x="6534735" y="3579105"/>
                <a:ext cx="5672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/>
                  <a:t>+</a:t>
                </a:r>
                <a:r>
                  <a:rPr lang="en-US" sz="1400" dirty="0"/>
                  <a:t>HV</a:t>
                </a:r>
                <a:endParaRPr lang="ru-RU" sz="1400" dirty="0"/>
              </a:p>
            </p:txBody>
          </p:sp>
          <p:cxnSp>
            <p:nvCxnSpPr>
              <p:cNvPr id="38" name="Прямая соединительная линия 204">
                <a:extLst>
                  <a:ext uri="{FF2B5EF4-FFF2-40B4-BE49-F238E27FC236}">
                    <a16:creationId xmlns:a16="http://schemas.microsoft.com/office/drawing/2014/main" id="{BBC735D1-106A-4F64-AC8F-A685F48D4B0B}"/>
                  </a:ext>
                </a:extLst>
              </p:cNvPr>
              <p:cNvCxnSpPr>
                <a:stCxn id="13" idx="2"/>
                <a:endCxn id="15" idx="2"/>
              </p:cNvCxnSpPr>
              <p:nvPr/>
            </p:nvCxnSpPr>
            <p:spPr>
              <a:xfrm flipH="1" flipV="1">
                <a:off x="3685539" y="3602037"/>
                <a:ext cx="1" cy="6429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207">
                <a:extLst>
                  <a:ext uri="{FF2B5EF4-FFF2-40B4-BE49-F238E27FC236}">
                    <a16:creationId xmlns:a16="http://schemas.microsoft.com/office/drawing/2014/main" id="{88FCECA5-402B-4D0A-860C-A14771655D5A}"/>
                  </a:ext>
                </a:extLst>
              </p:cNvPr>
              <p:cNvCxnSpPr/>
              <p:nvPr/>
            </p:nvCxnSpPr>
            <p:spPr>
              <a:xfrm flipV="1">
                <a:off x="3685539" y="3775650"/>
                <a:ext cx="0" cy="19214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Скругленная соединительная линия 210">
                <a:extLst>
                  <a:ext uri="{FF2B5EF4-FFF2-40B4-BE49-F238E27FC236}">
                    <a16:creationId xmlns:a16="http://schemas.microsoft.com/office/drawing/2014/main" id="{188B0F4D-BC2B-4907-8798-7562B03E6455}"/>
                  </a:ext>
                </a:extLst>
              </p:cNvPr>
              <p:cNvCxnSpPr>
                <a:stCxn id="15" idx="2"/>
              </p:cNvCxnSpPr>
              <p:nvPr/>
            </p:nvCxnSpPr>
            <p:spPr>
              <a:xfrm rot="5400000" flipH="1" flipV="1">
                <a:off x="3816655" y="2929244"/>
                <a:ext cx="541677" cy="803910"/>
              </a:xfrm>
              <a:prstGeom prst="curvedConnector4">
                <a:avLst>
                  <a:gd name="adj1" fmla="val 98473"/>
                  <a:gd name="adj2" fmla="val 62322"/>
                </a:avLst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Скругленная соединительная линия 222">
                <a:extLst>
                  <a:ext uri="{FF2B5EF4-FFF2-40B4-BE49-F238E27FC236}">
                    <a16:creationId xmlns:a16="http://schemas.microsoft.com/office/drawing/2014/main" id="{A66A6AA5-88BA-4C41-ABDE-0A0C47CB4011}"/>
                  </a:ext>
                </a:extLst>
              </p:cNvPr>
              <p:cNvCxnSpPr>
                <a:endCxn id="20" idx="2"/>
              </p:cNvCxnSpPr>
              <p:nvPr/>
            </p:nvCxnSpPr>
            <p:spPr>
              <a:xfrm>
                <a:off x="8059419" y="3060358"/>
                <a:ext cx="822960" cy="536380"/>
              </a:xfrm>
              <a:prstGeom prst="curvedConnector4">
                <a:avLst>
                  <a:gd name="adj1" fmla="val 99075"/>
                  <a:gd name="adj2" fmla="val 38913"/>
                </a:avLst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236">
                <a:extLst>
                  <a:ext uri="{FF2B5EF4-FFF2-40B4-BE49-F238E27FC236}">
                    <a16:creationId xmlns:a16="http://schemas.microsoft.com/office/drawing/2014/main" id="{5AF23181-C164-41F6-A081-3BBFECDBD001}"/>
                  </a:ext>
                </a:extLst>
              </p:cNvPr>
              <p:cNvCxnSpPr/>
              <p:nvPr/>
            </p:nvCxnSpPr>
            <p:spPr>
              <a:xfrm>
                <a:off x="5301910" y="3060358"/>
                <a:ext cx="271939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 стрелкой 237">
                <a:extLst>
                  <a:ext uri="{FF2B5EF4-FFF2-40B4-BE49-F238E27FC236}">
                    <a16:creationId xmlns:a16="http://schemas.microsoft.com/office/drawing/2014/main" id="{51FB50FF-A01E-498E-B859-53B9DA2D6700}"/>
                  </a:ext>
                </a:extLst>
              </p:cNvPr>
              <p:cNvCxnSpPr/>
              <p:nvPr/>
            </p:nvCxnSpPr>
            <p:spPr>
              <a:xfrm>
                <a:off x="6959079" y="3063240"/>
                <a:ext cx="271939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239">
                <a:extLst>
                  <a:ext uri="{FF2B5EF4-FFF2-40B4-BE49-F238E27FC236}">
                    <a16:creationId xmlns:a16="http://schemas.microsoft.com/office/drawing/2014/main" id="{8DC0B754-11B9-496A-A92C-C84A5670A83F}"/>
                  </a:ext>
                </a:extLst>
              </p:cNvPr>
              <p:cNvCxnSpPr/>
              <p:nvPr/>
            </p:nvCxnSpPr>
            <p:spPr>
              <a:xfrm>
                <a:off x="8882379" y="3886882"/>
                <a:ext cx="0" cy="26601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6D043AC-4217-4EC9-B04C-7E56F694E0E6}"/>
                  </a:ext>
                </a:extLst>
              </p:cNvPr>
              <p:cNvSpPr/>
              <p:nvPr/>
            </p:nvSpPr>
            <p:spPr>
              <a:xfrm>
                <a:off x="4857892" y="1782505"/>
                <a:ext cx="2910632" cy="3675955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C71CD52-7A62-4737-83AF-7A1CD40E08B1}"/>
                  </a:ext>
                </a:extLst>
              </p:cNvPr>
              <p:cNvSpPr txBox="1"/>
              <p:nvPr/>
            </p:nvSpPr>
            <p:spPr>
              <a:xfrm>
                <a:off x="5003798" y="4725154"/>
                <a:ext cx="2560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002060"/>
                    </a:solidFill>
                  </a:rPr>
                  <a:t>Tandem Accelerator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89D448-0713-4F09-8E5B-B5D91F52CF92}"/>
                </a:ext>
              </a:extLst>
            </p:cNvPr>
            <p:cNvSpPr txBox="1"/>
            <p:nvPr/>
          </p:nvSpPr>
          <p:spPr>
            <a:xfrm>
              <a:off x="634915" y="6157080"/>
              <a:ext cx="501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9A47AD-753E-4B4C-9C4A-3C60FC689561}"/>
                </a:ext>
              </a:extLst>
            </p:cNvPr>
            <p:cNvSpPr txBox="1"/>
            <p:nvPr/>
          </p:nvSpPr>
          <p:spPr>
            <a:xfrm>
              <a:off x="324879" y="4240329"/>
              <a:ext cx="501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A83679D-364D-4FDE-95D9-38883B1B6F51}"/>
                </a:ext>
              </a:extLst>
            </p:cNvPr>
            <p:cNvSpPr txBox="1"/>
            <p:nvPr/>
          </p:nvSpPr>
          <p:spPr>
            <a:xfrm>
              <a:off x="2461640" y="3686650"/>
              <a:ext cx="501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endPara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49870D-2176-4568-9C8F-CB5F3B2F802E}"/>
                </a:ext>
              </a:extLst>
            </p:cNvPr>
            <p:cNvSpPr txBox="1"/>
            <p:nvPr/>
          </p:nvSpPr>
          <p:spPr>
            <a:xfrm>
              <a:off x="3417285" y="3709797"/>
              <a:ext cx="501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84310A4-4954-4FF2-88CF-6D9324B68E97}"/>
                </a:ext>
              </a:extLst>
            </p:cNvPr>
            <p:cNvSpPr txBox="1"/>
            <p:nvPr/>
          </p:nvSpPr>
          <p:spPr>
            <a:xfrm>
              <a:off x="4410627" y="3686650"/>
              <a:ext cx="501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  <a:endPara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3926457-7B0C-4BE6-A453-6910E40A55E6}"/>
                </a:ext>
              </a:extLst>
            </p:cNvPr>
            <p:cNvSpPr txBox="1"/>
            <p:nvPr/>
          </p:nvSpPr>
          <p:spPr>
            <a:xfrm>
              <a:off x="5546965" y="4227445"/>
              <a:ext cx="501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endPara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DA702C-2546-42AB-89A2-E62B1C664556}"/>
                </a:ext>
              </a:extLst>
            </p:cNvPr>
            <p:cNvSpPr txBox="1"/>
            <p:nvPr/>
          </p:nvSpPr>
          <p:spPr>
            <a:xfrm>
              <a:off x="5797757" y="6145185"/>
              <a:ext cx="501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en-US" sz="2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3085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40080"/>
            <a:ext cx="5029200" cy="34296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0080"/>
            <a:ext cx="5029200" cy="34296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-3959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THGEM versus GEM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омер слайда 10"/>
          <p:cNvSpPr txBox="1">
            <a:spLocks/>
          </p:cNvSpPr>
          <p:nvPr/>
        </p:nvSpPr>
        <p:spPr>
          <a:xfrm>
            <a:off x="861060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20</a:t>
            </a:fld>
            <a:endParaRPr lang="ru-RU" b="1" dirty="0"/>
          </a:p>
        </p:txBody>
      </p:sp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031575"/>
            <a:ext cx="548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2D plot of pulse width versus pulse</a:t>
            </a:r>
            <a:r>
              <a:rPr lang="ru-RU" sz="2200" dirty="0"/>
              <a:t> </a:t>
            </a:r>
            <a:r>
              <a:rPr lang="en-US" sz="2200" dirty="0"/>
              <a:t>area for alpha particles from </a:t>
            </a:r>
            <a:r>
              <a:rPr lang="en-US" sz="2200" baseline="30000" dirty="0"/>
              <a:t>233</a:t>
            </a:r>
            <a:r>
              <a:rPr lang="en-US" sz="2200" dirty="0"/>
              <a:t>U (4.8 MeV),</a:t>
            </a:r>
            <a:r>
              <a:rPr lang="ru-RU" sz="2200" dirty="0"/>
              <a:t> </a:t>
            </a:r>
            <a:r>
              <a:rPr lang="en-US" sz="2200" baseline="30000" dirty="0"/>
              <a:t>239</a:t>
            </a:r>
            <a:r>
              <a:rPr lang="en-US" sz="2200" dirty="0"/>
              <a:t>Pu (5.2 MeV) and </a:t>
            </a:r>
            <a:r>
              <a:rPr lang="en-US" sz="2200" baseline="30000" dirty="0"/>
              <a:t>238</a:t>
            </a:r>
            <a:r>
              <a:rPr lang="en-US" sz="2200" dirty="0"/>
              <a:t>Pu (5.5 MeV) source,</a:t>
            </a:r>
            <a:r>
              <a:rPr lang="ru-RU" sz="2200" dirty="0"/>
              <a:t> </a:t>
            </a:r>
            <a:r>
              <a:rPr lang="en-US" sz="2200" dirty="0"/>
              <a:t>measured in low-pressure TPC in isobutane at 50</a:t>
            </a:r>
            <a:r>
              <a:rPr lang="ru-RU" sz="2200" dirty="0"/>
              <a:t> </a:t>
            </a:r>
            <a:r>
              <a:rPr lang="en-US" sz="2200" dirty="0"/>
              <a:t>torr and room</a:t>
            </a:r>
            <a:r>
              <a:rPr lang="ru-RU" sz="2200" dirty="0"/>
              <a:t> </a:t>
            </a:r>
            <a:r>
              <a:rPr lang="en-US" sz="2200" dirty="0"/>
              <a:t>temperature using THGEM amplification</a:t>
            </a:r>
            <a:r>
              <a:rPr lang="ru-RU" sz="2200" dirty="0"/>
              <a:t> </a:t>
            </a:r>
            <a:r>
              <a:rPr lang="en-US" sz="2200" dirty="0"/>
              <a:t>with gain of 320.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24600" y="4031575"/>
            <a:ext cx="548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2D plot of pulse width versus pulse</a:t>
            </a:r>
            <a:r>
              <a:rPr lang="ru-RU" sz="2200" dirty="0"/>
              <a:t> </a:t>
            </a:r>
            <a:r>
              <a:rPr lang="en-US" sz="2200" dirty="0"/>
              <a:t>area for alpha particles from </a:t>
            </a:r>
            <a:r>
              <a:rPr lang="en-US" sz="2200" baseline="30000" dirty="0"/>
              <a:t>233</a:t>
            </a:r>
            <a:r>
              <a:rPr lang="en-US" sz="2200" dirty="0"/>
              <a:t>U (4.8 MeV),</a:t>
            </a:r>
            <a:r>
              <a:rPr lang="ru-RU" sz="2200" dirty="0"/>
              <a:t> </a:t>
            </a:r>
            <a:r>
              <a:rPr lang="en-US" sz="2200" baseline="30000" dirty="0"/>
              <a:t>239</a:t>
            </a:r>
            <a:r>
              <a:rPr lang="en-US" sz="2200" dirty="0"/>
              <a:t>Pu (5.2 MeV) and </a:t>
            </a:r>
            <a:r>
              <a:rPr lang="en-US" sz="2200" baseline="30000" dirty="0"/>
              <a:t>238</a:t>
            </a:r>
            <a:r>
              <a:rPr lang="en-US" sz="2200" dirty="0"/>
              <a:t>Pu (5.5 MeV) source, measured in low-pressure TPC in isobutane at 50</a:t>
            </a:r>
            <a:r>
              <a:rPr lang="ru-RU" sz="2200" dirty="0"/>
              <a:t> </a:t>
            </a:r>
            <a:r>
              <a:rPr lang="en-US" sz="2200" dirty="0"/>
              <a:t>torr and room temperature using GEM amplification</a:t>
            </a:r>
            <a:r>
              <a:rPr lang="ru-RU" sz="2200" dirty="0"/>
              <a:t> </a:t>
            </a:r>
            <a:r>
              <a:rPr lang="en-US" sz="2200" dirty="0"/>
              <a:t>with gain of 230.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415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-3959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AMS facilities in Novosibirsk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583680"/>
            <a:ext cx="2743200" cy="274320"/>
          </a:xfrm>
        </p:spPr>
        <p:txBody>
          <a:bodyPr/>
          <a:lstStyle/>
          <a:p>
            <a:fld id="{3D6D874D-9CD5-4262-BDDF-ED3FBDCD7193}" type="slidenum">
              <a:rPr lang="ru-RU" b="1" smtClean="0"/>
              <a:t>3</a:t>
            </a:fld>
            <a:endParaRPr lang="ru-RU" b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6F695E48-2B7D-4E8D-ABE4-9B97EE1476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728103"/>
              </p:ext>
            </p:extLst>
          </p:nvPr>
        </p:nvGraphicFramePr>
        <p:xfrm>
          <a:off x="381000" y="827682"/>
          <a:ext cx="11430000" cy="5517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71002">
                  <a:extLst>
                    <a:ext uri="{9D8B030D-6E8A-4147-A177-3AD203B41FA5}">
                      <a16:colId xmlns:a16="http://schemas.microsoft.com/office/drawing/2014/main" val="161172028"/>
                    </a:ext>
                  </a:extLst>
                </a:gridCol>
                <a:gridCol w="3779499">
                  <a:extLst>
                    <a:ext uri="{9D8B030D-6E8A-4147-A177-3AD203B41FA5}">
                      <a16:colId xmlns:a16="http://schemas.microsoft.com/office/drawing/2014/main" val="1253520064"/>
                    </a:ext>
                  </a:extLst>
                </a:gridCol>
                <a:gridCol w="3779499">
                  <a:extLst>
                    <a:ext uri="{9D8B030D-6E8A-4147-A177-3AD203B41FA5}">
                      <a16:colId xmlns:a16="http://schemas.microsoft.com/office/drawing/2014/main" val="298931843"/>
                    </a:ext>
                  </a:extLst>
                </a:gridCol>
              </a:tblGrid>
              <a:tr h="815845">
                <a:tc>
                  <a:txBody>
                    <a:bodyPr/>
                    <a:lstStyle/>
                    <a:p>
                      <a:pPr algn="ctr"/>
                      <a:endParaRPr lang="en-US" sz="2100" i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2"/>
                          </a:solidFill>
                        </a:rPr>
                        <a:t>BINP AMS</a:t>
                      </a:r>
                      <a:endParaRPr lang="en-US" sz="21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2"/>
                          </a:solidFill>
                        </a:rPr>
                        <a:t>MICADAS</a:t>
                      </a:r>
                      <a:endParaRPr lang="en-US" sz="2100" b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6074388"/>
                  </a:ext>
                </a:extLst>
              </a:tr>
              <a:tr h="407923">
                <a:tc>
                  <a:txBody>
                    <a:bodyPr/>
                    <a:lstStyle/>
                    <a:p>
                      <a:pPr algn="ctr"/>
                      <a:r>
                        <a:rPr lang="en-US" sz="2100" b="1" i="1" dirty="0">
                          <a:solidFill>
                            <a:schemeClr val="tx2"/>
                          </a:solidFill>
                        </a:rPr>
                        <a:t>Measured isotope</a:t>
                      </a:r>
                      <a:endParaRPr lang="en-US" sz="2100" b="1" i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/>
                          </a:solidFill>
                        </a:rPr>
                        <a:t>Now </a:t>
                      </a:r>
                      <a:r>
                        <a:rPr lang="en-US" sz="2100" baseline="30000" dirty="0">
                          <a:solidFill>
                            <a:schemeClr val="tx2"/>
                          </a:solidFill>
                        </a:rPr>
                        <a:t>14</a:t>
                      </a:r>
                      <a:r>
                        <a:rPr lang="en-US" sz="2100" dirty="0">
                          <a:solidFill>
                            <a:schemeClr val="tx2"/>
                          </a:solidFill>
                        </a:rPr>
                        <a:t>C</a:t>
                      </a:r>
                      <a:endParaRPr lang="ru-RU" sz="2100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r>
                        <a:rPr lang="en-US" sz="2100" dirty="0">
                          <a:solidFill>
                            <a:schemeClr val="tx2"/>
                          </a:solidFill>
                        </a:rPr>
                        <a:t>In the future </a:t>
                      </a:r>
                      <a:r>
                        <a:rPr lang="en-US" sz="2100" baseline="30000" dirty="0">
                          <a:solidFill>
                            <a:schemeClr val="tx2"/>
                          </a:solidFill>
                        </a:rPr>
                        <a:t>10</a:t>
                      </a:r>
                      <a:r>
                        <a:rPr lang="en-US" sz="2100" dirty="0">
                          <a:solidFill>
                            <a:schemeClr val="tx2"/>
                          </a:solidFill>
                        </a:rPr>
                        <a:t>Be, </a:t>
                      </a:r>
                      <a:r>
                        <a:rPr lang="en-US" sz="2100" baseline="30000" dirty="0">
                          <a:solidFill>
                            <a:schemeClr val="tx2"/>
                          </a:solidFill>
                        </a:rPr>
                        <a:t>26</a:t>
                      </a:r>
                      <a:r>
                        <a:rPr lang="en-US" sz="2100" dirty="0">
                          <a:solidFill>
                            <a:schemeClr val="tx2"/>
                          </a:solidFill>
                        </a:rPr>
                        <a:t>Al, </a:t>
                      </a:r>
                      <a:r>
                        <a:rPr lang="en-US" sz="2100" baseline="30000" dirty="0">
                          <a:solidFill>
                            <a:schemeClr val="tx2"/>
                          </a:solidFill>
                        </a:rPr>
                        <a:t>129</a:t>
                      </a:r>
                      <a:r>
                        <a:rPr lang="en-US" sz="2100" dirty="0">
                          <a:solidFill>
                            <a:schemeClr val="tx2"/>
                          </a:solidFill>
                        </a:rPr>
                        <a:t>I</a:t>
                      </a:r>
                      <a:endParaRPr lang="en-US" sz="2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/>
                          </a:solidFill>
                        </a:rPr>
                        <a:t>Only </a:t>
                      </a:r>
                      <a:r>
                        <a:rPr lang="en-US" sz="2100" baseline="30000" dirty="0">
                          <a:solidFill>
                            <a:schemeClr val="tx2"/>
                          </a:solidFill>
                        </a:rPr>
                        <a:t>14</a:t>
                      </a:r>
                      <a:r>
                        <a:rPr lang="en-US" sz="2100" dirty="0">
                          <a:solidFill>
                            <a:schemeClr val="tx2"/>
                          </a:solidFill>
                        </a:rPr>
                        <a:t>C</a:t>
                      </a:r>
                      <a:endParaRPr lang="en-US" sz="2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8904958"/>
                  </a:ext>
                </a:extLst>
              </a:tr>
              <a:tr h="407923">
                <a:tc>
                  <a:txBody>
                    <a:bodyPr/>
                    <a:lstStyle/>
                    <a:p>
                      <a:pPr algn="ctr"/>
                      <a:r>
                        <a:rPr lang="en-US" sz="2100" b="1" i="1" dirty="0">
                          <a:solidFill>
                            <a:schemeClr val="tx2"/>
                          </a:solidFill>
                        </a:rPr>
                        <a:t>Production</a:t>
                      </a:r>
                      <a:endParaRPr lang="en-US" sz="2100" b="1" i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2"/>
                          </a:solidFill>
                        </a:rPr>
                        <a:t>Budker</a:t>
                      </a:r>
                      <a:r>
                        <a:rPr lang="en-US" sz="2100" dirty="0">
                          <a:solidFill>
                            <a:schemeClr val="tx2"/>
                          </a:solidFill>
                        </a:rPr>
                        <a:t> Institute of Nuclear Physics</a:t>
                      </a:r>
                      <a:endParaRPr lang="en-US" sz="2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2"/>
                          </a:solidFill>
                        </a:rPr>
                        <a:t>Ionplus</a:t>
                      </a:r>
                      <a:r>
                        <a:rPr lang="en-US" sz="2100" dirty="0">
                          <a:solidFill>
                            <a:schemeClr val="tx2"/>
                          </a:solidFill>
                        </a:rPr>
                        <a:t> (Switzerland) </a:t>
                      </a:r>
                      <a:endParaRPr lang="en-US" sz="2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1640870"/>
                  </a:ext>
                </a:extLst>
              </a:tr>
              <a:tr h="815845">
                <a:tc>
                  <a:txBody>
                    <a:bodyPr/>
                    <a:lstStyle/>
                    <a:p>
                      <a:pPr algn="ctr"/>
                      <a:r>
                        <a:rPr lang="en-US" sz="2100" b="1" i="1" dirty="0">
                          <a:solidFill>
                            <a:schemeClr val="tx2"/>
                          </a:solidFill>
                        </a:rPr>
                        <a:t>Ion beam energy</a:t>
                      </a:r>
                      <a:endParaRPr lang="en-US" sz="2100" b="1" i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solidFill>
                            <a:schemeClr val="tx2"/>
                          </a:solidFill>
                        </a:rPr>
                        <a:t>4.025 </a:t>
                      </a:r>
                      <a:r>
                        <a:rPr lang="en-US" sz="2100" dirty="0">
                          <a:solidFill>
                            <a:schemeClr val="tx2"/>
                          </a:solidFill>
                        </a:rPr>
                        <a:t>MeV</a:t>
                      </a:r>
                      <a:endParaRPr lang="en-US" sz="2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/>
                          </a:solidFill>
                        </a:rPr>
                        <a:t>408.6 keV</a:t>
                      </a:r>
                      <a:endParaRPr lang="en-US" sz="2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2182398"/>
                  </a:ext>
                </a:extLst>
              </a:tr>
              <a:tr h="815845">
                <a:tc>
                  <a:txBody>
                    <a:bodyPr/>
                    <a:lstStyle/>
                    <a:p>
                      <a:pPr algn="ctr"/>
                      <a:r>
                        <a:rPr lang="en-US" sz="2100" b="1" i="1" dirty="0">
                          <a:solidFill>
                            <a:schemeClr val="tx2"/>
                          </a:solidFill>
                        </a:rPr>
                        <a:t>Future Plans</a:t>
                      </a:r>
                      <a:endParaRPr lang="en-US" sz="2100" b="1" i="1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dirty="0">
                          <a:solidFill>
                            <a:schemeClr val="tx2"/>
                          </a:solidFill>
                        </a:rPr>
                        <a:t>Development of a multi-isotope system for ¹⁰Be, ²⁶Al, and ¹²⁹I based on the existing 1 MV accelerator</a:t>
                      </a:r>
                      <a:endParaRPr lang="en-US" sz="210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solidFill>
                            <a:schemeClr val="tx2"/>
                          </a:solidFill>
                        </a:rPr>
                        <a:t>Development of a domestic radiocarbon dating system based on a compact low-voltage AMS.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9416120"/>
                  </a:ext>
                </a:extLst>
              </a:tr>
              <a:tr h="8158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i="1" dirty="0">
                          <a:solidFill>
                            <a:schemeClr val="tx2"/>
                          </a:solidFill>
                          <a:latin typeface="+mn-lt"/>
                        </a:rPr>
                        <a:t>Current challenges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dirty="0">
                          <a:solidFill>
                            <a:schemeClr val="tx2"/>
                          </a:solidFill>
                          <a:latin typeface="+mn-lt"/>
                        </a:rPr>
                        <a:t>Suppression of isobaric background in multi-isotope measurements.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100" dirty="0">
                          <a:solidFill>
                            <a:schemeClr val="tx2"/>
                          </a:solidFill>
                          <a:latin typeface="+mn-lt"/>
                        </a:rPr>
                        <a:t>Development of all AMS system components, including the ion detector.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162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04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0999" y="-3782"/>
            <a:ext cx="11429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Cosmogenic isotopes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375137"/>
              </p:ext>
            </p:extLst>
          </p:nvPr>
        </p:nvGraphicFramePr>
        <p:xfrm>
          <a:off x="380998" y="752706"/>
          <a:ext cx="11430000" cy="36499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18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Analyzed isotopes</a:t>
                      </a:r>
                      <a:endParaRPr lang="ru-RU" sz="2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Half life</a:t>
                      </a:r>
                      <a:endParaRPr lang="ru-RU" sz="2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Stable</a:t>
                      </a:r>
                      <a:r>
                        <a:rPr lang="en-US" sz="2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isotopes</a:t>
                      </a:r>
                      <a:endParaRPr lang="ru-RU" sz="2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Stable isobars</a:t>
                      </a:r>
                    </a:p>
                    <a:p>
                      <a:pPr algn="ctr"/>
                      <a:r>
                        <a:rPr lang="en-US" sz="2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(background)</a:t>
                      </a:r>
                      <a:endParaRPr lang="ru-RU" sz="2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2600" baseline="30000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ru-RU" sz="2600" dirty="0">
                          <a:solidFill>
                            <a:srgbClr val="FF0000"/>
                          </a:solidFill>
                        </a:rPr>
                        <a:t>Ве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1</a:t>
                      </a:r>
                      <a:r>
                        <a:rPr lang="ru-RU" sz="2600" dirty="0"/>
                        <a:t>.3</a:t>
                      </a:r>
                      <a:r>
                        <a:rPr lang="en-US" sz="2600" dirty="0"/>
                        <a:t>9 million</a:t>
                      </a:r>
                      <a:r>
                        <a:rPr lang="en-US" sz="2600" baseline="0" dirty="0"/>
                        <a:t> years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30000" dirty="0"/>
                        <a:t>9</a:t>
                      </a:r>
                      <a:r>
                        <a:rPr lang="en-US" sz="2600" baseline="0" dirty="0"/>
                        <a:t>Be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30000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ru-RU" sz="2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ru-RU" sz="2600" baseline="30000" dirty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ru-RU" sz="26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/>
                        <a:t>5730 </a:t>
                      </a:r>
                      <a:r>
                        <a:rPr lang="en-US" sz="2600" dirty="0"/>
                        <a:t>years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aseline="30000" dirty="0"/>
                        <a:t>12,13</a:t>
                      </a:r>
                      <a:r>
                        <a:rPr lang="ru-RU" sz="2600" dirty="0"/>
                        <a:t>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30000" dirty="0">
                          <a:solidFill>
                            <a:srgbClr val="FF0000"/>
                          </a:solidFill>
                        </a:rPr>
                        <a:t>14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ru-RU" sz="2600" baseline="3000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30000" dirty="0"/>
                        <a:t>26</a:t>
                      </a:r>
                      <a:r>
                        <a:rPr lang="en-US" sz="2600" dirty="0"/>
                        <a:t>Al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dirty="0"/>
                        <a:t>717 </a:t>
                      </a:r>
                      <a:r>
                        <a:rPr lang="en-US" sz="2600" dirty="0"/>
                        <a:t>thousand</a:t>
                      </a:r>
                      <a:r>
                        <a:rPr lang="en-US" sz="2600" baseline="0" dirty="0"/>
                        <a:t> years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aseline="30000" dirty="0"/>
                        <a:t>27</a:t>
                      </a:r>
                      <a:r>
                        <a:rPr lang="en-US" sz="2600" dirty="0"/>
                        <a:t>Al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30000" dirty="0"/>
                        <a:t>26</a:t>
                      </a:r>
                      <a:r>
                        <a:rPr lang="en-US" sz="2600" dirty="0"/>
                        <a:t>Mg</a:t>
                      </a:r>
                      <a:r>
                        <a:rPr lang="ru-RU" sz="2600" baseline="30000" dirty="0"/>
                        <a:t>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30000" dirty="0"/>
                        <a:t>36</a:t>
                      </a:r>
                      <a:r>
                        <a:rPr lang="en-US" sz="2600" dirty="0"/>
                        <a:t>Cl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/>
                        <a:t>301 </a:t>
                      </a:r>
                      <a:r>
                        <a:rPr lang="en-US" sz="2600" dirty="0"/>
                        <a:t>thousand</a:t>
                      </a:r>
                      <a:r>
                        <a:rPr lang="en-US" sz="2600" baseline="0" dirty="0"/>
                        <a:t> years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30000" dirty="0"/>
                        <a:t>35,37</a:t>
                      </a:r>
                      <a:r>
                        <a:rPr lang="en-US" sz="2600" dirty="0"/>
                        <a:t>Cl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30000" dirty="0"/>
                        <a:t>36</a:t>
                      </a:r>
                      <a:r>
                        <a:rPr lang="en-US" sz="2600" dirty="0"/>
                        <a:t>Ar</a:t>
                      </a:r>
                      <a:r>
                        <a:rPr lang="ru-RU" sz="2600" baseline="30000" dirty="0"/>
                        <a:t>*</a:t>
                      </a:r>
                      <a:r>
                        <a:rPr lang="en-US" sz="2600" dirty="0"/>
                        <a:t>, </a:t>
                      </a:r>
                      <a:r>
                        <a:rPr lang="en-US" sz="2600" baseline="30000" dirty="0"/>
                        <a:t>36</a:t>
                      </a:r>
                      <a:r>
                        <a:rPr lang="en-US" sz="2600" dirty="0"/>
                        <a:t>S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30000" dirty="0"/>
                        <a:t>41</a:t>
                      </a:r>
                      <a:r>
                        <a:rPr lang="en-US" sz="2600" dirty="0"/>
                        <a:t>Ca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/>
                        <a:t>102 </a:t>
                      </a:r>
                      <a:r>
                        <a:rPr lang="en-US" sz="2600" dirty="0"/>
                        <a:t>thousand</a:t>
                      </a:r>
                      <a:r>
                        <a:rPr lang="en-US" sz="2600" baseline="0" dirty="0"/>
                        <a:t> years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30000" dirty="0"/>
                        <a:t>40,42,43,44</a:t>
                      </a:r>
                      <a:r>
                        <a:rPr lang="en-US" sz="2600" dirty="0"/>
                        <a:t>Ca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30000" dirty="0"/>
                        <a:t>41</a:t>
                      </a:r>
                      <a:r>
                        <a:rPr lang="en-US" sz="2600" dirty="0"/>
                        <a:t>K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30000" dirty="0"/>
                        <a:t>129</a:t>
                      </a:r>
                      <a:r>
                        <a:rPr lang="en-US" sz="2600" dirty="0"/>
                        <a:t>I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dirty="0"/>
                        <a:t>15.7 </a:t>
                      </a:r>
                      <a:r>
                        <a:rPr lang="en-US" sz="2600" dirty="0"/>
                        <a:t>million</a:t>
                      </a:r>
                      <a:r>
                        <a:rPr lang="en-US" sz="2600" baseline="0" dirty="0"/>
                        <a:t> years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30000" dirty="0"/>
                        <a:t>127</a:t>
                      </a:r>
                      <a:r>
                        <a:rPr lang="en-US" sz="2600" dirty="0"/>
                        <a:t>I</a:t>
                      </a:r>
                      <a:endParaRPr lang="ru-RU" sz="2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aseline="30000" dirty="0"/>
                        <a:t>129</a:t>
                      </a:r>
                      <a:r>
                        <a:rPr lang="en-US" sz="2600" dirty="0"/>
                        <a:t>Xe</a:t>
                      </a:r>
                      <a:r>
                        <a:rPr lang="ru-RU" sz="2600" baseline="30000" dirty="0"/>
                        <a:t>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10600" y="6583680"/>
            <a:ext cx="2743200" cy="274320"/>
          </a:xfrm>
        </p:spPr>
        <p:txBody>
          <a:bodyPr/>
          <a:lstStyle/>
          <a:p>
            <a:fld id="{3D6D874D-9CD5-4262-BDDF-ED3FBDCD7193}" type="slidenum">
              <a:rPr lang="ru-RU" b="1" smtClean="0"/>
              <a:t>4</a:t>
            </a:fld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0998" y="6183570"/>
            <a:ext cx="1143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baseline="30000" dirty="0">
                <a:solidFill>
                  <a:srgbClr val="FF0000"/>
                </a:solidFill>
              </a:rPr>
              <a:t>*</a:t>
            </a:r>
            <a:r>
              <a:rPr lang="ru-RU" sz="2000" i="1" dirty="0">
                <a:solidFill>
                  <a:srgbClr val="FF0000"/>
                </a:solidFill>
              </a:rPr>
              <a:t> - </a:t>
            </a:r>
            <a:r>
              <a:rPr lang="en-US" sz="2000" i="1" dirty="0">
                <a:solidFill>
                  <a:srgbClr val="FF0000"/>
                </a:solidFill>
              </a:rPr>
              <a:t>isobars that do not form stable negative ions.</a:t>
            </a: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80998" y="4446742"/>
            <a:ext cx="1143000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7200" algn="just"/>
            <a:r>
              <a:rPr lang="en-US" sz="2600" dirty="0">
                <a:latin typeface="+mn-lt"/>
                <a:cs typeface="Arial" panose="020B0604020202020204" pitchFamily="34" charset="0"/>
              </a:rPr>
              <a:t>In the current BINP AMS setup the time-of-flight technique is used for the isotopes separation. But that technique has a serious problem of separating the isobars - different chemical elements having the same atomic mass. The typical example is radioactive isotopes </a:t>
            </a:r>
            <a:r>
              <a:rPr lang="en-US" sz="2600" baseline="30000" dirty="0">
                <a:latin typeface="+mn-lt"/>
                <a:cs typeface="Arial" panose="020B0604020202020204" pitchFamily="34" charset="0"/>
              </a:rPr>
              <a:t>10</a:t>
            </a:r>
            <a:r>
              <a:rPr lang="en-US" sz="2600" dirty="0">
                <a:latin typeface="+mn-lt"/>
                <a:cs typeface="Arial" panose="020B0604020202020204" pitchFamily="34" charset="0"/>
              </a:rPr>
              <a:t>Be and </a:t>
            </a:r>
            <a:r>
              <a:rPr lang="en-US" sz="2600" baseline="30000" dirty="0">
                <a:latin typeface="+mn-lt"/>
                <a:cs typeface="Arial" panose="020B0604020202020204" pitchFamily="34" charset="0"/>
              </a:rPr>
              <a:t>10</a:t>
            </a:r>
            <a:r>
              <a:rPr lang="en-US" sz="2600" dirty="0">
                <a:latin typeface="+mn-lt"/>
                <a:cs typeface="Arial" panose="020B0604020202020204" pitchFamily="34" charset="0"/>
              </a:rPr>
              <a:t>B.</a:t>
            </a:r>
            <a:endParaRPr lang="ru-RU" altLang="ru-RU" sz="26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8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-3782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 and application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aseline="30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240379" y="1158596"/>
            <a:ext cx="5570621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Application in-situ and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meteoric </a:t>
            </a:r>
            <a:r>
              <a:rPr lang="en-US" sz="2400" b="1" baseline="300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10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Be:</a:t>
            </a:r>
          </a:p>
          <a:p>
            <a:pPr algn="just"/>
            <a:endParaRPr lang="en-US" sz="900" dirty="0">
              <a:latin typeface="+mn-lt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exposure dating to identified the growths and decays of the Antarctic ice sheet;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en-US" sz="900" dirty="0">
              <a:latin typeface="+mn-lt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understanding ice shelf collapse history;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en-US" sz="900" dirty="0">
              <a:latin typeface="+mn-lt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paleomagnetic excursions history reconstructions using ice cores;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en-US" sz="900" dirty="0">
              <a:latin typeface="+mn-lt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understanding the erosion rates using depth profiles of mid latitudes outcrops;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endParaRPr lang="en-US" sz="900" dirty="0">
              <a:latin typeface="+mn-lt"/>
              <a:cs typeface="Arial" panose="020B0604020202020204" pitchFamily="34" charset="0"/>
            </a:endParaRP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identifying the timing of formation of the impact crater and so forth. </a:t>
            </a:r>
            <a:endParaRPr lang="ru-RU" altLang="ru-RU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81000" y="748571"/>
            <a:ext cx="1143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US" alt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Time intervals of dating: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altLang="ru-RU" sz="2400" b="1" baseline="30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14</a:t>
            </a:r>
            <a:r>
              <a:rPr lang="en-US" alt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C</a:t>
            </a:r>
            <a:r>
              <a:rPr lang="en-US" altLang="ru-RU" sz="2400" dirty="0">
                <a:latin typeface="+mn-lt"/>
                <a:cs typeface="Arial" panose="020B0604020202020204" pitchFamily="34" charset="0"/>
              </a:rPr>
              <a:t> from </a:t>
            </a:r>
            <a:r>
              <a:rPr lang="ru-RU" altLang="ru-RU" sz="2400" dirty="0">
                <a:latin typeface="+mn-lt"/>
                <a:cs typeface="Arial" panose="020B0604020202020204" pitchFamily="34" charset="0"/>
              </a:rPr>
              <a:t>100 </a:t>
            </a:r>
            <a:r>
              <a:rPr lang="en-US" altLang="ru-RU" sz="2400" dirty="0">
                <a:latin typeface="+mn-lt"/>
                <a:cs typeface="Arial" panose="020B0604020202020204" pitchFamily="34" charset="0"/>
              </a:rPr>
              <a:t>years to 50</a:t>
            </a:r>
            <a:r>
              <a:rPr lang="ru-RU" altLang="ru-RU" sz="24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ru-RU" sz="2400" dirty="0">
                <a:latin typeface="+mn-lt"/>
                <a:cs typeface="Arial" panose="020B0604020202020204" pitchFamily="34" charset="0"/>
              </a:rPr>
              <a:t>thousand years</a:t>
            </a:r>
          </a:p>
          <a:p>
            <a:pPr marL="257175" indent="-257175" algn="just">
              <a:buFont typeface="Wingdings" panose="05000000000000000000" pitchFamily="2" charset="2"/>
              <a:buChar char="Ø"/>
            </a:pPr>
            <a:r>
              <a:rPr lang="en-US" altLang="ru-RU" sz="2400" b="1" baseline="300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10</a:t>
            </a:r>
            <a:r>
              <a:rPr lang="en-US" alt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Be</a:t>
            </a:r>
            <a:r>
              <a:rPr lang="en-US" altLang="ru-RU" sz="2400" dirty="0">
                <a:latin typeface="+mn-lt"/>
                <a:cs typeface="Arial" panose="020B0604020202020204" pitchFamily="34" charset="0"/>
              </a:rPr>
              <a:t> from</a:t>
            </a:r>
            <a:r>
              <a:rPr lang="ru-RU" altLang="ru-RU" sz="2400" dirty="0">
                <a:latin typeface="+mn-lt"/>
                <a:cs typeface="Arial" panose="020B0604020202020204" pitchFamily="34" charset="0"/>
              </a:rPr>
              <a:t> 1 </a:t>
            </a:r>
            <a:r>
              <a:rPr lang="en-US" altLang="ru-RU" sz="2400" dirty="0">
                <a:latin typeface="+mn-lt"/>
                <a:cs typeface="Arial" panose="020B0604020202020204" pitchFamily="34" charset="0"/>
              </a:rPr>
              <a:t>thousand years to</a:t>
            </a:r>
            <a:r>
              <a:rPr lang="ru-RU" altLang="ru-RU" sz="2400" dirty="0">
                <a:latin typeface="+mn-lt"/>
                <a:cs typeface="Arial" panose="020B0604020202020204" pitchFamily="34" charset="0"/>
              </a:rPr>
              <a:t> 10 </a:t>
            </a:r>
            <a:r>
              <a:rPr lang="en-US" altLang="ru-RU" sz="2400" dirty="0">
                <a:latin typeface="+mn-lt"/>
                <a:cs typeface="Arial" panose="020B0604020202020204" pitchFamily="34" charset="0"/>
              </a:rPr>
              <a:t>million years</a:t>
            </a:r>
            <a:endParaRPr lang="ru-RU" altLang="ru-RU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43897"/>
            <a:ext cx="5444164" cy="324478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583680"/>
            <a:ext cx="2743200" cy="274320"/>
          </a:xfrm>
        </p:spPr>
        <p:txBody>
          <a:bodyPr/>
          <a:lstStyle/>
          <a:p>
            <a:fld id="{3D6D874D-9CD5-4262-BDDF-ED3FBDCD7193}" type="slidenum">
              <a:rPr lang="ru-RU" b="1" smtClean="0"/>
              <a:t>5</a:t>
            </a:fld>
            <a:endParaRPr lang="ru-RU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</p:spTree>
    <p:extLst>
      <p:ext uri="{BB962C8B-B14F-4D97-AF65-F5344CB8AC3E}">
        <p14:creationId xmlns:p14="http://schemas.microsoft.com/office/powerpoint/2010/main" val="415112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91" y="2043645"/>
            <a:ext cx="5067633" cy="34332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46626" y="858460"/>
            <a:ext cx="5476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∆Е-Е </a:t>
            </a:r>
            <a:r>
              <a:rPr lang="en-US" sz="2800" b="1" dirty="0">
                <a:solidFill>
                  <a:srgbClr val="7030A0"/>
                </a:solidFill>
              </a:rPr>
              <a:t>detectors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46626" y="4997303"/>
            <a:ext cx="54767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Schematic drawing of a sample gas ionization detector with split anode. Such a detector is installed at AMS that carry out multi-isotope measurements.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999" y="678856"/>
            <a:ext cx="6436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Detectors used to count the AMS ions:</a:t>
            </a:r>
            <a:endParaRPr lang="ru-RU" sz="2400" b="1" dirty="0">
              <a:solidFill>
                <a:srgbClr val="7030A0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silicon detectors</a:t>
            </a:r>
            <a:r>
              <a:rPr lang="ru-RU" sz="2400" dirty="0">
                <a:solidFill>
                  <a:srgbClr val="002060"/>
                </a:solidFill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time-of-flight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systems;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ionization chambers.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999" y="-3959"/>
            <a:ext cx="11430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concept of ion identification at AMS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0"/>
          <p:cNvSpPr txBox="1">
            <a:spLocks/>
          </p:cNvSpPr>
          <p:nvPr/>
        </p:nvSpPr>
        <p:spPr>
          <a:xfrm>
            <a:off x="861060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6</a:t>
            </a:fld>
            <a:endParaRPr lang="ru-RU" b="1"/>
          </a:p>
        </p:txBody>
      </p:sp>
      <p:sp>
        <p:nvSpPr>
          <p:cNvPr id="17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6095999" y="1525241"/>
            <a:ext cx="5414876" cy="3115195"/>
            <a:chOff x="3017520" y="1871403"/>
            <a:chExt cx="5414876" cy="311519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3759604" y="1871403"/>
              <a:ext cx="4672792" cy="31151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455920" y="2221230"/>
              <a:ext cx="12801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4147182" y="2221230"/>
              <a:ext cx="12801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769421" y="2221230"/>
              <a:ext cx="12801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144801" y="2520950"/>
              <a:ext cx="3902399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3759605" y="3199779"/>
              <a:ext cx="385196" cy="4584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715746" y="3219234"/>
              <a:ext cx="87716" cy="104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715746" y="3325815"/>
              <a:ext cx="87716" cy="3214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137660" y="3114471"/>
              <a:ext cx="107762" cy="6290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4130517" y="3192637"/>
              <a:ext cx="0" cy="472727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4144801" y="4622800"/>
              <a:ext cx="3902399" cy="0"/>
            </a:xfrm>
            <a:prstGeom prst="line">
              <a:avLst/>
            </a:prstGeom>
            <a:ln w="28575" cmpd="sng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144800" y="1893629"/>
              <a:ext cx="1282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Anode 1</a:t>
              </a:r>
              <a:endParaRPr lang="ru-RU" sz="1600" b="1" dirty="0"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5920" y="1896387"/>
              <a:ext cx="1282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Anode 2</a:t>
              </a:r>
              <a:endParaRPr lang="ru-RU" sz="1600" b="1" dirty="0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64659" y="1894408"/>
              <a:ext cx="12825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Anode 3</a:t>
              </a:r>
              <a:endParaRPr lang="ru-RU" sz="1600" b="1" dirty="0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0517" y="4625184"/>
              <a:ext cx="39166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Cathode</a:t>
              </a:r>
              <a:endParaRPr lang="ru-RU" sz="1600" b="1" dirty="0">
                <a:latin typeface="+mj-lt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17520" y="3370644"/>
              <a:ext cx="11087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</a:rPr>
                <a:t>Window</a:t>
              </a:r>
              <a:endParaRPr lang="ru-RU" sz="1600" b="1" dirty="0">
                <a:latin typeface="+mj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126229" y="2520950"/>
              <a:ext cx="39166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Frisch grid</a:t>
              </a:r>
              <a:endParaRPr lang="ru-RU" sz="1600" b="1" dirty="0">
                <a:latin typeface="+mj-lt"/>
              </a:endParaRPr>
            </a:p>
          </p:txBody>
        </p:sp>
        <p:cxnSp>
          <p:nvCxnSpPr>
            <p:cNvPr id="36" name="Прямая со стрелкой 35"/>
            <p:cNvCxnSpPr/>
            <p:nvPr/>
          </p:nvCxnSpPr>
          <p:spPr>
            <a:xfrm>
              <a:off x="3764280" y="3429002"/>
              <a:ext cx="33422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354830" y="3061667"/>
              <a:ext cx="24098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Ion track</a:t>
              </a:r>
              <a:endParaRPr lang="ru-RU" sz="1600" b="1" dirty="0">
                <a:latin typeface="+mj-lt"/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7795260" y="3126310"/>
              <a:ext cx="0" cy="4627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7795260" y="3202104"/>
                  <a:ext cx="434340" cy="3684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</m:oMath>
                    </m:oMathPara>
                  </a14:m>
                  <a:endParaRPr lang="ru-RU" sz="1600" b="1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5260" y="3202104"/>
                  <a:ext cx="434340" cy="3684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Прямая соединительная линия 39"/>
            <p:cNvCxnSpPr/>
            <p:nvPr/>
          </p:nvCxnSpPr>
          <p:spPr>
            <a:xfrm>
              <a:off x="5097710" y="2397093"/>
              <a:ext cx="1945235" cy="822960"/>
            </a:xfrm>
            <a:prstGeom prst="line">
              <a:avLst/>
            </a:prstGeom>
            <a:ln w="60325" cap="rnd">
              <a:solidFill>
                <a:schemeClr val="bg2">
                  <a:lumMod val="2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5060221" y="3641821"/>
              <a:ext cx="1920240" cy="822960"/>
            </a:xfrm>
            <a:prstGeom prst="line">
              <a:avLst/>
            </a:prstGeom>
            <a:ln w="88900" cap="rnd">
              <a:solidFill>
                <a:schemeClr val="accent2">
                  <a:lumMod val="7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469380" y="2650509"/>
              <a:ext cx="5110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e</a:t>
              </a:r>
              <a:r>
                <a:rPr lang="en-US" sz="1600" b="1" baseline="30000" dirty="0">
                  <a:latin typeface="+mj-lt"/>
                </a:rPr>
                <a:t>-</a:t>
              </a:r>
              <a:endParaRPr lang="ru-RU" sz="1600" b="1" baseline="30000" dirty="0"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87710" y="3958142"/>
              <a:ext cx="9188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+mj-lt"/>
                </a:rPr>
                <a:t>Ions</a:t>
              </a:r>
              <a:r>
                <a:rPr lang="en-US" sz="1600" b="1" baseline="30000" dirty="0">
                  <a:latin typeface="+mj-lt"/>
                </a:rPr>
                <a:t>+</a:t>
              </a:r>
              <a:endParaRPr lang="ru-RU" sz="1600" b="1" baseline="30000" dirty="0">
                <a:latin typeface="+mj-l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57288" y="5465354"/>
            <a:ext cx="5718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Mean stopping power for </a:t>
            </a:r>
            <a:r>
              <a:rPr lang="ru-RU" sz="2400" baseline="30000" dirty="0">
                <a:solidFill>
                  <a:srgbClr val="002060"/>
                </a:solidFill>
              </a:rPr>
              <a:t>10</a:t>
            </a:r>
            <a:r>
              <a:rPr lang="en-US" sz="2400" dirty="0">
                <a:solidFill>
                  <a:srgbClr val="002060"/>
                </a:solidFill>
              </a:rPr>
              <a:t>B and </a:t>
            </a:r>
            <a:r>
              <a:rPr lang="en-US" sz="2400" baseline="30000" dirty="0">
                <a:solidFill>
                  <a:srgbClr val="002060"/>
                </a:solidFill>
              </a:rPr>
              <a:t>10</a:t>
            </a:r>
            <a:r>
              <a:rPr lang="en-US" sz="2400" dirty="0">
                <a:solidFill>
                  <a:srgbClr val="002060"/>
                </a:solidFill>
              </a:rPr>
              <a:t>Be projectiles against penetration depth in 50 torr isobutane.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91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86540"/>
            <a:ext cx="5943600" cy="4053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540"/>
            <a:ext cx="5943600" cy="40314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669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concept of ion identification: measuring track ranges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583680"/>
            <a:ext cx="2743200" cy="274320"/>
          </a:xfrm>
        </p:spPr>
        <p:txBody>
          <a:bodyPr/>
          <a:lstStyle/>
          <a:p>
            <a:fld id="{3D6D874D-9CD5-4262-BDDF-ED3FBDCD7193}" type="slidenum">
              <a:rPr lang="ru-RU" b="1" smtClean="0"/>
              <a:t>7</a:t>
            </a:fld>
            <a:endParaRPr lang="ru-RU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324600" y="4639767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Track ranges distribution of alpha particles</a:t>
            </a:r>
            <a:r>
              <a:rPr lang="ru-RU" sz="2200" dirty="0"/>
              <a:t> </a:t>
            </a:r>
            <a:r>
              <a:rPr lang="en-US" sz="2200" dirty="0"/>
              <a:t>with different energies passing through 200</a:t>
            </a:r>
            <a:r>
              <a:rPr lang="ru-RU" sz="2200" dirty="0"/>
              <a:t> </a:t>
            </a:r>
            <a:r>
              <a:rPr lang="en-US" sz="2200" dirty="0"/>
              <a:t>nm silicon nitride window into 50 torr isobutane</a:t>
            </a:r>
            <a:r>
              <a:rPr lang="ru-RU" sz="2200" dirty="0"/>
              <a:t> </a:t>
            </a:r>
            <a:r>
              <a:rPr lang="en-US" sz="2200" dirty="0"/>
              <a:t>at room temperature. </a:t>
            </a:r>
            <a:endParaRPr lang="ru-RU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4651297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Track ranges distribution of 4 MeV</a:t>
            </a:r>
            <a:r>
              <a:rPr lang="ru-RU" sz="2200" dirty="0"/>
              <a:t> </a:t>
            </a:r>
            <a:r>
              <a:rPr lang="en-US" sz="2200" baseline="30000" dirty="0"/>
              <a:t>10</a:t>
            </a:r>
            <a:r>
              <a:rPr lang="en-US" sz="2200" dirty="0"/>
              <a:t>Be and </a:t>
            </a:r>
            <a:r>
              <a:rPr lang="en-US" sz="2200" baseline="30000" dirty="0"/>
              <a:t>10</a:t>
            </a:r>
            <a:r>
              <a:rPr lang="en-US" sz="2200" dirty="0"/>
              <a:t>B passing through 200 nm silicon</a:t>
            </a:r>
            <a:r>
              <a:rPr lang="ru-RU" sz="2200" dirty="0"/>
              <a:t> </a:t>
            </a:r>
            <a:r>
              <a:rPr lang="en-US" sz="2200" dirty="0"/>
              <a:t>nitride window into 50 torr isobutane at room</a:t>
            </a:r>
            <a:r>
              <a:rPr lang="ru-RU" sz="2200" dirty="0"/>
              <a:t> </a:t>
            </a:r>
            <a:r>
              <a:rPr lang="en-US" sz="2200" dirty="0"/>
              <a:t>temperature. </a:t>
            </a:r>
            <a:endParaRPr lang="ru-RU" sz="2200" dirty="0"/>
          </a:p>
        </p:txBody>
      </p:sp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2454" y="994455"/>
            <a:ext cx="179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SRIM simulation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48475" y="994455"/>
            <a:ext cx="1796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SRIM simulation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0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Прямая соединительная линия 103"/>
          <p:cNvCxnSpPr/>
          <p:nvPr/>
        </p:nvCxnSpPr>
        <p:spPr>
          <a:xfrm flipV="1">
            <a:off x="381000" y="640080"/>
            <a:ext cx="11430000" cy="2263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1000" y="-12868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Proof of concept: low-pressure TPC 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49352" y="1122332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Schematic layout of the low-pressure TPC</a:t>
            </a:r>
            <a:endParaRPr lang="ru-RU" sz="28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610600" y="6583680"/>
            <a:ext cx="2743200" cy="274320"/>
          </a:xfrm>
        </p:spPr>
        <p:txBody>
          <a:bodyPr/>
          <a:lstStyle/>
          <a:p>
            <a:fld id="{3D6D874D-9CD5-4262-BDDF-ED3FBDCD7193}" type="slidenum">
              <a:rPr lang="ru-RU" b="1" smtClean="0"/>
              <a:t>8</a:t>
            </a:fld>
            <a:endParaRPr lang="ru-RU" b="1"/>
          </a:p>
        </p:txBody>
      </p:sp>
      <p:sp>
        <p:nvSpPr>
          <p:cNvPr id="99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" y="1967895"/>
            <a:ext cx="7315200" cy="2878256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552" y="1967895"/>
            <a:ext cx="4572000" cy="3128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Прямоугольник 2"/>
              <p:cNvSpPr>
                <a:spLocks noChangeArrowheads="1"/>
              </p:cNvSpPr>
              <p:nvPr/>
            </p:nvSpPr>
            <p:spPr bwMode="auto">
              <a:xfrm>
                <a:off x="7464552" y="5314117"/>
                <a:ext cx="45720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ru-RU" sz="2400" b="1" dirty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pulse width 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</m:oMath>
                </a14:m>
                <a:r>
                  <a:rPr lang="en-US" altLang="ru-RU" sz="2400" b="1" dirty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 track range </a:t>
                </a:r>
              </a:p>
              <a:p>
                <a:pPr algn="ctr"/>
                <a:r>
                  <a:rPr lang="en-US" altLang="ru-RU" sz="2400" b="1" dirty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pulse area </a:t>
                </a:r>
                <a14:m>
                  <m:oMath xmlns:m="http://schemas.openxmlformats.org/officeDocument/2006/math">
                    <m:r>
                      <a:rPr lang="en-US" altLang="ru-RU" sz="24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/>
                      </a:rPr>
                      <m:t>~</m:t>
                    </m:r>
                  </m:oMath>
                </a14:m>
                <a:r>
                  <a:rPr lang="en-US" altLang="ru-RU" sz="2400" b="1" dirty="0">
                    <a:solidFill>
                      <a:schemeClr val="accent1">
                        <a:lumMod val="50000"/>
                      </a:schemeClr>
                    </a:solidFill>
                    <a:latin typeface="+mn-lt"/>
                  </a:rPr>
                  <a:t> energy </a:t>
                </a:r>
              </a:p>
            </p:txBody>
          </p:sp>
        </mc:Choice>
        <mc:Fallback xmlns="">
          <p:sp>
            <p:nvSpPr>
              <p:cNvPr id="10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4552" y="5314117"/>
                <a:ext cx="4572000" cy="830997"/>
              </a:xfrm>
              <a:prstGeom prst="rect">
                <a:avLst/>
              </a:prstGeom>
              <a:blipFill>
                <a:blip r:embed="rId5"/>
                <a:stretch>
                  <a:fillRect t="-5882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TextBox 104"/>
          <p:cNvSpPr txBox="1"/>
          <p:nvPr/>
        </p:nvSpPr>
        <p:spPr>
          <a:xfrm>
            <a:off x="7464552" y="691445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waveform example from</a:t>
            </a:r>
            <a:r>
              <a:rPr lang="ru-RU" sz="2800" dirty="0"/>
              <a:t> </a:t>
            </a:r>
            <a:r>
              <a:rPr lang="en-US" sz="2800" dirty="0"/>
              <a:t>alpha</a:t>
            </a:r>
            <a:r>
              <a:rPr lang="ru-RU" sz="2800" dirty="0"/>
              <a:t> </a:t>
            </a:r>
            <a:r>
              <a:rPr lang="en-US" sz="2800" dirty="0"/>
              <a:t>particle in the low-pressure TPC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49352" y="512945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Diameter ≈ 8 cm</a:t>
            </a: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Length ≈ 11 cm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Gas filled - Isobutane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8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2"/>
          <a:stretch/>
        </p:blipFill>
        <p:spPr>
          <a:xfrm>
            <a:off x="5455920" y="520235"/>
            <a:ext cx="6309360" cy="4639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"/>
            <a:ext cx="1143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amplification with GEM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39790" y="5171249"/>
            <a:ext cx="5943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dirty="0"/>
              <a:t>GEM effective gain as a function of the voltage in isobutane at pressures varying from 40 to 70 torr in the low-pressure TPC.</a:t>
            </a:r>
            <a:endParaRPr lang="ru-RU" sz="24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81000" y="640080"/>
            <a:ext cx="1143000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0"/>
          <p:cNvSpPr txBox="1">
            <a:spLocks/>
          </p:cNvSpPr>
          <p:nvPr/>
        </p:nvSpPr>
        <p:spPr>
          <a:xfrm>
            <a:off x="861060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6D874D-9CD5-4262-BDDF-ED3FBDCD7193}" type="slidenum">
              <a:rPr lang="ru-RU" b="1" smtClean="0"/>
              <a:pPr/>
              <a:t>9</a:t>
            </a:fld>
            <a:endParaRPr lang="ru-RU" b="1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9" y="3642223"/>
            <a:ext cx="3200400" cy="295486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638415" y="4172034"/>
            <a:ext cx="2593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Electric field inside the holes.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501" t="713" r="799" b="12378"/>
          <a:stretch/>
        </p:blipFill>
        <p:spPr>
          <a:xfrm>
            <a:off x="380999" y="710963"/>
            <a:ext cx="4389120" cy="2912380"/>
          </a:xfrm>
          <a:prstGeom prst="rect">
            <a:avLst/>
          </a:prstGeom>
        </p:spPr>
      </p:pic>
      <p:sp>
        <p:nvSpPr>
          <p:cNvPr id="12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583680"/>
            <a:ext cx="4114800" cy="274320"/>
          </a:xfrm>
        </p:spPr>
        <p:txBody>
          <a:bodyPr/>
          <a:lstStyle/>
          <a:p>
            <a:r>
              <a:rPr lang="en-US" b="1" dirty="0"/>
              <a:t>AFAD 2025</a:t>
            </a:r>
          </a:p>
        </p:txBody>
      </p:sp>
    </p:spTree>
    <p:extLst>
      <p:ext uri="{BB962C8B-B14F-4D97-AF65-F5344CB8AC3E}">
        <p14:creationId xmlns:p14="http://schemas.microsoft.com/office/powerpoint/2010/main" val="35446312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13774</TotalTime>
  <Words>3732</Words>
  <Application>Microsoft Office PowerPoint</Application>
  <PresentationFormat>Widescreen</PresentationFormat>
  <Paragraphs>399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Symbol</vt:lpstr>
      <vt:lpstr>Wingdings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Roman</cp:lastModifiedBy>
  <cp:revision>199</cp:revision>
  <dcterms:created xsi:type="dcterms:W3CDTF">2023-08-11T04:52:31Z</dcterms:created>
  <dcterms:modified xsi:type="dcterms:W3CDTF">2025-06-16T11:07:15Z</dcterms:modified>
</cp:coreProperties>
</file>