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tags/tag2.xml" ContentType="application/vnd.openxmlformats-officedocument.presentationml.tags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22"/>
  </p:notesMasterIdLst>
  <p:sldIdLst>
    <p:sldId id="256" r:id="rId2"/>
    <p:sldId id="1602" r:id="rId3"/>
    <p:sldId id="1601" r:id="rId4"/>
    <p:sldId id="1605" r:id="rId5"/>
    <p:sldId id="1595" r:id="rId6"/>
    <p:sldId id="9334792" r:id="rId7"/>
    <p:sldId id="1604" r:id="rId8"/>
    <p:sldId id="9334793" r:id="rId9"/>
    <p:sldId id="262" r:id="rId10"/>
    <p:sldId id="1599" r:id="rId11"/>
    <p:sldId id="411" r:id="rId12"/>
    <p:sldId id="9334790" r:id="rId13"/>
    <p:sldId id="9334803" r:id="rId14"/>
    <p:sldId id="9334802" r:id="rId15"/>
    <p:sldId id="9334800" r:id="rId16"/>
    <p:sldId id="419" r:id="rId17"/>
    <p:sldId id="9334806" r:id="rId18"/>
    <p:sldId id="434" r:id="rId19"/>
    <p:sldId id="1600" r:id="rId20"/>
    <p:sldId id="9334795" r:id="rId21"/>
  </p:sldIdLst>
  <p:sldSz cx="12192000" cy="6858000"/>
  <p:notesSz cx="6858000" cy="9144000"/>
  <p:custDataLst>
    <p:tags r:id="rId23"/>
  </p:custDataLst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Fu Shiyuan" initials="FS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1C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度样式 2 - 强调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EB9631B5-78F2-41C9-869B-9F39066F8104}" styleName="中度样式 3 - 强调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355" autoAdjust="0"/>
    <p:restoredTop sz="53249" autoAdjust="0"/>
  </p:normalViewPr>
  <p:slideViewPr>
    <p:cSldViewPr snapToGrid="0">
      <p:cViewPr varScale="1">
        <p:scale>
          <a:sx n="38" d="100"/>
          <a:sy n="38" d="100"/>
        </p:scale>
        <p:origin x="1366" y="2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commentAuthors" Target="commentAuthor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gs" Target="tags/tag1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Relationship Id="rId27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file:///D:\2025\202503\&#24207;&#21015;&#21270;&#21453;&#24207;&#21015;&#21270;&#26102;&#38388;.xlsx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zh-CN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2766879767353301"/>
          <c:y val="4.0820295404655503E-2"/>
          <c:w val="0.85072626310021704"/>
          <c:h val="0.78093758314451001"/>
        </c:manualLayout>
      </c:layout>
      <c:barChart>
        <c:barDir val="col"/>
        <c:grouping val="clustered"/>
        <c:varyColors val="0"/>
        <c:ser>
          <c:idx val="1"/>
          <c:order val="1"/>
          <c:tx>
            <c:strRef>
              <c:f>Sheet2!$J$37</c:f>
              <c:strCache>
                <c:ptCount val="1"/>
                <c:pt idx="0">
                  <c:v>MSGPACK</c:v>
                </c:pt>
              </c:strCache>
            </c:strRef>
          </c:tx>
          <c:spPr>
            <a:pattFill prst="smGrid">
              <a:fgClr>
                <a:schemeClr val="accent6"/>
              </a:fgClr>
              <a:bgClr>
                <a:schemeClr val="bg1"/>
              </a:bgClr>
            </a:patt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/>
              <a:lstStyle/>
              <a:p>
                <a:pPr>
                  <a:defRPr lang="zh-CN" sz="1100" b="0" i="0" u="none" strike="noStrike" kern="1200" baseline="0">
                    <a:solidFill>
                      <a:sysClr val="windowText" lastClr="000000"/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zh-CN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multiLvlStrRef>
              <c:f>Sheet2!$K$33:$P$35</c:f>
              <c:multiLvlStrCache>
                <c:ptCount val="6"/>
                <c:lvl>
                  <c:pt idx="0">
                    <c:v>Serialization</c:v>
                  </c:pt>
                  <c:pt idx="1">
                    <c:v>	Deserialization</c:v>
                  </c:pt>
                  <c:pt idx="2">
                    <c:v>Serialization</c:v>
                  </c:pt>
                  <c:pt idx="3">
                    <c:v>	Deserialization</c:v>
                  </c:pt>
                  <c:pt idx="4">
                    <c:v>Serialization</c:v>
                  </c:pt>
                  <c:pt idx="5">
                    <c:v>	Deserialization</c:v>
                  </c:pt>
                </c:lvl>
                <c:lvl>
                  <c:pt idx="0">
                    <c:v>Compact Dataset</c:v>
                  </c:pt>
                  <c:pt idx="2">
                    <c:v>Moderate-scale Dataset</c:v>
                  </c:pt>
                  <c:pt idx="4">
                    <c:v>	Large-scale Dataset</c:v>
                  </c:pt>
                </c:lvl>
              </c:multiLvlStrCache>
            </c:multiLvlStrRef>
          </c:cat>
          <c:val>
            <c:numRef>
              <c:f>Sheet2!$K$37:$P$37</c:f>
              <c:numCache>
                <c:formatCode>0.00_ </c:formatCode>
                <c:ptCount val="6"/>
                <c:pt idx="0">
                  <c:v>3.0942162612369999</c:v>
                </c:pt>
                <c:pt idx="1">
                  <c:v>16.657412548584102</c:v>
                </c:pt>
                <c:pt idx="2">
                  <c:v>2.0489758068247399</c:v>
                </c:pt>
                <c:pt idx="3">
                  <c:v>7.1150028330142101</c:v>
                </c:pt>
                <c:pt idx="4">
                  <c:v>1.9426856090631299</c:v>
                </c:pt>
                <c:pt idx="5">
                  <c:v>7.6039372927784399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0F4F-48B5-B879-A022B72E1ED2}"/>
            </c:ext>
          </c:extLst>
        </c:ser>
        <c:ser>
          <c:idx val="2"/>
          <c:order val="2"/>
          <c:tx>
            <c:strRef>
              <c:f>Sheet2!$J$38</c:f>
              <c:strCache>
                <c:ptCount val="1"/>
                <c:pt idx="0">
                  <c:v>OUR METHOD</c:v>
                </c:pt>
              </c:strCache>
            </c:strRef>
          </c:tx>
          <c:spPr>
            <a:pattFill prst="wdDnDiag">
              <a:fgClr>
                <a:schemeClr val="accent2"/>
              </a:fgClr>
              <a:bgClr>
                <a:schemeClr val="bg1"/>
              </a:bgClr>
            </a:patt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/>
              <a:lstStyle/>
              <a:p>
                <a:pPr>
                  <a:defRPr lang="zh-CN" sz="1100" b="0" i="0" u="none" strike="noStrike" kern="1200" baseline="0">
                    <a:solidFill>
                      <a:sysClr val="windowText" lastClr="000000"/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zh-CN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multiLvlStrRef>
              <c:f>Sheet2!$K$33:$P$35</c:f>
              <c:multiLvlStrCache>
                <c:ptCount val="6"/>
                <c:lvl>
                  <c:pt idx="0">
                    <c:v>Serialization</c:v>
                  </c:pt>
                  <c:pt idx="1">
                    <c:v>	Deserialization</c:v>
                  </c:pt>
                  <c:pt idx="2">
                    <c:v>Serialization</c:v>
                  </c:pt>
                  <c:pt idx="3">
                    <c:v>	Deserialization</c:v>
                  </c:pt>
                  <c:pt idx="4">
                    <c:v>Serialization</c:v>
                  </c:pt>
                  <c:pt idx="5">
                    <c:v>	Deserialization</c:v>
                  </c:pt>
                </c:lvl>
                <c:lvl>
                  <c:pt idx="0">
                    <c:v>Compact Dataset</c:v>
                  </c:pt>
                  <c:pt idx="2">
                    <c:v>Moderate-scale Dataset</c:v>
                  </c:pt>
                  <c:pt idx="4">
                    <c:v>	Large-scale Dataset</c:v>
                  </c:pt>
                </c:lvl>
              </c:multiLvlStrCache>
            </c:multiLvlStrRef>
          </c:cat>
          <c:val>
            <c:numRef>
              <c:f>Sheet2!$K$38:$P$38</c:f>
              <c:numCache>
                <c:formatCode>0.00_ </c:formatCode>
                <c:ptCount val="6"/>
                <c:pt idx="0">
                  <c:v>11.004991550288601</c:v>
                </c:pt>
                <c:pt idx="1">
                  <c:v>13.0514357016778</c:v>
                </c:pt>
                <c:pt idx="2">
                  <c:v>5.8303938431041002</c:v>
                </c:pt>
                <c:pt idx="3">
                  <c:v>7.1758033772842804</c:v>
                </c:pt>
                <c:pt idx="4">
                  <c:v>5.90730272924863</c:v>
                </c:pt>
                <c:pt idx="5">
                  <c:v>7.33758793778075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0F4F-48B5-B879-A022B72E1ED2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49"/>
        <c:overlap val="-100"/>
        <c:axId val="559961392"/>
        <c:axId val="559960144"/>
      </c:barChart>
      <c:barChart>
        <c:barDir val="col"/>
        <c:grouping val="clustered"/>
        <c:varyColors val="0"/>
        <c:ser>
          <c:idx val="0"/>
          <c:order val="0"/>
          <c:tx>
            <c:strRef>
              <c:f>Sheet2!$J$36</c:f>
              <c:strCache>
                <c:ptCount val="1"/>
                <c:pt idx="0">
                  <c:v>JSON</c:v>
                </c:pt>
              </c:strCache>
            </c:strRef>
          </c:tx>
          <c:spPr>
            <a:pattFill prst="ltVert">
              <a:fgClr>
                <a:schemeClr val="accent6"/>
              </a:fgClr>
              <a:bgClr>
                <a:schemeClr val="bg1"/>
              </a:bgClr>
            </a:patt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lang="zh-CN" sz="1100" b="0" i="0" u="none" strike="noStrike" kern="1200" baseline="0">
                    <a:solidFill>
                      <a:sysClr val="windowText" lastClr="000000"/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zh-CN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multiLvlStrRef>
              <c:f>Sheet2!$K$33:$P$35</c:f>
              <c:multiLvlStrCache>
                <c:ptCount val="6"/>
                <c:lvl>
                  <c:pt idx="0">
                    <c:v>Serialization</c:v>
                  </c:pt>
                  <c:pt idx="1">
                    <c:v>	Deserialization</c:v>
                  </c:pt>
                  <c:pt idx="2">
                    <c:v>Serialization</c:v>
                  </c:pt>
                  <c:pt idx="3">
                    <c:v>	Deserialization</c:v>
                  </c:pt>
                  <c:pt idx="4">
                    <c:v>Serialization</c:v>
                  </c:pt>
                  <c:pt idx="5">
                    <c:v>	Deserialization</c:v>
                  </c:pt>
                </c:lvl>
                <c:lvl>
                  <c:pt idx="0">
                    <c:v>Compact Dataset</c:v>
                  </c:pt>
                  <c:pt idx="2">
                    <c:v>Moderate-scale Dataset</c:v>
                  </c:pt>
                  <c:pt idx="4">
                    <c:v>	Large-scale Dataset</c:v>
                  </c:pt>
                </c:lvl>
              </c:multiLvlStrCache>
            </c:multiLvlStrRef>
          </c:cat>
          <c:val>
            <c:numRef>
              <c:f>Sheet2!$K$36:$P$36</c:f>
              <c:numCache>
                <c:formatCode>0.00_ </c:formatCode>
                <c:ptCount val="6"/>
                <c:pt idx="0">
                  <c:v>3.6934523722797298E-2</c:v>
                </c:pt>
                <c:pt idx="1">
                  <c:v>5.9647816478175603E-2</c:v>
                </c:pt>
                <c:pt idx="2">
                  <c:v>3.38186747204283E-2</c:v>
                </c:pt>
                <c:pt idx="3">
                  <c:v>5.3591261281895897E-2</c:v>
                </c:pt>
                <c:pt idx="4">
                  <c:v>3.3256868631392503E-2</c:v>
                </c:pt>
                <c:pt idx="5">
                  <c:v>5.1652384992905101E-2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0F4F-48B5-B879-A022B72E1ED2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99"/>
        <c:overlap val="100"/>
        <c:axId val="1960548976"/>
        <c:axId val="695969472"/>
      </c:barChart>
      <c:catAx>
        <c:axId val="5599613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lang="zh-CN" sz="1100" b="0" i="0" u="none" strike="noStrike" kern="1200" baseline="0">
                <a:solidFill>
                  <a:sysClr val="windowText" lastClr="0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zh-CN"/>
          </a:p>
        </c:txPr>
        <c:crossAx val="559960144"/>
        <c:crosses val="autoZero"/>
        <c:auto val="1"/>
        <c:lblAlgn val="ctr"/>
        <c:lblOffset val="100"/>
        <c:noMultiLvlLbl val="0"/>
      </c:catAx>
      <c:valAx>
        <c:axId val="55996014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lang="zh-CN" sz="1100" b="0" i="0" u="none" strike="noStrike" kern="1200" baseline="0">
                    <a:solidFill>
                      <a:sysClr val="windowText" lastClr="000000"/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r>
                  <a:rPr lang="en-US" altLang="zh-CN"/>
                  <a:t>GB/s</a:t>
                </a:r>
                <a:endParaRPr lang="zh-CN" altLang="en-US"/>
              </a:p>
            </c:rich>
          </c:tx>
          <c:layout>
            <c:manualLayout>
              <c:xMode val="edge"/>
              <c:yMode val="edge"/>
              <c:x val="5.8519098191514102E-2"/>
              <c:y val="0.32381694032123098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lang="zh-CN" sz="1100" b="0" i="0" u="none" strike="noStrike" kern="1200" baseline="0">
                  <a:solidFill>
                    <a:sysClr val="windowText" lastClr="000000"/>
                  </a:solidFill>
                  <a:latin typeface="Times New Roman" panose="02020603050405020304" pitchFamily="18" charset="0"/>
                  <a:ea typeface="+mn-ea"/>
                  <a:cs typeface="Times New Roman" panose="02020603050405020304" pitchFamily="18" charset="0"/>
                </a:defRPr>
              </a:pPr>
              <a:endParaRPr lang="zh-CN"/>
            </a:p>
          </c:txPr>
        </c:title>
        <c:numFmt formatCode="0.00_ " sourceLinked="1"/>
        <c:majorTickMark val="in"/>
        <c:minorTickMark val="none"/>
        <c:tickLblPos val="nextTo"/>
        <c:spPr>
          <a:noFill/>
          <a:ln>
            <a:solidFill>
              <a:schemeClr val="tx1"/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lang="zh-CN" sz="1100" b="0" i="0" u="none" strike="noStrike" kern="1200" baseline="0">
                <a:solidFill>
                  <a:sysClr val="windowText" lastClr="0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zh-CN"/>
          </a:p>
        </c:txPr>
        <c:crossAx val="559961392"/>
        <c:crosses val="autoZero"/>
        <c:crossBetween val="between"/>
      </c:valAx>
      <c:catAx>
        <c:axId val="1960548976"/>
        <c:scaling>
          <c:orientation val="minMax"/>
        </c:scaling>
        <c:delete val="1"/>
        <c:axPos val="b"/>
        <c:numFmt formatCode="General" sourceLinked="1"/>
        <c:majorTickMark val="out"/>
        <c:minorTickMark val="none"/>
        <c:tickLblPos val="nextTo"/>
        <c:crossAx val="695969472"/>
        <c:crosses val="autoZero"/>
        <c:auto val="1"/>
        <c:lblAlgn val="ctr"/>
        <c:lblOffset val="100"/>
        <c:noMultiLvlLbl val="0"/>
      </c:catAx>
      <c:valAx>
        <c:axId val="695969472"/>
        <c:scaling>
          <c:orientation val="minMax"/>
          <c:max val="1"/>
        </c:scaling>
        <c:delete val="0"/>
        <c:axPos val="r"/>
        <c:numFmt formatCode="0.00_ " sourceLinked="1"/>
        <c:majorTickMark val="out"/>
        <c:minorTickMark val="none"/>
        <c:tickLblPos val="nextTo"/>
        <c:spPr>
          <a:noFill/>
          <a:ln>
            <a:solidFill>
              <a:schemeClr val="tx1"/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lang="zh-CN" sz="1100" b="0" i="0" u="none" strike="noStrike" kern="1200" baseline="0">
                <a:solidFill>
                  <a:sysClr val="windowText" lastClr="0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zh-CN"/>
          </a:p>
        </c:txPr>
        <c:crossAx val="1960548976"/>
        <c:crosses val="max"/>
        <c:crossBetween val="between"/>
      </c:valAx>
      <c:dTable>
        <c:showHorzBorder val="1"/>
        <c:showVertBorder val="1"/>
        <c:showOutline val="1"/>
        <c:showKeys val="1"/>
        <c:spPr>
          <a:noFill/>
          <a:ln w="9525" cap="flat" cmpd="sng" algn="ctr">
            <a:solidFill>
              <a:schemeClr val="tx1"/>
            </a:solidFill>
            <a:round/>
          </a:ln>
          <a:effectLst/>
        </c:spPr>
        <c:txPr>
          <a:bodyPr rot="0" spcFirstLastPara="1" vertOverflow="ellipsis" vert="horz" wrap="square" anchor="ctr" anchorCtr="1"/>
          <a:lstStyle/>
          <a:p>
            <a:pPr rtl="0">
              <a:defRPr lang="zh-CN" sz="1100" b="0" i="0" u="none" strike="noStrike" kern="1200" baseline="0">
                <a:solidFill>
                  <a:sysClr val="windowText" lastClr="000000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zh-CN"/>
          </a:p>
        </c:txPr>
      </c:dTable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59467716601074505"/>
          <c:y val="4.69905962139971E-2"/>
          <c:w val="0.31037944981863502"/>
          <c:h val="5.7516424450537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lang="zh-CN" sz="1100" b="0" i="0" u="none" strike="noStrike" kern="1200" baseline="0">
              <a:solidFill>
                <a:sysClr val="windowText" lastClr="000000"/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zh-CN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lang="zh-CN" sz="1100">
          <a:solidFill>
            <a:sysClr val="windowText" lastClr="000000"/>
          </a:solidFill>
          <a:latin typeface="Times New Roman" panose="02020603050405020304" pitchFamily="18" charset="0"/>
          <a:cs typeface="Times New Roman" panose="02020603050405020304" pitchFamily="18" charset="0"/>
        </a:defRPr>
      </a:pPr>
      <a:endParaRPr lang="zh-CN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850F5FB-EBA5-4D27-B756-DA29B0DC92CE}" type="datetimeFigureOut">
              <a:rPr lang="zh-CN" altLang="en-US" smtClean="0"/>
              <a:t>2025/6/19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E5D99BA-C42D-4353-9840-1D3FD4ABA29A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 idx="2"/>
          </p:nvPr>
        </p:nvSpPr>
        <p:spPr/>
      </p:sp>
      <p:sp>
        <p:nvSpPr>
          <p:cNvPr id="3" name="文本占位符 2"/>
          <p:cNvSpPr>
            <a:spLocks noGrp="1"/>
          </p:cNvSpPr>
          <p:nvPr>
            <p:ph type="body" idx="3"/>
          </p:nvPr>
        </p:nvSpPr>
        <p:spPr/>
        <p:txBody>
          <a:bodyPr/>
          <a:lstStyle/>
          <a:p>
            <a:endParaRPr lang="zh-CN" alt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 fontAlgn="base">
              <a:buFont typeface="Arial" panose="020B0604020202020204" pitchFamily="34" charset="0"/>
              <a:buNone/>
            </a:pPr>
            <a:endParaRPr lang="en-US" altLang="zh-CN" b="0" i="0" dirty="0">
              <a:effectLst/>
              <a:latin typeface="PingFang SC"/>
            </a:endParaRPr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4CC407-73A4-4E46-933D-9DC4C9082A8A}" type="slidenum">
              <a:rPr lang="zh-CN" altLang="en-US" smtClean="0"/>
              <a:t>2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altLang="zh-CN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4CC407-73A4-4E46-933D-9DC4C9082A8A}" type="slidenum">
              <a:rPr lang="zh-CN" altLang="en-US" smtClean="0"/>
              <a:t>3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/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E5D99BA-C42D-4353-9840-1D3FD4ABA29A}" type="slidenum">
              <a:rPr lang="zh-CN" altLang="en-US" smtClean="0"/>
              <a:t>4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4CC407-73A4-4E46-933D-9DC4C9082A8A}" type="slidenum">
              <a:rPr lang="zh-CN" altLang="en-US" smtClean="0"/>
              <a:t>5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altLang="zh-CN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CACB52-2734-4AE9-B405-CACD54CB2FC0}" type="slidenum">
              <a:rPr lang="zh-CN" altLang="en-US" smtClean="0"/>
              <a:t>6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4CC407-73A4-4E46-933D-9DC4C9082A8A}" type="slidenum">
              <a:rPr lang="zh-CN" altLang="en-US" smtClean="0"/>
              <a:t>7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 fontAlgn="base">
              <a:buFont typeface="Arial" panose="020B0604020202020204" pitchFamily="34" charset="0"/>
              <a:buNone/>
            </a:pPr>
            <a:endParaRPr lang="en-US" altLang="zh-CN" b="0" i="0" dirty="0">
              <a:effectLst/>
              <a:latin typeface="PingFang SC"/>
            </a:endParaRPr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E5D99BA-C42D-4353-9840-1D3FD4ABA29A}" type="slidenum">
              <a:rPr lang="zh-CN" altLang="en-US" smtClean="0"/>
              <a:t>8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altLang="zh-CN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E5D99BA-C42D-4353-9840-1D3FD4ABA29A}" type="slidenum">
              <a:rPr lang="zh-CN" altLang="en-US" smtClean="0"/>
              <a:t>9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4CC407-73A4-4E46-933D-9DC4C9082A8A}" type="slidenum">
              <a:rPr lang="zh-CN" altLang="en-US" smtClean="0"/>
              <a:t>10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47AFDE0-3D5B-42CF-A9B9-902C649BD45D}" type="slidenum">
              <a:rPr lang="zh-CN" altLang="en-US" smtClean="0"/>
              <a:t>11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47AFDE0-3D5B-42CF-A9B9-902C649BD45D}" type="slidenum">
              <a:rPr lang="zh-CN" altLang="en-US" smtClean="0"/>
              <a:t>12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47AFDE0-3D5B-42CF-A9B9-902C649BD45D}" type="slidenum">
              <a:rPr lang="zh-CN" altLang="en-US" smtClean="0"/>
              <a:t>13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E5D99BA-C42D-4353-9840-1D3FD4ABA29A}" type="slidenum">
              <a:rPr lang="zh-CN" altLang="en-US" smtClean="0"/>
              <a:t>14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4564EFF-5E35-4E87-808C-A3FA1EA87F1C}" type="slidenum">
              <a:rPr lang="zh-CN" altLang="en-US" smtClean="0"/>
              <a:t>15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4564EFF-5E35-4E87-808C-A3FA1EA87F1C}" type="slidenum">
              <a:rPr lang="zh-CN" altLang="en-US" smtClean="0"/>
              <a:t>16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4564EFF-5E35-4E87-808C-A3FA1EA87F1C}" type="slidenum">
              <a:rPr lang="zh-CN" altLang="en-US" smtClean="0"/>
              <a:t>17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4564EFF-5E35-4E87-808C-A3FA1EA87F1C}" type="slidenum">
              <a:rPr lang="zh-CN" altLang="en-US" smtClean="0"/>
              <a:t>18</a:t>
            </a:fld>
            <a:endParaRPr lang="zh-CN" alt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F4CC407-73A4-4E46-933D-9DC4C9082A8A}" type="slidenum">
              <a:rPr lang="zh-CN" altLang="en-US" smtClean="0"/>
              <a:t>19</a:t>
            </a:fld>
            <a:endParaRPr lang="zh-CN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jpeg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jpeg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Title 1"/>
          <p:cNvSpPr>
            <a:spLocks noGrp="1"/>
          </p:cNvSpPr>
          <p:nvPr>
            <p:ph type="ctrTitle" hasCustomPrompt="1"/>
          </p:nvPr>
        </p:nvSpPr>
        <p:spPr>
          <a:xfrm>
            <a:off x="0" y="1967696"/>
            <a:ext cx="12192000" cy="1461836"/>
          </a:xfrm>
          <a:prstGeom prst="rect">
            <a:avLst/>
          </a:prstGeom>
        </p:spPr>
        <p:txBody>
          <a:bodyPr anchor="ctr">
            <a:normAutofit/>
          </a:bodyPr>
          <a:lstStyle>
            <a:lvl1pPr algn="ctr">
              <a:defRPr sz="6000" b="1">
                <a:solidFill>
                  <a:srgbClr val="A40000"/>
                </a:solidFill>
                <a:latin typeface="+mn-lt"/>
              </a:defRPr>
            </a:lvl1pPr>
          </a:lstStyle>
          <a:p>
            <a:r>
              <a:rPr lang="en-US" altLang="zh-CN" dirty="0"/>
              <a:t>Presentation Title</a:t>
            </a:r>
            <a:endParaRPr lang="en-US" dirty="0"/>
          </a:p>
        </p:txBody>
      </p:sp>
      <p:sp>
        <p:nvSpPr>
          <p:cNvPr id="30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300481" y="4013936"/>
            <a:ext cx="4561433" cy="340814"/>
          </a:xfrm>
          <a:prstGeom prst="rect">
            <a:avLst/>
          </a:prstGeom>
        </p:spPr>
        <p:txBody>
          <a:bodyPr anchor="ctr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defRPr sz="2400" b="0">
                <a:solidFill>
                  <a:srgbClr val="A40000"/>
                </a:solidFill>
                <a:latin typeface="+mn-lt"/>
                <a:ea typeface="黑体" panose="02010609060101010101" pitchFamily="49" charset="-122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altLang="zh-CN" dirty="0"/>
              <a:t>Reporter</a:t>
            </a:r>
            <a:endParaRPr lang="en-US" dirty="0"/>
          </a:p>
        </p:txBody>
      </p:sp>
      <p:pic>
        <p:nvPicPr>
          <p:cNvPr id="31" name="图片 30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0653"/>
          <a:stretch>
            <a:fillRect/>
          </a:stretch>
        </p:blipFill>
        <p:spPr>
          <a:xfrm>
            <a:off x="165851" y="233274"/>
            <a:ext cx="1531276" cy="741191"/>
          </a:xfrm>
          <a:prstGeom prst="rect">
            <a:avLst/>
          </a:prstGeom>
        </p:spPr>
      </p:pic>
      <p:grpSp>
        <p:nvGrpSpPr>
          <p:cNvPr id="33" name="组合 32"/>
          <p:cNvGrpSpPr/>
          <p:nvPr/>
        </p:nvGrpSpPr>
        <p:grpSpPr>
          <a:xfrm>
            <a:off x="0" y="1102039"/>
            <a:ext cx="12192000" cy="110846"/>
            <a:chOff x="0" y="846225"/>
            <a:chExt cx="9144000" cy="110846"/>
          </a:xfrm>
        </p:grpSpPr>
        <p:grpSp>
          <p:nvGrpSpPr>
            <p:cNvPr id="34" name="组合 33"/>
            <p:cNvGrpSpPr/>
            <p:nvPr/>
          </p:nvGrpSpPr>
          <p:grpSpPr>
            <a:xfrm>
              <a:off x="0" y="846226"/>
              <a:ext cx="9144000" cy="110845"/>
              <a:chOff x="0" y="846226"/>
              <a:chExt cx="9144000" cy="110845"/>
            </a:xfrm>
          </p:grpSpPr>
          <p:sp>
            <p:nvSpPr>
              <p:cNvPr id="38" name="矩形 37"/>
              <p:cNvSpPr/>
              <p:nvPr/>
            </p:nvSpPr>
            <p:spPr>
              <a:xfrm>
                <a:off x="875653" y="846227"/>
                <a:ext cx="8268347" cy="110436"/>
              </a:xfrm>
              <a:prstGeom prst="rect">
                <a:avLst/>
              </a:prstGeom>
              <a:solidFill>
                <a:srgbClr val="000099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 sz="1800"/>
              </a:p>
            </p:txBody>
          </p:sp>
          <p:sp>
            <p:nvSpPr>
              <p:cNvPr id="37" name="矩形 36"/>
              <p:cNvSpPr/>
              <p:nvPr/>
            </p:nvSpPr>
            <p:spPr>
              <a:xfrm>
                <a:off x="0" y="846226"/>
                <a:ext cx="975360" cy="110845"/>
              </a:xfrm>
              <a:prstGeom prst="rect">
                <a:avLst/>
              </a:prstGeom>
              <a:solidFill>
                <a:srgbClr val="000099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 sz="1800"/>
              </a:p>
            </p:txBody>
          </p:sp>
        </p:grpSp>
        <p:cxnSp>
          <p:nvCxnSpPr>
            <p:cNvPr id="35" name="直接连接符 34"/>
            <p:cNvCxnSpPr/>
            <p:nvPr/>
          </p:nvCxnSpPr>
          <p:spPr>
            <a:xfrm flipV="1">
              <a:off x="975360" y="846225"/>
              <a:ext cx="0" cy="110438"/>
            </a:xfrm>
            <a:prstGeom prst="line">
              <a:avLst/>
            </a:prstGeom>
            <a:ln w="19050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0" name="组合 39"/>
          <p:cNvGrpSpPr/>
          <p:nvPr/>
        </p:nvGrpSpPr>
        <p:grpSpPr>
          <a:xfrm>
            <a:off x="7285939" y="6472191"/>
            <a:ext cx="4906063" cy="400110"/>
            <a:chOff x="3891916" y="6461760"/>
            <a:chExt cx="5252086" cy="515112"/>
          </a:xfrm>
        </p:grpSpPr>
        <p:sp>
          <p:nvSpPr>
            <p:cNvPr id="41" name="文本框 40"/>
            <p:cNvSpPr txBox="1"/>
            <p:nvPr/>
          </p:nvSpPr>
          <p:spPr>
            <a:xfrm>
              <a:off x="3891916" y="6461760"/>
              <a:ext cx="5252086" cy="515112"/>
            </a:xfrm>
            <a:prstGeom prst="rect">
              <a:avLst/>
            </a:prstGeom>
            <a:solidFill>
              <a:srgbClr val="000099"/>
            </a:solidFill>
            <a:ln>
              <a:noFill/>
            </a:ln>
          </p:spPr>
          <p:txBody>
            <a:bodyPr wrap="square" rtlCol="0">
              <a:spAutoFit/>
            </a:bodyPr>
            <a:lstStyle/>
            <a:p>
              <a:pPr algn="r"/>
              <a:endParaRPr lang="zh-CN" altLang="en-US" sz="2000" dirty="0">
                <a:solidFill>
                  <a:schemeClr val="bg1"/>
                </a:solidFill>
                <a:latin typeface="Times New Roman" panose="02020603050405020304" pitchFamily="18" charset="0"/>
                <a:ea typeface="楷体" panose="02010609060101010101" pitchFamily="49" charset="-122"/>
                <a:cs typeface="Times New Roman" panose="02020603050405020304" pitchFamily="18" charset="0"/>
              </a:endParaRPr>
            </a:p>
          </p:txBody>
        </p:sp>
        <p:sp>
          <p:nvSpPr>
            <p:cNvPr id="42" name="直角三角形 41"/>
            <p:cNvSpPr/>
            <p:nvPr/>
          </p:nvSpPr>
          <p:spPr>
            <a:xfrm flipV="1">
              <a:off x="3892140" y="6461761"/>
              <a:ext cx="655405" cy="339736"/>
            </a:xfrm>
            <a:prstGeom prst="rtTriangl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800"/>
            </a:p>
          </p:txBody>
        </p:sp>
      </p:grpSp>
      <p:sp>
        <p:nvSpPr>
          <p:cNvPr id="43" name="菱形 42"/>
          <p:cNvSpPr/>
          <p:nvPr/>
        </p:nvSpPr>
        <p:spPr>
          <a:xfrm>
            <a:off x="6003008" y="6379860"/>
            <a:ext cx="826581" cy="400110"/>
          </a:xfrm>
          <a:prstGeom prst="diamond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800"/>
          </a:p>
        </p:txBody>
      </p:sp>
      <p:sp>
        <p:nvSpPr>
          <p:cNvPr id="44" name="文本框 43"/>
          <p:cNvSpPr txBox="1"/>
          <p:nvPr/>
        </p:nvSpPr>
        <p:spPr>
          <a:xfrm>
            <a:off x="7701546" y="6496436"/>
            <a:ext cx="468728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zh-CN" altLang="en-US" sz="1400" b="1" dirty="0">
                <a:solidFill>
                  <a:schemeClr val="bg1"/>
                </a:solidFill>
                <a:latin typeface="Rockwell Extra Bold" panose="02060903040505020403" pitchFamily="18" charset="0"/>
                <a:ea typeface="楷体" panose="02010609060101010101" pitchFamily="49" charset="-122"/>
                <a:cs typeface="Times New Roman" panose="02020603050405020304" pitchFamily="18" charset="0"/>
              </a:rPr>
              <a:t>计算中心</a:t>
            </a:r>
            <a:endParaRPr lang="zh-CN" altLang="en-US" sz="1400" b="1" u="none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5" name="副标题 2"/>
          <p:cNvSpPr txBox="1"/>
          <p:nvPr/>
        </p:nvSpPr>
        <p:spPr>
          <a:xfrm>
            <a:off x="0" y="6404058"/>
            <a:ext cx="7465232" cy="239653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marL="182880" indent="-182880" algn="l" defTabSz="914400" rtl="0" eaLnBrk="1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Font typeface="Wingdings" panose="05000000000000000000" pitchFamily="2" charset="2"/>
              <a:buChar char="l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182880" algn="l" defTabSz="914400" rtl="0" eaLnBrk="1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Font typeface="Wingdings" panose="05000000000000000000" pitchFamily="2" charset="2"/>
              <a:buChar char="n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182880" algn="l" defTabSz="914400" rtl="0" eaLnBrk="1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Font typeface="Wingdings" panose="05000000000000000000" pitchFamily="2" charset="2"/>
              <a:buChar char="u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182880" algn="l" defTabSz="914400" rtl="0" eaLnBrk="1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Font typeface="Wingdings" panose="05000000000000000000" pitchFamily="2" charset="2"/>
              <a:buChar char="Ø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182880" algn="l" defTabSz="914400" rtl="0" eaLnBrk="1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Font typeface="Wingdings" panose="05000000000000000000" pitchFamily="2" charset="2"/>
              <a:buChar char="ü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anose="05020102010507070707" pitchFamily="18" charset="2"/>
              <a:buChar char=""/>
              <a:defRPr sz="13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anose="05020102010507070707" pitchFamily="18" charset="2"/>
              <a:buChar char=""/>
              <a:defRPr sz="13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anose="05020102010507070707" pitchFamily="18" charset="2"/>
              <a:buChar char=""/>
              <a:defRPr sz="13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250"/>
              </a:spcBef>
              <a:spcAft>
                <a:spcPts val="250"/>
              </a:spcAft>
              <a:buClr>
                <a:schemeClr val="accent1"/>
              </a:buClr>
              <a:buFont typeface="Wingdings 2" panose="05020102010507070707" pitchFamily="18" charset="2"/>
              <a:buChar char=""/>
              <a:defRPr sz="1300" kern="120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l">
              <a:buNone/>
            </a:pPr>
            <a:r>
              <a:rPr lang="zh-CN" altLang="en-US" sz="1600" dirty="0"/>
              <a:t>二零二零年终总结 报告</a:t>
            </a:r>
            <a:endParaRPr lang="en-US" altLang="zh-CN" sz="1600" dirty="0"/>
          </a:p>
        </p:txBody>
      </p:sp>
      <p:cxnSp>
        <p:nvCxnSpPr>
          <p:cNvPr id="3" name="直接连接符 2"/>
          <p:cNvCxnSpPr/>
          <p:nvPr/>
        </p:nvCxnSpPr>
        <p:spPr>
          <a:xfrm>
            <a:off x="1" y="6721454"/>
            <a:ext cx="7373721" cy="0"/>
          </a:xfrm>
          <a:prstGeom prst="line">
            <a:avLst/>
          </a:prstGeom>
          <a:ln w="19050">
            <a:solidFill>
              <a:srgbClr val="0000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文本占位符 5"/>
          <p:cNvSpPr>
            <a:spLocks noGrp="1"/>
          </p:cNvSpPr>
          <p:nvPr>
            <p:ph type="body" sz="quarter" idx="11" hasCustomPrompt="1"/>
          </p:nvPr>
        </p:nvSpPr>
        <p:spPr>
          <a:xfrm>
            <a:off x="1300481" y="4417132"/>
            <a:ext cx="4555735" cy="373753"/>
          </a:xfrm>
        </p:spPr>
        <p:txBody>
          <a:bodyPr anchor="ctr"/>
          <a:lstStyle>
            <a:lvl1pPr marL="0" indent="0">
              <a:buNone/>
              <a:defRPr sz="2400" b="0">
                <a:solidFill>
                  <a:srgbClr val="A40000"/>
                </a:solidFill>
              </a:defRPr>
            </a:lvl1pPr>
          </a:lstStyle>
          <a:p>
            <a:pPr lvl="0"/>
            <a:r>
              <a:rPr lang="en-US" altLang="zh-CN" dirty="0"/>
              <a:t>system</a:t>
            </a:r>
            <a:endParaRPr lang="zh-CN" altLang="en-US" dirty="0"/>
          </a:p>
        </p:txBody>
      </p:sp>
      <p:sp>
        <p:nvSpPr>
          <p:cNvPr id="24" name="文本占位符 5"/>
          <p:cNvSpPr>
            <a:spLocks noGrp="1"/>
          </p:cNvSpPr>
          <p:nvPr>
            <p:ph type="body" sz="quarter" idx="12" hasCustomPrompt="1"/>
          </p:nvPr>
        </p:nvSpPr>
        <p:spPr>
          <a:xfrm>
            <a:off x="1300481" y="4853266"/>
            <a:ext cx="4555735" cy="373753"/>
          </a:xfrm>
        </p:spPr>
        <p:txBody>
          <a:bodyPr anchor="ctr">
            <a:normAutofit/>
          </a:bodyPr>
          <a:lstStyle>
            <a:lvl1pPr marL="0" indent="0">
              <a:buNone/>
              <a:defRPr sz="2400" b="0">
                <a:solidFill>
                  <a:srgbClr val="A40000"/>
                </a:solidFill>
              </a:defRPr>
            </a:lvl1pPr>
          </a:lstStyle>
          <a:p>
            <a:pPr lvl="0"/>
            <a:r>
              <a:rPr lang="en-US" altLang="zh-CN" dirty="0"/>
              <a:t>date</a:t>
            </a:r>
            <a:endParaRPr lang="zh-CN" altLang="en-US" dirty="0"/>
          </a:p>
        </p:txBody>
      </p:sp>
      <p:pic>
        <p:nvPicPr>
          <p:cNvPr id="21" name="图片 2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064552" y="233274"/>
            <a:ext cx="922538" cy="720912"/>
          </a:xfrm>
          <a:prstGeom prst="rect">
            <a:avLst/>
          </a:prstGeom>
        </p:spPr>
      </p:pic>
      <p:pic>
        <p:nvPicPr>
          <p:cNvPr id="20" name="图片 19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24192" y="255049"/>
            <a:ext cx="3288365" cy="653671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736506" y="1026566"/>
            <a:ext cx="10718987" cy="4804867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defRPr lang="zh-CN" altLang="en-US" sz="2400" smtClean="0">
                <a:solidFill>
                  <a:srgbClr val="000099"/>
                </a:solidFill>
              </a:defRPr>
            </a:lvl1pPr>
            <a:lvl2pPr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defRPr lang="zh-CN" altLang="en-US" sz="2000" smtClean="0">
                <a:solidFill>
                  <a:schemeClr val="tx1"/>
                </a:solidFill>
              </a:defRPr>
            </a:lvl2pPr>
            <a:lvl3pPr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defRPr lang="zh-CN" altLang="en-US" sz="1800" smtClean="0">
                <a:solidFill>
                  <a:schemeClr val="tx1"/>
                </a:solidFill>
              </a:defRPr>
            </a:lvl3pPr>
            <a:lvl4pPr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defRPr lang="zh-CN" altLang="en-US" sz="1600" smtClean="0">
                <a:solidFill>
                  <a:schemeClr val="tx1"/>
                </a:solidFill>
              </a:defRPr>
            </a:lvl4pPr>
            <a:lvl5pPr>
              <a:lnSpc>
                <a:spcPct val="110000"/>
              </a:lnSpc>
              <a:spcBef>
                <a:spcPts val="600"/>
              </a:spcBef>
              <a:spcAft>
                <a:spcPts val="0"/>
              </a:spcAft>
              <a:defRPr lang="en-US" sz="1600" dirty="0">
                <a:solidFill>
                  <a:schemeClr val="tx1"/>
                </a:solidFill>
              </a:defRPr>
            </a:lvl5pPr>
          </a:lstStyle>
          <a:p>
            <a:pPr lvl="0">
              <a:buClrTx/>
              <a:buFont typeface="Wingdings" panose="05000000000000000000" pitchFamily="2" charset="2"/>
              <a:buChar char="l"/>
            </a:pPr>
            <a:r>
              <a:rPr lang="en-US" altLang="zh-CN" dirty="0"/>
              <a:t>Click here to add text</a:t>
            </a:r>
            <a:endParaRPr lang="zh-CN" altLang="en-US" dirty="0"/>
          </a:p>
          <a:p>
            <a:pPr lvl="1">
              <a:buClrTx/>
              <a:buFont typeface="Wingdings" panose="05000000000000000000" pitchFamily="2" charset="2"/>
              <a:buChar char="n"/>
            </a:pPr>
            <a:r>
              <a:rPr lang="en-US" altLang="zh-CN" dirty="0"/>
              <a:t>Click here to add text</a:t>
            </a:r>
            <a:endParaRPr lang="zh-CN" altLang="en-US" dirty="0"/>
          </a:p>
          <a:p>
            <a:pPr lvl="2">
              <a:buClrTx/>
              <a:buFont typeface="Wingdings" panose="05000000000000000000" pitchFamily="2" charset="2"/>
              <a:buChar char="u"/>
            </a:pPr>
            <a:r>
              <a:rPr lang="en-US" altLang="zh-CN" dirty="0"/>
              <a:t>Click here to add text</a:t>
            </a:r>
            <a:endParaRPr lang="zh-CN" altLang="en-US" dirty="0"/>
          </a:p>
          <a:p>
            <a:pPr lvl="3">
              <a:buClrTx/>
              <a:buFont typeface="Wingdings" panose="05000000000000000000" pitchFamily="2" charset="2"/>
              <a:buChar char="Ø"/>
            </a:pPr>
            <a:r>
              <a:rPr lang="en-US" altLang="zh-CN" dirty="0"/>
              <a:t>Click here to add text</a:t>
            </a:r>
            <a:endParaRPr lang="zh-CN" altLang="en-US" dirty="0"/>
          </a:p>
          <a:p>
            <a:pPr lvl="4">
              <a:buClrTx/>
              <a:buFont typeface="Wingdings" panose="05000000000000000000" pitchFamily="2" charset="2"/>
              <a:buChar char="ü"/>
            </a:pPr>
            <a:r>
              <a:rPr lang="en-US" altLang="zh-CN" dirty="0"/>
              <a:t>Click here to add text</a:t>
            </a:r>
            <a:endParaRPr lang="en-US" dirty="0"/>
          </a:p>
        </p:txBody>
      </p:sp>
      <p:sp>
        <p:nvSpPr>
          <p:cNvPr id="10" name="标题 4"/>
          <p:cNvSpPr>
            <a:spLocks noGrp="1"/>
          </p:cNvSpPr>
          <p:nvPr>
            <p:ph type="title" hasCustomPrompt="1"/>
          </p:nvPr>
        </p:nvSpPr>
        <p:spPr>
          <a:xfrm>
            <a:off x="1558637" y="105353"/>
            <a:ext cx="10515600" cy="663575"/>
          </a:xfrm>
          <a:prstGeom prst="rect">
            <a:avLst/>
          </a:prstGeom>
        </p:spPr>
        <p:txBody>
          <a:bodyPr anchor="ctr"/>
          <a:lstStyle>
            <a:lvl1pPr>
              <a:defRPr sz="3200" b="1" baseline="0">
                <a:solidFill>
                  <a:srgbClr val="C00000"/>
                </a:solidFill>
              </a:defRPr>
            </a:lvl1pPr>
          </a:lstStyle>
          <a:p>
            <a:r>
              <a:rPr lang="en-US" altLang="zh-CN" dirty="0"/>
              <a:t>Click here to add text</a:t>
            </a:r>
            <a:endParaRPr lang="zh-CN" altLang="en-US" dirty="0"/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24192" y="105100"/>
            <a:ext cx="3288365" cy="653671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标题和目录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标题 4"/>
          <p:cNvSpPr>
            <a:spLocks noGrp="1"/>
          </p:cNvSpPr>
          <p:nvPr>
            <p:ph type="title" hasCustomPrompt="1"/>
          </p:nvPr>
        </p:nvSpPr>
        <p:spPr>
          <a:xfrm>
            <a:off x="1558637" y="105353"/>
            <a:ext cx="10515600" cy="663575"/>
          </a:xfrm>
          <a:prstGeom prst="rect">
            <a:avLst/>
          </a:prstGeom>
        </p:spPr>
        <p:txBody>
          <a:bodyPr anchor="ctr"/>
          <a:lstStyle>
            <a:lvl1pPr>
              <a:defRPr sz="4000" b="1" baseline="0">
                <a:solidFill>
                  <a:srgbClr val="C00000"/>
                </a:solidFill>
              </a:defRPr>
            </a:lvl1pPr>
          </a:lstStyle>
          <a:p>
            <a:r>
              <a:rPr lang="en-US" altLang="zh-CN" dirty="0"/>
              <a:t>Click here to add text</a:t>
            </a:r>
            <a:endParaRPr lang="zh-CN" altLang="en-US" dirty="0"/>
          </a:p>
        </p:txBody>
      </p:sp>
      <p:sp>
        <p:nvSpPr>
          <p:cNvPr id="11" name="文本占位符 10"/>
          <p:cNvSpPr>
            <a:spLocks noGrp="1"/>
          </p:cNvSpPr>
          <p:nvPr>
            <p:ph type="body" sz="quarter" idx="10" hasCustomPrompt="1"/>
          </p:nvPr>
        </p:nvSpPr>
        <p:spPr>
          <a:xfrm>
            <a:off x="2439365" y="2046723"/>
            <a:ext cx="817033" cy="561975"/>
          </a:xfrm>
          <a:solidFill>
            <a:srgbClr val="000099"/>
          </a:solidFill>
          <a:ln>
            <a:noFill/>
          </a:ln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</a:lstStyle>
          <a:p>
            <a:pPr lvl="0"/>
            <a:r>
              <a:rPr lang="en-US" altLang="zh-CN" dirty="0"/>
              <a:t>No.</a:t>
            </a:r>
            <a:endParaRPr lang="zh-CN" altLang="en-US" dirty="0"/>
          </a:p>
        </p:txBody>
      </p:sp>
      <p:sp>
        <p:nvSpPr>
          <p:cNvPr id="15" name="文本占位符 14"/>
          <p:cNvSpPr>
            <a:spLocks noGrp="1"/>
          </p:cNvSpPr>
          <p:nvPr>
            <p:ph type="body" sz="quarter" idx="11" hasCustomPrompt="1"/>
          </p:nvPr>
        </p:nvSpPr>
        <p:spPr>
          <a:xfrm>
            <a:off x="3270057" y="2046722"/>
            <a:ext cx="6318251" cy="561974"/>
          </a:xfrm>
          <a:solidFill>
            <a:schemeClr val="bg1">
              <a:lumMod val="95000"/>
            </a:schemeClr>
          </a:solidFill>
          <a:ln w="19050">
            <a:solidFill>
              <a:schemeClr val="tx1"/>
            </a:solidFill>
            <a:prstDash val="sysDot"/>
          </a:ln>
        </p:spPr>
        <p:txBody>
          <a:bodyPr anchor="ctr"/>
          <a:lstStyle>
            <a:lvl1pPr marL="0" indent="0">
              <a:buNone/>
              <a:defRPr baseline="0"/>
            </a:lvl1pPr>
          </a:lstStyle>
          <a:p>
            <a:pPr lvl="0"/>
            <a:r>
              <a:rPr lang="en-US" altLang="zh-CN" dirty="0"/>
              <a:t>Click here to add title</a:t>
            </a:r>
            <a:endParaRPr lang="zh-CN" altLang="en-US" dirty="0"/>
          </a:p>
        </p:txBody>
      </p:sp>
      <p:sp>
        <p:nvSpPr>
          <p:cNvPr id="16" name="文本占位符 10"/>
          <p:cNvSpPr>
            <a:spLocks noGrp="1"/>
          </p:cNvSpPr>
          <p:nvPr>
            <p:ph type="body" sz="quarter" idx="12" hasCustomPrompt="1"/>
          </p:nvPr>
        </p:nvSpPr>
        <p:spPr>
          <a:xfrm>
            <a:off x="2439365" y="2864141"/>
            <a:ext cx="817033" cy="561975"/>
          </a:xfrm>
          <a:solidFill>
            <a:srgbClr val="000099"/>
          </a:solidFill>
          <a:ln>
            <a:noFill/>
          </a:ln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</a:lstStyle>
          <a:p>
            <a:pPr lvl="0"/>
            <a:r>
              <a:rPr lang="en-US" altLang="zh-CN" dirty="0"/>
              <a:t>No.</a:t>
            </a:r>
            <a:endParaRPr lang="zh-CN" altLang="en-US" dirty="0"/>
          </a:p>
        </p:txBody>
      </p:sp>
      <p:sp>
        <p:nvSpPr>
          <p:cNvPr id="18" name="文本占位符 14"/>
          <p:cNvSpPr>
            <a:spLocks noGrp="1"/>
          </p:cNvSpPr>
          <p:nvPr>
            <p:ph type="body" sz="quarter" idx="13" hasCustomPrompt="1"/>
          </p:nvPr>
        </p:nvSpPr>
        <p:spPr>
          <a:xfrm>
            <a:off x="3270057" y="2864140"/>
            <a:ext cx="6318251" cy="561974"/>
          </a:xfrm>
          <a:solidFill>
            <a:schemeClr val="bg1">
              <a:lumMod val="95000"/>
            </a:schemeClr>
          </a:solidFill>
          <a:ln w="19050">
            <a:solidFill>
              <a:schemeClr val="tx1"/>
            </a:solidFill>
            <a:prstDash val="sysDot"/>
          </a:ln>
        </p:spPr>
        <p:txBody>
          <a:bodyPr anchor="ctr"/>
          <a:lstStyle>
            <a:lvl1pPr marL="0" indent="0">
              <a:buNone/>
              <a:defRPr baseline="0"/>
            </a:lvl1pPr>
          </a:lstStyle>
          <a:p>
            <a:pPr lvl="0"/>
            <a:r>
              <a:rPr lang="en-US" altLang="zh-CN" dirty="0"/>
              <a:t>Click here to add title</a:t>
            </a:r>
            <a:endParaRPr lang="zh-CN" altLang="en-US" dirty="0"/>
          </a:p>
        </p:txBody>
      </p:sp>
      <p:sp>
        <p:nvSpPr>
          <p:cNvPr id="19" name="文本占位符 10"/>
          <p:cNvSpPr>
            <a:spLocks noGrp="1"/>
          </p:cNvSpPr>
          <p:nvPr>
            <p:ph type="body" sz="quarter" idx="14" hasCustomPrompt="1"/>
          </p:nvPr>
        </p:nvSpPr>
        <p:spPr>
          <a:xfrm>
            <a:off x="2439365" y="3681558"/>
            <a:ext cx="817033" cy="561975"/>
          </a:xfrm>
          <a:solidFill>
            <a:srgbClr val="000099"/>
          </a:solidFill>
          <a:ln>
            <a:noFill/>
          </a:ln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</a:lstStyle>
          <a:p>
            <a:pPr lvl="0"/>
            <a:r>
              <a:rPr lang="en-US" altLang="zh-CN" dirty="0"/>
              <a:t>No.</a:t>
            </a:r>
            <a:endParaRPr lang="zh-CN" altLang="en-US" dirty="0"/>
          </a:p>
        </p:txBody>
      </p:sp>
      <p:sp>
        <p:nvSpPr>
          <p:cNvPr id="21" name="文本占位符 14"/>
          <p:cNvSpPr>
            <a:spLocks noGrp="1"/>
          </p:cNvSpPr>
          <p:nvPr>
            <p:ph type="body" sz="quarter" idx="15" hasCustomPrompt="1"/>
          </p:nvPr>
        </p:nvSpPr>
        <p:spPr>
          <a:xfrm>
            <a:off x="3270057" y="3681556"/>
            <a:ext cx="6318251" cy="561976"/>
          </a:xfrm>
          <a:solidFill>
            <a:schemeClr val="bg1">
              <a:lumMod val="95000"/>
            </a:schemeClr>
          </a:solidFill>
          <a:ln w="19050">
            <a:solidFill>
              <a:schemeClr val="tx1"/>
            </a:solidFill>
            <a:prstDash val="sysDot"/>
          </a:ln>
        </p:spPr>
        <p:txBody>
          <a:bodyPr anchor="ctr"/>
          <a:lstStyle>
            <a:lvl1pPr marL="0" indent="0">
              <a:buNone/>
              <a:defRPr baseline="0"/>
            </a:lvl1pPr>
          </a:lstStyle>
          <a:p>
            <a:pPr lvl="0"/>
            <a:r>
              <a:rPr lang="en-US" altLang="zh-CN" dirty="0"/>
              <a:t>Click here to add title</a:t>
            </a:r>
            <a:endParaRPr lang="zh-CN" altLang="en-US" dirty="0"/>
          </a:p>
        </p:txBody>
      </p:sp>
      <p:sp>
        <p:nvSpPr>
          <p:cNvPr id="22" name="文本占位符 10"/>
          <p:cNvSpPr>
            <a:spLocks noGrp="1"/>
          </p:cNvSpPr>
          <p:nvPr>
            <p:ph type="body" sz="quarter" idx="16" hasCustomPrompt="1"/>
          </p:nvPr>
        </p:nvSpPr>
        <p:spPr>
          <a:xfrm>
            <a:off x="2439365" y="4498974"/>
            <a:ext cx="817033" cy="561975"/>
          </a:xfrm>
          <a:solidFill>
            <a:srgbClr val="000099"/>
          </a:solidFill>
          <a:ln>
            <a:noFill/>
          </a:ln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</a:lstStyle>
          <a:p>
            <a:pPr lvl="0"/>
            <a:r>
              <a:rPr lang="en-US" altLang="zh-CN" dirty="0"/>
              <a:t>No.</a:t>
            </a:r>
            <a:endParaRPr lang="zh-CN" altLang="en-US" dirty="0"/>
          </a:p>
        </p:txBody>
      </p:sp>
      <p:sp>
        <p:nvSpPr>
          <p:cNvPr id="24" name="文本占位符 14"/>
          <p:cNvSpPr>
            <a:spLocks noGrp="1"/>
          </p:cNvSpPr>
          <p:nvPr>
            <p:ph type="body" sz="quarter" idx="17" hasCustomPrompt="1"/>
          </p:nvPr>
        </p:nvSpPr>
        <p:spPr>
          <a:xfrm>
            <a:off x="3270057" y="4498973"/>
            <a:ext cx="6318251" cy="561974"/>
          </a:xfrm>
          <a:solidFill>
            <a:schemeClr val="bg1">
              <a:lumMod val="95000"/>
            </a:schemeClr>
          </a:solidFill>
          <a:ln w="19050">
            <a:solidFill>
              <a:schemeClr val="tx1"/>
            </a:solidFill>
            <a:prstDash val="sysDot"/>
          </a:ln>
        </p:spPr>
        <p:txBody>
          <a:bodyPr anchor="ctr"/>
          <a:lstStyle>
            <a:lvl1pPr marL="0" indent="0">
              <a:buNone/>
              <a:defRPr baseline="0"/>
            </a:lvl1pPr>
          </a:lstStyle>
          <a:p>
            <a:pPr lvl="0"/>
            <a:r>
              <a:rPr lang="en-US" altLang="zh-CN" dirty="0"/>
              <a:t>Click here to add title</a:t>
            </a:r>
            <a:endParaRPr lang="zh-CN" altLang="en-US" dirty="0"/>
          </a:p>
        </p:txBody>
      </p:sp>
      <p:pic>
        <p:nvPicPr>
          <p:cNvPr id="12" name="图片 1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24192" y="111033"/>
            <a:ext cx="3288365" cy="653671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矩形 6"/>
          <p:cNvSpPr/>
          <p:nvPr/>
        </p:nvSpPr>
        <p:spPr>
          <a:xfrm>
            <a:off x="1" y="6586927"/>
            <a:ext cx="10914276" cy="268329"/>
          </a:xfrm>
          <a:prstGeom prst="rect">
            <a:avLst/>
          </a:prstGeom>
          <a:solidFill>
            <a:srgbClr val="0000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600" b="1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8" name="矩形 7"/>
          <p:cNvSpPr/>
          <p:nvPr/>
        </p:nvSpPr>
        <p:spPr>
          <a:xfrm>
            <a:off x="10914278" y="6588019"/>
            <a:ext cx="1277721" cy="267236"/>
          </a:xfrm>
          <a:prstGeom prst="rect">
            <a:avLst/>
          </a:prstGeom>
          <a:solidFill>
            <a:srgbClr val="0000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600" b="1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9" name="Slide Number Placeholder 5"/>
          <p:cNvSpPr txBox="1"/>
          <p:nvPr/>
        </p:nvSpPr>
        <p:spPr>
          <a:xfrm>
            <a:off x="10311534" y="6588019"/>
            <a:ext cx="1796516" cy="26723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zh-CN"/>
            </a:defPPr>
            <a:lvl1pPr marL="0" algn="r" defTabSz="914400" rtl="0" eaLnBrk="1" latinLnBrk="0" hangingPunct="1">
              <a:defRPr lang="zh-CN" altLang="en-US" sz="2000" kern="1200" smtClean="0">
                <a:solidFill>
                  <a:schemeClr val="bg1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3771D156-31C7-4A0D-88C3-08F7D3EE48DA}" type="slidenum">
              <a:rPr lang="en-US" altLang="zh-CN" sz="1600" b="1" smtClean="0">
                <a:latin typeface="Calibri" panose="020F0502020204030204" pitchFamily="34" charset="0"/>
                <a:cs typeface="Calibri" panose="020F0502020204030204" pitchFamily="34" charset="0"/>
              </a:rPr>
              <a:t>‹#›</a:t>
            </a:fld>
            <a:endParaRPr lang="zh-CN" altLang="en-US" sz="16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0" name="文本框 9"/>
          <p:cNvSpPr txBox="1"/>
          <p:nvPr/>
        </p:nvSpPr>
        <p:spPr>
          <a:xfrm>
            <a:off x="0" y="6567603"/>
            <a:ext cx="1071541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en-US" altLang="zh-CN" sz="1600" b="1" dirty="0">
                <a:solidFill>
                  <a:schemeClr val="bg1"/>
                </a:solidFill>
                <a:latin typeface="Calibri" panose="020F0502020204030204" pitchFamily="34" charset="0"/>
                <a:ea typeface="楷体" panose="02010609060101010101" pitchFamily="49" charset="-122"/>
                <a:cs typeface="Calibri" panose="020F0502020204030204" pitchFamily="34" charset="0"/>
              </a:rPr>
              <a:t>HEPS · </a:t>
            </a:r>
            <a:r>
              <a:rPr lang="en-US" altLang="zh-CN" sz="1600" b="1" dirty="0">
                <a:solidFill>
                  <a:schemeClr val="bg1"/>
                </a:solidFill>
              </a:rPr>
              <a:t>The 1</a:t>
            </a:r>
            <a:r>
              <a:rPr lang="en-US" altLang="zh-CN" sz="1600" b="1" baseline="30000" dirty="0">
                <a:solidFill>
                  <a:schemeClr val="bg1"/>
                </a:solidFill>
              </a:rPr>
              <a:t>st</a:t>
            </a:r>
            <a:r>
              <a:rPr lang="en-US" altLang="zh-CN" sz="1600" b="1" baseline="0" dirty="0">
                <a:solidFill>
                  <a:schemeClr val="bg1"/>
                </a:solidFill>
              </a:rPr>
              <a:t> </a:t>
            </a:r>
            <a:r>
              <a:rPr lang="en-US" altLang="zh-CN" sz="1600" b="1" dirty="0">
                <a:solidFill>
                  <a:schemeClr val="bg1"/>
                </a:solidFill>
              </a:rPr>
              <a:t>Meeting of HEPS</a:t>
            </a:r>
            <a:r>
              <a:rPr lang="en-US" altLang="zh-CN" sz="1600" b="1" baseline="0" dirty="0">
                <a:solidFill>
                  <a:schemeClr val="bg1"/>
                </a:solidFill>
              </a:rPr>
              <a:t> </a:t>
            </a:r>
            <a:r>
              <a:rPr lang="en-US" altLang="zh-CN" sz="1600" b="1" dirty="0">
                <a:solidFill>
                  <a:schemeClr val="bg1"/>
                </a:solidFill>
              </a:rPr>
              <a:t>IAC, IHEP, Dec. 11-14, 2018</a:t>
            </a:r>
            <a:endParaRPr lang="zh-CN" altLang="en-US" sz="1600" b="1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1" name="直角三角形 10"/>
          <p:cNvSpPr/>
          <p:nvPr/>
        </p:nvSpPr>
        <p:spPr>
          <a:xfrm flipV="1">
            <a:off x="10909477" y="6588019"/>
            <a:ext cx="526943" cy="267236"/>
          </a:xfrm>
          <a:prstGeom prst="rtTriangle">
            <a:avLst/>
          </a:prstGeom>
          <a:solidFill>
            <a:srgbClr val="0000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600" b="1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12" name="直接连接符 11"/>
          <p:cNvCxnSpPr/>
          <p:nvPr/>
        </p:nvCxnSpPr>
        <p:spPr>
          <a:xfrm>
            <a:off x="11445105" y="6588019"/>
            <a:ext cx="0" cy="267236"/>
          </a:xfrm>
          <a:prstGeom prst="line">
            <a:avLst/>
          </a:prstGeom>
          <a:ln w="1905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内容占位符 13"/>
          <p:cNvSpPr>
            <a:spLocks noGrp="1"/>
          </p:cNvSpPr>
          <p:nvPr>
            <p:ph sz="quarter" idx="10" hasCustomPrompt="1"/>
          </p:nvPr>
        </p:nvSpPr>
        <p:spPr>
          <a:xfrm>
            <a:off x="0" y="1329893"/>
            <a:ext cx="8783781" cy="1912071"/>
          </a:xfrm>
          <a:solidFill>
            <a:srgbClr val="000099"/>
          </a:solidFill>
        </p:spPr>
        <p:txBody>
          <a:bodyPr anchor="ctr">
            <a:normAutofit/>
          </a:bodyPr>
          <a:lstStyle>
            <a:lvl1pPr marL="0" indent="0">
              <a:buNone/>
              <a:defRPr sz="4400" b="1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altLang="zh-CN" dirty="0"/>
              <a:t>Click here to add title</a:t>
            </a:r>
            <a:endParaRPr lang="zh-CN" altLang="en-US" dirty="0"/>
          </a:p>
        </p:txBody>
      </p:sp>
      <p:sp>
        <p:nvSpPr>
          <p:cNvPr id="16" name="文本占位符 15"/>
          <p:cNvSpPr>
            <a:spLocks noGrp="1"/>
          </p:cNvSpPr>
          <p:nvPr>
            <p:ph type="body" sz="quarter" idx="11"/>
          </p:nvPr>
        </p:nvSpPr>
        <p:spPr>
          <a:xfrm>
            <a:off x="1676402" y="3460607"/>
            <a:ext cx="9628909" cy="2711593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59594" y="1240525"/>
            <a:ext cx="4985143" cy="5120640"/>
          </a:xfrm>
        </p:spPr>
        <p:txBody>
          <a:bodyPr anchor="t"/>
          <a:lstStyle>
            <a:lvl1pPr marL="182880" indent="-182880">
              <a:buClrTx/>
              <a:buFont typeface="Wingdings" panose="05000000000000000000" pitchFamily="2" charset="2"/>
              <a:buChar char="l"/>
              <a:defRPr sz="3200">
                <a:solidFill>
                  <a:schemeClr val="tx1"/>
                </a:solidFill>
              </a:defRPr>
            </a:lvl1pPr>
            <a:lvl2pPr marL="685800" indent="-182880">
              <a:buClrTx/>
              <a:buFont typeface="Wingdings" panose="05000000000000000000" pitchFamily="2" charset="2"/>
              <a:buChar char="n"/>
              <a:defRPr sz="2400">
                <a:solidFill>
                  <a:schemeClr val="tx1"/>
                </a:solidFill>
              </a:defRPr>
            </a:lvl2pPr>
            <a:lvl3pPr marL="1143000" indent="-182880">
              <a:buClrTx/>
              <a:buFont typeface="Wingdings" panose="05000000000000000000" pitchFamily="2" charset="2"/>
              <a:buChar char="u"/>
              <a:defRPr sz="2000">
                <a:solidFill>
                  <a:schemeClr val="tx1"/>
                </a:solidFill>
              </a:defRPr>
            </a:lvl3pPr>
            <a:lvl4pPr marL="1600200" indent="-182880">
              <a:buClrTx/>
              <a:buFont typeface="Wingdings" panose="05000000000000000000" pitchFamily="2" charset="2"/>
              <a:buChar char="Ø"/>
              <a:defRPr sz="1800">
                <a:solidFill>
                  <a:schemeClr val="tx1"/>
                </a:solidFill>
              </a:defRPr>
            </a:lvl4pPr>
            <a:lvl5pPr marL="2057400" indent="-182880">
              <a:buClrTx/>
              <a:buFont typeface="Wingdings" panose="05000000000000000000" pitchFamily="2" charset="2"/>
              <a:buChar char="ü"/>
              <a:defRPr sz="1800">
                <a:solidFill>
                  <a:schemeClr val="tx1"/>
                </a:solidFill>
              </a:defRPr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507879" y="1240525"/>
            <a:ext cx="5025040" cy="5120640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zh-CN" altLang="en-US" sz="3200" smtClean="0"/>
            </a:lvl1pPr>
            <a:lvl2pPr>
              <a:defRPr lang="zh-CN" altLang="en-US" smtClean="0"/>
            </a:lvl2pPr>
            <a:lvl3pPr>
              <a:defRPr lang="zh-CN" altLang="en-US" sz="2000" smtClean="0"/>
            </a:lvl3pPr>
            <a:lvl4pPr>
              <a:defRPr lang="zh-CN" altLang="en-US" smtClean="0"/>
            </a:lvl4pPr>
            <a:lvl5pPr>
              <a:defRPr lang="en-US" dirty="0"/>
            </a:lvl5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标题 4"/>
          <p:cNvSpPr>
            <a:spLocks noGrp="1"/>
          </p:cNvSpPr>
          <p:nvPr>
            <p:ph type="title" hasCustomPrompt="1"/>
          </p:nvPr>
        </p:nvSpPr>
        <p:spPr>
          <a:xfrm>
            <a:off x="1558637" y="105353"/>
            <a:ext cx="9649931" cy="663575"/>
          </a:xfrm>
          <a:prstGeom prst="rect">
            <a:avLst/>
          </a:prstGeom>
        </p:spPr>
        <p:txBody>
          <a:bodyPr anchor="ctr"/>
          <a:lstStyle>
            <a:lvl1pPr>
              <a:defRPr sz="4000" b="1" baseline="0">
                <a:solidFill>
                  <a:srgbClr val="C00000"/>
                </a:solidFill>
              </a:defRPr>
            </a:lvl1pPr>
          </a:lstStyle>
          <a:p>
            <a:r>
              <a:rPr lang="en-US" altLang="zh-CN" dirty="0"/>
              <a:t>Click here to add text</a:t>
            </a:r>
            <a:endParaRPr lang="zh-CN" altLang="en-US" dirty="0"/>
          </a:p>
        </p:txBody>
      </p:sp>
      <p:pic>
        <p:nvPicPr>
          <p:cNvPr id="6" name="图片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24192" y="105100"/>
            <a:ext cx="3288365" cy="653671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49797" y="1235858"/>
            <a:ext cx="3474720" cy="807720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2800" b="1">
                <a:solidFill>
                  <a:schemeClr val="tx1"/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9797" y="2143208"/>
            <a:ext cx="3474720" cy="4023360"/>
          </a:xfrm>
        </p:spPr>
        <p:txBody>
          <a:bodyPr>
            <a:normAutofit/>
          </a:bodyPr>
          <a:lstStyle>
            <a:lvl1pPr>
              <a:defRPr sz="2400">
                <a:solidFill>
                  <a:schemeClr val="tx1"/>
                </a:solidFill>
              </a:defRPr>
            </a:lvl1pPr>
            <a:lvl2pPr>
              <a:defRPr sz="2000">
                <a:solidFill>
                  <a:schemeClr val="tx1"/>
                </a:solidFill>
              </a:defRPr>
            </a:lvl2pPr>
            <a:lvl3pPr>
              <a:defRPr sz="1800">
                <a:solidFill>
                  <a:schemeClr val="tx1"/>
                </a:solidFill>
              </a:defRPr>
            </a:lvl3pPr>
            <a:lvl4pPr>
              <a:defRPr sz="1600">
                <a:solidFill>
                  <a:schemeClr val="tx1"/>
                </a:solidFill>
              </a:defRPr>
            </a:lvl4pPr>
            <a:lvl5pPr>
              <a:defRPr sz="1600">
                <a:solidFill>
                  <a:schemeClr val="tx1"/>
                </a:solidFill>
              </a:defRPr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00348" y="1235860"/>
            <a:ext cx="3474720" cy="813171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2800" b="1">
                <a:solidFill>
                  <a:schemeClr val="tx1"/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400348" y="2143208"/>
            <a:ext cx="3474720" cy="4023360"/>
          </a:xfrm>
        </p:spPr>
        <p:txBody>
          <a:bodyPr>
            <a:normAutofit/>
          </a:bodyPr>
          <a:lstStyle>
            <a:lvl1pPr>
              <a:defRPr sz="2400">
                <a:solidFill>
                  <a:schemeClr val="tx1"/>
                </a:solidFill>
              </a:defRPr>
            </a:lvl1pPr>
            <a:lvl2pPr>
              <a:defRPr sz="2000">
                <a:solidFill>
                  <a:schemeClr val="tx1"/>
                </a:solidFill>
              </a:defRPr>
            </a:lvl2pPr>
            <a:lvl3pPr>
              <a:defRPr sz="1800">
                <a:solidFill>
                  <a:schemeClr val="tx1"/>
                </a:solidFill>
              </a:defRPr>
            </a:lvl3pPr>
            <a:lvl4pPr>
              <a:defRPr sz="1600">
                <a:solidFill>
                  <a:schemeClr val="tx1"/>
                </a:solidFill>
              </a:defRPr>
            </a:lvl4pPr>
            <a:lvl5pPr>
              <a:defRPr sz="1600">
                <a:solidFill>
                  <a:schemeClr val="tx1"/>
                </a:solidFill>
              </a:defRPr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13" name="标题 4"/>
          <p:cNvSpPr>
            <a:spLocks noGrp="1"/>
          </p:cNvSpPr>
          <p:nvPr>
            <p:ph type="title" hasCustomPrompt="1"/>
          </p:nvPr>
        </p:nvSpPr>
        <p:spPr>
          <a:xfrm>
            <a:off x="1558637" y="105353"/>
            <a:ext cx="10515600" cy="663575"/>
          </a:xfrm>
          <a:prstGeom prst="rect">
            <a:avLst/>
          </a:prstGeom>
        </p:spPr>
        <p:txBody>
          <a:bodyPr anchor="ctr"/>
          <a:lstStyle>
            <a:lvl1pPr>
              <a:defRPr sz="4000" b="1" baseline="0">
                <a:solidFill>
                  <a:srgbClr val="C00000"/>
                </a:solidFill>
              </a:defRPr>
            </a:lvl1pPr>
          </a:lstStyle>
          <a:p>
            <a:r>
              <a:rPr lang="en-US" altLang="zh-CN" dirty="0"/>
              <a:t>Click here to add text</a:t>
            </a:r>
            <a:endParaRPr lang="zh-CN" altLang="en-US" dirty="0"/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0"/>
          </p:nvPr>
        </p:nvSpPr>
        <p:spPr>
          <a:xfrm>
            <a:off x="8350899" y="1235860"/>
            <a:ext cx="3474720" cy="813171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2800" b="1">
                <a:solidFill>
                  <a:schemeClr val="tx1"/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15" name="Content Placeholder 5"/>
          <p:cNvSpPr>
            <a:spLocks noGrp="1"/>
          </p:cNvSpPr>
          <p:nvPr>
            <p:ph sz="quarter" idx="11"/>
          </p:nvPr>
        </p:nvSpPr>
        <p:spPr>
          <a:xfrm>
            <a:off x="8350899" y="2143208"/>
            <a:ext cx="3474720" cy="4023360"/>
          </a:xfrm>
        </p:spPr>
        <p:txBody>
          <a:bodyPr>
            <a:normAutofit/>
          </a:bodyPr>
          <a:lstStyle>
            <a:lvl1pPr>
              <a:defRPr sz="2400">
                <a:solidFill>
                  <a:schemeClr val="tx1"/>
                </a:solidFill>
              </a:defRPr>
            </a:lvl1pPr>
            <a:lvl2pPr>
              <a:defRPr sz="2000">
                <a:solidFill>
                  <a:schemeClr val="tx1"/>
                </a:solidFill>
              </a:defRPr>
            </a:lvl2pPr>
            <a:lvl3pPr>
              <a:defRPr sz="1800">
                <a:solidFill>
                  <a:schemeClr val="tx1"/>
                </a:solidFill>
              </a:defRPr>
            </a:lvl3pPr>
            <a:lvl4pPr>
              <a:defRPr sz="1600">
                <a:solidFill>
                  <a:schemeClr val="tx1"/>
                </a:solidFill>
              </a:defRPr>
            </a:lvl4pPr>
            <a:lvl5pPr>
              <a:defRPr sz="1600">
                <a:solidFill>
                  <a:schemeClr val="tx1"/>
                </a:solidFill>
              </a:defRPr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pic>
        <p:nvPicPr>
          <p:cNvPr id="9" name="图片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264" y="-5508"/>
            <a:ext cx="3719736" cy="84186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252919" y="1123839"/>
            <a:ext cx="2947483" cy="4601183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文本占位符 2"/>
          <p:cNvSpPr>
            <a:spLocks noGrp="1"/>
          </p:cNvSpPr>
          <p:nvPr>
            <p:ph type="body" sz="quarter" idx="10" hasCustomPrompt="1"/>
          </p:nvPr>
        </p:nvSpPr>
        <p:spPr>
          <a:xfrm>
            <a:off x="1775521" y="116633"/>
            <a:ext cx="8928100" cy="587375"/>
          </a:xfr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 sz="4000">
                <a:latin typeface="+mj-lt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/>
            </a:pPr>
            <a:r>
              <a:rPr lang="en-US" altLang="zh-CN" b="1" dirty="0">
                <a:solidFill>
                  <a:srgbClr val="C00000"/>
                </a:solidFill>
              </a:rPr>
              <a:t>Click here to add text</a:t>
            </a:r>
            <a:endParaRPr lang="zh-CN" altLang="en-US" b="1" dirty="0">
              <a:solidFill>
                <a:srgbClr val="C00000"/>
              </a:solidFill>
            </a:endParaRPr>
          </a:p>
          <a:p>
            <a:pPr lvl="0"/>
            <a:endParaRPr lang="zh-CN" altLang="en-US" dirty="0"/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264" y="-5508"/>
            <a:ext cx="3719736" cy="84186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911456" y="1273629"/>
            <a:ext cx="7670944" cy="5101937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11" name="内容占位符 5"/>
          <p:cNvSpPr>
            <a:spLocks noGrp="1"/>
          </p:cNvSpPr>
          <p:nvPr>
            <p:ph sz="quarter" idx="13" hasCustomPrompt="1"/>
          </p:nvPr>
        </p:nvSpPr>
        <p:spPr>
          <a:xfrm>
            <a:off x="718458" y="1273629"/>
            <a:ext cx="2834217" cy="2374901"/>
          </a:xfrm>
        </p:spPr>
        <p:txBody>
          <a:bodyPr anchor="t"/>
          <a:lstStyle>
            <a:lvl1pPr>
              <a:defRPr baseline="0">
                <a:solidFill>
                  <a:srgbClr val="000099"/>
                </a:solidFill>
              </a:defRPr>
            </a:lvl1pPr>
          </a:lstStyle>
          <a:p>
            <a:pPr lvl="0"/>
            <a:r>
              <a:rPr lang="en-US" altLang="zh-CN" dirty="0"/>
              <a:t>Click here to add key words</a:t>
            </a:r>
            <a:endParaRPr lang="zh-CN" altLang="en-US" dirty="0"/>
          </a:p>
        </p:txBody>
      </p:sp>
      <p:sp>
        <p:nvSpPr>
          <p:cNvPr id="12" name="内容占位符 5"/>
          <p:cNvSpPr>
            <a:spLocks noGrp="1"/>
          </p:cNvSpPr>
          <p:nvPr>
            <p:ph sz="quarter" idx="14" hasCustomPrompt="1"/>
          </p:nvPr>
        </p:nvSpPr>
        <p:spPr>
          <a:xfrm>
            <a:off x="718458" y="3840473"/>
            <a:ext cx="2834217" cy="2535092"/>
          </a:xfrm>
        </p:spPr>
        <p:txBody>
          <a:bodyPr anchor="t"/>
          <a:lstStyle>
            <a:lvl1pPr>
              <a:defRPr baseline="0">
                <a:solidFill>
                  <a:srgbClr val="000099"/>
                </a:solidFill>
              </a:defRPr>
            </a:lvl1pPr>
          </a:lstStyle>
          <a:p>
            <a:pPr lvl="0"/>
            <a:r>
              <a:rPr lang="en-US" altLang="zh-CN" dirty="0"/>
              <a:t>Click here to add key words</a:t>
            </a:r>
            <a:endParaRPr lang="zh-CN" altLang="en-US" dirty="0"/>
          </a:p>
        </p:txBody>
      </p:sp>
      <p:sp>
        <p:nvSpPr>
          <p:cNvPr id="4" name="文本占位符 3"/>
          <p:cNvSpPr>
            <a:spLocks noGrp="1"/>
          </p:cNvSpPr>
          <p:nvPr>
            <p:ph type="body" sz="quarter" idx="15" hasCustomPrompt="1"/>
          </p:nvPr>
        </p:nvSpPr>
        <p:spPr>
          <a:xfrm>
            <a:off x="1679510" y="116632"/>
            <a:ext cx="8642349" cy="431800"/>
          </a:xfrm>
        </p:spPr>
        <p:txBody>
          <a:bodyPr>
            <a:noAutofit/>
          </a:bodyPr>
          <a:lstStyle>
            <a:lvl5pPr marL="1873250" marR="0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 sz="4000">
                <a:latin typeface="+mj-lt"/>
              </a:defRPr>
            </a:lvl5pPr>
          </a:lstStyle>
          <a:p>
            <a:pPr marL="1873250" marR="0" lvl="4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/>
            </a:pPr>
            <a:r>
              <a:rPr lang="en-US" altLang="zh-CN" b="1" dirty="0">
                <a:solidFill>
                  <a:srgbClr val="C00000"/>
                </a:solidFill>
              </a:rPr>
              <a:t>Click here to add text</a:t>
            </a:r>
            <a:endParaRPr lang="zh-CN" altLang="en-US" b="1" dirty="0">
              <a:solidFill>
                <a:srgbClr val="C00000"/>
              </a:solidFill>
            </a:endParaRPr>
          </a:p>
        </p:txBody>
      </p:sp>
      <p:pic>
        <p:nvPicPr>
          <p:cNvPr id="6" name="图片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264" y="-5508"/>
            <a:ext cx="3719736" cy="84186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 noChangeAspect="1"/>
          </p:cNvSpPr>
          <p:nvPr>
            <p:ph type="pic" idx="1" hasCustomPrompt="1"/>
          </p:nvPr>
        </p:nvSpPr>
        <p:spPr>
          <a:xfrm>
            <a:off x="3603301" y="1191984"/>
            <a:ext cx="8115231" cy="5101937"/>
          </a:xfrm>
          <a:solidFill>
            <a:schemeClr val="bg1">
              <a:lumMod val="75000"/>
            </a:schemeClr>
          </a:solidFill>
        </p:spPr>
        <p:txBody>
          <a:bodyPr anchor="t"/>
          <a:lstStyle>
            <a:lvl1pPr marL="0" indent="0">
              <a:buNone/>
              <a:defRPr sz="3200" baseline="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altLang="zh-CN" dirty="0"/>
              <a:t>Click here to add picture</a:t>
            </a:r>
            <a:endParaRPr lang="en-US" dirty="0"/>
          </a:p>
        </p:txBody>
      </p:sp>
      <p:sp>
        <p:nvSpPr>
          <p:cNvPr id="6" name="内容占位符 5"/>
          <p:cNvSpPr>
            <a:spLocks noGrp="1"/>
          </p:cNvSpPr>
          <p:nvPr>
            <p:ph sz="quarter" idx="13" hasCustomPrompt="1"/>
          </p:nvPr>
        </p:nvSpPr>
        <p:spPr>
          <a:xfrm>
            <a:off x="413657" y="1191984"/>
            <a:ext cx="2834217" cy="2374901"/>
          </a:xfrm>
        </p:spPr>
        <p:txBody>
          <a:bodyPr anchor="t"/>
          <a:lstStyle>
            <a:lvl1pPr>
              <a:defRPr baseline="0">
                <a:solidFill>
                  <a:srgbClr val="000099"/>
                </a:solidFill>
              </a:defRPr>
            </a:lvl1pPr>
          </a:lstStyle>
          <a:p>
            <a:pPr lvl="0"/>
            <a:r>
              <a:rPr lang="en-US" altLang="zh-CN" dirty="0"/>
              <a:t>Click here to add key words</a:t>
            </a:r>
            <a:endParaRPr lang="zh-CN" altLang="en-US" dirty="0"/>
          </a:p>
        </p:txBody>
      </p:sp>
      <p:sp>
        <p:nvSpPr>
          <p:cNvPr id="11" name="内容占位符 5"/>
          <p:cNvSpPr>
            <a:spLocks noGrp="1"/>
          </p:cNvSpPr>
          <p:nvPr>
            <p:ph sz="quarter" idx="14" hasCustomPrompt="1"/>
          </p:nvPr>
        </p:nvSpPr>
        <p:spPr>
          <a:xfrm>
            <a:off x="413657" y="3758828"/>
            <a:ext cx="2834217" cy="2535092"/>
          </a:xfrm>
        </p:spPr>
        <p:txBody>
          <a:bodyPr anchor="t"/>
          <a:lstStyle>
            <a:lvl1pPr>
              <a:defRPr baseline="0">
                <a:solidFill>
                  <a:srgbClr val="000099"/>
                </a:solidFill>
              </a:defRPr>
            </a:lvl1pPr>
          </a:lstStyle>
          <a:p>
            <a:pPr lvl="0"/>
            <a:r>
              <a:rPr lang="en-US" altLang="zh-CN" dirty="0"/>
              <a:t>Click here to add key words</a:t>
            </a:r>
            <a:endParaRPr lang="zh-CN" altLang="en-US" dirty="0"/>
          </a:p>
        </p:txBody>
      </p:sp>
      <p:sp>
        <p:nvSpPr>
          <p:cNvPr id="4" name="文本占位符 3"/>
          <p:cNvSpPr>
            <a:spLocks noGrp="1"/>
          </p:cNvSpPr>
          <p:nvPr>
            <p:ph type="body" sz="quarter" idx="15" hasCustomPrompt="1"/>
          </p:nvPr>
        </p:nvSpPr>
        <p:spPr>
          <a:xfrm>
            <a:off x="1583499" y="44624"/>
            <a:ext cx="8544984" cy="576262"/>
          </a:xfrm>
        </p:spPr>
        <p:txBody>
          <a:bodyPr>
            <a:noAutofit/>
          </a:bodyPr>
          <a:lstStyle>
            <a:lvl5pPr marL="1873250" marR="0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 sz="4000">
                <a:latin typeface="+mj-lt"/>
              </a:defRPr>
            </a:lvl5pPr>
          </a:lstStyle>
          <a:p>
            <a:pPr marL="1873250" marR="0" lvl="4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/>
            </a:pPr>
            <a:r>
              <a:rPr lang="en-US" altLang="zh-CN" b="1" dirty="0">
                <a:solidFill>
                  <a:srgbClr val="C00000"/>
                </a:solidFill>
              </a:rPr>
              <a:t>Click here to add text</a:t>
            </a:r>
            <a:endParaRPr lang="zh-CN" altLang="en-US" b="1" dirty="0">
              <a:solidFill>
                <a:srgbClr val="C00000"/>
              </a:solidFill>
            </a:endParaRPr>
          </a:p>
        </p:txBody>
      </p:sp>
      <p:pic>
        <p:nvPicPr>
          <p:cNvPr id="7" name="图片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264" y="-5508"/>
            <a:ext cx="3719736" cy="84186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文本占位符 3"/>
          <p:cNvSpPr>
            <a:spLocks noGrp="1"/>
          </p:cNvSpPr>
          <p:nvPr>
            <p:ph type="body" sz="quarter" idx="15" hasCustomPrompt="1"/>
          </p:nvPr>
        </p:nvSpPr>
        <p:spPr>
          <a:xfrm>
            <a:off x="1583499" y="116632"/>
            <a:ext cx="8544984" cy="576262"/>
          </a:xfrm>
        </p:spPr>
        <p:txBody>
          <a:bodyPr>
            <a:noAutofit/>
          </a:bodyPr>
          <a:lstStyle>
            <a:lvl5pPr marL="1873250" marR="0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 sz="4000">
                <a:latin typeface="+mj-lt"/>
              </a:defRPr>
            </a:lvl5pPr>
          </a:lstStyle>
          <a:p>
            <a:pPr marL="1873250" marR="0" lvl="4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/>
            </a:pPr>
            <a:r>
              <a:rPr lang="en-US" altLang="zh-CN" b="1" dirty="0">
                <a:solidFill>
                  <a:srgbClr val="C00000"/>
                </a:solidFill>
              </a:rPr>
              <a:t>Click here to add text</a:t>
            </a:r>
            <a:endParaRPr lang="zh-CN" altLang="en-US" b="1" dirty="0">
              <a:solidFill>
                <a:srgbClr val="C00000"/>
              </a:solidFill>
            </a:endParaRPr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264" y="-5508"/>
            <a:ext cx="3719736" cy="841866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61109" y="1232362"/>
            <a:ext cx="2819400" cy="5120640"/>
          </a:xfrm>
          <a:prstGeom prst="rect">
            <a:avLst/>
          </a:prstGeo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048021" y="1232362"/>
            <a:ext cx="7315200" cy="5120640"/>
          </a:xfrm>
        </p:spPr>
        <p:txBody>
          <a:bodyPr vert="eaVert" anchor="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文本占位符 3"/>
          <p:cNvSpPr>
            <a:spLocks noGrp="1"/>
          </p:cNvSpPr>
          <p:nvPr>
            <p:ph type="body" sz="quarter" idx="15" hasCustomPrompt="1"/>
          </p:nvPr>
        </p:nvSpPr>
        <p:spPr>
          <a:xfrm>
            <a:off x="1583499" y="116632"/>
            <a:ext cx="8544984" cy="576262"/>
          </a:xfrm>
        </p:spPr>
        <p:txBody>
          <a:bodyPr>
            <a:noAutofit/>
          </a:bodyPr>
          <a:lstStyle>
            <a:lvl5pPr marL="1873250" marR="0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 sz="4000">
                <a:latin typeface="+mj-lt"/>
              </a:defRPr>
            </a:lvl5pPr>
          </a:lstStyle>
          <a:p>
            <a:pPr marL="1873250" marR="0" lvl="4" indent="-187325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60000"/>
              <a:buFont typeface="Wingdings" panose="05000000000000000000" pitchFamily="2" charset="2"/>
              <a:buNone/>
              <a:defRPr/>
            </a:pPr>
            <a:r>
              <a:rPr lang="en-US" altLang="zh-CN" b="1" dirty="0">
                <a:solidFill>
                  <a:srgbClr val="C00000"/>
                </a:solidFill>
              </a:rPr>
              <a:t>Click here to add text</a:t>
            </a:r>
            <a:endParaRPr lang="zh-CN" altLang="en-US" b="1" dirty="0">
              <a:solidFill>
                <a:srgbClr val="C00000"/>
              </a:solidFill>
            </a:endParaRPr>
          </a:p>
        </p:txBody>
      </p:sp>
      <p:pic>
        <p:nvPicPr>
          <p:cNvPr id="6" name="图片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264" y="-5508"/>
            <a:ext cx="3719736" cy="841866"/>
          </a:xfrm>
          <a:prstGeom prst="rect">
            <a:avLst/>
          </a:prstGeom>
        </p:spPr>
      </p:pic>
      <p:pic>
        <p:nvPicPr>
          <p:cNvPr id="7" name="图片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83832" y="9717"/>
            <a:ext cx="3974648" cy="790092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>
  <p:cSld name="1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Line 6"/>
          <p:cNvSpPr>
            <a:spLocks noChangeShapeType="1"/>
          </p:cNvSpPr>
          <p:nvPr/>
        </p:nvSpPr>
        <p:spPr bwMode="auto">
          <a:xfrm>
            <a:off x="0" y="5867400"/>
            <a:ext cx="12192000" cy="0"/>
          </a:xfrm>
          <a:prstGeom prst="line">
            <a:avLst/>
          </a:prstGeom>
          <a:noFill/>
          <a:ln w="38100">
            <a:solidFill>
              <a:srgbClr val="00267F"/>
            </a:solidFill>
            <a:round/>
          </a:ln>
          <a:effectLst/>
        </p:spPr>
        <p:txBody>
          <a:bodyPr wrap="none" anchor="ctr"/>
          <a:lstStyle/>
          <a:p>
            <a:pPr eaLnBrk="1" hangingPunct="1">
              <a:lnSpc>
                <a:spcPct val="130000"/>
              </a:lnSpc>
              <a:spcBef>
                <a:spcPct val="20000"/>
              </a:spcBef>
              <a:buClr>
                <a:srgbClr val="FF0066"/>
              </a:buClr>
              <a:buSzPct val="80000"/>
              <a:buFont typeface="Wingdings" panose="05000000000000000000" pitchFamily="2" charset="2"/>
              <a:buChar char="è"/>
              <a:defRPr/>
            </a:pPr>
            <a:endParaRPr lang="zh-CN" altLang="en-US" sz="180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5" name="Picture 9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01" y="155575"/>
            <a:ext cx="4230095" cy="8289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0179" name="Rectangle 3"/>
          <p:cNvSpPr>
            <a:spLocks noGrp="1" noChangeArrowheads="1"/>
          </p:cNvSpPr>
          <p:nvPr>
            <p:ph type="ctrTitle" sz="quarter"/>
          </p:nvPr>
        </p:nvSpPr>
        <p:spPr>
          <a:xfrm>
            <a:off x="1422400" y="1524000"/>
            <a:ext cx="9347200" cy="1143000"/>
          </a:xfrm>
          <a:noFill/>
        </p:spPr>
        <p:txBody>
          <a:bodyPr wrap="none" lIns="91440" tIns="45720" rIns="91440" bIns="45720"/>
          <a:lstStyle>
            <a:lvl1pPr marL="0">
              <a:defRPr b="0">
                <a:solidFill>
                  <a:srgbClr val="00267F"/>
                </a:solidFill>
                <a:effectLst>
                  <a:outerShdw blurRad="38100" dist="38100" dir="2700000" algn="tl">
                    <a:srgbClr val="C0C0C0"/>
                  </a:outerShdw>
                </a:effectLst>
              </a:defRPr>
            </a:lvl1pPr>
          </a:lstStyle>
          <a:p>
            <a:r>
              <a:rPr lang="zh-CN" altLang="en-US"/>
              <a:t>单击此处编辑母版标题样式</a:t>
            </a:r>
            <a:endParaRPr lang="en-GB"/>
          </a:p>
        </p:txBody>
      </p:sp>
      <p:sp>
        <p:nvSpPr>
          <p:cNvPr id="50180" name="Rectangle 4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422400" y="3124200"/>
            <a:ext cx="9347200" cy="838200"/>
          </a:xfrm>
          <a:ln w="9525"/>
        </p:spPr>
        <p:txBody>
          <a:bodyPr wrap="none"/>
          <a:lstStyle>
            <a:lvl1pPr marL="0" indent="0">
              <a:buFont typeface="Wingdings" panose="05000000000000000000" pitchFamily="2" charset="2"/>
              <a:buNone/>
              <a:defRPr sz="3200" b="1"/>
            </a:lvl1pPr>
          </a:lstStyle>
          <a:p>
            <a:r>
              <a:rPr lang="zh-CN" altLang="en-US"/>
              <a:t>单击此处编辑母版副标题样式</a:t>
            </a:r>
            <a:endParaRPr lang="en-GB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quarter" idx="10"/>
          </p:nvPr>
        </p:nvSpPr>
        <p:spPr bwMode="auto">
          <a:xfrm>
            <a:off x="9144000" y="5943600"/>
            <a:ext cx="2540000" cy="457200"/>
          </a:xfrm>
          <a:prstGeom prst="rect">
            <a:avLst/>
          </a:prstGeom>
          <a:ln>
            <a:miter lim="800000"/>
          </a:ln>
        </p:spPr>
        <p:txBody>
          <a:bodyPr vert="horz" wrap="square" lIns="91440" tIns="45720" rIns="91440" bIns="45720" numCol="1" anchor="t" anchorCtr="0" compatLnSpc="1"/>
          <a:lstStyle>
            <a:lvl1pPr eaLnBrk="1" hangingPunct="1">
              <a:lnSpc>
                <a:spcPct val="100000"/>
              </a:lnSpc>
              <a:spcBef>
                <a:spcPct val="0"/>
              </a:spcBef>
              <a:buClrTx/>
              <a:buSzTx/>
              <a:buFontTx/>
              <a:buNone/>
              <a:defRPr>
                <a:effectLst/>
                <a:ea typeface="宋体" panose="02010600030101010101" pitchFamily="2" charset="-122"/>
              </a:defRPr>
            </a:lvl1pPr>
          </a:lstStyle>
          <a:p>
            <a:fld id="{CCCA3628-3A76-4BD3-9645-14F3785F79DA}" type="datetimeFigureOut">
              <a:rPr lang="zh-CN" altLang="en-US" smtClean="0"/>
              <a:t>2025/6/19</a:t>
            </a:fld>
            <a:endParaRPr lang="zh-CN" altLang="en-US"/>
          </a:p>
        </p:txBody>
      </p:sp>
      <p:pic>
        <p:nvPicPr>
          <p:cNvPr id="10" name="图片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28248" y="32601"/>
            <a:ext cx="3719736" cy="841866"/>
          </a:xfrm>
          <a:prstGeom prst="rect">
            <a:avLst/>
          </a:prstGeom>
        </p:spPr>
      </p:pic>
      <p:pic>
        <p:nvPicPr>
          <p:cNvPr id="8" name="图片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511824" y="122475"/>
            <a:ext cx="3974648" cy="790092"/>
          </a:xfrm>
          <a:prstGeom prst="rect">
            <a:avLst/>
          </a:prstGeom>
        </p:spPr>
      </p:pic>
    </p:spTree>
  </p:cSld>
  <p:clrMapOvr>
    <a:masterClrMapping/>
  </p:clrMapOvr>
  <p:transition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</p:spPr>
        <p:txBody>
          <a:bodyPr/>
          <a:lstStyle/>
          <a:p>
            <a:fld id="{CCCA3628-3A76-4BD3-9645-14F3785F79DA}" type="datetimeFigureOut">
              <a:rPr lang="zh-CN" altLang="en-US" smtClean="0"/>
              <a:t>2025/6/19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</p:spPr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fld id="{A2F1480F-0BB7-4D4F-A82C-9E2566E474F3}" type="slidenum">
              <a:rPr lang="zh-CN" altLang="en-US" smtClean="0"/>
              <a:t>‹#›</a:t>
            </a:fld>
            <a:endParaRPr lang="zh-CN" altLang="en-US"/>
          </a:p>
        </p:txBody>
      </p:sp>
      <p:pic>
        <p:nvPicPr>
          <p:cNvPr id="5" name="图片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72264" y="-5508"/>
            <a:ext cx="3719736" cy="841866"/>
          </a:xfrm>
          <a:prstGeom prst="rect">
            <a:avLst/>
          </a:prstGeom>
        </p:spPr>
      </p:pic>
      <p:pic>
        <p:nvPicPr>
          <p:cNvPr id="6" name="图片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17650" y="20379"/>
            <a:ext cx="3974648" cy="790092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_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-27384"/>
            <a:ext cx="12192000" cy="936104"/>
          </a:xfrm>
          <a:prstGeom prst="rect">
            <a:avLst/>
          </a:prstGeom>
          <a:solidFill>
            <a:srgbClr val="00B0F0"/>
          </a:solidFill>
          <a:effectLst/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484784"/>
            <a:ext cx="10972800" cy="4896544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/>
          </a:p>
        </p:txBody>
      </p:sp>
      <p:sp>
        <p:nvSpPr>
          <p:cNvPr id="8" name="矩形 7"/>
          <p:cNvSpPr/>
          <p:nvPr/>
        </p:nvSpPr>
        <p:spPr>
          <a:xfrm>
            <a:off x="0" y="6606480"/>
            <a:ext cx="12192000" cy="288032"/>
          </a:xfrm>
          <a:prstGeom prst="rect">
            <a:avLst/>
          </a:prstGeom>
          <a:solidFill>
            <a:srgbClr val="00B0F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r"/>
            <a:fld id="{70FF7DB3-1718-423B-8293-DE88ABDFAFDF}" type="slidenum">
              <a:rPr lang="zh-CN" altLang="en-US" sz="1400" smtClean="0"/>
              <a:t>‹#›</a:t>
            </a:fld>
            <a:r>
              <a:rPr lang="en-US" altLang="zh-CN" sz="1400" dirty="0"/>
              <a:t>/46</a:t>
            </a:r>
            <a:endParaRPr lang="zh-CN" altLang="en-US" sz="1800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目录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 hasCustomPrompt="1"/>
          </p:nvPr>
        </p:nvSpPr>
        <p:spPr>
          <a:xfrm>
            <a:off x="0" y="0"/>
            <a:ext cx="12192000" cy="1008000"/>
          </a:xfrm>
          <a:prstGeom prst="rect">
            <a:avLst/>
          </a:prstGeom>
        </p:spPr>
        <p:txBody>
          <a:bodyPr anchor="ctr" anchorCtr="0">
            <a:normAutofit/>
          </a:bodyPr>
          <a:lstStyle>
            <a:lvl1pPr marL="182880" indent="0" algn="l" rt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>
                <a:srgbClr val="C00000"/>
              </a:buClr>
              <a:buSzPct val="90000"/>
              <a:buFont typeface="Wingdings" panose="05000000000000000000" pitchFamily="2" charset="2"/>
              <a:buNone/>
              <a:defRPr lang="zh-CN" altLang="en-US" sz="3200" b="1" kern="1200" baseline="0" dirty="0">
                <a:solidFill>
                  <a:schemeClr val="tx1"/>
                </a:solidFill>
                <a:latin typeface="Cambria" panose="02040503050406030204" pitchFamily="18" charset="0"/>
                <a:ea typeface="微软雅黑" panose="020B0503020204020204" charset="-122"/>
                <a:cs typeface="汉仪中圆简"/>
              </a:defRPr>
            </a:lvl1pPr>
          </a:lstStyle>
          <a:p>
            <a:r>
              <a:rPr lang="zh-CN" altLang="en-US" dirty="0"/>
              <a:t>单击此处编辑标题样式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quarter" idx="10" hasCustomPrompt="1"/>
          </p:nvPr>
        </p:nvSpPr>
        <p:spPr>
          <a:xfrm>
            <a:off x="935118" y="1484784"/>
            <a:ext cx="11017533" cy="4536504"/>
          </a:xfrm>
          <a:prstGeom prst="rect">
            <a:avLst/>
          </a:prstGeom>
        </p:spPr>
        <p:txBody>
          <a:bodyPr anchor="t" anchorCtr="0">
            <a:normAutofit/>
          </a:bodyPr>
          <a:lstStyle>
            <a:lvl1pPr marL="352425" indent="-352425" algn="l" rtl="0" eaLnBrk="0" fontAlgn="base" hangingPunct="0">
              <a:lnSpc>
                <a:spcPct val="200000"/>
              </a:lnSpc>
              <a:spcBef>
                <a:spcPts val="300"/>
              </a:spcBef>
              <a:spcAft>
                <a:spcPts val="300"/>
              </a:spcAft>
              <a:buClr>
                <a:schemeClr val="tx1"/>
              </a:buClr>
              <a:buSzPct val="90000"/>
              <a:buFont typeface="Wingdings" panose="05000000000000000000" pitchFamily="2" charset="2"/>
              <a:buChar char="n"/>
              <a:defRPr lang="zh-CN" altLang="en-US" sz="2800" b="1" kern="1200" baseline="0" dirty="0" smtClean="0">
                <a:solidFill>
                  <a:schemeClr val="tx1"/>
                </a:solidFill>
                <a:latin typeface="Cambria" panose="02040503050406030204" pitchFamily="18" charset="0"/>
                <a:ea typeface="微软雅黑" panose="020B0503020204020204" charset="-122"/>
                <a:cs typeface="Times New Roman" panose="02020603050405020304" pitchFamily="18" charset="0"/>
              </a:defRPr>
            </a:lvl1pPr>
            <a:lvl2pPr indent="-342900" algn="l" rt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>
                <a:srgbClr val="C00000"/>
              </a:buClr>
              <a:buSzPct val="90000"/>
              <a:buFont typeface="Wingdings" panose="05000000000000000000" pitchFamily="2" charset="2"/>
              <a:buChar char="n"/>
              <a:defRPr lang="zh-CN" altLang="en-US" sz="2100" b="1" kern="1200" dirty="0" smtClean="0">
                <a:solidFill>
                  <a:srgbClr val="002060"/>
                </a:solidFill>
                <a:latin typeface="微软雅黑" panose="020B0503020204020204" charset="-122"/>
                <a:ea typeface="微软雅黑" panose="020B0503020204020204" charset="-122"/>
                <a:cs typeface="汉仪中圆简"/>
              </a:defRPr>
            </a:lvl2pPr>
            <a:lvl3pPr indent="-342900" algn="l" rt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>
                <a:srgbClr val="C00000"/>
              </a:buClr>
              <a:buSzPct val="90000"/>
              <a:buFont typeface="Wingdings" panose="05000000000000000000" pitchFamily="2" charset="2"/>
              <a:buChar char="n"/>
              <a:defRPr lang="zh-CN" altLang="en-US" sz="2100" b="1" kern="1200" dirty="0" smtClean="0">
                <a:solidFill>
                  <a:srgbClr val="002060"/>
                </a:solidFill>
                <a:latin typeface="微软雅黑" panose="020B0503020204020204" charset="-122"/>
                <a:ea typeface="微软雅黑" panose="020B0503020204020204" charset="-122"/>
                <a:cs typeface="汉仪中圆简"/>
              </a:defRPr>
            </a:lvl3pPr>
            <a:lvl4pPr indent="-342900" algn="l" rt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>
                <a:srgbClr val="C00000"/>
              </a:buClr>
              <a:buSzPct val="90000"/>
              <a:buFont typeface="Wingdings" panose="05000000000000000000" pitchFamily="2" charset="2"/>
              <a:buChar char="n"/>
              <a:defRPr lang="zh-CN" altLang="en-US" sz="2100" b="1" kern="1200" dirty="0" smtClean="0">
                <a:solidFill>
                  <a:srgbClr val="002060"/>
                </a:solidFill>
                <a:latin typeface="微软雅黑" panose="020B0503020204020204" charset="-122"/>
                <a:ea typeface="微软雅黑" panose="020B0503020204020204" charset="-122"/>
                <a:cs typeface="汉仪中圆简"/>
              </a:defRPr>
            </a:lvl4pPr>
            <a:lvl5pPr indent="-342900" algn="l" rt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>
                <a:srgbClr val="C00000"/>
              </a:buClr>
              <a:buSzPct val="90000"/>
              <a:buFont typeface="Wingdings" panose="05000000000000000000" pitchFamily="2" charset="2"/>
              <a:buChar char="n"/>
              <a:defRPr lang="zh-CN" altLang="en-US" sz="2100" b="1" kern="1200" dirty="0">
                <a:solidFill>
                  <a:srgbClr val="002060"/>
                </a:solidFill>
                <a:latin typeface="微软雅黑" panose="020B0503020204020204" charset="-122"/>
                <a:ea typeface="微软雅黑" panose="020B0503020204020204" charset="-122"/>
                <a:cs typeface="汉仪中圆简"/>
              </a:defRPr>
            </a:lvl5pPr>
          </a:lstStyle>
          <a:p>
            <a:pPr lvl="0"/>
            <a:r>
              <a:rPr lang="zh-CN" altLang="en-US" dirty="0"/>
              <a:t>单击此处添加目录</a:t>
            </a:r>
          </a:p>
        </p:txBody>
      </p:sp>
      <p:sp>
        <p:nvSpPr>
          <p:cNvPr id="15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10896533" y="6390794"/>
            <a:ext cx="12481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 b="1">
                <a:solidFill>
                  <a:schemeClr val="accent6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defRPr>
            </a:lvl1pPr>
          </a:lstStyle>
          <a:p>
            <a:fld id="{A2F1480F-0BB7-4D4F-A82C-9E2566E474F3}" type="slidenum">
              <a:rPr lang="zh-CN" altLang="en-US" smtClean="0"/>
              <a:t>‹#›</a:t>
            </a:fld>
            <a:endParaRPr lang="zh-CN" altLang="en-US"/>
          </a:p>
        </p:txBody>
      </p:sp>
      <p:cxnSp>
        <p:nvCxnSpPr>
          <p:cNvPr id="5" name="直接连接符 4"/>
          <p:cNvCxnSpPr/>
          <p:nvPr/>
        </p:nvCxnSpPr>
        <p:spPr>
          <a:xfrm>
            <a:off x="0" y="908720"/>
            <a:ext cx="12192000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" name="图片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24192" y="105100"/>
            <a:ext cx="3288365" cy="653671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5_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矩形 19"/>
          <p:cNvSpPr/>
          <p:nvPr/>
        </p:nvSpPr>
        <p:spPr>
          <a:xfrm>
            <a:off x="0" y="5"/>
            <a:ext cx="1501254" cy="1078173"/>
          </a:xfrm>
          <a:prstGeom prst="rect">
            <a:avLst/>
          </a:prstGeom>
          <a:solidFill>
            <a:srgbClr val="0000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1588828" y="287343"/>
            <a:ext cx="10515600" cy="790835"/>
          </a:xfrm>
        </p:spPr>
        <p:txBody>
          <a:bodyPr/>
          <a:lstStyle>
            <a:lvl1pPr algn="l">
              <a:defRPr>
                <a:solidFill>
                  <a:srgbClr val="0000FF"/>
                </a:solidFill>
              </a:defRPr>
            </a:lvl1pPr>
          </a:lstStyle>
          <a:p>
            <a:r>
              <a:rPr lang="zh-CN" altLang="en-US"/>
              <a:t>单击此处编辑母版标题样式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</p:spPr>
        <p:txBody>
          <a:bodyPr/>
          <a:lstStyle/>
          <a:p>
            <a:fld id="{CCCA3628-3A76-4BD3-9645-14F3785F79DA}" type="datetimeFigureOut">
              <a:rPr lang="zh-CN" altLang="en-US" smtClean="0"/>
              <a:t>2025/6/19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</p:spPr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/>
          <a:lstStyle/>
          <a:p>
            <a:fld id="{A2F1480F-0BB7-4D4F-A82C-9E2566E474F3}" type="slidenum">
              <a:rPr lang="zh-CN" altLang="en-US" smtClean="0"/>
              <a:t>‹#›</a:t>
            </a:fld>
            <a:endParaRPr lang="zh-CN" altLang="en-US"/>
          </a:p>
        </p:txBody>
      </p:sp>
      <p:sp>
        <p:nvSpPr>
          <p:cNvPr id="8" name="矩形 8"/>
          <p:cNvSpPr/>
          <p:nvPr/>
        </p:nvSpPr>
        <p:spPr>
          <a:xfrm rot="10800000">
            <a:off x="11076388" y="6280721"/>
            <a:ext cx="1115616" cy="440759"/>
          </a:xfrm>
          <a:custGeom>
            <a:avLst/>
            <a:gdLst>
              <a:gd name="connsiteX0" fmla="*/ 0 w 1224136"/>
              <a:gd name="connsiteY0" fmla="*/ 0 h 432048"/>
              <a:gd name="connsiteX1" fmla="*/ 1224136 w 1224136"/>
              <a:gd name="connsiteY1" fmla="*/ 0 h 432048"/>
              <a:gd name="connsiteX2" fmla="*/ 1224136 w 1224136"/>
              <a:gd name="connsiteY2" fmla="*/ 432048 h 432048"/>
              <a:gd name="connsiteX3" fmla="*/ 0 w 1224136"/>
              <a:gd name="connsiteY3" fmla="*/ 432048 h 432048"/>
              <a:gd name="connsiteX4" fmla="*/ 0 w 1224136"/>
              <a:gd name="connsiteY4" fmla="*/ 0 h 432048"/>
              <a:gd name="connsiteX0-1" fmla="*/ 0 w 1224136"/>
              <a:gd name="connsiteY0-2" fmla="*/ 28575 h 460623"/>
              <a:gd name="connsiteX1-3" fmla="*/ 1024111 w 1224136"/>
              <a:gd name="connsiteY1-4" fmla="*/ 0 h 460623"/>
              <a:gd name="connsiteX2-5" fmla="*/ 1224136 w 1224136"/>
              <a:gd name="connsiteY2-6" fmla="*/ 460623 h 460623"/>
              <a:gd name="connsiteX3-7" fmla="*/ 0 w 1224136"/>
              <a:gd name="connsiteY3-8" fmla="*/ 460623 h 460623"/>
              <a:gd name="connsiteX4-9" fmla="*/ 0 w 1224136"/>
              <a:gd name="connsiteY4-10" fmla="*/ 28575 h 460623"/>
              <a:gd name="connsiteX0-11" fmla="*/ 0 w 1224136"/>
              <a:gd name="connsiteY0-12" fmla="*/ 0 h 432048"/>
              <a:gd name="connsiteX1-13" fmla="*/ 1024111 w 1224136"/>
              <a:gd name="connsiteY1-14" fmla="*/ 0 h 432048"/>
              <a:gd name="connsiteX2-15" fmla="*/ 1224136 w 1224136"/>
              <a:gd name="connsiteY2-16" fmla="*/ 432048 h 432048"/>
              <a:gd name="connsiteX3-17" fmla="*/ 0 w 1224136"/>
              <a:gd name="connsiteY3-18" fmla="*/ 432048 h 432048"/>
              <a:gd name="connsiteX4-19" fmla="*/ 0 w 1224136"/>
              <a:gd name="connsiteY4-20" fmla="*/ 0 h 432048"/>
              <a:gd name="connsiteX0-21" fmla="*/ 0 w 1224136"/>
              <a:gd name="connsiteY0-22" fmla="*/ 0 h 432048"/>
              <a:gd name="connsiteX1-23" fmla="*/ 1014586 w 1224136"/>
              <a:gd name="connsiteY1-24" fmla="*/ 0 h 432048"/>
              <a:gd name="connsiteX2-25" fmla="*/ 1224136 w 1224136"/>
              <a:gd name="connsiteY2-26" fmla="*/ 432048 h 432048"/>
              <a:gd name="connsiteX3-27" fmla="*/ 0 w 1224136"/>
              <a:gd name="connsiteY3-28" fmla="*/ 432048 h 432048"/>
              <a:gd name="connsiteX4-29" fmla="*/ 0 w 1224136"/>
              <a:gd name="connsiteY4-30" fmla="*/ 0 h 432048"/>
            </a:gdLst>
            <a:ahLst/>
            <a:cxnLst>
              <a:cxn ang="0">
                <a:pos x="connsiteX0-1" y="connsiteY0-2"/>
              </a:cxn>
              <a:cxn ang="0">
                <a:pos x="connsiteX1-3" y="connsiteY1-4"/>
              </a:cxn>
              <a:cxn ang="0">
                <a:pos x="connsiteX2-5" y="connsiteY2-6"/>
              </a:cxn>
              <a:cxn ang="0">
                <a:pos x="connsiteX3-7" y="connsiteY3-8"/>
              </a:cxn>
              <a:cxn ang="0">
                <a:pos x="connsiteX4-9" y="connsiteY4-10"/>
              </a:cxn>
            </a:cxnLst>
            <a:rect l="l" t="t" r="r" b="b"/>
            <a:pathLst>
              <a:path w="1224136" h="432048">
                <a:moveTo>
                  <a:pt x="0" y="0"/>
                </a:moveTo>
                <a:lnTo>
                  <a:pt x="1014586" y="0"/>
                </a:lnTo>
                <a:lnTo>
                  <a:pt x="1224136" y="432048"/>
                </a:lnTo>
                <a:lnTo>
                  <a:pt x="0" y="432048"/>
                </a:lnTo>
                <a:lnTo>
                  <a:pt x="0" y="0"/>
                </a:lnTo>
                <a:close/>
              </a:path>
            </a:pathLst>
          </a:custGeom>
          <a:solidFill>
            <a:srgbClr val="0000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9" name="灯片编号占位符 5"/>
          <p:cNvSpPr txBox="1"/>
          <p:nvPr/>
        </p:nvSpPr>
        <p:spPr>
          <a:xfrm>
            <a:off x="11267384" y="6348694"/>
            <a:ext cx="888460" cy="304800"/>
          </a:xfrm>
          <a:prstGeom prst="rect">
            <a:avLst/>
          </a:prstGeom>
          <a:effectLst>
            <a:outerShdw blurRad="152400" dist="317500" dir="5400000" sx="90000" sy="-19000" rotWithShape="0">
              <a:prstClr val="black">
                <a:alpha val="15000"/>
              </a:prstClr>
            </a:outerShdw>
          </a:effectLst>
        </p:spPr>
        <p:txBody>
          <a:bodyPr anchor="ctr"/>
          <a:lstStyle>
            <a:defPPr>
              <a:defRPr lang="zh-CN"/>
            </a:defPPr>
            <a:lvl1pPr algn="r" rtl="0" fontAlgn="auto">
              <a:spcBef>
                <a:spcPts val="0"/>
              </a:spcBef>
              <a:spcAft>
                <a:spcPts val="0"/>
              </a:spcAft>
              <a:defRPr sz="1000" kern="1200">
                <a:solidFill>
                  <a:schemeClr val="bg1"/>
                </a:solidFill>
                <a:latin typeface="华文宋体" panose="02010600040101010101" pitchFamily="2" charset="-122"/>
                <a:ea typeface="华文宋体" panose="02010600040101010101" pitchFamily="2" charset="-122"/>
                <a:cs typeface="+mn-cs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  <a:cs typeface="+mn-cs"/>
              </a:defRPr>
            </a:lvl9pPr>
          </a:lstStyle>
          <a:p>
            <a:pPr algn="ctr">
              <a:defRPr/>
            </a:pPr>
            <a:r>
              <a:rPr lang="zh-CN" altLang="en-US" sz="1400" dirty="0">
                <a:effectLst/>
                <a:latin typeface="微软雅黑" panose="020B0503020204020204" charset="-122"/>
                <a:ea typeface="微软雅黑" panose="020B0503020204020204" charset="-122"/>
              </a:rPr>
              <a:t> </a:t>
            </a:r>
            <a:fld id="{2EEF1883-7A0E-4F66-9932-E581691AD397}" type="slidenum">
              <a:rPr lang="zh-CN" altLang="en-US" sz="1600" dirty="0" smtClean="0">
                <a:effectLst/>
                <a:latin typeface="微软雅黑" panose="020B0503020204020204" charset="-122"/>
                <a:ea typeface="微软雅黑" panose="020B0503020204020204" charset="-122"/>
              </a:rPr>
              <a:t>‹#›</a:t>
            </a:fld>
            <a:r>
              <a:rPr lang="zh-CN" altLang="en-US" sz="1400" dirty="0">
                <a:effectLst/>
              </a:rPr>
              <a:t>  </a:t>
            </a:r>
            <a:endParaRPr lang="zh-CN" altLang="en-US" sz="1400" dirty="0">
              <a:effectLst/>
              <a:latin typeface="微软雅黑" panose="020B0503020204020204" charset="-122"/>
              <a:ea typeface="微软雅黑" panose="020B0503020204020204" charset="-122"/>
            </a:endParaRPr>
          </a:p>
        </p:txBody>
      </p:sp>
      <p:sp>
        <p:nvSpPr>
          <p:cNvPr id="15" name="矩形 14"/>
          <p:cNvSpPr/>
          <p:nvPr/>
        </p:nvSpPr>
        <p:spPr>
          <a:xfrm>
            <a:off x="3" y="1078173"/>
            <a:ext cx="12192000" cy="127674"/>
          </a:xfrm>
          <a:prstGeom prst="rect">
            <a:avLst/>
          </a:prstGeom>
          <a:solidFill>
            <a:srgbClr val="0000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prstClr val="white"/>
              </a:solidFill>
            </a:endParaRPr>
          </a:p>
        </p:txBody>
      </p:sp>
      <p:sp>
        <p:nvSpPr>
          <p:cNvPr id="16" name="矩形 15"/>
          <p:cNvSpPr/>
          <p:nvPr/>
        </p:nvSpPr>
        <p:spPr>
          <a:xfrm>
            <a:off x="0" y="1081051"/>
            <a:ext cx="1501254" cy="124796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prstClr val="white"/>
              </a:solidFill>
            </a:endParaRPr>
          </a:p>
        </p:txBody>
      </p:sp>
      <p:pic>
        <p:nvPicPr>
          <p:cNvPr id="11" name="图片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24192" y="105100"/>
            <a:ext cx="3288365" cy="653671"/>
          </a:xfrm>
          <a:prstGeom prst="rect">
            <a:avLst/>
          </a:prstGeom>
        </p:spPr>
      </p:pic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image" Target="../media/image1.tiff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jpe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455" y="1880755"/>
            <a:ext cx="11152909" cy="4491617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 lvl="0"/>
            <a:r>
              <a:rPr lang="en-US" altLang="zh-CN" dirty="0"/>
              <a:t>Click here to add text</a:t>
            </a:r>
            <a:endParaRPr lang="zh-CN" altLang="en-US" dirty="0"/>
          </a:p>
          <a:p>
            <a:pPr lvl="1"/>
            <a:r>
              <a:rPr lang="en-US" altLang="zh-CN" dirty="0"/>
              <a:t>Click here to add text</a:t>
            </a:r>
            <a:endParaRPr lang="zh-CN" altLang="en-US" dirty="0"/>
          </a:p>
          <a:p>
            <a:pPr lvl="2"/>
            <a:r>
              <a:rPr lang="en-US" altLang="zh-CN" dirty="0"/>
              <a:t>Click here to add text</a:t>
            </a:r>
            <a:endParaRPr lang="zh-CN" altLang="en-US" dirty="0"/>
          </a:p>
          <a:p>
            <a:pPr lvl="3"/>
            <a:r>
              <a:rPr lang="en-US" altLang="zh-CN" dirty="0"/>
              <a:t>Click here to add text</a:t>
            </a:r>
            <a:endParaRPr lang="zh-CN" altLang="en-US" dirty="0"/>
          </a:p>
          <a:p>
            <a:pPr lvl="4"/>
            <a:r>
              <a:rPr lang="en-US" altLang="zh-CN" dirty="0"/>
              <a:t>Click here to add text</a:t>
            </a:r>
            <a:endParaRPr lang="en-US" dirty="0"/>
          </a:p>
        </p:txBody>
      </p:sp>
      <p:grpSp>
        <p:nvGrpSpPr>
          <p:cNvPr id="9" name="组合 8"/>
          <p:cNvGrpSpPr/>
          <p:nvPr/>
        </p:nvGrpSpPr>
        <p:grpSpPr>
          <a:xfrm>
            <a:off x="1" y="821645"/>
            <a:ext cx="12192000" cy="87076"/>
            <a:chOff x="0" y="821645"/>
            <a:chExt cx="9191194" cy="135018"/>
          </a:xfrm>
        </p:grpSpPr>
        <p:grpSp>
          <p:nvGrpSpPr>
            <p:cNvPr id="10" name="组合 9"/>
            <p:cNvGrpSpPr/>
            <p:nvPr/>
          </p:nvGrpSpPr>
          <p:grpSpPr>
            <a:xfrm>
              <a:off x="0" y="836712"/>
              <a:ext cx="9191194" cy="110437"/>
              <a:chOff x="0" y="836712"/>
              <a:chExt cx="9191194" cy="110437"/>
            </a:xfrm>
          </p:grpSpPr>
          <p:sp>
            <p:nvSpPr>
              <p:cNvPr id="14" name="矩形 13"/>
              <p:cNvSpPr/>
              <p:nvPr/>
            </p:nvSpPr>
            <p:spPr>
              <a:xfrm>
                <a:off x="922847" y="836712"/>
                <a:ext cx="8268347" cy="110436"/>
              </a:xfrm>
              <a:prstGeom prst="rect">
                <a:avLst/>
              </a:prstGeom>
              <a:solidFill>
                <a:srgbClr val="000099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 sz="1800"/>
              </a:p>
            </p:txBody>
          </p:sp>
          <p:sp>
            <p:nvSpPr>
              <p:cNvPr id="13" name="矩形 12"/>
              <p:cNvSpPr/>
              <p:nvPr/>
            </p:nvSpPr>
            <p:spPr>
              <a:xfrm>
                <a:off x="0" y="836713"/>
                <a:ext cx="975360" cy="110436"/>
              </a:xfrm>
              <a:prstGeom prst="rect">
                <a:avLst/>
              </a:prstGeom>
              <a:solidFill>
                <a:srgbClr val="000099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 sz="1800"/>
              </a:p>
            </p:txBody>
          </p:sp>
        </p:grpSp>
        <p:cxnSp>
          <p:nvCxnSpPr>
            <p:cNvPr id="11" name="直接连接符 10"/>
            <p:cNvCxnSpPr/>
            <p:nvPr/>
          </p:nvCxnSpPr>
          <p:spPr>
            <a:xfrm flipV="1">
              <a:off x="975360" y="821645"/>
              <a:ext cx="0" cy="135018"/>
            </a:xfrm>
            <a:prstGeom prst="line">
              <a:avLst/>
            </a:prstGeom>
            <a:ln w="19050">
              <a:solidFill>
                <a:schemeClr val="bg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16" name="图片 15"/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9786" y="108726"/>
            <a:ext cx="955964" cy="631767"/>
          </a:xfrm>
          <a:prstGeom prst="rect">
            <a:avLst/>
          </a:prstGeom>
        </p:spPr>
      </p:pic>
      <p:sp>
        <p:nvSpPr>
          <p:cNvPr id="17" name="矩形 16"/>
          <p:cNvSpPr/>
          <p:nvPr/>
        </p:nvSpPr>
        <p:spPr>
          <a:xfrm>
            <a:off x="1" y="6432191"/>
            <a:ext cx="10914276" cy="423065"/>
          </a:xfrm>
          <a:prstGeom prst="rect">
            <a:avLst/>
          </a:prstGeom>
          <a:solidFill>
            <a:srgbClr val="0000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600" b="1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8" name="矩形 17"/>
          <p:cNvSpPr/>
          <p:nvPr/>
        </p:nvSpPr>
        <p:spPr>
          <a:xfrm>
            <a:off x="10909477" y="6432191"/>
            <a:ext cx="1277721" cy="421341"/>
          </a:xfrm>
          <a:prstGeom prst="rect">
            <a:avLst/>
          </a:prstGeom>
          <a:solidFill>
            <a:srgbClr val="0000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600" b="1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9" name="Slide Number Placeholder 5"/>
          <p:cNvSpPr txBox="1"/>
          <p:nvPr/>
        </p:nvSpPr>
        <p:spPr>
          <a:xfrm>
            <a:off x="10311534" y="6433915"/>
            <a:ext cx="1796516" cy="42134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zh-CN"/>
            </a:defPPr>
            <a:lvl1pPr marL="0" algn="r" defTabSz="914400" rtl="0" eaLnBrk="1" latinLnBrk="0" hangingPunct="1">
              <a:defRPr lang="zh-CN" altLang="en-US" sz="2000" kern="1200" smtClean="0">
                <a:solidFill>
                  <a:schemeClr val="bg1"/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3771D156-31C7-4A0D-88C3-08F7D3EE48DA}" type="slidenum">
              <a:rPr lang="en-US" altLang="zh-CN" sz="1600" b="1" smtClean="0">
                <a:latin typeface="Calibri" panose="020F0502020204030204" pitchFamily="34" charset="0"/>
                <a:cs typeface="Calibri" panose="020F0502020204030204" pitchFamily="34" charset="0"/>
              </a:rPr>
              <a:t>‹#›</a:t>
            </a:fld>
            <a:endParaRPr lang="zh-CN" altLang="en-US" sz="16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1" name="直角三角形 20"/>
          <p:cNvSpPr/>
          <p:nvPr/>
        </p:nvSpPr>
        <p:spPr>
          <a:xfrm flipV="1">
            <a:off x="10909477" y="6433915"/>
            <a:ext cx="526943" cy="421341"/>
          </a:xfrm>
          <a:prstGeom prst="rtTriangle">
            <a:avLst/>
          </a:prstGeom>
          <a:solidFill>
            <a:srgbClr val="0000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 sz="1600" b="1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cxnSp>
        <p:nvCxnSpPr>
          <p:cNvPr id="22" name="直接连接符 21"/>
          <p:cNvCxnSpPr/>
          <p:nvPr/>
        </p:nvCxnSpPr>
        <p:spPr>
          <a:xfrm>
            <a:off x="11445105" y="6433915"/>
            <a:ext cx="0" cy="421341"/>
          </a:xfrm>
          <a:prstGeom prst="line">
            <a:avLst/>
          </a:prstGeom>
          <a:ln w="19050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图片 4"/>
          <p:cNvPicPr>
            <a:picLocks noChangeAspect="1"/>
          </p:cNvPicPr>
          <p:nvPr/>
        </p:nvPicPr>
        <p:blipFill>
          <a:blip r:embed="rId19"/>
          <a:stretch>
            <a:fillRect/>
          </a:stretch>
        </p:blipFill>
        <p:spPr>
          <a:xfrm>
            <a:off x="11087068" y="50631"/>
            <a:ext cx="922538" cy="720912"/>
          </a:xfrm>
          <a:prstGeom prst="rect">
            <a:avLst/>
          </a:prstGeom>
        </p:spPr>
      </p:pic>
      <p:pic>
        <p:nvPicPr>
          <p:cNvPr id="15" name="图片 14"/>
          <p:cNvPicPr>
            <a:picLocks noChangeAspect="1"/>
          </p:cNvPicPr>
          <p:nvPr/>
        </p:nvPicPr>
        <p:blipFill>
          <a:blip r:embed="rId20"/>
          <a:stretch>
            <a:fillRect/>
          </a:stretch>
        </p:blipFill>
        <p:spPr>
          <a:xfrm>
            <a:off x="7752184" y="111033"/>
            <a:ext cx="3288365" cy="653671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  <p:sldLayoutId id="2147483664" r:id="rId1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000" kern="1200" spc="-60" baseline="0">
          <a:solidFill>
            <a:srgbClr val="FFFFFF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100000"/>
        </a:lnSpc>
        <a:spcBef>
          <a:spcPts val="1200"/>
        </a:spcBef>
        <a:spcAft>
          <a:spcPts val="0"/>
        </a:spcAft>
        <a:buClrTx/>
        <a:buSzPct val="60000"/>
        <a:buFont typeface="Wingdings" panose="05000000000000000000" pitchFamily="2" charset="2"/>
        <a:buChar char="l"/>
        <a:defRPr sz="28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182880" algn="l" defTabSz="914400" rtl="0" eaLnBrk="1" latinLnBrk="0" hangingPunct="1">
        <a:lnSpc>
          <a:spcPct val="100000"/>
        </a:lnSpc>
        <a:spcBef>
          <a:spcPts val="1200"/>
        </a:spcBef>
        <a:spcAft>
          <a:spcPts val="0"/>
        </a:spcAft>
        <a:buClrTx/>
        <a:buSzPct val="60000"/>
        <a:buFont typeface="Wingdings" panose="05000000000000000000" pitchFamily="2" charset="2"/>
        <a:buChar char="n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182880" algn="l" defTabSz="914400" rtl="0" eaLnBrk="1" latinLnBrk="0" hangingPunct="1">
        <a:lnSpc>
          <a:spcPct val="100000"/>
        </a:lnSpc>
        <a:spcBef>
          <a:spcPts val="1200"/>
        </a:spcBef>
        <a:spcAft>
          <a:spcPts val="0"/>
        </a:spcAft>
        <a:buClrTx/>
        <a:buSzPct val="60000"/>
        <a:buFont typeface="Wingdings" panose="05000000000000000000" pitchFamily="2" charset="2"/>
        <a:buChar char="u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182880" algn="l" defTabSz="914400" rtl="0" eaLnBrk="1" latinLnBrk="0" hangingPunct="1">
        <a:lnSpc>
          <a:spcPct val="100000"/>
        </a:lnSpc>
        <a:spcBef>
          <a:spcPts val="1200"/>
        </a:spcBef>
        <a:spcAft>
          <a:spcPts val="0"/>
        </a:spcAft>
        <a:buClrTx/>
        <a:buSzPct val="60000"/>
        <a:buFont typeface="Wingdings" panose="05000000000000000000" pitchFamily="2" charset="2"/>
        <a:buChar char="Ø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182880" algn="l" defTabSz="914400" rtl="0" eaLnBrk="1" latinLnBrk="0" hangingPunct="1">
        <a:lnSpc>
          <a:spcPct val="100000"/>
        </a:lnSpc>
        <a:spcBef>
          <a:spcPts val="1200"/>
        </a:spcBef>
        <a:spcAft>
          <a:spcPts val="0"/>
        </a:spcAft>
        <a:buClrTx/>
        <a:buSzPct val="60000"/>
        <a:buFont typeface="Wingdings" panose="05000000000000000000" pitchFamily="2" charset="2"/>
        <a:buChar char="ü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anose="05020102010507070707" pitchFamily="18" charset="2"/>
        <a:buChar char=""/>
        <a:defRPr sz="13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anose="05020102010507070707" pitchFamily="18" charset="2"/>
        <a:buChar char=""/>
        <a:defRPr sz="13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anose="05020102010507070707" pitchFamily="18" charset="2"/>
        <a:buChar char=""/>
        <a:defRPr sz="13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250"/>
        </a:spcBef>
        <a:spcAft>
          <a:spcPts val="250"/>
        </a:spcAft>
        <a:buClr>
          <a:schemeClr val="accent1"/>
        </a:buClr>
        <a:buFont typeface="Wingdings 2" panose="05020102010507070707" pitchFamily="18" charset="2"/>
        <a:buChar char=""/>
        <a:defRPr sz="13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svg"/><Relationship Id="rId5" Type="http://schemas.openxmlformats.org/officeDocument/2006/relationships/image" Target="../media/image12.png"/><Relationship Id="rId4" Type="http://schemas.openxmlformats.org/officeDocument/2006/relationships/image" Target="../media/image11.sv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13" Type="http://schemas.microsoft.com/office/2007/relationships/hdphoto" Target="../media/hdphoto3.wdp"/><Relationship Id="rId18" Type="http://schemas.openxmlformats.org/officeDocument/2006/relationships/image" Target="../media/image25.png"/><Relationship Id="rId3" Type="http://schemas.openxmlformats.org/officeDocument/2006/relationships/image" Target="../media/image14.png"/><Relationship Id="rId21" Type="http://schemas.microsoft.com/office/2007/relationships/hdphoto" Target="../media/hdphoto6.wdp"/><Relationship Id="rId7" Type="http://schemas.openxmlformats.org/officeDocument/2006/relationships/image" Target="../media/image18.png"/><Relationship Id="rId12" Type="http://schemas.openxmlformats.org/officeDocument/2006/relationships/image" Target="../media/image21.png"/><Relationship Id="rId17" Type="http://schemas.microsoft.com/office/2007/relationships/hdphoto" Target="../media/hdphoto4.wdp"/><Relationship Id="rId2" Type="http://schemas.openxmlformats.org/officeDocument/2006/relationships/notesSlide" Target="../notesSlides/notesSlide6.xml"/><Relationship Id="rId16" Type="http://schemas.openxmlformats.org/officeDocument/2006/relationships/image" Target="../media/image24.png"/><Relationship Id="rId20" Type="http://schemas.openxmlformats.org/officeDocument/2006/relationships/image" Target="../media/image2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11" Type="http://schemas.microsoft.com/office/2007/relationships/hdphoto" Target="../media/hdphoto2.wdp"/><Relationship Id="rId5" Type="http://schemas.openxmlformats.org/officeDocument/2006/relationships/image" Target="../media/image16.png"/><Relationship Id="rId15" Type="http://schemas.openxmlformats.org/officeDocument/2006/relationships/image" Target="../media/image23.png"/><Relationship Id="rId23" Type="http://schemas.openxmlformats.org/officeDocument/2006/relationships/image" Target="../media/image28.png"/><Relationship Id="rId10" Type="http://schemas.openxmlformats.org/officeDocument/2006/relationships/image" Target="../media/image20.png"/><Relationship Id="rId19" Type="http://schemas.microsoft.com/office/2007/relationships/hdphoto" Target="../media/hdphoto5.wdp"/><Relationship Id="rId4" Type="http://schemas.openxmlformats.org/officeDocument/2006/relationships/image" Target="../media/image15.png"/><Relationship Id="rId9" Type="http://schemas.microsoft.com/office/2007/relationships/hdphoto" Target="../media/hdphoto1.wdp"/><Relationship Id="rId14" Type="http://schemas.openxmlformats.org/officeDocument/2006/relationships/image" Target="../media/image22.png"/><Relationship Id="rId22" Type="http://schemas.openxmlformats.org/officeDocument/2006/relationships/image" Target="../media/image2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2.xml"/><Relationship Id="rId4" Type="http://schemas.openxmlformats.org/officeDocument/2006/relationships/image" Target="../media/image2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8.svg"/><Relationship Id="rId13" Type="http://schemas.microsoft.com/office/2007/relationships/hdphoto" Target="../media/hdphoto7.wdp"/><Relationship Id="rId3" Type="http://schemas.openxmlformats.org/officeDocument/2006/relationships/image" Target="../media/image33.jpeg"/><Relationship Id="rId7" Type="http://schemas.openxmlformats.org/officeDocument/2006/relationships/image" Target="../media/image37.png"/><Relationship Id="rId12" Type="http://schemas.openxmlformats.org/officeDocument/2006/relationships/image" Target="../media/image4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6.jpeg"/><Relationship Id="rId11" Type="http://schemas.openxmlformats.org/officeDocument/2006/relationships/image" Target="../media/image41.png"/><Relationship Id="rId5" Type="http://schemas.openxmlformats.org/officeDocument/2006/relationships/image" Target="../media/image35.svg"/><Relationship Id="rId10" Type="http://schemas.openxmlformats.org/officeDocument/2006/relationships/image" Target="../media/image40.svg"/><Relationship Id="rId4" Type="http://schemas.openxmlformats.org/officeDocument/2006/relationships/image" Target="../media/image34.png"/><Relationship Id="rId9" Type="http://schemas.openxmlformats.org/officeDocument/2006/relationships/image" Target="../media/image39.png"/><Relationship Id="rId14" Type="http://schemas.openxmlformats.org/officeDocument/2006/relationships/image" Target="../media/image4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1.png"/><Relationship Id="rId3" Type="http://schemas.openxmlformats.org/officeDocument/2006/relationships/image" Target="../media/image46.png"/><Relationship Id="rId7" Type="http://schemas.openxmlformats.org/officeDocument/2006/relationships/image" Target="../media/image50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9.png"/><Relationship Id="rId5" Type="http://schemas.openxmlformats.org/officeDocument/2006/relationships/image" Target="../media/image48.png"/><Relationship Id="rId10" Type="http://schemas.openxmlformats.org/officeDocument/2006/relationships/image" Target="../media/image53.png"/><Relationship Id="rId4" Type="http://schemas.openxmlformats.org/officeDocument/2006/relationships/image" Target="../media/image47.png"/><Relationship Id="rId9" Type="http://schemas.openxmlformats.org/officeDocument/2006/relationships/image" Target="../media/image52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svg"/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 sz="quarter"/>
          </p:nvPr>
        </p:nvSpPr>
        <p:spPr>
          <a:xfrm>
            <a:off x="1422400" y="2459355"/>
            <a:ext cx="9347200" cy="1143000"/>
          </a:xfrm>
        </p:spPr>
        <p:txBody>
          <a:bodyPr anchor="ctr" anchorCtr="0"/>
          <a:lstStyle/>
          <a:p>
            <a:pPr algn="ctr"/>
            <a:r>
              <a:rPr lang="en-US" altLang="zh-CN" sz="3600" dirty="0"/>
              <a:t>Efficient Data IO Methods for Advanced Light Sources</a:t>
            </a:r>
            <a:endParaRPr lang="zh-CN" altLang="en-US" sz="3600" dirty="0"/>
          </a:p>
        </p:txBody>
      </p:sp>
      <p:sp>
        <p:nvSpPr>
          <p:cNvPr id="3" name="副标题 2"/>
          <p:cNvSpPr>
            <a:spLocks noGrp="1"/>
          </p:cNvSpPr>
          <p:nvPr>
            <p:ph type="subTitle" sz="quarter" idx="1"/>
          </p:nvPr>
        </p:nvSpPr>
        <p:spPr>
          <a:xfrm>
            <a:off x="1951990" y="4380865"/>
            <a:ext cx="9347200" cy="838200"/>
          </a:xfrm>
        </p:spPr>
        <p:txBody>
          <a:bodyPr>
            <a:normAutofit fontScale="90000" lnSpcReduction="20000"/>
          </a:bodyPr>
          <a:lstStyle/>
          <a:p>
            <a:pPr algn="ctr"/>
            <a:r>
              <a:rPr lang="en-US" altLang="zh-CN" sz="2400" b="0" dirty="0"/>
              <a:t>Fu Shiyuan</a:t>
            </a:r>
          </a:p>
          <a:p>
            <a:pPr algn="ctr"/>
            <a:r>
              <a:rPr lang="en-US" altLang="zh-CN" sz="2400" b="0" dirty="0"/>
              <a:t>IHEPCC &amp;&amp; HEPSCC</a:t>
            </a:r>
          </a:p>
        </p:txBody>
      </p:sp>
    </p:spTree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780288" y="1082613"/>
            <a:ext cx="11293949" cy="5973507"/>
          </a:xfrm>
        </p:spPr>
        <p:txBody>
          <a:bodyPr>
            <a:normAutofit/>
          </a:bodyPr>
          <a:lstStyle/>
          <a:p>
            <a:r>
              <a:rPr lang="en-US" altLang="zh-CN" dirty="0"/>
              <a:t>HEPS</a:t>
            </a:r>
            <a:r>
              <a:rPr lang="zh-CN" altLang="en-US" dirty="0"/>
              <a:t>：</a:t>
            </a:r>
            <a:r>
              <a:rPr lang="en-US" altLang="zh-CN" b="0" i="0" dirty="0">
                <a:solidFill>
                  <a:srgbClr val="333333"/>
                </a:solidFill>
                <a:effectLst/>
                <a:ea typeface="微软雅黑" panose="020B0503020204020204" charset="-122"/>
              </a:rPr>
              <a:t>High Energy Photon Source</a:t>
            </a:r>
          </a:p>
          <a:p>
            <a:pPr lvl="1"/>
            <a:r>
              <a:rPr lang="en-US" altLang="zh-CN" dirty="0">
                <a:solidFill>
                  <a:srgbClr val="333333"/>
                </a:solidFill>
                <a:ea typeface="微软雅黑" panose="020B0503020204020204" charset="-122"/>
              </a:rPr>
              <a:t>Includes multi beamline stations</a:t>
            </a:r>
            <a:endParaRPr lang="en-US" altLang="zh-CN" dirty="0"/>
          </a:p>
          <a:p>
            <a:r>
              <a:rPr lang="en-US" altLang="zh-CN" dirty="0"/>
              <a:t>HEPS will generate a huge mount of data</a:t>
            </a:r>
          </a:p>
          <a:p>
            <a:pPr lvl="1"/>
            <a:r>
              <a:rPr lang="en-US" altLang="zh-CN" dirty="0">
                <a:solidFill>
                  <a:srgbClr val="333333"/>
                </a:solidFill>
                <a:ea typeface="微软雅黑" panose="020B0503020204020204" charset="-122"/>
              </a:rPr>
              <a:t>Data generated by different beamline stations</a:t>
            </a:r>
          </a:p>
          <a:p>
            <a:pPr marL="502920" lvl="1" indent="0">
              <a:buNone/>
            </a:pPr>
            <a:r>
              <a:rPr lang="en-US" altLang="zh-CN" dirty="0">
                <a:solidFill>
                  <a:srgbClr val="333333"/>
                </a:solidFill>
                <a:ea typeface="微软雅黑" panose="020B0503020204020204" charset="-122"/>
              </a:rPr>
              <a:t>   </a:t>
            </a:r>
            <a:r>
              <a:rPr lang="en-US" altLang="zh-CN" b="1" dirty="0">
                <a:solidFill>
                  <a:srgbClr val="333333"/>
                </a:solidFill>
                <a:ea typeface="微软雅黑" panose="020B0503020204020204" charset="-122"/>
              </a:rPr>
              <a:t>varies in type and volume</a:t>
            </a:r>
          </a:p>
          <a:p>
            <a:pPr lvl="1"/>
            <a:r>
              <a:rPr lang="en-US" altLang="zh-CN" b="1" dirty="0">
                <a:solidFill>
                  <a:srgbClr val="333333"/>
                </a:solidFill>
                <a:ea typeface="微软雅黑" panose="020B0503020204020204" charset="-122"/>
              </a:rPr>
              <a:t>Scientific computing tasks differ </a:t>
            </a:r>
            <a:r>
              <a:rPr lang="en-US" altLang="zh-CN" dirty="0">
                <a:solidFill>
                  <a:srgbClr val="333333"/>
                </a:solidFill>
                <a:ea typeface="微软雅黑" panose="020B0503020204020204" charset="-122"/>
              </a:rPr>
              <a:t>across </a:t>
            </a:r>
          </a:p>
          <a:p>
            <a:pPr marL="502920" lvl="1" indent="0">
              <a:buNone/>
            </a:pPr>
            <a:r>
              <a:rPr lang="en-US" altLang="zh-CN" dirty="0">
                <a:solidFill>
                  <a:srgbClr val="333333"/>
                </a:solidFill>
                <a:ea typeface="微软雅黑" panose="020B0503020204020204" charset="-122"/>
              </a:rPr>
              <a:t>   beamline stations</a:t>
            </a:r>
          </a:p>
          <a:p>
            <a:pPr lvl="1"/>
            <a:r>
              <a:rPr lang="en-US" altLang="zh-CN" b="1" dirty="0">
                <a:solidFill>
                  <a:srgbClr val="333333"/>
                </a:solidFill>
                <a:ea typeface="微软雅黑" panose="020B0503020204020204" charset="-122"/>
              </a:rPr>
              <a:t>Diverse applications </a:t>
            </a:r>
            <a:r>
              <a:rPr lang="en-US" altLang="zh-CN" dirty="0">
                <a:solidFill>
                  <a:srgbClr val="333333"/>
                </a:solidFill>
                <a:ea typeface="微软雅黑" panose="020B0503020204020204" charset="-122"/>
              </a:rPr>
              <a:t>in traditional disciplines </a:t>
            </a:r>
          </a:p>
          <a:p>
            <a:pPr marL="502920" lvl="1" indent="0">
              <a:buNone/>
            </a:pPr>
            <a:r>
              <a:rPr lang="en-US" altLang="zh-CN" dirty="0">
                <a:solidFill>
                  <a:srgbClr val="333333"/>
                </a:solidFill>
                <a:ea typeface="微软雅黑" panose="020B0503020204020204" charset="-122"/>
              </a:rPr>
              <a:t>   and varied </a:t>
            </a:r>
            <a:r>
              <a:rPr lang="en-US" altLang="zh-CN" b="1" dirty="0">
                <a:solidFill>
                  <a:srgbClr val="333333"/>
                </a:solidFill>
                <a:ea typeface="微软雅黑" panose="020B0503020204020204" charset="-122"/>
              </a:rPr>
              <a:t>IO patterns</a:t>
            </a:r>
            <a:endParaRPr lang="en-US" altLang="zh-CN" sz="2800" b="1" dirty="0"/>
          </a:p>
          <a:p>
            <a:r>
              <a:rPr lang="en-US" altLang="zh-CN" dirty="0"/>
              <a:t>The massive and varied data will give significant </a:t>
            </a:r>
          </a:p>
          <a:p>
            <a:pPr marL="0" indent="0">
              <a:buNone/>
            </a:pPr>
            <a:r>
              <a:rPr lang="en-US" altLang="zh-CN" dirty="0"/>
              <a:t>    pressure on storage and computing</a:t>
            </a:r>
            <a:endParaRPr lang="zh-CN" altLang="en-US" dirty="0"/>
          </a:p>
          <a:p>
            <a:endParaRPr lang="zh-CN" altLang="en-US" dirty="0"/>
          </a:p>
        </p:txBody>
      </p:sp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1.1 Introduction for HEPS</a:t>
            </a:r>
          </a:p>
        </p:txBody>
      </p:sp>
      <p:graphicFrame>
        <p:nvGraphicFramePr>
          <p:cNvPr id="6" name="表格 5"/>
          <p:cNvGraphicFramePr>
            <a:graphicFrameLocks noGrp="1"/>
          </p:cNvGraphicFramePr>
          <p:nvPr/>
        </p:nvGraphicFramePr>
        <p:xfrm>
          <a:off x="7117971" y="1151726"/>
          <a:ext cx="4891149" cy="4846320"/>
        </p:xfrm>
        <a:graphic>
          <a:graphicData uri="http://schemas.openxmlformats.org/drawingml/2006/table">
            <a:tbl>
              <a:tblPr firstRow="1" bandRow="1">
                <a:tableStyleId>{EB9631B5-78F2-41C9-869B-9F39066F8104}</a:tableStyleId>
              </a:tblPr>
              <a:tblGrid>
                <a:gridCol w="3024909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86624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437991"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>
                          <a:latin typeface="微软雅黑" panose="020B0503020204020204" charset="-122"/>
                          <a:ea typeface="微软雅黑" panose="020B0503020204020204" charset="-122"/>
                        </a:rPr>
                        <a:t>Beamlines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 anchor="ctr"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Burst / Average output</a:t>
                      </a:r>
                      <a:r>
                        <a:rPr lang="zh-CN" altLang="en-US" sz="1200" dirty="0"/>
                        <a:t>（</a:t>
                      </a:r>
                      <a:r>
                        <a:rPr lang="en-US" altLang="zh-CN" sz="1200" dirty="0"/>
                        <a:t>TB/day</a:t>
                      </a:r>
                      <a:r>
                        <a:rPr lang="zh-CN" altLang="en-US" sz="1200" dirty="0"/>
                        <a:t>）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 anchor="ctr">
                    <a:solidFill>
                      <a:srgbClr val="7030A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Engineering Materials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600/200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Hard X-ray Multi-analytical Nanoprobe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500/200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Structural Dynamics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8/3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Hard X-ray Coherent Scattering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10/3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Hard X-ray High Energy Resolution Spec.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10/1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High Pressure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2/1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Hard X-Ray Imaging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1000/250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X-ray Absorption Spectroscopy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80/10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Low-Dimension Structure Probe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20/5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Biological Macromolecule Microfocus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35/10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Pink SAXS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400/50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High Res. Nanoscale Elec. </a:t>
                      </a:r>
                      <a:r>
                        <a:rPr lang="en-US" altLang="zh-CN" sz="1200" dirty="0" err="1"/>
                        <a:t>Struc</a:t>
                      </a:r>
                      <a:r>
                        <a:rPr lang="en-US" altLang="zh-CN" sz="1200" dirty="0"/>
                        <a:t>. Spec.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1.0/0.2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2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Tender X-ray beamline 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10/1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3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Transmission X-ray Microscope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25/11.2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4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Test beamline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dirty="0"/>
                        <a:t>1000/60</a:t>
                      </a:r>
                      <a:endParaRPr lang="zh-CN" altLang="en-US" sz="1200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5"/>
                  </a:ext>
                </a:extLst>
              </a:tr>
              <a:tr h="258306">
                <a:tc>
                  <a:txBody>
                    <a:bodyPr/>
                    <a:lstStyle/>
                    <a:p>
                      <a:pPr algn="l"/>
                      <a:r>
                        <a:rPr lang="en-US" altLang="zh-CN" sz="1200" dirty="0"/>
                        <a:t>Total average:</a:t>
                      </a:r>
                      <a:endParaRPr lang="zh-CN" altLang="en-US" sz="1200" b="1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altLang="zh-CN" sz="1200" b="1" dirty="0">
                          <a:latin typeface="微软雅黑" panose="020B0503020204020204" charset="-122"/>
                          <a:ea typeface="微软雅黑" panose="020B0503020204020204" charset="-122"/>
                        </a:rPr>
                        <a:t>805</a:t>
                      </a:r>
                      <a:endParaRPr lang="zh-CN" altLang="en-US" sz="1200" b="1" dirty="0">
                        <a:latin typeface="微软雅黑" panose="020B0503020204020204" charset="-122"/>
                        <a:ea typeface="微软雅黑" panose="020B0503020204020204" charset="-122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16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662379" y="996805"/>
            <a:ext cx="10718987" cy="4804867"/>
          </a:xfrm>
        </p:spPr>
        <p:txBody>
          <a:bodyPr/>
          <a:lstStyle/>
          <a:p>
            <a:r>
              <a:rPr lang="en-US" altLang="zh-CN" dirty="0"/>
              <a:t>Daisy is a data analysis software framework designed for HEPS</a:t>
            </a:r>
          </a:p>
          <a:p>
            <a:endParaRPr lang="zh-CN" altLang="en-US" dirty="0"/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1.2 About Daisy</a:t>
            </a:r>
            <a:endParaRPr lang="zh-CN" altLang="en-US" dirty="0"/>
          </a:p>
        </p:txBody>
      </p:sp>
      <p:pic>
        <p:nvPicPr>
          <p:cNvPr id="5" name="图片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379" y="1577398"/>
            <a:ext cx="6154058" cy="4224274"/>
          </a:xfrm>
          <a:prstGeom prst="rect">
            <a:avLst/>
          </a:prstGeom>
        </p:spPr>
      </p:pic>
      <p:sp>
        <p:nvSpPr>
          <p:cNvPr id="6" name="文本框 5"/>
          <p:cNvSpPr txBox="1"/>
          <p:nvPr/>
        </p:nvSpPr>
        <p:spPr>
          <a:xfrm>
            <a:off x="6816437" y="1796709"/>
            <a:ext cx="5375563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2000" b="1" dirty="0">
                <a:solidFill>
                  <a:srgbClr val="000099"/>
                </a:solidFill>
              </a:rPr>
              <a:t>Derivative technology modules to meet the data processing requirements of advanced scientific facilities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altLang="zh-CN" sz="2000" b="1" dirty="0"/>
              <a:t>Data object management module </a:t>
            </a:r>
            <a:r>
              <a:rPr lang="en-US" altLang="zh-CN" sz="2000" dirty="0"/>
              <a:t>for high-throughput data I/O, multimodal data exchange, and multi-source data access.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altLang="zh-CN" sz="2000" b="1" dirty="0"/>
              <a:t>Scalable cluster computing power </a:t>
            </a:r>
            <a:r>
              <a:rPr lang="en-US" altLang="zh-CN" sz="2000" dirty="0"/>
              <a:t>support for data processing with different scales, different throughputs, and low latency.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altLang="zh-CN" sz="2000" b="1" dirty="0"/>
              <a:t>Interface and developing environment </a:t>
            </a:r>
            <a:r>
              <a:rPr lang="en-US" altLang="zh-CN" sz="2000" dirty="0"/>
              <a:t>for scientific software integration and development.</a:t>
            </a:r>
            <a:endParaRPr lang="zh-CN" altLang="en-US" sz="2000" dirty="0"/>
          </a:p>
        </p:txBody>
      </p:sp>
      <p:sp>
        <p:nvSpPr>
          <p:cNvPr id="7" name="矩形: 圆角 6"/>
          <p:cNvSpPr/>
          <p:nvPr/>
        </p:nvSpPr>
        <p:spPr>
          <a:xfrm>
            <a:off x="1857829" y="2728686"/>
            <a:ext cx="1596571" cy="1741714"/>
          </a:xfrm>
          <a:prstGeom prst="roundRect">
            <a:avLst/>
          </a:prstGeom>
          <a:noFill/>
          <a:ln w="381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>
                <a:latin typeface="Times New Roman" panose="02020603050405020304" pitchFamily="18" charset="0"/>
                <a:cs typeface="Times New Roman" panose="02020603050405020304" pitchFamily="18" charset="0"/>
              </a:rPr>
              <a:t>1.3 Daisy Data Engine</a:t>
            </a:r>
          </a:p>
        </p:txBody>
      </p:sp>
      <p:sp>
        <p:nvSpPr>
          <p:cNvPr id="45" name="矩形 44"/>
          <p:cNvSpPr/>
          <p:nvPr/>
        </p:nvSpPr>
        <p:spPr>
          <a:xfrm>
            <a:off x="561128" y="1584420"/>
            <a:ext cx="3598334" cy="2442346"/>
          </a:xfrm>
          <a:prstGeom prst="rect">
            <a:avLst/>
          </a:prstGeom>
          <a:solidFill>
            <a:srgbClr val="FFC000">
              <a:lumMod val="20000"/>
              <a:lumOff val="80000"/>
            </a:srgbClr>
          </a:solidFill>
          <a:ln w="19050">
            <a:solidFill>
              <a:sysClr val="windowText" lastClr="000000"/>
            </a:solidFill>
            <a:prstDash val="lgDash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4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sp>
        <p:nvSpPr>
          <p:cNvPr id="46" name="矩形 45"/>
          <p:cNvSpPr/>
          <p:nvPr/>
        </p:nvSpPr>
        <p:spPr>
          <a:xfrm>
            <a:off x="4159462" y="1584420"/>
            <a:ext cx="2869836" cy="4095701"/>
          </a:xfrm>
          <a:prstGeom prst="rect">
            <a:avLst/>
          </a:prstGeom>
          <a:solidFill>
            <a:srgbClr val="FFC000">
              <a:lumMod val="20000"/>
              <a:lumOff val="80000"/>
            </a:srgbClr>
          </a:solidFill>
          <a:ln w="19050">
            <a:solidFill>
              <a:sysClr val="windowText" lastClr="000000"/>
            </a:solidFill>
            <a:prstDash val="lgDash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4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sp>
        <p:nvSpPr>
          <p:cNvPr id="47" name="矩形: 圆角 46"/>
          <p:cNvSpPr/>
          <p:nvPr/>
        </p:nvSpPr>
        <p:spPr>
          <a:xfrm>
            <a:off x="671195" y="1884986"/>
            <a:ext cx="3361267" cy="838200"/>
          </a:xfrm>
          <a:prstGeom prst="roundRect">
            <a:avLst/>
          </a:prstGeom>
          <a:solidFill>
            <a:srgbClr val="70AD47">
              <a:lumMod val="20000"/>
              <a:lumOff val="80000"/>
            </a:srgbClr>
          </a:solidFill>
          <a:ln w="19050" cap="flat" cmpd="sng" algn="ctr">
            <a:solidFill>
              <a:srgbClr val="70AD47"/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40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grpSp>
        <p:nvGrpSpPr>
          <p:cNvPr id="48" name="组合 47"/>
          <p:cNvGrpSpPr/>
          <p:nvPr/>
        </p:nvGrpSpPr>
        <p:grpSpPr>
          <a:xfrm>
            <a:off x="2020792" y="1882854"/>
            <a:ext cx="1980014" cy="876451"/>
            <a:chOff x="7684864" y="760202"/>
            <a:chExt cx="2321254" cy="1041241"/>
          </a:xfrm>
        </p:grpSpPr>
        <p:cxnSp>
          <p:nvCxnSpPr>
            <p:cNvPr id="49" name="直接箭头连接符 48"/>
            <p:cNvCxnSpPr>
              <a:stCxn id="77" idx="6"/>
              <a:endCxn id="75" idx="2"/>
            </p:cNvCxnSpPr>
            <p:nvPr/>
          </p:nvCxnSpPr>
          <p:spPr>
            <a:xfrm>
              <a:off x="8195729" y="1013089"/>
              <a:ext cx="112803" cy="347134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50" name="直接箭头连接符 49"/>
            <p:cNvCxnSpPr>
              <a:stCxn id="75" idx="6"/>
              <a:endCxn id="61" idx="2"/>
            </p:cNvCxnSpPr>
            <p:nvPr/>
          </p:nvCxnSpPr>
          <p:spPr>
            <a:xfrm flipV="1">
              <a:off x="8771461" y="959169"/>
              <a:ext cx="113442" cy="401054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51" name="直接箭头连接符 50"/>
            <p:cNvCxnSpPr>
              <a:stCxn id="61" idx="6"/>
              <a:endCxn id="57" idx="2"/>
            </p:cNvCxnSpPr>
            <p:nvPr/>
          </p:nvCxnSpPr>
          <p:spPr>
            <a:xfrm>
              <a:off x="9347832" y="959169"/>
              <a:ext cx="98135" cy="38226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grpSp>
          <p:nvGrpSpPr>
            <p:cNvPr id="52" name="组合 51"/>
            <p:cNvGrpSpPr/>
            <p:nvPr/>
          </p:nvGrpSpPr>
          <p:grpSpPr>
            <a:xfrm>
              <a:off x="7684864" y="814122"/>
              <a:ext cx="558800" cy="665261"/>
              <a:chOff x="6407803" y="5190359"/>
              <a:chExt cx="558800" cy="665261"/>
            </a:xfrm>
          </p:grpSpPr>
          <p:sp>
            <p:nvSpPr>
              <p:cNvPr id="77" name="流程图: 接点 76"/>
              <p:cNvSpPr/>
              <p:nvPr/>
            </p:nvSpPr>
            <p:spPr>
              <a:xfrm>
                <a:off x="6455739" y="5190359"/>
                <a:ext cx="462929" cy="397933"/>
              </a:xfrm>
              <a:prstGeom prst="flowChartConnector">
                <a:avLst/>
              </a:prstGeom>
              <a:gradFill rotWithShape="1">
                <a:gsLst>
                  <a:gs pos="0">
                    <a:srgbClr val="70AD47">
                      <a:lumMod val="110000"/>
                      <a:satMod val="105000"/>
                      <a:tint val="67000"/>
                    </a:srgbClr>
                  </a:gs>
                  <a:gs pos="50000">
                    <a:srgbClr val="70AD47">
                      <a:lumMod val="105000"/>
                      <a:satMod val="103000"/>
                      <a:tint val="73000"/>
                    </a:srgbClr>
                  </a:gs>
                  <a:gs pos="100000">
                    <a:srgbClr val="70AD47">
                      <a:lumMod val="105000"/>
                      <a:satMod val="109000"/>
                      <a:tint val="81000"/>
                    </a:srgbClr>
                  </a:gs>
                </a:gsLst>
                <a:lin ang="5400000" scaled="0"/>
              </a:gradFill>
              <a:ln w="6350" cap="flat" cmpd="sng" algn="ctr">
                <a:solidFill>
                  <a:srgbClr val="70AD47"/>
                </a:solidFill>
                <a:prstDash val="solid"/>
                <a:miter lim="800000"/>
              </a:ln>
              <a:effectLst/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2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endParaRPr>
              </a:p>
            </p:txBody>
          </p:sp>
          <p:sp>
            <p:nvSpPr>
              <p:cNvPr id="78" name="文本框 77"/>
              <p:cNvSpPr txBox="1"/>
              <p:nvPr/>
            </p:nvSpPr>
            <p:spPr>
              <a:xfrm>
                <a:off x="6407803" y="5526540"/>
                <a:ext cx="558800" cy="32908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2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24292F"/>
                    </a:solidFill>
                    <a:effectLst/>
                    <a:uLnTx/>
                    <a:uFillTx/>
                    <a:latin typeface="Calibri" panose="020F0502020204030204" pitchFamily="34" charset="0"/>
                    <a:ea typeface="等线" panose="02010600030101010101" charset="-122"/>
                    <a:cs typeface="Calibri" panose="020F0502020204030204" pitchFamily="34" charset="0"/>
                  </a:rPr>
                  <a:t>read</a:t>
                </a:r>
              </a:p>
            </p:txBody>
          </p:sp>
        </p:grpSp>
        <p:grpSp>
          <p:nvGrpSpPr>
            <p:cNvPr id="54" name="组合 53"/>
            <p:cNvGrpSpPr/>
            <p:nvPr/>
          </p:nvGrpSpPr>
          <p:grpSpPr>
            <a:xfrm>
              <a:off x="8178433" y="1161256"/>
              <a:ext cx="736600" cy="630832"/>
              <a:chOff x="6901372" y="5537493"/>
              <a:chExt cx="736600" cy="630832"/>
            </a:xfrm>
          </p:grpSpPr>
          <p:sp>
            <p:nvSpPr>
              <p:cNvPr id="75" name="流程图: 接点 74"/>
              <p:cNvSpPr/>
              <p:nvPr/>
            </p:nvSpPr>
            <p:spPr>
              <a:xfrm>
                <a:off x="7031471" y="5537493"/>
                <a:ext cx="462929" cy="397933"/>
              </a:xfrm>
              <a:prstGeom prst="flowChartConnector">
                <a:avLst/>
              </a:prstGeom>
              <a:gradFill rotWithShape="1">
                <a:gsLst>
                  <a:gs pos="0">
                    <a:srgbClr val="70AD47">
                      <a:lumMod val="110000"/>
                      <a:satMod val="105000"/>
                      <a:tint val="67000"/>
                    </a:srgbClr>
                  </a:gs>
                  <a:gs pos="50000">
                    <a:srgbClr val="70AD47">
                      <a:lumMod val="105000"/>
                      <a:satMod val="103000"/>
                      <a:tint val="73000"/>
                    </a:srgbClr>
                  </a:gs>
                  <a:gs pos="100000">
                    <a:srgbClr val="70AD47">
                      <a:lumMod val="105000"/>
                      <a:satMod val="109000"/>
                      <a:tint val="81000"/>
                    </a:srgbClr>
                  </a:gs>
                </a:gsLst>
                <a:lin ang="5400000" scaled="0"/>
              </a:gradFill>
              <a:ln w="6350" cap="flat" cmpd="sng" algn="ctr">
                <a:solidFill>
                  <a:srgbClr val="70AD47"/>
                </a:solidFill>
                <a:prstDash val="solid"/>
                <a:miter lim="800000"/>
              </a:ln>
              <a:effectLst/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2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endParaRPr>
              </a:p>
            </p:txBody>
          </p:sp>
          <p:sp>
            <p:nvSpPr>
              <p:cNvPr id="76" name="文本框 75"/>
              <p:cNvSpPr txBox="1"/>
              <p:nvPr/>
            </p:nvSpPr>
            <p:spPr>
              <a:xfrm>
                <a:off x="6901372" y="5839245"/>
                <a:ext cx="736600" cy="32908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2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24292F"/>
                    </a:solidFill>
                    <a:effectLst/>
                    <a:uLnTx/>
                    <a:uFillTx/>
                    <a:latin typeface="Calibri" panose="020F0502020204030204" pitchFamily="34" charset="0"/>
                    <a:ea typeface="等线" panose="02010600030101010101" charset="-122"/>
                    <a:cs typeface="Calibri" panose="020F0502020204030204" pitchFamily="34" charset="0"/>
                  </a:rPr>
                  <a:t>alg_A</a:t>
                </a:r>
              </a:p>
            </p:txBody>
          </p:sp>
        </p:grpSp>
        <p:grpSp>
          <p:nvGrpSpPr>
            <p:cNvPr id="55" name="组合 54"/>
            <p:cNvGrpSpPr/>
            <p:nvPr/>
          </p:nvGrpSpPr>
          <p:grpSpPr>
            <a:xfrm>
              <a:off x="8781645" y="760202"/>
              <a:ext cx="656200" cy="634162"/>
              <a:chOff x="7503946" y="5190359"/>
              <a:chExt cx="656200" cy="634162"/>
            </a:xfrm>
          </p:grpSpPr>
          <p:sp>
            <p:nvSpPr>
              <p:cNvPr id="61" name="流程图: 接点 60"/>
              <p:cNvSpPr/>
              <p:nvPr/>
            </p:nvSpPr>
            <p:spPr>
              <a:xfrm>
                <a:off x="7607204" y="5190359"/>
                <a:ext cx="462929" cy="397933"/>
              </a:xfrm>
              <a:prstGeom prst="flowChartConnector">
                <a:avLst/>
              </a:prstGeom>
              <a:gradFill rotWithShape="1">
                <a:gsLst>
                  <a:gs pos="0">
                    <a:srgbClr val="70AD47">
                      <a:lumMod val="110000"/>
                      <a:satMod val="105000"/>
                      <a:tint val="67000"/>
                    </a:srgbClr>
                  </a:gs>
                  <a:gs pos="50000">
                    <a:srgbClr val="70AD47">
                      <a:lumMod val="105000"/>
                      <a:satMod val="103000"/>
                      <a:tint val="73000"/>
                    </a:srgbClr>
                  </a:gs>
                  <a:gs pos="100000">
                    <a:srgbClr val="70AD47">
                      <a:lumMod val="105000"/>
                      <a:satMod val="109000"/>
                      <a:tint val="81000"/>
                    </a:srgbClr>
                  </a:gs>
                </a:gsLst>
                <a:lin ang="5400000" scaled="0"/>
              </a:gradFill>
              <a:ln w="6350" cap="flat" cmpd="sng" algn="ctr">
                <a:solidFill>
                  <a:srgbClr val="70AD47"/>
                </a:solidFill>
                <a:prstDash val="solid"/>
                <a:miter lim="800000"/>
              </a:ln>
              <a:effectLst/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2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endParaRPr>
              </a:p>
            </p:txBody>
          </p:sp>
          <p:sp>
            <p:nvSpPr>
              <p:cNvPr id="71" name="文本框 70"/>
              <p:cNvSpPr txBox="1"/>
              <p:nvPr/>
            </p:nvSpPr>
            <p:spPr>
              <a:xfrm>
                <a:off x="7503946" y="5495441"/>
                <a:ext cx="656200" cy="32908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2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24292F"/>
                    </a:solidFill>
                    <a:effectLst/>
                    <a:uLnTx/>
                    <a:uFillTx/>
                    <a:latin typeface="Calibri" panose="020F0502020204030204" pitchFamily="34" charset="0"/>
                    <a:ea typeface="等线" panose="02010600030101010101" charset="-122"/>
                    <a:cs typeface="Calibri" panose="020F0502020204030204" pitchFamily="34" charset="0"/>
                  </a:rPr>
                  <a:t>alg_B</a:t>
                </a:r>
              </a:p>
            </p:txBody>
          </p:sp>
        </p:grpSp>
        <p:grpSp>
          <p:nvGrpSpPr>
            <p:cNvPr id="56" name="组合 55"/>
            <p:cNvGrpSpPr/>
            <p:nvPr/>
          </p:nvGrpSpPr>
          <p:grpSpPr>
            <a:xfrm>
              <a:off x="9382385" y="1142468"/>
              <a:ext cx="623733" cy="658975"/>
              <a:chOff x="8254886" y="5518705"/>
              <a:chExt cx="623733" cy="658975"/>
            </a:xfrm>
          </p:grpSpPr>
          <p:sp>
            <p:nvSpPr>
              <p:cNvPr id="57" name="流程图: 接点 56"/>
              <p:cNvSpPr/>
              <p:nvPr/>
            </p:nvSpPr>
            <p:spPr>
              <a:xfrm>
                <a:off x="8318468" y="5518705"/>
                <a:ext cx="462929" cy="397933"/>
              </a:xfrm>
              <a:prstGeom prst="flowChartConnector">
                <a:avLst/>
              </a:prstGeom>
              <a:gradFill rotWithShape="1">
                <a:gsLst>
                  <a:gs pos="0">
                    <a:srgbClr val="70AD47">
                      <a:lumMod val="110000"/>
                      <a:satMod val="105000"/>
                      <a:tint val="67000"/>
                    </a:srgbClr>
                  </a:gs>
                  <a:gs pos="50000">
                    <a:srgbClr val="70AD47">
                      <a:lumMod val="105000"/>
                      <a:satMod val="103000"/>
                      <a:tint val="73000"/>
                    </a:srgbClr>
                  </a:gs>
                  <a:gs pos="100000">
                    <a:srgbClr val="70AD47">
                      <a:lumMod val="105000"/>
                      <a:satMod val="109000"/>
                      <a:tint val="81000"/>
                    </a:srgbClr>
                  </a:gs>
                </a:gsLst>
                <a:lin ang="5400000" scaled="0"/>
              </a:gradFill>
              <a:ln w="6350" cap="flat" cmpd="sng" algn="ctr">
                <a:solidFill>
                  <a:srgbClr val="70AD47"/>
                </a:solidFill>
                <a:prstDash val="solid"/>
                <a:miter lim="800000"/>
              </a:ln>
              <a:effectLst/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200" b="0" i="0" u="none" strike="noStrike" kern="0" cap="none" spc="0" normalizeH="0" baseline="0" noProof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endParaRPr>
              </a:p>
            </p:txBody>
          </p:sp>
          <p:sp>
            <p:nvSpPr>
              <p:cNvPr id="60" name="文本框 59"/>
              <p:cNvSpPr txBox="1"/>
              <p:nvPr/>
            </p:nvSpPr>
            <p:spPr>
              <a:xfrm>
                <a:off x="8254886" y="5848600"/>
                <a:ext cx="623733" cy="32908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2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24292F"/>
                    </a:solidFill>
                    <a:effectLst/>
                    <a:uLnTx/>
                    <a:uFillTx/>
                    <a:latin typeface="Calibri" panose="020F0502020204030204" pitchFamily="34" charset="0"/>
                    <a:ea typeface="等线" panose="02010600030101010101" charset="-122"/>
                    <a:cs typeface="Calibri" panose="020F0502020204030204" pitchFamily="34" charset="0"/>
                  </a:rPr>
                  <a:t>write</a:t>
                </a:r>
              </a:p>
            </p:txBody>
          </p:sp>
        </p:grpSp>
      </p:grpSp>
      <p:sp>
        <p:nvSpPr>
          <p:cNvPr id="79" name="矩形: 圆角 78"/>
          <p:cNvSpPr/>
          <p:nvPr/>
        </p:nvSpPr>
        <p:spPr>
          <a:xfrm>
            <a:off x="671197" y="2994889"/>
            <a:ext cx="3361267" cy="751088"/>
          </a:xfrm>
          <a:prstGeom prst="roundRect">
            <a:avLst/>
          </a:prstGeom>
          <a:solidFill>
            <a:srgbClr val="70AD47">
              <a:lumMod val="20000"/>
              <a:lumOff val="80000"/>
            </a:srgbClr>
          </a:solidFill>
          <a:ln w="19050" cap="flat" cmpd="sng" algn="ctr">
            <a:solidFill>
              <a:srgbClr val="70AD47"/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400" b="0" i="0" u="none" strike="noStrike" kern="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grpSp>
        <p:nvGrpSpPr>
          <p:cNvPr id="80" name="组合 79"/>
          <p:cNvGrpSpPr/>
          <p:nvPr/>
        </p:nvGrpSpPr>
        <p:grpSpPr>
          <a:xfrm>
            <a:off x="733235" y="3132476"/>
            <a:ext cx="3247092" cy="478033"/>
            <a:chOff x="5328304" y="2815500"/>
            <a:chExt cx="3247092" cy="478033"/>
          </a:xfrm>
        </p:grpSpPr>
        <p:sp>
          <p:nvSpPr>
            <p:cNvPr id="81" name="矩形: 圆角 80"/>
            <p:cNvSpPr/>
            <p:nvPr/>
          </p:nvSpPr>
          <p:spPr>
            <a:xfrm>
              <a:off x="5328304" y="2835806"/>
              <a:ext cx="994864" cy="457727"/>
            </a:xfrm>
            <a:prstGeom prst="roundRect">
              <a:avLst/>
            </a:prstGeom>
            <a:solidFill>
              <a:srgbClr val="4472C4">
                <a:lumMod val="20000"/>
                <a:lumOff val="80000"/>
              </a:srgbClr>
            </a:solidFill>
            <a:ln w="12700" cap="flat" cmpd="sng" algn="ctr">
              <a:solidFill>
                <a:srgbClr val="4472C4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24292F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rPr>
                <a:t>Resource request</a:t>
              </a:r>
            </a:p>
          </p:txBody>
        </p:sp>
        <p:sp>
          <p:nvSpPr>
            <p:cNvPr id="82" name="矩形: 圆角 81"/>
            <p:cNvSpPr/>
            <p:nvPr/>
          </p:nvSpPr>
          <p:spPr>
            <a:xfrm>
              <a:off x="6372597" y="2835806"/>
              <a:ext cx="1230503" cy="457727"/>
            </a:xfrm>
            <a:prstGeom prst="roundRect">
              <a:avLst/>
            </a:prstGeom>
            <a:solidFill>
              <a:srgbClr val="4472C4">
                <a:lumMod val="20000"/>
                <a:lumOff val="80000"/>
              </a:srgbClr>
            </a:solidFill>
            <a:ln w="12700" cap="flat" cmpd="sng" algn="ctr">
              <a:solidFill>
                <a:srgbClr val="4472C4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24292F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rPr>
                <a:t>Task</a:t>
              </a:r>
            </a:p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24292F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rPr>
                <a:t>assignment</a:t>
              </a:r>
              <a:endParaRPr kumimoji="0" lang="zh-CN" alt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24292F"/>
                </a:solidFill>
                <a:effectLst/>
                <a:uLnTx/>
                <a:uFillTx/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endParaRPr>
            </a:p>
          </p:txBody>
        </p:sp>
        <p:sp>
          <p:nvSpPr>
            <p:cNvPr id="83" name="矩形: 圆角 82"/>
            <p:cNvSpPr/>
            <p:nvPr/>
          </p:nvSpPr>
          <p:spPr>
            <a:xfrm>
              <a:off x="7652529" y="2815500"/>
              <a:ext cx="922867" cy="457727"/>
            </a:xfrm>
            <a:prstGeom prst="roundRect">
              <a:avLst/>
            </a:prstGeom>
            <a:solidFill>
              <a:srgbClr val="4472C4">
                <a:lumMod val="20000"/>
                <a:lumOff val="80000"/>
              </a:srgbClr>
            </a:solidFill>
            <a:ln w="12700" cap="flat" cmpd="sng" algn="ctr">
              <a:solidFill>
                <a:srgbClr val="4472C4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24292F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rPr>
                <a:t>Status</a:t>
              </a:r>
            </a:p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24292F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rPr>
                <a:t>monitor</a:t>
              </a:r>
              <a:endParaRPr kumimoji="0" lang="zh-CN" alt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24292F"/>
                </a:solidFill>
                <a:effectLst/>
                <a:uLnTx/>
                <a:uFillTx/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endParaRPr>
            </a:p>
          </p:txBody>
        </p:sp>
      </p:grpSp>
      <p:sp>
        <p:nvSpPr>
          <p:cNvPr id="84" name="文本框 83"/>
          <p:cNvSpPr txBox="1"/>
          <p:nvPr/>
        </p:nvSpPr>
        <p:spPr>
          <a:xfrm>
            <a:off x="671198" y="2711554"/>
            <a:ext cx="168063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>
              <a:defRPr sz="1400" b="1" i="1"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  <a:lvl6pPr>
              <a:defRPr>
                <a:solidFill>
                  <a:schemeClr val="tx1"/>
                </a:solidFill>
              </a:defRPr>
            </a:lvl6pPr>
            <a:lvl7pPr>
              <a:defRPr>
                <a:solidFill>
                  <a:schemeClr val="tx1"/>
                </a:solidFill>
              </a:defRPr>
            </a:lvl7pPr>
            <a:lvl8pPr>
              <a:defRPr>
                <a:solidFill>
                  <a:schemeClr val="tx1"/>
                </a:solidFill>
              </a:defRPr>
            </a:lvl8pPr>
            <a:lvl9pPr>
              <a:defRPr>
                <a:solidFill>
                  <a:schemeClr val="tx1"/>
                </a:solidFill>
              </a:defRPr>
            </a:lvl9pPr>
          </a:lstStyle>
          <a:p>
            <a:r>
              <a:rPr lang="en-US" altLang="zh-CN" dirty="0">
                <a:solidFill>
                  <a:prstClr val="black"/>
                </a:solidFill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rPr>
              <a:t>Compute engine</a:t>
            </a:r>
          </a:p>
        </p:txBody>
      </p:sp>
      <p:sp>
        <p:nvSpPr>
          <p:cNvPr id="85" name="矩形: 圆角 84"/>
          <p:cNvSpPr/>
          <p:nvPr/>
        </p:nvSpPr>
        <p:spPr>
          <a:xfrm>
            <a:off x="4249433" y="1882854"/>
            <a:ext cx="2710614" cy="3797267"/>
          </a:xfrm>
          <a:prstGeom prst="roundRect">
            <a:avLst/>
          </a:prstGeom>
          <a:solidFill>
            <a:srgbClr val="70AD47">
              <a:lumMod val="20000"/>
              <a:lumOff val="80000"/>
            </a:srgbClr>
          </a:solidFill>
          <a:ln w="19050" cap="flat" cmpd="sng" algn="ctr">
            <a:solidFill>
              <a:srgbClr val="70AD47"/>
            </a:solidFill>
            <a:prstDash val="solid"/>
            <a:miter lim="800000"/>
            <a:headEnd type="none" w="med" len="med"/>
            <a:tailEnd type="none" w="med" len="me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40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sp>
        <p:nvSpPr>
          <p:cNvPr id="86" name="文本框 85"/>
          <p:cNvSpPr txBox="1"/>
          <p:nvPr/>
        </p:nvSpPr>
        <p:spPr>
          <a:xfrm>
            <a:off x="4944864" y="1567400"/>
            <a:ext cx="118956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b="1" i="1" dirty="0">
                <a:solidFill>
                  <a:prstClr val="black"/>
                </a:solidFill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rPr>
              <a:t>Data engine</a:t>
            </a:r>
          </a:p>
        </p:txBody>
      </p:sp>
      <p:grpSp>
        <p:nvGrpSpPr>
          <p:cNvPr id="88" name="组合 87"/>
          <p:cNvGrpSpPr/>
          <p:nvPr/>
        </p:nvGrpSpPr>
        <p:grpSpPr>
          <a:xfrm>
            <a:off x="410878" y="4280762"/>
            <a:ext cx="3621584" cy="1005360"/>
            <a:chOff x="6096000" y="2530045"/>
            <a:chExt cx="3361267" cy="1034423"/>
          </a:xfrm>
        </p:grpSpPr>
        <p:sp>
          <p:nvSpPr>
            <p:cNvPr id="90" name="矩形: 圆角 89"/>
            <p:cNvSpPr/>
            <p:nvPr/>
          </p:nvSpPr>
          <p:spPr>
            <a:xfrm>
              <a:off x="6096000" y="2813380"/>
              <a:ext cx="3361267" cy="751088"/>
            </a:xfrm>
            <a:prstGeom prst="roundRect">
              <a:avLst/>
            </a:prstGeom>
            <a:solidFill>
              <a:sysClr val="window" lastClr="FFFFFF"/>
            </a:solidFill>
            <a:ln w="12700" cap="flat" cmpd="sng" algn="ctr">
              <a:solidFill>
                <a:srgbClr val="4472C4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endParaRPr>
            </a:p>
          </p:txBody>
        </p:sp>
        <p:sp>
          <p:nvSpPr>
            <p:cNvPr id="92" name="文本框 91"/>
            <p:cNvSpPr txBox="1"/>
            <p:nvPr/>
          </p:nvSpPr>
          <p:spPr>
            <a:xfrm>
              <a:off x="6096001" y="2530045"/>
              <a:ext cx="1680634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1" i="1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rPr>
                <a:t>Compute cluster</a:t>
              </a:r>
            </a:p>
          </p:txBody>
        </p:sp>
      </p:grpSp>
      <p:sp>
        <p:nvSpPr>
          <p:cNvPr id="95" name="文本框 94"/>
          <p:cNvSpPr txBox="1"/>
          <p:nvPr/>
        </p:nvSpPr>
        <p:spPr>
          <a:xfrm>
            <a:off x="671195" y="1584420"/>
            <a:ext cx="97503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b="1" i="1" dirty="0">
                <a:solidFill>
                  <a:prstClr val="black"/>
                </a:solidFill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rPr>
              <a:t>Workflow</a:t>
            </a:r>
          </a:p>
        </p:txBody>
      </p:sp>
      <p:sp>
        <p:nvSpPr>
          <p:cNvPr id="96" name="矩形: 圆角 95"/>
          <p:cNvSpPr/>
          <p:nvPr/>
        </p:nvSpPr>
        <p:spPr>
          <a:xfrm>
            <a:off x="758634" y="2077260"/>
            <a:ext cx="1230503" cy="457727"/>
          </a:xfrm>
          <a:prstGeom prst="roundRect">
            <a:avLst/>
          </a:prstGeom>
          <a:solidFill>
            <a:srgbClr val="4472C4">
              <a:lumMod val="20000"/>
              <a:lumOff val="80000"/>
            </a:srgbClr>
          </a:solidFill>
          <a:ln w="12700" cap="flat" cmpd="sng" algn="ctr">
            <a:solidFill>
              <a:srgbClr val="4472C4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400" b="0" i="0" u="none" strike="noStrike" kern="0" cap="none" spc="0" normalizeH="0" baseline="0" noProof="0" dirty="0">
                <a:ln>
                  <a:noFill/>
                </a:ln>
                <a:solidFill>
                  <a:srgbClr val="24292F"/>
                </a:solidFill>
                <a:effectLst/>
                <a:uLnTx/>
                <a:uFillTx/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rPr>
              <a:t>Task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400" b="0" i="0" u="none" strike="noStrike" kern="0" cap="none" spc="0" normalizeH="0" baseline="0" noProof="0" dirty="0">
                <a:ln>
                  <a:noFill/>
                </a:ln>
                <a:solidFill>
                  <a:srgbClr val="24292F"/>
                </a:solidFill>
                <a:effectLst/>
                <a:uLnTx/>
                <a:uFillTx/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rPr>
              <a:t>schedule</a:t>
            </a:r>
            <a:endParaRPr kumimoji="0" lang="zh-CN" altLang="en-US" sz="1400" b="0" i="0" u="none" strike="noStrike" kern="0" cap="none" spc="0" normalizeH="0" baseline="0" noProof="0" dirty="0">
              <a:ln>
                <a:noFill/>
              </a:ln>
              <a:solidFill>
                <a:srgbClr val="24292F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sp>
        <p:nvSpPr>
          <p:cNvPr id="97" name="矩形 96"/>
          <p:cNvSpPr/>
          <p:nvPr/>
        </p:nvSpPr>
        <p:spPr>
          <a:xfrm>
            <a:off x="4138983" y="1593664"/>
            <a:ext cx="129945" cy="2433102"/>
          </a:xfrm>
          <a:prstGeom prst="rect">
            <a:avLst/>
          </a:prstGeom>
          <a:solidFill>
            <a:srgbClr val="FFC000">
              <a:lumMod val="20000"/>
              <a:lumOff val="80000"/>
            </a:srgbClr>
          </a:solidFill>
          <a:ln w="635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40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sp>
        <p:nvSpPr>
          <p:cNvPr id="98" name="文本框 97"/>
          <p:cNvSpPr txBox="1"/>
          <p:nvPr/>
        </p:nvSpPr>
        <p:spPr>
          <a:xfrm>
            <a:off x="6279706" y="1232302"/>
            <a:ext cx="97503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b="1" i="1" dirty="0">
                <a:latin typeface="Calibri" panose="020F0502020204030204" pitchFamily="34" charset="0"/>
                <a:cs typeface="Calibri" panose="020F0502020204030204" pitchFamily="34" charset="0"/>
              </a:rPr>
              <a:t>Daisy</a:t>
            </a:r>
          </a:p>
        </p:txBody>
      </p:sp>
      <p:sp>
        <p:nvSpPr>
          <p:cNvPr id="100" name="矩形: 圆角 99"/>
          <p:cNvSpPr/>
          <p:nvPr/>
        </p:nvSpPr>
        <p:spPr>
          <a:xfrm>
            <a:off x="4510723" y="1927767"/>
            <a:ext cx="2274645" cy="599134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 w="12700" cap="flat" cmpd="sng" algn="ctr">
            <a:solidFill>
              <a:schemeClr val="accent4">
                <a:lumMod val="75000"/>
              </a:schemeClr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Provide a unified interface for different applications.</a:t>
            </a:r>
            <a:endParaRPr kumimoji="0" lang="en-US" altLang="zh-CN" sz="1400" b="0" i="0" u="none" strike="noStrike" kern="0" cap="none" spc="0" normalizeH="0" baseline="0" noProof="0" dirty="0">
              <a:ln>
                <a:noFill/>
              </a:ln>
              <a:solidFill>
                <a:srgbClr val="24292F"/>
              </a:solidFill>
              <a:effectLst/>
              <a:uLnTx/>
              <a:uFillTx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sp>
        <p:nvSpPr>
          <p:cNvPr id="101" name="矩形: 圆角 100"/>
          <p:cNvSpPr/>
          <p:nvPr/>
        </p:nvSpPr>
        <p:spPr>
          <a:xfrm>
            <a:off x="4511502" y="2617253"/>
            <a:ext cx="490393" cy="1397711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 w="12700" cap="flat" cmpd="sng" algn="ctr">
            <a:solidFill>
              <a:schemeClr val="accent4">
                <a:lumMod val="75000"/>
              </a:schemeClr>
            </a:solidFill>
            <a:prstDash val="solid"/>
            <a:miter lim="800000"/>
          </a:ln>
          <a:effectLst/>
        </p:spPr>
        <p:txBody>
          <a:bodyPr vert="eaVert" rtlCol="0" anchor="ctr"/>
          <a:lstStyle/>
          <a:p>
            <a:pPr algn="ctr"/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Support parallel computing.</a:t>
            </a:r>
            <a:endParaRPr lang="en-US" altLang="zh-CN" sz="1400" b="0" i="0" kern="0" dirty="0">
              <a:solidFill>
                <a:srgbClr val="24292F"/>
              </a:solidFill>
              <a:effectLst/>
              <a:latin typeface="Calibri" panose="020F0502020204030204" pitchFamily="34" charset="0"/>
              <a:ea typeface="等线" panose="02010600030101010101" charset="-122"/>
              <a:cs typeface="Calibri" panose="020F0502020204030204" pitchFamily="34" charset="0"/>
            </a:endParaRPr>
          </a:p>
        </p:txBody>
      </p:sp>
      <p:sp>
        <p:nvSpPr>
          <p:cNvPr id="102" name="矩形: 圆角 101"/>
          <p:cNvSpPr/>
          <p:nvPr/>
        </p:nvSpPr>
        <p:spPr>
          <a:xfrm>
            <a:off x="4297798" y="4070291"/>
            <a:ext cx="2594155" cy="1494708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 w="12700" cap="flat" cmpd="sng" algn="ctr">
            <a:solidFill>
              <a:schemeClr val="accent4">
                <a:lumMod val="75000"/>
              </a:schemeClr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l">
              <a:lnSpc>
                <a:spcPct val="80000"/>
              </a:lnSpc>
              <a:buFont typeface="+mj-lt"/>
              <a:buAutoNum type="arabicPeriod"/>
            </a:pPr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Read the data required by the computing nodes.</a:t>
            </a:r>
          </a:p>
          <a:p>
            <a:pPr algn="l">
              <a:lnSpc>
                <a:spcPct val="80000"/>
              </a:lnSpc>
              <a:buFont typeface="+mj-lt"/>
              <a:buAutoNum type="arabicPeriod"/>
            </a:pPr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Write the results of the computing nodes to disk.</a:t>
            </a:r>
          </a:p>
          <a:p>
            <a:pPr algn="l">
              <a:lnSpc>
                <a:spcPct val="80000"/>
              </a:lnSpc>
              <a:buFont typeface="+mj-lt"/>
              <a:buAutoNum type="arabicPeriod"/>
            </a:pPr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Use Sniper's </a:t>
            </a:r>
            <a:r>
              <a:rPr lang="en-US" altLang="zh-CN" sz="1400" b="0" i="0" dirty="0" err="1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DataStore</a:t>
            </a:r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to register and access intermediate data during the computing process.</a:t>
            </a:r>
          </a:p>
        </p:txBody>
      </p:sp>
      <p:grpSp>
        <p:nvGrpSpPr>
          <p:cNvPr id="113" name="组合 112"/>
          <p:cNvGrpSpPr/>
          <p:nvPr/>
        </p:nvGrpSpPr>
        <p:grpSpPr>
          <a:xfrm>
            <a:off x="7254741" y="1584419"/>
            <a:ext cx="1807997" cy="3381033"/>
            <a:chOff x="6096001" y="2492023"/>
            <a:chExt cx="1807997" cy="3381033"/>
          </a:xfrm>
        </p:grpSpPr>
        <p:sp>
          <p:nvSpPr>
            <p:cNvPr id="115" name="矩形: 圆角 114"/>
            <p:cNvSpPr/>
            <p:nvPr/>
          </p:nvSpPr>
          <p:spPr>
            <a:xfrm>
              <a:off x="6120221" y="2782782"/>
              <a:ext cx="1783777" cy="3090274"/>
            </a:xfrm>
            <a:prstGeom prst="roundRect">
              <a:avLst/>
            </a:prstGeom>
            <a:solidFill>
              <a:sysClr val="window" lastClr="FFFFFF"/>
            </a:solidFill>
            <a:ln w="12700" cap="flat" cmpd="sng" algn="ctr">
              <a:solidFill>
                <a:srgbClr val="4472C4"/>
              </a:solidFill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等线" panose="02010600030101010101" charset="-122"/>
                <a:cs typeface="Calibri" panose="020F0502020204030204" pitchFamily="34" charset="0"/>
              </a:endParaRPr>
            </a:p>
          </p:txBody>
        </p:sp>
        <p:sp>
          <p:nvSpPr>
            <p:cNvPr id="117" name="文本框 116"/>
            <p:cNvSpPr txBox="1"/>
            <p:nvPr/>
          </p:nvSpPr>
          <p:spPr>
            <a:xfrm>
              <a:off x="6096001" y="2492023"/>
              <a:ext cx="1680634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1" i="1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Calibri" panose="020F0502020204030204" pitchFamily="34" charset="0"/>
                  <a:ea typeface="等线" panose="02010600030101010101" charset="-122"/>
                  <a:cs typeface="Calibri" panose="020F0502020204030204" pitchFamily="34" charset="0"/>
                </a:rPr>
                <a:t>Data Source</a:t>
              </a:r>
            </a:p>
          </p:txBody>
        </p:sp>
      </p:grpSp>
      <p:sp>
        <p:nvSpPr>
          <p:cNvPr id="130" name="圆柱体 19"/>
          <p:cNvSpPr/>
          <p:nvPr/>
        </p:nvSpPr>
        <p:spPr>
          <a:xfrm>
            <a:off x="7646488" y="2476868"/>
            <a:ext cx="445462" cy="447837"/>
          </a:xfrm>
          <a:prstGeom prst="can">
            <a:avLst/>
          </a:prstGeom>
          <a:solidFill>
            <a:srgbClr val="40BAD2">
              <a:lumMod val="40000"/>
              <a:lumOff val="60000"/>
            </a:srgbClr>
          </a:solidFill>
          <a:ln w="10795" cap="flat" cmpd="sng" algn="ctr">
            <a:solidFill>
              <a:srgbClr val="40BAD2">
                <a:lumMod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1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 pitchFamily="34" charset="0"/>
              <a:ea typeface="微软雅黑" panose="020B0503020204020204" charset="-122"/>
              <a:cs typeface="Calibri" panose="020F0502020204030204" pitchFamily="34" charset="0"/>
            </a:endParaRPr>
          </a:p>
        </p:txBody>
      </p:sp>
      <p:sp>
        <p:nvSpPr>
          <p:cNvPr id="131" name="文本框 130"/>
          <p:cNvSpPr txBox="1"/>
          <p:nvPr/>
        </p:nvSpPr>
        <p:spPr>
          <a:xfrm>
            <a:off x="8221211" y="3639403"/>
            <a:ext cx="835467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1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微软雅黑" panose="020B0503020204020204" charset="-122"/>
                <a:cs typeface="Calibri" panose="020F0502020204030204" pitchFamily="34" charset="0"/>
              </a:rPr>
              <a:t>Data</a:t>
            </a:r>
          </a:p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en-US" altLang="zh-CN" sz="1100" kern="0" dirty="0">
                <a:solidFill>
                  <a:srgbClr val="000000"/>
                </a:solidFill>
                <a:latin typeface="Calibri" panose="020F0502020204030204" pitchFamily="34" charset="0"/>
                <a:ea typeface="微软雅黑" panose="020B0503020204020204" charset="-122"/>
                <a:cs typeface="Calibri" panose="020F0502020204030204" pitchFamily="34" charset="0"/>
              </a:rPr>
              <a:t>Metadata</a:t>
            </a:r>
            <a:endParaRPr kumimoji="0" lang="zh-CN" altLang="en-US" sz="1100" b="0" i="0" u="none" strike="noStrike" kern="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 pitchFamily="34" charset="0"/>
              <a:ea typeface="微软雅黑" panose="020B0503020204020204" charset="-122"/>
              <a:cs typeface="Calibri" panose="020F0502020204030204" pitchFamily="34" charset="0"/>
            </a:endParaRPr>
          </a:p>
        </p:txBody>
      </p:sp>
      <p:sp>
        <p:nvSpPr>
          <p:cNvPr id="132" name="圆柱体 19"/>
          <p:cNvSpPr/>
          <p:nvPr/>
        </p:nvSpPr>
        <p:spPr>
          <a:xfrm>
            <a:off x="7338920" y="2476868"/>
            <a:ext cx="445462" cy="447837"/>
          </a:xfrm>
          <a:prstGeom prst="can">
            <a:avLst/>
          </a:prstGeom>
          <a:solidFill>
            <a:srgbClr val="40BAD2">
              <a:lumMod val="40000"/>
              <a:lumOff val="60000"/>
            </a:srgbClr>
          </a:solidFill>
          <a:ln w="10795" cap="flat" cmpd="sng" algn="ctr">
            <a:solidFill>
              <a:srgbClr val="40BAD2">
                <a:lumMod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1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 pitchFamily="34" charset="0"/>
              <a:ea typeface="微软雅黑" panose="020B0503020204020204" charset="-122"/>
              <a:cs typeface="Calibri" panose="020F0502020204030204" pitchFamily="34" charset="0"/>
            </a:endParaRPr>
          </a:p>
        </p:txBody>
      </p:sp>
      <p:sp>
        <p:nvSpPr>
          <p:cNvPr id="133" name="圆柱体 19"/>
          <p:cNvSpPr/>
          <p:nvPr/>
        </p:nvSpPr>
        <p:spPr>
          <a:xfrm>
            <a:off x="7479363" y="2620190"/>
            <a:ext cx="445462" cy="447837"/>
          </a:xfrm>
          <a:prstGeom prst="can">
            <a:avLst/>
          </a:prstGeom>
          <a:solidFill>
            <a:srgbClr val="40BAD2">
              <a:lumMod val="40000"/>
              <a:lumOff val="60000"/>
            </a:srgbClr>
          </a:solidFill>
          <a:ln w="10795" cap="flat" cmpd="sng" algn="ctr">
            <a:solidFill>
              <a:srgbClr val="40BAD2">
                <a:lumMod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100" b="0" i="0" u="none" strike="noStrike" kern="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 pitchFamily="34" charset="0"/>
              <a:ea typeface="微软雅黑" panose="020B0503020204020204" charset="-122"/>
              <a:cs typeface="Calibri" panose="020F0502020204030204" pitchFamily="34" charset="0"/>
            </a:endParaRPr>
          </a:p>
        </p:txBody>
      </p:sp>
      <p:sp>
        <p:nvSpPr>
          <p:cNvPr id="134" name="流程图: 多文档 133"/>
          <p:cNvSpPr/>
          <p:nvPr/>
        </p:nvSpPr>
        <p:spPr>
          <a:xfrm>
            <a:off x="8305082" y="2029031"/>
            <a:ext cx="667727" cy="447837"/>
          </a:xfrm>
          <a:prstGeom prst="flowChartMultidocument">
            <a:avLst/>
          </a:prstGeom>
          <a:solidFill>
            <a:srgbClr val="4F81BD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802005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1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微软雅黑" panose="020B0503020204020204" charset="-122"/>
                <a:cs typeface="Calibri" panose="020F0502020204030204" pitchFamily="34" charset="0"/>
              </a:rPr>
              <a:t>HDF5</a:t>
            </a:r>
          </a:p>
        </p:txBody>
      </p:sp>
      <p:sp>
        <p:nvSpPr>
          <p:cNvPr id="135" name="流程图: 多文档 134"/>
          <p:cNvSpPr/>
          <p:nvPr/>
        </p:nvSpPr>
        <p:spPr>
          <a:xfrm>
            <a:off x="8305083" y="2574747"/>
            <a:ext cx="613720" cy="447837"/>
          </a:xfrm>
          <a:prstGeom prst="flowChartMultidocument">
            <a:avLst/>
          </a:prstGeom>
          <a:solidFill>
            <a:srgbClr val="4F81BD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802005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1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微软雅黑" panose="020B0503020204020204" charset="-122"/>
                <a:cs typeface="Calibri" panose="020F0502020204030204" pitchFamily="34" charset="0"/>
              </a:rPr>
              <a:t>TIFF</a:t>
            </a:r>
          </a:p>
        </p:txBody>
      </p:sp>
      <p:sp>
        <p:nvSpPr>
          <p:cNvPr id="136" name="流程图: 多文档 135"/>
          <p:cNvSpPr/>
          <p:nvPr/>
        </p:nvSpPr>
        <p:spPr>
          <a:xfrm>
            <a:off x="8308574" y="3120463"/>
            <a:ext cx="613720" cy="447837"/>
          </a:xfrm>
          <a:prstGeom prst="flowChartMultidocument">
            <a:avLst/>
          </a:prstGeom>
          <a:solidFill>
            <a:srgbClr val="4F81BD"/>
          </a:solidFill>
          <a:ln w="25400" cap="flat" cmpd="sng" algn="ctr">
            <a:solidFill>
              <a:srgbClr val="4F81BD">
                <a:shade val="50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802005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lang="en-US" altLang="zh-CN" sz="1100" kern="0" dirty="0">
                <a:solidFill>
                  <a:prstClr val="white"/>
                </a:solidFill>
                <a:latin typeface="Calibri" panose="020F0502020204030204" pitchFamily="34" charset="0"/>
                <a:ea typeface="微软雅黑" panose="020B0503020204020204" charset="-122"/>
                <a:cs typeface="Calibri" panose="020F0502020204030204" pitchFamily="34" charset="0"/>
              </a:rPr>
              <a:t>……</a:t>
            </a:r>
            <a:endParaRPr kumimoji="0" lang="en-US" altLang="zh-CN" sz="11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微软雅黑" panose="020B0503020204020204" charset="-122"/>
              <a:cs typeface="Calibri" panose="020F0502020204030204" pitchFamily="34" charset="0"/>
            </a:endParaRPr>
          </a:p>
        </p:txBody>
      </p:sp>
      <p:sp>
        <p:nvSpPr>
          <p:cNvPr id="137" name="左大括号 136"/>
          <p:cNvSpPr/>
          <p:nvPr/>
        </p:nvSpPr>
        <p:spPr>
          <a:xfrm>
            <a:off x="8092223" y="2136035"/>
            <a:ext cx="185902" cy="1432265"/>
          </a:xfrm>
          <a:prstGeom prst="leftBrace">
            <a:avLst>
              <a:gd name="adj1" fmla="val 15098"/>
              <a:gd name="adj2" fmla="val 48312"/>
            </a:avLst>
          </a:prstGeom>
          <a:noFill/>
          <a:ln w="12700" cap="flat" cmpd="sng" algn="ctr">
            <a:solidFill>
              <a:srgbClr val="4F81BD">
                <a:shade val="95000"/>
                <a:satMod val="105000"/>
              </a:srgbClr>
            </a:solidFill>
            <a:prstDash val="solid"/>
          </a:ln>
          <a:effectLst/>
        </p:spPr>
        <p:txBody>
          <a:bodyPr rtlCol="0" anchor="ctr"/>
          <a:lstStyle/>
          <a:p>
            <a:pPr marL="0" marR="0" lvl="0" indent="0" algn="ctr" defTabSz="802005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100" b="0" i="0" u="none" strike="noStrike" kern="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微软雅黑" panose="020B0503020204020204" charset="-122"/>
              <a:cs typeface="Calibri" panose="020F0502020204030204" pitchFamily="34" charset="0"/>
            </a:endParaRPr>
          </a:p>
        </p:txBody>
      </p:sp>
      <p:sp>
        <p:nvSpPr>
          <p:cNvPr id="138" name="矩形: 圆角 137"/>
          <p:cNvSpPr/>
          <p:nvPr/>
        </p:nvSpPr>
        <p:spPr>
          <a:xfrm>
            <a:off x="5172778" y="2558583"/>
            <a:ext cx="1616386" cy="1494708"/>
          </a:xfrm>
          <a:prstGeom prst="roundRect">
            <a:avLst/>
          </a:prstGeom>
          <a:solidFill>
            <a:schemeClr val="accent1">
              <a:lumMod val="20000"/>
              <a:lumOff val="80000"/>
            </a:schemeClr>
          </a:solidFill>
          <a:ln w="12700" cap="flat" cmpd="sng" algn="ctr">
            <a:solidFill>
              <a:schemeClr val="accent4">
                <a:lumMod val="75000"/>
              </a:schemeClr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l">
              <a:buFont typeface="+mj-lt"/>
              <a:buAutoNum type="arabicPeriod"/>
            </a:pPr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Read data from different sources and in different formats.</a:t>
            </a:r>
          </a:p>
          <a:p>
            <a:pPr algn="l">
              <a:buFont typeface="+mj-lt"/>
              <a:buAutoNum type="arabicPeriod"/>
            </a:pPr>
            <a:r>
              <a:rPr lang="en-US" altLang="zh-CN" sz="1400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Write data in multiple formats to disk.</a:t>
            </a:r>
          </a:p>
        </p:txBody>
      </p:sp>
      <p:pic>
        <p:nvPicPr>
          <p:cNvPr id="13" name="图片 1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7405" y="4023712"/>
            <a:ext cx="1039713" cy="362881"/>
          </a:xfrm>
          <a:prstGeom prst="rect">
            <a:avLst/>
          </a:prstGeom>
        </p:spPr>
      </p:pic>
      <p:sp>
        <p:nvSpPr>
          <p:cNvPr id="139" name="文本框 138"/>
          <p:cNvSpPr txBox="1"/>
          <p:nvPr/>
        </p:nvSpPr>
        <p:spPr>
          <a:xfrm>
            <a:off x="7449527" y="4318594"/>
            <a:ext cx="835467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1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微软雅黑" panose="020B0503020204020204" charset="-122"/>
                <a:cs typeface="Calibri" panose="020F0502020204030204" pitchFamily="34" charset="0"/>
              </a:rPr>
              <a:t>Data stream</a:t>
            </a:r>
          </a:p>
        </p:txBody>
      </p:sp>
      <p:pic>
        <p:nvPicPr>
          <p:cNvPr id="17" name="图片 16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8969" y="4672156"/>
            <a:ext cx="3361268" cy="473884"/>
          </a:xfrm>
          <a:prstGeom prst="rect">
            <a:avLst/>
          </a:prstGeom>
        </p:spPr>
      </p:pic>
      <p:cxnSp>
        <p:nvCxnSpPr>
          <p:cNvPr id="25" name="直接箭头连接符 24"/>
          <p:cNvCxnSpPr>
            <a:endCxn id="100" idx="1"/>
          </p:cNvCxnSpPr>
          <p:nvPr/>
        </p:nvCxnSpPr>
        <p:spPr>
          <a:xfrm>
            <a:off x="4031395" y="2218056"/>
            <a:ext cx="479328" cy="9278"/>
          </a:xfrm>
          <a:prstGeom prst="straightConnector1">
            <a:avLst/>
          </a:prstGeom>
          <a:ln w="12700">
            <a:prstDash val="dash"/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1" name="直接箭头连接符 140"/>
          <p:cNvCxnSpPr>
            <a:stCxn id="79" idx="3"/>
            <a:endCxn id="101" idx="1"/>
          </p:cNvCxnSpPr>
          <p:nvPr/>
        </p:nvCxnSpPr>
        <p:spPr>
          <a:xfrm flipV="1">
            <a:off x="4032464" y="3316109"/>
            <a:ext cx="479038" cy="54324"/>
          </a:xfrm>
          <a:prstGeom prst="straightConnector1">
            <a:avLst/>
          </a:prstGeom>
          <a:ln w="12700">
            <a:prstDash val="dash"/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2" name="直接箭头连接符 141"/>
          <p:cNvCxnSpPr>
            <a:endCxn id="102" idx="1"/>
          </p:cNvCxnSpPr>
          <p:nvPr/>
        </p:nvCxnSpPr>
        <p:spPr>
          <a:xfrm flipV="1">
            <a:off x="4032462" y="4817645"/>
            <a:ext cx="265336" cy="103484"/>
          </a:xfrm>
          <a:prstGeom prst="straightConnector1">
            <a:avLst/>
          </a:prstGeom>
          <a:ln w="12700">
            <a:prstDash val="dash"/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3" name="直接箭头连接符 142"/>
          <p:cNvCxnSpPr>
            <a:stCxn id="138" idx="3"/>
          </p:cNvCxnSpPr>
          <p:nvPr/>
        </p:nvCxnSpPr>
        <p:spPr>
          <a:xfrm>
            <a:off x="6789164" y="3305937"/>
            <a:ext cx="489797" cy="114378"/>
          </a:xfrm>
          <a:prstGeom prst="straightConnector1">
            <a:avLst/>
          </a:prstGeom>
          <a:ln w="12700">
            <a:prstDash val="dash"/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4" name="文本框 143"/>
          <p:cNvSpPr txBox="1"/>
          <p:nvPr/>
        </p:nvSpPr>
        <p:spPr>
          <a:xfrm>
            <a:off x="9269154" y="1924112"/>
            <a:ext cx="2869835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altLang="zh-CN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Goal: Unified + Optimized</a:t>
            </a:r>
          </a:p>
          <a:p>
            <a:pPr marL="342900" indent="-342900" algn="l">
              <a:buFont typeface="+mj-lt"/>
              <a:buAutoNum type="arabicPeriod"/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Different application interface parameters</a:t>
            </a:r>
          </a:p>
          <a:p>
            <a:pPr marL="342900" indent="-342900" algn="l">
              <a:buFont typeface="+mj-lt"/>
              <a:buAutoNum type="arabicPeriod"/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Different data formats</a:t>
            </a:r>
          </a:p>
          <a:p>
            <a:pPr marL="342900" indent="-342900" algn="l">
              <a:buFont typeface="+mj-lt"/>
              <a:buAutoNum type="arabicPeriod"/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Different application IO method libraries</a:t>
            </a:r>
          </a:p>
          <a:p>
            <a:pPr marL="342900" indent="-342900" algn="l">
              <a:buFont typeface="+mj-lt"/>
              <a:buAutoNum type="arabicPeriod"/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Different parallelism levels</a:t>
            </a:r>
          </a:p>
          <a:p>
            <a:pPr marL="342900" indent="-342900" algn="l">
              <a:buFont typeface="+mj-lt"/>
              <a:buAutoNum type="arabicPeriod"/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Different data sources</a:t>
            </a:r>
          </a:p>
          <a:p>
            <a:pPr algn="l"/>
            <a:endParaRPr lang="en-US" altLang="zh-CN" b="0" i="0" dirty="0">
              <a:solidFill>
                <a:srgbClr val="24292F"/>
              </a:solidFill>
              <a:effectLst/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l"/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Asynchronous</a:t>
            </a:r>
            <a:r>
              <a:rPr lang="en-US" altLang="zh-CN" dirty="0">
                <a:solidFill>
                  <a:srgbClr val="24292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/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parallel /prefetching...</a:t>
            </a:r>
          </a:p>
        </p:txBody>
      </p:sp>
      <p:sp>
        <p:nvSpPr>
          <p:cNvPr id="3" name="文本框 2"/>
          <p:cNvSpPr txBox="1"/>
          <p:nvPr/>
        </p:nvSpPr>
        <p:spPr>
          <a:xfrm>
            <a:off x="3041041" y="4638209"/>
            <a:ext cx="930689" cy="507831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 sz="900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Heterogeneous computing resources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709497" y="1050378"/>
            <a:ext cx="11293949" cy="4804867"/>
          </a:xfrm>
        </p:spPr>
        <p:txBody>
          <a:bodyPr/>
          <a:lstStyle/>
          <a:p>
            <a:pPr>
              <a:lnSpc>
                <a:spcPct val="100000"/>
              </a:lnSpc>
            </a:pPr>
            <a:r>
              <a:rPr lang="en-US" altLang="zh-CN" dirty="0">
                <a:latin typeface="Calibri" panose="020F0502020204030204" pitchFamily="34" charset="0"/>
                <a:cs typeface="Calibri" panose="020F0502020204030204" pitchFamily="34" charset="0"/>
              </a:rPr>
              <a:t>Design and implement HEPS I/O optimization methods, and integrate them with </a:t>
            </a:r>
            <a:r>
              <a:rPr lang="en-US" altLang="zh-CN" i="1" dirty="0">
                <a:latin typeface="Calibri" panose="020F0502020204030204" pitchFamily="34" charset="0"/>
                <a:cs typeface="Calibri" panose="020F0502020204030204" pitchFamily="34" charset="0"/>
              </a:rPr>
              <a:t>Daisy</a:t>
            </a:r>
            <a:r>
              <a:rPr lang="en-US" altLang="zh-CN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  <a:p>
            <a:pPr marL="401320" lvl="1" indent="0">
              <a:lnSpc>
                <a:spcPct val="100000"/>
              </a:lnSpc>
              <a:buSzPct val="70000"/>
              <a:buNone/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1. To address the diverse applications of HEPS, </a:t>
            </a:r>
            <a:r>
              <a:rPr lang="en-US" altLang="zh-CN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shield the differences 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in underlying data (source, format) </a:t>
            </a:r>
            <a:r>
              <a:rPr lang="zh-CN" altLang="en-US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→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unify the I/O interface</a:t>
            </a:r>
            <a:endParaRPr lang="en-US" altLang="zh-CN" dirty="0">
              <a:solidFill>
                <a:srgbClr val="24292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01320" lvl="1" indent="0">
              <a:lnSpc>
                <a:spcPct val="100000"/>
              </a:lnSpc>
              <a:buSzPct val="70000"/>
              <a:buNone/>
            </a:pPr>
            <a:r>
              <a:rPr lang="en-US" altLang="zh-CN" dirty="0">
                <a:solidFill>
                  <a:srgbClr val="24292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2. A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lleviate the</a:t>
            </a:r>
            <a:r>
              <a:rPr lang="en-US" altLang="zh-CN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severe </a:t>
            </a:r>
            <a:r>
              <a:rPr lang="en-US" altLang="zh-CN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IO bottleneck 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issues in HEPS-related applications and accelerate scientific processing </a:t>
            </a:r>
            <a:r>
              <a:rPr lang="zh-CN" altLang="en-US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→ 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Batch Processing Acceleration &amp; </a:t>
            </a:r>
            <a:r>
              <a:rPr lang="en-US" altLang="zh-CN" dirty="0">
                <a:solidFill>
                  <a:srgbClr val="24292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Parallel Acceleration</a:t>
            </a:r>
          </a:p>
          <a:p>
            <a:pPr marL="401320" lvl="1" indent="0">
              <a:lnSpc>
                <a:spcPct val="100000"/>
              </a:lnSpc>
              <a:buSzPct val="70000"/>
              <a:buNone/>
            </a:pPr>
            <a:r>
              <a:rPr lang="en-US" altLang="zh-CN" b="0" i="0" dirty="0">
                <a:solidFill>
                  <a:srgbClr val="404040"/>
                </a:solidFill>
                <a:effectLst/>
                <a:latin typeface="quote-cjk-patch"/>
              </a:rPr>
              <a:t>3. I/O bottlenecks in data acquisition-to-analysis workflows impede high-fidelity data collection and real-time experimental decision-making.</a:t>
            </a:r>
            <a:r>
              <a:rPr lang="zh-CN" altLang="en-US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→ </a:t>
            </a:r>
            <a:r>
              <a:rPr lang="en-US" altLang="zh-CN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stream processing 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I/O support.</a:t>
            </a:r>
          </a:p>
          <a:p>
            <a:pPr marL="744220" lvl="1" indent="-342900">
              <a:lnSpc>
                <a:spcPct val="100000"/>
              </a:lnSpc>
              <a:buFont typeface="Wingdings" panose="05000000000000000000" pitchFamily="2" charset="2"/>
              <a:buChar char="Ø"/>
            </a:pPr>
            <a:endParaRPr lang="zh-CN" alt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1.4 Daisy Data Engine</a:t>
            </a:r>
            <a:endParaRPr lang="zh-CN" altLang="en-US" dirty="0"/>
          </a:p>
        </p:txBody>
      </p:sp>
      <p:grpSp>
        <p:nvGrpSpPr>
          <p:cNvPr id="29" name="组合 28"/>
          <p:cNvGrpSpPr/>
          <p:nvPr/>
        </p:nvGrpSpPr>
        <p:grpSpPr>
          <a:xfrm>
            <a:off x="4156451" y="3889808"/>
            <a:ext cx="4657112" cy="2169417"/>
            <a:chOff x="1936737" y="2542576"/>
            <a:chExt cx="4657112" cy="2169417"/>
          </a:xfrm>
        </p:grpSpPr>
        <p:sp>
          <p:nvSpPr>
            <p:cNvPr id="30" name="圆柱体 19"/>
            <p:cNvSpPr/>
            <p:nvPr/>
          </p:nvSpPr>
          <p:spPr>
            <a:xfrm>
              <a:off x="3785536" y="3737043"/>
              <a:ext cx="483389" cy="476204"/>
            </a:xfrm>
            <a:prstGeom prst="can">
              <a:avLst/>
            </a:prstGeom>
            <a:solidFill>
              <a:srgbClr val="40BAD2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lumMod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grpSp>
          <p:nvGrpSpPr>
            <p:cNvPr id="31" name="组合 30"/>
            <p:cNvGrpSpPr/>
            <p:nvPr/>
          </p:nvGrpSpPr>
          <p:grpSpPr>
            <a:xfrm>
              <a:off x="1936737" y="3452631"/>
              <a:ext cx="989001" cy="807729"/>
              <a:chOff x="1254962" y="4808538"/>
              <a:chExt cx="1339135" cy="1127051"/>
            </a:xfrm>
            <a:solidFill>
              <a:srgbClr val="EE7008">
                <a:lumMod val="40000"/>
                <a:lumOff val="60000"/>
              </a:srgbClr>
            </a:solidFill>
          </p:grpSpPr>
          <p:sp>
            <p:nvSpPr>
              <p:cNvPr id="51" name="六边形 50"/>
              <p:cNvSpPr/>
              <p:nvPr/>
            </p:nvSpPr>
            <p:spPr>
              <a:xfrm>
                <a:off x="1254962" y="48085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400" b="0" i="0" u="none" strike="noStrike" kern="0" cap="none" spc="0" normalizeH="0" baseline="0" noProof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2" name="六边形 51"/>
              <p:cNvSpPr/>
              <p:nvPr/>
            </p:nvSpPr>
            <p:spPr>
              <a:xfrm>
                <a:off x="1407362" y="49609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400" b="0" i="0" u="none" strike="noStrike" kern="0" cap="none" spc="0" normalizeH="0" baseline="0" noProof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53" name="六边形 52"/>
              <p:cNvSpPr/>
              <p:nvPr/>
            </p:nvSpPr>
            <p:spPr>
              <a:xfrm>
                <a:off x="1559762" y="51133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4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</a:rPr>
                  <a:t>DAQ</a:t>
                </a:r>
                <a:endParaRPr kumimoji="0" lang="zh-CN" altLang="en-US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</a:endParaRPr>
              </a:p>
            </p:txBody>
          </p:sp>
        </p:grpSp>
        <p:sp>
          <p:nvSpPr>
            <p:cNvPr id="32" name="箭头: 右 20"/>
            <p:cNvSpPr/>
            <p:nvPr/>
          </p:nvSpPr>
          <p:spPr>
            <a:xfrm>
              <a:off x="2968381" y="3864619"/>
              <a:ext cx="384958" cy="138710"/>
            </a:xfrm>
            <a:prstGeom prst="rightArrow">
              <a:avLst/>
            </a:prstGeom>
            <a:solidFill>
              <a:srgbClr val="1AB39F">
                <a:tint val="65000"/>
              </a:srgbClr>
            </a:solidFill>
            <a:ln w="9525" cap="flat" cmpd="sng" algn="ctr">
              <a:solidFill>
                <a:srgbClr val="1AB39F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sp>
          <p:nvSpPr>
            <p:cNvPr id="33" name="文本框 32"/>
            <p:cNvSpPr txBox="1"/>
            <p:nvPr/>
          </p:nvSpPr>
          <p:spPr>
            <a:xfrm>
              <a:off x="3465685" y="4404216"/>
              <a:ext cx="90660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</a:rPr>
                <a:t>Storage</a:t>
              </a:r>
              <a:endParaRPr kumimoji="0" lang="zh-CN" alt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grpSp>
          <p:nvGrpSpPr>
            <p:cNvPr id="34" name="组合 33"/>
            <p:cNvGrpSpPr/>
            <p:nvPr/>
          </p:nvGrpSpPr>
          <p:grpSpPr>
            <a:xfrm rot="5400000">
              <a:off x="5028282" y="3015565"/>
              <a:ext cx="2038556" cy="1092578"/>
              <a:chOff x="3893059" y="739649"/>
              <a:chExt cx="2844464" cy="1404728"/>
            </a:xfrm>
          </p:grpSpPr>
          <p:grpSp>
            <p:nvGrpSpPr>
              <p:cNvPr id="44" name="组合 43"/>
              <p:cNvGrpSpPr/>
              <p:nvPr/>
            </p:nvGrpSpPr>
            <p:grpSpPr>
              <a:xfrm>
                <a:off x="3893059" y="739649"/>
                <a:ext cx="1650976" cy="1376882"/>
                <a:chOff x="3235085" y="975767"/>
                <a:chExt cx="1650976" cy="1376882"/>
              </a:xfrm>
            </p:grpSpPr>
            <p:sp>
              <p:nvSpPr>
                <p:cNvPr id="49" name="矩形 48"/>
                <p:cNvSpPr/>
                <p:nvPr/>
              </p:nvSpPr>
              <p:spPr>
                <a:xfrm>
                  <a:off x="3235085" y="1832788"/>
                  <a:ext cx="1650976" cy="519861"/>
                </a:xfrm>
                <a:prstGeom prst="rect">
                  <a:avLst/>
                </a:prstGeom>
                <a:noFill/>
                <a:ln w="10795" cap="flat" cmpd="sng" algn="ctr">
                  <a:solidFill>
                    <a:srgbClr val="FFFFFF"/>
                  </a:solidFill>
                  <a:prstDash val="solid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14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srgbClr val="000000"/>
                      </a:solidFill>
                      <a:effectLst/>
                      <a:uLnTx/>
                      <a:uFillTx/>
                    </a:rPr>
                    <a:t>Stream Processing</a:t>
                  </a:r>
                  <a:endParaRPr kumimoji="0" lang="zh-CN" altLang="en-US" sz="14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</a:endParaRPr>
                </a:p>
              </p:txBody>
            </p:sp>
            <p:pic>
              <p:nvPicPr>
                <p:cNvPr id="50" name="图形 49" descr="云计算 纯色填充"/>
                <p:cNvPicPr>
                  <a:picLocks noChangeAspect="1"/>
                </p:cNvPicPr>
                <p:nvPr/>
              </p:nvPicPr>
              <p:blipFill>
                <a:blip r:embed="rId3">
                  <a:extLst>
                    <a:ext uri="{28A0092B-C50C-407E-A947-70E740481C1C}">
                      <a14:useLocalDpi xmlns:a14="http://schemas.microsoft.com/office/drawing/2010/main" val="0"/>
                    </a:ext>
                    <a:ext uri="{96DAC541-7B7A-43D3-8B79-37D633B846F1}">
                      <asvg:svgBlip xmlns:asvg="http://schemas.microsoft.com/office/drawing/2016/SVG/main" r:embed="rId4"/>
                    </a:ext>
                  </a:extLst>
                </a:blip>
                <a:stretch>
                  <a:fillRect/>
                </a:stretch>
              </p:blipFill>
              <p:spPr>
                <a:xfrm rot="16200000">
                  <a:off x="3603110" y="975767"/>
                  <a:ext cx="806463" cy="806463"/>
                </a:xfrm>
                <a:prstGeom prst="rect">
                  <a:avLst/>
                </a:prstGeom>
              </p:spPr>
            </p:pic>
          </p:grpSp>
          <p:grpSp>
            <p:nvGrpSpPr>
              <p:cNvPr id="45" name="组合 44"/>
              <p:cNvGrpSpPr/>
              <p:nvPr/>
            </p:nvGrpSpPr>
            <p:grpSpPr>
              <a:xfrm>
                <a:off x="5387513" y="835642"/>
                <a:ext cx="1350010" cy="1308735"/>
                <a:chOff x="5503139" y="1124397"/>
                <a:chExt cx="1350010" cy="1308735"/>
              </a:xfrm>
            </p:grpSpPr>
            <p:sp>
              <p:nvSpPr>
                <p:cNvPr id="47" name="矩形 46"/>
                <p:cNvSpPr/>
                <p:nvPr/>
              </p:nvSpPr>
              <p:spPr>
                <a:xfrm>
                  <a:off x="5503139" y="1885528"/>
                  <a:ext cx="1350010" cy="547604"/>
                </a:xfrm>
                <a:prstGeom prst="rect">
                  <a:avLst/>
                </a:prstGeom>
                <a:solidFill>
                  <a:srgbClr val="FFFFFF"/>
                </a:solidFill>
                <a:ln w="10795" cap="flat" cmpd="sng" algn="ctr">
                  <a:solidFill>
                    <a:srgbClr val="FFFFFF"/>
                  </a:solidFill>
                  <a:prstDash val="solid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14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srgbClr val="000000"/>
                      </a:solidFill>
                      <a:effectLst/>
                      <a:uLnTx/>
                      <a:uFillTx/>
                    </a:rPr>
                    <a:t>Batch Processing</a:t>
                  </a:r>
                  <a:endParaRPr kumimoji="0" lang="zh-CN" altLang="en-US" sz="14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</a:endParaRPr>
                </a:p>
              </p:txBody>
            </p:sp>
            <p:pic>
              <p:nvPicPr>
                <p:cNvPr id="48" name="图形 43" descr="显示器 纯色填充"/>
                <p:cNvPicPr>
                  <a:picLocks noChangeAspect="1"/>
                </p:cNvPicPr>
                <p:nvPr/>
              </p:nvPicPr>
              <p:blipFill>
                <a:blip r:embed="rId5">
                  <a:extLst>
                    <a:ext uri="{28A0092B-C50C-407E-A947-70E740481C1C}">
                      <a14:useLocalDpi xmlns:a14="http://schemas.microsoft.com/office/drawing/2010/main" val="0"/>
                    </a:ext>
                    <a:ext uri="{96DAC541-7B7A-43D3-8B79-37D633B846F1}">
                      <asvg:svgBlip xmlns:asvg="http://schemas.microsoft.com/office/drawing/2016/SVG/main" r:embed="rId6"/>
                    </a:ext>
                  </a:extLst>
                </a:blip>
                <a:stretch>
                  <a:fillRect/>
                </a:stretch>
              </p:blipFill>
              <p:spPr>
                <a:xfrm rot="16200000">
                  <a:off x="5894387" y="1124397"/>
                  <a:ext cx="624494" cy="624494"/>
                </a:xfrm>
                <a:prstGeom prst="rect">
                  <a:avLst/>
                </a:prstGeom>
              </p:spPr>
            </p:pic>
          </p:grpSp>
          <p:sp>
            <p:nvSpPr>
              <p:cNvPr id="46" name="矩形: 圆角 47"/>
              <p:cNvSpPr/>
              <p:nvPr/>
            </p:nvSpPr>
            <p:spPr>
              <a:xfrm>
                <a:off x="4078492" y="1596669"/>
                <a:ext cx="2556511" cy="547602"/>
              </a:xfrm>
              <a:custGeom>
                <a:avLst/>
                <a:gdLst>
                  <a:gd name="connsiteX0" fmla="*/ 0 w 4082902"/>
                  <a:gd name="connsiteY0" fmla="*/ 75421 h 452519"/>
                  <a:gd name="connsiteX1" fmla="*/ 75421 w 4082902"/>
                  <a:gd name="connsiteY1" fmla="*/ 0 h 452519"/>
                  <a:gd name="connsiteX2" fmla="*/ 676464 w 4082902"/>
                  <a:gd name="connsiteY2" fmla="*/ 0 h 452519"/>
                  <a:gd name="connsiteX3" fmla="*/ 1120226 w 4082902"/>
                  <a:gd name="connsiteY3" fmla="*/ 0 h 452519"/>
                  <a:gd name="connsiteX4" fmla="*/ 1642628 w 4082902"/>
                  <a:gd name="connsiteY4" fmla="*/ 0 h 452519"/>
                  <a:gd name="connsiteX5" fmla="*/ 2165030 w 4082902"/>
                  <a:gd name="connsiteY5" fmla="*/ 0 h 452519"/>
                  <a:gd name="connsiteX6" fmla="*/ 2608791 w 4082902"/>
                  <a:gd name="connsiteY6" fmla="*/ 0 h 452519"/>
                  <a:gd name="connsiteX7" fmla="*/ 3052552 w 4082902"/>
                  <a:gd name="connsiteY7" fmla="*/ 0 h 452519"/>
                  <a:gd name="connsiteX8" fmla="*/ 4007481 w 4082902"/>
                  <a:gd name="connsiteY8" fmla="*/ 0 h 452519"/>
                  <a:gd name="connsiteX9" fmla="*/ 4082902 w 4082902"/>
                  <a:gd name="connsiteY9" fmla="*/ 75421 h 452519"/>
                  <a:gd name="connsiteX10" fmla="*/ 4082902 w 4082902"/>
                  <a:gd name="connsiteY10" fmla="*/ 377098 h 452519"/>
                  <a:gd name="connsiteX11" fmla="*/ 4007481 w 4082902"/>
                  <a:gd name="connsiteY11" fmla="*/ 452519 h 452519"/>
                  <a:gd name="connsiteX12" fmla="*/ 3406438 w 4082902"/>
                  <a:gd name="connsiteY12" fmla="*/ 452519 h 452519"/>
                  <a:gd name="connsiteX13" fmla="*/ 2962676 w 4082902"/>
                  <a:gd name="connsiteY13" fmla="*/ 452519 h 452519"/>
                  <a:gd name="connsiteX14" fmla="*/ 2361633 w 4082902"/>
                  <a:gd name="connsiteY14" fmla="*/ 452519 h 452519"/>
                  <a:gd name="connsiteX15" fmla="*/ 1917872 w 4082902"/>
                  <a:gd name="connsiteY15" fmla="*/ 452519 h 452519"/>
                  <a:gd name="connsiteX16" fmla="*/ 1356149 w 4082902"/>
                  <a:gd name="connsiteY16" fmla="*/ 452519 h 452519"/>
                  <a:gd name="connsiteX17" fmla="*/ 912388 w 4082902"/>
                  <a:gd name="connsiteY17" fmla="*/ 452519 h 452519"/>
                  <a:gd name="connsiteX18" fmla="*/ 75421 w 4082902"/>
                  <a:gd name="connsiteY18" fmla="*/ 452519 h 452519"/>
                  <a:gd name="connsiteX19" fmla="*/ 0 w 4082902"/>
                  <a:gd name="connsiteY19" fmla="*/ 377098 h 452519"/>
                  <a:gd name="connsiteX20" fmla="*/ 0 w 4082902"/>
                  <a:gd name="connsiteY20" fmla="*/ 75421 h 45251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</a:cxnLst>
                <a:rect l="l" t="t" r="r" b="b"/>
                <a:pathLst>
                  <a:path w="4082902" h="452519" extrusionOk="0">
                    <a:moveTo>
                      <a:pt x="0" y="75421"/>
                    </a:moveTo>
                    <a:cubicBezTo>
                      <a:pt x="3339" y="39506"/>
                      <a:pt x="34621" y="535"/>
                      <a:pt x="75421" y="0"/>
                    </a:cubicBezTo>
                    <a:cubicBezTo>
                      <a:pt x="226325" y="-44756"/>
                      <a:pt x="464706" y="13441"/>
                      <a:pt x="676464" y="0"/>
                    </a:cubicBezTo>
                    <a:cubicBezTo>
                      <a:pt x="888222" y="-13441"/>
                      <a:pt x="904262" y="39486"/>
                      <a:pt x="1120226" y="0"/>
                    </a:cubicBezTo>
                    <a:cubicBezTo>
                      <a:pt x="1336190" y="-39486"/>
                      <a:pt x="1483247" y="16285"/>
                      <a:pt x="1642628" y="0"/>
                    </a:cubicBezTo>
                    <a:cubicBezTo>
                      <a:pt x="1802009" y="-16285"/>
                      <a:pt x="1904939" y="27310"/>
                      <a:pt x="2165030" y="0"/>
                    </a:cubicBezTo>
                    <a:cubicBezTo>
                      <a:pt x="2425121" y="-27310"/>
                      <a:pt x="2447959" y="50043"/>
                      <a:pt x="2608791" y="0"/>
                    </a:cubicBezTo>
                    <a:cubicBezTo>
                      <a:pt x="2769623" y="-50043"/>
                      <a:pt x="2892815" y="9300"/>
                      <a:pt x="3052552" y="0"/>
                    </a:cubicBezTo>
                    <a:cubicBezTo>
                      <a:pt x="3212289" y="-9300"/>
                      <a:pt x="3781134" y="5497"/>
                      <a:pt x="4007481" y="0"/>
                    </a:cubicBezTo>
                    <a:cubicBezTo>
                      <a:pt x="4056156" y="-8499"/>
                      <a:pt x="4084776" y="33013"/>
                      <a:pt x="4082902" y="75421"/>
                    </a:cubicBezTo>
                    <a:cubicBezTo>
                      <a:pt x="4085915" y="143151"/>
                      <a:pt x="4060285" y="230915"/>
                      <a:pt x="4082902" y="377098"/>
                    </a:cubicBezTo>
                    <a:cubicBezTo>
                      <a:pt x="4088323" y="422763"/>
                      <a:pt x="4045117" y="458663"/>
                      <a:pt x="4007481" y="452519"/>
                    </a:cubicBezTo>
                    <a:cubicBezTo>
                      <a:pt x="3838960" y="507118"/>
                      <a:pt x="3530111" y="384523"/>
                      <a:pt x="3406438" y="452519"/>
                    </a:cubicBezTo>
                    <a:cubicBezTo>
                      <a:pt x="3282765" y="520515"/>
                      <a:pt x="3059755" y="445846"/>
                      <a:pt x="2962676" y="452519"/>
                    </a:cubicBezTo>
                    <a:cubicBezTo>
                      <a:pt x="2865597" y="459192"/>
                      <a:pt x="2528042" y="403821"/>
                      <a:pt x="2361633" y="452519"/>
                    </a:cubicBezTo>
                    <a:cubicBezTo>
                      <a:pt x="2195224" y="501217"/>
                      <a:pt x="2042258" y="448035"/>
                      <a:pt x="1917872" y="452519"/>
                    </a:cubicBezTo>
                    <a:cubicBezTo>
                      <a:pt x="1793486" y="457003"/>
                      <a:pt x="1579899" y="439302"/>
                      <a:pt x="1356149" y="452519"/>
                    </a:cubicBezTo>
                    <a:cubicBezTo>
                      <a:pt x="1132399" y="465736"/>
                      <a:pt x="1117375" y="451281"/>
                      <a:pt x="912388" y="452519"/>
                    </a:cubicBezTo>
                    <a:cubicBezTo>
                      <a:pt x="707401" y="453757"/>
                      <a:pt x="490069" y="432006"/>
                      <a:pt x="75421" y="452519"/>
                    </a:cubicBezTo>
                    <a:cubicBezTo>
                      <a:pt x="32843" y="450084"/>
                      <a:pt x="1090" y="421197"/>
                      <a:pt x="0" y="377098"/>
                    </a:cubicBezTo>
                    <a:cubicBezTo>
                      <a:pt x="-30006" y="236461"/>
                      <a:pt x="26686" y="135761"/>
                      <a:pt x="0" y="75421"/>
                    </a:cubicBezTo>
                    <a:close/>
                  </a:path>
                </a:pathLst>
              </a:custGeom>
              <a:noFill/>
              <a:ln w="10795" cap="flat" cmpd="sng" algn="ctr">
                <a:solidFill>
                  <a:srgbClr val="000000"/>
                </a:solidFill>
                <a:prstDash val="dash"/>
              </a:ln>
              <a:effectLst/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400" b="0" i="0" u="none" strike="noStrike" kern="0" cap="none" spc="0" normalizeH="0" baseline="0" noProof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</a:endParaRPr>
              </a:p>
            </p:txBody>
          </p:sp>
        </p:grpSp>
        <p:sp>
          <p:nvSpPr>
            <p:cNvPr id="35" name="箭头: 右 20"/>
            <p:cNvSpPr/>
            <p:nvPr/>
          </p:nvSpPr>
          <p:spPr>
            <a:xfrm>
              <a:off x="4327813" y="3859609"/>
              <a:ext cx="384958" cy="138710"/>
            </a:xfrm>
            <a:prstGeom prst="rightArrow">
              <a:avLst/>
            </a:prstGeom>
            <a:solidFill>
              <a:srgbClr val="1AB39F">
                <a:tint val="65000"/>
              </a:srgbClr>
            </a:solidFill>
            <a:ln w="9525" cap="flat" cmpd="sng" algn="ctr">
              <a:solidFill>
                <a:srgbClr val="1AB39F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sp>
          <p:nvSpPr>
            <p:cNvPr id="36" name="圆柱体 19"/>
            <p:cNvSpPr/>
            <p:nvPr/>
          </p:nvSpPr>
          <p:spPr>
            <a:xfrm>
              <a:off x="3451781" y="3737043"/>
              <a:ext cx="483389" cy="476204"/>
            </a:xfrm>
            <a:prstGeom prst="can">
              <a:avLst/>
            </a:prstGeom>
            <a:solidFill>
              <a:srgbClr val="40BAD2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lumMod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sp>
          <p:nvSpPr>
            <p:cNvPr id="37" name="直角上箭头 68"/>
            <p:cNvSpPr/>
            <p:nvPr/>
          </p:nvSpPr>
          <p:spPr>
            <a:xfrm rot="5400000" flipH="1">
              <a:off x="3384830" y="2061682"/>
              <a:ext cx="280451" cy="2375430"/>
            </a:xfrm>
            <a:prstGeom prst="bentUpArrow">
              <a:avLst/>
            </a:prstGeom>
            <a:solidFill>
              <a:srgbClr val="4BACC6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sp>
          <p:nvSpPr>
            <p:cNvPr id="38" name="圆柱体 19"/>
            <p:cNvSpPr/>
            <p:nvPr/>
          </p:nvSpPr>
          <p:spPr>
            <a:xfrm>
              <a:off x="3604181" y="3889443"/>
              <a:ext cx="483389" cy="476204"/>
            </a:xfrm>
            <a:prstGeom prst="can">
              <a:avLst/>
            </a:prstGeom>
            <a:solidFill>
              <a:srgbClr val="40BAD2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lumMod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sp>
          <p:nvSpPr>
            <p:cNvPr id="39" name="矩形 38"/>
            <p:cNvSpPr/>
            <p:nvPr/>
          </p:nvSpPr>
          <p:spPr>
            <a:xfrm>
              <a:off x="4712771" y="2680792"/>
              <a:ext cx="333755" cy="1883596"/>
            </a:xfrm>
            <a:prstGeom prst="rect">
              <a:avLst/>
            </a:prstGeom>
            <a:solidFill>
              <a:srgbClr val="4F81BD">
                <a:lumMod val="40000"/>
                <a:lumOff val="60000"/>
              </a:srgbClr>
            </a:solidFill>
            <a:ln w="19050" cap="flat" cmpd="sng" algn="ctr">
              <a:solidFill>
                <a:srgbClr val="1F497D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vert="vert"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IO Interface</a:t>
              </a:r>
              <a:endParaRPr kumimoji="0" lang="zh-CN" altLang="en-US" sz="14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40" name="箭头: 右 20"/>
            <p:cNvSpPr/>
            <p:nvPr/>
          </p:nvSpPr>
          <p:spPr>
            <a:xfrm>
              <a:off x="5077250" y="3425546"/>
              <a:ext cx="384958" cy="218442"/>
            </a:xfrm>
            <a:prstGeom prst="rightArrow">
              <a:avLst/>
            </a:prstGeom>
            <a:solidFill>
              <a:srgbClr val="1F497D">
                <a:lumMod val="60000"/>
                <a:lumOff val="40000"/>
              </a:srgbClr>
            </a:solidFill>
            <a:ln w="9525" cap="flat" cmpd="sng" algn="ctr">
              <a:solidFill>
                <a:srgbClr val="1AB39F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sp>
          <p:nvSpPr>
            <p:cNvPr id="41" name="星形: 六角 40"/>
            <p:cNvSpPr/>
            <p:nvPr/>
          </p:nvSpPr>
          <p:spPr>
            <a:xfrm>
              <a:off x="4604717" y="2633002"/>
              <a:ext cx="216024" cy="216024"/>
            </a:xfrm>
            <a:prstGeom prst="star6">
              <a:avLst/>
            </a:prstGeom>
            <a:solidFill>
              <a:sysClr val="window" lastClr="FFFFFF"/>
            </a:solidFill>
            <a:ln w="25400" cap="flat" cmpd="sng" algn="ctr">
              <a:solidFill>
                <a:srgbClr val="4F81BD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1</a:t>
              </a:r>
              <a:endParaRPr kumimoji="0" lang="zh-CN" altLang="en-US" sz="1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42" name="星形: 六角 41"/>
            <p:cNvSpPr/>
            <p:nvPr/>
          </p:nvSpPr>
          <p:spPr>
            <a:xfrm>
              <a:off x="4404746" y="3630185"/>
              <a:ext cx="216024" cy="216024"/>
            </a:xfrm>
            <a:prstGeom prst="star6">
              <a:avLst/>
            </a:prstGeom>
            <a:solidFill>
              <a:sysClr val="window" lastClr="FFFFFF"/>
            </a:solidFill>
            <a:ln w="25400" cap="flat" cmpd="sng" algn="ctr">
              <a:solidFill>
                <a:srgbClr val="4F81BD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2</a:t>
              </a:r>
              <a:endParaRPr kumimoji="0" lang="zh-CN" altLang="en-US" sz="1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43" name="星形: 六角 42"/>
            <p:cNvSpPr/>
            <p:nvPr/>
          </p:nvSpPr>
          <p:spPr>
            <a:xfrm>
              <a:off x="3384438" y="2905182"/>
              <a:ext cx="216024" cy="216024"/>
            </a:xfrm>
            <a:prstGeom prst="star6">
              <a:avLst/>
            </a:prstGeom>
            <a:solidFill>
              <a:sysClr val="window" lastClr="FFFFFF"/>
            </a:solidFill>
            <a:ln w="25400" cap="flat" cmpd="sng" algn="ctr">
              <a:solidFill>
                <a:srgbClr val="4F81BD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3</a:t>
              </a:r>
              <a:endParaRPr kumimoji="0" lang="zh-CN" altLang="en-US" sz="1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</p:grp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828506" y="1026566"/>
            <a:ext cx="11363494" cy="4804867"/>
          </a:xfrm>
        </p:spPr>
        <p:txBody>
          <a:bodyPr/>
          <a:lstStyle/>
          <a:p>
            <a:pPr>
              <a:spcBef>
                <a:spcPts val="600"/>
              </a:spcBef>
            </a:pPr>
            <a:r>
              <a:rPr lang="en-US" altLang="zh-CN" sz="2400" dirty="0"/>
              <a:t>Unified different applications' IO parameters, different file formats, and different data sources.</a:t>
            </a:r>
          </a:p>
          <a:p>
            <a:pPr lvl="1">
              <a:spcBef>
                <a:spcPts val="600"/>
              </a:spcBef>
            </a:pPr>
            <a:r>
              <a:rPr lang="en-US" altLang="zh-CN" sz="2000" dirty="0"/>
              <a:t>Different applications can quickly adapt to data IO through configuration.</a:t>
            </a:r>
          </a:p>
          <a:p>
            <a:pPr lvl="1">
              <a:spcBef>
                <a:spcPts val="600"/>
              </a:spcBef>
            </a:pPr>
            <a:r>
              <a:rPr lang="en-US" altLang="zh-CN" sz="2000" dirty="0"/>
              <a:t>It can automatically identify the IO methods corresponding to file formats, allowing the same application to read different data formats without changing the IO interface.</a:t>
            </a:r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2.1 Unified I/O interface</a:t>
            </a:r>
            <a:endParaRPr lang="zh-CN" altLang="en-US" dirty="0"/>
          </a:p>
        </p:txBody>
      </p:sp>
      <p:grpSp>
        <p:nvGrpSpPr>
          <p:cNvPr id="10" name="组合 9"/>
          <p:cNvGrpSpPr/>
          <p:nvPr/>
        </p:nvGrpSpPr>
        <p:grpSpPr>
          <a:xfrm>
            <a:off x="252976" y="3343986"/>
            <a:ext cx="6263781" cy="2833715"/>
            <a:chOff x="72363" y="2973445"/>
            <a:chExt cx="11695135" cy="3395559"/>
          </a:xfrm>
        </p:grpSpPr>
        <p:grpSp>
          <p:nvGrpSpPr>
            <p:cNvPr id="11" name="组合 10"/>
            <p:cNvGrpSpPr/>
            <p:nvPr/>
          </p:nvGrpSpPr>
          <p:grpSpPr>
            <a:xfrm>
              <a:off x="259746" y="3208632"/>
              <a:ext cx="5351745" cy="3026362"/>
              <a:chOff x="667608" y="2716596"/>
              <a:chExt cx="5351745" cy="3026362"/>
            </a:xfrm>
          </p:grpSpPr>
          <p:sp>
            <p:nvSpPr>
              <p:cNvPr id="32" name="矩形: 圆角 31"/>
              <p:cNvSpPr/>
              <p:nvPr/>
            </p:nvSpPr>
            <p:spPr>
              <a:xfrm>
                <a:off x="2282711" y="2716886"/>
                <a:ext cx="2161086" cy="3026072"/>
              </a:xfrm>
              <a:prstGeom prst="roundRect">
                <a:avLst/>
              </a:prstGeom>
              <a:solidFill>
                <a:schemeClr val="accent2">
                  <a:alpha val="50000"/>
                </a:schemeClr>
              </a:solidFill>
              <a:ln>
                <a:noFill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 sz="1100"/>
              </a:p>
            </p:txBody>
          </p:sp>
          <p:sp>
            <p:nvSpPr>
              <p:cNvPr id="33" name="矩形: 圆角 32"/>
              <p:cNvSpPr/>
              <p:nvPr/>
            </p:nvSpPr>
            <p:spPr>
              <a:xfrm>
                <a:off x="667608" y="3230002"/>
                <a:ext cx="1256614" cy="572323"/>
              </a:xfrm>
              <a:prstGeom prst="roundRect">
                <a:avLst/>
              </a:prstGeom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100" dirty="0"/>
                  <a:t>HEPSCT</a:t>
                </a:r>
                <a:endParaRPr lang="zh-CN" altLang="en-US" sz="1100" dirty="0"/>
              </a:p>
            </p:txBody>
          </p:sp>
          <p:sp>
            <p:nvSpPr>
              <p:cNvPr id="34" name="矩形: 圆角 33"/>
              <p:cNvSpPr/>
              <p:nvPr/>
            </p:nvSpPr>
            <p:spPr>
              <a:xfrm>
                <a:off x="667608" y="3954725"/>
                <a:ext cx="1138066" cy="572323"/>
              </a:xfrm>
              <a:prstGeom prst="roundRect">
                <a:avLst/>
              </a:prstGeom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100" dirty="0"/>
                  <a:t>UFO</a:t>
                </a:r>
                <a:endParaRPr lang="zh-CN" altLang="en-US" sz="1100" dirty="0"/>
              </a:p>
            </p:txBody>
          </p:sp>
          <p:sp>
            <p:nvSpPr>
              <p:cNvPr id="35" name="矩形: 圆角 34"/>
              <p:cNvSpPr/>
              <p:nvPr/>
            </p:nvSpPr>
            <p:spPr>
              <a:xfrm>
                <a:off x="667608" y="4679448"/>
                <a:ext cx="1138066" cy="572323"/>
              </a:xfrm>
              <a:prstGeom prst="roundRect">
                <a:avLst/>
              </a:prstGeom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100" dirty="0"/>
                  <a:t>XAS</a:t>
                </a:r>
                <a:endParaRPr lang="zh-CN" altLang="en-US" sz="1100" dirty="0"/>
              </a:p>
            </p:txBody>
          </p:sp>
          <p:grpSp>
            <p:nvGrpSpPr>
              <p:cNvPr id="36" name="组合 35"/>
              <p:cNvGrpSpPr/>
              <p:nvPr/>
            </p:nvGrpSpPr>
            <p:grpSpPr>
              <a:xfrm>
                <a:off x="4920834" y="3859079"/>
                <a:ext cx="1098519" cy="1076039"/>
                <a:chOff x="5109667" y="1955519"/>
                <a:chExt cx="1589667" cy="1399204"/>
              </a:xfrm>
            </p:grpSpPr>
            <p:sp>
              <p:nvSpPr>
                <p:cNvPr id="49" name="圆柱体 48"/>
                <p:cNvSpPr/>
                <p:nvPr/>
              </p:nvSpPr>
              <p:spPr>
                <a:xfrm>
                  <a:off x="5580024" y="1955519"/>
                  <a:ext cx="940714" cy="1013076"/>
                </a:xfrm>
                <a:prstGeom prst="can">
                  <a:avLst/>
                </a:prstGeom>
              </p:spPr>
              <p:style>
                <a:lnRef idx="1">
                  <a:schemeClr val="accent5"/>
                </a:lnRef>
                <a:fillRef idx="2">
                  <a:schemeClr val="accent5"/>
                </a:fillRef>
                <a:effectRef idx="1">
                  <a:schemeClr val="accent5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ctr"/>
                  <a:endParaRPr lang="zh-CN" altLang="en-US" sz="1100"/>
                </a:p>
              </p:txBody>
            </p:sp>
            <p:sp>
              <p:nvSpPr>
                <p:cNvPr id="50" name="圆柱体 49"/>
                <p:cNvSpPr/>
                <p:nvPr/>
              </p:nvSpPr>
              <p:spPr>
                <a:xfrm>
                  <a:off x="5732424" y="2107919"/>
                  <a:ext cx="940714" cy="1013076"/>
                </a:xfrm>
                <a:prstGeom prst="can">
                  <a:avLst/>
                </a:prstGeom>
              </p:spPr>
              <p:style>
                <a:lnRef idx="1">
                  <a:schemeClr val="accent5"/>
                </a:lnRef>
                <a:fillRef idx="2">
                  <a:schemeClr val="accent5"/>
                </a:fillRef>
                <a:effectRef idx="1">
                  <a:schemeClr val="accent5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ctr"/>
                  <a:endParaRPr lang="zh-CN" altLang="en-US" sz="1100"/>
                </a:p>
              </p:txBody>
            </p:sp>
            <p:sp>
              <p:nvSpPr>
                <p:cNvPr id="51" name="圆柱体 50"/>
                <p:cNvSpPr/>
                <p:nvPr/>
              </p:nvSpPr>
              <p:spPr>
                <a:xfrm>
                  <a:off x="5109667" y="2229839"/>
                  <a:ext cx="940714" cy="1013076"/>
                </a:xfrm>
                <a:prstGeom prst="can">
                  <a:avLst/>
                </a:prstGeom>
              </p:spPr>
              <p:style>
                <a:lnRef idx="1">
                  <a:schemeClr val="accent5"/>
                </a:lnRef>
                <a:fillRef idx="2">
                  <a:schemeClr val="accent5"/>
                </a:fillRef>
                <a:effectRef idx="1">
                  <a:schemeClr val="accent5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ctr"/>
                  <a:endParaRPr lang="zh-CN" altLang="en-US" sz="1100"/>
                </a:p>
              </p:txBody>
            </p:sp>
            <p:sp>
              <p:nvSpPr>
                <p:cNvPr id="52" name="圆柱体 51"/>
                <p:cNvSpPr/>
                <p:nvPr/>
              </p:nvSpPr>
              <p:spPr>
                <a:xfrm>
                  <a:off x="5758620" y="2341647"/>
                  <a:ext cx="940714" cy="1013076"/>
                </a:xfrm>
                <a:prstGeom prst="can">
                  <a:avLst/>
                </a:prstGeom>
              </p:spPr>
              <p:style>
                <a:lnRef idx="1">
                  <a:schemeClr val="accent5"/>
                </a:lnRef>
                <a:fillRef idx="2">
                  <a:schemeClr val="accent5"/>
                </a:fillRef>
                <a:effectRef idx="1">
                  <a:schemeClr val="accent5"/>
                </a:effectRef>
                <a:fontRef idx="minor">
                  <a:schemeClr val="dk1"/>
                </a:fontRef>
              </p:style>
              <p:txBody>
                <a:bodyPr rtlCol="0" anchor="ctr"/>
                <a:lstStyle/>
                <a:p>
                  <a:pPr algn="ctr"/>
                  <a:endParaRPr lang="zh-CN" altLang="en-US" sz="1100" dirty="0"/>
                </a:p>
              </p:txBody>
            </p:sp>
          </p:grpSp>
          <p:sp>
            <p:nvSpPr>
              <p:cNvPr id="37" name="矩形 36"/>
              <p:cNvSpPr/>
              <p:nvPr/>
            </p:nvSpPr>
            <p:spPr>
              <a:xfrm>
                <a:off x="3153504" y="3007980"/>
                <a:ext cx="1190693" cy="444043"/>
              </a:xfrm>
              <a:prstGeom prst="rect">
                <a:avLst/>
              </a:prstGeom>
            </p:spPr>
            <p:style>
              <a:lnRef idx="1">
                <a:schemeClr val="accent3"/>
              </a:lnRef>
              <a:fillRef idx="2">
                <a:schemeClr val="accent3"/>
              </a:fillRef>
              <a:effectRef idx="1">
                <a:schemeClr val="accent3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100" dirty="0"/>
                  <a:t>TIFF IO</a:t>
                </a:r>
                <a:endParaRPr lang="zh-CN" altLang="en-US" sz="1100" dirty="0"/>
              </a:p>
            </p:txBody>
          </p:sp>
          <p:sp>
            <p:nvSpPr>
              <p:cNvPr id="38" name="矩形 37"/>
              <p:cNvSpPr/>
              <p:nvPr/>
            </p:nvSpPr>
            <p:spPr>
              <a:xfrm>
                <a:off x="3162989" y="3584164"/>
                <a:ext cx="1190693" cy="444043"/>
              </a:xfrm>
              <a:prstGeom prst="rect">
                <a:avLst/>
              </a:prstGeom>
            </p:spPr>
            <p:style>
              <a:lnRef idx="1">
                <a:schemeClr val="accent3"/>
              </a:lnRef>
              <a:fillRef idx="2">
                <a:schemeClr val="accent3"/>
              </a:fillRef>
              <a:effectRef idx="1">
                <a:schemeClr val="accent3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100" dirty="0"/>
                  <a:t>HDF5 IO</a:t>
                </a:r>
                <a:endParaRPr lang="zh-CN" altLang="en-US" sz="1100" dirty="0"/>
              </a:p>
            </p:txBody>
          </p:sp>
          <p:sp>
            <p:nvSpPr>
              <p:cNvPr id="39" name="矩形 38"/>
              <p:cNvSpPr/>
              <p:nvPr/>
            </p:nvSpPr>
            <p:spPr>
              <a:xfrm>
                <a:off x="2367332" y="4638366"/>
                <a:ext cx="1190693" cy="444043"/>
              </a:xfrm>
              <a:prstGeom prst="rect">
                <a:avLst/>
              </a:prstGeom>
            </p:spPr>
            <p:style>
              <a:lnRef idx="1">
                <a:schemeClr val="accent1"/>
              </a:lnRef>
              <a:fillRef idx="2">
                <a:schemeClr val="accent1"/>
              </a:fillRef>
              <a:effectRef idx="1">
                <a:schemeClr val="accent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100" dirty="0"/>
                  <a:t>Larch IO</a:t>
                </a:r>
                <a:endParaRPr lang="zh-CN" altLang="en-US" sz="1100" dirty="0"/>
              </a:p>
            </p:txBody>
          </p:sp>
          <p:sp>
            <p:nvSpPr>
              <p:cNvPr id="40" name="文本框 39"/>
              <p:cNvSpPr txBox="1"/>
              <p:nvPr/>
            </p:nvSpPr>
            <p:spPr>
              <a:xfrm>
                <a:off x="2367116" y="2716596"/>
                <a:ext cx="2314677" cy="313480"/>
              </a:xfrm>
              <a:prstGeom prst="rect">
                <a:avLst/>
              </a:prstGeom>
              <a:noFill/>
            </p:spPr>
            <p:txBody>
              <a:bodyPr vert="horz" wrap="square" rtlCol="0">
                <a:spAutoFit/>
              </a:bodyPr>
              <a:lstStyle/>
              <a:p>
                <a:r>
                  <a:rPr lang="en-US" altLang="zh-CN" sz="1100" dirty="0"/>
                  <a:t>Different format</a:t>
                </a:r>
                <a:endParaRPr lang="zh-CN" altLang="en-US" sz="1100" dirty="0"/>
              </a:p>
            </p:txBody>
          </p:sp>
          <p:sp>
            <p:nvSpPr>
              <p:cNvPr id="41" name="文本框 40"/>
              <p:cNvSpPr txBox="1"/>
              <p:nvPr/>
            </p:nvSpPr>
            <p:spPr>
              <a:xfrm>
                <a:off x="1181067" y="5295046"/>
                <a:ext cx="1914617" cy="320913"/>
              </a:xfrm>
              <a:prstGeom prst="rect">
                <a:avLst/>
              </a:prstGeom>
              <a:noFill/>
            </p:spPr>
            <p:txBody>
              <a:bodyPr vert="horz" wrap="square" rtlCol="0">
                <a:spAutoFit/>
              </a:bodyPr>
              <a:lstStyle/>
              <a:p>
                <a:r>
                  <a:rPr lang="en-US" altLang="zh-CN" sz="1100" dirty="0"/>
                  <a:t>Different IO lib</a:t>
                </a:r>
                <a:endParaRPr lang="zh-CN" altLang="en-US" sz="1100" dirty="0"/>
              </a:p>
            </p:txBody>
          </p:sp>
          <p:cxnSp>
            <p:nvCxnSpPr>
              <p:cNvPr id="42" name="直接箭头连接符 41"/>
              <p:cNvCxnSpPr>
                <a:stCxn id="33" idx="3"/>
              </p:cNvCxnSpPr>
              <p:nvPr/>
            </p:nvCxnSpPr>
            <p:spPr>
              <a:xfrm>
                <a:off x="1924222" y="3516164"/>
                <a:ext cx="358488" cy="0"/>
              </a:xfrm>
              <a:prstGeom prst="straightConnector1">
                <a:avLst/>
              </a:prstGeom>
              <a:ln w="19050" cap="flat" cmpd="sng" algn="ctr">
                <a:solidFill>
                  <a:schemeClr val="dk1"/>
                </a:solidFill>
                <a:prstDash val="solid"/>
                <a:round/>
                <a:headEnd type="arrow" w="sm" len="sm"/>
                <a:tailEnd type="arrow" w="sm" len="sm"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tx1"/>
              </a:fontRef>
            </p:style>
          </p:cxnSp>
          <p:cxnSp>
            <p:nvCxnSpPr>
              <p:cNvPr id="43" name="直接箭头连接符 42"/>
              <p:cNvCxnSpPr>
                <a:stCxn id="34" idx="3"/>
                <a:endCxn id="32" idx="1"/>
              </p:cNvCxnSpPr>
              <p:nvPr/>
            </p:nvCxnSpPr>
            <p:spPr>
              <a:xfrm flipV="1">
                <a:off x="1805674" y="4229922"/>
                <a:ext cx="477037" cy="10965"/>
              </a:xfrm>
              <a:prstGeom prst="straightConnector1">
                <a:avLst/>
              </a:prstGeom>
              <a:ln w="19050" cap="flat" cmpd="sng" algn="ctr">
                <a:solidFill>
                  <a:schemeClr val="dk1"/>
                </a:solidFill>
                <a:prstDash val="solid"/>
                <a:round/>
                <a:headEnd type="arrow" w="sm" len="sm"/>
                <a:tailEnd type="arrow" w="sm" len="sm"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tx1"/>
              </a:fontRef>
            </p:style>
          </p:cxnSp>
          <p:cxnSp>
            <p:nvCxnSpPr>
              <p:cNvPr id="44" name="直接箭头连接符 43"/>
              <p:cNvCxnSpPr>
                <a:stCxn id="35" idx="3"/>
              </p:cNvCxnSpPr>
              <p:nvPr/>
            </p:nvCxnSpPr>
            <p:spPr>
              <a:xfrm>
                <a:off x="1805674" y="4965610"/>
                <a:ext cx="477037" cy="20830"/>
              </a:xfrm>
              <a:prstGeom prst="straightConnector1">
                <a:avLst/>
              </a:prstGeom>
              <a:ln w="19050" cap="flat" cmpd="sng" algn="ctr">
                <a:solidFill>
                  <a:schemeClr val="dk1"/>
                </a:solidFill>
                <a:prstDash val="solid"/>
                <a:round/>
                <a:headEnd type="arrow" w="sm" len="sm"/>
                <a:tailEnd type="arrow" w="sm" len="sm"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tx1"/>
              </a:fontRef>
            </p:style>
          </p:cxnSp>
          <p:cxnSp>
            <p:nvCxnSpPr>
              <p:cNvPr id="45" name="直接箭头连接符 44"/>
              <p:cNvCxnSpPr>
                <a:stCxn id="37" idx="3"/>
              </p:cNvCxnSpPr>
              <p:nvPr/>
            </p:nvCxnSpPr>
            <p:spPr>
              <a:xfrm>
                <a:off x="4344197" y="3230002"/>
                <a:ext cx="1025088" cy="582401"/>
              </a:xfrm>
              <a:prstGeom prst="straightConnector1">
                <a:avLst/>
              </a:prstGeom>
              <a:ln w="19050" cap="flat" cmpd="sng" algn="ctr">
                <a:solidFill>
                  <a:schemeClr val="dk1"/>
                </a:solidFill>
                <a:prstDash val="solid"/>
                <a:round/>
                <a:headEnd type="arrow" w="sm" len="sm"/>
                <a:tailEnd type="arrow" w="sm" len="sm"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tx1"/>
              </a:fontRef>
            </p:style>
          </p:cxnSp>
          <p:cxnSp>
            <p:nvCxnSpPr>
              <p:cNvPr id="46" name="直接箭头连接符 45"/>
              <p:cNvCxnSpPr>
                <a:stCxn id="38" idx="3"/>
              </p:cNvCxnSpPr>
              <p:nvPr/>
            </p:nvCxnSpPr>
            <p:spPr>
              <a:xfrm>
                <a:off x="4353682" y="3806186"/>
                <a:ext cx="638218" cy="262823"/>
              </a:xfrm>
              <a:prstGeom prst="straightConnector1">
                <a:avLst/>
              </a:prstGeom>
              <a:ln w="19050" cap="flat" cmpd="sng" algn="ctr">
                <a:solidFill>
                  <a:schemeClr val="dk1"/>
                </a:solidFill>
                <a:prstDash val="solid"/>
                <a:round/>
                <a:headEnd type="arrow" w="sm" len="sm"/>
                <a:tailEnd type="arrow" w="sm" len="sm"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tx1"/>
              </a:fontRef>
            </p:style>
          </p:cxnSp>
          <p:cxnSp>
            <p:nvCxnSpPr>
              <p:cNvPr id="47" name="直接箭头连接符 46"/>
              <p:cNvCxnSpPr>
                <a:stCxn id="39" idx="3"/>
                <a:endCxn id="51" idx="3"/>
              </p:cNvCxnSpPr>
              <p:nvPr/>
            </p:nvCxnSpPr>
            <p:spPr>
              <a:xfrm flipV="1">
                <a:off x="3557038" y="4849134"/>
                <a:ext cx="1688311" cy="11414"/>
              </a:xfrm>
              <a:prstGeom prst="straightConnector1">
                <a:avLst/>
              </a:prstGeom>
              <a:ln w="19050" cap="flat" cmpd="sng" algn="ctr">
                <a:solidFill>
                  <a:schemeClr val="dk1"/>
                </a:solidFill>
                <a:prstDash val="solid"/>
                <a:round/>
                <a:headEnd type="arrow" w="sm" len="sm"/>
                <a:tailEnd type="arrow" w="sm" len="sm"/>
              </a:ln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tx1"/>
              </a:fontRef>
            </p:style>
          </p:cxnSp>
          <p:sp>
            <p:nvSpPr>
              <p:cNvPr id="48" name="文本框 47"/>
              <p:cNvSpPr txBox="1"/>
              <p:nvPr/>
            </p:nvSpPr>
            <p:spPr>
              <a:xfrm>
                <a:off x="4704943" y="5006755"/>
                <a:ext cx="1241279" cy="313480"/>
              </a:xfrm>
              <a:prstGeom prst="rect">
                <a:avLst/>
              </a:prstGeom>
              <a:noFill/>
            </p:spPr>
            <p:txBody>
              <a:bodyPr vert="horz" wrap="square" rtlCol="0">
                <a:spAutoFit/>
              </a:bodyPr>
              <a:lstStyle/>
              <a:p>
                <a:r>
                  <a:rPr lang="en-US" altLang="zh-CN" sz="1100" dirty="0"/>
                  <a:t>Storage</a:t>
                </a:r>
                <a:endParaRPr lang="zh-CN" altLang="en-US" sz="1100" dirty="0"/>
              </a:p>
            </p:txBody>
          </p:sp>
        </p:grpSp>
        <p:sp>
          <p:nvSpPr>
            <p:cNvPr id="12" name="文本框 11"/>
            <p:cNvSpPr txBox="1"/>
            <p:nvPr/>
          </p:nvSpPr>
          <p:spPr>
            <a:xfrm>
              <a:off x="117511" y="3212084"/>
              <a:ext cx="1662500" cy="516319"/>
            </a:xfrm>
            <a:prstGeom prst="rect">
              <a:avLst/>
            </a:prstGeom>
            <a:noFill/>
          </p:spPr>
          <p:txBody>
            <a:bodyPr vert="horz" wrap="square" rtlCol="0">
              <a:spAutoFit/>
            </a:bodyPr>
            <a:lstStyle/>
            <a:p>
              <a:r>
                <a:rPr lang="en-US" altLang="zh-CN" sz="1100" dirty="0"/>
                <a:t>Different applications</a:t>
              </a:r>
              <a:endParaRPr lang="zh-CN" altLang="en-US" sz="1100" dirty="0"/>
            </a:p>
          </p:txBody>
        </p:sp>
        <p:sp>
          <p:nvSpPr>
            <p:cNvPr id="13" name="矩形: 圆角 12"/>
            <p:cNvSpPr/>
            <p:nvPr/>
          </p:nvSpPr>
          <p:spPr>
            <a:xfrm>
              <a:off x="7601913" y="3201246"/>
              <a:ext cx="2161086" cy="3026072"/>
            </a:xfrm>
            <a:prstGeom prst="roundRect">
              <a:avLst/>
            </a:prstGeom>
            <a:solidFill>
              <a:schemeClr val="accent2">
                <a:alpha val="50000"/>
              </a:schemeClr>
            </a:solidFill>
            <a:ln>
              <a:noFill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zh-CN" altLang="en-US" sz="1100"/>
            </a:p>
          </p:txBody>
        </p:sp>
        <p:sp>
          <p:nvSpPr>
            <p:cNvPr id="14" name="矩形: 圆角 13"/>
            <p:cNvSpPr/>
            <p:nvPr/>
          </p:nvSpPr>
          <p:spPr>
            <a:xfrm>
              <a:off x="5986808" y="3714362"/>
              <a:ext cx="1256616" cy="572323"/>
            </a:xfrm>
            <a:prstGeom prst="roundRect">
              <a:avLst/>
            </a:prstGeom>
          </p:spPr>
          <p:style>
            <a:lnRef idx="1">
              <a:schemeClr val="dk1"/>
            </a:lnRef>
            <a:fillRef idx="2">
              <a:schemeClr val="dk1"/>
            </a:fillRef>
            <a:effectRef idx="1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altLang="zh-CN" sz="1100" dirty="0"/>
                <a:t>HEPSCT</a:t>
              </a:r>
              <a:endParaRPr lang="zh-CN" altLang="en-US" sz="1100" dirty="0"/>
            </a:p>
          </p:txBody>
        </p:sp>
        <p:sp>
          <p:nvSpPr>
            <p:cNvPr id="15" name="矩形: 圆角 14"/>
            <p:cNvSpPr/>
            <p:nvPr/>
          </p:nvSpPr>
          <p:spPr>
            <a:xfrm>
              <a:off x="5986810" y="4439085"/>
              <a:ext cx="1138066" cy="572323"/>
            </a:xfrm>
            <a:prstGeom prst="roundRect">
              <a:avLst/>
            </a:prstGeom>
          </p:spPr>
          <p:style>
            <a:lnRef idx="1">
              <a:schemeClr val="dk1"/>
            </a:lnRef>
            <a:fillRef idx="2">
              <a:schemeClr val="dk1"/>
            </a:fillRef>
            <a:effectRef idx="1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altLang="zh-CN" sz="1100" dirty="0"/>
                <a:t>UFO</a:t>
              </a:r>
              <a:endParaRPr lang="zh-CN" altLang="en-US" sz="1100" dirty="0"/>
            </a:p>
          </p:txBody>
        </p:sp>
        <p:sp>
          <p:nvSpPr>
            <p:cNvPr id="16" name="矩形: 圆角 15"/>
            <p:cNvSpPr/>
            <p:nvPr/>
          </p:nvSpPr>
          <p:spPr>
            <a:xfrm>
              <a:off x="5986810" y="5163808"/>
              <a:ext cx="1138066" cy="572323"/>
            </a:xfrm>
            <a:prstGeom prst="roundRect">
              <a:avLst/>
            </a:prstGeom>
          </p:spPr>
          <p:style>
            <a:lnRef idx="1">
              <a:schemeClr val="dk1"/>
            </a:lnRef>
            <a:fillRef idx="2">
              <a:schemeClr val="dk1"/>
            </a:fillRef>
            <a:effectRef idx="1">
              <a:schemeClr val="dk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altLang="zh-CN" sz="1100" dirty="0"/>
                <a:t>XAS</a:t>
              </a:r>
              <a:endParaRPr lang="zh-CN" altLang="en-US" sz="1100" dirty="0"/>
            </a:p>
          </p:txBody>
        </p:sp>
        <p:grpSp>
          <p:nvGrpSpPr>
            <p:cNvPr id="17" name="组合 16"/>
            <p:cNvGrpSpPr/>
            <p:nvPr/>
          </p:nvGrpSpPr>
          <p:grpSpPr>
            <a:xfrm>
              <a:off x="10240036" y="4343439"/>
              <a:ext cx="1098519" cy="1076039"/>
              <a:chOff x="5109667" y="1955519"/>
              <a:chExt cx="1589667" cy="1399204"/>
            </a:xfrm>
          </p:grpSpPr>
          <p:sp>
            <p:nvSpPr>
              <p:cNvPr id="28" name="圆柱体 27"/>
              <p:cNvSpPr/>
              <p:nvPr/>
            </p:nvSpPr>
            <p:spPr>
              <a:xfrm>
                <a:off x="5580024" y="1955519"/>
                <a:ext cx="940714" cy="1013076"/>
              </a:xfrm>
              <a:prstGeom prst="can">
                <a:avLst/>
              </a:prstGeom>
            </p:spPr>
            <p:style>
              <a:lnRef idx="1">
                <a:schemeClr val="accent5"/>
              </a:lnRef>
              <a:fillRef idx="2">
                <a:schemeClr val="accent5"/>
              </a:fillRef>
              <a:effectRef idx="1">
                <a:schemeClr val="accent5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endParaRPr lang="zh-CN" altLang="en-US" sz="1100"/>
              </a:p>
            </p:txBody>
          </p:sp>
          <p:sp>
            <p:nvSpPr>
              <p:cNvPr id="29" name="圆柱体 28"/>
              <p:cNvSpPr/>
              <p:nvPr/>
            </p:nvSpPr>
            <p:spPr>
              <a:xfrm>
                <a:off x="5732424" y="2107919"/>
                <a:ext cx="940714" cy="1013076"/>
              </a:xfrm>
              <a:prstGeom prst="can">
                <a:avLst/>
              </a:prstGeom>
            </p:spPr>
            <p:style>
              <a:lnRef idx="1">
                <a:schemeClr val="accent5"/>
              </a:lnRef>
              <a:fillRef idx="2">
                <a:schemeClr val="accent5"/>
              </a:fillRef>
              <a:effectRef idx="1">
                <a:schemeClr val="accent5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endParaRPr lang="zh-CN" altLang="en-US" sz="1100"/>
              </a:p>
            </p:txBody>
          </p:sp>
          <p:sp>
            <p:nvSpPr>
              <p:cNvPr id="30" name="圆柱体 29"/>
              <p:cNvSpPr/>
              <p:nvPr/>
            </p:nvSpPr>
            <p:spPr>
              <a:xfrm>
                <a:off x="5109667" y="2229839"/>
                <a:ext cx="940714" cy="1013076"/>
              </a:xfrm>
              <a:prstGeom prst="can">
                <a:avLst/>
              </a:prstGeom>
            </p:spPr>
            <p:style>
              <a:lnRef idx="1">
                <a:schemeClr val="accent5"/>
              </a:lnRef>
              <a:fillRef idx="2">
                <a:schemeClr val="accent5"/>
              </a:fillRef>
              <a:effectRef idx="1">
                <a:schemeClr val="accent5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endParaRPr lang="zh-CN" altLang="en-US" sz="1100"/>
              </a:p>
            </p:txBody>
          </p:sp>
          <p:sp>
            <p:nvSpPr>
              <p:cNvPr id="31" name="圆柱体 30"/>
              <p:cNvSpPr/>
              <p:nvPr/>
            </p:nvSpPr>
            <p:spPr>
              <a:xfrm>
                <a:off x="5758620" y="2341647"/>
                <a:ext cx="940714" cy="1013076"/>
              </a:xfrm>
              <a:prstGeom prst="can">
                <a:avLst/>
              </a:prstGeom>
            </p:spPr>
            <p:style>
              <a:lnRef idx="1">
                <a:schemeClr val="accent5"/>
              </a:lnRef>
              <a:fillRef idx="2">
                <a:schemeClr val="accent5"/>
              </a:fillRef>
              <a:effectRef idx="1">
                <a:schemeClr val="accent5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endParaRPr lang="zh-CN" altLang="en-US" sz="1100" dirty="0"/>
              </a:p>
            </p:txBody>
          </p:sp>
        </p:grpSp>
        <p:sp>
          <p:nvSpPr>
            <p:cNvPr id="18" name="矩形 17"/>
            <p:cNvSpPr/>
            <p:nvPr/>
          </p:nvSpPr>
          <p:spPr>
            <a:xfrm>
              <a:off x="8430005" y="3666842"/>
              <a:ext cx="548102" cy="1856753"/>
            </a:xfrm>
            <a:prstGeom prst="rect">
              <a:avLst/>
            </a:prstGeom>
          </p:spPr>
          <p:style>
            <a:lnRef idx="1">
              <a:schemeClr val="accent3"/>
            </a:lnRef>
            <a:fillRef idx="2">
              <a:schemeClr val="accent3"/>
            </a:fillRef>
            <a:effectRef idx="1">
              <a:schemeClr val="accent3"/>
            </a:effectRef>
            <a:fontRef idx="minor">
              <a:schemeClr val="dk1"/>
            </a:fontRef>
          </p:style>
          <p:txBody>
            <a:bodyPr vert="vert" rtlCol="0" anchor="ctr"/>
            <a:lstStyle/>
            <a:p>
              <a:pPr algn="ctr"/>
              <a:r>
                <a:rPr lang="en-US" altLang="zh-CN" sz="1100" dirty="0"/>
                <a:t>Daisy IO </a:t>
              </a:r>
              <a:r>
                <a:rPr lang="zh-CN" altLang="en-US" sz="1100" dirty="0"/>
                <a:t> </a:t>
              </a:r>
              <a:r>
                <a:rPr lang="en-US" altLang="zh-CN" sz="1100" dirty="0"/>
                <a:t>Interface</a:t>
              </a:r>
              <a:endParaRPr lang="zh-CN" altLang="en-US" sz="1100" dirty="0"/>
            </a:p>
          </p:txBody>
        </p:sp>
        <p:cxnSp>
          <p:nvCxnSpPr>
            <p:cNvPr id="19" name="直接箭头连接符 18"/>
            <p:cNvCxnSpPr>
              <a:stCxn id="14" idx="3"/>
              <a:endCxn id="18" idx="1"/>
            </p:cNvCxnSpPr>
            <p:nvPr/>
          </p:nvCxnSpPr>
          <p:spPr>
            <a:xfrm>
              <a:off x="7243423" y="4000523"/>
              <a:ext cx="1186581" cy="594696"/>
            </a:xfrm>
            <a:prstGeom prst="straightConnector1">
              <a:avLst/>
            </a:prstGeom>
            <a:ln w="19050" cap="flat" cmpd="sng" algn="ctr">
              <a:solidFill>
                <a:schemeClr val="dk1"/>
              </a:solidFill>
              <a:prstDash val="solid"/>
              <a:round/>
              <a:headEnd type="arrow" w="sm" len="sm"/>
              <a:tailEnd type="arrow" w="sm" len="sm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tx1"/>
            </a:fontRef>
          </p:style>
        </p:cxnSp>
        <p:cxnSp>
          <p:nvCxnSpPr>
            <p:cNvPr id="20" name="直接箭头连接符 19"/>
            <p:cNvCxnSpPr>
              <a:stCxn id="15" idx="3"/>
            </p:cNvCxnSpPr>
            <p:nvPr/>
          </p:nvCxnSpPr>
          <p:spPr>
            <a:xfrm>
              <a:off x="7124876" y="4725247"/>
              <a:ext cx="1287026" cy="15599"/>
            </a:xfrm>
            <a:prstGeom prst="straightConnector1">
              <a:avLst/>
            </a:prstGeom>
            <a:ln w="19050" cap="flat" cmpd="sng" algn="ctr">
              <a:solidFill>
                <a:schemeClr val="dk1"/>
              </a:solidFill>
              <a:prstDash val="solid"/>
              <a:round/>
              <a:headEnd type="arrow" w="sm" len="sm"/>
              <a:tailEnd type="arrow" w="sm" len="sm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tx1"/>
            </a:fontRef>
          </p:style>
        </p:cxnSp>
        <p:cxnSp>
          <p:nvCxnSpPr>
            <p:cNvPr id="21" name="直接箭头连接符 20"/>
            <p:cNvCxnSpPr>
              <a:stCxn id="16" idx="3"/>
            </p:cNvCxnSpPr>
            <p:nvPr/>
          </p:nvCxnSpPr>
          <p:spPr>
            <a:xfrm flipV="1">
              <a:off x="7124876" y="4928373"/>
              <a:ext cx="1287026" cy="521597"/>
            </a:xfrm>
            <a:prstGeom prst="straightConnector1">
              <a:avLst/>
            </a:prstGeom>
            <a:ln w="19050" cap="flat" cmpd="sng" algn="ctr">
              <a:solidFill>
                <a:schemeClr val="dk1"/>
              </a:solidFill>
              <a:prstDash val="solid"/>
              <a:round/>
              <a:headEnd type="arrow" w="sm" len="sm"/>
              <a:tailEnd type="arrow" w="sm" len="sm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tx1"/>
            </a:fontRef>
          </p:style>
        </p:cxnSp>
        <p:cxnSp>
          <p:nvCxnSpPr>
            <p:cNvPr id="22" name="直接箭头连接符 21"/>
            <p:cNvCxnSpPr>
              <a:stCxn id="18" idx="3"/>
              <a:endCxn id="30" idx="2"/>
            </p:cNvCxnSpPr>
            <p:nvPr/>
          </p:nvCxnSpPr>
          <p:spPr>
            <a:xfrm>
              <a:off x="8978107" y="4595219"/>
              <a:ext cx="1261929" cy="348728"/>
            </a:xfrm>
            <a:prstGeom prst="straightConnector1">
              <a:avLst/>
            </a:prstGeom>
            <a:ln w="19050" cap="flat" cmpd="sng" algn="ctr">
              <a:solidFill>
                <a:schemeClr val="dk1"/>
              </a:solidFill>
              <a:prstDash val="solid"/>
              <a:round/>
              <a:headEnd type="arrow" w="sm" len="sm"/>
              <a:tailEnd type="arrow" w="sm" len="sm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tx1"/>
            </a:fontRef>
          </p:style>
        </p:cxnSp>
        <p:sp>
          <p:nvSpPr>
            <p:cNvPr id="23" name="文本框 22"/>
            <p:cNvSpPr txBox="1"/>
            <p:nvPr/>
          </p:nvSpPr>
          <p:spPr>
            <a:xfrm>
              <a:off x="10003497" y="5491116"/>
              <a:ext cx="1261928" cy="313480"/>
            </a:xfrm>
            <a:prstGeom prst="rect">
              <a:avLst/>
            </a:prstGeom>
            <a:noFill/>
          </p:spPr>
          <p:txBody>
            <a:bodyPr vert="horz" wrap="square" rtlCol="0">
              <a:spAutoFit/>
            </a:bodyPr>
            <a:lstStyle/>
            <a:p>
              <a:r>
                <a:rPr lang="en-US" altLang="zh-CN" sz="1100" dirty="0"/>
                <a:t>Storage</a:t>
              </a:r>
              <a:endParaRPr lang="zh-CN" altLang="en-US" sz="1100" dirty="0"/>
            </a:p>
          </p:txBody>
        </p:sp>
        <p:sp>
          <p:nvSpPr>
            <p:cNvPr id="24" name="矩形 79"/>
            <p:cNvSpPr/>
            <p:nvPr/>
          </p:nvSpPr>
          <p:spPr>
            <a:xfrm>
              <a:off x="72363" y="2973445"/>
              <a:ext cx="5678574" cy="3387884"/>
            </a:xfrm>
            <a:custGeom>
              <a:avLst/>
              <a:gdLst>
                <a:gd name="connsiteX0" fmla="*/ 0 w 3041380"/>
                <a:gd name="connsiteY0" fmla="*/ 0 h 2827310"/>
                <a:gd name="connsiteX1" fmla="*/ 577862 w 3041380"/>
                <a:gd name="connsiteY1" fmla="*/ 0 h 2827310"/>
                <a:gd name="connsiteX2" fmla="*/ 1094897 w 3041380"/>
                <a:gd name="connsiteY2" fmla="*/ 0 h 2827310"/>
                <a:gd name="connsiteX3" fmla="*/ 1764000 w 3041380"/>
                <a:gd name="connsiteY3" fmla="*/ 0 h 2827310"/>
                <a:gd name="connsiteX4" fmla="*/ 2341863 w 3041380"/>
                <a:gd name="connsiteY4" fmla="*/ 0 h 2827310"/>
                <a:gd name="connsiteX5" fmla="*/ 3041380 w 3041380"/>
                <a:gd name="connsiteY5" fmla="*/ 0 h 2827310"/>
                <a:gd name="connsiteX6" fmla="*/ 3041380 w 3041380"/>
                <a:gd name="connsiteY6" fmla="*/ 622008 h 2827310"/>
                <a:gd name="connsiteX7" fmla="*/ 3041380 w 3041380"/>
                <a:gd name="connsiteY7" fmla="*/ 1187470 h 2827310"/>
                <a:gd name="connsiteX8" fmla="*/ 3041380 w 3041380"/>
                <a:gd name="connsiteY8" fmla="*/ 1752932 h 2827310"/>
                <a:gd name="connsiteX9" fmla="*/ 3041380 w 3041380"/>
                <a:gd name="connsiteY9" fmla="*/ 2261848 h 2827310"/>
                <a:gd name="connsiteX10" fmla="*/ 3041380 w 3041380"/>
                <a:gd name="connsiteY10" fmla="*/ 2827310 h 2827310"/>
                <a:gd name="connsiteX11" fmla="*/ 2433104 w 3041380"/>
                <a:gd name="connsiteY11" fmla="*/ 2827310 h 2827310"/>
                <a:gd name="connsiteX12" fmla="*/ 1855242 w 3041380"/>
                <a:gd name="connsiteY12" fmla="*/ 2827310 h 2827310"/>
                <a:gd name="connsiteX13" fmla="*/ 1186138 w 3041380"/>
                <a:gd name="connsiteY13" fmla="*/ 2827310 h 2827310"/>
                <a:gd name="connsiteX14" fmla="*/ 517035 w 3041380"/>
                <a:gd name="connsiteY14" fmla="*/ 2827310 h 2827310"/>
                <a:gd name="connsiteX15" fmla="*/ 0 w 3041380"/>
                <a:gd name="connsiteY15" fmla="*/ 2827310 h 2827310"/>
                <a:gd name="connsiteX16" fmla="*/ 0 w 3041380"/>
                <a:gd name="connsiteY16" fmla="*/ 2261848 h 2827310"/>
                <a:gd name="connsiteX17" fmla="*/ 0 w 3041380"/>
                <a:gd name="connsiteY17" fmla="*/ 1724659 h 2827310"/>
                <a:gd name="connsiteX18" fmla="*/ 0 w 3041380"/>
                <a:gd name="connsiteY18" fmla="*/ 1244016 h 2827310"/>
                <a:gd name="connsiteX19" fmla="*/ 0 w 3041380"/>
                <a:gd name="connsiteY19" fmla="*/ 735101 h 2827310"/>
                <a:gd name="connsiteX20" fmla="*/ 0 w 3041380"/>
                <a:gd name="connsiteY20" fmla="*/ 0 h 282731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</a:cxnLst>
              <a:rect l="l" t="t" r="r" b="b"/>
              <a:pathLst>
                <a:path w="3041380" h="2827310" extrusionOk="0">
                  <a:moveTo>
                    <a:pt x="0" y="0"/>
                  </a:moveTo>
                  <a:cubicBezTo>
                    <a:pt x="195176" y="-24137"/>
                    <a:pt x="323077" y="11484"/>
                    <a:pt x="577862" y="0"/>
                  </a:cubicBezTo>
                  <a:cubicBezTo>
                    <a:pt x="832647" y="-11484"/>
                    <a:pt x="974120" y="-7724"/>
                    <a:pt x="1094897" y="0"/>
                  </a:cubicBezTo>
                  <a:cubicBezTo>
                    <a:pt x="1215674" y="7724"/>
                    <a:pt x="1564111" y="32164"/>
                    <a:pt x="1764000" y="0"/>
                  </a:cubicBezTo>
                  <a:cubicBezTo>
                    <a:pt x="1963889" y="-32164"/>
                    <a:pt x="2142601" y="28241"/>
                    <a:pt x="2341863" y="0"/>
                  </a:cubicBezTo>
                  <a:cubicBezTo>
                    <a:pt x="2541125" y="-28241"/>
                    <a:pt x="2699503" y="-8089"/>
                    <a:pt x="3041380" y="0"/>
                  </a:cubicBezTo>
                  <a:cubicBezTo>
                    <a:pt x="3060142" y="246967"/>
                    <a:pt x="3060559" y="494844"/>
                    <a:pt x="3041380" y="622008"/>
                  </a:cubicBezTo>
                  <a:cubicBezTo>
                    <a:pt x="3022201" y="749172"/>
                    <a:pt x="3015813" y="962703"/>
                    <a:pt x="3041380" y="1187470"/>
                  </a:cubicBezTo>
                  <a:cubicBezTo>
                    <a:pt x="3066947" y="1412237"/>
                    <a:pt x="3014905" y="1510401"/>
                    <a:pt x="3041380" y="1752932"/>
                  </a:cubicBezTo>
                  <a:cubicBezTo>
                    <a:pt x="3067855" y="1995463"/>
                    <a:pt x="3064284" y="2122126"/>
                    <a:pt x="3041380" y="2261848"/>
                  </a:cubicBezTo>
                  <a:cubicBezTo>
                    <a:pt x="3018476" y="2401570"/>
                    <a:pt x="3030254" y="2605921"/>
                    <a:pt x="3041380" y="2827310"/>
                  </a:cubicBezTo>
                  <a:cubicBezTo>
                    <a:pt x="2776704" y="2802350"/>
                    <a:pt x="2566262" y="2824801"/>
                    <a:pt x="2433104" y="2827310"/>
                  </a:cubicBezTo>
                  <a:cubicBezTo>
                    <a:pt x="2299946" y="2829819"/>
                    <a:pt x="2061381" y="2846894"/>
                    <a:pt x="1855242" y="2827310"/>
                  </a:cubicBezTo>
                  <a:cubicBezTo>
                    <a:pt x="1649103" y="2807726"/>
                    <a:pt x="1516573" y="2851385"/>
                    <a:pt x="1186138" y="2827310"/>
                  </a:cubicBezTo>
                  <a:cubicBezTo>
                    <a:pt x="855703" y="2803235"/>
                    <a:pt x="753589" y="2854394"/>
                    <a:pt x="517035" y="2827310"/>
                  </a:cubicBezTo>
                  <a:cubicBezTo>
                    <a:pt x="280481" y="2800226"/>
                    <a:pt x="187713" y="2852756"/>
                    <a:pt x="0" y="2827310"/>
                  </a:cubicBezTo>
                  <a:cubicBezTo>
                    <a:pt x="11181" y="2642922"/>
                    <a:pt x="-5547" y="2422800"/>
                    <a:pt x="0" y="2261848"/>
                  </a:cubicBezTo>
                  <a:cubicBezTo>
                    <a:pt x="5547" y="2100896"/>
                    <a:pt x="2959" y="1853648"/>
                    <a:pt x="0" y="1724659"/>
                  </a:cubicBezTo>
                  <a:cubicBezTo>
                    <a:pt x="-2959" y="1595670"/>
                    <a:pt x="-18430" y="1349775"/>
                    <a:pt x="0" y="1244016"/>
                  </a:cubicBezTo>
                  <a:cubicBezTo>
                    <a:pt x="18430" y="1138257"/>
                    <a:pt x="-10514" y="839000"/>
                    <a:pt x="0" y="735101"/>
                  </a:cubicBezTo>
                  <a:cubicBezTo>
                    <a:pt x="10514" y="631202"/>
                    <a:pt x="-4421" y="300267"/>
                    <a:pt x="0" y="0"/>
                  </a:cubicBezTo>
                  <a:close/>
                </a:path>
              </a:pathLst>
            </a:custGeom>
            <a:noFill/>
            <a:ln w="19050" cap="flat" cmpd="sng" algn="ctr">
              <a:solidFill>
                <a:schemeClr val="dk1"/>
              </a:solidFill>
              <a:prstDash val="lgDashDotDot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zh-CN" altLang="en-US" sz="1100"/>
            </a:p>
          </p:txBody>
        </p:sp>
        <p:sp>
          <p:nvSpPr>
            <p:cNvPr id="25" name="矩形 80"/>
            <p:cNvSpPr/>
            <p:nvPr/>
          </p:nvSpPr>
          <p:spPr>
            <a:xfrm>
              <a:off x="5868919" y="2981120"/>
              <a:ext cx="5678574" cy="3387884"/>
            </a:xfrm>
            <a:custGeom>
              <a:avLst/>
              <a:gdLst>
                <a:gd name="connsiteX0" fmla="*/ 0 w 3041380"/>
                <a:gd name="connsiteY0" fmla="*/ 0 h 2827310"/>
                <a:gd name="connsiteX1" fmla="*/ 577862 w 3041380"/>
                <a:gd name="connsiteY1" fmla="*/ 0 h 2827310"/>
                <a:gd name="connsiteX2" fmla="*/ 1094897 w 3041380"/>
                <a:gd name="connsiteY2" fmla="*/ 0 h 2827310"/>
                <a:gd name="connsiteX3" fmla="*/ 1764000 w 3041380"/>
                <a:gd name="connsiteY3" fmla="*/ 0 h 2827310"/>
                <a:gd name="connsiteX4" fmla="*/ 2341863 w 3041380"/>
                <a:gd name="connsiteY4" fmla="*/ 0 h 2827310"/>
                <a:gd name="connsiteX5" fmla="*/ 3041380 w 3041380"/>
                <a:gd name="connsiteY5" fmla="*/ 0 h 2827310"/>
                <a:gd name="connsiteX6" fmla="*/ 3041380 w 3041380"/>
                <a:gd name="connsiteY6" fmla="*/ 622008 h 2827310"/>
                <a:gd name="connsiteX7" fmla="*/ 3041380 w 3041380"/>
                <a:gd name="connsiteY7" fmla="*/ 1187470 h 2827310"/>
                <a:gd name="connsiteX8" fmla="*/ 3041380 w 3041380"/>
                <a:gd name="connsiteY8" fmla="*/ 1752932 h 2827310"/>
                <a:gd name="connsiteX9" fmla="*/ 3041380 w 3041380"/>
                <a:gd name="connsiteY9" fmla="*/ 2261848 h 2827310"/>
                <a:gd name="connsiteX10" fmla="*/ 3041380 w 3041380"/>
                <a:gd name="connsiteY10" fmla="*/ 2827310 h 2827310"/>
                <a:gd name="connsiteX11" fmla="*/ 2433104 w 3041380"/>
                <a:gd name="connsiteY11" fmla="*/ 2827310 h 2827310"/>
                <a:gd name="connsiteX12" fmla="*/ 1855242 w 3041380"/>
                <a:gd name="connsiteY12" fmla="*/ 2827310 h 2827310"/>
                <a:gd name="connsiteX13" fmla="*/ 1186138 w 3041380"/>
                <a:gd name="connsiteY13" fmla="*/ 2827310 h 2827310"/>
                <a:gd name="connsiteX14" fmla="*/ 517035 w 3041380"/>
                <a:gd name="connsiteY14" fmla="*/ 2827310 h 2827310"/>
                <a:gd name="connsiteX15" fmla="*/ 0 w 3041380"/>
                <a:gd name="connsiteY15" fmla="*/ 2827310 h 2827310"/>
                <a:gd name="connsiteX16" fmla="*/ 0 w 3041380"/>
                <a:gd name="connsiteY16" fmla="*/ 2261848 h 2827310"/>
                <a:gd name="connsiteX17" fmla="*/ 0 w 3041380"/>
                <a:gd name="connsiteY17" fmla="*/ 1724659 h 2827310"/>
                <a:gd name="connsiteX18" fmla="*/ 0 w 3041380"/>
                <a:gd name="connsiteY18" fmla="*/ 1244016 h 2827310"/>
                <a:gd name="connsiteX19" fmla="*/ 0 w 3041380"/>
                <a:gd name="connsiteY19" fmla="*/ 735101 h 2827310"/>
                <a:gd name="connsiteX20" fmla="*/ 0 w 3041380"/>
                <a:gd name="connsiteY20" fmla="*/ 0 h 282731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</a:cxnLst>
              <a:rect l="l" t="t" r="r" b="b"/>
              <a:pathLst>
                <a:path w="3041380" h="2827310" extrusionOk="0">
                  <a:moveTo>
                    <a:pt x="0" y="0"/>
                  </a:moveTo>
                  <a:cubicBezTo>
                    <a:pt x="195176" y="-24137"/>
                    <a:pt x="323077" y="11484"/>
                    <a:pt x="577862" y="0"/>
                  </a:cubicBezTo>
                  <a:cubicBezTo>
                    <a:pt x="832647" y="-11484"/>
                    <a:pt x="974120" y="-7724"/>
                    <a:pt x="1094897" y="0"/>
                  </a:cubicBezTo>
                  <a:cubicBezTo>
                    <a:pt x="1215674" y="7724"/>
                    <a:pt x="1564111" y="32164"/>
                    <a:pt x="1764000" y="0"/>
                  </a:cubicBezTo>
                  <a:cubicBezTo>
                    <a:pt x="1963889" y="-32164"/>
                    <a:pt x="2142601" y="28241"/>
                    <a:pt x="2341863" y="0"/>
                  </a:cubicBezTo>
                  <a:cubicBezTo>
                    <a:pt x="2541125" y="-28241"/>
                    <a:pt x="2699503" y="-8089"/>
                    <a:pt x="3041380" y="0"/>
                  </a:cubicBezTo>
                  <a:cubicBezTo>
                    <a:pt x="3060142" y="246967"/>
                    <a:pt x="3060559" y="494844"/>
                    <a:pt x="3041380" y="622008"/>
                  </a:cubicBezTo>
                  <a:cubicBezTo>
                    <a:pt x="3022201" y="749172"/>
                    <a:pt x="3015813" y="962703"/>
                    <a:pt x="3041380" y="1187470"/>
                  </a:cubicBezTo>
                  <a:cubicBezTo>
                    <a:pt x="3066947" y="1412237"/>
                    <a:pt x="3014905" y="1510401"/>
                    <a:pt x="3041380" y="1752932"/>
                  </a:cubicBezTo>
                  <a:cubicBezTo>
                    <a:pt x="3067855" y="1995463"/>
                    <a:pt x="3064284" y="2122126"/>
                    <a:pt x="3041380" y="2261848"/>
                  </a:cubicBezTo>
                  <a:cubicBezTo>
                    <a:pt x="3018476" y="2401570"/>
                    <a:pt x="3030254" y="2605921"/>
                    <a:pt x="3041380" y="2827310"/>
                  </a:cubicBezTo>
                  <a:cubicBezTo>
                    <a:pt x="2776704" y="2802350"/>
                    <a:pt x="2566262" y="2824801"/>
                    <a:pt x="2433104" y="2827310"/>
                  </a:cubicBezTo>
                  <a:cubicBezTo>
                    <a:pt x="2299946" y="2829819"/>
                    <a:pt x="2061381" y="2846894"/>
                    <a:pt x="1855242" y="2827310"/>
                  </a:cubicBezTo>
                  <a:cubicBezTo>
                    <a:pt x="1649103" y="2807726"/>
                    <a:pt x="1516573" y="2851385"/>
                    <a:pt x="1186138" y="2827310"/>
                  </a:cubicBezTo>
                  <a:cubicBezTo>
                    <a:pt x="855703" y="2803235"/>
                    <a:pt x="753589" y="2854394"/>
                    <a:pt x="517035" y="2827310"/>
                  </a:cubicBezTo>
                  <a:cubicBezTo>
                    <a:pt x="280481" y="2800226"/>
                    <a:pt x="187713" y="2852756"/>
                    <a:pt x="0" y="2827310"/>
                  </a:cubicBezTo>
                  <a:cubicBezTo>
                    <a:pt x="11181" y="2642922"/>
                    <a:pt x="-5547" y="2422800"/>
                    <a:pt x="0" y="2261848"/>
                  </a:cubicBezTo>
                  <a:cubicBezTo>
                    <a:pt x="5547" y="2100896"/>
                    <a:pt x="2959" y="1853648"/>
                    <a:pt x="0" y="1724659"/>
                  </a:cubicBezTo>
                  <a:cubicBezTo>
                    <a:pt x="-2959" y="1595670"/>
                    <a:pt x="-18430" y="1349775"/>
                    <a:pt x="0" y="1244016"/>
                  </a:cubicBezTo>
                  <a:cubicBezTo>
                    <a:pt x="18430" y="1138257"/>
                    <a:pt x="-10514" y="839000"/>
                    <a:pt x="0" y="735101"/>
                  </a:cubicBezTo>
                  <a:cubicBezTo>
                    <a:pt x="10514" y="631202"/>
                    <a:pt x="-4421" y="300267"/>
                    <a:pt x="0" y="0"/>
                  </a:cubicBezTo>
                  <a:close/>
                </a:path>
              </a:pathLst>
            </a:custGeom>
            <a:noFill/>
            <a:ln w="19050" cap="flat" cmpd="sng" algn="ctr">
              <a:solidFill>
                <a:schemeClr val="dk1"/>
              </a:solidFill>
              <a:prstDash val="lgDashDotDot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zh-CN" altLang="en-US" sz="1100"/>
            </a:p>
          </p:txBody>
        </p:sp>
        <p:sp>
          <p:nvSpPr>
            <p:cNvPr id="26" name="文本框 25"/>
            <p:cNvSpPr txBox="1"/>
            <p:nvPr/>
          </p:nvSpPr>
          <p:spPr>
            <a:xfrm>
              <a:off x="4493938" y="3015400"/>
              <a:ext cx="1274992" cy="320913"/>
            </a:xfrm>
            <a:prstGeom prst="rect">
              <a:avLst/>
            </a:prstGeom>
            <a:noFill/>
          </p:spPr>
          <p:txBody>
            <a:bodyPr vert="horz" wrap="square" rtlCol="0">
              <a:spAutoFit/>
            </a:bodyPr>
            <a:lstStyle/>
            <a:p>
              <a:r>
                <a:rPr lang="en-US" altLang="zh-CN" sz="1100" b="1" i="1" dirty="0">
                  <a:solidFill>
                    <a:srgbClr val="FF0000"/>
                  </a:solidFill>
                </a:rPr>
                <a:t>before</a:t>
              </a:r>
              <a:endParaRPr lang="zh-CN" altLang="en-US" sz="1100" b="1" i="1" dirty="0">
                <a:solidFill>
                  <a:srgbClr val="FF0000"/>
                </a:solidFill>
              </a:endParaRPr>
            </a:p>
          </p:txBody>
        </p:sp>
        <p:sp>
          <p:nvSpPr>
            <p:cNvPr id="27" name="文本框 26"/>
            <p:cNvSpPr txBox="1"/>
            <p:nvPr/>
          </p:nvSpPr>
          <p:spPr>
            <a:xfrm>
              <a:off x="10492506" y="3032180"/>
              <a:ext cx="1274992" cy="320913"/>
            </a:xfrm>
            <a:prstGeom prst="rect">
              <a:avLst/>
            </a:prstGeom>
            <a:noFill/>
          </p:spPr>
          <p:txBody>
            <a:bodyPr vert="horz" wrap="square" rtlCol="0">
              <a:spAutoFit/>
            </a:bodyPr>
            <a:lstStyle/>
            <a:p>
              <a:r>
                <a:rPr lang="en-US" altLang="zh-CN" sz="1100" b="1" i="1" dirty="0">
                  <a:solidFill>
                    <a:srgbClr val="FF0000"/>
                  </a:solidFill>
                </a:rPr>
                <a:t>after</a:t>
              </a:r>
              <a:endParaRPr lang="zh-CN" altLang="en-US" sz="1100" b="1" i="1" dirty="0">
                <a:solidFill>
                  <a:srgbClr val="FF0000"/>
                </a:solidFill>
              </a:endParaRPr>
            </a:p>
          </p:txBody>
        </p:sp>
      </p:grpSp>
      <p:sp>
        <p:nvSpPr>
          <p:cNvPr id="53" name="矩形 52"/>
          <p:cNvSpPr/>
          <p:nvPr/>
        </p:nvSpPr>
        <p:spPr>
          <a:xfrm>
            <a:off x="1689834" y="4725285"/>
            <a:ext cx="637722" cy="370570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altLang="zh-CN" sz="1100" dirty="0"/>
              <a:t>……</a:t>
            </a:r>
            <a:endParaRPr lang="zh-CN" altLang="en-US" sz="1100" dirty="0"/>
          </a:p>
        </p:txBody>
      </p:sp>
      <p:sp>
        <p:nvSpPr>
          <p:cNvPr id="54" name="矩形 53"/>
          <p:cNvSpPr/>
          <p:nvPr/>
        </p:nvSpPr>
        <p:spPr>
          <a:xfrm>
            <a:off x="1667549" y="5547268"/>
            <a:ext cx="637722" cy="37057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altLang="zh-CN" sz="1100" dirty="0"/>
              <a:t>……</a:t>
            </a:r>
            <a:endParaRPr lang="zh-CN" altLang="en-US" sz="1100" dirty="0"/>
          </a:p>
        </p:txBody>
      </p:sp>
      <p:sp>
        <p:nvSpPr>
          <p:cNvPr id="55" name="文本框 54"/>
          <p:cNvSpPr txBox="1"/>
          <p:nvPr/>
        </p:nvSpPr>
        <p:spPr>
          <a:xfrm>
            <a:off x="3353394" y="3505968"/>
            <a:ext cx="890416" cy="430887"/>
          </a:xfrm>
          <a:prstGeom prst="rect">
            <a:avLst/>
          </a:prstGeom>
          <a:noFill/>
        </p:spPr>
        <p:txBody>
          <a:bodyPr vert="horz" wrap="square" rtlCol="0">
            <a:spAutoFit/>
          </a:bodyPr>
          <a:lstStyle/>
          <a:p>
            <a:r>
              <a:rPr lang="en-US" altLang="zh-CN" sz="1100" dirty="0"/>
              <a:t>Different applications</a:t>
            </a:r>
            <a:endParaRPr lang="zh-CN" altLang="en-US" sz="1100" dirty="0"/>
          </a:p>
        </p:txBody>
      </p:sp>
      <p:grpSp>
        <p:nvGrpSpPr>
          <p:cNvPr id="127" name="组合 126"/>
          <p:cNvGrpSpPr/>
          <p:nvPr/>
        </p:nvGrpSpPr>
        <p:grpSpPr>
          <a:xfrm>
            <a:off x="6375955" y="3011557"/>
            <a:ext cx="5744816" cy="3450414"/>
            <a:chOff x="3550024" y="507086"/>
            <a:chExt cx="8535778" cy="6197117"/>
          </a:xfrm>
        </p:grpSpPr>
        <p:grpSp>
          <p:nvGrpSpPr>
            <p:cNvPr id="128" name="组合 127"/>
            <p:cNvGrpSpPr/>
            <p:nvPr/>
          </p:nvGrpSpPr>
          <p:grpSpPr>
            <a:xfrm>
              <a:off x="3550024" y="507086"/>
              <a:ext cx="8535778" cy="6197117"/>
              <a:chOff x="3550024" y="507086"/>
              <a:chExt cx="8535778" cy="6197117"/>
            </a:xfrm>
          </p:grpSpPr>
          <p:grpSp>
            <p:nvGrpSpPr>
              <p:cNvPr id="130" name="组合 129"/>
              <p:cNvGrpSpPr/>
              <p:nvPr/>
            </p:nvGrpSpPr>
            <p:grpSpPr>
              <a:xfrm>
                <a:off x="3550024" y="507086"/>
                <a:ext cx="8535778" cy="6197117"/>
                <a:chOff x="1025033" y="498754"/>
                <a:chExt cx="8535778" cy="6197117"/>
              </a:xfrm>
            </p:grpSpPr>
            <p:sp>
              <p:nvSpPr>
                <p:cNvPr id="144" name="矩形 143"/>
                <p:cNvSpPr/>
                <p:nvPr/>
              </p:nvSpPr>
              <p:spPr>
                <a:xfrm rot="16200000">
                  <a:off x="4556752" y="-360418"/>
                  <a:ext cx="2642344" cy="7154411"/>
                </a:xfrm>
                <a:prstGeom prst="rect">
                  <a:avLst/>
                </a:prstGeom>
                <a:solidFill>
                  <a:srgbClr val="70AD47">
                    <a:lumMod val="20000"/>
                    <a:lumOff val="80000"/>
                  </a:srgbClr>
                </a:solidFill>
                <a:ln w="635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45" name="矩形: 圆角 144"/>
                <p:cNvSpPr/>
                <p:nvPr/>
              </p:nvSpPr>
              <p:spPr>
                <a:xfrm>
                  <a:off x="2507072" y="2441213"/>
                  <a:ext cx="6702138" cy="611607"/>
                </a:xfrm>
                <a:prstGeom prst="roundRect">
                  <a:avLst/>
                </a:prstGeom>
                <a:solidFill>
                  <a:srgbClr val="70AD47">
                    <a:lumMod val="40000"/>
                    <a:lumOff val="60000"/>
                  </a:srgbClr>
                </a:solidFill>
                <a:ln w="635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46" name="矩形: 圆角 145"/>
                <p:cNvSpPr/>
                <p:nvPr/>
              </p:nvSpPr>
              <p:spPr>
                <a:xfrm>
                  <a:off x="5191521" y="2587578"/>
                  <a:ext cx="1231133" cy="33001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Prefetching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47" name="矩形: 圆角 146"/>
                <p:cNvSpPr/>
                <p:nvPr/>
              </p:nvSpPr>
              <p:spPr>
                <a:xfrm>
                  <a:off x="8029785" y="2587579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Async I/O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48" name="矩形: 圆角 147"/>
                <p:cNvSpPr/>
                <p:nvPr/>
              </p:nvSpPr>
              <p:spPr>
                <a:xfrm>
                  <a:off x="2507071" y="2032993"/>
                  <a:ext cx="6702139" cy="314869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Unified I/O</a:t>
                  </a:r>
                  <a:r>
                    <a:rPr kumimoji="0" lang="zh-CN" altLang="en-US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 </a:t>
                  </a: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Interface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49" name="矩形: 圆角 148"/>
                <p:cNvSpPr/>
                <p:nvPr/>
              </p:nvSpPr>
              <p:spPr>
                <a:xfrm>
                  <a:off x="3772387" y="2587579"/>
                  <a:ext cx="1150224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Parallelism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0" name="矩形: 圆角 149"/>
                <p:cNvSpPr/>
                <p:nvPr/>
              </p:nvSpPr>
              <p:spPr>
                <a:xfrm>
                  <a:off x="6610653" y="2587579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Chunking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1" name="矩形: 圆角 150"/>
                <p:cNvSpPr/>
                <p:nvPr/>
              </p:nvSpPr>
              <p:spPr>
                <a:xfrm>
                  <a:off x="4909705" y="3152473"/>
                  <a:ext cx="4314586" cy="1252887"/>
                </a:xfrm>
                <a:prstGeom prst="roundRect">
                  <a:avLst/>
                </a:prstGeom>
                <a:solidFill>
                  <a:srgbClr val="70AD47">
                    <a:lumMod val="40000"/>
                    <a:lumOff val="60000"/>
                  </a:srgbClr>
                </a:solidFill>
                <a:ln w="635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2" name="矩形: 圆角 151"/>
                <p:cNvSpPr/>
                <p:nvPr/>
              </p:nvSpPr>
              <p:spPr>
                <a:xfrm>
                  <a:off x="8029786" y="3956765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 anchorCtr="0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 err="1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Orche</a:t>
                  </a: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.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3" name="矩形: 圆角 152"/>
                <p:cNvSpPr/>
                <p:nvPr/>
              </p:nvSpPr>
              <p:spPr>
                <a:xfrm>
                  <a:off x="8029786" y="3497045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 anchorCtr="0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Connect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4" name="矩形: 圆角 153"/>
                <p:cNvSpPr/>
                <p:nvPr/>
              </p:nvSpPr>
              <p:spPr>
                <a:xfrm>
                  <a:off x="6610653" y="3956765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 anchorCtr="0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Route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5" name="矩形: 圆角 154"/>
                <p:cNvSpPr/>
                <p:nvPr/>
              </p:nvSpPr>
              <p:spPr>
                <a:xfrm>
                  <a:off x="5191521" y="3956765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lIns="90000" rtlCol="0" anchor="ctr" anchorCtr="0"/>
                <a:lstStyle>
                  <a:defPPr>
                    <a:defRPr lang="zh-CN"/>
                  </a:defPPr>
                  <a:lvl1pPr marL="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marL="0" marR="0" lvl="0" indent="0" algn="ctr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120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Cache</a:t>
                  </a:r>
                  <a:endParaRPr kumimoji="0" lang="zh-CN" altLang="en-US" sz="90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6" name="矩形: 圆角 155"/>
                <p:cNvSpPr/>
                <p:nvPr/>
              </p:nvSpPr>
              <p:spPr>
                <a:xfrm>
                  <a:off x="2507072" y="3152473"/>
                  <a:ext cx="1831133" cy="1252888"/>
                </a:xfrm>
                <a:prstGeom prst="roundRect">
                  <a:avLst/>
                </a:prstGeom>
                <a:solidFill>
                  <a:srgbClr val="70AD47">
                    <a:lumMod val="40000"/>
                    <a:lumOff val="60000"/>
                  </a:srgbClr>
                </a:solidFill>
                <a:ln w="635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7" name="矩形: 圆角 156"/>
                <p:cNvSpPr/>
                <p:nvPr/>
              </p:nvSpPr>
              <p:spPr>
                <a:xfrm>
                  <a:off x="2780849" y="3497045"/>
                  <a:ext cx="1259008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Parse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58" name="矩形: 圆角 157"/>
                <p:cNvSpPr/>
                <p:nvPr/>
              </p:nvSpPr>
              <p:spPr>
                <a:xfrm>
                  <a:off x="2780769" y="3956765"/>
                  <a:ext cx="126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IO</a:t>
                  </a:r>
                  <a:r>
                    <a:rPr kumimoji="0" lang="zh-CN" altLang="en-US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加速</a:t>
                  </a:r>
                </a:p>
              </p:txBody>
            </p:sp>
            <p:sp>
              <p:nvSpPr>
                <p:cNvPr id="159" name="矩形 158"/>
                <p:cNvSpPr/>
                <p:nvPr/>
              </p:nvSpPr>
              <p:spPr>
                <a:xfrm rot="16200000">
                  <a:off x="4060810" y="2978162"/>
                  <a:ext cx="851896" cy="4372079"/>
                </a:xfrm>
                <a:prstGeom prst="rect">
                  <a:avLst/>
                </a:prstGeom>
                <a:solidFill>
                  <a:srgbClr val="4472C4">
                    <a:lumMod val="20000"/>
                    <a:lumOff val="80000"/>
                  </a:srgbClr>
                </a:solidFill>
                <a:ln w="635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60" name="矩形: 圆角 159"/>
                <p:cNvSpPr/>
                <p:nvPr/>
              </p:nvSpPr>
              <p:spPr>
                <a:xfrm>
                  <a:off x="2777053" y="5309986"/>
                  <a:ext cx="1256347" cy="250321"/>
                </a:xfrm>
                <a:prstGeom prst="roundRect">
                  <a:avLst/>
                </a:prstGeom>
                <a:noFill/>
                <a:ln>
                  <a:noFill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61" name="矩形: 圆角 160"/>
                <p:cNvSpPr/>
                <p:nvPr/>
              </p:nvSpPr>
              <p:spPr>
                <a:xfrm>
                  <a:off x="2307676" y="5308302"/>
                  <a:ext cx="2689411" cy="255131"/>
                </a:xfrm>
                <a:prstGeom prst="roundRect">
                  <a:avLst/>
                </a:prstGeom>
                <a:noFill/>
                <a:ln>
                  <a:noFill/>
                </a:ln>
                <a:effectLst/>
              </p:spPr>
              <p:txBody>
                <a:bodyPr rtlCol="0" anchor="ctr"/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 typeface="Arial" panose="020B0604020202020204" pitchFamily="34" charset="0"/>
                    <a:buChar char="•"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srgbClr val="404040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Heterogeneous File Systems</a:t>
                  </a:r>
                </a:p>
              </p:txBody>
            </p:sp>
            <p:sp>
              <p:nvSpPr>
                <p:cNvPr id="162" name="文本框 161"/>
                <p:cNvSpPr txBox="1"/>
                <p:nvPr/>
              </p:nvSpPr>
              <p:spPr>
                <a:xfrm>
                  <a:off x="1037447" y="593648"/>
                  <a:ext cx="1265844" cy="64386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Application Layer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</a:endParaRPr>
                </a:p>
              </p:txBody>
            </p:sp>
            <p:sp>
              <p:nvSpPr>
                <p:cNvPr id="163" name="文本框 162"/>
                <p:cNvSpPr txBox="1"/>
                <p:nvPr/>
              </p:nvSpPr>
              <p:spPr>
                <a:xfrm>
                  <a:off x="2502141" y="3152473"/>
                  <a:ext cx="1837074" cy="40241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File I/O Module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</a:endParaRPr>
                </a:p>
              </p:txBody>
            </p:sp>
            <p:grpSp>
              <p:nvGrpSpPr>
                <p:cNvPr id="164" name="组合 163"/>
                <p:cNvGrpSpPr/>
                <p:nvPr/>
              </p:nvGrpSpPr>
              <p:grpSpPr>
                <a:xfrm>
                  <a:off x="2291195" y="5798064"/>
                  <a:ext cx="7170315" cy="897807"/>
                  <a:chOff x="2407185" y="4944515"/>
                  <a:chExt cx="5095904" cy="999850"/>
                </a:xfrm>
              </p:grpSpPr>
              <p:sp>
                <p:nvSpPr>
                  <p:cNvPr id="186" name="矩形 185"/>
                  <p:cNvSpPr/>
                  <p:nvPr/>
                </p:nvSpPr>
                <p:spPr>
                  <a:xfrm rot="16200000">
                    <a:off x="4453034" y="2898666"/>
                    <a:ext cx="999850" cy="5091548"/>
                  </a:xfrm>
                  <a:prstGeom prst="rect">
                    <a:avLst/>
                  </a:prstGeom>
                  <a:solidFill>
                    <a:srgbClr val="4472C4">
                      <a:lumMod val="20000"/>
                      <a:lumOff val="80000"/>
                    </a:srgbClr>
                  </a:solidFill>
                  <a:ln w="6350" cap="flat" cmpd="sng" algn="ctr">
                    <a:noFill/>
                    <a:prstDash val="solid"/>
                    <a:miter lim="800000"/>
                  </a:ln>
                  <a:effectLst/>
                </p:spPr>
                <p:txBody>
                  <a:bodyPr rtlCol="0" anchor="ctr"/>
                  <a:lstStyle/>
                  <a:p>
                    <a:pPr marL="0" marR="0" lvl="0" indent="0" algn="ctr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defRPr/>
                    </a:pPr>
                    <a:endParaRPr kumimoji="0" lang="zh-CN" altLang="en-US" sz="900" b="0" i="0" u="none" strike="noStrike" kern="0" cap="none" spc="0" normalizeH="0" baseline="0" noProof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endParaRPr>
                  </a:p>
                </p:txBody>
              </p:sp>
              <p:sp>
                <p:nvSpPr>
                  <p:cNvPr id="187" name="矩形: 圆角 186"/>
                  <p:cNvSpPr/>
                  <p:nvPr/>
                </p:nvSpPr>
                <p:spPr>
                  <a:xfrm>
                    <a:off x="2569555" y="5657288"/>
                    <a:ext cx="1937798" cy="270001"/>
                  </a:xfrm>
                  <a:prstGeom prst="roundRect">
                    <a:avLst/>
                  </a:prstGeom>
                  <a:noFill/>
                  <a:ln>
                    <a:noFill/>
                  </a:ln>
                  <a:effectLst/>
                </p:spPr>
                <p:txBody>
                  <a:bodyPr rtlCol="0" anchor="ctr"/>
                  <a:lstStyle/>
                  <a:p>
                    <a:pPr marL="0" marR="0" lvl="0" indent="0" algn="ctr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defRPr/>
                    </a:pPr>
                    <a:r>
                      <a:rPr kumimoji="0" lang="en-US" altLang="zh-CN" sz="900" b="0" i="0" u="none" strike="noStrike" kern="0" cap="none" spc="0" normalizeH="0" baseline="0" noProof="0" dirty="0">
                        <a:ln>
                          <a:noFill/>
                        </a:ln>
                        <a:solidFill>
                          <a:prstClr val="black"/>
                        </a:solidFill>
                        <a:effectLst/>
                        <a:uLnTx/>
                        <a:uFillTx/>
                        <a:latin typeface="Adobe 黑体 Std R" panose="020B0400000000000000" pitchFamily="34" charset="-122"/>
                        <a:ea typeface="Adobe 黑体 Std R" panose="020B0400000000000000" pitchFamily="34" charset="-122"/>
                        <a:cs typeface="+mn-cs"/>
                      </a:rPr>
                      <a:t>Different Facilities</a:t>
                    </a:r>
                    <a:endParaRPr kumimoji="0" lang="zh-CN" altLang="en-US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endParaRPr>
                  </a:p>
                </p:txBody>
              </p:sp>
              <p:sp>
                <p:nvSpPr>
                  <p:cNvPr id="188" name="矩形: 圆角 187"/>
                  <p:cNvSpPr/>
                  <p:nvPr/>
                </p:nvSpPr>
                <p:spPr>
                  <a:xfrm>
                    <a:off x="4215567" y="5657288"/>
                    <a:ext cx="1339352" cy="270000"/>
                  </a:xfrm>
                  <a:prstGeom prst="roundRect">
                    <a:avLst/>
                  </a:prstGeom>
                  <a:noFill/>
                  <a:ln>
                    <a:noFill/>
                  </a:ln>
                  <a:effectLst/>
                </p:spPr>
                <p:txBody>
                  <a:bodyPr rtlCol="0" anchor="ctr"/>
                  <a:lstStyle/>
                  <a:p>
                    <a:pPr marL="0" marR="0" lvl="0" indent="0" algn="ctr" defTabSz="91440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defRPr/>
                    </a:pPr>
                    <a:r>
                      <a:rPr kumimoji="0" lang="en-US" altLang="zh-CN" sz="900" b="0" i="0" u="none" strike="noStrike" kern="0" cap="none" spc="0" normalizeH="0" baseline="0" noProof="0" dirty="0">
                        <a:ln>
                          <a:noFill/>
                        </a:ln>
                        <a:solidFill>
                          <a:prstClr val="black"/>
                        </a:solidFill>
                        <a:effectLst/>
                        <a:uLnTx/>
                        <a:uFillTx/>
                        <a:latin typeface="Adobe 黑体 Std R" panose="020B0400000000000000" pitchFamily="34" charset="-122"/>
                        <a:ea typeface="Adobe 黑体 Std R" panose="020B0400000000000000" pitchFamily="34" charset="-122"/>
                        <a:cs typeface="+mn-cs"/>
                      </a:rPr>
                      <a:t>Different Beamlines</a:t>
                    </a:r>
                    <a:endParaRPr kumimoji="0" lang="zh-CN" altLang="en-US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endParaRPr>
                  </a:p>
                </p:txBody>
              </p:sp>
              <p:sp>
                <p:nvSpPr>
                  <p:cNvPr id="189" name="矩形: 圆角 188"/>
                  <p:cNvSpPr/>
                  <p:nvPr/>
                </p:nvSpPr>
                <p:spPr>
                  <a:xfrm>
                    <a:off x="5388842" y="5657288"/>
                    <a:ext cx="2114247" cy="270000"/>
                  </a:xfrm>
                  <a:prstGeom prst="roundRect">
                    <a:avLst/>
                  </a:prstGeom>
                  <a:noFill/>
                  <a:ln>
                    <a:noFill/>
                  </a:ln>
                  <a:effectLst/>
                </p:spPr>
                <p:txBody>
                  <a:bodyPr rtlCol="0" anchor="ctr"/>
                  <a:lstStyle>
                    <a:defPPr>
                      <a:defRPr lang="zh-CN"/>
                    </a:defPPr>
                    <a:lvl1pPr marL="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1pPr>
                    <a:lvl2pPr marL="4572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2pPr>
                    <a:lvl3pPr marL="9144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3pPr>
                    <a:lvl4pPr marL="13716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4pPr>
                    <a:lvl5pPr marL="18288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5pPr>
                    <a:lvl6pPr marL="22860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6pPr>
                    <a:lvl7pPr marL="27432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7pPr>
                    <a:lvl8pPr marL="32004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8pPr>
                    <a:lvl9pPr marL="3657600" algn="l" defTabSz="914400" rtl="0" eaLnBrk="1" latinLnBrk="0" hangingPunct="1">
                      <a:defRPr sz="1800" kern="120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defRPr>
                    </a:lvl9pPr>
                  </a:lstStyle>
                  <a:p>
                    <a:pPr marL="0" marR="0" lvl="0" indent="0" algn="ctr" defTabSz="914400" rtl="0" eaLnBrk="1" fontAlgn="auto" latinLnBrk="0" hangingPunct="1">
                      <a:lnSpc>
                        <a:spcPct val="100000"/>
                      </a:lnSpc>
                      <a:spcBef>
                        <a:spcPts val="0"/>
                      </a:spcBef>
                      <a:spcAft>
                        <a:spcPts val="0"/>
                      </a:spcAft>
                      <a:buClrTx/>
                      <a:buSzTx/>
                      <a:buFontTx/>
                      <a:buNone/>
                      <a:defRPr/>
                    </a:pPr>
                    <a:r>
                      <a:rPr kumimoji="0" lang="en-US" altLang="zh-CN" sz="9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prstClr val="black"/>
                        </a:solidFill>
                        <a:effectLst/>
                        <a:uLnTx/>
                        <a:uFillTx/>
                        <a:latin typeface="Adobe 黑体 Std R" panose="020B0400000000000000" pitchFamily="34" charset="-122"/>
                        <a:ea typeface="Adobe 黑体 Std R" panose="020B0400000000000000" pitchFamily="34" charset="-122"/>
                        <a:cs typeface="+mn-cs"/>
                      </a:rPr>
                      <a:t>Different Scientific Techniques</a:t>
                    </a:r>
                    <a:endParaRPr kumimoji="0" lang="zh-CN" altLang="en-US" sz="900" b="0" i="0" u="none" strike="noStrike" kern="120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endParaRPr>
                  </a:p>
                </p:txBody>
              </p:sp>
              <p:pic>
                <p:nvPicPr>
                  <p:cNvPr id="190" name="图片 189"/>
                  <p:cNvPicPr>
                    <a:picLocks noChangeAspect="1"/>
                  </p:cNvPicPr>
                  <p:nvPr/>
                </p:nvPicPr>
                <p:blipFill>
                  <a:blip r:embed="rId3" cstate="print">
                    <a:extLst>
                      <a:ext uri="{28A0092B-C50C-407E-A947-70E740481C1C}">
                        <a14:useLocalDpi xmlns:a14="http://schemas.microsoft.com/office/drawing/2010/main" val="0"/>
                      </a:ext>
                    </a:extLst>
                  </a:blip>
                  <a:stretch>
                    <a:fillRect/>
                  </a:stretch>
                </p:blipFill>
                <p:spPr>
                  <a:xfrm>
                    <a:off x="2548029" y="5016027"/>
                    <a:ext cx="762533" cy="589558"/>
                  </a:xfrm>
                  <a:prstGeom prst="rect">
                    <a:avLst/>
                  </a:prstGeom>
                  <a:solidFill>
                    <a:srgbClr val="4472C4">
                      <a:lumMod val="20000"/>
                      <a:lumOff val="80000"/>
                    </a:srgbClr>
                  </a:solidFill>
                </p:spPr>
              </p:pic>
              <p:pic>
                <p:nvPicPr>
                  <p:cNvPr id="191" name="图片 190"/>
                  <p:cNvPicPr>
                    <a:picLocks noChangeAspect="1"/>
                  </p:cNvPicPr>
                  <p:nvPr/>
                </p:nvPicPr>
                <p:blipFill>
                  <a:blip r:embed="rId4" cstate="print">
                    <a:extLst>
                      <a:ext uri="{28A0092B-C50C-407E-A947-70E740481C1C}">
                        <a14:useLocalDpi xmlns:a14="http://schemas.microsoft.com/office/drawing/2010/main" val="0"/>
                      </a:ext>
                    </a:extLst>
                  </a:blip>
                  <a:stretch>
                    <a:fillRect/>
                  </a:stretch>
                </p:blipFill>
                <p:spPr>
                  <a:xfrm>
                    <a:off x="3364101" y="5016027"/>
                    <a:ext cx="854456" cy="589558"/>
                  </a:xfrm>
                  <a:prstGeom prst="rect">
                    <a:avLst/>
                  </a:prstGeom>
                  <a:solidFill>
                    <a:srgbClr val="4472C4">
                      <a:lumMod val="20000"/>
                      <a:lumOff val="80000"/>
                    </a:srgbClr>
                  </a:solidFill>
                </p:spPr>
              </p:pic>
              <p:pic>
                <p:nvPicPr>
                  <p:cNvPr id="192" name="图片 191"/>
                  <p:cNvPicPr>
                    <a:picLocks noChangeAspect="1"/>
                  </p:cNvPicPr>
                  <p:nvPr/>
                </p:nvPicPr>
                <p:blipFill>
                  <a:blip r:embed="rId5" cstate="print">
                    <a:extLst>
                      <a:ext uri="{28A0092B-C50C-407E-A947-70E740481C1C}">
                        <a14:useLocalDpi xmlns:a14="http://schemas.microsoft.com/office/drawing/2010/main" val="0"/>
                      </a:ext>
                    </a:extLst>
                  </a:blip>
                  <a:stretch>
                    <a:fillRect/>
                  </a:stretch>
                </p:blipFill>
                <p:spPr>
                  <a:xfrm>
                    <a:off x="4606704" y="5016027"/>
                    <a:ext cx="720268" cy="589558"/>
                  </a:xfrm>
                  <a:prstGeom prst="rect">
                    <a:avLst/>
                  </a:prstGeom>
                  <a:solidFill>
                    <a:srgbClr val="4472C4">
                      <a:lumMod val="20000"/>
                      <a:lumOff val="80000"/>
                    </a:srgbClr>
                  </a:solidFill>
                </p:spPr>
              </p:pic>
              <p:pic>
                <p:nvPicPr>
                  <p:cNvPr id="193" name="图片 192"/>
                  <p:cNvPicPr>
                    <a:picLocks noChangeAspect="1"/>
                  </p:cNvPicPr>
                  <p:nvPr/>
                </p:nvPicPr>
                <p:blipFill>
                  <a:blip r:embed="rId6" cstate="print">
                    <a:extLst>
                      <a:ext uri="{28A0092B-C50C-407E-A947-70E740481C1C}">
                        <a14:useLocalDpi xmlns:a14="http://schemas.microsoft.com/office/drawing/2010/main" val="0"/>
                      </a:ext>
                    </a:extLst>
                  </a:blip>
                  <a:stretch>
                    <a:fillRect/>
                  </a:stretch>
                </p:blipFill>
                <p:spPr>
                  <a:xfrm>
                    <a:off x="5591928" y="5010740"/>
                    <a:ext cx="854456" cy="594050"/>
                  </a:xfrm>
                  <a:prstGeom prst="rect">
                    <a:avLst/>
                  </a:prstGeom>
                  <a:solidFill>
                    <a:srgbClr val="4472C4">
                      <a:lumMod val="20000"/>
                      <a:lumOff val="80000"/>
                    </a:srgbClr>
                  </a:solidFill>
                </p:spPr>
              </p:pic>
              <p:pic>
                <p:nvPicPr>
                  <p:cNvPr id="194" name="图片 193"/>
                  <p:cNvPicPr>
                    <a:picLocks noChangeAspect="1"/>
                  </p:cNvPicPr>
                  <p:nvPr/>
                </p:nvPicPr>
                <p:blipFill>
                  <a:blip r:embed="rId7" cstate="print">
                    <a:extLst>
                      <a:ext uri="{28A0092B-C50C-407E-A947-70E740481C1C}">
                        <a14:useLocalDpi xmlns:a14="http://schemas.microsoft.com/office/drawing/2010/main" val="0"/>
                      </a:ext>
                    </a:extLst>
                  </a:blip>
                  <a:stretch>
                    <a:fillRect/>
                  </a:stretch>
                </p:blipFill>
                <p:spPr>
                  <a:xfrm>
                    <a:off x="6486413" y="5014529"/>
                    <a:ext cx="958452" cy="574347"/>
                  </a:xfrm>
                  <a:prstGeom prst="rect">
                    <a:avLst/>
                  </a:prstGeom>
                  <a:solidFill>
                    <a:srgbClr val="4472C4">
                      <a:lumMod val="20000"/>
                      <a:lumOff val="80000"/>
                    </a:srgbClr>
                  </a:solidFill>
                </p:spPr>
              </p:pic>
            </p:grpSp>
            <p:sp>
              <p:nvSpPr>
                <p:cNvPr id="165" name="矩形 164"/>
                <p:cNvSpPr/>
                <p:nvPr/>
              </p:nvSpPr>
              <p:spPr>
                <a:xfrm rot="16200000">
                  <a:off x="7669174" y="3803941"/>
                  <a:ext cx="851897" cy="2720518"/>
                </a:xfrm>
                <a:prstGeom prst="rect">
                  <a:avLst/>
                </a:prstGeom>
                <a:solidFill>
                  <a:srgbClr val="4472C4">
                    <a:lumMod val="20000"/>
                    <a:lumOff val="80000"/>
                  </a:srgbClr>
                </a:solidFill>
                <a:ln w="635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66" name="矩形: 圆角 165"/>
                <p:cNvSpPr/>
                <p:nvPr/>
              </p:nvSpPr>
              <p:spPr>
                <a:xfrm>
                  <a:off x="6664522" y="5304837"/>
                  <a:ext cx="2896289" cy="250321"/>
                </a:xfrm>
                <a:prstGeom prst="roundRect">
                  <a:avLst/>
                </a:prstGeom>
                <a:noFill/>
                <a:ln>
                  <a:noFill/>
                </a:ln>
                <a:effectLst/>
              </p:spPr>
              <p:txBody>
                <a:bodyPr rtlCol="0" anchor="ctr"/>
                <a:lstStyle/>
                <a:p>
                  <a:pPr marL="0" marR="0" lvl="0" indent="0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srgbClr val="404040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Adaptive Data Transfer Protocols</a:t>
                  </a:r>
                </a:p>
              </p:txBody>
            </p:sp>
            <p:pic>
              <p:nvPicPr>
                <p:cNvPr id="167" name="图片 166"/>
                <p:cNvPicPr>
                  <a:picLocks noChangeAspect="1"/>
                </p:cNvPicPr>
                <p:nvPr/>
              </p:nvPicPr>
              <p:blipFill>
                <a:blip r:embed="rId8" cstate="print">
                  <a:biLevel thresh="75000"/>
                  <a:extLst>
                    <a:ext uri="{BEBA8EAE-BF5A-486C-A8C5-ECC9F3942E4B}">
                      <a14:imgProps xmlns:a14="http://schemas.microsoft.com/office/drawing/2010/main">
                        <a14:imgLayer r:embed="rId9">
                          <a14:imgEffect>
                            <a14:backgroundRemoval t="9412" b="89412" l="9453" r="93035">
                              <a14:foregroundMark x1="75124" y1="29412" x2="72637" y2="35294"/>
                              <a14:foregroundMark x1="63682" y1="30588" x2="61692" y2="70588"/>
                              <a14:foregroundMark x1="9453" y1="40000" x2="10448" y2="71765"/>
                              <a14:foregroundMark x1="91542" y1="37647" x2="93035" y2="70588"/>
                            </a14:backgroundRemoval>
                          </a14:imgEffect>
                        </a14:imgLayer>
                      </a14:imgProps>
                    </a:ex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8508200" y="4940224"/>
                  <a:ext cx="644179" cy="252559"/>
                </a:xfrm>
                <a:prstGeom prst="rect">
                  <a:avLst/>
                </a:prstGeom>
              </p:spPr>
            </p:pic>
            <p:sp>
              <p:nvSpPr>
                <p:cNvPr id="168" name="箭头: 右 167"/>
                <p:cNvSpPr/>
                <p:nvPr/>
              </p:nvSpPr>
              <p:spPr>
                <a:xfrm rot="16200000">
                  <a:off x="5152557" y="5518521"/>
                  <a:ext cx="192671" cy="369332"/>
                </a:xfrm>
                <a:prstGeom prst="rightArrow">
                  <a:avLst/>
                </a:prstGeom>
                <a:solidFill>
                  <a:srgbClr val="4472C4"/>
                </a:solidFill>
                <a:ln w="12700" cap="flat" cmpd="sng" algn="ctr">
                  <a:solidFill>
                    <a:srgbClr val="4472C4">
                      <a:shade val="50000"/>
                    </a:srgbClr>
                  </a:solidFill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69" name="箭头: 右 168"/>
                <p:cNvSpPr/>
                <p:nvPr/>
              </p:nvSpPr>
              <p:spPr>
                <a:xfrm rot="16200000">
                  <a:off x="8426048" y="5518521"/>
                  <a:ext cx="192671" cy="369332"/>
                </a:xfrm>
                <a:prstGeom prst="rightArrow">
                  <a:avLst/>
                </a:prstGeom>
                <a:solidFill>
                  <a:srgbClr val="4472C4"/>
                </a:solidFill>
                <a:ln w="12700" cap="flat" cmpd="sng" algn="ctr">
                  <a:solidFill>
                    <a:srgbClr val="4472C4">
                      <a:shade val="50000"/>
                    </a:srgbClr>
                  </a:solidFill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0" name="矩形: 圆角 169"/>
                <p:cNvSpPr/>
                <p:nvPr/>
              </p:nvSpPr>
              <p:spPr>
                <a:xfrm>
                  <a:off x="5192656" y="3497045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 anchorCtr="0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Receive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1" name="矩形: 圆角 170"/>
                <p:cNvSpPr/>
                <p:nvPr/>
              </p:nvSpPr>
              <p:spPr>
                <a:xfrm>
                  <a:off x="2416701" y="2555899"/>
                  <a:ext cx="1446058" cy="435597"/>
                </a:xfrm>
                <a:prstGeom prst="roundRect">
                  <a:avLst/>
                </a:prstGeom>
                <a:noFill/>
                <a:ln>
                  <a:noFill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1" i="0" u="none" strike="noStrike" kern="0" cap="none" spc="0" normalizeH="0" baseline="0" noProof="0" dirty="0">
                      <a:ln>
                        <a:noFill/>
                      </a:ln>
                      <a:solidFill>
                        <a:srgbClr val="404040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Optimizer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2" name="矩形: 圆角 171"/>
                <p:cNvSpPr/>
                <p:nvPr/>
              </p:nvSpPr>
              <p:spPr>
                <a:xfrm>
                  <a:off x="6611221" y="3497045"/>
                  <a:ext cx="1080000" cy="360000"/>
                </a:xfrm>
                <a:prstGeom prst="roundRect">
                  <a:avLst/>
                </a:prstGeom>
                <a:solidFill>
                  <a:srgbClr val="70AD47"/>
                </a:solidFill>
                <a:ln w="1270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 anchorCtr="0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white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Parse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3" name="文本框 172"/>
                <p:cNvSpPr txBox="1"/>
                <p:nvPr/>
              </p:nvSpPr>
              <p:spPr>
                <a:xfrm>
                  <a:off x="5891186" y="3148336"/>
                  <a:ext cx="2544213" cy="40241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Stream Processing Module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</a:endParaRPr>
                </a:p>
              </p:txBody>
            </p:sp>
            <p:sp>
              <p:nvSpPr>
                <p:cNvPr id="174" name="箭头: 右 173"/>
                <p:cNvSpPr/>
                <p:nvPr/>
              </p:nvSpPr>
              <p:spPr>
                <a:xfrm rot="16200000">
                  <a:off x="3314018" y="4449630"/>
                  <a:ext cx="192671" cy="369332"/>
                </a:xfrm>
                <a:prstGeom prst="rightArrow">
                  <a:avLst/>
                </a:prstGeom>
                <a:solidFill>
                  <a:srgbClr val="4472C4"/>
                </a:solidFill>
                <a:ln w="12700" cap="flat" cmpd="sng" algn="ctr">
                  <a:solidFill>
                    <a:srgbClr val="4472C4">
                      <a:shade val="50000"/>
                    </a:srgbClr>
                  </a:solidFill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5" name="箭头: 右 174"/>
                <p:cNvSpPr/>
                <p:nvPr/>
              </p:nvSpPr>
              <p:spPr>
                <a:xfrm rot="16200000">
                  <a:off x="8473450" y="4464486"/>
                  <a:ext cx="192671" cy="369332"/>
                </a:xfrm>
                <a:prstGeom prst="rightArrow">
                  <a:avLst/>
                </a:prstGeom>
                <a:solidFill>
                  <a:srgbClr val="4472C4"/>
                </a:solidFill>
                <a:ln w="12700" cap="flat" cmpd="sng" algn="ctr">
                  <a:solidFill>
                    <a:srgbClr val="4472C4">
                      <a:shade val="50000"/>
                    </a:srgbClr>
                  </a:solidFill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6" name="箭头: 右 175"/>
                <p:cNvSpPr/>
                <p:nvPr/>
              </p:nvSpPr>
              <p:spPr>
                <a:xfrm rot="16200000">
                  <a:off x="5804076" y="1615605"/>
                  <a:ext cx="192671" cy="369332"/>
                </a:xfrm>
                <a:prstGeom prst="rightArrow">
                  <a:avLst/>
                </a:prstGeom>
                <a:solidFill>
                  <a:srgbClr val="4472C4"/>
                </a:solidFill>
                <a:ln w="12700" cap="flat" cmpd="sng" algn="ctr">
                  <a:solidFill>
                    <a:srgbClr val="4472C4">
                      <a:shade val="50000"/>
                    </a:srgbClr>
                  </a:solidFill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7" name="矩形 176"/>
                <p:cNvSpPr/>
                <p:nvPr/>
              </p:nvSpPr>
              <p:spPr>
                <a:xfrm rot="16200000">
                  <a:off x="5564159" y="-2764691"/>
                  <a:ext cx="627778" cy="7154667"/>
                </a:xfrm>
                <a:prstGeom prst="rect">
                  <a:avLst/>
                </a:prstGeom>
                <a:solidFill>
                  <a:srgbClr val="4472C4">
                    <a:lumMod val="20000"/>
                    <a:lumOff val="80000"/>
                  </a:srgbClr>
                </a:solidFill>
                <a:ln w="6350" cap="flat" cmpd="sng" algn="ctr">
                  <a:noFill/>
                  <a:prstDash val="solid"/>
                  <a:miter lim="800000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900" b="0" i="0" u="none" strike="noStrike" kern="0" cap="none" spc="0" normalizeH="0" baseline="0" noProof="0">
                    <a:ln>
                      <a:noFill/>
                    </a:ln>
                    <a:solidFill>
                      <a:prstClr val="white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78" name="矩形: 圆角 177"/>
                <p:cNvSpPr/>
                <p:nvPr/>
              </p:nvSpPr>
              <p:spPr>
                <a:xfrm>
                  <a:off x="2365601" y="536935"/>
                  <a:ext cx="1577574" cy="540000"/>
                </a:xfrm>
                <a:prstGeom prst="roundRect">
                  <a:avLst/>
                </a:prstGeom>
                <a:solidFill>
                  <a:srgbClr val="4472C4">
                    <a:lumMod val="60000"/>
                    <a:lumOff val="40000"/>
                    <a:alpha val="50000"/>
                  </a:srgbClr>
                </a:solidFill>
                <a:ln>
                  <a:noFill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Domain-Specific Methodologies</a:t>
                  </a:r>
                </a:p>
              </p:txBody>
            </p:sp>
            <p:sp>
              <p:nvSpPr>
                <p:cNvPr id="179" name="矩形: 圆角 178"/>
                <p:cNvSpPr/>
                <p:nvPr/>
              </p:nvSpPr>
              <p:spPr>
                <a:xfrm>
                  <a:off x="4047492" y="536935"/>
                  <a:ext cx="1986027" cy="540000"/>
                </a:xfrm>
                <a:prstGeom prst="roundRect">
                  <a:avLst/>
                </a:prstGeom>
                <a:solidFill>
                  <a:srgbClr val="4472C4">
                    <a:lumMod val="60000"/>
                    <a:lumOff val="40000"/>
                    <a:alpha val="50000"/>
                  </a:srgbClr>
                </a:solidFill>
                <a:ln>
                  <a:noFill/>
                </a:ln>
                <a:effectLst/>
              </p:spPr>
              <p:txBody>
                <a:bodyPr rtlCol="0" anchor="ctr"/>
                <a:lstStyle>
                  <a:defPPr>
                    <a:defRPr lang="zh-CN"/>
                  </a:defPPr>
                  <a:lvl1pPr marL="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marL="0" marR="0" lvl="0" indent="0" algn="ctr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120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Automated Processing Pipelines</a:t>
                  </a:r>
                  <a:endParaRPr kumimoji="0" lang="zh-CN" altLang="en-US" sz="900" b="0" i="0" u="none" strike="noStrike" kern="120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  <a:cs typeface="+mn-cs"/>
                  </a:endParaRPr>
                </a:p>
              </p:txBody>
            </p:sp>
            <p:sp>
              <p:nvSpPr>
                <p:cNvPr id="180" name="矩形: 圆角 179"/>
                <p:cNvSpPr/>
                <p:nvPr/>
              </p:nvSpPr>
              <p:spPr>
                <a:xfrm>
                  <a:off x="6137836" y="536935"/>
                  <a:ext cx="1707085" cy="540000"/>
                </a:xfrm>
                <a:prstGeom prst="roundRect">
                  <a:avLst/>
                </a:prstGeom>
                <a:solidFill>
                  <a:srgbClr val="4472C4">
                    <a:lumMod val="60000"/>
                    <a:lumOff val="40000"/>
                    <a:alpha val="50000"/>
                  </a:srgbClr>
                </a:solidFill>
                <a:ln>
                  <a:noFill/>
                </a:ln>
                <a:effectLst/>
              </p:spPr>
              <p:txBody>
                <a:bodyPr rtlCol="0" anchor="ctr"/>
                <a:lstStyle>
                  <a:defPPr>
                    <a:defRPr lang="zh-CN"/>
                  </a:defPPr>
                  <a:lvl1pPr marL="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marL="0" marR="0" lvl="0" indent="0" algn="l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120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Unified Workflow Orchestration</a:t>
                  </a:r>
                </a:p>
              </p:txBody>
            </p:sp>
            <p:sp>
              <p:nvSpPr>
                <p:cNvPr id="181" name="矩形: 圆角 180"/>
                <p:cNvSpPr/>
                <p:nvPr/>
              </p:nvSpPr>
              <p:spPr>
                <a:xfrm>
                  <a:off x="7949237" y="536935"/>
                  <a:ext cx="1440000" cy="540000"/>
                </a:xfrm>
                <a:prstGeom prst="roundRect">
                  <a:avLst/>
                </a:prstGeom>
                <a:solidFill>
                  <a:srgbClr val="4472C4">
                    <a:lumMod val="60000"/>
                    <a:lumOff val="40000"/>
                    <a:alpha val="50000"/>
                  </a:srgbClr>
                </a:solidFill>
                <a:ln>
                  <a:noFill/>
                </a:ln>
                <a:effectLst/>
              </p:spPr>
              <p:txBody>
                <a:bodyPr rtlCol="0" anchor="ctr"/>
                <a:lstStyle>
                  <a:defPPr>
                    <a:defRPr lang="zh-CN"/>
                  </a:defPPr>
                  <a:lvl1pPr marL="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1pPr>
                  <a:lvl2pPr marL="457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2pPr>
                  <a:lvl3pPr marL="914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3pPr>
                  <a:lvl4pPr marL="1371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4pPr>
                  <a:lvl5pPr marL="18288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5pPr>
                  <a:lvl6pPr marL="22860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6pPr>
                  <a:lvl7pPr marL="27432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7pPr>
                  <a:lvl8pPr marL="32004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8pPr>
                  <a:lvl9pPr marL="3657600" algn="l" defTabSz="914400" rtl="0" eaLnBrk="1" latinLnBrk="0" hangingPunct="1">
                    <a:defRPr sz="1800" kern="1200">
                      <a:solidFill>
                        <a:schemeClr val="lt1"/>
                      </a:solidFill>
                      <a:latin typeface="+mn-lt"/>
                      <a:ea typeface="+mn-ea"/>
                      <a:cs typeface="+mn-cs"/>
                    </a:defRPr>
                  </a:lvl9pPr>
                </a:lstStyle>
                <a:p>
                  <a:pPr marL="0" marR="0" lvl="0" indent="0" algn="ctr" defTabSz="914400" rtl="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120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  <a:cs typeface="+mn-cs"/>
                    </a:rPr>
                    <a:t>Multimodal Data Fusion</a:t>
                  </a:r>
                </a:p>
              </p:txBody>
            </p:sp>
            <p:sp>
              <p:nvSpPr>
                <p:cNvPr id="182" name="文本框 181"/>
                <p:cNvSpPr txBox="1"/>
                <p:nvPr/>
              </p:nvSpPr>
              <p:spPr>
                <a:xfrm>
                  <a:off x="1025033" y="1167841"/>
                  <a:ext cx="1286531" cy="64386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Computing Layer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</a:endParaRPr>
                </a:p>
              </p:txBody>
            </p:sp>
            <p:sp>
              <p:nvSpPr>
                <p:cNvPr id="183" name="文本框 182"/>
                <p:cNvSpPr txBox="1"/>
                <p:nvPr/>
              </p:nvSpPr>
              <p:spPr>
                <a:xfrm>
                  <a:off x="1353623" y="2906251"/>
                  <a:ext cx="919456" cy="64386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1" i="1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Daisy</a:t>
                  </a:r>
                </a:p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1" i="1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IO</a:t>
                  </a:r>
                </a:p>
              </p:txBody>
            </p:sp>
            <p:sp>
              <p:nvSpPr>
                <p:cNvPr id="184" name="文本框 183"/>
                <p:cNvSpPr txBox="1"/>
                <p:nvPr/>
              </p:nvSpPr>
              <p:spPr>
                <a:xfrm>
                  <a:off x="1234630" y="4962384"/>
                  <a:ext cx="1159684" cy="64386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Storage Layer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</a:endParaRPr>
                </a:p>
              </p:txBody>
            </p:sp>
            <p:sp>
              <p:nvSpPr>
                <p:cNvPr id="185" name="文本框 184"/>
                <p:cNvSpPr txBox="1"/>
                <p:nvPr/>
              </p:nvSpPr>
              <p:spPr>
                <a:xfrm>
                  <a:off x="1234630" y="6118797"/>
                  <a:ext cx="1159684" cy="402414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9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prstClr val="black"/>
                      </a:solidFill>
                      <a:effectLst/>
                      <a:uLnTx/>
                      <a:uFillTx/>
                      <a:latin typeface="Adobe 黑体 Std R" panose="020B0400000000000000" pitchFamily="34" charset="-122"/>
                      <a:ea typeface="Adobe 黑体 Std R" panose="020B0400000000000000" pitchFamily="34" charset="-122"/>
                    </a:rPr>
                    <a:t>Data Source</a:t>
                  </a:r>
                  <a:endParaRPr kumimoji="0" lang="zh-CN" altLang="en-US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</a:endParaRPr>
                </a:p>
              </p:txBody>
            </p:sp>
          </p:grpSp>
          <p:pic>
            <p:nvPicPr>
              <p:cNvPr id="131" name="图片 130"/>
              <p:cNvPicPr>
                <a:picLocks noChangeAspect="1"/>
              </p:cNvPicPr>
              <p:nvPr/>
            </p:nvPicPr>
            <p:blipFill rotWithShape="1">
              <a:blip r:embed="rId10" cstate="print">
                <a:extLst>
                  <a:ext uri="{BEBA8EAE-BF5A-486C-A8C5-ECC9F3942E4B}">
                    <a14:imgProps xmlns:a14="http://schemas.microsoft.com/office/drawing/2010/main">
                      <a14:imgLayer r:embed="rId11">
                        <a14:imgEffect>
                          <a14:colorTemperature colorTemp="112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7173" t="57004" r="15697" b="27488"/>
              <a:stretch>
                <a:fillRect/>
              </a:stretch>
            </p:blipFill>
            <p:spPr>
              <a:xfrm>
                <a:off x="4865085" y="4987889"/>
                <a:ext cx="922985" cy="213226"/>
              </a:xfrm>
              <a:prstGeom prst="rect">
                <a:avLst/>
              </a:prstGeom>
            </p:spPr>
          </p:pic>
          <p:pic>
            <p:nvPicPr>
              <p:cNvPr id="132" name="图片 131"/>
              <p:cNvPicPr>
                <a:picLocks noChangeAspect="1"/>
              </p:cNvPicPr>
              <p:nvPr/>
            </p:nvPicPr>
            <p:blipFill>
              <a:blip r:embed="rId12" cstate="print">
                <a:biLevel thresh="50000"/>
                <a:extLst>
                  <a:ext uri="{BEBA8EAE-BF5A-486C-A8C5-ECC9F3942E4B}">
                    <a14:imgProps xmlns:a14="http://schemas.microsoft.com/office/drawing/2010/main">
                      <a14:imgLayer r:embed="rId13">
                        <a14:imgEffect>
                          <a14:brightnessContrast bright="-40000" contrast="-4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5848976" y="4985426"/>
                <a:ext cx="914004" cy="188293"/>
              </a:xfrm>
              <a:prstGeom prst="rect">
                <a:avLst/>
              </a:prstGeom>
            </p:spPr>
          </p:pic>
          <p:pic>
            <p:nvPicPr>
              <p:cNvPr id="133" name="图片 132"/>
              <p:cNvPicPr>
                <a:picLocks noChangeAspect="1"/>
              </p:cNvPicPr>
              <p:nvPr/>
            </p:nvPicPr>
            <p:blipFill>
              <a:blip r:embed="rId14" cstate="print">
                <a:biLevel thresh="75000"/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7646687" y="4979250"/>
                <a:ext cx="493568" cy="167734"/>
              </a:xfrm>
              <a:prstGeom prst="rect">
                <a:avLst/>
              </a:prstGeom>
            </p:spPr>
          </p:pic>
          <p:pic>
            <p:nvPicPr>
              <p:cNvPr id="134" name="图片 133"/>
              <p:cNvPicPr>
                <a:picLocks noChangeAspect="1"/>
              </p:cNvPicPr>
              <p:nvPr/>
            </p:nvPicPr>
            <p:blipFill>
              <a:blip r:embed="rId1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840860" y="4883428"/>
                <a:ext cx="897595" cy="410198"/>
              </a:xfrm>
              <a:prstGeom prst="rect">
                <a:avLst/>
              </a:prstGeom>
            </p:spPr>
          </p:pic>
          <p:sp>
            <p:nvSpPr>
              <p:cNvPr id="135" name="文本框 134"/>
              <p:cNvSpPr txBox="1"/>
              <p:nvPr/>
            </p:nvSpPr>
            <p:spPr>
              <a:xfrm>
                <a:off x="8193475" y="4923965"/>
                <a:ext cx="701457" cy="40241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9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Adobe 黑体 Std R" panose="020B0400000000000000" pitchFamily="34" charset="-122"/>
                    <a:ea typeface="Adobe 黑体 Std R" panose="020B0400000000000000" pitchFamily="34" charset="-122"/>
                  </a:rPr>
                  <a:t>TIFF</a:t>
                </a:r>
                <a:endParaRPr kumimoji="0" lang="zh-CN" altLang="en-US" sz="9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dobe 黑体 Std R" panose="020B0400000000000000" pitchFamily="34" charset="-122"/>
                  <a:ea typeface="Adobe 黑体 Std R" panose="020B0400000000000000" pitchFamily="34" charset="-122"/>
                </a:endParaRPr>
              </a:p>
            </p:txBody>
          </p:sp>
          <p:sp>
            <p:nvSpPr>
              <p:cNvPr id="136" name="矩形 135"/>
              <p:cNvSpPr/>
              <p:nvPr/>
            </p:nvSpPr>
            <p:spPr>
              <a:xfrm rot="16200000">
                <a:off x="8131288" y="-2164553"/>
                <a:ext cx="543252" cy="7154415"/>
              </a:xfrm>
              <a:prstGeom prst="rect">
                <a:avLst/>
              </a:prstGeom>
              <a:solidFill>
                <a:srgbClr val="4472C4">
                  <a:lumMod val="20000"/>
                  <a:lumOff val="80000"/>
                </a:srgbClr>
              </a:solidFill>
              <a:ln w="6350" cap="flat" cmpd="sng" algn="ctr">
                <a:noFill/>
                <a:prstDash val="solid"/>
                <a:miter lim="800000"/>
              </a:ln>
              <a:effectLst/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900" b="0" i="0" u="none" strike="noStrike" kern="0" cap="none" spc="0" normalizeH="0" baseline="0" noProof="0">
                  <a:ln>
                    <a:noFill/>
                  </a:ln>
                  <a:solidFill>
                    <a:prstClr val="white"/>
                  </a:solidFill>
                  <a:effectLst/>
                  <a:uLnTx/>
                  <a:uFillTx/>
                  <a:latin typeface="Adobe 黑体 Std R" panose="020B0400000000000000" pitchFamily="34" charset="-122"/>
                  <a:ea typeface="Adobe 黑体 Std R" panose="020B0400000000000000" pitchFamily="34" charset="-122"/>
                  <a:cs typeface="+mn-cs"/>
                </a:endParaRPr>
              </a:p>
            </p:txBody>
          </p:sp>
          <p:pic>
            <p:nvPicPr>
              <p:cNvPr id="137" name="图片 136"/>
              <p:cNvPicPr>
                <a:picLocks noChangeAspect="1"/>
              </p:cNvPicPr>
              <p:nvPr/>
            </p:nvPicPr>
            <p:blipFill>
              <a:blip r:embed="rId16" cstate="print">
                <a:duotone>
                  <a:prstClr val="black"/>
                  <a:sysClr val="windowText" lastClr="000000">
                    <a:tint val="45000"/>
                    <a:satMod val="400000"/>
                  </a:sysClr>
                </a:duotone>
                <a:extLst>
                  <a:ext uri="{BEBA8EAE-BF5A-486C-A8C5-ECC9F3942E4B}">
                    <a14:imgProps xmlns:a14="http://schemas.microsoft.com/office/drawing/2010/main">
                      <a14:imgLayer r:embed="rId17">
                        <a14:imgEffect>
                          <a14:artisticGlowEdges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6588652" y="1191879"/>
                <a:ext cx="868898" cy="445358"/>
              </a:xfrm>
              <a:prstGeom prst="rect">
                <a:avLst/>
              </a:prstGeom>
            </p:spPr>
          </p:pic>
          <p:pic>
            <p:nvPicPr>
              <p:cNvPr id="138" name="图片 137"/>
              <p:cNvPicPr>
                <a:picLocks noChangeAspect="1"/>
              </p:cNvPicPr>
              <p:nvPr/>
            </p:nvPicPr>
            <p:blipFill>
              <a:blip r:embed="rId18" cstate="print">
                <a:duotone>
                  <a:prstClr val="black"/>
                  <a:sysClr val="windowText" lastClr="000000">
                    <a:tint val="45000"/>
                    <a:satMod val="400000"/>
                  </a:sysClr>
                </a:duotone>
                <a:extLst>
                  <a:ext uri="{BEBA8EAE-BF5A-486C-A8C5-ECC9F3942E4B}">
                    <a14:imgProps xmlns:a14="http://schemas.microsoft.com/office/drawing/2010/main">
                      <a14:imgLayer r:embed="rId19">
                        <a14:imgEffect>
                          <a14:artisticGlowEdges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5187676" y="1203326"/>
                <a:ext cx="1065585" cy="422464"/>
              </a:xfrm>
              <a:prstGeom prst="rect">
                <a:avLst/>
              </a:prstGeom>
            </p:spPr>
          </p:pic>
          <p:pic>
            <p:nvPicPr>
              <p:cNvPr id="139" name="图片 138"/>
              <p:cNvPicPr>
                <a:picLocks noChangeAspect="1"/>
              </p:cNvPicPr>
              <p:nvPr/>
            </p:nvPicPr>
            <p:blipFill>
              <a:blip r:embed="rId20" cstate="print">
                <a:duotone>
                  <a:prstClr val="black"/>
                  <a:sysClr val="windowText" lastClr="000000">
                    <a:tint val="45000"/>
                    <a:satMod val="400000"/>
                  </a:sysClr>
                </a:duotone>
                <a:extLst>
                  <a:ext uri="{BEBA8EAE-BF5A-486C-A8C5-ECC9F3942E4B}">
                    <a14:imgProps xmlns:a14="http://schemas.microsoft.com/office/drawing/2010/main">
                      <a14:imgLayer r:embed="rId21">
                        <a14:imgEffect>
                          <a14:artisticGlowEdges/>
                        </a14:imgEffect>
                        <a14:imgEffect>
                          <a14:saturation sat="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9260174" y="1284029"/>
                <a:ext cx="1065585" cy="261059"/>
              </a:xfrm>
              <a:prstGeom prst="rect">
                <a:avLst/>
              </a:prstGeom>
            </p:spPr>
          </p:pic>
          <p:pic>
            <p:nvPicPr>
              <p:cNvPr id="140" name="图片 139"/>
              <p:cNvPicPr>
                <a:picLocks noChangeAspect="1"/>
              </p:cNvPicPr>
              <p:nvPr/>
            </p:nvPicPr>
            <p:blipFill>
              <a:blip r:embed="rId22" cstate="print">
                <a:biLevel thresh="75000"/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0661150" y="1308472"/>
                <a:ext cx="1138237" cy="212173"/>
              </a:xfrm>
              <a:prstGeom prst="rect">
                <a:avLst/>
              </a:prstGeom>
            </p:spPr>
          </p:pic>
          <p:grpSp>
            <p:nvGrpSpPr>
              <p:cNvPr id="141" name="组合 140"/>
              <p:cNvGrpSpPr/>
              <p:nvPr/>
            </p:nvGrpSpPr>
            <p:grpSpPr>
              <a:xfrm>
                <a:off x="7792941" y="1282824"/>
                <a:ext cx="1131842" cy="263468"/>
                <a:chOff x="10013826" y="1404208"/>
                <a:chExt cx="1131842" cy="263468"/>
              </a:xfrm>
            </p:grpSpPr>
            <p:pic>
              <p:nvPicPr>
                <p:cNvPr id="142" name="图片 141"/>
                <p:cNvPicPr>
                  <a:picLocks noChangeAspect="1"/>
                </p:cNvPicPr>
                <p:nvPr/>
              </p:nvPicPr>
              <p:blipFill rotWithShape="1">
                <a:blip r:embed="rId23" cstate="print">
                  <a:biLevel thresh="75000"/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 t="49269"/>
                <a:stretch>
                  <a:fillRect/>
                </a:stretch>
              </p:blipFill>
              <p:spPr>
                <a:xfrm>
                  <a:off x="10579747" y="1404208"/>
                  <a:ext cx="565921" cy="263468"/>
                </a:xfrm>
                <a:prstGeom prst="rect">
                  <a:avLst/>
                </a:prstGeom>
              </p:spPr>
            </p:pic>
            <p:pic>
              <p:nvPicPr>
                <p:cNvPr id="143" name="图片 142"/>
                <p:cNvPicPr>
                  <a:picLocks noChangeAspect="1"/>
                </p:cNvPicPr>
                <p:nvPr/>
              </p:nvPicPr>
              <p:blipFill rotWithShape="1">
                <a:blip r:embed="rId23" cstate="print">
                  <a:biLevel thresh="75000"/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 t="2" b="50152"/>
                <a:stretch>
                  <a:fillRect/>
                </a:stretch>
              </p:blipFill>
              <p:spPr>
                <a:xfrm>
                  <a:off x="10013826" y="1406502"/>
                  <a:ext cx="565921" cy="258880"/>
                </a:xfrm>
                <a:prstGeom prst="rect">
                  <a:avLst/>
                </a:prstGeom>
              </p:spPr>
            </p:pic>
          </p:grpSp>
        </p:grpSp>
        <p:sp>
          <p:nvSpPr>
            <p:cNvPr id="129" name="矩形: 圆角 128"/>
            <p:cNvSpPr/>
            <p:nvPr/>
          </p:nvSpPr>
          <p:spPr>
            <a:xfrm>
              <a:off x="7426226" y="5262156"/>
              <a:ext cx="1928789" cy="255131"/>
            </a:xfrm>
            <a:prstGeom prst="roundRect">
              <a:avLst/>
            </a:prstGeom>
            <a:noFill/>
            <a:ln>
              <a:noFill/>
            </a:ln>
            <a:effectLst/>
          </p:spPr>
          <p:txBody>
            <a:bodyPr rtlCol="0" anchor="ctr"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900" b="0" i="0" u="none" strike="noStrike" kern="0" cap="none" spc="0" normalizeH="0" baseline="0" noProof="0" dirty="0">
                  <a:ln>
                    <a:noFill/>
                  </a:ln>
                  <a:solidFill>
                    <a:srgbClr val="404040"/>
                  </a:solidFill>
                  <a:effectLst/>
                  <a:uLnTx/>
                  <a:uFillTx/>
                  <a:latin typeface="Adobe 黑体 Std R" panose="020B0400000000000000" pitchFamily="34" charset="-122"/>
                  <a:ea typeface="Adobe 黑体 Std R" panose="020B0400000000000000" pitchFamily="34" charset="-122"/>
                  <a:cs typeface="+mn-cs"/>
                </a:rPr>
                <a:t>Multi-Format Data</a:t>
              </a:r>
            </a:p>
          </p:txBody>
        </p:sp>
      </p:grp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791173" y="1026566"/>
            <a:ext cx="10718987" cy="5383759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en-US" altLang="zh-CN" dirty="0">
                <a:latin typeface="Calibri" panose="020F0502020204030204" pitchFamily="34" charset="0"/>
                <a:cs typeface="Calibri" panose="020F0502020204030204" pitchFamily="34" charset="0"/>
              </a:rPr>
              <a:t>Batch processing I/O optimization for computational acceleration</a:t>
            </a:r>
          </a:p>
          <a:p>
            <a:pPr lvl="1">
              <a:lnSpc>
                <a:spcPct val="100000"/>
              </a:lnSpc>
            </a:pPr>
            <a:r>
              <a:rPr lang="en-US" altLang="zh-CN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optimizing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for different data formats</a:t>
            </a:r>
          </a:p>
          <a:p>
            <a:pPr lvl="2">
              <a:lnSpc>
                <a:spcPct val="100000"/>
              </a:lnSpc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Use HDF5 direct I/O to avoid additional time consumption for memory copying.</a:t>
            </a:r>
            <a:endParaRPr lang="en-US" altLang="zh-CN" dirty="0">
              <a:solidFill>
                <a:srgbClr val="24292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2">
              <a:lnSpc>
                <a:spcPct val="100000"/>
              </a:lnSpc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multi-threading acceleration for TIFF</a:t>
            </a:r>
          </a:p>
          <a:p>
            <a:pPr lvl="1">
              <a:lnSpc>
                <a:spcPct val="100000"/>
              </a:lnSpc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Specific applications’ I/O optimization</a:t>
            </a:r>
            <a:endParaRPr lang="en-US" altLang="zh-CN" dirty="0">
              <a:solidFill>
                <a:srgbClr val="24292F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2">
              <a:lnSpc>
                <a:spcPct val="100000"/>
              </a:lnSpc>
            </a:pPr>
            <a:r>
              <a:rPr lang="en-US" altLang="zh-CN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asynchronous</a:t>
            </a: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 I/O for HEPSCT (increased by 25%).</a:t>
            </a:r>
          </a:p>
          <a:p>
            <a:pPr lvl="1">
              <a:lnSpc>
                <a:spcPct val="100000"/>
              </a:lnSpc>
            </a:pPr>
            <a:r>
              <a:rPr lang="en-US" altLang="zh-CN" b="1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Data prefetching strategy </a:t>
            </a:r>
          </a:p>
          <a:p>
            <a:pPr lvl="2">
              <a:lnSpc>
                <a:spcPct val="100000"/>
              </a:lnSpc>
            </a:pPr>
            <a:r>
              <a:rPr lang="en-US" altLang="zh-CN" dirty="0">
                <a:solidFill>
                  <a:srgbClr val="24292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based on producers and consumers module.</a:t>
            </a:r>
          </a:p>
          <a:p>
            <a:pPr lvl="2">
              <a:lnSpc>
                <a:spcPct val="100000"/>
              </a:lnSpc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HEPS application can determine the data being read.</a:t>
            </a:r>
          </a:p>
          <a:p>
            <a:pPr lvl="2">
              <a:lnSpc>
                <a:spcPct val="100000"/>
              </a:lnSpc>
            </a:pPr>
            <a:r>
              <a:rPr lang="en-US" altLang="zh-CN" b="0" i="0" dirty="0">
                <a:solidFill>
                  <a:srgbClr val="24292F"/>
                </a:solidFill>
                <a:effectLst/>
                <a:latin typeface="Calibri" panose="020F0502020204030204" pitchFamily="34" charset="0"/>
                <a:cs typeface="Calibri" panose="020F0502020204030204" pitchFamily="34" charset="0"/>
              </a:rPr>
              <a:t>Set a prefetch queue to control the amount of data being read</a:t>
            </a:r>
          </a:p>
          <a:p>
            <a:pPr lvl="1">
              <a:lnSpc>
                <a:spcPct val="100000"/>
              </a:lnSpc>
            </a:pPr>
            <a:r>
              <a:rPr lang="en-US" altLang="zh-CN" dirty="0">
                <a:solidFill>
                  <a:srgbClr val="24292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Support </a:t>
            </a:r>
            <a:r>
              <a:rPr lang="en-US" altLang="zh-CN" b="1" dirty="0">
                <a:solidFill>
                  <a:srgbClr val="24292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parallel</a:t>
            </a:r>
            <a:r>
              <a:rPr lang="en-US" altLang="zh-CN" dirty="0">
                <a:solidFill>
                  <a:srgbClr val="24292F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computing</a:t>
            </a:r>
          </a:p>
          <a:p>
            <a:pPr>
              <a:lnSpc>
                <a:spcPct val="100000"/>
              </a:lnSpc>
            </a:pPr>
            <a:r>
              <a:rPr lang="en-US" altLang="zh-CN" dirty="0" err="1">
                <a:latin typeface="Calibri" panose="020F0502020204030204" pitchFamily="34" charset="0"/>
                <a:cs typeface="Calibri" panose="020F0502020204030204" pitchFamily="34" charset="0"/>
              </a:rPr>
              <a:t>DaisyIO</a:t>
            </a:r>
            <a:r>
              <a:rPr lang="en-US" altLang="zh-CN" dirty="0">
                <a:latin typeface="Calibri" panose="020F0502020204030204" pitchFamily="34" charset="0"/>
                <a:cs typeface="Calibri" panose="020F0502020204030204" pitchFamily="34" charset="0"/>
              </a:rPr>
              <a:t> is currently undergoing integration with target scientific applications for functional validation.</a:t>
            </a:r>
          </a:p>
          <a:p>
            <a:pPr>
              <a:lnSpc>
                <a:spcPct val="100000"/>
              </a:lnSpc>
            </a:pPr>
            <a:r>
              <a:rPr lang="en-US" altLang="zh-CN" dirty="0">
                <a:latin typeface="Calibri" panose="020F0502020204030204" pitchFamily="34" charset="0"/>
                <a:cs typeface="Calibri" panose="020F0502020204030204" pitchFamily="34" charset="0"/>
              </a:rPr>
              <a:t>Enhancing functional test units and integrating into the CI/CD pipeline.</a:t>
            </a:r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2.2 Speedup batch processing</a:t>
            </a:r>
            <a:endParaRPr lang="zh-CN" altLang="en-US" dirty="0"/>
          </a:p>
        </p:txBody>
      </p:sp>
      <p:pic>
        <p:nvPicPr>
          <p:cNvPr id="62" name="图片 61"/>
          <p:cNvPicPr>
            <a:picLocks noChangeAspect="1"/>
          </p:cNvPicPr>
          <p:nvPr>
            <p:custDataLst>
              <p:tags r:id="rId1"/>
            </p:custDataLst>
          </p:nvPr>
        </p:nvPicPr>
        <p:blipFill>
          <a:blip r:embed="rId4"/>
          <a:stretch>
            <a:fillRect/>
          </a:stretch>
        </p:blipFill>
        <p:spPr>
          <a:xfrm>
            <a:off x="7871791" y="2194582"/>
            <a:ext cx="4054751" cy="2874871"/>
          </a:xfrm>
          <a:prstGeom prst="rect">
            <a:avLst/>
          </a:prstGeom>
        </p:spPr>
      </p:pic>
      <p:sp>
        <p:nvSpPr>
          <p:cNvPr id="6" name="文本框 5"/>
          <p:cNvSpPr txBox="1"/>
          <p:nvPr/>
        </p:nvSpPr>
        <p:spPr>
          <a:xfrm>
            <a:off x="9841396" y="5483771"/>
            <a:ext cx="235060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zh-CN" altLang="en-US" sz="1400" i="1" dirty="0"/>
              <a:t>The Practice of CICD in Advancing the Ecosystem Development of photon Source Software </a:t>
            </a:r>
            <a:r>
              <a:rPr lang="en-US" altLang="zh-CN" sz="1400" i="1" dirty="0"/>
              <a:t>–</a:t>
            </a:r>
            <a:r>
              <a:rPr lang="zh-CN" altLang="en-US" sz="1400" i="1" dirty="0"/>
              <a:t> </a:t>
            </a:r>
            <a:r>
              <a:rPr lang="en-US" altLang="zh-CN" sz="1400" i="1" dirty="0"/>
              <a:t>Liu Jianli</a:t>
            </a:r>
            <a:endParaRPr lang="zh-CN" altLang="en-US" sz="1400" i="1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736506" y="1026566"/>
            <a:ext cx="11289842" cy="2248377"/>
          </a:xfrm>
        </p:spPr>
        <p:txBody>
          <a:bodyPr/>
          <a:lstStyle/>
          <a:p>
            <a:r>
              <a:rPr lang="en-US" altLang="zh-CN" b="0" i="0" dirty="0">
                <a:effectLst/>
                <a:latin typeface="Inter"/>
              </a:rPr>
              <a:t>Design and implement a data format conversion tool</a:t>
            </a:r>
            <a:endParaRPr lang="en-US" altLang="zh-CN" dirty="0">
              <a:latin typeface="Inter"/>
            </a:endParaRPr>
          </a:p>
          <a:p>
            <a:pPr lvl="1"/>
            <a:r>
              <a:rPr lang="en-US" altLang="zh-CN" dirty="0">
                <a:latin typeface="Inter"/>
              </a:rPr>
              <a:t>T</a:t>
            </a:r>
            <a:r>
              <a:rPr lang="en-US" altLang="zh-CN" b="0" i="0" dirty="0">
                <a:effectLst/>
                <a:latin typeface="Inter"/>
              </a:rPr>
              <a:t>o solve the problem of mismatching between the data format generated by the detector and the data format required by the data analysis software.</a:t>
            </a:r>
            <a:endParaRPr lang="en-US" altLang="zh-CN" b="0" i="0" dirty="0">
              <a:solidFill>
                <a:srgbClr val="000000"/>
              </a:solidFill>
              <a:effectLst/>
              <a:latin typeface="Inter"/>
            </a:endParaRPr>
          </a:p>
          <a:p>
            <a:pPr lvl="1"/>
            <a:r>
              <a:rPr lang="en-US" altLang="zh-CN" b="0" i="0" dirty="0">
                <a:solidFill>
                  <a:srgbClr val="1C1F23"/>
                </a:solidFill>
                <a:effectLst/>
                <a:latin typeface="Inter"/>
              </a:rPr>
              <a:t>The functions of converting to txt and converting other formats to hdf5 files are being developed.</a:t>
            </a:r>
            <a:endParaRPr lang="zh-CN" altLang="en-US" dirty="0"/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2.3 Data format conversion</a:t>
            </a:r>
            <a:endParaRPr lang="zh-CN" altLang="en-US" dirty="0"/>
          </a:p>
        </p:txBody>
      </p:sp>
      <p:grpSp>
        <p:nvGrpSpPr>
          <p:cNvPr id="11" name="组合 10"/>
          <p:cNvGrpSpPr/>
          <p:nvPr/>
        </p:nvGrpSpPr>
        <p:grpSpPr>
          <a:xfrm>
            <a:off x="2480116" y="2897763"/>
            <a:ext cx="4030707" cy="3403646"/>
            <a:chOff x="1297360" y="3116424"/>
            <a:chExt cx="4030707" cy="3403646"/>
          </a:xfrm>
        </p:grpSpPr>
        <p:pic>
          <p:nvPicPr>
            <p:cNvPr id="5" name="图片 4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297360" y="3116424"/>
              <a:ext cx="4030707" cy="3403646"/>
            </a:xfrm>
            <a:prstGeom prst="rect">
              <a:avLst/>
            </a:prstGeom>
          </p:spPr>
        </p:pic>
        <p:sp>
          <p:nvSpPr>
            <p:cNvPr id="6" name="矩形 5"/>
            <p:cNvSpPr/>
            <p:nvPr/>
          </p:nvSpPr>
          <p:spPr>
            <a:xfrm>
              <a:off x="1938131" y="3289853"/>
              <a:ext cx="3314700" cy="253447"/>
            </a:xfrm>
            <a:prstGeom prst="rect">
              <a:avLst/>
            </a:pr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7" name="矩形 6"/>
            <p:cNvSpPr/>
            <p:nvPr/>
          </p:nvSpPr>
          <p:spPr>
            <a:xfrm>
              <a:off x="1399762" y="3571462"/>
              <a:ext cx="995569" cy="757030"/>
            </a:xfrm>
            <a:prstGeom prst="rect">
              <a:avLst/>
            </a:pr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8" name="矩形 7"/>
            <p:cNvSpPr/>
            <p:nvPr/>
          </p:nvSpPr>
          <p:spPr>
            <a:xfrm>
              <a:off x="1946414" y="5395292"/>
              <a:ext cx="3314700" cy="253447"/>
            </a:xfrm>
            <a:prstGeom prst="rect">
              <a:avLst/>
            </a:pr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  <p:sp>
          <p:nvSpPr>
            <p:cNvPr id="9" name="矩形 8"/>
            <p:cNvSpPr/>
            <p:nvPr/>
          </p:nvSpPr>
          <p:spPr>
            <a:xfrm>
              <a:off x="1959667" y="5671931"/>
              <a:ext cx="3314700" cy="253447"/>
            </a:xfrm>
            <a:prstGeom prst="rect">
              <a:avLst/>
            </a:prstGeom>
            <a:noFill/>
            <a:ln w="9525" cap="flat" cmpd="sng" algn="ctr">
              <a:solidFill>
                <a:schemeClr val="accent6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rtlCol="0" anchor="ctr"/>
            <a:lstStyle/>
            <a:p>
              <a:pPr algn="ctr"/>
              <a:endParaRPr lang="zh-CN" altLang="en-US"/>
            </a:p>
          </p:txBody>
        </p:sp>
      </p:grpSp>
      <p:sp>
        <p:nvSpPr>
          <p:cNvPr id="10" name="文本框 9"/>
          <p:cNvSpPr txBox="1"/>
          <p:nvPr/>
        </p:nvSpPr>
        <p:spPr>
          <a:xfrm>
            <a:off x="6669155" y="2887318"/>
            <a:ext cx="425394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b="0" i="0" dirty="0">
                <a:solidFill>
                  <a:srgbClr val="000000"/>
                </a:solidFill>
                <a:effectLst/>
                <a:latin typeface="Inter"/>
              </a:rPr>
              <a:t>Input files can be HDF5 files or HDF5 master files linked by multiple HDF5 files</a:t>
            </a:r>
          </a:p>
          <a:p>
            <a:endParaRPr lang="zh-CN" altLang="en-US" dirty="0"/>
          </a:p>
        </p:txBody>
      </p:sp>
      <p:sp>
        <p:nvSpPr>
          <p:cNvPr id="12" name="文本框 11"/>
          <p:cNvSpPr txBox="1"/>
          <p:nvPr/>
        </p:nvSpPr>
        <p:spPr>
          <a:xfrm>
            <a:off x="6727134" y="3914361"/>
            <a:ext cx="176088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b="0" i="0" dirty="0">
                <a:solidFill>
                  <a:srgbClr val="000000"/>
                </a:solidFill>
                <a:effectLst/>
                <a:latin typeface="Inter"/>
              </a:rPr>
              <a:t>HDF5 structure</a:t>
            </a:r>
          </a:p>
          <a:p>
            <a:endParaRPr lang="zh-CN" altLang="en-US" dirty="0"/>
          </a:p>
        </p:txBody>
      </p:sp>
      <p:sp>
        <p:nvSpPr>
          <p:cNvPr id="13" name="文本框 12"/>
          <p:cNvSpPr txBox="1"/>
          <p:nvPr/>
        </p:nvSpPr>
        <p:spPr>
          <a:xfrm>
            <a:off x="6690689" y="5120310"/>
            <a:ext cx="346213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dirty="0"/>
              <a:t>Output is multiple TIFF files</a:t>
            </a:r>
          </a:p>
          <a:p>
            <a:r>
              <a:rPr lang="en-US" altLang="zh-CN" dirty="0"/>
              <a:t>Users can define file name prefix</a:t>
            </a:r>
          </a:p>
          <a:p>
            <a:endParaRPr lang="zh-CN" alt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3.1 HEPS</a:t>
            </a:r>
            <a:r>
              <a:rPr lang="zh-CN" altLang="en-US" dirty="0"/>
              <a:t> </a:t>
            </a:r>
            <a:r>
              <a:rPr lang="en-US" altLang="zh-CN" dirty="0"/>
              <a:t>Stream Service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736506" y="1026566"/>
            <a:ext cx="11615514" cy="4804867"/>
          </a:xfrm>
        </p:spPr>
        <p:txBody>
          <a:bodyPr/>
          <a:lstStyle/>
          <a:p>
            <a:r>
              <a:rPr lang="en-US" altLang="zh-CN" b="0" i="0" dirty="0">
                <a:effectLst/>
                <a:latin typeface="Inter"/>
              </a:rPr>
              <a:t>A generalized and high-performance stream service platform.</a:t>
            </a:r>
            <a:endParaRPr lang="en-US" altLang="zh-CN" dirty="0"/>
          </a:p>
          <a:p>
            <a:pPr lvl="1"/>
            <a:r>
              <a:rPr lang="en-US" altLang="zh-CN" b="0" i="0" dirty="0">
                <a:effectLst/>
                <a:latin typeface="Inter"/>
              </a:rPr>
              <a:t>Build a distributed shared memory as a </a:t>
            </a:r>
            <a:r>
              <a:rPr lang="en-US" altLang="zh-CN" b="1" i="0" dirty="0">
                <a:effectLst/>
                <a:latin typeface="Inter"/>
              </a:rPr>
              <a:t>massive data cache pool</a:t>
            </a:r>
            <a:r>
              <a:rPr lang="en-US" altLang="zh-CN" b="0" i="0" dirty="0">
                <a:effectLst/>
                <a:latin typeface="Inter"/>
              </a:rPr>
              <a:t>.</a:t>
            </a:r>
          </a:p>
          <a:p>
            <a:pPr lvl="1"/>
            <a:r>
              <a:rPr lang="en-US" altLang="zh-CN" b="0" i="0" dirty="0">
                <a:effectLst/>
                <a:latin typeface="Inter"/>
              </a:rPr>
              <a:t>Realize the </a:t>
            </a:r>
            <a:r>
              <a:rPr lang="en-US" altLang="zh-CN" b="1" i="0" dirty="0">
                <a:effectLst/>
                <a:latin typeface="Inter"/>
              </a:rPr>
              <a:t>orchestration</a:t>
            </a:r>
            <a:r>
              <a:rPr lang="en-US" altLang="zh-CN" b="0" i="0" dirty="0">
                <a:effectLst/>
                <a:latin typeface="Inter"/>
              </a:rPr>
              <a:t> and supply of scientific data flows.</a:t>
            </a:r>
          </a:p>
          <a:p>
            <a:pPr lvl="1"/>
            <a:r>
              <a:rPr lang="en-US" altLang="zh-CN" b="0" i="0" dirty="0">
                <a:effectLst/>
                <a:latin typeface="Inter"/>
              </a:rPr>
              <a:t>Add an additional data flow at the DAQ for </a:t>
            </a:r>
            <a:r>
              <a:rPr lang="en-US" altLang="zh-CN" b="1" i="0" dirty="0">
                <a:effectLst/>
                <a:latin typeface="Inter"/>
              </a:rPr>
              <a:t>real-time processing</a:t>
            </a:r>
            <a:r>
              <a:rPr lang="en-US" altLang="zh-CN" b="0" i="0" dirty="0">
                <a:effectLst/>
                <a:latin typeface="Inter"/>
              </a:rPr>
              <a:t>.</a:t>
            </a:r>
            <a:endParaRPr lang="en-US" altLang="zh-CN" dirty="0"/>
          </a:p>
        </p:txBody>
      </p:sp>
      <p:pic>
        <p:nvPicPr>
          <p:cNvPr id="8" name="图片 7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9085" y="2951478"/>
            <a:ext cx="7507693" cy="326808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736506" y="975026"/>
            <a:ext cx="10718987" cy="4804867"/>
          </a:xfrm>
        </p:spPr>
        <p:txBody>
          <a:bodyPr>
            <a:normAutofit/>
          </a:bodyPr>
          <a:lstStyle/>
          <a:p>
            <a:r>
              <a:rPr lang="en-US" altLang="zh-CN" dirty="0"/>
              <a:t>Develop a unified module for streaming data access, parsing, management, and retrieval.</a:t>
            </a:r>
          </a:p>
          <a:p>
            <a:pPr lvl="1"/>
            <a:r>
              <a:rPr lang="en-US" altLang="zh-CN" dirty="0"/>
              <a:t>Access: Receiving data streams from the DAQ</a:t>
            </a:r>
          </a:p>
          <a:p>
            <a:pPr lvl="1"/>
            <a:r>
              <a:rPr lang="en-US" altLang="zh-CN" dirty="0"/>
              <a:t>Parsing: Parsing the data stream into a dictionary format</a:t>
            </a:r>
          </a:p>
          <a:p>
            <a:pPr lvl="1"/>
            <a:r>
              <a:rPr lang="en-US" altLang="zh-CN" dirty="0"/>
              <a:t>Management: Defining the data storage path</a:t>
            </a:r>
          </a:p>
          <a:p>
            <a:pPr lvl="1"/>
            <a:r>
              <a:rPr lang="en-US" altLang="zh-CN" dirty="0"/>
              <a:t>Retrieval: Providing functionality for data retrieval and metadata listing</a:t>
            </a:r>
          </a:p>
          <a:p>
            <a:pPr lvl="1"/>
            <a:r>
              <a:rPr lang="en-US" altLang="zh-CN" dirty="0"/>
              <a:t>Clarify the rules for integrating the new stream processing.</a:t>
            </a:r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3.1 HEPS</a:t>
            </a:r>
            <a:r>
              <a:rPr lang="zh-CN" altLang="en-US" dirty="0"/>
              <a:t> </a:t>
            </a:r>
            <a:r>
              <a:rPr lang="en-US" altLang="zh-CN" dirty="0"/>
              <a:t>Stream Service</a:t>
            </a:r>
            <a:endParaRPr lang="zh-CN" altLang="en-US" dirty="0"/>
          </a:p>
        </p:txBody>
      </p:sp>
      <p:grpSp>
        <p:nvGrpSpPr>
          <p:cNvPr id="146" name="组合 145"/>
          <p:cNvGrpSpPr/>
          <p:nvPr/>
        </p:nvGrpSpPr>
        <p:grpSpPr>
          <a:xfrm>
            <a:off x="780790" y="4100125"/>
            <a:ext cx="9791518" cy="2123153"/>
            <a:chOff x="2031793" y="3525126"/>
            <a:chExt cx="7502213" cy="1577007"/>
          </a:xfrm>
        </p:grpSpPr>
        <p:grpSp>
          <p:nvGrpSpPr>
            <p:cNvPr id="149" name="组合 148"/>
            <p:cNvGrpSpPr/>
            <p:nvPr/>
          </p:nvGrpSpPr>
          <p:grpSpPr>
            <a:xfrm>
              <a:off x="2031793" y="4036427"/>
              <a:ext cx="989001" cy="807729"/>
              <a:chOff x="1254962" y="4808538"/>
              <a:chExt cx="1339135" cy="1127051"/>
            </a:xfrm>
            <a:solidFill>
              <a:srgbClr val="EE7008">
                <a:lumMod val="40000"/>
                <a:lumOff val="60000"/>
              </a:srgbClr>
            </a:solidFill>
          </p:grpSpPr>
          <p:sp>
            <p:nvSpPr>
              <p:cNvPr id="180" name="六边形 179"/>
              <p:cNvSpPr/>
              <p:nvPr/>
            </p:nvSpPr>
            <p:spPr>
              <a:xfrm>
                <a:off x="1254962" y="48085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algn="ctr">
                  <a:defRPr/>
                </a:pPr>
                <a:endParaRPr lang="zh-CN" altLang="en-US" sz="1100" kern="0">
                  <a:solidFill>
                    <a:srgbClr val="FFFFFF"/>
                  </a:solidFill>
                  <a:latin typeface="Calibri" panose="020F0502020204030204"/>
                  <a:ea typeface="微软雅黑" panose="020B0503020204020204" charset="-122"/>
                </a:endParaRPr>
              </a:p>
            </p:txBody>
          </p:sp>
          <p:sp>
            <p:nvSpPr>
              <p:cNvPr id="181" name="六边形 180"/>
              <p:cNvSpPr/>
              <p:nvPr/>
            </p:nvSpPr>
            <p:spPr>
              <a:xfrm>
                <a:off x="1407362" y="49609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algn="ctr">
                  <a:defRPr/>
                </a:pPr>
                <a:endParaRPr lang="zh-CN" altLang="en-US" sz="1100" kern="0">
                  <a:solidFill>
                    <a:srgbClr val="FFFFFF"/>
                  </a:solidFill>
                  <a:latin typeface="Calibri" panose="020F0502020204030204"/>
                  <a:ea typeface="微软雅黑" panose="020B0503020204020204" charset="-122"/>
                </a:endParaRPr>
              </a:p>
            </p:txBody>
          </p:sp>
          <p:sp>
            <p:nvSpPr>
              <p:cNvPr id="182" name="六边形 181"/>
              <p:cNvSpPr/>
              <p:nvPr/>
            </p:nvSpPr>
            <p:spPr>
              <a:xfrm>
                <a:off x="1559762" y="51133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algn="ctr">
                  <a:defRPr/>
                </a:pPr>
                <a:r>
                  <a:rPr lang="en-US" altLang="zh-CN" sz="1100" kern="0" dirty="0">
                    <a:solidFill>
                      <a:srgbClr val="000000"/>
                    </a:solidFill>
                    <a:latin typeface="Calibri" panose="020F0502020204030204"/>
                    <a:ea typeface="微软雅黑" panose="020B0503020204020204" charset="-122"/>
                  </a:rPr>
                  <a:t>DAQ</a:t>
                </a:r>
                <a:endParaRPr lang="zh-CN" altLang="en-US" sz="1100" kern="0" dirty="0">
                  <a:solidFill>
                    <a:srgbClr val="000000"/>
                  </a:solidFill>
                  <a:latin typeface="Calibri" panose="020F0502020204030204"/>
                  <a:ea typeface="微软雅黑" panose="020B0503020204020204" charset="-122"/>
                </a:endParaRPr>
              </a:p>
            </p:txBody>
          </p:sp>
        </p:grpSp>
        <p:grpSp>
          <p:nvGrpSpPr>
            <p:cNvPr id="150" name="组合 149"/>
            <p:cNvGrpSpPr/>
            <p:nvPr/>
          </p:nvGrpSpPr>
          <p:grpSpPr>
            <a:xfrm>
              <a:off x="3341439" y="3525126"/>
              <a:ext cx="4680521" cy="1577007"/>
              <a:chOff x="1656805" y="2387148"/>
              <a:chExt cx="4680521" cy="1577007"/>
            </a:xfrm>
          </p:grpSpPr>
          <p:grpSp>
            <p:nvGrpSpPr>
              <p:cNvPr id="162" name="组合 161"/>
              <p:cNvGrpSpPr/>
              <p:nvPr/>
            </p:nvGrpSpPr>
            <p:grpSpPr>
              <a:xfrm>
                <a:off x="1656805" y="2387148"/>
                <a:ext cx="4680521" cy="1577007"/>
                <a:chOff x="3906392" y="2821199"/>
                <a:chExt cx="4690977" cy="1577007"/>
              </a:xfrm>
              <a:solidFill>
                <a:srgbClr val="4BACC6">
                  <a:lumMod val="20000"/>
                  <a:lumOff val="80000"/>
                </a:srgbClr>
              </a:solidFill>
            </p:grpSpPr>
            <p:sp>
              <p:nvSpPr>
                <p:cNvPr id="176" name="矩形 175"/>
                <p:cNvSpPr/>
                <p:nvPr/>
              </p:nvSpPr>
              <p:spPr>
                <a:xfrm>
                  <a:off x="3906392" y="2822291"/>
                  <a:ext cx="1168416" cy="1575589"/>
                </a:xfrm>
                <a:prstGeom prst="rect">
                  <a:avLst/>
                </a:prstGeom>
                <a:gradFill rotWithShape="1">
                  <a:gsLst>
                    <a:gs pos="0">
                      <a:srgbClr val="4F81BD">
                        <a:tint val="50000"/>
                        <a:satMod val="300000"/>
                      </a:srgbClr>
                    </a:gs>
                    <a:gs pos="35000">
                      <a:srgbClr val="4F81BD">
                        <a:tint val="37000"/>
                        <a:satMod val="300000"/>
                      </a:srgbClr>
                    </a:gs>
                    <a:gs pos="100000">
                      <a:srgbClr val="4F81BD">
                        <a:tint val="15000"/>
                        <a:satMod val="350000"/>
                      </a:srgbClr>
                    </a:gs>
                  </a:gsLst>
                  <a:lin ang="16200000" scaled="1"/>
                </a:gradFill>
                <a:ln w="9525" cap="flat" cmpd="sng" algn="ctr">
                  <a:solidFill>
                    <a:srgbClr val="4F81BD">
                      <a:shade val="95000"/>
                      <a:satMod val="105000"/>
                    </a:srgbClr>
                  </a:solidFill>
                  <a:prstDash val="solid"/>
                </a:ln>
                <a:effectLst>
                  <a:outerShdw blurRad="40000" dist="20000" dir="5400000" rotWithShape="0">
                    <a:srgbClr val="000000">
                      <a:alpha val="38000"/>
                    </a:srgbClr>
                  </a:outerShdw>
                </a:effectLst>
              </p:spPr>
              <p:txBody>
                <a:bodyPr rtlCol="0" anchor="ctr"/>
                <a:lstStyle/>
                <a:p>
                  <a:pPr marL="0" marR="0" lvl="0" indent="0" algn="ctr" defTabSz="802005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1100" b="0" i="0" u="none" strike="noStrike" kern="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endParaRPr>
                </a:p>
              </p:txBody>
            </p:sp>
            <p:sp>
              <p:nvSpPr>
                <p:cNvPr id="177" name="矩形 176"/>
                <p:cNvSpPr/>
                <p:nvPr/>
              </p:nvSpPr>
              <p:spPr>
                <a:xfrm>
                  <a:off x="5079808" y="2822617"/>
                  <a:ext cx="1168416" cy="1575589"/>
                </a:xfrm>
                <a:prstGeom prst="rect">
                  <a:avLst/>
                </a:prstGeom>
                <a:gradFill rotWithShape="1">
                  <a:gsLst>
                    <a:gs pos="0">
                      <a:srgbClr val="4F81BD">
                        <a:tint val="50000"/>
                        <a:satMod val="300000"/>
                      </a:srgbClr>
                    </a:gs>
                    <a:gs pos="35000">
                      <a:srgbClr val="4F81BD">
                        <a:tint val="37000"/>
                        <a:satMod val="300000"/>
                      </a:srgbClr>
                    </a:gs>
                    <a:gs pos="100000">
                      <a:srgbClr val="4F81BD">
                        <a:tint val="15000"/>
                        <a:satMod val="350000"/>
                      </a:srgbClr>
                    </a:gs>
                  </a:gsLst>
                  <a:lin ang="16200000" scaled="1"/>
                </a:gradFill>
                <a:ln w="9525" cap="flat" cmpd="sng" algn="ctr">
                  <a:solidFill>
                    <a:srgbClr val="4F81BD">
                      <a:shade val="95000"/>
                      <a:satMod val="105000"/>
                    </a:srgbClr>
                  </a:solidFill>
                  <a:prstDash val="solid"/>
                </a:ln>
                <a:effectLst>
                  <a:outerShdw blurRad="40000" dist="20000" dir="5400000" rotWithShape="0">
                    <a:srgbClr val="000000">
                      <a:alpha val="38000"/>
                    </a:srgbClr>
                  </a:outerShdw>
                </a:effectLst>
              </p:spPr>
              <p:txBody>
                <a:bodyPr rtlCol="0" anchor="ctr"/>
                <a:lstStyle/>
                <a:p>
                  <a:pPr marL="0" marR="0" lvl="0" indent="0" algn="ctr" defTabSz="802005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1100" b="0" i="0" u="none" strike="noStrike" kern="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endParaRPr>
                </a:p>
              </p:txBody>
            </p:sp>
            <p:sp>
              <p:nvSpPr>
                <p:cNvPr id="178" name="矩形 177"/>
                <p:cNvSpPr/>
                <p:nvPr/>
              </p:nvSpPr>
              <p:spPr>
                <a:xfrm>
                  <a:off x="6258205" y="2822480"/>
                  <a:ext cx="1168416" cy="1575589"/>
                </a:xfrm>
                <a:prstGeom prst="rect">
                  <a:avLst/>
                </a:prstGeom>
                <a:gradFill rotWithShape="1">
                  <a:gsLst>
                    <a:gs pos="0">
                      <a:srgbClr val="4F81BD">
                        <a:tint val="50000"/>
                        <a:satMod val="300000"/>
                      </a:srgbClr>
                    </a:gs>
                    <a:gs pos="35000">
                      <a:srgbClr val="4F81BD">
                        <a:tint val="37000"/>
                        <a:satMod val="300000"/>
                      </a:srgbClr>
                    </a:gs>
                    <a:gs pos="100000">
                      <a:srgbClr val="4F81BD">
                        <a:tint val="15000"/>
                        <a:satMod val="350000"/>
                      </a:srgbClr>
                    </a:gs>
                  </a:gsLst>
                  <a:lin ang="16200000" scaled="1"/>
                </a:gradFill>
                <a:ln w="9525" cap="flat" cmpd="sng" algn="ctr">
                  <a:solidFill>
                    <a:srgbClr val="4F81BD">
                      <a:shade val="95000"/>
                      <a:satMod val="105000"/>
                    </a:srgbClr>
                  </a:solidFill>
                  <a:prstDash val="solid"/>
                </a:ln>
                <a:effectLst>
                  <a:outerShdw blurRad="40000" dist="20000" dir="5400000" rotWithShape="0">
                    <a:srgbClr val="000000">
                      <a:alpha val="38000"/>
                    </a:srgbClr>
                  </a:outerShdw>
                </a:effectLst>
              </p:spPr>
              <p:txBody>
                <a:bodyPr rtlCol="0" anchor="ctr"/>
                <a:lstStyle/>
                <a:p>
                  <a:pPr marL="0" marR="0" lvl="0" indent="0" algn="ctr" defTabSz="802005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1100" b="0" i="0" u="none" strike="noStrike" kern="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endParaRPr>
                </a:p>
              </p:txBody>
            </p:sp>
            <p:sp>
              <p:nvSpPr>
                <p:cNvPr id="179" name="矩形 178"/>
                <p:cNvSpPr/>
                <p:nvPr/>
              </p:nvSpPr>
              <p:spPr>
                <a:xfrm>
                  <a:off x="7428953" y="2821199"/>
                  <a:ext cx="1168416" cy="1575588"/>
                </a:xfrm>
                <a:prstGeom prst="rect">
                  <a:avLst/>
                </a:prstGeom>
                <a:gradFill rotWithShape="1">
                  <a:gsLst>
                    <a:gs pos="0">
                      <a:srgbClr val="4F81BD">
                        <a:tint val="50000"/>
                        <a:satMod val="300000"/>
                      </a:srgbClr>
                    </a:gs>
                    <a:gs pos="35000">
                      <a:srgbClr val="4F81BD">
                        <a:tint val="37000"/>
                        <a:satMod val="300000"/>
                      </a:srgbClr>
                    </a:gs>
                    <a:gs pos="100000">
                      <a:srgbClr val="4F81BD">
                        <a:tint val="15000"/>
                        <a:satMod val="350000"/>
                      </a:srgbClr>
                    </a:gs>
                  </a:gsLst>
                  <a:lin ang="16200000" scaled="1"/>
                </a:gradFill>
                <a:ln w="9525" cap="flat" cmpd="sng" algn="ctr">
                  <a:solidFill>
                    <a:srgbClr val="4F81BD">
                      <a:shade val="95000"/>
                      <a:satMod val="105000"/>
                    </a:srgbClr>
                  </a:solidFill>
                  <a:prstDash val="solid"/>
                </a:ln>
                <a:effectLst>
                  <a:outerShdw blurRad="40000" dist="20000" dir="5400000" rotWithShape="0">
                    <a:srgbClr val="000000">
                      <a:alpha val="38000"/>
                    </a:srgbClr>
                  </a:outerShdw>
                </a:effectLst>
              </p:spPr>
              <p:txBody>
                <a:bodyPr rtlCol="0" anchor="ctr"/>
                <a:lstStyle/>
                <a:p>
                  <a:pPr marL="0" marR="0" lvl="0" indent="0" algn="ctr" defTabSz="802005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endParaRPr kumimoji="0" lang="zh-CN" altLang="en-US" sz="1100" b="0" i="0" u="none" strike="noStrike" kern="0" cap="none" spc="0" normalizeH="0" baseline="0" noProof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endParaRPr>
                </a:p>
              </p:txBody>
            </p:sp>
          </p:grpSp>
          <p:sp>
            <p:nvSpPr>
              <p:cNvPr id="163" name="矩形: 圆角 162"/>
              <p:cNvSpPr/>
              <p:nvPr/>
            </p:nvSpPr>
            <p:spPr>
              <a:xfrm>
                <a:off x="1834554" y="2838538"/>
                <a:ext cx="810313" cy="299245"/>
              </a:xfrm>
              <a:prstGeom prst="roundRec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DataRec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64" name="文本框 163"/>
              <p:cNvSpPr txBox="1"/>
              <p:nvPr/>
            </p:nvSpPr>
            <p:spPr>
              <a:xfrm>
                <a:off x="5143431" y="2438253"/>
                <a:ext cx="1193895" cy="44578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A data access API designed for computational tasks.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</a:endParaRPr>
              </a:p>
            </p:txBody>
          </p:sp>
          <p:sp>
            <p:nvSpPr>
              <p:cNvPr id="165" name="文本框 164"/>
              <p:cNvSpPr txBox="1"/>
              <p:nvPr/>
            </p:nvSpPr>
            <p:spPr>
              <a:xfrm>
                <a:off x="4003376" y="2443521"/>
                <a:ext cx="1165812" cy="44578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Buidl</a:t>
                </a: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 path based on </a:t>
                </a: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beamlineName</a:t>
                </a: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/</a:t>
                </a:r>
              </a:p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Beamtimeid</a:t>
                </a: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…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</a:endParaRPr>
              </a:p>
            </p:txBody>
          </p:sp>
          <p:sp>
            <p:nvSpPr>
              <p:cNvPr id="166" name="文本框 165"/>
              <p:cNvSpPr txBox="1"/>
              <p:nvPr/>
            </p:nvSpPr>
            <p:spPr>
              <a:xfrm>
                <a:off x="2810929" y="2446162"/>
                <a:ext cx="1193895" cy="44578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Parsing streaming data based on different beamline configurations.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</a:endParaRPr>
              </a:p>
            </p:txBody>
          </p:sp>
          <p:sp>
            <p:nvSpPr>
              <p:cNvPr id="167" name="文本框 166"/>
              <p:cNvSpPr txBox="1"/>
              <p:nvPr/>
            </p:nvSpPr>
            <p:spPr>
              <a:xfrm>
                <a:off x="1688373" y="2446162"/>
                <a:ext cx="1193895" cy="44578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Building multiple stream data access based on </a:t>
                </a: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ZeroMQ</a:t>
                </a: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</a:rPr>
                  <a:t>.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</a:endParaRPr>
              </a:p>
            </p:txBody>
          </p:sp>
          <p:sp>
            <p:nvSpPr>
              <p:cNvPr id="168" name="矩形: 圆角 167"/>
              <p:cNvSpPr/>
              <p:nvPr/>
            </p:nvSpPr>
            <p:spPr>
              <a:xfrm>
                <a:off x="1834554" y="3208692"/>
                <a:ext cx="810313" cy="299245"/>
              </a:xfrm>
              <a:prstGeom prst="roundRec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DataRec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69" name="矩形: 圆角 168"/>
              <p:cNvSpPr/>
              <p:nvPr/>
            </p:nvSpPr>
            <p:spPr>
              <a:xfrm>
                <a:off x="1834554" y="3576757"/>
                <a:ext cx="810313" cy="299245"/>
              </a:xfrm>
              <a:prstGeom prst="roundRec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DataRec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70" name="矩形: 圆角 169"/>
              <p:cNvSpPr/>
              <p:nvPr/>
            </p:nvSpPr>
            <p:spPr>
              <a:xfrm>
                <a:off x="3002687" y="2838538"/>
                <a:ext cx="810313" cy="299245"/>
              </a:xfrm>
              <a:prstGeom prst="roundRec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 err="1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DataPrase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71" name="流程图: 多文档 170"/>
              <p:cNvSpPr/>
              <p:nvPr/>
            </p:nvSpPr>
            <p:spPr>
              <a:xfrm>
                <a:off x="3076089" y="3290866"/>
                <a:ext cx="671152" cy="382584"/>
              </a:xfrm>
              <a:prstGeom prst="flowChartMultidocumen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config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72" name="流程图: 文档 171"/>
              <p:cNvSpPr/>
              <p:nvPr/>
            </p:nvSpPr>
            <p:spPr>
              <a:xfrm>
                <a:off x="4187043" y="2822248"/>
                <a:ext cx="814011" cy="330443"/>
              </a:xfrm>
              <a:prstGeom prst="flowChartDocumen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/path/A.dat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73" name="流程图: 文档 172"/>
              <p:cNvSpPr/>
              <p:nvPr/>
            </p:nvSpPr>
            <p:spPr>
              <a:xfrm>
                <a:off x="4179753" y="3302314"/>
                <a:ext cx="814011" cy="330443"/>
              </a:xfrm>
              <a:prstGeom prst="flowChartDocumen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/path/B.dat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74" name="矩形: 圆角 173"/>
              <p:cNvSpPr/>
              <p:nvPr/>
            </p:nvSpPr>
            <p:spPr>
              <a:xfrm>
                <a:off x="5344631" y="2928591"/>
                <a:ext cx="810313" cy="299245"/>
              </a:xfrm>
              <a:prstGeom prst="roundRec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Read()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  <p:sp>
            <p:nvSpPr>
              <p:cNvPr id="175" name="矩形: 圆角 174"/>
              <p:cNvSpPr/>
              <p:nvPr/>
            </p:nvSpPr>
            <p:spPr>
              <a:xfrm>
                <a:off x="5344632" y="3385055"/>
                <a:ext cx="810313" cy="299245"/>
              </a:xfrm>
              <a:prstGeom prst="roundRect">
                <a:avLst/>
              </a:prstGeom>
              <a:gradFill rotWithShape="1">
                <a:gsLst>
                  <a:gs pos="0">
                    <a:srgbClr val="4F81BD">
                      <a:tint val="50000"/>
                      <a:satMod val="300000"/>
                    </a:srgbClr>
                  </a:gs>
                  <a:gs pos="35000">
                    <a:srgbClr val="4F81BD">
                      <a:tint val="37000"/>
                      <a:satMod val="300000"/>
                    </a:srgbClr>
                  </a:gs>
                  <a:gs pos="100000">
                    <a:srgbClr val="4F81BD">
                      <a:tint val="15000"/>
                      <a:satMod val="350000"/>
                    </a:srgbClr>
                  </a:gs>
                </a:gsLst>
                <a:lin ang="16200000" scaled="1"/>
              </a:gradFill>
              <a:ln w="9525" cap="flat" cmpd="sng" algn="ctr">
                <a:solidFill>
                  <a:srgbClr val="4F81BD">
                    <a:shade val="95000"/>
                    <a:satMod val="105000"/>
                  </a:srgbClr>
                </a:solidFill>
                <a:prstDash val="solid"/>
              </a:ln>
              <a:effectLst>
                <a:outerShdw blurRad="40000" dist="20000" dir="5400000" rotWithShape="0">
                  <a:srgbClr val="000000">
                    <a:alpha val="38000"/>
                  </a:srgbClr>
                </a:outerShdw>
              </a:effectLst>
            </p:spPr>
            <p:txBody>
              <a:bodyPr rtlCol="0" anchor="ctr"/>
              <a:lstStyle/>
              <a:p>
                <a:pPr marL="0" marR="0" lvl="0" indent="0" algn="ctr" defTabSz="802005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100" b="0" i="0" u="none" strike="noStrike" kern="0" cap="none" spc="0" normalizeH="0" baseline="0" noProof="0" dirty="0">
                    <a:ln>
                      <a:noFill/>
                    </a:ln>
                    <a:solidFill>
                      <a:prstClr val="black"/>
                    </a:solidFill>
                    <a:effectLst/>
                    <a:uLnTx/>
                    <a:uFillTx/>
                    <a:latin typeface="Times New Roman" panose="02020603050405020304"/>
                    <a:ea typeface="微软雅黑" panose="020B0503020204020204" charset="-122"/>
                    <a:cs typeface="+mn-cs"/>
                  </a:rPr>
                  <a:t>ls()</a:t>
                </a:r>
                <a:endParaRPr kumimoji="0" lang="zh-CN" altLang="en-US" sz="11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endParaRPr>
              </a:p>
            </p:txBody>
          </p:sp>
        </p:grpSp>
        <p:grpSp>
          <p:nvGrpSpPr>
            <p:cNvPr id="151" name="组合 150"/>
            <p:cNvGrpSpPr/>
            <p:nvPr/>
          </p:nvGrpSpPr>
          <p:grpSpPr>
            <a:xfrm>
              <a:off x="8350793" y="3797143"/>
              <a:ext cx="1183213" cy="1067854"/>
              <a:chOff x="3893058" y="771331"/>
              <a:chExt cx="1650976" cy="1372940"/>
            </a:xfrm>
          </p:grpSpPr>
          <p:grpSp>
            <p:nvGrpSpPr>
              <p:cNvPr id="158" name="组合 157"/>
              <p:cNvGrpSpPr/>
              <p:nvPr/>
            </p:nvGrpSpPr>
            <p:grpSpPr>
              <a:xfrm>
                <a:off x="3893058" y="771331"/>
                <a:ext cx="1650976" cy="1345200"/>
                <a:chOff x="3235084" y="1007449"/>
                <a:chExt cx="1650976" cy="1345200"/>
              </a:xfrm>
            </p:grpSpPr>
            <p:sp>
              <p:nvSpPr>
                <p:cNvPr id="160" name="矩形 159"/>
                <p:cNvSpPr/>
                <p:nvPr/>
              </p:nvSpPr>
              <p:spPr>
                <a:xfrm>
                  <a:off x="3235084" y="1913544"/>
                  <a:ext cx="1650976" cy="439105"/>
                </a:xfrm>
                <a:prstGeom prst="rect">
                  <a:avLst/>
                </a:prstGeom>
                <a:noFill/>
                <a:ln w="10795" cap="flat" cmpd="sng" algn="ctr">
                  <a:solidFill>
                    <a:srgbClr val="FFFFFF"/>
                  </a:solidFill>
                  <a:prstDash val="solid"/>
                </a:ln>
                <a:effectLst/>
              </p:spPr>
              <p:txBody>
                <a:bodyPr rtlCol="0" anchor="ctr"/>
                <a:lstStyle/>
                <a:p>
                  <a:pPr algn="ctr">
                    <a:defRPr/>
                  </a:pPr>
                  <a:r>
                    <a:rPr lang="en-US" altLang="zh-CN" sz="1100" kern="0" dirty="0">
                      <a:solidFill>
                        <a:srgbClr val="000000"/>
                      </a:solidFill>
                      <a:latin typeface="Calibri" panose="020F0502020204030204"/>
                      <a:ea typeface="微软雅黑" panose="020B0503020204020204" charset="-122"/>
                    </a:rPr>
                    <a:t>Stream Processing</a:t>
                  </a:r>
                  <a:endParaRPr lang="zh-CN" altLang="en-US" sz="1100" kern="0" dirty="0">
                    <a:solidFill>
                      <a:srgbClr val="000000"/>
                    </a:solidFill>
                    <a:latin typeface="Calibri" panose="020F0502020204030204"/>
                    <a:ea typeface="微软雅黑" panose="020B0503020204020204" charset="-122"/>
                  </a:endParaRPr>
                </a:p>
              </p:txBody>
            </p:sp>
            <p:pic>
              <p:nvPicPr>
                <p:cNvPr id="161" name="图形 160" descr="云计算 纯色填充"/>
                <p:cNvPicPr>
                  <a:picLocks noChangeAspect="1"/>
                </p:cNvPicPr>
                <p:nvPr/>
              </p:nvPicPr>
              <p:blipFill>
                <a:blip r:embed="rId3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>
                  <a:off x="3568726" y="1007449"/>
                  <a:ext cx="875231" cy="743099"/>
                </a:xfrm>
                <a:prstGeom prst="rect">
                  <a:avLst/>
                </a:prstGeom>
              </p:spPr>
            </p:pic>
          </p:grpSp>
          <p:sp>
            <p:nvSpPr>
              <p:cNvPr id="159" name="矩形: 圆角 47"/>
              <p:cNvSpPr/>
              <p:nvPr/>
            </p:nvSpPr>
            <p:spPr>
              <a:xfrm>
                <a:off x="4078493" y="1691515"/>
                <a:ext cx="1286749" cy="452756"/>
              </a:xfrm>
              <a:custGeom>
                <a:avLst/>
                <a:gdLst>
                  <a:gd name="connsiteX0" fmla="*/ 0 w 4082902"/>
                  <a:gd name="connsiteY0" fmla="*/ 75421 h 452519"/>
                  <a:gd name="connsiteX1" fmla="*/ 75421 w 4082902"/>
                  <a:gd name="connsiteY1" fmla="*/ 0 h 452519"/>
                  <a:gd name="connsiteX2" fmla="*/ 676464 w 4082902"/>
                  <a:gd name="connsiteY2" fmla="*/ 0 h 452519"/>
                  <a:gd name="connsiteX3" fmla="*/ 1120226 w 4082902"/>
                  <a:gd name="connsiteY3" fmla="*/ 0 h 452519"/>
                  <a:gd name="connsiteX4" fmla="*/ 1642628 w 4082902"/>
                  <a:gd name="connsiteY4" fmla="*/ 0 h 452519"/>
                  <a:gd name="connsiteX5" fmla="*/ 2165030 w 4082902"/>
                  <a:gd name="connsiteY5" fmla="*/ 0 h 452519"/>
                  <a:gd name="connsiteX6" fmla="*/ 2608791 w 4082902"/>
                  <a:gd name="connsiteY6" fmla="*/ 0 h 452519"/>
                  <a:gd name="connsiteX7" fmla="*/ 3052552 w 4082902"/>
                  <a:gd name="connsiteY7" fmla="*/ 0 h 452519"/>
                  <a:gd name="connsiteX8" fmla="*/ 4007481 w 4082902"/>
                  <a:gd name="connsiteY8" fmla="*/ 0 h 452519"/>
                  <a:gd name="connsiteX9" fmla="*/ 4082902 w 4082902"/>
                  <a:gd name="connsiteY9" fmla="*/ 75421 h 452519"/>
                  <a:gd name="connsiteX10" fmla="*/ 4082902 w 4082902"/>
                  <a:gd name="connsiteY10" fmla="*/ 377098 h 452519"/>
                  <a:gd name="connsiteX11" fmla="*/ 4007481 w 4082902"/>
                  <a:gd name="connsiteY11" fmla="*/ 452519 h 452519"/>
                  <a:gd name="connsiteX12" fmla="*/ 3406438 w 4082902"/>
                  <a:gd name="connsiteY12" fmla="*/ 452519 h 452519"/>
                  <a:gd name="connsiteX13" fmla="*/ 2962676 w 4082902"/>
                  <a:gd name="connsiteY13" fmla="*/ 452519 h 452519"/>
                  <a:gd name="connsiteX14" fmla="*/ 2361633 w 4082902"/>
                  <a:gd name="connsiteY14" fmla="*/ 452519 h 452519"/>
                  <a:gd name="connsiteX15" fmla="*/ 1917872 w 4082902"/>
                  <a:gd name="connsiteY15" fmla="*/ 452519 h 452519"/>
                  <a:gd name="connsiteX16" fmla="*/ 1356149 w 4082902"/>
                  <a:gd name="connsiteY16" fmla="*/ 452519 h 452519"/>
                  <a:gd name="connsiteX17" fmla="*/ 912388 w 4082902"/>
                  <a:gd name="connsiteY17" fmla="*/ 452519 h 452519"/>
                  <a:gd name="connsiteX18" fmla="*/ 75421 w 4082902"/>
                  <a:gd name="connsiteY18" fmla="*/ 452519 h 452519"/>
                  <a:gd name="connsiteX19" fmla="*/ 0 w 4082902"/>
                  <a:gd name="connsiteY19" fmla="*/ 377098 h 452519"/>
                  <a:gd name="connsiteX20" fmla="*/ 0 w 4082902"/>
                  <a:gd name="connsiteY20" fmla="*/ 75421 h 45251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</a:cxnLst>
                <a:rect l="l" t="t" r="r" b="b"/>
                <a:pathLst>
                  <a:path w="4082902" h="452519" extrusionOk="0">
                    <a:moveTo>
                      <a:pt x="0" y="75421"/>
                    </a:moveTo>
                    <a:cubicBezTo>
                      <a:pt x="3339" y="39506"/>
                      <a:pt x="34621" y="535"/>
                      <a:pt x="75421" y="0"/>
                    </a:cubicBezTo>
                    <a:cubicBezTo>
                      <a:pt x="226325" y="-44756"/>
                      <a:pt x="464706" y="13441"/>
                      <a:pt x="676464" y="0"/>
                    </a:cubicBezTo>
                    <a:cubicBezTo>
                      <a:pt x="888222" y="-13441"/>
                      <a:pt x="904262" y="39486"/>
                      <a:pt x="1120226" y="0"/>
                    </a:cubicBezTo>
                    <a:cubicBezTo>
                      <a:pt x="1336190" y="-39486"/>
                      <a:pt x="1483247" y="16285"/>
                      <a:pt x="1642628" y="0"/>
                    </a:cubicBezTo>
                    <a:cubicBezTo>
                      <a:pt x="1802009" y="-16285"/>
                      <a:pt x="1904939" y="27310"/>
                      <a:pt x="2165030" y="0"/>
                    </a:cubicBezTo>
                    <a:cubicBezTo>
                      <a:pt x="2425121" y="-27310"/>
                      <a:pt x="2447959" y="50043"/>
                      <a:pt x="2608791" y="0"/>
                    </a:cubicBezTo>
                    <a:cubicBezTo>
                      <a:pt x="2769623" y="-50043"/>
                      <a:pt x="2892815" y="9300"/>
                      <a:pt x="3052552" y="0"/>
                    </a:cubicBezTo>
                    <a:cubicBezTo>
                      <a:pt x="3212289" y="-9300"/>
                      <a:pt x="3781134" y="5497"/>
                      <a:pt x="4007481" y="0"/>
                    </a:cubicBezTo>
                    <a:cubicBezTo>
                      <a:pt x="4056156" y="-8499"/>
                      <a:pt x="4084776" y="33013"/>
                      <a:pt x="4082902" y="75421"/>
                    </a:cubicBezTo>
                    <a:cubicBezTo>
                      <a:pt x="4085915" y="143151"/>
                      <a:pt x="4060285" y="230915"/>
                      <a:pt x="4082902" y="377098"/>
                    </a:cubicBezTo>
                    <a:cubicBezTo>
                      <a:pt x="4088323" y="422763"/>
                      <a:pt x="4045117" y="458663"/>
                      <a:pt x="4007481" y="452519"/>
                    </a:cubicBezTo>
                    <a:cubicBezTo>
                      <a:pt x="3838960" y="507118"/>
                      <a:pt x="3530111" y="384523"/>
                      <a:pt x="3406438" y="452519"/>
                    </a:cubicBezTo>
                    <a:cubicBezTo>
                      <a:pt x="3282765" y="520515"/>
                      <a:pt x="3059755" y="445846"/>
                      <a:pt x="2962676" y="452519"/>
                    </a:cubicBezTo>
                    <a:cubicBezTo>
                      <a:pt x="2865597" y="459192"/>
                      <a:pt x="2528042" y="403821"/>
                      <a:pt x="2361633" y="452519"/>
                    </a:cubicBezTo>
                    <a:cubicBezTo>
                      <a:pt x="2195224" y="501217"/>
                      <a:pt x="2042258" y="448035"/>
                      <a:pt x="1917872" y="452519"/>
                    </a:cubicBezTo>
                    <a:cubicBezTo>
                      <a:pt x="1793486" y="457003"/>
                      <a:pt x="1579899" y="439302"/>
                      <a:pt x="1356149" y="452519"/>
                    </a:cubicBezTo>
                    <a:cubicBezTo>
                      <a:pt x="1132399" y="465736"/>
                      <a:pt x="1117375" y="451281"/>
                      <a:pt x="912388" y="452519"/>
                    </a:cubicBezTo>
                    <a:cubicBezTo>
                      <a:pt x="707401" y="453757"/>
                      <a:pt x="490069" y="432006"/>
                      <a:pt x="75421" y="452519"/>
                    </a:cubicBezTo>
                    <a:cubicBezTo>
                      <a:pt x="32843" y="450084"/>
                      <a:pt x="1090" y="421197"/>
                      <a:pt x="0" y="377098"/>
                    </a:cubicBezTo>
                    <a:cubicBezTo>
                      <a:pt x="-30006" y="236461"/>
                      <a:pt x="26686" y="135761"/>
                      <a:pt x="0" y="75421"/>
                    </a:cubicBezTo>
                    <a:close/>
                  </a:path>
                </a:pathLst>
              </a:custGeom>
              <a:noFill/>
              <a:ln w="10795" cap="flat" cmpd="sng" algn="ctr">
                <a:solidFill>
                  <a:srgbClr val="000000"/>
                </a:solidFill>
                <a:prstDash val="dash"/>
              </a:ln>
              <a:effectLst/>
            </p:spPr>
            <p:txBody>
              <a:bodyPr rtlCol="0" anchor="ctr"/>
              <a:lstStyle/>
              <a:p>
                <a:pPr algn="ctr">
                  <a:defRPr/>
                </a:pPr>
                <a:endParaRPr lang="zh-CN" altLang="en-US" sz="1100" kern="0">
                  <a:solidFill>
                    <a:srgbClr val="FFFFFF"/>
                  </a:solidFill>
                  <a:latin typeface="Calibri" panose="020F0502020204030204"/>
                  <a:ea typeface="微软雅黑" panose="020B0503020204020204" charset="-122"/>
                </a:endParaRPr>
              </a:p>
            </p:txBody>
          </p:sp>
        </p:grpSp>
        <p:sp>
          <p:nvSpPr>
            <p:cNvPr id="152" name="箭头: 右 151"/>
            <p:cNvSpPr/>
            <p:nvPr/>
          </p:nvSpPr>
          <p:spPr>
            <a:xfrm>
              <a:off x="3114390" y="4083394"/>
              <a:ext cx="345594" cy="121015"/>
            </a:xfrm>
            <a:prstGeom prst="rightArrow">
              <a:avLst/>
            </a:prstGeom>
            <a:solidFill>
              <a:srgbClr val="4F81BD"/>
            </a:solidFill>
            <a:ln w="25400" cap="flat" cmpd="sng" algn="ctr">
              <a:solidFill>
                <a:srgbClr val="4F81BD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1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53" name="箭头: 右 152"/>
            <p:cNvSpPr/>
            <p:nvPr/>
          </p:nvSpPr>
          <p:spPr>
            <a:xfrm>
              <a:off x="3121846" y="4431938"/>
              <a:ext cx="345594" cy="121015"/>
            </a:xfrm>
            <a:prstGeom prst="rightArrow">
              <a:avLst/>
            </a:prstGeom>
            <a:solidFill>
              <a:srgbClr val="4F81BD"/>
            </a:solidFill>
            <a:ln w="25400" cap="flat" cmpd="sng" algn="ctr">
              <a:solidFill>
                <a:srgbClr val="4F81BD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100" b="0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54" name="箭头: 右 153"/>
            <p:cNvSpPr/>
            <p:nvPr/>
          </p:nvSpPr>
          <p:spPr>
            <a:xfrm>
              <a:off x="3131108" y="4803849"/>
              <a:ext cx="345594" cy="121015"/>
            </a:xfrm>
            <a:prstGeom prst="rightArrow">
              <a:avLst/>
            </a:prstGeom>
            <a:solidFill>
              <a:srgbClr val="4F81BD"/>
            </a:solidFill>
            <a:ln w="25400" cap="flat" cmpd="sng" algn="ctr">
              <a:solidFill>
                <a:srgbClr val="4F81BD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100" b="0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55" name="箭头: 右 154"/>
            <p:cNvSpPr/>
            <p:nvPr/>
          </p:nvSpPr>
          <p:spPr>
            <a:xfrm>
              <a:off x="7916969" y="4083394"/>
              <a:ext cx="345594" cy="121015"/>
            </a:xfrm>
            <a:prstGeom prst="rightArrow">
              <a:avLst/>
            </a:prstGeom>
            <a:solidFill>
              <a:srgbClr val="4F81BD"/>
            </a:solidFill>
            <a:ln w="25400" cap="flat" cmpd="sng" algn="ctr">
              <a:solidFill>
                <a:srgbClr val="4F81BD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100" b="0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56" name="箭头: 右 155"/>
            <p:cNvSpPr/>
            <p:nvPr/>
          </p:nvSpPr>
          <p:spPr>
            <a:xfrm>
              <a:off x="7924425" y="4431938"/>
              <a:ext cx="345594" cy="121015"/>
            </a:xfrm>
            <a:prstGeom prst="rightArrow">
              <a:avLst/>
            </a:prstGeom>
            <a:solidFill>
              <a:srgbClr val="4F81BD"/>
            </a:solidFill>
            <a:ln w="25400" cap="flat" cmpd="sng" algn="ctr">
              <a:solidFill>
                <a:srgbClr val="4F81BD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100" b="0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57" name="箭头: 右 156"/>
            <p:cNvSpPr/>
            <p:nvPr/>
          </p:nvSpPr>
          <p:spPr>
            <a:xfrm>
              <a:off x="7933687" y="4803849"/>
              <a:ext cx="345594" cy="121015"/>
            </a:xfrm>
            <a:prstGeom prst="rightArrow">
              <a:avLst/>
            </a:prstGeom>
            <a:solidFill>
              <a:srgbClr val="4F81BD"/>
            </a:solidFill>
            <a:ln w="25400" cap="flat" cmpd="sng" algn="ctr">
              <a:solidFill>
                <a:srgbClr val="4F81BD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100" b="0" i="0" u="none" strike="noStrike" kern="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</p:grpSp>
      <p:sp>
        <p:nvSpPr>
          <p:cNvPr id="4" name="文本框 3"/>
          <p:cNvSpPr txBox="1"/>
          <p:nvPr/>
        </p:nvSpPr>
        <p:spPr>
          <a:xfrm>
            <a:off x="8044678" y="1626536"/>
            <a:ext cx="4147322" cy="17851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altLang="zh-CN" sz="2000" dirty="0">
                <a:solidFill>
                  <a:srgbClr val="000099"/>
                </a:solidFill>
              </a:rPr>
              <a:t>Design the Daisy streaming data structure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altLang="zh-CN" dirty="0"/>
              <a:t>Establish mapping relationships with the DAQ streaming data structure</a:t>
            </a:r>
          </a:p>
          <a:p>
            <a:pPr marL="285750" indent="-285750">
              <a:buFont typeface="Wingdings" panose="05000000000000000000" pitchFamily="2" charset="2"/>
              <a:buChar char="Ø"/>
            </a:pPr>
            <a:r>
              <a:rPr lang="en-US" altLang="zh-CN" dirty="0"/>
              <a:t>Automate parsing </a:t>
            </a:r>
          </a:p>
          <a:p>
            <a:pPr indent="0">
              <a:buFont typeface="Wingdings" panose="05000000000000000000" pitchFamily="2" charset="2"/>
              <a:buNone/>
            </a:pPr>
            <a:endParaRPr lang="zh-CN" altLang="en-US" sz="1600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3.1 HEPS</a:t>
            </a:r>
            <a:r>
              <a:rPr lang="zh-CN" altLang="en-US" dirty="0"/>
              <a:t> </a:t>
            </a:r>
            <a:r>
              <a:rPr lang="en-US" altLang="zh-CN" dirty="0"/>
              <a:t>Stream Service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1295400" y="995857"/>
            <a:ext cx="10896600" cy="6463276"/>
          </a:xfrm>
        </p:spPr>
        <p:txBody>
          <a:bodyPr>
            <a:normAutofit/>
          </a:bodyPr>
          <a:lstStyle/>
          <a:p>
            <a:r>
              <a:rPr lang="en-US" altLang="zh-CN" b="0" i="0" dirty="0">
                <a:effectLst/>
                <a:latin typeface="Inter"/>
              </a:rPr>
              <a:t>Design relevant data flow strategies</a:t>
            </a:r>
            <a:endParaRPr lang="en-US" altLang="zh-CN" dirty="0"/>
          </a:p>
          <a:p>
            <a:pPr lvl="1"/>
            <a:r>
              <a:rPr lang="en-US" altLang="zh-CN" b="0" i="0" dirty="0">
                <a:effectLst/>
                <a:latin typeface="Inter"/>
              </a:rPr>
              <a:t>Avoid generating a large number of small files and </a:t>
            </a:r>
            <a:r>
              <a:rPr lang="en-US" altLang="zh-CN" b="1" i="0" dirty="0">
                <a:effectLst/>
                <a:latin typeface="Inter"/>
              </a:rPr>
              <a:t>alleviate IO bottleneck</a:t>
            </a:r>
            <a:r>
              <a:rPr lang="en-US" altLang="zh-CN" b="0" i="0" dirty="0">
                <a:effectLst/>
                <a:latin typeface="Inter"/>
              </a:rPr>
              <a:t> issues</a:t>
            </a:r>
          </a:p>
          <a:p>
            <a:pPr lvl="1"/>
            <a:r>
              <a:rPr lang="en-US" altLang="zh-CN" b="0" i="0" dirty="0">
                <a:effectLst/>
                <a:latin typeface="Inter"/>
              </a:rPr>
              <a:t>Implement a </a:t>
            </a:r>
            <a:r>
              <a:rPr lang="en-US" altLang="zh-CN" b="1" i="0" dirty="0">
                <a:effectLst/>
                <a:latin typeface="Inter"/>
              </a:rPr>
              <a:t>dynamic traffic splitting strategy </a:t>
            </a:r>
            <a:r>
              <a:rPr lang="en-US" altLang="zh-CN" b="0" i="0" dirty="0">
                <a:effectLst/>
                <a:latin typeface="Inter"/>
              </a:rPr>
              <a:t>to refactor data for applications</a:t>
            </a:r>
            <a:endParaRPr lang="en-US" altLang="zh-CN" dirty="0"/>
          </a:p>
          <a:p>
            <a:pPr lvl="1"/>
            <a:r>
              <a:rPr lang="en-US" altLang="zh-CN" b="0" i="0" dirty="0">
                <a:effectLst/>
                <a:latin typeface="Inter"/>
              </a:rPr>
              <a:t>Implement a customizable streaming data processing task topology, with </a:t>
            </a:r>
            <a:r>
              <a:rPr lang="en-US" altLang="zh-CN" b="1" i="0" dirty="0">
                <a:effectLst/>
                <a:latin typeface="Inter"/>
              </a:rPr>
              <a:t>automatic selection </a:t>
            </a:r>
            <a:r>
              <a:rPr lang="en-US" altLang="zh-CN" b="0" i="0" dirty="0">
                <a:effectLst/>
                <a:latin typeface="Inter"/>
              </a:rPr>
              <a:t>based on streaming data information</a:t>
            </a:r>
            <a:endParaRPr lang="zh-CN" altLang="en-US" dirty="0"/>
          </a:p>
        </p:txBody>
      </p:sp>
      <p:sp>
        <p:nvSpPr>
          <p:cNvPr id="286" name="矩形 285"/>
          <p:cNvSpPr/>
          <p:nvPr/>
        </p:nvSpPr>
        <p:spPr>
          <a:xfrm>
            <a:off x="9631512" y="3252332"/>
            <a:ext cx="1555218" cy="2956189"/>
          </a:xfrm>
          <a:prstGeom prst="rect">
            <a:avLst/>
          </a:prstGeom>
          <a:gradFill flip="none" rotWithShape="1">
            <a:gsLst>
              <a:gs pos="0">
                <a:srgbClr val="A5A5A5">
                  <a:lumMod val="5000"/>
                  <a:lumOff val="95000"/>
                </a:srgbClr>
              </a:gs>
              <a:gs pos="74000">
                <a:srgbClr val="A5A5A5">
                  <a:lumMod val="45000"/>
                  <a:lumOff val="55000"/>
                </a:srgbClr>
              </a:gs>
              <a:gs pos="83000">
                <a:srgbClr val="A5A5A5">
                  <a:lumMod val="45000"/>
                  <a:lumOff val="55000"/>
                </a:srgbClr>
              </a:gs>
              <a:gs pos="100000">
                <a:srgbClr val="A5A5A5">
                  <a:lumMod val="30000"/>
                  <a:lumOff val="70000"/>
                </a:srgbClr>
              </a:gs>
            </a:gsLst>
            <a:lin ang="5400000" scaled="1"/>
            <a:tileRect/>
          </a:gradFill>
          <a:ln w="12700" cap="flat" cmpd="sng" algn="ctr">
            <a:solidFill>
              <a:srgbClr val="4472C4">
                <a:shade val="50000"/>
              </a:srgbClr>
            </a:solidFill>
            <a:prstDash val="lgDashDot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sp>
        <p:nvSpPr>
          <p:cNvPr id="287" name="矩形 286"/>
          <p:cNvSpPr/>
          <p:nvPr/>
        </p:nvSpPr>
        <p:spPr>
          <a:xfrm>
            <a:off x="7967843" y="3252332"/>
            <a:ext cx="1791879" cy="2956189"/>
          </a:xfrm>
          <a:prstGeom prst="rect">
            <a:avLst/>
          </a:prstGeom>
          <a:gradFill flip="none" rotWithShape="1">
            <a:gsLst>
              <a:gs pos="0">
                <a:srgbClr val="70AD47">
                  <a:lumMod val="5000"/>
                  <a:lumOff val="95000"/>
                </a:srgbClr>
              </a:gs>
              <a:gs pos="74000">
                <a:srgbClr val="70AD47">
                  <a:lumMod val="45000"/>
                  <a:lumOff val="55000"/>
                </a:srgbClr>
              </a:gs>
              <a:gs pos="83000">
                <a:srgbClr val="70AD47">
                  <a:lumMod val="45000"/>
                  <a:lumOff val="55000"/>
                </a:srgbClr>
              </a:gs>
              <a:gs pos="100000">
                <a:srgbClr val="70AD47">
                  <a:lumMod val="30000"/>
                  <a:lumOff val="70000"/>
                </a:srgbClr>
              </a:gs>
            </a:gsLst>
            <a:lin ang="5400000" scaled="1"/>
            <a:tileRect/>
          </a:gradFill>
          <a:ln w="12700" cap="flat" cmpd="sng" algn="ctr">
            <a:solidFill>
              <a:srgbClr val="4472C4">
                <a:shade val="50000"/>
              </a:srgbClr>
            </a:solidFill>
            <a:prstDash val="lgDashDot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sp>
        <p:nvSpPr>
          <p:cNvPr id="288" name="矩形 287"/>
          <p:cNvSpPr/>
          <p:nvPr/>
        </p:nvSpPr>
        <p:spPr>
          <a:xfrm>
            <a:off x="3750929" y="3252332"/>
            <a:ext cx="4251472" cy="2956189"/>
          </a:xfrm>
          <a:prstGeom prst="rect">
            <a:avLst/>
          </a:prstGeom>
          <a:gradFill flip="none" rotWithShape="1">
            <a:gsLst>
              <a:gs pos="0">
                <a:srgbClr val="5B9BD5">
                  <a:lumMod val="5000"/>
                  <a:lumOff val="95000"/>
                </a:srgbClr>
              </a:gs>
              <a:gs pos="74000">
                <a:srgbClr val="5B9BD5">
                  <a:lumMod val="45000"/>
                  <a:lumOff val="55000"/>
                </a:srgbClr>
              </a:gs>
              <a:gs pos="83000">
                <a:srgbClr val="5B9BD5">
                  <a:lumMod val="45000"/>
                  <a:lumOff val="55000"/>
                </a:srgbClr>
              </a:gs>
              <a:gs pos="100000">
                <a:srgbClr val="5B9BD5">
                  <a:lumMod val="30000"/>
                  <a:lumOff val="70000"/>
                </a:srgbClr>
              </a:gs>
            </a:gsLst>
            <a:lin ang="5400000" scaled="1"/>
            <a:tileRect/>
          </a:gradFill>
          <a:ln w="12700" cap="flat" cmpd="sng" algn="ctr">
            <a:solidFill>
              <a:srgbClr val="4472C4">
                <a:shade val="50000"/>
              </a:srgbClr>
            </a:solidFill>
            <a:prstDash val="dashDot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sp>
        <p:nvSpPr>
          <p:cNvPr id="289" name="矩形 288"/>
          <p:cNvSpPr/>
          <p:nvPr/>
        </p:nvSpPr>
        <p:spPr>
          <a:xfrm>
            <a:off x="799250" y="3252332"/>
            <a:ext cx="2956445" cy="2956189"/>
          </a:xfrm>
          <a:prstGeom prst="rect">
            <a:avLst/>
          </a:prstGeom>
          <a:gradFill flip="none" rotWithShape="1">
            <a:gsLst>
              <a:gs pos="0">
                <a:srgbClr val="A5A5A5">
                  <a:lumMod val="5000"/>
                  <a:lumOff val="95000"/>
                </a:srgbClr>
              </a:gs>
              <a:gs pos="74000">
                <a:srgbClr val="A5A5A5">
                  <a:lumMod val="45000"/>
                  <a:lumOff val="55000"/>
                </a:srgbClr>
              </a:gs>
              <a:gs pos="83000">
                <a:srgbClr val="A5A5A5">
                  <a:lumMod val="45000"/>
                  <a:lumOff val="55000"/>
                </a:srgbClr>
              </a:gs>
              <a:gs pos="100000">
                <a:srgbClr val="A5A5A5">
                  <a:lumMod val="30000"/>
                  <a:lumOff val="70000"/>
                </a:srgbClr>
              </a:gs>
            </a:gsLst>
            <a:lin ang="5400000" scaled="1"/>
            <a:tileRect/>
          </a:gradFill>
          <a:ln w="12700" cap="flat" cmpd="sng" algn="ctr">
            <a:solidFill>
              <a:srgbClr val="4472C4">
                <a:shade val="50000"/>
              </a:srgbClr>
            </a:solidFill>
            <a:prstDash val="dashDot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endParaRPr kumimoji="0" lang="zh-CN" altLang="en-US" sz="18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sp>
        <p:nvSpPr>
          <p:cNvPr id="290" name="六边形 289"/>
          <p:cNvSpPr/>
          <p:nvPr/>
        </p:nvSpPr>
        <p:spPr>
          <a:xfrm>
            <a:off x="852044" y="3848936"/>
            <a:ext cx="678219" cy="484003"/>
          </a:xfrm>
          <a:prstGeom prst="hexagon">
            <a:avLst/>
          </a:prstGeom>
          <a:solidFill>
            <a:srgbClr val="4472C4"/>
          </a:solidFill>
          <a:ln w="12700" cap="flat" cmpd="sng" algn="ctr">
            <a:noFill/>
            <a:prstDash val="solid"/>
            <a:miter lim="800000"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100" b="0" i="0" u="none" strike="noStrike" kern="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rPr>
              <a:t>DAQ</a:t>
            </a:r>
            <a:endParaRPr kumimoji="0" lang="zh-CN" altLang="en-US" sz="1100" b="0" i="0" u="none" strike="noStrike" kern="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sp>
        <p:nvSpPr>
          <p:cNvPr id="291" name="矩形: 圆角 290"/>
          <p:cNvSpPr/>
          <p:nvPr/>
        </p:nvSpPr>
        <p:spPr>
          <a:xfrm>
            <a:off x="8310178" y="4250922"/>
            <a:ext cx="615553" cy="250209"/>
          </a:xfrm>
          <a:prstGeom prst="roundRect">
            <a:avLst/>
          </a:prstGeom>
          <a:solidFill>
            <a:srgbClr val="4472C4">
              <a:lumMod val="40000"/>
              <a:lumOff val="60000"/>
            </a:srgbClr>
          </a:soli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rPr>
              <a:t>worker</a:t>
            </a:r>
            <a:endParaRPr kumimoji="0" lang="zh-CN" altLang="en-US" sz="10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sp>
        <p:nvSpPr>
          <p:cNvPr id="292" name="矩形: 圆角 291"/>
          <p:cNvSpPr/>
          <p:nvPr/>
        </p:nvSpPr>
        <p:spPr>
          <a:xfrm>
            <a:off x="8865114" y="4876228"/>
            <a:ext cx="615553" cy="250209"/>
          </a:xfrm>
          <a:prstGeom prst="roundRect">
            <a:avLst/>
          </a:prstGeom>
          <a:solidFill>
            <a:srgbClr val="4472C4">
              <a:lumMod val="40000"/>
              <a:lumOff val="60000"/>
            </a:srgbClr>
          </a:soli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rPr>
              <a:t>worker</a:t>
            </a:r>
            <a:endParaRPr kumimoji="0" lang="zh-CN" altLang="en-US" sz="10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sp>
        <p:nvSpPr>
          <p:cNvPr id="293" name="矩形: 圆角 292"/>
          <p:cNvSpPr/>
          <p:nvPr/>
        </p:nvSpPr>
        <p:spPr>
          <a:xfrm>
            <a:off x="8310177" y="5598134"/>
            <a:ext cx="615553" cy="250209"/>
          </a:xfrm>
          <a:prstGeom prst="roundRect">
            <a:avLst/>
          </a:prstGeom>
          <a:solidFill>
            <a:srgbClr val="4472C4">
              <a:lumMod val="40000"/>
              <a:lumOff val="60000"/>
            </a:srgbClr>
          </a:soli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defRPr/>
            </a:pPr>
            <a:r>
              <a:rPr kumimoji="0" lang="en-US" altLang="zh-CN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rPr>
              <a:t>worker</a:t>
            </a:r>
            <a:endParaRPr kumimoji="0" lang="zh-CN" altLang="en-US" sz="1050" b="0" i="0" u="none" strike="noStrike" kern="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等线" panose="02010600030101010101" charset="-122"/>
              <a:ea typeface="等线" panose="02010600030101010101" charset="-122"/>
              <a:cs typeface="+mn-cs"/>
            </a:endParaRPr>
          </a:p>
        </p:txBody>
      </p:sp>
      <p:cxnSp>
        <p:nvCxnSpPr>
          <p:cNvPr id="294" name="直接箭头连接符 293"/>
          <p:cNvCxnSpPr>
            <a:stCxn id="291" idx="3"/>
            <a:endCxn id="292" idx="0"/>
          </p:cNvCxnSpPr>
          <p:nvPr/>
        </p:nvCxnSpPr>
        <p:spPr>
          <a:xfrm>
            <a:off x="8925731" y="4376027"/>
            <a:ext cx="247160" cy="500201"/>
          </a:xfrm>
          <a:prstGeom prst="straightConnector1">
            <a:avLst/>
          </a:prstGeom>
          <a:noFill/>
          <a:ln w="6350" cap="flat" cmpd="sng" algn="ctr">
            <a:solidFill>
              <a:srgbClr val="4472C4"/>
            </a:solidFill>
            <a:prstDash val="solid"/>
            <a:miter lim="800000"/>
            <a:headEnd type="triangle"/>
            <a:tailEnd type="triangle"/>
          </a:ln>
          <a:effectLst/>
        </p:spPr>
      </p:cxnSp>
      <p:cxnSp>
        <p:nvCxnSpPr>
          <p:cNvPr id="295" name="直接箭头连接符 294"/>
          <p:cNvCxnSpPr>
            <a:stCxn id="293" idx="3"/>
            <a:endCxn id="292" idx="2"/>
          </p:cNvCxnSpPr>
          <p:nvPr/>
        </p:nvCxnSpPr>
        <p:spPr>
          <a:xfrm flipV="1">
            <a:off x="8925730" y="5126437"/>
            <a:ext cx="247161" cy="596802"/>
          </a:xfrm>
          <a:prstGeom prst="straightConnector1">
            <a:avLst/>
          </a:prstGeom>
          <a:noFill/>
          <a:ln w="6350" cap="flat" cmpd="sng" algn="ctr">
            <a:solidFill>
              <a:srgbClr val="4472C4"/>
            </a:solidFill>
            <a:prstDash val="solid"/>
            <a:miter lim="800000"/>
            <a:headEnd type="triangle"/>
            <a:tailEnd type="triangle"/>
          </a:ln>
          <a:effectLst/>
        </p:spPr>
      </p:cxnSp>
      <p:cxnSp>
        <p:nvCxnSpPr>
          <p:cNvPr id="296" name="直接箭头连接符 295"/>
          <p:cNvCxnSpPr>
            <a:stCxn id="293" idx="0"/>
            <a:endCxn id="291" idx="2"/>
          </p:cNvCxnSpPr>
          <p:nvPr/>
        </p:nvCxnSpPr>
        <p:spPr>
          <a:xfrm flipV="1">
            <a:off x="8617954" y="4501131"/>
            <a:ext cx="1" cy="1097003"/>
          </a:xfrm>
          <a:prstGeom prst="straightConnector1">
            <a:avLst/>
          </a:prstGeom>
          <a:noFill/>
          <a:ln w="6350" cap="flat" cmpd="sng" algn="ctr">
            <a:solidFill>
              <a:srgbClr val="4472C4"/>
            </a:solidFill>
            <a:prstDash val="solid"/>
            <a:miter lim="800000"/>
            <a:headEnd type="triangle"/>
            <a:tailEnd type="triangle"/>
          </a:ln>
          <a:effectLst/>
        </p:spPr>
      </p:cxnSp>
      <p:grpSp>
        <p:nvGrpSpPr>
          <p:cNvPr id="297" name="组合 296"/>
          <p:cNvGrpSpPr/>
          <p:nvPr/>
        </p:nvGrpSpPr>
        <p:grpSpPr>
          <a:xfrm>
            <a:off x="2077730" y="3669401"/>
            <a:ext cx="6113240" cy="1203278"/>
            <a:chOff x="1824038" y="3730605"/>
            <a:chExt cx="6113240" cy="1203278"/>
          </a:xfrm>
        </p:grpSpPr>
        <p:pic>
          <p:nvPicPr>
            <p:cNvPr id="298" name="图片 297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24038" y="3972142"/>
              <a:ext cx="614400" cy="360000"/>
            </a:xfrm>
            <a:prstGeom prst="rect">
              <a:avLst/>
            </a:prstGeom>
          </p:spPr>
        </p:pic>
        <p:sp>
          <p:nvSpPr>
            <p:cNvPr id="299" name="文本框 298"/>
            <p:cNvSpPr txBox="1"/>
            <p:nvPr/>
          </p:nvSpPr>
          <p:spPr>
            <a:xfrm>
              <a:off x="2822613" y="3944393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00" name="直接箭头连接符 299"/>
            <p:cNvCxnSpPr>
              <a:stCxn id="298" idx="3"/>
              <a:endCxn id="299" idx="1"/>
            </p:cNvCxnSpPr>
            <p:nvPr/>
          </p:nvCxnSpPr>
          <p:spPr>
            <a:xfrm>
              <a:off x="2438438" y="4152142"/>
              <a:ext cx="384175" cy="0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01" name="图形 300" descr="信封 纯色填充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p:blipFill>
          <p:spPr>
            <a:xfrm>
              <a:off x="2478055" y="3840476"/>
              <a:ext cx="304940" cy="304940"/>
            </a:xfrm>
            <a:prstGeom prst="rect">
              <a:avLst/>
            </a:prstGeom>
          </p:spPr>
        </p:pic>
        <p:sp>
          <p:nvSpPr>
            <p:cNvPr id="302" name="文本框 301"/>
            <p:cNvSpPr txBox="1"/>
            <p:nvPr/>
          </p:nvSpPr>
          <p:spPr>
            <a:xfrm>
              <a:off x="3756984" y="3944393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03" name="直接箭头连接符 302"/>
            <p:cNvCxnSpPr>
              <a:stCxn id="299" idx="3"/>
              <a:endCxn id="302" idx="1"/>
            </p:cNvCxnSpPr>
            <p:nvPr/>
          </p:nvCxnSpPr>
          <p:spPr>
            <a:xfrm>
              <a:off x="3276601" y="4152142"/>
              <a:ext cx="480383" cy="0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pic>
          <p:nvPicPr>
            <p:cNvPr id="304" name="图片 303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639596" y="3965416"/>
              <a:ext cx="614400" cy="360000"/>
            </a:xfrm>
            <a:prstGeom prst="rect">
              <a:avLst/>
            </a:prstGeom>
          </p:spPr>
        </p:pic>
        <p:cxnSp>
          <p:nvCxnSpPr>
            <p:cNvPr id="305" name="直接箭头连接符 304"/>
            <p:cNvCxnSpPr>
              <a:stCxn id="302" idx="3"/>
              <a:endCxn id="304" idx="1"/>
            </p:cNvCxnSpPr>
            <p:nvPr/>
          </p:nvCxnSpPr>
          <p:spPr>
            <a:xfrm flipV="1">
              <a:off x="4210972" y="4145416"/>
              <a:ext cx="428624" cy="672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grpSp>
          <p:nvGrpSpPr>
            <p:cNvPr id="306" name="组合 305"/>
            <p:cNvGrpSpPr/>
            <p:nvPr/>
          </p:nvGrpSpPr>
          <p:grpSpPr>
            <a:xfrm>
              <a:off x="5566172" y="3928993"/>
              <a:ext cx="615553" cy="430898"/>
              <a:chOff x="5467929" y="3944393"/>
              <a:chExt cx="615553" cy="430898"/>
            </a:xfrm>
          </p:grpSpPr>
          <p:pic>
            <p:nvPicPr>
              <p:cNvPr id="340" name="图片 339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5467929" y="4194533"/>
                <a:ext cx="615553" cy="180758"/>
              </a:xfrm>
              <a:prstGeom prst="rect">
                <a:avLst/>
              </a:prstGeom>
            </p:spPr>
          </p:pic>
          <p:pic>
            <p:nvPicPr>
              <p:cNvPr id="341" name="图片 340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5467929" y="3944393"/>
                <a:ext cx="615553" cy="180757"/>
              </a:xfrm>
              <a:prstGeom prst="rect">
                <a:avLst/>
              </a:prstGeom>
            </p:spPr>
          </p:pic>
        </p:grpSp>
        <p:cxnSp>
          <p:nvCxnSpPr>
            <p:cNvPr id="307" name="直接箭头连接符 306"/>
            <p:cNvCxnSpPr>
              <a:stCxn id="304" idx="3"/>
              <a:endCxn id="341" idx="1"/>
            </p:cNvCxnSpPr>
            <p:nvPr/>
          </p:nvCxnSpPr>
          <p:spPr>
            <a:xfrm flipV="1">
              <a:off x="5253996" y="4019372"/>
              <a:ext cx="312176" cy="126044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08" name="直接箭头连接符 307"/>
            <p:cNvCxnSpPr>
              <a:stCxn id="304" idx="3"/>
              <a:endCxn id="340" idx="1"/>
            </p:cNvCxnSpPr>
            <p:nvPr/>
          </p:nvCxnSpPr>
          <p:spPr>
            <a:xfrm>
              <a:off x="5253996" y="4145416"/>
              <a:ext cx="312176" cy="12409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09" name="图形 308" descr="电子邮件 纯色填充"/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p:blipFill>
          <p:spPr>
            <a:xfrm>
              <a:off x="4257097" y="3876142"/>
              <a:ext cx="269274" cy="269274"/>
            </a:xfrm>
            <a:prstGeom prst="rect">
              <a:avLst/>
            </a:prstGeom>
          </p:spPr>
        </p:pic>
        <p:pic>
          <p:nvPicPr>
            <p:cNvPr id="310" name="图形 309" descr="拼图 纯色填充"/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0"/>
                </a:ext>
              </a:extLst>
            </a:blip>
            <a:stretch>
              <a:fillRect/>
            </a:stretch>
          </p:blipFill>
          <p:spPr>
            <a:xfrm>
              <a:off x="6293891" y="3755603"/>
              <a:ext cx="307815" cy="307815"/>
            </a:xfrm>
            <a:prstGeom prst="rect">
              <a:avLst/>
            </a:prstGeom>
          </p:spPr>
        </p:pic>
        <p:pic>
          <p:nvPicPr>
            <p:cNvPr id="311" name="图片 310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24038" y="4546134"/>
              <a:ext cx="614400" cy="360000"/>
            </a:xfrm>
            <a:prstGeom prst="rect">
              <a:avLst/>
            </a:prstGeom>
          </p:spPr>
        </p:pic>
        <p:sp>
          <p:nvSpPr>
            <p:cNvPr id="312" name="文本框 311"/>
            <p:cNvSpPr txBox="1"/>
            <p:nvPr/>
          </p:nvSpPr>
          <p:spPr>
            <a:xfrm>
              <a:off x="2822613" y="4518385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13" name="直接箭头连接符 312"/>
            <p:cNvCxnSpPr>
              <a:stCxn id="311" idx="3"/>
              <a:endCxn id="312" idx="1"/>
            </p:cNvCxnSpPr>
            <p:nvPr/>
          </p:nvCxnSpPr>
          <p:spPr>
            <a:xfrm>
              <a:off x="2438438" y="4726134"/>
              <a:ext cx="384175" cy="0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14" name="图形 313" descr="信封 纯色填充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p:blipFill>
          <p:spPr>
            <a:xfrm>
              <a:off x="2478055" y="4414468"/>
              <a:ext cx="304940" cy="304940"/>
            </a:xfrm>
            <a:prstGeom prst="rect">
              <a:avLst/>
            </a:prstGeom>
          </p:spPr>
        </p:pic>
        <p:sp>
          <p:nvSpPr>
            <p:cNvPr id="315" name="文本框 314"/>
            <p:cNvSpPr txBox="1"/>
            <p:nvPr/>
          </p:nvSpPr>
          <p:spPr>
            <a:xfrm>
              <a:off x="3756984" y="4518385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16" name="直接箭头连接符 315"/>
            <p:cNvCxnSpPr>
              <a:stCxn id="312" idx="3"/>
              <a:endCxn id="315" idx="1"/>
            </p:cNvCxnSpPr>
            <p:nvPr/>
          </p:nvCxnSpPr>
          <p:spPr>
            <a:xfrm>
              <a:off x="3276601" y="4726134"/>
              <a:ext cx="480383" cy="0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pic>
          <p:nvPicPr>
            <p:cNvPr id="317" name="图片 316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639596" y="4539408"/>
              <a:ext cx="614400" cy="360000"/>
            </a:xfrm>
            <a:prstGeom prst="rect">
              <a:avLst/>
            </a:prstGeom>
          </p:spPr>
        </p:pic>
        <p:cxnSp>
          <p:nvCxnSpPr>
            <p:cNvPr id="318" name="直接箭头连接符 317"/>
            <p:cNvCxnSpPr>
              <a:stCxn id="315" idx="3"/>
              <a:endCxn id="317" idx="1"/>
            </p:cNvCxnSpPr>
            <p:nvPr/>
          </p:nvCxnSpPr>
          <p:spPr>
            <a:xfrm flipV="1">
              <a:off x="4210972" y="4719408"/>
              <a:ext cx="428624" cy="672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grpSp>
          <p:nvGrpSpPr>
            <p:cNvPr id="319" name="组合 318"/>
            <p:cNvGrpSpPr/>
            <p:nvPr/>
          </p:nvGrpSpPr>
          <p:grpSpPr>
            <a:xfrm>
              <a:off x="5566172" y="4502985"/>
              <a:ext cx="615553" cy="430898"/>
              <a:chOff x="5467929" y="3944393"/>
              <a:chExt cx="615553" cy="430898"/>
            </a:xfrm>
          </p:grpSpPr>
          <p:pic>
            <p:nvPicPr>
              <p:cNvPr id="338" name="图片 337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5467929" y="4194533"/>
                <a:ext cx="615553" cy="180758"/>
              </a:xfrm>
              <a:prstGeom prst="rect">
                <a:avLst/>
              </a:prstGeom>
            </p:spPr>
          </p:pic>
          <p:pic>
            <p:nvPicPr>
              <p:cNvPr id="339" name="图片 338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5467929" y="3944393"/>
                <a:ext cx="615553" cy="180757"/>
              </a:xfrm>
              <a:prstGeom prst="rect">
                <a:avLst/>
              </a:prstGeom>
            </p:spPr>
          </p:pic>
        </p:grpSp>
        <p:cxnSp>
          <p:nvCxnSpPr>
            <p:cNvPr id="320" name="直接箭头连接符 319"/>
            <p:cNvCxnSpPr>
              <a:stCxn id="317" idx="3"/>
              <a:endCxn id="339" idx="1"/>
            </p:cNvCxnSpPr>
            <p:nvPr/>
          </p:nvCxnSpPr>
          <p:spPr>
            <a:xfrm flipV="1">
              <a:off x="5253996" y="4593364"/>
              <a:ext cx="312176" cy="126044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21" name="直接箭头连接符 320"/>
            <p:cNvCxnSpPr>
              <a:stCxn id="317" idx="3"/>
              <a:endCxn id="338" idx="1"/>
            </p:cNvCxnSpPr>
            <p:nvPr/>
          </p:nvCxnSpPr>
          <p:spPr>
            <a:xfrm>
              <a:off x="5253996" y="4719408"/>
              <a:ext cx="312176" cy="12409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22" name="图形 321" descr="电子邮件 纯色填充"/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p:blipFill>
          <p:spPr>
            <a:xfrm>
              <a:off x="4257097" y="4450134"/>
              <a:ext cx="269274" cy="269274"/>
            </a:xfrm>
            <a:prstGeom prst="rect">
              <a:avLst/>
            </a:prstGeom>
          </p:spPr>
        </p:pic>
        <p:cxnSp>
          <p:nvCxnSpPr>
            <p:cNvPr id="323" name="直接箭头连接符 322"/>
            <p:cNvCxnSpPr>
              <a:stCxn id="341" idx="3"/>
            </p:cNvCxnSpPr>
            <p:nvPr/>
          </p:nvCxnSpPr>
          <p:spPr>
            <a:xfrm>
              <a:off x="6181725" y="4019372"/>
              <a:ext cx="424248" cy="171952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grpSp>
          <p:nvGrpSpPr>
            <p:cNvPr id="324" name="组合 323"/>
            <p:cNvGrpSpPr/>
            <p:nvPr/>
          </p:nvGrpSpPr>
          <p:grpSpPr>
            <a:xfrm>
              <a:off x="6664523" y="4539408"/>
              <a:ext cx="767953" cy="287668"/>
              <a:chOff x="5873948" y="2308053"/>
              <a:chExt cx="767953" cy="287668"/>
            </a:xfrm>
          </p:grpSpPr>
          <p:pic>
            <p:nvPicPr>
              <p:cNvPr id="336" name="图片 335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5873948" y="2308053"/>
                <a:ext cx="615553" cy="180758"/>
              </a:xfrm>
              <a:prstGeom prst="rect">
                <a:avLst/>
              </a:prstGeom>
            </p:spPr>
          </p:pic>
          <p:pic>
            <p:nvPicPr>
              <p:cNvPr id="337" name="图片 336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6026348" y="2414963"/>
                <a:ext cx="615553" cy="180758"/>
              </a:xfrm>
              <a:prstGeom prst="rect">
                <a:avLst/>
              </a:prstGeom>
            </p:spPr>
          </p:pic>
        </p:grpSp>
        <p:grpSp>
          <p:nvGrpSpPr>
            <p:cNvPr id="325" name="组合 324"/>
            <p:cNvGrpSpPr/>
            <p:nvPr/>
          </p:nvGrpSpPr>
          <p:grpSpPr>
            <a:xfrm>
              <a:off x="6664523" y="4063418"/>
              <a:ext cx="767953" cy="287667"/>
              <a:chOff x="3901677" y="1719371"/>
              <a:chExt cx="767953" cy="287667"/>
            </a:xfrm>
          </p:grpSpPr>
          <p:pic>
            <p:nvPicPr>
              <p:cNvPr id="334" name="图片 333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3901677" y="1719371"/>
                <a:ext cx="615553" cy="180757"/>
              </a:xfrm>
              <a:prstGeom prst="rect">
                <a:avLst/>
              </a:prstGeom>
            </p:spPr>
          </p:pic>
          <p:pic>
            <p:nvPicPr>
              <p:cNvPr id="335" name="图片 334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4054077" y="1826281"/>
                <a:ext cx="615553" cy="180757"/>
              </a:xfrm>
              <a:prstGeom prst="rect">
                <a:avLst/>
              </a:prstGeom>
            </p:spPr>
          </p:pic>
        </p:grpSp>
        <p:cxnSp>
          <p:nvCxnSpPr>
            <p:cNvPr id="326" name="直接箭头连接符 325"/>
            <p:cNvCxnSpPr>
              <a:stCxn id="339" idx="3"/>
            </p:cNvCxnSpPr>
            <p:nvPr/>
          </p:nvCxnSpPr>
          <p:spPr>
            <a:xfrm flipV="1">
              <a:off x="6181725" y="4197135"/>
              <a:ext cx="424248" cy="396229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27" name="直接箭头连接符 326"/>
            <p:cNvCxnSpPr>
              <a:stCxn id="340" idx="3"/>
            </p:cNvCxnSpPr>
            <p:nvPr/>
          </p:nvCxnSpPr>
          <p:spPr>
            <a:xfrm>
              <a:off x="6181725" y="4269512"/>
              <a:ext cx="438169" cy="447947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28" name="直接箭头连接符 327"/>
            <p:cNvCxnSpPr>
              <a:stCxn id="338" idx="3"/>
            </p:cNvCxnSpPr>
            <p:nvPr/>
          </p:nvCxnSpPr>
          <p:spPr>
            <a:xfrm flipV="1">
              <a:off x="6181725" y="4726134"/>
              <a:ext cx="438169" cy="117370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29" name="图片 328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7491026" y="3992946"/>
              <a:ext cx="219475" cy="225572"/>
            </a:xfrm>
            <a:prstGeom prst="rect">
              <a:avLst/>
            </a:prstGeom>
          </p:spPr>
        </p:pic>
        <p:cxnSp>
          <p:nvCxnSpPr>
            <p:cNvPr id="330" name="直接箭头连接符 329"/>
            <p:cNvCxnSpPr/>
            <p:nvPr/>
          </p:nvCxnSpPr>
          <p:spPr>
            <a:xfrm flipV="1">
              <a:off x="7491026" y="4260706"/>
              <a:ext cx="446252" cy="8806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cxnSp>
          <p:nvCxnSpPr>
            <p:cNvPr id="331" name="直接箭头连接符 330"/>
            <p:cNvCxnSpPr/>
            <p:nvPr/>
          </p:nvCxnSpPr>
          <p:spPr>
            <a:xfrm>
              <a:off x="7509662" y="4749568"/>
              <a:ext cx="419703" cy="3557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pic>
          <p:nvPicPr>
            <p:cNvPr id="332" name="图片 331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7494721" y="4458170"/>
              <a:ext cx="219475" cy="225572"/>
            </a:xfrm>
            <a:prstGeom prst="rect">
              <a:avLst/>
            </a:prstGeom>
          </p:spPr>
        </p:pic>
        <p:pic>
          <p:nvPicPr>
            <p:cNvPr id="333" name="图形 332" descr="拼图 纯色填充"/>
            <p:cNvPicPr>
              <a:picLocks noChangeAspect="1"/>
            </p:cNvPicPr>
            <p:nvPr/>
          </p:nvPicPr>
          <p:blipFill>
            <a:blip r:embed="rId9" cstate="print">
              <a:biLevel thresh="75000"/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0"/>
                </a:ext>
              </a:extLst>
            </a:blip>
            <a:stretch>
              <a:fillRect/>
            </a:stretch>
          </p:blipFill>
          <p:spPr>
            <a:xfrm>
              <a:off x="5259325" y="3730605"/>
              <a:ext cx="307815" cy="307815"/>
            </a:xfrm>
            <a:prstGeom prst="rect">
              <a:avLst/>
            </a:prstGeom>
          </p:spPr>
        </p:pic>
      </p:grpSp>
      <p:grpSp>
        <p:nvGrpSpPr>
          <p:cNvPr id="342" name="组合 341"/>
          <p:cNvGrpSpPr/>
          <p:nvPr/>
        </p:nvGrpSpPr>
        <p:grpSpPr>
          <a:xfrm>
            <a:off x="2080347" y="4933490"/>
            <a:ext cx="6113240" cy="1203278"/>
            <a:chOff x="1824038" y="3730605"/>
            <a:chExt cx="6113240" cy="1203278"/>
          </a:xfrm>
        </p:grpSpPr>
        <p:pic>
          <p:nvPicPr>
            <p:cNvPr id="343" name="图片 342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24038" y="3972142"/>
              <a:ext cx="614400" cy="360000"/>
            </a:xfrm>
            <a:prstGeom prst="rect">
              <a:avLst/>
            </a:prstGeom>
          </p:spPr>
        </p:pic>
        <p:sp>
          <p:nvSpPr>
            <p:cNvPr id="344" name="文本框 343"/>
            <p:cNvSpPr txBox="1"/>
            <p:nvPr/>
          </p:nvSpPr>
          <p:spPr>
            <a:xfrm>
              <a:off x="2822613" y="3944393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45" name="直接箭头连接符 344"/>
            <p:cNvCxnSpPr>
              <a:stCxn id="343" idx="3"/>
              <a:endCxn id="344" idx="1"/>
            </p:cNvCxnSpPr>
            <p:nvPr/>
          </p:nvCxnSpPr>
          <p:spPr>
            <a:xfrm>
              <a:off x="2438438" y="4152142"/>
              <a:ext cx="384175" cy="0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46" name="图形 345" descr="信封 纯色填充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p:blipFill>
          <p:spPr>
            <a:xfrm>
              <a:off x="2478055" y="3840476"/>
              <a:ext cx="304940" cy="304940"/>
            </a:xfrm>
            <a:prstGeom prst="rect">
              <a:avLst/>
            </a:prstGeom>
          </p:spPr>
        </p:pic>
        <p:sp>
          <p:nvSpPr>
            <p:cNvPr id="347" name="文本框 346"/>
            <p:cNvSpPr txBox="1"/>
            <p:nvPr/>
          </p:nvSpPr>
          <p:spPr>
            <a:xfrm>
              <a:off x="3756984" y="3944393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48" name="直接箭头连接符 347"/>
            <p:cNvCxnSpPr>
              <a:stCxn id="344" idx="3"/>
              <a:endCxn id="347" idx="1"/>
            </p:cNvCxnSpPr>
            <p:nvPr/>
          </p:nvCxnSpPr>
          <p:spPr>
            <a:xfrm>
              <a:off x="3276601" y="4152142"/>
              <a:ext cx="480383" cy="0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pic>
          <p:nvPicPr>
            <p:cNvPr id="349" name="图片 348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639596" y="3965416"/>
              <a:ext cx="614400" cy="360000"/>
            </a:xfrm>
            <a:prstGeom prst="rect">
              <a:avLst/>
            </a:prstGeom>
          </p:spPr>
        </p:pic>
        <p:cxnSp>
          <p:nvCxnSpPr>
            <p:cNvPr id="350" name="直接箭头连接符 349"/>
            <p:cNvCxnSpPr>
              <a:stCxn id="347" idx="3"/>
              <a:endCxn id="349" idx="1"/>
            </p:cNvCxnSpPr>
            <p:nvPr/>
          </p:nvCxnSpPr>
          <p:spPr>
            <a:xfrm flipV="1">
              <a:off x="4210972" y="4145416"/>
              <a:ext cx="428624" cy="672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grpSp>
          <p:nvGrpSpPr>
            <p:cNvPr id="351" name="组合 350"/>
            <p:cNvGrpSpPr/>
            <p:nvPr/>
          </p:nvGrpSpPr>
          <p:grpSpPr>
            <a:xfrm>
              <a:off x="5566172" y="3928993"/>
              <a:ext cx="615553" cy="430898"/>
              <a:chOff x="5467929" y="3944393"/>
              <a:chExt cx="615553" cy="430898"/>
            </a:xfrm>
          </p:grpSpPr>
          <p:pic>
            <p:nvPicPr>
              <p:cNvPr id="386" name="图片 385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5467929" y="4194533"/>
                <a:ext cx="615553" cy="180758"/>
              </a:xfrm>
              <a:prstGeom prst="rect">
                <a:avLst/>
              </a:prstGeom>
            </p:spPr>
          </p:pic>
          <p:pic>
            <p:nvPicPr>
              <p:cNvPr id="387" name="图片 386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5467929" y="3944393"/>
                <a:ext cx="615553" cy="180757"/>
              </a:xfrm>
              <a:prstGeom prst="rect">
                <a:avLst/>
              </a:prstGeom>
            </p:spPr>
          </p:pic>
        </p:grpSp>
        <p:cxnSp>
          <p:nvCxnSpPr>
            <p:cNvPr id="352" name="直接箭头连接符 351"/>
            <p:cNvCxnSpPr>
              <a:stCxn id="349" idx="3"/>
              <a:endCxn id="387" idx="1"/>
            </p:cNvCxnSpPr>
            <p:nvPr/>
          </p:nvCxnSpPr>
          <p:spPr>
            <a:xfrm flipV="1">
              <a:off x="5253996" y="4019372"/>
              <a:ext cx="312176" cy="126044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53" name="直接箭头连接符 352"/>
            <p:cNvCxnSpPr>
              <a:stCxn id="349" idx="3"/>
              <a:endCxn id="386" idx="1"/>
            </p:cNvCxnSpPr>
            <p:nvPr/>
          </p:nvCxnSpPr>
          <p:spPr>
            <a:xfrm>
              <a:off x="5253996" y="4145416"/>
              <a:ext cx="312176" cy="12409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54" name="图形 353" descr="电子邮件 纯色填充"/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p:blipFill>
          <p:spPr>
            <a:xfrm>
              <a:off x="4257097" y="3876142"/>
              <a:ext cx="269274" cy="269274"/>
            </a:xfrm>
            <a:prstGeom prst="rect">
              <a:avLst/>
            </a:prstGeom>
          </p:spPr>
        </p:pic>
        <p:pic>
          <p:nvPicPr>
            <p:cNvPr id="355" name="图形 354" descr="拼图 纯色填充"/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0"/>
                </a:ext>
              </a:extLst>
            </a:blip>
            <a:stretch>
              <a:fillRect/>
            </a:stretch>
          </p:blipFill>
          <p:spPr>
            <a:xfrm>
              <a:off x="6293891" y="3755603"/>
              <a:ext cx="307815" cy="307815"/>
            </a:xfrm>
            <a:prstGeom prst="rect">
              <a:avLst/>
            </a:prstGeom>
          </p:spPr>
        </p:pic>
        <p:pic>
          <p:nvPicPr>
            <p:cNvPr id="356" name="图片 355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24038" y="4546134"/>
              <a:ext cx="614400" cy="360000"/>
            </a:xfrm>
            <a:prstGeom prst="rect">
              <a:avLst/>
            </a:prstGeom>
          </p:spPr>
        </p:pic>
        <p:sp>
          <p:nvSpPr>
            <p:cNvPr id="357" name="文本框 356"/>
            <p:cNvSpPr txBox="1"/>
            <p:nvPr/>
          </p:nvSpPr>
          <p:spPr>
            <a:xfrm>
              <a:off x="2822613" y="4518385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58" name="直接箭头连接符 357"/>
            <p:cNvCxnSpPr>
              <a:stCxn id="356" idx="3"/>
              <a:endCxn id="357" idx="1"/>
            </p:cNvCxnSpPr>
            <p:nvPr/>
          </p:nvCxnSpPr>
          <p:spPr>
            <a:xfrm>
              <a:off x="2438438" y="4726134"/>
              <a:ext cx="384175" cy="0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59" name="图形 358" descr="信封 纯色填充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p:blipFill>
          <p:spPr>
            <a:xfrm>
              <a:off x="2478055" y="4414468"/>
              <a:ext cx="304940" cy="304940"/>
            </a:xfrm>
            <a:prstGeom prst="rect">
              <a:avLst/>
            </a:prstGeom>
          </p:spPr>
        </p:pic>
        <p:sp>
          <p:nvSpPr>
            <p:cNvPr id="360" name="文本框 359"/>
            <p:cNvSpPr txBox="1"/>
            <p:nvPr/>
          </p:nvSpPr>
          <p:spPr>
            <a:xfrm>
              <a:off x="3756984" y="4518385"/>
              <a:ext cx="453988" cy="415498"/>
            </a:xfrm>
            <a:custGeom>
              <a:avLst/>
              <a:gdLst>
                <a:gd name="connsiteX0" fmla="*/ 0 w 453988"/>
                <a:gd name="connsiteY0" fmla="*/ 0 h 415498"/>
                <a:gd name="connsiteX1" fmla="*/ 453988 w 453988"/>
                <a:gd name="connsiteY1" fmla="*/ 0 h 415498"/>
                <a:gd name="connsiteX2" fmla="*/ 453988 w 453988"/>
                <a:gd name="connsiteY2" fmla="*/ 415498 h 415498"/>
                <a:gd name="connsiteX3" fmla="*/ 0 w 453988"/>
                <a:gd name="connsiteY3" fmla="*/ 415498 h 415498"/>
                <a:gd name="connsiteX4" fmla="*/ 0 w 453988"/>
                <a:gd name="connsiteY4" fmla="*/ 0 h 41549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453988" h="415498" extrusionOk="0">
                  <a:moveTo>
                    <a:pt x="0" y="0"/>
                  </a:moveTo>
                  <a:cubicBezTo>
                    <a:pt x="135061" y="-5803"/>
                    <a:pt x="275499" y="39038"/>
                    <a:pt x="453988" y="0"/>
                  </a:cubicBezTo>
                  <a:cubicBezTo>
                    <a:pt x="465051" y="173671"/>
                    <a:pt x="433220" y="276706"/>
                    <a:pt x="453988" y="415498"/>
                  </a:cubicBezTo>
                  <a:cubicBezTo>
                    <a:pt x="248277" y="460467"/>
                    <a:pt x="160578" y="401351"/>
                    <a:pt x="0" y="415498"/>
                  </a:cubicBezTo>
                  <a:cubicBezTo>
                    <a:pt x="-44954" y="307560"/>
                    <a:pt x="39383" y="206935"/>
                    <a:pt x="0" y="0"/>
                  </a:cubicBezTo>
                  <a:close/>
                </a:path>
              </a:pathLst>
            </a:custGeom>
            <a:noFill/>
            <a:ln>
              <a:solidFill>
                <a:srgbClr val="4472C4"/>
              </a:solidFill>
            </a:ln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Bahnschrift Light SemiCondensed" panose="020B0502040204020203" pitchFamily="34" charset="0"/>
                  <a:ea typeface="等线" panose="02010600030101010101" charset="-122"/>
                </a:rPr>
                <a:t>01010111…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Bahnschrift Light SemiCondensed" panose="020B0502040204020203" pitchFamily="34" charset="0"/>
                <a:ea typeface="等线" panose="02010600030101010101" charset="-122"/>
              </a:endParaRPr>
            </a:p>
          </p:txBody>
        </p:sp>
        <p:cxnSp>
          <p:nvCxnSpPr>
            <p:cNvPr id="361" name="直接箭头连接符 360"/>
            <p:cNvCxnSpPr>
              <a:stCxn id="357" idx="3"/>
              <a:endCxn id="360" idx="1"/>
            </p:cNvCxnSpPr>
            <p:nvPr/>
          </p:nvCxnSpPr>
          <p:spPr>
            <a:xfrm>
              <a:off x="3276601" y="4726134"/>
              <a:ext cx="480383" cy="0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pic>
          <p:nvPicPr>
            <p:cNvPr id="362" name="图片 361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639596" y="4539408"/>
              <a:ext cx="614400" cy="360000"/>
            </a:xfrm>
            <a:prstGeom prst="rect">
              <a:avLst/>
            </a:prstGeom>
          </p:spPr>
        </p:pic>
        <p:cxnSp>
          <p:nvCxnSpPr>
            <p:cNvPr id="363" name="直接箭头连接符 362"/>
            <p:cNvCxnSpPr>
              <a:stCxn id="360" idx="3"/>
              <a:endCxn id="362" idx="1"/>
            </p:cNvCxnSpPr>
            <p:nvPr/>
          </p:nvCxnSpPr>
          <p:spPr>
            <a:xfrm flipV="1">
              <a:off x="4210972" y="4719408"/>
              <a:ext cx="428624" cy="672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grpSp>
          <p:nvGrpSpPr>
            <p:cNvPr id="364" name="组合 363"/>
            <p:cNvGrpSpPr/>
            <p:nvPr/>
          </p:nvGrpSpPr>
          <p:grpSpPr>
            <a:xfrm>
              <a:off x="5566172" y="4502985"/>
              <a:ext cx="615553" cy="430898"/>
              <a:chOff x="5467929" y="3944393"/>
              <a:chExt cx="615553" cy="430898"/>
            </a:xfrm>
          </p:grpSpPr>
          <p:pic>
            <p:nvPicPr>
              <p:cNvPr id="384" name="图片 383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5467929" y="4194533"/>
                <a:ext cx="615553" cy="180758"/>
              </a:xfrm>
              <a:prstGeom prst="rect">
                <a:avLst/>
              </a:prstGeom>
            </p:spPr>
          </p:pic>
          <p:pic>
            <p:nvPicPr>
              <p:cNvPr id="385" name="图片 384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5467929" y="3944393"/>
                <a:ext cx="615553" cy="180757"/>
              </a:xfrm>
              <a:prstGeom prst="rect">
                <a:avLst/>
              </a:prstGeom>
            </p:spPr>
          </p:pic>
        </p:grpSp>
        <p:cxnSp>
          <p:nvCxnSpPr>
            <p:cNvPr id="365" name="直接箭头连接符 364"/>
            <p:cNvCxnSpPr>
              <a:stCxn id="362" idx="3"/>
              <a:endCxn id="385" idx="1"/>
            </p:cNvCxnSpPr>
            <p:nvPr/>
          </p:nvCxnSpPr>
          <p:spPr>
            <a:xfrm flipV="1">
              <a:off x="5253996" y="4593364"/>
              <a:ext cx="312176" cy="126044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66" name="直接箭头连接符 365"/>
            <p:cNvCxnSpPr>
              <a:stCxn id="362" idx="3"/>
              <a:endCxn id="384" idx="1"/>
            </p:cNvCxnSpPr>
            <p:nvPr/>
          </p:nvCxnSpPr>
          <p:spPr>
            <a:xfrm>
              <a:off x="5253996" y="4719408"/>
              <a:ext cx="312176" cy="124096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67" name="图形 366" descr="电子邮件 纯色填充"/>
            <p:cNvPicPr>
              <a:picLocks noChangeAspect="1"/>
            </p:cNvPicPr>
            <p:nvPr/>
          </p:nvPicPr>
          <p:blipFill>
            <a:blip r:embed="rId7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p:blipFill>
          <p:spPr>
            <a:xfrm>
              <a:off x="4257097" y="4450134"/>
              <a:ext cx="269274" cy="269274"/>
            </a:xfrm>
            <a:prstGeom prst="rect">
              <a:avLst/>
            </a:prstGeom>
          </p:spPr>
        </p:pic>
        <p:cxnSp>
          <p:nvCxnSpPr>
            <p:cNvPr id="368" name="直接箭头连接符 367"/>
            <p:cNvCxnSpPr>
              <a:stCxn id="387" idx="3"/>
            </p:cNvCxnSpPr>
            <p:nvPr/>
          </p:nvCxnSpPr>
          <p:spPr>
            <a:xfrm>
              <a:off x="6181725" y="4019372"/>
              <a:ext cx="424248" cy="171952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69" name="图片 368"/>
            <p:cNvPicPr>
              <a:picLocks noChangeAspect="1"/>
            </p:cNvPicPr>
            <p:nvPr/>
          </p:nvPicPr>
          <p:blipFill>
            <a:blip r:embed="rId12" cstate="print">
              <a:biLevel thresh="75000"/>
              <a:extLst>
                <a:ext uri="{BEBA8EAE-BF5A-486C-A8C5-ECC9F3942E4B}">
                  <a14:imgProps xmlns:a14="http://schemas.microsoft.com/office/drawing/2010/main">
                    <a14:imgLayer r:embed="rId13">
                      <a14:imgEffect>
                        <a14:backgroundRemoval t="9412" b="89412" l="9453" r="93035">
                          <a14:foregroundMark x1="75124" y1="29412" x2="72637" y2="35294"/>
                          <a14:foregroundMark x1="63682" y1="30588" x2="61692" y2="70588"/>
                          <a14:foregroundMark x1="9453" y1="40000" x2="10448" y2="71765"/>
                          <a14:foregroundMark x1="91542" y1="37647" x2="93035" y2="70588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340063" y="3972142"/>
              <a:ext cx="353458" cy="138578"/>
            </a:xfrm>
            <a:prstGeom prst="rect">
              <a:avLst/>
            </a:prstGeom>
          </p:spPr>
        </p:pic>
        <p:grpSp>
          <p:nvGrpSpPr>
            <p:cNvPr id="370" name="组合 369"/>
            <p:cNvGrpSpPr/>
            <p:nvPr/>
          </p:nvGrpSpPr>
          <p:grpSpPr>
            <a:xfrm>
              <a:off x="6664523" y="4539408"/>
              <a:ext cx="767953" cy="287668"/>
              <a:chOff x="5873948" y="2308053"/>
              <a:chExt cx="767953" cy="287668"/>
            </a:xfrm>
          </p:grpSpPr>
          <p:pic>
            <p:nvPicPr>
              <p:cNvPr id="382" name="图片 381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5873948" y="2308053"/>
                <a:ext cx="615553" cy="180758"/>
              </a:xfrm>
              <a:prstGeom prst="rect">
                <a:avLst/>
              </a:prstGeom>
            </p:spPr>
          </p:pic>
          <p:pic>
            <p:nvPicPr>
              <p:cNvPr id="383" name="图片 382"/>
              <p:cNvPicPr>
                <a:picLocks noChangeAspect="1"/>
              </p:cNvPicPr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t="48947" r="-188" b="841"/>
              <a:stretch>
                <a:fillRect/>
              </a:stretch>
            </p:blipFill>
            <p:spPr>
              <a:xfrm>
                <a:off x="6026348" y="2414963"/>
                <a:ext cx="615553" cy="180758"/>
              </a:xfrm>
              <a:prstGeom prst="rect">
                <a:avLst/>
              </a:prstGeom>
            </p:spPr>
          </p:pic>
        </p:grpSp>
        <p:grpSp>
          <p:nvGrpSpPr>
            <p:cNvPr id="371" name="组合 370"/>
            <p:cNvGrpSpPr/>
            <p:nvPr/>
          </p:nvGrpSpPr>
          <p:grpSpPr>
            <a:xfrm>
              <a:off x="6664523" y="4063418"/>
              <a:ext cx="767953" cy="287667"/>
              <a:chOff x="3901677" y="1719371"/>
              <a:chExt cx="767953" cy="287667"/>
            </a:xfrm>
          </p:grpSpPr>
          <p:pic>
            <p:nvPicPr>
              <p:cNvPr id="380" name="图片 379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3901677" y="1719371"/>
                <a:ext cx="615553" cy="180757"/>
              </a:xfrm>
              <a:prstGeom prst="rect">
                <a:avLst/>
              </a:prstGeom>
            </p:spPr>
          </p:pic>
          <p:pic>
            <p:nvPicPr>
              <p:cNvPr id="381" name="图片 380"/>
              <p:cNvPicPr>
                <a:picLocks noChangeAspect="1"/>
              </p:cNvPicPr>
              <p:nvPr/>
            </p:nvPicPr>
            <p:blipFill rotWithShape="1"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" r="-188" b="49789"/>
              <a:stretch>
                <a:fillRect/>
              </a:stretch>
            </p:blipFill>
            <p:spPr>
              <a:xfrm>
                <a:off x="4054077" y="1826281"/>
                <a:ext cx="615553" cy="180757"/>
              </a:xfrm>
              <a:prstGeom prst="rect">
                <a:avLst/>
              </a:prstGeom>
            </p:spPr>
          </p:pic>
        </p:grpSp>
        <p:cxnSp>
          <p:nvCxnSpPr>
            <p:cNvPr id="372" name="直接箭头连接符 371"/>
            <p:cNvCxnSpPr>
              <a:stCxn id="385" idx="3"/>
            </p:cNvCxnSpPr>
            <p:nvPr/>
          </p:nvCxnSpPr>
          <p:spPr>
            <a:xfrm flipV="1">
              <a:off x="6181725" y="4197135"/>
              <a:ext cx="424248" cy="396229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73" name="直接箭头连接符 372"/>
            <p:cNvCxnSpPr>
              <a:stCxn id="386" idx="3"/>
            </p:cNvCxnSpPr>
            <p:nvPr/>
          </p:nvCxnSpPr>
          <p:spPr>
            <a:xfrm>
              <a:off x="6181725" y="4269512"/>
              <a:ext cx="438169" cy="447947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cxnSp>
          <p:nvCxnSpPr>
            <p:cNvPr id="374" name="直接箭头连接符 373"/>
            <p:cNvCxnSpPr>
              <a:stCxn id="384" idx="3"/>
            </p:cNvCxnSpPr>
            <p:nvPr/>
          </p:nvCxnSpPr>
          <p:spPr>
            <a:xfrm flipV="1">
              <a:off x="6181725" y="4726134"/>
              <a:ext cx="438169" cy="117370"/>
            </a:xfrm>
            <a:prstGeom prst="straightConnector1">
              <a:avLst/>
            </a:prstGeom>
            <a:noFill/>
            <a:ln w="6350" cap="flat" cmpd="sng" algn="ctr">
              <a:solidFill>
                <a:srgbClr val="4472C4"/>
              </a:solidFill>
              <a:prstDash val="solid"/>
              <a:miter lim="800000"/>
              <a:tailEnd type="triangle"/>
            </a:ln>
            <a:effectLst/>
          </p:spPr>
        </p:cxnSp>
        <p:pic>
          <p:nvPicPr>
            <p:cNvPr id="375" name="图片 374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7491026" y="3992946"/>
              <a:ext cx="219475" cy="225572"/>
            </a:xfrm>
            <a:prstGeom prst="rect">
              <a:avLst/>
            </a:prstGeom>
          </p:spPr>
        </p:pic>
        <p:cxnSp>
          <p:nvCxnSpPr>
            <p:cNvPr id="376" name="直接箭头连接符 375"/>
            <p:cNvCxnSpPr/>
            <p:nvPr/>
          </p:nvCxnSpPr>
          <p:spPr>
            <a:xfrm flipV="1">
              <a:off x="7491026" y="4260706"/>
              <a:ext cx="446252" cy="8806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cxnSp>
          <p:nvCxnSpPr>
            <p:cNvPr id="377" name="直接箭头连接符 376"/>
            <p:cNvCxnSpPr/>
            <p:nvPr/>
          </p:nvCxnSpPr>
          <p:spPr>
            <a:xfrm>
              <a:off x="7509662" y="4749568"/>
              <a:ext cx="419703" cy="3557"/>
            </a:xfrm>
            <a:prstGeom prst="straightConnector1">
              <a:avLst/>
            </a:prstGeom>
            <a:noFill/>
            <a:ln w="19050" cap="flat" cmpd="dbl" algn="ctr">
              <a:solidFill>
                <a:srgbClr val="4472C4"/>
              </a:solidFill>
              <a:prstDash val="dashDot"/>
              <a:miter lim="800000"/>
              <a:tailEnd type="triangle"/>
            </a:ln>
            <a:effectLst/>
          </p:spPr>
        </p:cxnSp>
        <p:pic>
          <p:nvPicPr>
            <p:cNvPr id="378" name="图片 377"/>
            <p:cNvPicPr>
              <a:picLocks noChangeAspect="1"/>
            </p:cNvPicPr>
            <p:nvPr/>
          </p:nvPicPr>
          <p:blipFill>
            <a:blip r:embed="rId11"/>
            <a:stretch>
              <a:fillRect/>
            </a:stretch>
          </p:blipFill>
          <p:spPr>
            <a:xfrm>
              <a:off x="7494721" y="4458170"/>
              <a:ext cx="219475" cy="225572"/>
            </a:xfrm>
            <a:prstGeom prst="rect">
              <a:avLst/>
            </a:prstGeom>
          </p:spPr>
        </p:pic>
        <p:pic>
          <p:nvPicPr>
            <p:cNvPr id="379" name="图形 378" descr="拼图 纯色填充"/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0"/>
                </a:ext>
              </a:extLst>
            </a:blip>
            <a:stretch>
              <a:fillRect/>
            </a:stretch>
          </p:blipFill>
          <p:spPr>
            <a:xfrm>
              <a:off x="5259325" y="3730605"/>
              <a:ext cx="307815" cy="307815"/>
            </a:xfrm>
            <a:prstGeom prst="rect">
              <a:avLst/>
            </a:prstGeom>
          </p:spPr>
        </p:pic>
      </p:grpSp>
      <p:grpSp>
        <p:nvGrpSpPr>
          <p:cNvPr id="388" name="组合 387"/>
          <p:cNvGrpSpPr/>
          <p:nvPr/>
        </p:nvGrpSpPr>
        <p:grpSpPr>
          <a:xfrm>
            <a:off x="10049249" y="4048153"/>
            <a:ext cx="615553" cy="2008850"/>
            <a:chOff x="9583278" y="4121272"/>
            <a:chExt cx="615553" cy="2008850"/>
          </a:xfrm>
          <a:solidFill>
            <a:srgbClr val="4472C4">
              <a:lumMod val="40000"/>
              <a:lumOff val="60000"/>
            </a:srgbClr>
          </a:solidFill>
        </p:grpSpPr>
        <p:sp>
          <p:nvSpPr>
            <p:cNvPr id="389" name="矩形: 圆角 388"/>
            <p:cNvSpPr/>
            <p:nvPr/>
          </p:nvSpPr>
          <p:spPr>
            <a:xfrm>
              <a:off x="9583278" y="4707486"/>
              <a:ext cx="615553" cy="250209"/>
            </a:xfrm>
            <a:prstGeom prst="roundRect">
              <a:avLst/>
            </a:prstGeom>
            <a:grpFill/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等线" panose="02010600030101010101" charset="-122"/>
                  <a:ea typeface="等线" panose="02010600030101010101" charset="-122"/>
                  <a:cs typeface="+mn-cs"/>
                </a:rPr>
                <a:t>node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endParaRPr>
            </a:p>
          </p:txBody>
        </p:sp>
        <p:sp>
          <p:nvSpPr>
            <p:cNvPr id="390" name="矩形: 圆角 389"/>
            <p:cNvSpPr/>
            <p:nvPr/>
          </p:nvSpPr>
          <p:spPr>
            <a:xfrm>
              <a:off x="9583278" y="4121272"/>
              <a:ext cx="615553" cy="250209"/>
            </a:xfrm>
            <a:prstGeom prst="roundRect">
              <a:avLst/>
            </a:prstGeom>
            <a:grpFill/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等线" panose="02010600030101010101" charset="-122"/>
                  <a:ea typeface="等线" panose="02010600030101010101" charset="-122"/>
                  <a:cs typeface="+mn-cs"/>
                </a:rPr>
                <a:t>node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endParaRPr>
            </a:p>
          </p:txBody>
        </p:sp>
        <p:sp>
          <p:nvSpPr>
            <p:cNvPr id="391" name="矩形: 圆角 390"/>
            <p:cNvSpPr/>
            <p:nvPr/>
          </p:nvSpPr>
          <p:spPr>
            <a:xfrm>
              <a:off x="9583278" y="5293700"/>
              <a:ext cx="615553" cy="250209"/>
            </a:xfrm>
            <a:prstGeom prst="roundRect">
              <a:avLst/>
            </a:prstGeom>
            <a:grpFill/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等线" panose="02010600030101010101" charset="-122"/>
                  <a:ea typeface="等线" panose="02010600030101010101" charset="-122"/>
                  <a:cs typeface="+mn-cs"/>
                </a:rPr>
                <a:t>node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endParaRPr>
            </a:p>
          </p:txBody>
        </p:sp>
        <p:sp>
          <p:nvSpPr>
            <p:cNvPr id="392" name="矩形: 圆角 391"/>
            <p:cNvSpPr/>
            <p:nvPr/>
          </p:nvSpPr>
          <p:spPr>
            <a:xfrm>
              <a:off x="9583278" y="5879913"/>
              <a:ext cx="615553" cy="250209"/>
            </a:xfrm>
            <a:prstGeom prst="roundRect">
              <a:avLst/>
            </a:prstGeom>
            <a:grpFill/>
            <a:ln w="12700" cap="flat" cmpd="sng" algn="ctr">
              <a:noFill/>
              <a:prstDash val="solid"/>
              <a:miter lim="800000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5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等线" panose="02010600030101010101" charset="-122"/>
                  <a:ea typeface="等线" panose="02010600030101010101" charset="-122"/>
                  <a:cs typeface="+mn-cs"/>
                </a:rPr>
                <a:t>node</a:t>
              </a:r>
              <a:endParaRPr kumimoji="0" lang="zh-CN" altLang="en-US" sz="105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等线" panose="02010600030101010101" charset="-122"/>
                <a:ea typeface="等线" panose="02010600030101010101" charset="-122"/>
                <a:cs typeface="+mn-cs"/>
              </a:endParaRPr>
            </a:p>
          </p:txBody>
        </p:sp>
      </p:grpSp>
      <p:cxnSp>
        <p:nvCxnSpPr>
          <p:cNvPr id="393" name="直接箭头连接符 392"/>
          <p:cNvCxnSpPr>
            <a:endCxn id="390" idx="1"/>
          </p:cNvCxnSpPr>
          <p:nvPr/>
        </p:nvCxnSpPr>
        <p:spPr>
          <a:xfrm flipV="1">
            <a:off x="9480667" y="4173258"/>
            <a:ext cx="568582" cy="6475"/>
          </a:xfrm>
          <a:prstGeom prst="straightConnector1">
            <a:avLst/>
          </a:prstGeom>
          <a:noFill/>
          <a:ln w="19050" cap="flat" cmpd="dbl" algn="ctr">
            <a:solidFill>
              <a:srgbClr val="4472C4"/>
            </a:solidFill>
            <a:prstDash val="dashDot"/>
            <a:miter lim="800000"/>
            <a:tailEnd type="triangle"/>
          </a:ln>
          <a:effectLst/>
        </p:spPr>
      </p:cxnSp>
      <p:cxnSp>
        <p:nvCxnSpPr>
          <p:cNvPr id="394" name="直接箭头连接符 393"/>
          <p:cNvCxnSpPr>
            <a:stCxn id="290" idx="0"/>
            <a:endCxn id="298" idx="1"/>
          </p:cNvCxnSpPr>
          <p:nvPr/>
        </p:nvCxnSpPr>
        <p:spPr>
          <a:xfrm>
            <a:off x="1530263" y="4090938"/>
            <a:ext cx="547467" cy="0"/>
          </a:xfrm>
          <a:prstGeom prst="straightConnector1">
            <a:avLst/>
          </a:prstGeom>
          <a:noFill/>
          <a:ln w="6350" cap="flat" cmpd="sng" algn="ctr">
            <a:solidFill>
              <a:srgbClr val="4472C4"/>
            </a:solidFill>
            <a:prstDash val="solid"/>
            <a:miter lim="800000"/>
            <a:tailEnd type="triangle"/>
          </a:ln>
          <a:effectLst/>
        </p:spPr>
      </p:cxnSp>
      <p:cxnSp>
        <p:nvCxnSpPr>
          <p:cNvPr id="395" name="直接箭头连接符 394"/>
          <p:cNvCxnSpPr>
            <a:stCxn id="290" idx="0"/>
            <a:endCxn id="311" idx="1"/>
          </p:cNvCxnSpPr>
          <p:nvPr/>
        </p:nvCxnSpPr>
        <p:spPr>
          <a:xfrm>
            <a:off x="1530263" y="4090938"/>
            <a:ext cx="547467" cy="573992"/>
          </a:xfrm>
          <a:prstGeom prst="straightConnector1">
            <a:avLst/>
          </a:prstGeom>
          <a:noFill/>
          <a:ln w="6350" cap="flat" cmpd="sng" algn="ctr">
            <a:solidFill>
              <a:srgbClr val="4472C4"/>
            </a:solidFill>
            <a:prstDash val="solid"/>
            <a:miter lim="800000"/>
            <a:tailEnd type="triangle"/>
          </a:ln>
          <a:effectLst/>
        </p:spPr>
      </p:cxnSp>
      <p:cxnSp>
        <p:nvCxnSpPr>
          <p:cNvPr id="396" name="直接箭头连接符 395"/>
          <p:cNvCxnSpPr>
            <a:stCxn id="290" idx="0"/>
            <a:endCxn id="343" idx="1"/>
          </p:cNvCxnSpPr>
          <p:nvPr/>
        </p:nvCxnSpPr>
        <p:spPr>
          <a:xfrm>
            <a:off x="1530263" y="4090938"/>
            <a:ext cx="550084" cy="1264089"/>
          </a:xfrm>
          <a:prstGeom prst="straightConnector1">
            <a:avLst/>
          </a:prstGeom>
          <a:noFill/>
          <a:ln w="6350" cap="flat" cmpd="sng" algn="ctr">
            <a:solidFill>
              <a:srgbClr val="4472C4"/>
            </a:solidFill>
            <a:prstDash val="solid"/>
            <a:miter lim="800000"/>
            <a:tailEnd type="triangle"/>
          </a:ln>
          <a:effectLst/>
        </p:spPr>
      </p:cxnSp>
      <p:cxnSp>
        <p:nvCxnSpPr>
          <p:cNvPr id="397" name="直接箭头连接符 396"/>
          <p:cNvCxnSpPr>
            <a:stCxn id="290" idx="0"/>
            <a:endCxn id="356" idx="1"/>
          </p:cNvCxnSpPr>
          <p:nvPr/>
        </p:nvCxnSpPr>
        <p:spPr>
          <a:xfrm>
            <a:off x="1530263" y="4090938"/>
            <a:ext cx="550084" cy="1838081"/>
          </a:xfrm>
          <a:prstGeom prst="straightConnector1">
            <a:avLst/>
          </a:prstGeom>
          <a:noFill/>
          <a:ln w="6350" cap="flat" cmpd="sng" algn="ctr">
            <a:solidFill>
              <a:srgbClr val="4472C4"/>
            </a:solidFill>
            <a:prstDash val="solid"/>
            <a:miter lim="800000"/>
            <a:tailEnd type="triangle"/>
          </a:ln>
          <a:effectLst/>
        </p:spPr>
      </p:cxnSp>
      <p:cxnSp>
        <p:nvCxnSpPr>
          <p:cNvPr id="398" name="直接箭头连接符 397"/>
          <p:cNvCxnSpPr/>
          <p:nvPr/>
        </p:nvCxnSpPr>
        <p:spPr>
          <a:xfrm flipV="1">
            <a:off x="9478973" y="4776536"/>
            <a:ext cx="568582" cy="6474"/>
          </a:xfrm>
          <a:prstGeom prst="straightConnector1">
            <a:avLst/>
          </a:prstGeom>
          <a:noFill/>
          <a:ln w="19050" cap="flat" cmpd="dbl" algn="ctr">
            <a:solidFill>
              <a:srgbClr val="4472C4"/>
            </a:solidFill>
            <a:prstDash val="dashDot"/>
            <a:miter lim="800000"/>
            <a:tailEnd type="triangle"/>
          </a:ln>
          <a:effectLst/>
        </p:spPr>
      </p:cxnSp>
      <p:cxnSp>
        <p:nvCxnSpPr>
          <p:cNvPr id="399" name="直接箭头连接符 398"/>
          <p:cNvCxnSpPr/>
          <p:nvPr/>
        </p:nvCxnSpPr>
        <p:spPr>
          <a:xfrm>
            <a:off x="9492999" y="5342230"/>
            <a:ext cx="554556" cy="0"/>
          </a:xfrm>
          <a:prstGeom prst="straightConnector1">
            <a:avLst/>
          </a:prstGeom>
          <a:noFill/>
          <a:ln w="19050" cap="flat" cmpd="dbl" algn="ctr">
            <a:solidFill>
              <a:srgbClr val="4472C4"/>
            </a:solidFill>
            <a:prstDash val="dashDot"/>
            <a:miter lim="800000"/>
            <a:tailEnd type="triangle"/>
          </a:ln>
          <a:effectLst/>
        </p:spPr>
      </p:cxnSp>
      <p:cxnSp>
        <p:nvCxnSpPr>
          <p:cNvPr id="400" name="直接箭头连接符 399"/>
          <p:cNvCxnSpPr/>
          <p:nvPr/>
        </p:nvCxnSpPr>
        <p:spPr>
          <a:xfrm>
            <a:off x="9461920" y="5929019"/>
            <a:ext cx="597691" cy="7722"/>
          </a:xfrm>
          <a:prstGeom prst="straightConnector1">
            <a:avLst/>
          </a:prstGeom>
          <a:noFill/>
          <a:ln w="19050" cap="flat" cmpd="dbl" algn="ctr">
            <a:solidFill>
              <a:srgbClr val="4472C4"/>
            </a:solidFill>
            <a:prstDash val="dashDot"/>
            <a:miter lim="800000"/>
            <a:tailEnd type="triangle"/>
          </a:ln>
          <a:effectLst/>
        </p:spPr>
      </p:cxnSp>
      <p:sp>
        <p:nvSpPr>
          <p:cNvPr id="401" name="文本框 400"/>
          <p:cNvSpPr txBox="1"/>
          <p:nvPr/>
        </p:nvSpPr>
        <p:spPr>
          <a:xfrm>
            <a:off x="850779" y="3361159"/>
            <a:ext cx="105542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b="1" dirty="0">
                <a:solidFill>
                  <a:srgbClr val="4472C4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Sender</a:t>
            </a:r>
            <a:endParaRPr lang="zh-CN" altLang="en-US" sz="1400" b="1" dirty="0">
              <a:solidFill>
                <a:srgbClr val="4472C4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02" name="文本框 401"/>
          <p:cNvSpPr txBox="1"/>
          <p:nvPr/>
        </p:nvSpPr>
        <p:spPr>
          <a:xfrm>
            <a:off x="5096458" y="3347510"/>
            <a:ext cx="203150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b="1" dirty="0">
                <a:solidFill>
                  <a:srgbClr val="4472C4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Daisy Stream Service</a:t>
            </a:r>
            <a:endParaRPr lang="zh-CN" altLang="en-US" sz="1400" b="1" dirty="0">
              <a:solidFill>
                <a:srgbClr val="4472C4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03" name="文本框 402"/>
          <p:cNvSpPr txBox="1"/>
          <p:nvPr/>
        </p:nvSpPr>
        <p:spPr>
          <a:xfrm>
            <a:off x="7911644" y="3247698"/>
            <a:ext cx="179242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1400" b="1" dirty="0">
                <a:solidFill>
                  <a:srgbClr val="4472C4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Distributed </a:t>
            </a:r>
          </a:p>
          <a:p>
            <a:pPr algn="ctr"/>
            <a:r>
              <a:rPr lang="en-US" altLang="zh-CN" sz="1400" b="1" dirty="0">
                <a:solidFill>
                  <a:srgbClr val="4472C4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Shared Memory</a:t>
            </a:r>
          </a:p>
        </p:txBody>
      </p:sp>
      <p:sp>
        <p:nvSpPr>
          <p:cNvPr id="404" name="文本框 403"/>
          <p:cNvSpPr txBox="1"/>
          <p:nvPr/>
        </p:nvSpPr>
        <p:spPr>
          <a:xfrm>
            <a:off x="9854059" y="3261811"/>
            <a:ext cx="13190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1400" b="1" dirty="0">
                <a:solidFill>
                  <a:srgbClr val="4472C4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Distributed</a:t>
            </a:r>
          </a:p>
          <a:p>
            <a:pPr algn="ctr"/>
            <a:r>
              <a:rPr lang="en-US" altLang="zh-CN" sz="1400" b="1" dirty="0">
                <a:solidFill>
                  <a:srgbClr val="4472C4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Computing</a:t>
            </a:r>
          </a:p>
        </p:txBody>
      </p:sp>
      <p:grpSp>
        <p:nvGrpSpPr>
          <p:cNvPr id="405" name="组合 404"/>
          <p:cNvGrpSpPr/>
          <p:nvPr/>
        </p:nvGrpSpPr>
        <p:grpSpPr>
          <a:xfrm>
            <a:off x="9420410" y="3958820"/>
            <a:ext cx="624979" cy="1999335"/>
            <a:chOff x="9210468" y="3412936"/>
            <a:chExt cx="624979" cy="1999335"/>
          </a:xfrm>
        </p:grpSpPr>
        <p:pic>
          <p:nvPicPr>
            <p:cNvPr id="406" name="图片 405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9210468" y="3412936"/>
              <a:ext cx="624979" cy="236599"/>
            </a:xfrm>
            <a:prstGeom prst="rect">
              <a:avLst/>
            </a:prstGeom>
          </p:spPr>
        </p:pic>
        <p:pic>
          <p:nvPicPr>
            <p:cNvPr id="407" name="图片 406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9210468" y="4000515"/>
              <a:ext cx="624979" cy="236599"/>
            </a:xfrm>
            <a:prstGeom prst="rect">
              <a:avLst/>
            </a:prstGeom>
          </p:spPr>
        </p:pic>
        <p:pic>
          <p:nvPicPr>
            <p:cNvPr id="408" name="图片 407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9210468" y="5175672"/>
              <a:ext cx="624979" cy="236599"/>
            </a:xfrm>
            <a:prstGeom prst="rect">
              <a:avLst/>
            </a:prstGeom>
          </p:spPr>
        </p:pic>
        <p:pic>
          <p:nvPicPr>
            <p:cNvPr id="409" name="图片 408"/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9210468" y="4588094"/>
              <a:ext cx="624979" cy="236599"/>
            </a:xfrm>
            <a:prstGeom prst="rect">
              <a:avLst/>
            </a:prstGeom>
          </p:spPr>
        </p:pic>
      </p:grpSp>
      <p:sp>
        <p:nvSpPr>
          <p:cNvPr id="410" name="文本框 409"/>
          <p:cNvSpPr txBox="1"/>
          <p:nvPr/>
        </p:nvSpPr>
        <p:spPr>
          <a:xfrm>
            <a:off x="1962774" y="3708327"/>
            <a:ext cx="351145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01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1" name="文本框 410"/>
          <p:cNvSpPr txBox="1"/>
          <p:nvPr/>
        </p:nvSpPr>
        <p:spPr>
          <a:xfrm>
            <a:off x="1962774" y="4298523"/>
            <a:ext cx="351145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02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2" name="文本框 411"/>
          <p:cNvSpPr txBox="1"/>
          <p:nvPr/>
        </p:nvSpPr>
        <p:spPr>
          <a:xfrm>
            <a:off x="1962774" y="4960164"/>
            <a:ext cx="351145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03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3" name="文本框 412"/>
          <p:cNvSpPr txBox="1"/>
          <p:nvPr/>
        </p:nvSpPr>
        <p:spPr>
          <a:xfrm>
            <a:off x="1962774" y="5550359"/>
            <a:ext cx="351145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04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4" name="文本框 413"/>
          <p:cNvSpPr txBox="1"/>
          <p:nvPr/>
        </p:nvSpPr>
        <p:spPr>
          <a:xfrm>
            <a:off x="6809848" y="3605812"/>
            <a:ext cx="1154140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Frame01-02 Row1-50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5" name="文本框 414"/>
          <p:cNvSpPr txBox="1"/>
          <p:nvPr/>
        </p:nvSpPr>
        <p:spPr>
          <a:xfrm>
            <a:off x="6805494" y="4741697"/>
            <a:ext cx="1179714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Frame01-02 </a:t>
            </a:r>
          </a:p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Row50-100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6" name="文本框 415"/>
          <p:cNvSpPr txBox="1"/>
          <p:nvPr/>
        </p:nvSpPr>
        <p:spPr>
          <a:xfrm>
            <a:off x="9894620" y="3685114"/>
            <a:ext cx="1187037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Frame01-04 Row1-25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7" name="文本框 416"/>
          <p:cNvSpPr txBox="1"/>
          <p:nvPr/>
        </p:nvSpPr>
        <p:spPr>
          <a:xfrm>
            <a:off x="9920745" y="4282522"/>
            <a:ext cx="1094342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Frame01-04 Row25-50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8" name="文本框 417"/>
          <p:cNvSpPr txBox="1"/>
          <p:nvPr/>
        </p:nvSpPr>
        <p:spPr>
          <a:xfrm>
            <a:off x="9894620" y="4853804"/>
            <a:ext cx="1094342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Frame01-04 Row50-75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sp>
        <p:nvSpPr>
          <p:cNvPr id="419" name="文本框 418"/>
          <p:cNvSpPr txBox="1"/>
          <p:nvPr/>
        </p:nvSpPr>
        <p:spPr>
          <a:xfrm>
            <a:off x="9916391" y="5451210"/>
            <a:ext cx="1161578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100" dirty="0">
                <a:solidFill>
                  <a:srgbClr val="ED7D3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rPr>
              <a:t>Frame01-04 Row75-100</a:t>
            </a:r>
            <a:endParaRPr lang="zh-CN" altLang="en-US" sz="1100" dirty="0">
              <a:solidFill>
                <a:srgbClr val="ED7D31"/>
              </a:solidFill>
              <a:latin typeface="Adobe 黑体 Std R" panose="020B0400000000000000" pitchFamily="34" charset="-122"/>
              <a:ea typeface="Adobe 黑体 Std R" panose="020B0400000000000000" pitchFamily="34" charset="-122"/>
            </a:endParaRPr>
          </a:p>
        </p:txBody>
      </p:sp>
      <p:pic>
        <p:nvPicPr>
          <p:cNvPr id="420" name="图片 419"/>
          <p:cNvPicPr>
            <a:picLocks noChangeAspect="1"/>
          </p:cNvPicPr>
          <p:nvPr/>
        </p:nvPicPr>
        <p:blipFill>
          <a:blip r:embed="rId12" cstate="print">
            <a:biLevel thresh="75000"/>
            <a:extLst>
              <a:ext uri="{BEBA8EAE-BF5A-486C-A8C5-ECC9F3942E4B}">
                <a14:imgProps xmlns:a14="http://schemas.microsoft.com/office/drawing/2010/main">
                  <a14:imgLayer r:embed="rId13">
                    <a14:imgEffect>
                      <a14:backgroundRemoval t="9412" b="89412" l="9453" r="93035">
                        <a14:foregroundMark x1="75124" y1="29412" x2="72637" y2="35294"/>
                        <a14:foregroundMark x1="63682" y1="30588" x2="61692" y2="70588"/>
                        <a14:foregroundMark x1="9453" y1="40000" x2="10448" y2="71765"/>
                        <a14:foregroundMark x1="91542" y1="37647" x2="93035" y2="70588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89423" y="4501131"/>
            <a:ext cx="353458" cy="138578"/>
          </a:xfrm>
          <a:prstGeom prst="rect">
            <a:avLst/>
          </a:prstGeom>
        </p:spPr>
      </p:pic>
      <p:pic>
        <p:nvPicPr>
          <p:cNvPr id="421" name="图片 420"/>
          <p:cNvPicPr>
            <a:picLocks noChangeAspect="1"/>
          </p:cNvPicPr>
          <p:nvPr/>
        </p:nvPicPr>
        <p:blipFill>
          <a:blip r:embed="rId12" cstate="print">
            <a:biLevel thresh="75000"/>
            <a:extLst>
              <a:ext uri="{BEBA8EAE-BF5A-486C-A8C5-ECC9F3942E4B}">
                <a14:imgProps xmlns:a14="http://schemas.microsoft.com/office/drawing/2010/main">
                  <a14:imgLayer r:embed="rId13">
                    <a14:imgEffect>
                      <a14:backgroundRemoval t="9412" b="89412" l="9453" r="93035">
                        <a14:foregroundMark x1="75124" y1="29412" x2="72637" y2="35294"/>
                        <a14:foregroundMark x1="63682" y1="30588" x2="61692" y2="70588"/>
                        <a14:foregroundMark x1="9453" y1="40000" x2="10448" y2="71765"/>
                        <a14:foregroundMark x1="91542" y1="37647" x2="93035" y2="70588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93861" y="5737505"/>
            <a:ext cx="353458" cy="138578"/>
          </a:xfrm>
          <a:prstGeom prst="rect">
            <a:avLst/>
          </a:prstGeom>
        </p:spPr>
      </p:pic>
      <p:sp>
        <p:nvSpPr>
          <p:cNvPr id="422" name="文本框 421"/>
          <p:cNvSpPr txBox="1"/>
          <p:nvPr/>
        </p:nvSpPr>
        <p:spPr>
          <a:xfrm>
            <a:off x="826511" y="4732129"/>
            <a:ext cx="953517" cy="10618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zh-CN" altLang="zh-CN" sz="1050" dirty="0">
                <a:solidFill>
                  <a:srgbClr val="000000"/>
                </a:solidFill>
                <a:latin typeface="Arial" panose="020B0604020202020204" pitchFamily="34" charset="0"/>
                <a:ea typeface="等线" panose="02010600030101010101" charset="-122"/>
              </a:rPr>
              <a:t>The detector sequentially generates multiple data streams in</a:t>
            </a:r>
            <a:r>
              <a:rPr lang="en-US" altLang="zh-CN" sz="1050" dirty="0">
                <a:solidFill>
                  <a:srgbClr val="000000"/>
                </a:solidFill>
                <a:latin typeface="Arial" panose="020B0604020202020204" pitchFamily="34" charset="0"/>
                <a:ea typeface="等线" panose="02010600030101010101" charset="-122"/>
              </a:rPr>
              <a:t> </a:t>
            </a:r>
            <a:r>
              <a:rPr lang="zh-CN" altLang="zh-CN" sz="1050" dirty="0">
                <a:solidFill>
                  <a:srgbClr val="000000"/>
                </a:solidFill>
                <a:latin typeface="Arial" panose="020B0604020202020204" pitchFamily="34" charset="0"/>
                <a:ea typeface="等线" panose="02010600030101010101" charset="-122"/>
              </a:rPr>
              <a:t>order.</a:t>
            </a:r>
            <a:endParaRPr lang="zh-CN" altLang="zh-CN" sz="200" dirty="0">
              <a:solidFill>
                <a:prstClr val="black"/>
              </a:solidFill>
              <a:latin typeface="Arial" panose="020B0604020202020204" pitchFamily="34" charset="0"/>
              <a:ea typeface="等线" panose="02010600030101010101" charset="-122"/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 advTm="16"/>
    </mc:Choice>
    <mc:Fallback xmlns="">
      <p:transition advTm="16"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3.1 HEPS</a:t>
            </a:r>
            <a:r>
              <a:rPr lang="zh-CN" altLang="en-US" dirty="0"/>
              <a:t> </a:t>
            </a:r>
            <a:r>
              <a:rPr lang="en-US" altLang="zh-CN" dirty="0"/>
              <a:t>Stream Service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1295400" y="995856"/>
            <a:ext cx="9601200" cy="5697044"/>
          </a:xfrm>
        </p:spPr>
        <p:txBody>
          <a:bodyPr>
            <a:normAutofit/>
          </a:bodyPr>
          <a:lstStyle/>
          <a:p>
            <a:r>
              <a:rPr lang="en-US" altLang="zh-CN" dirty="0">
                <a:latin typeface="Inter"/>
              </a:rPr>
              <a:t>Agree on a data storage index construction strategy to achieve unique data indexing. </a:t>
            </a:r>
          </a:p>
          <a:p>
            <a:pPr lvl="1"/>
            <a:r>
              <a:rPr lang="en-US" altLang="zh-CN" dirty="0">
                <a:latin typeface="Inter"/>
              </a:rPr>
              <a:t>Store data slice </a:t>
            </a:r>
            <a:r>
              <a:rPr lang="en-US" altLang="zh-CN" b="1" dirty="0">
                <a:latin typeface="Inter"/>
              </a:rPr>
              <a:t>information</a:t>
            </a:r>
            <a:r>
              <a:rPr lang="en-US" altLang="zh-CN" dirty="0">
                <a:latin typeface="Inter"/>
              </a:rPr>
              <a:t> in file names. </a:t>
            </a:r>
          </a:p>
          <a:p>
            <a:pPr lvl="1"/>
            <a:r>
              <a:rPr lang="en-US" altLang="zh-CN" dirty="0">
                <a:latin typeface="Inter"/>
              </a:rPr>
              <a:t>Assemble file paths based on the </a:t>
            </a:r>
            <a:r>
              <a:rPr lang="en-US" altLang="zh-CN" b="1" dirty="0">
                <a:latin typeface="Inter"/>
              </a:rPr>
              <a:t>unique</a:t>
            </a:r>
            <a:r>
              <a:rPr lang="en-US" altLang="zh-CN" dirty="0">
                <a:latin typeface="Inter"/>
              </a:rPr>
              <a:t> ID of the user's experiment. </a:t>
            </a:r>
          </a:p>
          <a:p>
            <a:pPr lvl="1"/>
            <a:r>
              <a:rPr lang="en-US" altLang="zh-CN" dirty="0">
                <a:latin typeface="Inter"/>
              </a:rPr>
              <a:t>Build a HEAD file which includes data shape</a:t>
            </a:r>
          </a:p>
        </p:txBody>
      </p:sp>
      <p:pic>
        <p:nvPicPr>
          <p:cNvPr id="7" name="图片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75133" y="3263600"/>
            <a:ext cx="3363597" cy="3027237"/>
          </a:xfrm>
          <a:prstGeom prst="rect">
            <a:avLst/>
          </a:prstGeom>
        </p:spPr>
      </p:pic>
      <p:sp>
        <p:nvSpPr>
          <p:cNvPr id="8" name="矩形: 圆角 7"/>
          <p:cNvSpPr/>
          <p:nvPr/>
        </p:nvSpPr>
        <p:spPr>
          <a:xfrm>
            <a:off x="1451833" y="3667012"/>
            <a:ext cx="3124200" cy="295835"/>
          </a:xfrm>
          <a:prstGeom prst="roundRect">
            <a:avLst/>
          </a:prstGeom>
          <a:noFill/>
          <a:ln w="19050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0" name="文本框 9"/>
          <p:cNvSpPr txBox="1"/>
          <p:nvPr/>
        </p:nvSpPr>
        <p:spPr>
          <a:xfrm>
            <a:off x="5212081" y="3275497"/>
            <a:ext cx="7147560" cy="28931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en-US" altLang="zh-CN" sz="1400" b="0" i="1" dirty="0">
                <a:effectLst/>
                <a:latin typeface="Inter"/>
              </a:rPr>
              <a:t>/</a:t>
            </a:r>
            <a:r>
              <a:rPr lang="en-US" altLang="zh-CN" sz="1400" b="0" i="1" dirty="0" err="1">
                <a:effectLst/>
                <a:latin typeface="Inter"/>
              </a:rPr>
              <a:t>BeamlineID</a:t>
            </a:r>
            <a:r>
              <a:rPr lang="en-US" altLang="zh-CN" sz="1400" b="0" i="1" dirty="0">
                <a:effectLst/>
                <a:latin typeface="Inter"/>
              </a:rPr>
              <a:t>/</a:t>
            </a:r>
            <a:r>
              <a:rPr lang="en-US" altLang="zh-CN" sz="1400" b="0" i="1" dirty="0" err="1">
                <a:effectLst/>
                <a:latin typeface="Inter"/>
              </a:rPr>
              <a:t>UserID</a:t>
            </a:r>
            <a:r>
              <a:rPr lang="en-US" altLang="zh-CN" sz="1400" b="0" i="1" dirty="0">
                <a:effectLst/>
                <a:latin typeface="Inter"/>
              </a:rPr>
              <a:t>/ScanID/FrameStart_FrameEnd_RowStart_RowEnd.dat</a:t>
            </a:r>
          </a:p>
          <a:p>
            <a:pPr>
              <a:lnSpc>
                <a:spcPct val="150000"/>
              </a:lnSpc>
            </a:pPr>
            <a:endParaRPr lang="en-US" altLang="zh-CN" sz="1400" b="0" i="1" dirty="0">
              <a:effectLst/>
              <a:latin typeface="Inter"/>
            </a:endParaRPr>
          </a:p>
          <a:p>
            <a:pPr algn="l"/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File Path Structure:</a:t>
            </a:r>
            <a:endParaRPr lang="en-US" altLang="zh-CN" sz="1400" b="0" i="0" dirty="0">
              <a:effectLst/>
              <a:latin typeface="Inter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Beamline ID:</a:t>
            </a:r>
            <a:r>
              <a:rPr lang="en-US" altLang="zh-CN" sz="1400" b="0" i="0" dirty="0">
                <a:solidFill>
                  <a:srgbClr val="000000"/>
                </a:solidFill>
                <a:effectLst/>
                <a:latin typeface="Inter"/>
              </a:rPr>
              <a:t> Unique identifier corresponding to different beamlines.</a:t>
            </a:r>
          </a:p>
          <a:p>
            <a:pPr algn="l">
              <a:buFont typeface="Arial" panose="020B0604020202020204" pitchFamily="34" charset="0"/>
              <a:buChar char="•"/>
            </a:pP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User ID:</a:t>
            </a:r>
            <a:r>
              <a:rPr lang="en-US" altLang="zh-CN" sz="1400" b="0" i="0" dirty="0">
                <a:solidFill>
                  <a:srgbClr val="000000"/>
                </a:solidFill>
                <a:effectLst/>
                <a:latin typeface="Inter"/>
              </a:rPr>
              <a:t> Applied for before the experiment starts, corresponding to a unique experiment session.</a:t>
            </a:r>
          </a:p>
          <a:p>
            <a:pPr algn="l">
              <a:buFont typeface="Arial" panose="020B0604020202020204" pitchFamily="34" charset="0"/>
              <a:buChar char="•"/>
            </a:pP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Scan ID:</a:t>
            </a:r>
            <a:r>
              <a:rPr lang="en-US" altLang="zh-CN" sz="1400" b="0" i="0" dirty="0">
                <a:solidFill>
                  <a:srgbClr val="000000"/>
                </a:solidFill>
                <a:effectLst/>
                <a:latin typeface="Inter"/>
              </a:rPr>
              <a:t> Multiple sample scans within one experiment, corresponding to a unique scan instance.</a:t>
            </a:r>
          </a:p>
          <a:p>
            <a:pPr algn="l"/>
            <a:br>
              <a:rPr lang="en-US" altLang="zh-CN" sz="1400" dirty="0"/>
            </a:b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File Name (taking images as an example):</a:t>
            </a:r>
            <a:endParaRPr lang="en-US" altLang="zh-CN" sz="1400" b="0" i="0" dirty="0">
              <a:effectLst/>
              <a:latin typeface="Inter"/>
            </a:endParaRPr>
          </a:p>
          <a:p>
            <a:pPr algn="l">
              <a:buFont typeface="Arial" panose="020B0604020202020204" pitchFamily="34" charset="0"/>
              <a:buChar char="•"/>
            </a:pPr>
            <a:r>
              <a:rPr lang="en-US" altLang="zh-CN" sz="1400" b="1" i="0" dirty="0" err="1">
                <a:solidFill>
                  <a:srgbClr val="000000"/>
                </a:solidFill>
                <a:effectLst/>
                <a:latin typeface="Inter"/>
              </a:rPr>
              <a:t>Frame_start</a:t>
            </a: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 &amp; </a:t>
            </a:r>
            <a:r>
              <a:rPr lang="en-US" altLang="zh-CN" sz="1400" b="1" i="0" dirty="0" err="1">
                <a:solidFill>
                  <a:srgbClr val="000000"/>
                </a:solidFill>
                <a:effectLst/>
                <a:latin typeface="Inter"/>
              </a:rPr>
              <a:t>Frame_end</a:t>
            </a: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:</a:t>
            </a:r>
            <a:r>
              <a:rPr lang="en-US" altLang="zh-CN" sz="1400" b="0" i="0" dirty="0">
                <a:solidFill>
                  <a:srgbClr val="000000"/>
                </a:solidFill>
                <a:effectLst/>
                <a:latin typeface="Inter"/>
              </a:rPr>
              <a:t> Offset range of images included in the current data block.</a:t>
            </a:r>
          </a:p>
          <a:p>
            <a:pPr algn="l">
              <a:buFont typeface="Arial" panose="020B0604020202020204" pitchFamily="34" charset="0"/>
              <a:buChar char="•"/>
            </a:pPr>
            <a:r>
              <a:rPr lang="en-US" altLang="zh-CN" sz="1400" b="1" i="0" dirty="0" err="1">
                <a:solidFill>
                  <a:srgbClr val="000000"/>
                </a:solidFill>
                <a:effectLst/>
                <a:latin typeface="Inter"/>
              </a:rPr>
              <a:t>Row_start</a:t>
            </a: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 &amp; </a:t>
            </a:r>
            <a:r>
              <a:rPr lang="en-US" altLang="zh-CN" sz="1400" b="1" i="0" dirty="0" err="1">
                <a:solidFill>
                  <a:srgbClr val="000000"/>
                </a:solidFill>
                <a:effectLst/>
                <a:latin typeface="Inter"/>
              </a:rPr>
              <a:t>Row_end</a:t>
            </a:r>
            <a:r>
              <a:rPr lang="en-US" altLang="zh-CN" sz="1400" b="1" i="0" dirty="0">
                <a:solidFill>
                  <a:srgbClr val="000000"/>
                </a:solidFill>
                <a:effectLst/>
                <a:latin typeface="Inter"/>
              </a:rPr>
              <a:t>:</a:t>
            </a:r>
            <a:r>
              <a:rPr lang="en-US" altLang="zh-CN" sz="1400" b="0" i="0" dirty="0">
                <a:solidFill>
                  <a:srgbClr val="000000"/>
                </a:solidFill>
                <a:effectLst/>
                <a:latin typeface="Inter"/>
              </a:rPr>
              <a:t> Offset range of slice positions included in the current data block.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 advTm="13"/>
    </mc:Choice>
    <mc:Fallback xmlns="">
      <p:transition advTm="13"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3.1 HEPS</a:t>
            </a:r>
            <a:r>
              <a:rPr lang="zh-CN" altLang="en-US" dirty="0"/>
              <a:t> </a:t>
            </a:r>
            <a:r>
              <a:rPr lang="en-US" altLang="zh-CN" dirty="0"/>
              <a:t>Stream Service</a:t>
            </a:r>
            <a:endParaRPr lang="zh-CN" altLang="en-US" i="1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1295400" y="995855"/>
            <a:ext cx="10774680" cy="5862145"/>
          </a:xfrm>
        </p:spPr>
        <p:txBody>
          <a:bodyPr>
            <a:normAutofit/>
          </a:bodyPr>
          <a:lstStyle/>
          <a:p>
            <a:pPr>
              <a:lnSpc>
                <a:spcPct val="110000"/>
              </a:lnSpc>
            </a:pPr>
            <a:r>
              <a:rPr lang="en-US" altLang="zh-CN" dirty="0">
                <a:latin typeface="Inter"/>
              </a:rPr>
              <a:t>Design and implement a data flow access method based on the HEPS scenario. </a:t>
            </a:r>
          </a:p>
          <a:p>
            <a:pPr lvl="1">
              <a:lnSpc>
                <a:spcPct val="120000"/>
              </a:lnSpc>
            </a:pPr>
            <a:r>
              <a:rPr lang="en-US" altLang="zh-CN" dirty="0">
                <a:latin typeface="Inter"/>
              </a:rPr>
              <a:t>Design and implement a </a:t>
            </a:r>
            <a:r>
              <a:rPr lang="en-US" altLang="zh-CN" b="1" dirty="0">
                <a:latin typeface="Inter"/>
              </a:rPr>
              <a:t>file access mode</a:t>
            </a:r>
            <a:r>
              <a:rPr lang="en-US" altLang="zh-CN" dirty="0">
                <a:latin typeface="Inter"/>
              </a:rPr>
              <a:t> with instant index auto-generation to avoid IO bottlenecks caused by frequent metadata access. </a:t>
            </a:r>
          </a:p>
          <a:p>
            <a:pPr lvl="1">
              <a:lnSpc>
                <a:spcPct val="120000"/>
              </a:lnSpc>
            </a:pPr>
            <a:r>
              <a:rPr lang="en-US" altLang="zh-CN" dirty="0">
                <a:latin typeface="Inter"/>
              </a:rPr>
              <a:t>Integrate file storage with </a:t>
            </a:r>
            <a:r>
              <a:rPr lang="en-US" altLang="zh-CN" b="1" dirty="0">
                <a:latin typeface="Inter"/>
              </a:rPr>
              <a:t>asynchronous near-real-time access</a:t>
            </a:r>
            <a:r>
              <a:rPr lang="en-US" altLang="zh-CN" dirty="0">
                <a:latin typeface="Inter"/>
              </a:rPr>
              <a:t> to streaming data to meet the needs of HEPS streaming data staging and proactive acquisition.</a:t>
            </a:r>
          </a:p>
          <a:p>
            <a:pPr lvl="1">
              <a:lnSpc>
                <a:spcPct val="120000"/>
              </a:lnSpc>
            </a:pPr>
            <a:endParaRPr lang="en-US" altLang="zh-CN" sz="3400" dirty="0">
              <a:latin typeface="Inter"/>
            </a:endParaRPr>
          </a:p>
          <a:p>
            <a:pPr lvl="1"/>
            <a:endParaRPr lang="en-US" altLang="zh-CN" sz="2000" dirty="0"/>
          </a:p>
          <a:p>
            <a:pPr lvl="1"/>
            <a:endParaRPr lang="en-US" altLang="zh-CN" sz="2000" dirty="0"/>
          </a:p>
          <a:p>
            <a:pPr lvl="1"/>
            <a:endParaRPr lang="en-US" altLang="zh-CN" sz="2000" dirty="0"/>
          </a:p>
          <a:p>
            <a:pPr lvl="1"/>
            <a:endParaRPr lang="en-US" altLang="zh-CN" sz="2000" dirty="0"/>
          </a:p>
          <a:p>
            <a:pPr lvl="1"/>
            <a:endParaRPr lang="en-US" altLang="zh-CN" sz="2000" dirty="0"/>
          </a:p>
          <a:p>
            <a:pPr lvl="1"/>
            <a:endParaRPr lang="en-US" altLang="zh-CN" sz="2000" dirty="0"/>
          </a:p>
          <a:p>
            <a:pPr lvl="1"/>
            <a:endParaRPr lang="en-US" altLang="zh-CN" sz="2000" dirty="0"/>
          </a:p>
          <a:p>
            <a:pPr>
              <a:lnSpc>
                <a:spcPct val="100000"/>
              </a:lnSpc>
              <a:spcBef>
                <a:spcPts val="600"/>
              </a:spcBef>
            </a:pPr>
            <a:endParaRPr lang="en-US" altLang="zh-CN" b="1" dirty="0">
              <a:solidFill>
                <a:srgbClr val="0070C0"/>
              </a:solidFill>
            </a:endParaRPr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644927" y="3022878"/>
            <a:ext cx="8631450" cy="3688874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 advTm="13"/>
    </mc:Choice>
    <mc:Fallback xmlns="">
      <p:transition advTm="13"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736506" y="1026566"/>
            <a:ext cx="11653614" cy="5991454"/>
          </a:xfrm>
        </p:spPr>
        <p:txBody>
          <a:bodyPr>
            <a:normAutofit/>
          </a:bodyPr>
          <a:lstStyle/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Key Challenges:</a:t>
            </a:r>
          </a:p>
          <a:p>
            <a:pPr lvl="1"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The high-throughput multimodal data from HEPS poses significant challenges for real-time transmission.</a:t>
            </a:r>
          </a:p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Approach:</a:t>
            </a:r>
          </a:p>
          <a:p>
            <a:pPr lvl="1"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Co-optimize </a:t>
            </a:r>
            <a:r>
              <a:rPr lang="en-US" altLang="zh-CN" b="1" dirty="0"/>
              <a:t>serialization</a:t>
            </a:r>
            <a:r>
              <a:rPr lang="en-US" altLang="zh-CN" dirty="0"/>
              <a:t> and </a:t>
            </a:r>
            <a:r>
              <a:rPr lang="en-US" altLang="zh-CN" b="1" dirty="0"/>
              <a:t>compression</a:t>
            </a:r>
            <a:r>
              <a:rPr lang="en-US" altLang="zh-CN" dirty="0"/>
              <a:t> techniques to enhance data transfer efficiency</a:t>
            </a:r>
            <a:r>
              <a:rPr lang="en-US" altLang="zh-CN" sz="2400" dirty="0"/>
              <a:t>.</a:t>
            </a:r>
          </a:p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Critical Problems to Address:</a:t>
            </a:r>
          </a:p>
          <a:p>
            <a:pPr lvl="1">
              <a:lnSpc>
                <a:spcPct val="120000"/>
              </a:lnSpc>
              <a:spcBef>
                <a:spcPts val="0"/>
              </a:spcBef>
            </a:pPr>
            <a:r>
              <a:rPr lang="en-US" altLang="zh-CN" b="1" dirty="0"/>
              <a:t>Heterogeneity</a:t>
            </a:r>
            <a:r>
              <a:rPr lang="en-US" altLang="zh-CN" dirty="0"/>
              <a:t> Across Beamlines</a:t>
            </a:r>
          </a:p>
          <a:p>
            <a:pPr lvl="2"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Substantial variations in data types and volumes among beamlines</a:t>
            </a:r>
          </a:p>
          <a:p>
            <a:pPr lvl="2"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Requires customized serialization-compression pairing</a:t>
            </a:r>
          </a:p>
          <a:p>
            <a:pPr lvl="1">
              <a:lnSpc>
                <a:spcPct val="120000"/>
              </a:lnSpc>
              <a:spcBef>
                <a:spcPts val="0"/>
              </a:spcBef>
            </a:pPr>
            <a:r>
              <a:rPr lang="en-US" altLang="zh-CN" b="1" dirty="0"/>
              <a:t>Limitations</a:t>
            </a:r>
            <a:r>
              <a:rPr lang="en-US" altLang="zh-CN" dirty="0"/>
              <a:t> of Existing Serialization Methods &amp;&amp; Ineffective Compression Schemes</a:t>
            </a:r>
          </a:p>
          <a:p>
            <a:pPr lvl="2">
              <a:lnSpc>
                <a:spcPct val="120000"/>
              </a:lnSpc>
              <a:spcBef>
                <a:spcPts val="0"/>
              </a:spcBef>
            </a:pPr>
            <a:r>
              <a:rPr lang="en-US" altLang="zh-CN" sz="1800" dirty="0"/>
              <a:t>Unique characteristics of synchrotron data flows differ from general stream processing</a:t>
            </a:r>
            <a:endParaRPr lang="en-US" altLang="zh-CN" dirty="0"/>
          </a:p>
          <a:p>
            <a:pPr lvl="2"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JSON: low efficiency; </a:t>
            </a:r>
            <a:r>
              <a:rPr lang="en-US" altLang="zh-CN" dirty="0" err="1"/>
              <a:t>msgpack</a:t>
            </a:r>
            <a:r>
              <a:rPr lang="en-US" altLang="zh-CN" dirty="0"/>
              <a:t>/</a:t>
            </a:r>
            <a:r>
              <a:rPr lang="en-US" altLang="zh-CN" dirty="0" err="1"/>
              <a:t>bitsery</a:t>
            </a:r>
            <a:r>
              <a:rPr lang="en-US" altLang="zh-CN" dirty="0"/>
              <a:t>: high deserialization </a:t>
            </a:r>
            <a:r>
              <a:rPr lang="en-US" altLang="zh-CN" dirty="0" err="1"/>
              <a:t>overhead;Protobuf</a:t>
            </a:r>
            <a:r>
              <a:rPr lang="en-US" altLang="zh-CN" dirty="0"/>
              <a:t>: unsuitable for large data</a:t>
            </a:r>
          </a:p>
          <a:p>
            <a:pPr lvl="2"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Traditional algorithms yield suboptimal compression ratios for Beamline ID21 data</a:t>
            </a:r>
          </a:p>
          <a:p>
            <a:pPr lvl="2">
              <a:lnSpc>
                <a:spcPct val="120000"/>
              </a:lnSpc>
              <a:spcBef>
                <a:spcPts val="0"/>
              </a:spcBef>
            </a:pPr>
            <a:r>
              <a:rPr lang="en-US" altLang="zh-CN" dirty="0"/>
              <a:t>Deep learning approaches: computationally intensive with limited compression gains</a:t>
            </a:r>
            <a:endParaRPr lang="en-US" altLang="zh-CN" sz="2000" dirty="0"/>
          </a:p>
          <a:p>
            <a:pPr>
              <a:lnSpc>
                <a:spcPct val="120000"/>
              </a:lnSpc>
              <a:spcBef>
                <a:spcPts val="0"/>
              </a:spcBef>
            </a:pPr>
            <a:endParaRPr lang="en-US" altLang="zh-CN" dirty="0"/>
          </a:p>
          <a:p>
            <a:pPr>
              <a:lnSpc>
                <a:spcPct val="120000"/>
              </a:lnSpc>
              <a:spcBef>
                <a:spcPts val="0"/>
              </a:spcBef>
            </a:pPr>
            <a:endParaRPr lang="zh-CN" altLang="en-US" dirty="0"/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3.2 Optimization</a:t>
            </a:r>
            <a:endParaRPr lang="zh-CN" altLang="en-US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3.2 Optimization</a:t>
            </a:r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736507" y="1026566"/>
            <a:ext cx="7561674" cy="6174334"/>
          </a:xfrm>
        </p:spPr>
        <p:txBody>
          <a:bodyPr/>
          <a:lstStyle/>
          <a:p>
            <a:pPr>
              <a:buFont typeface="Wingdings" panose="05000000000000000000" pitchFamily="2" charset="2"/>
              <a:buChar char="Ø"/>
            </a:pPr>
            <a:r>
              <a:rPr lang="en-US" altLang="zh-CN" dirty="0" err="1">
                <a:sym typeface="Wingdings" panose="05000000000000000000" pitchFamily="2" charset="2"/>
              </a:rPr>
              <a:t>SmartFlowEngine</a:t>
            </a:r>
            <a:r>
              <a:rPr lang="en-US" altLang="zh-CN" dirty="0">
                <a:sym typeface="Wingdings" panose="05000000000000000000" pitchFamily="2" charset="2"/>
              </a:rPr>
              <a:t>: </a:t>
            </a:r>
            <a:r>
              <a:rPr lang="en-US" altLang="zh-CN" dirty="0"/>
              <a:t>Self-Adaptive Acceleration Engine for Multimodal Data Streams for HEPS</a:t>
            </a:r>
            <a:endParaRPr lang="en-US" altLang="zh-CN" dirty="0">
              <a:sym typeface="Wingdings" panose="05000000000000000000" pitchFamily="2" charset="2"/>
            </a:endParaRPr>
          </a:p>
          <a:p>
            <a:pPr lvl="1"/>
            <a:r>
              <a:rPr lang="en-US" altLang="zh-CN" b="1" i="0" dirty="0" err="1">
                <a:solidFill>
                  <a:srgbClr val="404040"/>
                </a:solidFill>
                <a:effectLst/>
                <a:latin typeface="quote-cjk-patch"/>
              </a:rPr>
              <a:t>LightPacker</a:t>
            </a:r>
            <a:r>
              <a:rPr lang="en-US" altLang="zh-CN" i="0" dirty="0">
                <a:solidFill>
                  <a:srgbClr val="404040"/>
                </a:solidFill>
                <a:effectLst/>
                <a:latin typeface="quote-cjk-patch"/>
              </a:rPr>
              <a:t>: Lightweight Low-Latency Serialization Framework for High-Throughput Scientific Data Streams </a:t>
            </a:r>
          </a:p>
          <a:p>
            <a:pPr lvl="1"/>
            <a:r>
              <a:rPr lang="en-US" altLang="zh-CN" b="1" i="0" dirty="0" err="1">
                <a:solidFill>
                  <a:srgbClr val="404040"/>
                </a:solidFill>
                <a:effectLst/>
                <a:latin typeface="quote-cjk-patch"/>
              </a:rPr>
              <a:t>RealCompressorLib</a:t>
            </a:r>
            <a:r>
              <a:rPr lang="en-US" altLang="zh-CN" i="0" dirty="0">
                <a:solidFill>
                  <a:srgbClr val="404040"/>
                </a:solidFill>
                <a:effectLst/>
                <a:latin typeface="quote-cjk-patch"/>
              </a:rPr>
              <a:t>: Near-Real-Time Lossless Compression Library for High-Throughput Scientific Data Streams</a:t>
            </a:r>
            <a:endParaRPr lang="en-US" altLang="zh-CN" dirty="0"/>
          </a:p>
        </p:txBody>
      </p:sp>
      <p:sp>
        <p:nvSpPr>
          <p:cNvPr id="5" name="文本框 4"/>
          <p:cNvSpPr txBox="1"/>
          <p:nvPr/>
        </p:nvSpPr>
        <p:spPr>
          <a:xfrm>
            <a:off x="8625839" y="1594347"/>
            <a:ext cx="3352801" cy="36933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US" altLang="zh-CN" b="0" i="0" dirty="0">
                <a:solidFill>
                  <a:srgbClr val="404040"/>
                </a:solidFill>
                <a:effectLst/>
                <a:latin typeface="quote-cjk-patch"/>
              </a:rPr>
              <a:t>To establish a unified acceleration framework capable of:</a:t>
            </a:r>
            <a:br>
              <a:rPr lang="en-US" altLang="zh-CN" dirty="0"/>
            </a:br>
            <a:r>
              <a:rPr lang="en-US" altLang="zh-CN" b="0" i="0" dirty="0">
                <a:solidFill>
                  <a:srgbClr val="404040"/>
                </a:solidFill>
                <a:effectLst/>
                <a:latin typeface="quote-cjk-patch"/>
              </a:rPr>
              <a:t>• Adaptively optimizing dataflow pipelines across heterogeneous HEPS scenarios</a:t>
            </a:r>
            <a:br>
              <a:rPr lang="en-US" altLang="zh-CN" dirty="0"/>
            </a:br>
            <a:r>
              <a:rPr lang="en-US" altLang="zh-CN" b="0" i="0" dirty="0">
                <a:solidFill>
                  <a:srgbClr val="404040"/>
                </a:solidFill>
                <a:effectLst/>
                <a:latin typeface="quote-cjk-patch"/>
              </a:rPr>
              <a:t>• Intelligently matching acceleration methods to beamline-specific requirements</a:t>
            </a:r>
            <a:br>
              <a:rPr lang="en-US" altLang="zh-CN" dirty="0"/>
            </a:br>
            <a:r>
              <a:rPr lang="en-US" altLang="zh-CN" b="0" i="0" dirty="0">
                <a:solidFill>
                  <a:srgbClr val="404040"/>
                </a:solidFill>
                <a:effectLst/>
                <a:latin typeface="quote-cjk-patch"/>
              </a:rPr>
              <a:t>• Efficiently bridging data acquisition to computation workflows</a:t>
            </a:r>
            <a:endParaRPr lang="zh-CN" altLang="en-US" b="1" dirty="0">
              <a:latin typeface="微软雅黑" panose="020B0503020204020204" charset="-122"/>
              <a:ea typeface="微软雅黑" panose="020B0503020204020204" charset="-122"/>
            </a:endParaRPr>
          </a:p>
        </p:txBody>
      </p:sp>
      <p:grpSp>
        <p:nvGrpSpPr>
          <p:cNvPr id="6" name="组合 5"/>
          <p:cNvGrpSpPr/>
          <p:nvPr/>
        </p:nvGrpSpPr>
        <p:grpSpPr>
          <a:xfrm>
            <a:off x="403389" y="3853090"/>
            <a:ext cx="7901872" cy="2710156"/>
            <a:chOff x="2498889" y="3296830"/>
            <a:chExt cx="7901872" cy="2710156"/>
          </a:xfrm>
        </p:grpSpPr>
        <p:grpSp>
          <p:nvGrpSpPr>
            <p:cNvPr id="14" name="组合 13"/>
            <p:cNvGrpSpPr/>
            <p:nvPr/>
          </p:nvGrpSpPr>
          <p:grpSpPr>
            <a:xfrm>
              <a:off x="4145619" y="5452681"/>
              <a:ext cx="4764859" cy="554305"/>
              <a:chOff x="1225944" y="3580050"/>
              <a:chExt cx="4764859" cy="554305"/>
            </a:xfrm>
          </p:grpSpPr>
          <p:sp>
            <p:nvSpPr>
              <p:cNvPr id="7" name="流程图: 准备 6"/>
              <p:cNvSpPr/>
              <p:nvPr/>
            </p:nvSpPr>
            <p:spPr>
              <a:xfrm>
                <a:off x="1225944" y="3610395"/>
                <a:ext cx="756604" cy="493614"/>
              </a:xfrm>
              <a:prstGeom prst="flowChartPreparation">
                <a:avLst/>
              </a:prstGeom>
            </p:spPr>
            <p:style>
              <a:lnRef idx="2">
                <a:schemeClr val="accent1"/>
              </a:lnRef>
              <a:fillRef idx="1">
                <a:schemeClr val="lt1"/>
              </a:fillRef>
              <a:effectRef idx="0">
                <a:schemeClr val="accent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900" dirty="0">
                    <a:latin typeface="Adobe 黑体 Std R" panose="020B0400000000000000" pitchFamily="34" charset="-122"/>
                    <a:ea typeface="Adobe 黑体 Std R" panose="020B0400000000000000" pitchFamily="34" charset="-122"/>
                  </a:rPr>
                  <a:t>DAQ</a:t>
                </a:r>
                <a:endParaRPr lang="zh-CN" altLang="en-US" sz="900" dirty="0">
                  <a:latin typeface="Adobe 黑体 Std R" panose="020B0400000000000000" pitchFamily="34" charset="-122"/>
                  <a:ea typeface="Adobe 黑体 Std R" panose="020B0400000000000000" pitchFamily="34" charset="-122"/>
                </a:endParaRPr>
              </a:p>
            </p:txBody>
          </p:sp>
          <p:sp>
            <p:nvSpPr>
              <p:cNvPr id="10" name="箭头: 右 9"/>
              <p:cNvSpPr/>
              <p:nvPr/>
            </p:nvSpPr>
            <p:spPr>
              <a:xfrm>
                <a:off x="2072234" y="3770213"/>
                <a:ext cx="651409" cy="173979"/>
              </a:xfrm>
              <a:prstGeom prst="rightArrow">
                <a:avLst/>
              </a:prstGeom>
            </p:spPr>
            <p:style>
              <a:lnRef idx="2">
                <a:schemeClr val="accent1"/>
              </a:lnRef>
              <a:fillRef idx="1">
                <a:schemeClr val="lt1"/>
              </a:fillRef>
              <a:effectRef idx="0">
                <a:schemeClr val="accent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endParaRPr lang="zh-CN" altLang="en-US">
                  <a:latin typeface="Adobe 黑体 Std R" panose="020B0400000000000000" pitchFamily="34" charset="-122"/>
                  <a:ea typeface="Adobe 黑体 Std R" panose="020B0400000000000000" pitchFamily="34" charset="-122"/>
                </a:endParaRPr>
              </a:p>
            </p:txBody>
          </p:sp>
          <p:sp>
            <p:nvSpPr>
              <p:cNvPr id="11" name="矩形: 圆角 10"/>
              <p:cNvSpPr/>
              <p:nvPr/>
            </p:nvSpPr>
            <p:spPr>
              <a:xfrm>
                <a:off x="2813329" y="3580050"/>
                <a:ext cx="1173346" cy="554305"/>
              </a:xfrm>
              <a:prstGeom prst="roundRect">
                <a:avLst/>
              </a:prstGeom>
            </p:spPr>
            <p:style>
              <a:lnRef idx="2">
                <a:schemeClr val="accent1"/>
              </a:lnRef>
              <a:fillRef idx="1">
                <a:schemeClr val="lt1"/>
              </a:fillRef>
              <a:effectRef idx="0">
                <a:schemeClr val="accent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000" dirty="0">
                    <a:latin typeface="Adobe 黑体 Std R" panose="020B0400000000000000" pitchFamily="34" charset="-122"/>
                    <a:ea typeface="Adobe 黑体 Std R" panose="020B0400000000000000" pitchFamily="34" charset="-122"/>
                  </a:rPr>
                  <a:t>Daisy</a:t>
                </a:r>
              </a:p>
              <a:p>
                <a:pPr algn="ctr"/>
                <a:r>
                  <a:rPr lang="en-US" altLang="zh-CN" sz="1000" dirty="0">
                    <a:latin typeface="Adobe 黑体 Std R" panose="020B0400000000000000" pitchFamily="34" charset="-122"/>
                    <a:ea typeface="Adobe 黑体 Std R" panose="020B0400000000000000" pitchFamily="34" charset="-122"/>
                  </a:rPr>
                  <a:t>Stream Service</a:t>
                </a:r>
                <a:endParaRPr lang="zh-CN" altLang="en-US" sz="1000" dirty="0">
                  <a:latin typeface="Adobe 黑体 Std R" panose="020B0400000000000000" pitchFamily="34" charset="-122"/>
                  <a:ea typeface="Adobe 黑体 Std R" panose="020B0400000000000000" pitchFamily="34" charset="-122"/>
                </a:endParaRPr>
              </a:p>
            </p:txBody>
          </p:sp>
          <p:sp>
            <p:nvSpPr>
              <p:cNvPr id="12" name="矩形: 圆角 11"/>
              <p:cNvSpPr/>
              <p:nvPr/>
            </p:nvSpPr>
            <p:spPr>
              <a:xfrm>
                <a:off x="4817457" y="3580050"/>
                <a:ext cx="1173346" cy="554305"/>
              </a:xfrm>
              <a:prstGeom prst="roundRect">
                <a:avLst/>
              </a:prstGeom>
            </p:spPr>
            <p:style>
              <a:lnRef idx="2">
                <a:schemeClr val="accent1"/>
              </a:lnRef>
              <a:fillRef idx="1">
                <a:schemeClr val="lt1"/>
              </a:fillRef>
              <a:effectRef idx="0">
                <a:schemeClr val="accent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000" dirty="0">
                    <a:latin typeface="Adobe 黑体 Std R" panose="020B0400000000000000" pitchFamily="34" charset="-122"/>
                    <a:ea typeface="Adobe 黑体 Std R" panose="020B0400000000000000" pitchFamily="34" charset="-122"/>
                  </a:rPr>
                  <a:t>Computing Cluster</a:t>
                </a:r>
                <a:endParaRPr lang="zh-CN" altLang="en-US" sz="1000" dirty="0">
                  <a:latin typeface="Adobe 黑体 Std R" panose="020B0400000000000000" pitchFamily="34" charset="-122"/>
                  <a:ea typeface="Adobe 黑体 Std R" panose="020B0400000000000000" pitchFamily="34" charset="-122"/>
                </a:endParaRPr>
              </a:p>
            </p:txBody>
          </p:sp>
          <p:sp>
            <p:nvSpPr>
              <p:cNvPr id="13" name="箭头: 右 12"/>
              <p:cNvSpPr/>
              <p:nvPr/>
            </p:nvSpPr>
            <p:spPr>
              <a:xfrm>
                <a:off x="4076361" y="3770213"/>
                <a:ext cx="651409" cy="173979"/>
              </a:xfrm>
              <a:prstGeom prst="rightArrow">
                <a:avLst/>
              </a:prstGeom>
            </p:spPr>
            <p:style>
              <a:lnRef idx="2">
                <a:schemeClr val="accent1"/>
              </a:lnRef>
              <a:fillRef idx="1">
                <a:schemeClr val="lt1"/>
              </a:fillRef>
              <a:effectRef idx="0">
                <a:schemeClr val="accent1"/>
              </a:effectRef>
              <a:fontRef idx="minor">
                <a:schemeClr val="dk1"/>
              </a:fontRef>
            </p:style>
            <p:txBody>
              <a:bodyPr rtlCol="0" anchor="ctr"/>
              <a:lstStyle/>
              <a:p>
                <a:pPr algn="ctr"/>
                <a:endParaRPr lang="zh-CN" altLang="en-US">
                  <a:latin typeface="Adobe 黑体 Std R" panose="020B0400000000000000" pitchFamily="34" charset="-122"/>
                  <a:ea typeface="Adobe 黑体 Std R" panose="020B0400000000000000" pitchFamily="34" charset="-122"/>
                </a:endParaRPr>
              </a:p>
            </p:txBody>
          </p:sp>
        </p:grpSp>
        <p:sp>
          <p:nvSpPr>
            <p:cNvPr id="15" name="矩形: 圆角 14"/>
            <p:cNvSpPr/>
            <p:nvPr/>
          </p:nvSpPr>
          <p:spPr>
            <a:xfrm>
              <a:off x="2498889" y="3296830"/>
              <a:ext cx="7901872" cy="1946133"/>
            </a:xfrm>
            <a:prstGeom prst="roundRect">
              <a:avLst/>
            </a:prstGeom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zh-CN" altLang="en-US" sz="1000" dirty="0"/>
            </a:p>
          </p:txBody>
        </p:sp>
        <p:grpSp>
          <p:nvGrpSpPr>
            <p:cNvPr id="19" name="组合 18"/>
            <p:cNvGrpSpPr/>
            <p:nvPr/>
          </p:nvGrpSpPr>
          <p:grpSpPr>
            <a:xfrm>
              <a:off x="5035743" y="5386599"/>
              <a:ext cx="485522" cy="155771"/>
              <a:chOff x="942722" y="3667716"/>
              <a:chExt cx="632529" cy="226577"/>
            </a:xfrm>
          </p:grpSpPr>
          <p:sp>
            <p:nvSpPr>
              <p:cNvPr id="16" name="半闭框 15"/>
              <p:cNvSpPr/>
              <p:nvPr/>
            </p:nvSpPr>
            <p:spPr>
              <a:xfrm rot="8088304">
                <a:off x="938676" y="3671762"/>
                <a:ext cx="226577" cy="218485"/>
              </a:xfrm>
              <a:prstGeom prst="halfFram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>
                  <a:solidFill>
                    <a:schemeClr val="tx1"/>
                  </a:solidFill>
                </a:endParaRPr>
              </a:p>
            </p:txBody>
          </p:sp>
          <p:sp>
            <p:nvSpPr>
              <p:cNvPr id="17" name="半闭框 16"/>
              <p:cNvSpPr/>
              <p:nvPr/>
            </p:nvSpPr>
            <p:spPr>
              <a:xfrm rot="8088304">
                <a:off x="1145698" y="3671762"/>
                <a:ext cx="226577" cy="218485"/>
              </a:xfrm>
              <a:prstGeom prst="halfFram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>
                  <a:solidFill>
                    <a:schemeClr val="tx1"/>
                  </a:solidFill>
                </a:endParaRPr>
              </a:p>
            </p:txBody>
          </p:sp>
          <p:sp>
            <p:nvSpPr>
              <p:cNvPr id="18" name="半闭框 17"/>
              <p:cNvSpPr/>
              <p:nvPr/>
            </p:nvSpPr>
            <p:spPr>
              <a:xfrm rot="8088304">
                <a:off x="1352720" y="3671762"/>
                <a:ext cx="226577" cy="218485"/>
              </a:xfrm>
              <a:prstGeom prst="halfFrame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zh-CN" altLang="en-US">
                  <a:solidFill>
                    <a:schemeClr val="tx1"/>
                  </a:solidFill>
                </a:endParaRPr>
              </a:p>
            </p:txBody>
          </p:sp>
        </p:grpSp>
        <p:sp>
          <p:nvSpPr>
            <p:cNvPr id="21" name="矩形: 圆角 20"/>
            <p:cNvSpPr/>
            <p:nvPr/>
          </p:nvSpPr>
          <p:spPr>
            <a:xfrm>
              <a:off x="3784028" y="3523886"/>
              <a:ext cx="2880000" cy="1440000"/>
            </a:xfrm>
            <a:prstGeom prst="roundRect">
              <a:avLst/>
            </a:prstGeom>
            <a:solidFill>
              <a:schemeClr val="accent1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 anchorCtr="0"/>
            <a:lstStyle/>
            <a:p>
              <a:pPr algn="ctr"/>
              <a:r>
                <a:rPr lang="en-US" altLang="zh-CN" sz="1050" dirty="0">
                  <a:solidFill>
                    <a:schemeClr val="tx1"/>
                  </a:solidFill>
                  <a:latin typeface="微软雅黑" panose="020B0503020204020204" charset="-122"/>
                  <a:ea typeface="微软雅黑" panose="020B0503020204020204" charset="-122"/>
                </a:rPr>
                <a:t>Serialization Method Library</a:t>
              </a:r>
              <a:endParaRPr lang="zh-CN" altLang="en-US" sz="1050" dirty="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</a:endParaRPr>
            </a:p>
          </p:txBody>
        </p:sp>
        <p:grpSp>
          <p:nvGrpSpPr>
            <p:cNvPr id="22" name="组合 21"/>
            <p:cNvGrpSpPr/>
            <p:nvPr/>
          </p:nvGrpSpPr>
          <p:grpSpPr>
            <a:xfrm>
              <a:off x="7104634" y="3497958"/>
              <a:ext cx="2226552" cy="1440000"/>
              <a:chOff x="5596716" y="3735805"/>
              <a:chExt cx="1928556" cy="1463842"/>
            </a:xfrm>
          </p:grpSpPr>
          <p:sp>
            <p:nvSpPr>
              <p:cNvPr id="23" name="矩形: 圆角 22"/>
              <p:cNvSpPr/>
              <p:nvPr/>
            </p:nvSpPr>
            <p:spPr>
              <a:xfrm>
                <a:off x="5596716" y="3735805"/>
                <a:ext cx="1928556" cy="1463842"/>
              </a:xfrm>
              <a:prstGeom prst="roundRect">
                <a:avLst/>
              </a:prstGeom>
              <a:solidFill>
                <a:schemeClr val="accent1">
                  <a:lumMod val="20000"/>
                  <a:lumOff val="80000"/>
                </a:schemeClr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 anchorCtr="0"/>
              <a:lstStyle/>
              <a:p>
                <a:pPr algn="ctr"/>
                <a:r>
                  <a:rPr lang="en-US" altLang="zh-CN" sz="1050" dirty="0">
                    <a:solidFill>
                      <a:schemeClr val="tx1"/>
                    </a:solidFill>
                    <a:latin typeface="微软雅黑" panose="020B0503020204020204" charset="-122"/>
                    <a:ea typeface="微软雅黑" panose="020B0503020204020204" charset="-122"/>
                  </a:rPr>
                  <a:t>Compression Method Library</a:t>
                </a:r>
                <a:endParaRPr lang="zh-CN" altLang="en-US" sz="1050" dirty="0">
                  <a:solidFill>
                    <a:schemeClr val="tx1"/>
                  </a:solidFill>
                  <a:latin typeface="微软雅黑" panose="020B0503020204020204" charset="-122"/>
                  <a:ea typeface="微软雅黑" panose="020B0503020204020204" charset="-122"/>
                </a:endParaRPr>
              </a:p>
            </p:txBody>
          </p:sp>
          <p:sp>
            <p:nvSpPr>
              <p:cNvPr id="24" name="矩形: 圆角 23"/>
              <p:cNvSpPr/>
              <p:nvPr/>
            </p:nvSpPr>
            <p:spPr>
              <a:xfrm>
                <a:off x="5771148" y="4626143"/>
                <a:ext cx="720000" cy="360000"/>
              </a:xfrm>
              <a:prstGeom prst="roundRect">
                <a:avLst/>
              </a:prstGeom>
            </p:spPr>
            <p:style>
              <a:lnRef idx="2">
                <a:schemeClr val="accent3">
                  <a:shade val="50000"/>
                </a:schemeClr>
              </a:lnRef>
              <a:fillRef idx="1">
                <a:schemeClr val="accent3"/>
              </a:fillRef>
              <a:effectRef idx="0">
                <a:schemeClr val="accent3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200" dirty="0"/>
                  <a:t>LZ4</a:t>
                </a:r>
                <a:endParaRPr lang="zh-CN" altLang="en-US" sz="1200" dirty="0"/>
              </a:p>
            </p:txBody>
          </p:sp>
          <p:sp>
            <p:nvSpPr>
              <p:cNvPr id="25" name="矩形: 圆角 24"/>
              <p:cNvSpPr/>
              <p:nvPr/>
            </p:nvSpPr>
            <p:spPr>
              <a:xfrm>
                <a:off x="5771148" y="4142878"/>
                <a:ext cx="720000" cy="360000"/>
              </a:xfrm>
              <a:prstGeom prst="roundRect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200" dirty="0"/>
                  <a:t>gzip</a:t>
                </a:r>
                <a:endParaRPr lang="zh-CN" altLang="en-US" sz="1200" dirty="0"/>
              </a:p>
            </p:txBody>
          </p:sp>
          <p:sp>
            <p:nvSpPr>
              <p:cNvPr id="26" name="矩形: 圆角 25"/>
              <p:cNvSpPr/>
              <p:nvPr/>
            </p:nvSpPr>
            <p:spPr>
              <a:xfrm>
                <a:off x="6567237" y="4142878"/>
                <a:ext cx="720000" cy="360000"/>
              </a:xfrm>
              <a:prstGeom prst="roundRect">
                <a:avLst/>
              </a:prstGeom>
            </p:spPr>
            <p:style>
              <a:lnRef idx="2">
                <a:schemeClr val="accent5">
                  <a:shade val="50000"/>
                </a:schemeClr>
              </a:lnRef>
              <a:fillRef idx="1">
                <a:schemeClr val="accent5"/>
              </a:fillRef>
              <a:effectRef idx="0">
                <a:schemeClr val="accent5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200" dirty="0"/>
                  <a:t>FLIF</a:t>
                </a:r>
                <a:endParaRPr lang="zh-CN" altLang="en-US" sz="1200" dirty="0"/>
              </a:p>
            </p:txBody>
          </p:sp>
          <p:sp>
            <p:nvSpPr>
              <p:cNvPr id="27" name="矩形: 圆角 26"/>
              <p:cNvSpPr/>
              <p:nvPr/>
            </p:nvSpPr>
            <p:spPr>
              <a:xfrm>
                <a:off x="6567237" y="4626143"/>
                <a:ext cx="720000" cy="360000"/>
              </a:xfrm>
              <a:prstGeom prst="roundRect">
                <a:avLst/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altLang="zh-CN" sz="1200" dirty="0" err="1"/>
                  <a:t>RCLib</a:t>
                </a:r>
                <a:endParaRPr lang="zh-CN" altLang="en-US" sz="1200" dirty="0"/>
              </a:p>
            </p:txBody>
          </p:sp>
        </p:grpSp>
        <p:sp>
          <p:nvSpPr>
            <p:cNvPr id="28" name="矩形: 圆角 27"/>
            <p:cNvSpPr/>
            <p:nvPr/>
          </p:nvSpPr>
          <p:spPr>
            <a:xfrm>
              <a:off x="4106880" y="4458340"/>
              <a:ext cx="1080000" cy="360000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1200" dirty="0" err="1"/>
                <a:t>msgpack</a:t>
              </a:r>
              <a:endParaRPr lang="zh-CN" altLang="en-US" sz="1200" dirty="0"/>
            </a:p>
          </p:txBody>
        </p:sp>
        <p:sp>
          <p:nvSpPr>
            <p:cNvPr id="29" name="矩形: 圆角 28"/>
            <p:cNvSpPr/>
            <p:nvPr/>
          </p:nvSpPr>
          <p:spPr>
            <a:xfrm>
              <a:off x="4106880" y="3975075"/>
              <a:ext cx="1080000" cy="360000"/>
            </a:xfrm>
            <a:prstGeom prst="roundRec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1200" dirty="0" err="1"/>
                <a:t>protobuf</a:t>
              </a:r>
              <a:endParaRPr lang="zh-CN" altLang="en-US" sz="1200" dirty="0"/>
            </a:p>
          </p:txBody>
        </p:sp>
        <p:sp>
          <p:nvSpPr>
            <p:cNvPr id="30" name="矩形: 圆角 29"/>
            <p:cNvSpPr/>
            <p:nvPr/>
          </p:nvSpPr>
          <p:spPr>
            <a:xfrm>
              <a:off x="5269932" y="3975075"/>
              <a:ext cx="1080000" cy="360000"/>
            </a:xfrm>
            <a:prstGeom prst="round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1200" dirty="0"/>
                <a:t>json</a:t>
              </a:r>
              <a:endParaRPr lang="zh-CN" altLang="en-US" sz="1200" dirty="0"/>
            </a:p>
          </p:txBody>
        </p:sp>
        <p:sp>
          <p:nvSpPr>
            <p:cNvPr id="31" name="矩形: 圆角 30"/>
            <p:cNvSpPr/>
            <p:nvPr/>
          </p:nvSpPr>
          <p:spPr>
            <a:xfrm>
              <a:off x="5269932" y="4458340"/>
              <a:ext cx="1080000" cy="360000"/>
            </a:xfrm>
            <a:prstGeom prst="roundRect">
              <a:avLst/>
            </a:prstGeom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1200" dirty="0" err="1"/>
                <a:t>LightPacker</a:t>
              </a:r>
              <a:endParaRPr lang="zh-CN" altLang="en-US" sz="1200" dirty="0"/>
            </a:p>
          </p:txBody>
        </p:sp>
        <p:sp>
          <p:nvSpPr>
            <p:cNvPr id="32" name="流程图: 多文档 31"/>
            <p:cNvSpPr/>
            <p:nvPr/>
          </p:nvSpPr>
          <p:spPr>
            <a:xfrm>
              <a:off x="2810433" y="3879456"/>
              <a:ext cx="550258" cy="404601"/>
            </a:xfrm>
            <a:prstGeom prst="flowChartMultidocumen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1000" dirty="0"/>
                <a:t>Data 1</a:t>
              </a:r>
              <a:endParaRPr lang="zh-CN" altLang="en-US" sz="1000" dirty="0"/>
            </a:p>
          </p:txBody>
        </p:sp>
        <p:sp>
          <p:nvSpPr>
            <p:cNvPr id="34" name="流程图: 多文档 33"/>
            <p:cNvSpPr/>
            <p:nvPr/>
          </p:nvSpPr>
          <p:spPr>
            <a:xfrm>
              <a:off x="2805038" y="4565931"/>
              <a:ext cx="550258" cy="404601"/>
            </a:xfrm>
            <a:prstGeom prst="flowChartMultidocument">
              <a:avLst/>
            </a:prstGeom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1050" dirty="0"/>
                <a:t>Data2</a:t>
              </a:r>
              <a:endParaRPr lang="zh-CN" altLang="en-US" sz="1050" dirty="0"/>
            </a:p>
          </p:txBody>
        </p:sp>
        <p:sp>
          <p:nvSpPr>
            <p:cNvPr id="35" name="流程图: 多文档 34"/>
            <p:cNvSpPr/>
            <p:nvPr/>
          </p:nvSpPr>
          <p:spPr>
            <a:xfrm>
              <a:off x="9574025" y="3841693"/>
              <a:ext cx="550258" cy="404601"/>
            </a:xfrm>
            <a:prstGeom prst="flowChartMultidocument">
              <a:avLst/>
            </a:prstGeom>
          </p:spPr>
          <p:style>
            <a:lnRef idx="2">
              <a:schemeClr val="accent3">
                <a:shade val="50000"/>
              </a:schemeClr>
            </a:lnRef>
            <a:fillRef idx="1">
              <a:schemeClr val="accent3"/>
            </a:fillRef>
            <a:effectRef idx="0">
              <a:schemeClr val="accent3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700" dirty="0"/>
                <a:t>Stream 1</a:t>
              </a:r>
              <a:endParaRPr lang="zh-CN" altLang="en-US" sz="700" dirty="0"/>
            </a:p>
          </p:txBody>
        </p:sp>
        <p:sp>
          <p:nvSpPr>
            <p:cNvPr id="36" name="流程图: 多文档 35"/>
            <p:cNvSpPr/>
            <p:nvPr/>
          </p:nvSpPr>
          <p:spPr>
            <a:xfrm>
              <a:off x="9568630" y="4528168"/>
              <a:ext cx="550258" cy="404601"/>
            </a:xfrm>
            <a:prstGeom prst="flowChartMultidocument">
              <a:avLst/>
            </a:prstGeom>
          </p:spPr>
          <p:style>
            <a:lnRef idx="2">
              <a:schemeClr val="accent5">
                <a:shade val="50000"/>
              </a:schemeClr>
            </a:lnRef>
            <a:fillRef idx="1">
              <a:schemeClr val="accent5"/>
            </a:fillRef>
            <a:effectRef idx="0">
              <a:schemeClr val="accent5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altLang="zh-CN" sz="700" dirty="0"/>
                <a:t>Stream 2</a:t>
              </a:r>
              <a:endParaRPr lang="zh-CN" altLang="en-US" sz="700" dirty="0"/>
            </a:p>
          </p:txBody>
        </p:sp>
        <p:cxnSp>
          <p:nvCxnSpPr>
            <p:cNvPr id="38" name="直接箭头连接符 37"/>
            <p:cNvCxnSpPr>
              <a:stCxn id="32" idx="3"/>
              <a:endCxn id="29" idx="1"/>
            </p:cNvCxnSpPr>
            <p:nvPr/>
          </p:nvCxnSpPr>
          <p:spPr>
            <a:xfrm>
              <a:off x="3360691" y="4081757"/>
              <a:ext cx="746189" cy="73318"/>
            </a:xfrm>
            <a:prstGeom prst="straightConnector1">
              <a:avLst/>
            </a:prstGeom>
            <a:ln w="12700">
              <a:prstDash val="dash"/>
              <a:tailEnd type="triangle"/>
            </a:ln>
          </p:spPr>
          <p:style>
            <a:lnRef idx="1">
              <a:schemeClr val="accent3"/>
            </a:lnRef>
            <a:fillRef idx="0">
              <a:schemeClr val="accent3"/>
            </a:fillRef>
            <a:effectRef idx="0">
              <a:schemeClr val="accent3"/>
            </a:effectRef>
            <a:fontRef idx="minor">
              <a:schemeClr val="tx1"/>
            </a:fontRef>
          </p:style>
        </p:cxnSp>
        <p:cxnSp>
          <p:nvCxnSpPr>
            <p:cNvPr id="40" name="直接箭头连接符 39"/>
            <p:cNvCxnSpPr>
              <a:stCxn id="29" idx="3"/>
              <a:endCxn id="24" idx="1"/>
            </p:cNvCxnSpPr>
            <p:nvPr/>
          </p:nvCxnSpPr>
          <p:spPr>
            <a:xfrm>
              <a:off x="5186880" y="4155075"/>
              <a:ext cx="2119140" cy="395789"/>
            </a:xfrm>
            <a:prstGeom prst="straightConnector1">
              <a:avLst/>
            </a:prstGeom>
            <a:ln w="12700">
              <a:prstDash val="dash"/>
              <a:tailEnd type="triangle"/>
            </a:ln>
          </p:spPr>
          <p:style>
            <a:lnRef idx="1">
              <a:schemeClr val="accent3"/>
            </a:lnRef>
            <a:fillRef idx="0">
              <a:schemeClr val="accent3"/>
            </a:fillRef>
            <a:effectRef idx="0">
              <a:schemeClr val="accent3"/>
            </a:effectRef>
            <a:fontRef idx="minor">
              <a:schemeClr val="tx1"/>
            </a:fontRef>
          </p:style>
        </p:cxnSp>
        <p:cxnSp>
          <p:nvCxnSpPr>
            <p:cNvPr id="42" name="直接箭头连接符 41"/>
            <p:cNvCxnSpPr>
              <a:stCxn id="24" idx="3"/>
              <a:endCxn id="35" idx="1"/>
            </p:cNvCxnSpPr>
            <p:nvPr/>
          </p:nvCxnSpPr>
          <p:spPr>
            <a:xfrm flipV="1">
              <a:off x="8137273" y="4043994"/>
              <a:ext cx="1436752" cy="506870"/>
            </a:xfrm>
            <a:prstGeom prst="straightConnector1">
              <a:avLst/>
            </a:prstGeom>
            <a:ln w="12700">
              <a:prstDash val="dash"/>
              <a:tailEnd type="triangle"/>
            </a:ln>
          </p:spPr>
          <p:style>
            <a:lnRef idx="1">
              <a:schemeClr val="accent3"/>
            </a:lnRef>
            <a:fillRef idx="0">
              <a:schemeClr val="accent3"/>
            </a:fillRef>
            <a:effectRef idx="0">
              <a:schemeClr val="accent3"/>
            </a:effectRef>
            <a:fontRef idx="minor">
              <a:schemeClr val="tx1"/>
            </a:fontRef>
          </p:style>
        </p:cxnSp>
        <p:cxnSp>
          <p:nvCxnSpPr>
            <p:cNvPr id="44" name="直接箭头连接符 43"/>
            <p:cNvCxnSpPr>
              <a:stCxn id="34" idx="3"/>
              <a:endCxn id="31" idx="1"/>
            </p:cNvCxnSpPr>
            <p:nvPr/>
          </p:nvCxnSpPr>
          <p:spPr>
            <a:xfrm flipV="1">
              <a:off x="3355296" y="4638340"/>
              <a:ext cx="1914636" cy="129892"/>
            </a:xfrm>
            <a:prstGeom prst="straightConnector1">
              <a:avLst/>
            </a:prstGeom>
            <a:ln w="12700">
              <a:solidFill>
                <a:schemeClr val="accent5">
                  <a:lumMod val="50000"/>
                </a:schemeClr>
              </a:solidFill>
              <a:prstDash val="dash"/>
              <a:tailEnd type="triangle"/>
            </a:ln>
          </p:spPr>
          <p:style>
            <a:lnRef idx="1">
              <a:schemeClr val="accent5"/>
            </a:lnRef>
            <a:fillRef idx="0">
              <a:schemeClr val="accent5"/>
            </a:fillRef>
            <a:effectRef idx="0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46" name="直接箭头连接符 45"/>
            <p:cNvCxnSpPr>
              <a:stCxn id="31" idx="3"/>
              <a:endCxn id="26" idx="1"/>
            </p:cNvCxnSpPr>
            <p:nvPr/>
          </p:nvCxnSpPr>
          <p:spPr>
            <a:xfrm flipV="1">
              <a:off x="6349932" y="4075470"/>
              <a:ext cx="1875187" cy="562870"/>
            </a:xfrm>
            <a:prstGeom prst="straightConnector1">
              <a:avLst/>
            </a:prstGeom>
            <a:ln w="12700">
              <a:solidFill>
                <a:schemeClr val="accent5">
                  <a:lumMod val="50000"/>
                </a:schemeClr>
              </a:solidFill>
              <a:prstDash val="dash"/>
              <a:tailEnd type="triangle"/>
            </a:ln>
          </p:spPr>
          <p:style>
            <a:lnRef idx="1">
              <a:schemeClr val="accent5"/>
            </a:lnRef>
            <a:fillRef idx="0">
              <a:schemeClr val="accent5"/>
            </a:fillRef>
            <a:effectRef idx="0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48" name="直接箭头连接符 47"/>
            <p:cNvCxnSpPr>
              <a:stCxn id="26" idx="3"/>
              <a:endCxn id="36" idx="1"/>
            </p:cNvCxnSpPr>
            <p:nvPr/>
          </p:nvCxnSpPr>
          <p:spPr>
            <a:xfrm>
              <a:off x="9056372" y="4075470"/>
              <a:ext cx="512258" cy="654999"/>
            </a:xfrm>
            <a:prstGeom prst="straightConnector1">
              <a:avLst/>
            </a:prstGeom>
            <a:ln w="12700">
              <a:solidFill>
                <a:schemeClr val="accent5">
                  <a:lumMod val="50000"/>
                </a:schemeClr>
              </a:solidFill>
              <a:prstDash val="dash"/>
              <a:tailEnd type="triangle"/>
            </a:ln>
          </p:spPr>
          <p:style>
            <a:lnRef idx="1">
              <a:schemeClr val="accent5"/>
            </a:lnRef>
            <a:fillRef idx="0">
              <a:schemeClr val="accent5"/>
            </a:fillRef>
            <a:effectRef idx="0">
              <a:schemeClr val="accent5"/>
            </a:effectRef>
            <a:fontRef idx="minor">
              <a:schemeClr val="tx1"/>
            </a:fontRef>
          </p:style>
        </p:cxnSp>
      </p:grp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标题 1"/>
          <p:cNvSpPr txBox="1"/>
          <p:nvPr/>
        </p:nvSpPr>
        <p:spPr>
          <a:xfrm>
            <a:off x="720863" y="0"/>
            <a:ext cx="11085641" cy="80142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200" b="1" kern="1200">
                <a:solidFill>
                  <a:schemeClr val="accent1">
                    <a:lumMod val="75000"/>
                  </a:schemeClr>
                </a:solidFill>
                <a:latin typeface="微软雅黑" panose="020B0503020204020204" charset="-122"/>
                <a:ea typeface="微软雅黑" panose="020B0503020204020204" charset="-122"/>
                <a:cs typeface="+mj-cs"/>
              </a:defRPr>
            </a:lvl1pPr>
          </a:lstStyle>
          <a:p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pPr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600" dirty="0"/>
              <a:t>Optimized for HEPS Beamline Data Stream Characteristics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b="1" dirty="0"/>
              <a:t>Schema-driven</a:t>
            </a:r>
            <a:r>
              <a:rPr lang="en-US" altLang="zh-CN" sz="2200" dirty="0"/>
              <a:t> design sacrificing human readability for accelerated serialization/deserialization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Limited data types with </a:t>
            </a:r>
            <a:r>
              <a:rPr lang="en-US" altLang="zh-CN" sz="2200" b="1" dirty="0"/>
              <a:t>fixed structures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altLang="zh-CN" sz="2600" dirty="0"/>
              <a:t>1. Standardized Data Modeling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Custom structures with strict field ordering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Uniquely named fields for deterministic parsing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altLang="zh-CN" sz="2600" dirty="0"/>
              <a:t>2. Automated Code Generation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Framework-generated serialization/deserialization methods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Cross-language compatibility (C++/Python)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US" altLang="zh-CN" sz="2600" dirty="0"/>
              <a:t>3. Context-Aware Processing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Intelligent dispatching based on beamline metadata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Runtime-adaptive serializer selection</a:t>
            </a:r>
          </a:p>
          <a:p>
            <a:pPr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US" altLang="zh-CN" dirty="0"/>
          </a:p>
          <a:p>
            <a:pPr>
              <a:lnSpc>
                <a:spcPct val="120000"/>
              </a:lnSpc>
              <a:spcBef>
                <a:spcPts val="0"/>
              </a:spcBef>
            </a:pPr>
            <a:endParaRPr lang="en-US" altLang="zh-CN" dirty="0"/>
          </a:p>
        </p:txBody>
      </p:sp>
      <p:sp>
        <p:nvSpPr>
          <p:cNvPr id="5" name="内容占位符 2"/>
          <p:cNvSpPr txBox="1"/>
          <p:nvPr/>
        </p:nvSpPr>
        <p:spPr>
          <a:xfrm>
            <a:off x="8508160" y="4209367"/>
            <a:ext cx="3288206" cy="2415489"/>
          </a:xfrm>
          <a:custGeom>
            <a:avLst/>
            <a:gdLst>
              <a:gd name="connsiteX0" fmla="*/ 0 w 3288206"/>
              <a:gd name="connsiteY0" fmla="*/ 0 h 2415489"/>
              <a:gd name="connsiteX1" fmla="*/ 613798 w 3288206"/>
              <a:gd name="connsiteY1" fmla="*/ 0 h 2415489"/>
              <a:gd name="connsiteX2" fmla="*/ 1194715 w 3288206"/>
              <a:gd name="connsiteY2" fmla="*/ 0 h 2415489"/>
              <a:gd name="connsiteX3" fmla="*/ 1742749 w 3288206"/>
              <a:gd name="connsiteY3" fmla="*/ 0 h 2415489"/>
              <a:gd name="connsiteX4" fmla="*/ 2290784 w 3288206"/>
              <a:gd name="connsiteY4" fmla="*/ 0 h 2415489"/>
              <a:gd name="connsiteX5" fmla="*/ 3288206 w 3288206"/>
              <a:gd name="connsiteY5" fmla="*/ 0 h 2415489"/>
              <a:gd name="connsiteX6" fmla="*/ 3288206 w 3288206"/>
              <a:gd name="connsiteY6" fmla="*/ 507253 h 2415489"/>
              <a:gd name="connsiteX7" fmla="*/ 3288206 w 3288206"/>
              <a:gd name="connsiteY7" fmla="*/ 942041 h 2415489"/>
              <a:gd name="connsiteX8" fmla="*/ 3288206 w 3288206"/>
              <a:gd name="connsiteY8" fmla="*/ 1449293 h 2415489"/>
              <a:gd name="connsiteX9" fmla="*/ 3288206 w 3288206"/>
              <a:gd name="connsiteY9" fmla="*/ 1859927 h 2415489"/>
              <a:gd name="connsiteX10" fmla="*/ 3288206 w 3288206"/>
              <a:gd name="connsiteY10" fmla="*/ 2415489 h 2415489"/>
              <a:gd name="connsiteX11" fmla="*/ 2805936 w 3288206"/>
              <a:gd name="connsiteY11" fmla="*/ 2415489 h 2415489"/>
              <a:gd name="connsiteX12" fmla="*/ 2192137 w 3288206"/>
              <a:gd name="connsiteY12" fmla="*/ 2415489 h 2415489"/>
              <a:gd name="connsiteX13" fmla="*/ 1676985 w 3288206"/>
              <a:gd name="connsiteY13" fmla="*/ 2415489 h 2415489"/>
              <a:gd name="connsiteX14" fmla="*/ 1063187 w 3288206"/>
              <a:gd name="connsiteY14" fmla="*/ 2415489 h 2415489"/>
              <a:gd name="connsiteX15" fmla="*/ 580916 w 3288206"/>
              <a:gd name="connsiteY15" fmla="*/ 2415489 h 2415489"/>
              <a:gd name="connsiteX16" fmla="*/ 0 w 3288206"/>
              <a:gd name="connsiteY16" fmla="*/ 2415489 h 2415489"/>
              <a:gd name="connsiteX17" fmla="*/ 0 w 3288206"/>
              <a:gd name="connsiteY17" fmla="*/ 2004856 h 2415489"/>
              <a:gd name="connsiteX18" fmla="*/ 0 w 3288206"/>
              <a:gd name="connsiteY18" fmla="*/ 1594223 h 2415489"/>
              <a:gd name="connsiteX19" fmla="*/ 0 w 3288206"/>
              <a:gd name="connsiteY19" fmla="*/ 1183590 h 2415489"/>
              <a:gd name="connsiteX20" fmla="*/ 0 w 3288206"/>
              <a:gd name="connsiteY20" fmla="*/ 652182 h 2415489"/>
              <a:gd name="connsiteX21" fmla="*/ 0 w 3288206"/>
              <a:gd name="connsiteY21" fmla="*/ 0 h 241548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</a:cxnLst>
            <a:rect l="l" t="t" r="r" b="b"/>
            <a:pathLst>
              <a:path w="3288206" h="2415489" fill="none" extrusionOk="0">
                <a:moveTo>
                  <a:pt x="0" y="0"/>
                </a:moveTo>
                <a:cubicBezTo>
                  <a:pt x="174328" y="-72598"/>
                  <a:pt x="374921" y="50928"/>
                  <a:pt x="613798" y="0"/>
                </a:cubicBezTo>
                <a:cubicBezTo>
                  <a:pt x="852675" y="-50928"/>
                  <a:pt x="1016867" y="9107"/>
                  <a:pt x="1194715" y="0"/>
                </a:cubicBezTo>
                <a:cubicBezTo>
                  <a:pt x="1372563" y="-9107"/>
                  <a:pt x="1557209" y="8749"/>
                  <a:pt x="1742749" y="0"/>
                </a:cubicBezTo>
                <a:cubicBezTo>
                  <a:pt x="1928289" y="-8749"/>
                  <a:pt x="2127658" y="64434"/>
                  <a:pt x="2290784" y="0"/>
                </a:cubicBezTo>
                <a:cubicBezTo>
                  <a:pt x="2453911" y="-64434"/>
                  <a:pt x="3056846" y="92166"/>
                  <a:pt x="3288206" y="0"/>
                </a:cubicBezTo>
                <a:cubicBezTo>
                  <a:pt x="3305791" y="204547"/>
                  <a:pt x="3255987" y="398839"/>
                  <a:pt x="3288206" y="507253"/>
                </a:cubicBezTo>
                <a:cubicBezTo>
                  <a:pt x="3320425" y="615667"/>
                  <a:pt x="3242577" y="729881"/>
                  <a:pt x="3288206" y="942041"/>
                </a:cubicBezTo>
                <a:cubicBezTo>
                  <a:pt x="3333835" y="1154201"/>
                  <a:pt x="3227997" y="1343366"/>
                  <a:pt x="3288206" y="1449293"/>
                </a:cubicBezTo>
                <a:cubicBezTo>
                  <a:pt x="3348415" y="1555220"/>
                  <a:pt x="3251039" y="1735681"/>
                  <a:pt x="3288206" y="1859927"/>
                </a:cubicBezTo>
                <a:cubicBezTo>
                  <a:pt x="3325373" y="1984173"/>
                  <a:pt x="3224483" y="2189506"/>
                  <a:pt x="3288206" y="2415489"/>
                </a:cubicBezTo>
                <a:cubicBezTo>
                  <a:pt x="3084942" y="2425038"/>
                  <a:pt x="3044131" y="2363790"/>
                  <a:pt x="2805936" y="2415489"/>
                </a:cubicBezTo>
                <a:cubicBezTo>
                  <a:pt x="2567741" y="2467188"/>
                  <a:pt x="2496839" y="2411300"/>
                  <a:pt x="2192137" y="2415489"/>
                </a:cubicBezTo>
                <a:cubicBezTo>
                  <a:pt x="1887435" y="2419678"/>
                  <a:pt x="1787564" y="2361446"/>
                  <a:pt x="1676985" y="2415489"/>
                </a:cubicBezTo>
                <a:cubicBezTo>
                  <a:pt x="1566406" y="2469532"/>
                  <a:pt x="1355107" y="2372592"/>
                  <a:pt x="1063187" y="2415489"/>
                </a:cubicBezTo>
                <a:cubicBezTo>
                  <a:pt x="771267" y="2458386"/>
                  <a:pt x="687645" y="2369864"/>
                  <a:pt x="580916" y="2415489"/>
                </a:cubicBezTo>
                <a:cubicBezTo>
                  <a:pt x="474187" y="2461114"/>
                  <a:pt x="164827" y="2396262"/>
                  <a:pt x="0" y="2415489"/>
                </a:cubicBezTo>
                <a:cubicBezTo>
                  <a:pt x="-19181" y="2307579"/>
                  <a:pt x="36530" y="2129584"/>
                  <a:pt x="0" y="2004856"/>
                </a:cubicBezTo>
                <a:cubicBezTo>
                  <a:pt x="-36530" y="1880128"/>
                  <a:pt x="2274" y="1747772"/>
                  <a:pt x="0" y="1594223"/>
                </a:cubicBezTo>
                <a:cubicBezTo>
                  <a:pt x="-2274" y="1440674"/>
                  <a:pt x="2573" y="1295754"/>
                  <a:pt x="0" y="1183590"/>
                </a:cubicBezTo>
                <a:cubicBezTo>
                  <a:pt x="-2573" y="1071426"/>
                  <a:pt x="31129" y="830007"/>
                  <a:pt x="0" y="652182"/>
                </a:cubicBezTo>
                <a:cubicBezTo>
                  <a:pt x="-31129" y="474357"/>
                  <a:pt x="5946" y="153462"/>
                  <a:pt x="0" y="0"/>
                </a:cubicBezTo>
                <a:close/>
              </a:path>
              <a:path w="3288206" h="2415489" stroke="0" extrusionOk="0">
                <a:moveTo>
                  <a:pt x="0" y="0"/>
                </a:moveTo>
                <a:cubicBezTo>
                  <a:pt x="196974" y="-8569"/>
                  <a:pt x="346139" y="34633"/>
                  <a:pt x="515152" y="0"/>
                </a:cubicBezTo>
                <a:cubicBezTo>
                  <a:pt x="684165" y="-34633"/>
                  <a:pt x="768678" y="16657"/>
                  <a:pt x="964540" y="0"/>
                </a:cubicBezTo>
                <a:cubicBezTo>
                  <a:pt x="1160402" y="-16657"/>
                  <a:pt x="1409341" y="13600"/>
                  <a:pt x="1578339" y="0"/>
                </a:cubicBezTo>
                <a:cubicBezTo>
                  <a:pt x="1747337" y="-13600"/>
                  <a:pt x="1935549" y="57076"/>
                  <a:pt x="2093491" y="0"/>
                </a:cubicBezTo>
                <a:cubicBezTo>
                  <a:pt x="2251433" y="-57076"/>
                  <a:pt x="2484654" y="7226"/>
                  <a:pt x="2608643" y="0"/>
                </a:cubicBezTo>
                <a:cubicBezTo>
                  <a:pt x="2732632" y="-7226"/>
                  <a:pt x="3145206" y="79335"/>
                  <a:pt x="3288206" y="0"/>
                </a:cubicBezTo>
                <a:cubicBezTo>
                  <a:pt x="3293172" y="210474"/>
                  <a:pt x="3243434" y="285150"/>
                  <a:pt x="3288206" y="434788"/>
                </a:cubicBezTo>
                <a:cubicBezTo>
                  <a:pt x="3332978" y="584426"/>
                  <a:pt x="3237839" y="783501"/>
                  <a:pt x="3288206" y="917886"/>
                </a:cubicBezTo>
                <a:cubicBezTo>
                  <a:pt x="3338573" y="1052271"/>
                  <a:pt x="3242292" y="1203883"/>
                  <a:pt x="3288206" y="1352674"/>
                </a:cubicBezTo>
                <a:cubicBezTo>
                  <a:pt x="3334120" y="1501465"/>
                  <a:pt x="3265294" y="1663903"/>
                  <a:pt x="3288206" y="1787462"/>
                </a:cubicBezTo>
                <a:cubicBezTo>
                  <a:pt x="3311118" y="1911021"/>
                  <a:pt x="3227830" y="2254398"/>
                  <a:pt x="3288206" y="2415489"/>
                </a:cubicBezTo>
                <a:cubicBezTo>
                  <a:pt x="3126089" y="2445166"/>
                  <a:pt x="2854477" y="2377961"/>
                  <a:pt x="2707290" y="2415489"/>
                </a:cubicBezTo>
                <a:cubicBezTo>
                  <a:pt x="2560103" y="2453017"/>
                  <a:pt x="2391882" y="2383292"/>
                  <a:pt x="2093491" y="2415489"/>
                </a:cubicBezTo>
                <a:cubicBezTo>
                  <a:pt x="1795100" y="2447686"/>
                  <a:pt x="1657345" y="2375855"/>
                  <a:pt x="1479693" y="2415489"/>
                </a:cubicBezTo>
                <a:cubicBezTo>
                  <a:pt x="1302041" y="2455123"/>
                  <a:pt x="1133784" y="2375286"/>
                  <a:pt x="997422" y="2415489"/>
                </a:cubicBezTo>
                <a:cubicBezTo>
                  <a:pt x="861060" y="2455692"/>
                  <a:pt x="235467" y="2333493"/>
                  <a:pt x="0" y="2415489"/>
                </a:cubicBezTo>
                <a:cubicBezTo>
                  <a:pt x="-2596" y="2202883"/>
                  <a:pt x="4256" y="2005174"/>
                  <a:pt x="0" y="1884081"/>
                </a:cubicBezTo>
                <a:cubicBezTo>
                  <a:pt x="-4256" y="1762988"/>
                  <a:pt x="18764" y="1659266"/>
                  <a:pt x="0" y="1473448"/>
                </a:cubicBezTo>
                <a:cubicBezTo>
                  <a:pt x="-18764" y="1287630"/>
                  <a:pt x="9331" y="1233171"/>
                  <a:pt x="0" y="1038660"/>
                </a:cubicBezTo>
                <a:cubicBezTo>
                  <a:pt x="-9331" y="844149"/>
                  <a:pt x="44596" y="790795"/>
                  <a:pt x="0" y="603872"/>
                </a:cubicBezTo>
                <a:cubicBezTo>
                  <a:pt x="-44596" y="416949"/>
                  <a:pt x="68792" y="199823"/>
                  <a:pt x="0" y="0"/>
                </a:cubicBezTo>
                <a:close/>
              </a:path>
            </a:pathLst>
          </a:cu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2000" kern="12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  <a:cs typeface="+mn-cs"/>
              </a:defRPr>
            </a:lvl1pPr>
            <a:lvl2pPr marL="457200" indent="-182880" algn="l" defTabSz="914400" rtl="0" eaLnBrk="1" latinLnBrk="0" hangingPunct="1">
              <a:lnSpc>
                <a:spcPct val="90000"/>
              </a:lnSpc>
              <a:spcBef>
                <a:spcPts val="12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800" kern="12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  <a:cs typeface="+mn-cs"/>
              </a:defRPr>
            </a:lvl2pPr>
            <a:lvl3pPr marL="685800" indent="-179705" algn="l" defTabSz="914400" rtl="0" eaLnBrk="1" latinLnBrk="0" hangingPunct="1">
              <a:lnSpc>
                <a:spcPct val="90000"/>
              </a:lnSpc>
              <a:spcBef>
                <a:spcPts val="8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600" kern="12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  <a:cs typeface="+mn-cs"/>
              </a:defRPr>
            </a:lvl3pPr>
            <a:lvl4pPr marL="914400" indent="-182880" algn="l" defTabSz="914400" rtl="0" eaLnBrk="1" latinLnBrk="0" hangingPunct="1">
              <a:lnSpc>
                <a:spcPct val="90000"/>
              </a:lnSpc>
              <a:spcBef>
                <a:spcPts val="8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 kern="12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  <a:cs typeface="+mn-cs"/>
              </a:defRPr>
            </a:lvl4pPr>
            <a:lvl5pPr marL="1143000" indent="-179705" algn="l" defTabSz="914400" rtl="0" eaLnBrk="1" latinLnBrk="0" hangingPunct="1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 kern="12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  <a:cs typeface="+mn-cs"/>
              </a:defRPr>
            </a:lvl5pPr>
            <a:lvl6pPr marL="1371600" indent="-182880" algn="l" defTabSz="914400" rtl="0" eaLnBrk="1" latinLnBrk="0" hangingPunct="1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600200" indent="-179705" algn="l" defTabSz="914400" rtl="0" eaLnBrk="1" latinLnBrk="0" hangingPunct="1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828800" indent="-182880" algn="l" defTabSz="914400" rtl="0" eaLnBrk="1" latinLnBrk="0" hangingPunct="1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877695" indent="0" algn="l" defTabSz="914400" rtl="0" eaLnBrk="1" latinLnBrk="0" hangingPunct="1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def </a:t>
            </a:r>
            <a:r>
              <a:rPr lang="en-US" altLang="zh-CN" sz="1050" b="1" i="1" dirty="0" err="1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serilization</a:t>
            </a: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()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    beamtime_id_bin = beamtime_id.encode('utf-8')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beamline_id_bin = beamline_id.to_bytes(1)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offset_bin = offset.to_bytes(4)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with io.BytesIO() as buffer: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    buffer.write(beamtime_id_bin)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    buffer.write(beamline_id_bin)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    buffer.write(offset_bin)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    buffer.write(data)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   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None/>
            </a:pPr>
            <a:r>
              <a:rPr lang="en-US" altLang="zh-CN" sz="1050" b="1" i="1" dirty="0"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rPr>
              <a:t>        serialized_data = buffer.getvalue()</a:t>
            </a:r>
          </a:p>
        </p:txBody>
      </p:sp>
      <p:sp>
        <p:nvSpPr>
          <p:cNvPr id="15" name="内容占位符 2"/>
          <p:cNvSpPr txBox="1"/>
          <p:nvPr/>
        </p:nvSpPr>
        <p:spPr>
          <a:xfrm>
            <a:off x="8768623" y="1956250"/>
            <a:ext cx="2869671" cy="1839443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19050"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vert="horz" lIns="91440" tIns="45720" rIns="91440" bIns="45720" rtlCol="0">
            <a:noAutofit/>
          </a:bodyPr>
          <a:lstStyle>
            <a:defPPr rtl="0">
              <a:defRPr lang="en-US"/>
            </a:defPPr>
            <a:lvl1pPr indent="0">
              <a:lnSpc>
                <a:spcPct val="120000"/>
              </a:lnSpc>
              <a:spcBef>
                <a:spcPts val="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None/>
              <a:defRPr sz="1050" b="1" i="1">
                <a:solidFill>
                  <a:schemeClr val="tx1"/>
                </a:solidFill>
                <a:latin typeface="Times New Roman" panose="02020603050405020304" pitchFamily="18" charset="0"/>
                <a:ea typeface="Cascadia Code" panose="020B0609020000020004" pitchFamily="49" charset="0"/>
                <a:cs typeface="Times New Roman" panose="02020603050405020304" pitchFamily="18" charset="0"/>
              </a:defRPr>
            </a:lvl1pPr>
            <a:lvl2pPr indent="-182880">
              <a:lnSpc>
                <a:spcPct val="90000"/>
              </a:lnSpc>
              <a:spcBef>
                <a:spcPts val="12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</a:defRPr>
            </a:lvl2pPr>
            <a:lvl3pPr marL="685800" indent="-179705">
              <a:lnSpc>
                <a:spcPct val="90000"/>
              </a:lnSpc>
              <a:spcBef>
                <a:spcPts val="8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6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</a:defRPr>
            </a:lvl3pPr>
            <a:lvl4pPr marL="914400" indent="-182880">
              <a:lnSpc>
                <a:spcPct val="90000"/>
              </a:lnSpc>
              <a:spcBef>
                <a:spcPts val="8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</a:defRPr>
            </a:lvl4pPr>
            <a:lvl5pPr marL="1143000" indent="-179705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>
                <a:solidFill>
                  <a:schemeClr val="tx1"/>
                </a:solidFill>
                <a:latin typeface="微软雅黑" panose="020B0503020204020204" charset="-122"/>
                <a:ea typeface="微软雅黑" panose="020B0503020204020204" charset="-122"/>
              </a:defRPr>
            </a:lvl5pPr>
            <a:lvl6pPr marL="1371600" indent="-182880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>
                <a:solidFill>
                  <a:schemeClr val="tx1"/>
                </a:solidFill>
              </a:defRPr>
            </a:lvl6pPr>
            <a:lvl7pPr marL="1600200" indent="-179705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>
                <a:solidFill>
                  <a:schemeClr val="tx1"/>
                </a:solidFill>
              </a:defRPr>
            </a:lvl7pPr>
            <a:lvl8pPr marL="1828800" indent="-182880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Char char="▪"/>
              <a:defRPr sz="1400">
                <a:solidFill>
                  <a:schemeClr val="tx1"/>
                </a:solidFill>
              </a:defRPr>
            </a:lvl8pPr>
            <a:lvl9pPr marL="1877695" indent="0">
              <a:lnSpc>
                <a:spcPct val="90000"/>
              </a:lnSpc>
              <a:spcBef>
                <a:spcPts val="600"/>
              </a:spcBef>
              <a:buClr>
                <a:schemeClr val="accent1">
                  <a:lumMod val="75000"/>
                </a:schemeClr>
              </a:buClr>
              <a:buSzPct val="100000"/>
              <a:buFont typeface="Arial" panose="020B0604020202020204" pitchFamily="34" charset="0"/>
              <a:buNone/>
              <a:defRPr sz="1400">
                <a:solidFill>
                  <a:schemeClr val="tx1"/>
                </a:solidFill>
              </a:defRPr>
            </a:lvl9pPr>
          </a:lstStyle>
          <a:p>
            <a:pPr>
              <a:lnSpc>
                <a:spcPct val="100000"/>
              </a:lnSpc>
            </a:pPr>
            <a:r>
              <a:rPr lang="en-US" altLang="zh-CN" sz="1000" dirty="0"/>
              <a:t>COMMON</a:t>
            </a:r>
            <a:r>
              <a:rPr lang="zh-CN" altLang="en-US" sz="1000" dirty="0"/>
              <a:t>：</a:t>
            </a:r>
          </a:p>
          <a:p>
            <a:pPr lvl="1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BEAMLINE_ID: STRING</a:t>
            </a:r>
          </a:p>
          <a:p>
            <a:pPr lvl="1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BEAMTIME_ID: STRING</a:t>
            </a:r>
          </a:p>
          <a:p>
            <a:pPr>
              <a:lnSpc>
                <a:spcPct val="100000"/>
              </a:lnSpc>
            </a:pPr>
            <a:r>
              <a:rPr lang="en-US" altLang="zh-CN" sz="1000" dirty="0"/>
              <a:t>BEAMTIMEID</a:t>
            </a:r>
            <a:r>
              <a:rPr lang="zh-CN" altLang="en-US" sz="1000" dirty="0"/>
              <a:t>：</a:t>
            </a:r>
            <a:r>
              <a:rPr lang="en-US" altLang="zh-CN" sz="1000" dirty="0"/>
              <a:t>B7</a:t>
            </a:r>
          </a:p>
          <a:p>
            <a:pPr lvl="1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STATUS: 0</a:t>
            </a:r>
          </a:p>
          <a:p>
            <a:pPr lvl="2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FRAME_COUNT</a:t>
            </a:r>
            <a:r>
              <a:rPr lang="zh-CN" altLang="en-US" sz="1000" dirty="0"/>
              <a:t>：</a:t>
            </a:r>
            <a:r>
              <a:rPr lang="en-US" altLang="zh-CN" sz="1000" dirty="0"/>
              <a:t>INT</a:t>
            </a:r>
          </a:p>
          <a:p>
            <a:pPr lvl="1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STATUS: 1</a:t>
            </a:r>
          </a:p>
          <a:p>
            <a:pPr lvl="2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OFFSET</a:t>
            </a:r>
            <a:r>
              <a:rPr lang="zh-CN" altLang="en-US" sz="1000" dirty="0"/>
              <a:t>：</a:t>
            </a:r>
            <a:r>
              <a:rPr lang="en-US" altLang="zh-CN" sz="1000" dirty="0"/>
              <a:t>INT</a:t>
            </a:r>
          </a:p>
          <a:p>
            <a:pPr lvl="2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DATA</a:t>
            </a:r>
            <a:r>
              <a:rPr lang="zh-CN" altLang="en-US" sz="1000" dirty="0"/>
              <a:t>：</a:t>
            </a:r>
            <a:r>
              <a:rPr lang="en-US" altLang="zh-CN" sz="1000" dirty="0"/>
              <a:t>ARRAY</a:t>
            </a:r>
          </a:p>
          <a:p>
            <a:pPr lvl="1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STATUS : 2</a:t>
            </a:r>
          </a:p>
          <a:p>
            <a:pPr lvl="2">
              <a:lnSpc>
                <a:spcPct val="100000"/>
              </a:lnSpc>
              <a:spcBef>
                <a:spcPts val="0"/>
              </a:spcBef>
            </a:pPr>
            <a:r>
              <a:rPr lang="en-US" altLang="zh-CN" sz="1000" dirty="0"/>
              <a:t>None</a:t>
            </a:r>
          </a:p>
        </p:txBody>
      </p:sp>
      <p:sp>
        <p:nvSpPr>
          <p:cNvPr id="18" name="箭头: 下 17"/>
          <p:cNvSpPr/>
          <p:nvPr/>
        </p:nvSpPr>
        <p:spPr>
          <a:xfrm>
            <a:off x="10081997" y="3853421"/>
            <a:ext cx="266448" cy="35728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9" name="文本框 18"/>
          <p:cNvSpPr txBox="1"/>
          <p:nvPr/>
        </p:nvSpPr>
        <p:spPr>
          <a:xfrm>
            <a:off x="7106479" y="2439383"/>
            <a:ext cx="171449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400" b="0" i="0" dirty="0">
                <a:effectLst/>
                <a:latin typeface="Inter"/>
              </a:rPr>
              <a:t>Example of Beamline Stream Data Model</a:t>
            </a:r>
            <a:endParaRPr lang="zh-CN" altLang="en-US" sz="1400" dirty="0">
              <a:latin typeface="微软雅黑" panose="020B0503020204020204" charset="-122"/>
              <a:ea typeface="微软雅黑" panose="020B0503020204020204" charset="-122"/>
              <a:cs typeface="Times New Roman" panose="02020603050405020304" pitchFamily="18" charset="0"/>
            </a:endParaRPr>
          </a:p>
        </p:txBody>
      </p:sp>
      <p:sp>
        <p:nvSpPr>
          <p:cNvPr id="20" name="文本框 19"/>
          <p:cNvSpPr txBox="1"/>
          <p:nvPr/>
        </p:nvSpPr>
        <p:spPr>
          <a:xfrm>
            <a:off x="6467402" y="5557818"/>
            <a:ext cx="210231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200" dirty="0">
                <a:latin typeface="微软雅黑" panose="020B0503020204020204" charset="-122"/>
                <a:ea typeface="微软雅黑" panose="020B0503020204020204" charset="-122"/>
                <a:cs typeface="Times New Roman" panose="02020603050405020304" pitchFamily="18" charset="0"/>
              </a:rPr>
              <a:t>Example of Automatically Generated Serialization Code</a:t>
            </a:r>
            <a:endParaRPr lang="zh-CN" altLang="en-US" sz="1200" dirty="0">
              <a:latin typeface="微软雅黑" panose="020B0503020204020204" charset="-122"/>
              <a:ea typeface="微软雅黑" panose="020B0503020204020204" charset="-122"/>
              <a:cs typeface="Times New Roman" panose="02020603050405020304" pitchFamily="18" charset="0"/>
            </a:endParaRPr>
          </a:p>
        </p:txBody>
      </p:sp>
      <p:sp>
        <p:nvSpPr>
          <p:cNvPr id="36" name="标题 1"/>
          <p:cNvSpPr>
            <a:spLocks noGrp="1"/>
          </p:cNvSpPr>
          <p:nvPr>
            <p:ph type="title"/>
          </p:nvPr>
        </p:nvSpPr>
        <p:spPr>
          <a:xfrm>
            <a:off x="1558637" y="105353"/>
            <a:ext cx="10515600" cy="663575"/>
          </a:xfrm>
        </p:spPr>
        <p:txBody>
          <a:bodyPr/>
          <a:lstStyle/>
          <a:p>
            <a:r>
              <a:rPr lang="en-US" altLang="zh-CN" dirty="0"/>
              <a:t>3.2 Optimization - </a:t>
            </a:r>
            <a:r>
              <a:rPr lang="en-US" altLang="zh-CN" dirty="0" err="1"/>
              <a:t>LightPacker</a:t>
            </a:r>
            <a:endParaRPr lang="zh-CN" alt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标题 1"/>
          <p:cNvSpPr txBox="1"/>
          <p:nvPr/>
        </p:nvSpPr>
        <p:spPr>
          <a:xfrm>
            <a:off x="720863" y="0"/>
            <a:ext cx="11085641" cy="80142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200" b="1" kern="1200">
                <a:solidFill>
                  <a:schemeClr val="accent1">
                    <a:lumMod val="75000"/>
                  </a:schemeClr>
                </a:solidFill>
                <a:latin typeface="微软雅黑" panose="020B0503020204020204" charset="-122"/>
                <a:ea typeface="微软雅黑" panose="020B0503020204020204" charset="-122"/>
                <a:cs typeface="+mj-cs"/>
              </a:defRPr>
            </a:lvl1pPr>
          </a:lstStyle>
          <a:p>
            <a:endParaRPr lang="zh-CN" altLang="en-US" dirty="0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736506" y="1026566"/>
            <a:ext cx="11455494" cy="4804867"/>
          </a:xfrm>
        </p:spPr>
        <p:txBody>
          <a:bodyPr>
            <a:normAutofit/>
          </a:bodyPr>
          <a:lstStyle/>
          <a:p>
            <a:pPr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dirty="0"/>
              <a:t>Optimized for HEPS Beamline Data Stream Characteristics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dirty="0"/>
              <a:t>Schema-driven design sacrificing human readability for accelerated serialization/deserialization</a:t>
            </a:r>
          </a:p>
          <a:p>
            <a:pPr lvl="1">
              <a:lnSpc>
                <a:spcPct val="120000"/>
              </a:lnSpc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dirty="0"/>
              <a:t>Limited data types with fixed structures</a:t>
            </a:r>
          </a:p>
          <a:p>
            <a:pPr>
              <a:lnSpc>
                <a:spcPct val="12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US" altLang="zh-CN" dirty="0"/>
          </a:p>
          <a:p>
            <a:pPr>
              <a:lnSpc>
                <a:spcPct val="120000"/>
              </a:lnSpc>
              <a:spcBef>
                <a:spcPts val="0"/>
              </a:spcBef>
            </a:pPr>
            <a:endParaRPr lang="en-US" altLang="zh-CN" dirty="0"/>
          </a:p>
        </p:txBody>
      </p:sp>
      <p:sp>
        <p:nvSpPr>
          <p:cNvPr id="36" name="标题 1"/>
          <p:cNvSpPr>
            <a:spLocks noGrp="1"/>
          </p:cNvSpPr>
          <p:nvPr>
            <p:ph type="title"/>
          </p:nvPr>
        </p:nvSpPr>
        <p:spPr>
          <a:xfrm>
            <a:off x="1558637" y="105353"/>
            <a:ext cx="10515600" cy="663575"/>
          </a:xfrm>
        </p:spPr>
        <p:txBody>
          <a:bodyPr/>
          <a:lstStyle/>
          <a:p>
            <a:r>
              <a:rPr lang="en-US" altLang="zh-CN" dirty="0"/>
              <a:t>3.2 Optimization - </a:t>
            </a:r>
            <a:r>
              <a:rPr lang="en-US" altLang="zh-CN" dirty="0" err="1"/>
              <a:t>LightPacker</a:t>
            </a:r>
            <a:endParaRPr lang="zh-CN" altLang="en-US" dirty="0"/>
          </a:p>
        </p:txBody>
      </p:sp>
      <p:graphicFrame>
        <p:nvGraphicFramePr>
          <p:cNvPr id="11" name="图表 10"/>
          <p:cNvGraphicFramePr/>
          <p:nvPr/>
        </p:nvGraphicFramePr>
        <p:xfrm>
          <a:off x="1524531" y="2569264"/>
          <a:ext cx="9103180" cy="372805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736506" y="1026566"/>
            <a:ext cx="10718987" cy="5523321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600" dirty="0"/>
              <a:t>Specifically targeting beamlines with suboptimal compression performance (e.g., imaging/diffraction beamlines) under high-throughput conditions</a:t>
            </a:r>
          </a:p>
          <a:p>
            <a:pPr lvl="1"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Beamline image feature analysis</a:t>
            </a:r>
          </a:p>
          <a:p>
            <a:pPr lvl="1"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Development of dedicated lossless compression methods with:</a:t>
            </a:r>
          </a:p>
          <a:p>
            <a:pPr marL="502920" lvl="1" indent="0">
              <a:spcBef>
                <a:spcPts val="0"/>
              </a:spcBef>
              <a:buNone/>
            </a:pPr>
            <a:r>
              <a:rPr lang="en-US" altLang="zh-CN" dirty="0"/>
              <a:t>    ￮ Ultra-low latency ￮ High parallelizability ￮ Minimal computational footprint</a:t>
            </a:r>
          </a:p>
          <a:p>
            <a:pPr marL="0" indent="0">
              <a:spcBef>
                <a:spcPts val="0"/>
              </a:spcBef>
              <a:buNone/>
            </a:pPr>
            <a:r>
              <a:rPr lang="en-US" altLang="zh-CN" sz="2600" dirty="0"/>
              <a:t>1. Case Study: Beamline ID21 Implementation</a:t>
            </a:r>
          </a:p>
          <a:p>
            <a:pPr lvl="1"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Image Feature Analysis: Temporal redundancy elimination via differential encoding</a:t>
            </a:r>
          </a:p>
          <a:p>
            <a:pPr lvl="1"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200" dirty="0"/>
              <a:t>Achieves majority of compression gains with localized processing</a:t>
            </a:r>
          </a:p>
          <a:p>
            <a:pPr marL="0" indent="0">
              <a:spcBef>
                <a:spcPts val="0"/>
              </a:spcBef>
              <a:buNone/>
            </a:pPr>
            <a:r>
              <a:rPr lang="en-US" altLang="zh-CN" sz="2600" dirty="0"/>
              <a:t>2. Stream Processing Framework</a:t>
            </a:r>
          </a:p>
          <a:p>
            <a:pPr lvl="1"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400" dirty="0"/>
              <a:t>Sequential compression encoding along </a:t>
            </a:r>
          </a:p>
          <a:p>
            <a:pPr marL="502920" lvl="1" indent="0">
              <a:spcBef>
                <a:spcPts val="0"/>
              </a:spcBef>
              <a:buNone/>
            </a:pPr>
            <a:r>
              <a:rPr lang="en-US" altLang="zh-CN" sz="2400" dirty="0"/>
              <a:t>    data stream direction</a:t>
            </a:r>
          </a:p>
          <a:p>
            <a:pPr lvl="1">
              <a:spcBef>
                <a:spcPts val="0"/>
              </a:spcBef>
              <a:buFont typeface="Wingdings" panose="05000000000000000000" pitchFamily="2" charset="2"/>
              <a:buChar char="Ø"/>
            </a:pPr>
            <a:r>
              <a:rPr lang="en-US" altLang="zh-CN" sz="2400" dirty="0"/>
              <a:t>Synchronized decompression at receiving</a:t>
            </a:r>
          </a:p>
          <a:p>
            <a:pPr marL="502920" lvl="1" indent="0">
              <a:spcBef>
                <a:spcPts val="0"/>
              </a:spcBef>
              <a:buNone/>
            </a:pPr>
            <a:r>
              <a:rPr lang="en-US" altLang="zh-CN" sz="2400" dirty="0"/>
              <a:t>   terminals</a:t>
            </a:r>
          </a:p>
          <a:p>
            <a:pPr>
              <a:spcBef>
                <a:spcPts val="0"/>
              </a:spcBef>
              <a:buFont typeface="Wingdings" panose="05000000000000000000" pitchFamily="2" charset="2"/>
              <a:buChar char="Ø"/>
            </a:pPr>
            <a:endParaRPr lang="en-US" altLang="zh-CN" sz="2600" dirty="0"/>
          </a:p>
        </p:txBody>
      </p:sp>
      <p:grpSp>
        <p:nvGrpSpPr>
          <p:cNvPr id="4" name="组合 3"/>
          <p:cNvGrpSpPr/>
          <p:nvPr/>
        </p:nvGrpSpPr>
        <p:grpSpPr>
          <a:xfrm>
            <a:off x="7345717" y="4267657"/>
            <a:ext cx="3984892" cy="1929392"/>
            <a:chOff x="1013157" y="1122082"/>
            <a:chExt cx="9306489" cy="4891700"/>
          </a:xfrm>
        </p:grpSpPr>
        <p:pic>
          <p:nvPicPr>
            <p:cNvPr id="5" name="图片 4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844720" y="1122082"/>
              <a:ext cx="2160000" cy="2160000"/>
            </a:xfrm>
            <a:prstGeom prst="rect">
              <a:avLst/>
            </a:prstGeom>
          </p:spPr>
        </p:pic>
        <p:grpSp>
          <p:nvGrpSpPr>
            <p:cNvPr id="6" name="组合 5"/>
            <p:cNvGrpSpPr/>
            <p:nvPr/>
          </p:nvGrpSpPr>
          <p:grpSpPr>
            <a:xfrm>
              <a:off x="1013157" y="1122082"/>
              <a:ext cx="9306489" cy="4891700"/>
              <a:chOff x="1013157" y="1122082"/>
              <a:chExt cx="9306489" cy="4891700"/>
            </a:xfrm>
          </p:grpSpPr>
          <p:sp>
            <p:nvSpPr>
              <p:cNvPr id="7" name="文本框 6"/>
              <p:cNvSpPr txBox="1"/>
              <p:nvPr/>
            </p:nvSpPr>
            <p:spPr>
              <a:xfrm>
                <a:off x="1080395" y="5131032"/>
                <a:ext cx="2034075" cy="61732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050" b="0" i="0" u="none" strike="noStrike" kern="1200" cap="none" spc="0" normalizeH="0" baseline="0" noProof="0" dirty="0" err="1">
                    <a:ln>
                      <a:noFill/>
                    </a:ln>
                    <a:solidFill>
                      <a:srgbClr val="2D2E2D"/>
                    </a:solidFill>
                    <a:effectLst/>
                    <a:uLnTx/>
                    <a:uFillTx/>
                    <a:latin typeface="Times New Roman" panose="02020603050405020304" pitchFamily="18" charset="0"/>
                    <a:ea typeface="微软雅黑" panose="020B0503020204020204" charset="-122"/>
                    <a:cs typeface="Times New Roman" panose="02020603050405020304" pitchFamily="18" charset="0"/>
                  </a:rPr>
                  <a:t>yulinup</a:t>
                </a:r>
                <a:endParaRPr kumimoji="0" lang="zh-CN" altLang="en-US" sz="1050" b="0" i="0" u="none" strike="noStrike" kern="1200" cap="none" spc="0" normalizeH="0" baseline="0" noProof="0" dirty="0">
                  <a:ln>
                    <a:noFill/>
                  </a:ln>
                  <a:solidFill>
                    <a:srgbClr val="2D2E2D"/>
                  </a:solidFill>
                  <a:effectLst/>
                  <a:uLnTx/>
                  <a:uFillTx/>
                  <a:latin typeface="Times New Roman" panose="02020603050405020304" pitchFamily="18" charset="0"/>
                  <a:ea typeface="微软雅黑" panose="020B0503020204020204" charset="-122"/>
                  <a:cs typeface="Times New Roman" panose="02020603050405020304" pitchFamily="18" charset="0"/>
                </a:endParaRPr>
              </a:p>
            </p:txBody>
          </p:sp>
          <p:sp>
            <p:nvSpPr>
              <p:cNvPr id="8" name="文本框 7"/>
              <p:cNvSpPr txBox="1"/>
              <p:nvPr/>
            </p:nvSpPr>
            <p:spPr>
              <a:xfrm>
                <a:off x="3462556" y="5131032"/>
                <a:ext cx="2034075" cy="61732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050" b="0" i="0" u="none" strike="noStrike" kern="1200" cap="none" spc="0" normalizeH="0" baseline="0" noProof="0" dirty="0" err="1">
                    <a:ln>
                      <a:noFill/>
                    </a:ln>
                    <a:solidFill>
                      <a:srgbClr val="2D2E2D"/>
                    </a:solidFill>
                    <a:effectLst/>
                    <a:uLnTx/>
                    <a:uFillTx/>
                    <a:latin typeface="Times New Roman" panose="02020603050405020304" pitchFamily="18" charset="0"/>
                    <a:ea typeface="微软雅黑" panose="020B0503020204020204" charset="-122"/>
                    <a:cs typeface="Times New Roman" panose="02020603050405020304" pitchFamily="18" charset="0"/>
                  </a:rPr>
                  <a:t>junsi</a:t>
                </a:r>
                <a:endParaRPr kumimoji="0" lang="zh-CN" altLang="en-US" sz="1050" b="0" i="0" u="none" strike="noStrike" kern="1200" cap="none" spc="0" normalizeH="0" baseline="0" noProof="0" dirty="0">
                  <a:ln>
                    <a:noFill/>
                  </a:ln>
                  <a:solidFill>
                    <a:srgbClr val="2D2E2D"/>
                  </a:solidFill>
                  <a:effectLst/>
                  <a:uLnTx/>
                  <a:uFillTx/>
                  <a:latin typeface="Times New Roman" panose="02020603050405020304" pitchFamily="18" charset="0"/>
                  <a:ea typeface="微软雅黑" panose="020B0503020204020204" charset="-122"/>
                  <a:cs typeface="Times New Roman" panose="02020603050405020304" pitchFamily="18" charset="0"/>
                </a:endParaRPr>
              </a:p>
            </p:txBody>
          </p:sp>
          <p:sp>
            <p:nvSpPr>
              <p:cNvPr id="9" name="文本框 8"/>
              <p:cNvSpPr txBox="1"/>
              <p:nvPr/>
            </p:nvSpPr>
            <p:spPr>
              <a:xfrm>
                <a:off x="5844718" y="5131033"/>
                <a:ext cx="2600235" cy="8827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050" b="0" i="0" u="none" strike="noStrike" kern="1200" cap="none" spc="0" normalizeH="0" baseline="0" noProof="0" dirty="0" err="1">
                    <a:ln>
                      <a:noFill/>
                    </a:ln>
                    <a:solidFill>
                      <a:srgbClr val="2D2E2D"/>
                    </a:solidFill>
                    <a:effectLst/>
                    <a:uLnTx/>
                    <a:uFillTx/>
                    <a:latin typeface="Times New Roman" panose="02020603050405020304" pitchFamily="18" charset="0"/>
                    <a:ea typeface="微软雅黑" panose="020B0503020204020204" charset="-122"/>
                    <a:cs typeface="Times New Roman" panose="02020603050405020304" pitchFamily="18" charset="0"/>
                  </a:rPr>
                  <a:t>mouse_brain</a:t>
                </a:r>
                <a:endParaRPr kumimoji="0" lang="zh-CN" altLang="en-US" sz="1050" b="0" i="0" u="none" strike="noStrike" kern="1200" cap="none" spc="0" normalizeH="0" baseline="0" noProof="0" dirty="0">
                  <a:ln>
                    <a:noFill/>
                  </a:ln>
                  <a:solidFill>
                    <a:srgbClr val="2D2E2D"/>
                  </a:solidFill>
                  <a:effectLst/>
                  <a:uLnTx/>
                  <a:uFillTx/>
                  <a:latin typeface="Times New Roman" panose="02020603050405020304" pitchFamily="18" charset="0"/>
                  <a:ea typeface="微软雅黑" panose="020B0503020204020204" charset="-122"/>
                  <a:cs typeface="Times New Roman" panose="02020603050405020304" pitchFamily="18" charset="0"/>
                </a:endParaRPr>
              </a:p>
            </p:txBody>
          </p:sp>
          <p:sp>
            <p:nvSpPr>
              <p:cNvPr id="10" name="文本框 9"/>
              <p:cNvSpPr txBox="1"/>
              <p:nvPr/>
            </p:nvSpPr>
            <p:spPr>
              <a:xfrm>
                <a:off x="8222610" y="5131032"/>
                <a:ext cx="2034075" cy="61732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050" b="0" i="0" u="none" strike="noStrike" kern="1200" cap="none" spc="0" normalizeH="0" baseline="0" noProof="0" dirty="0">
                    <a:ln>
                      <a:noFill/>
                    </a:ln>
                    <a:solidFill>
                      <a:srgbClr val="2D2E2D"/>
                    </a:solidFill>
                    <a:effectLst/>
                    <a:uLnTx/>
                    <a:uFillTx/>
                    <a:latin typeface="Times New Roman" panose="02020603050405020304" pitchFamily="18" charset="0"/>
                    <a:ea typeface="微软雅黑" panose="020B0503020204020204" charset="-122"/>
                    <a:cs typeface="Times New Roman" panose="02020603050405020304" pitchFamily="18" charset="0"/>
                  </a:rPr>
                  <a:t>wing</a:t>
                </a:r>
              </a:p>
            </p:txBody>
          </p:sp>
          <p:pic>
            <p:nvPicPr>
              <p:cNvPr id="11" name="图片 10"/>
              <p:cNvPicPr>
                <a:picLocks noChangeAspect="1"/>
              </p:cNvPicPr>
              <p:nvPr/>
            </p:nvPicPr>
            <p:blipFill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017431" y="3074240"/>
                <a:ext cx="2160000" cy="2160000"/>
              </a:xfrm>
              <a:prstGeom prst="rect">
                <a:avLst/>
              </a:prstGeom>
            </p:spPr>
          </p:pic>
          <p:pic>
            <p:nvPicPr>
              <p:cNvPr id="12" name="图片 11"/>
              <p:cNvPicPr>
                <a:picLocks noChangeAspect="1"/>
              </p:cNvPicPr>
              <p:nvPr/>
            </p:nvPicPr>
            <p:blipFill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3399594" y="3074240"/>
                <a:ext cx="2160000" cy="2160000"/>
              </a:xfrm>
              <a:prstGeom prst="rect">
                <a:avLst/>
              </a:prstGeom>
            </p:spPr>
          </p:pic>
          <p:pic>
            <p:nvPicPr>
              <p:cNvPr id="13" name="图片 12"/>
              <p:cNvPicPr>
                <a:picLocks noChangeAspect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5777483" y="3074240"/>
                <a:ext cx="2160000" cy="2160000"/>
              </a:xfrm>
              <a:prstGeom prst="rect">
                <a:avLst/>
              </a:prstGeom>
            </p:spPr>
          </p:pic>
          <p:pic>
            <p:nvPicPr>
              <p:cNvPr id="14" name="图片 13"/>
              <p:cNvPicPr>
                <a:picLocks noChangeAspect="1"/>
              </p:cNvPicPr>
              <p:nvPr/>
            </p:nvPicPr>
            <p:blipFill>
              <a:blip r:embed="rId7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8159646" y="3074240"/>
                <a:ext cx="2160000" cy="2160000"/>
              </a:xfrm>
              <a:prstGeom prst="rect">
                <a:avLst/>
              </a:prstGeom>
            </p:spPr>
          </p:pic>
          <p:pic>
            <p:nvPicPr>
              <p:cNvPr id="15" name="图片 14"/>
              <p:cNvPicPr>
                <a:picLocks noChangeAspect="1"/>
              </p:cNvPicPr>
              <p:nvPr/>
            </p:nvPicPr>
            <p:blipFill>
              <a:blip r:embed="rId8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8159646" y="1122082"/>
                <a:ext cx="2160000" cy="2160000"/>
              </a:xfrm>
              <a:prstGeom prst="rect">
                <a:avLst/>
              </a:prstGeom>
            </p:spPr>
          </p:pic>
          <p:pic>
            <p:nvPicPr>
              <p:cNvPr id="16" name="图片 15"/>
              <p:cNvPicPr>
                <a:picLocks noChangeAspect="1"/>
              </p:cNvPicPr>
              <p:nvPr/>
            </p:nvPicPr>
            <p:blipFill>
              <a:blip r:embed="rId9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1013157" y="1122082"/>
                <a:ext cx="2160000" cy="2160000"/>
              </a:xfrm>
              <a:prstGeom prst="rect">
                <a:avLst/>
              </a:prstGeom>
            </p:spPr>
          </p:pic>
          <p:pic>
            <p:nvPicPr>
              <p:cNvPr id="17" name="图片 16"/>
              <p:cNvPicPr>
                <a:picLocks noChangeAspect="1"/>
              </p:cNvPicPr>
              <p:nvPr/>
            </p:nvPicPr>
            <p:blipFill>
              <a:blip r:embed="rId10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3395320" y="1122082"/>
                <a:ext cx="2160000" cy="2160000"/>
              </a:xfrm>
              <a:prstGeom prst="rect">
                <a:avLst/>
              </a:prstGeom>
            </p:spPr>
          </p:pic>
        </p:grpSp>
      </p:grpSp>
      <p:sp>
        <p:nvSpPr>
          <p:cNvPr id="21" name="标题 1"/>
          <p:cNvSpPr>
            <a:spLocks noGrp="1"/>
          </p:cNvSpPr>
          <p:nvPr>
            <p:ph type="title"/>
          </p:nvPr>
        </p:nvSpPr>
        <p:spPr>
          <a:xfrm>
            <a:off x="1558637" y="105353"/>
            <a:ext cx="10515600" cy="663575"/>
          </a:xfrm>
        </p:spPr>
        <p:txBody>
          <a:bodyPr/>
          <a:lstStyle/>
          <a:p>
            <a:r>
              <a:rPr lang="en-US" altLang="zh-CN" dirty="0"/>
              <a:t>3.2 Optimization – </a:t>
            </a:r>
            <a:r>
              <a:rPr lang="en-US" altLang="zh-CN" dirty="0" err="1"/>
              <a:t>RealCompressorLib</a:t>
            </a:r>
            <a:endParaRPr lang="zh-CN" alt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内容占位符 1"/>
          <p:cNvSpPr>
            <a:spLocks noGrp="1"/>
          </p:cNvSpPr>
          <p:nvPr>
            <p:ph idx="1"/>
          </p:nvPr>
        </p:nvSpPr>
        <p:spPr>
          <a:xfrm>
            <a:off x="749228" y="1026566"/>
            <a:ext cx="10718987" cy="4804867"/>
          </a:xfrm>
        </p:spPr>
        <p:txBody>
          <a:bodyPr>
            <a:normAutofit/>
          </a:bodyPr>
          <a:lstStyle/>
          <a:p>
            <a:r>
              <a:rPr lang="en-US" altLang="zh-CN" dirty="0"/>
              <a:t>Provide a unified I/O interface to the computation, effectively shielding the underlying data format differences</a:t>
            </a:r>
          </a:p>
          <a:p>
            <a:r>
              <a:rPr lang="en-US" altLang="zh-CN" dirty="0"/>
              <a:t>Speedup batch process by parallelizing/prefetching/asynchronously</a:t>
            </a:r>
          </a:p>
          <a:p>
            <a:r>
              <a:rPr lang="en-US" altLang="zh-CN" dirty="0"/>
              <a:t>Use stream data I/O</a:t>
            </a:r>
            <a:r>
              <a:rPr lang="zh-CN" altLang="en-US" dirty="0"/>
              <a:t> </a:t>
            </a:r>
            <a:r>
              <a:rPr lang="en-US" altLang="zh-CN" dirty="0"/>
              <a:t>to</a:t>
            </a:r>
            <a:r>
              <a:rPr lang="zh-CN" altLang="en-US" dirty="0"/>
              <a:t> </a:t>
            </a:r>
            <a:r>
              <a:rPr lang="en-US" altLang="zh-CN" dirty="0"/>
              <a:t>avoid</a:t>
            </a:r>
            <a:r>
              <a:rPr lang="zh-CN" altLang="en-US" dirty="0"/>
              <a:t> </a:t>
            </a:r>
            <a:r>
              <a:rPr lang="en-US" altLang="zh-CN" dirty="0"/>
              <a:t>the</a:t>
            </a:r>
            <a:r>
              <a:rPr lang="zh-CN" altLang="en-US" dirty="0"/>
              <a:t> </a:t>
            </a:r>
            <a:r>
              <a:rPr lang="en-US" altLang="zh-CN" dirty="0"/>
              <a:t>I/O bottleneck and support online processing</a:t>
            </a:r>
          </a:p>
        </p:txBody>
      </p:sp>
      <p:sp>
        <p:nvSpPr>
          <p:cNvPr id="3" name="标题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zh-CN" dirty="0"/>
              <a:t>4. Conclusion</a:t>
            </a:r>
            <a:endParaRPr lang="zh-CN" altLang="en-US" dirty="0"/>
          </a:p>
        </p:txBody>
      </p:sp>
      <p:grpSp>
        <p:nvGrpSpPr>
          <p:cNvPr id="4" name="组合 3"/>
          <p:cNvGrpSpPr/>
          <p:nvPr/>
        </p:nvGrpSpPr>
        <p:grpSpPr>
          <a:xfrm>
            <a:off x="3165811" y="3521150"/>
            <a:ext cx="4657112" cy="2169417"/>
            <a:chOff x="1936737" y="2542576"/>
            <a:chExt cx="4657112" cy="2169417"/>
          </a:xfrm>
        </p:grpSpPr>
        <p:sp>
          <p:nvSpPr>
            <p:cNvPr id="5" name="圆柱体 19"/>
            <p:cNvSpPr/>
            <p:nvPr/>
          </p:nvSpPr>
          <p:spPr>
            <a:xfrm>
              <a:off x="3785536" y="3737043"/>
              <a:ext cx="483389" cy="476204"/>
            </a:xfrm>
            <a:prstGeom prst="can">
              <a:avLst/>
            </a:prstGeom>
            <a:solidFill>
              <a:srgbClr val="40BAD2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lumMod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grpSp>
          <p:nvGrpSpPr>
            <p:cNvPr id="6" name="组合 5"/>
            <p:cNvGrpSpPr/>
            <p:nvPr/>
          </p:nvGrpSpPr>
          <p:grpSpPr>
            <a:xfrm>
              <a:off x="1936737" y="3452631"/>
              <a:ext cx="989001" cy="807729"/>
              <a:chOff x="1254962" y="4808538"/>
              <a:chExt cx="1339135" cy="1127051"/>
            </a:xfrm>
            <a:solidFill>
              <a:srgbClr val="EE7008">
                <a:lumMod val="40000"/>
                <a:lumOff val="60000"/>
              </a:srgbClr>
            </a:solidFill>
          </p:grpSpPr>
          <p:sp>
            <p:nvSpPr>
              <p:cNvPr id="26" name="六边形 25"/>
              <p:cNvSpPr/>
              <p:nvPr/>
            </p:nvSpPr>
            <p:spPr>
              <a:xfrm>
                <a:off x="1254962" y="48085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400" b="0" i="0" u="none" strike="noStrike" kern="0" cap="none" spc="0" normalizeH="0" baseline="0" noProof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27" name="六边形 26"/>
              <p:cNvSpPr/>
              <p:nvPr/>
            </p:nvSpPr>
            <p:spPr>
              <a:xfrm>
                <a:off x="1407362" y="49609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400" b="0" i="0" u="none" strike="noStrike" kern="0" cap="none" spc="0" normalizeH="0" baseline="0" noProof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</a:endParaRPr>
              </a:p>
            </p:txBody>
          </p:sp>
          <p:sp>
            <p:nvSpPr>
              <p:cNvPr id="28" name="六边形 27"/>
              <p:cNvSpPr/>
              <p:nvPr/>
            </p:nvSpPr>
            <p:spPr>
              <a:xfrm>
                <a:off x="1559762" y="5113338"/>
                <a:ext cx="1034335" cy="822251"/>
              </a:xfrm>
              <a:prstGeom prst="hexagon">
                <a:avLst/>
              </a:prstGeom>
              <a:grpFill/>
              <a:ln>
                <a:noFill/>
              </a:ln>
              <a:effectLst>
                <a:outerShdw blurRad="44450" dist="13970" dir="5400000" algn="ctr" rotWithShape="0">
                  <a:srgbClr val="000000">
                    <a:alpha val="45000"/>
                  </a:srgbClr>
                </a:outerShdw>
              </a:effectLst>
              <a:scene3d>
                <a:camera prst="orthographicFront">
                  <a:rot lat="0" lon="0" rev="0"/>
                </a:camera>
                <a:lightRig rig="twoPt" dir="tl"/>
              </a:scene3d>
              <a:sp3d prstMaterial="flat">
                <a:bevelT w="12700" h="25400" prst="coolSlant"/>
              </a:sp3d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en-US" altLang="zh-CN" sz="14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</a:rPr>
                  <a:t>DAQ</a:t>
                </a:r>
                <a:endParaRPr kumimoji="0" lang="zh-CN" altLang="en-US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</a:endParaRPr>
              </a:p>
            </p:txBody>
          </p:sp>
        </p:grpSp>
        <p:sp>
          <p:nvSpPr>
            <p:cNvPr id="7" name="箭头: 右 20"/>
            <p:cNvSpPr/>
            <p:nvPr/>
          </p:nvSpPr>
          <p:spPr>
            <a:xfrm>
              <a:off x="2968381" y="3864619"/>
              <a:ext cx="384958" cy="138710"/>
            </a:xfrm>
            <a:prstGeom prst="rightArrow">
              <a:avLst/>
            </a:prstGeom>
            <a:solidFill>
              <a:srgbClr val="1AB39F">
                <a:tint val="65000"/>
              </a:srgbClr>
            </a:solidFill>
            <a:ln w="9525" cap="flat" cmpd="sng" algn="ctr">
              <a:solidFill>
                <a:srgbClr val="1AB39F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sp>
          <p:nvSpPr>
            <p:cNvPr id="8" name="文本框 7"/>
            <p:cNvSpPr txBox="1"/>
            <p:nvPr/>
          </p:nvSpPr>
          <p:spPr>
            <a:xfrm>
              <a:off x="3465685" y="4404216"/>
              <a:ext cx="90660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</a:rPr>
                <a:t>Storage</a:t>
              </a:r>
              <a:endParaRPr kumimoji="0" lang="zh-CN" altLang="en-US" sz="1400" b="0" i="0" u="none" strike="noStrike" kern="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grpSp>
          <p:nvGrpSpPr>
            <p:cNvPr id="9" name="组合 8"/>
            <p:cNvGrpSpPr/>
            <p:nvPr/>
          </p:nvGrpSpPr>
          <p:grpSpPr>
            <a:xfrm rot="5400000">
              <a:off x="5028282" y="3015565"/>
              <a:ext cx="2038556" cy="1092578"/>
              <a:chOff x="3893059" y="739649"/>
              <a:chExt cx="2844464" cy="1404728"/>
            </a:xfrm>
          </p:grpSpPr>
          <p:grpSp>
            <p:nvGrpSpPr>
              <p:cNvPr id="19" name="组合 18"/>
              <p:cNvGrpSpPr/>
              <p:nvPr/>
            </p:nvGrpSpPr>
            <p:grpSpPr>
              <a:xfrm>
                <a:off x="3893059" y="739649"/>
                <a:ext cx="1650976" cy="1376882"/>
                <a:chOff x="3235085" y="975767"/>
                <a:chExt cx="1650976" cy="1376882"/>
              </a:xfrm>
            </p:grpSpPr>
            <p:sp>
              <p:nvSpPr>
                <p:cNvPr id="24" name="矩形 23"/>
                <p:cNvSpPr/>
                <p:nvPr/>
              </p:nvSpPr>
              <p:spPr>
                <a:xfrm>
                  <a:off x="3235085" y="1832788"/>
                  <a:ext cx="1650976" cy="519861"/>
                </a:xfrm>
                <a:prstGeom prst="rect">
                  <a:avLst/>
                </a:prstGeom>
                <a:noFill/>
                <a:ln w="10795" cap="flat" cmpd="sng" algn="ctr">
                  <a:solidFill>
                    <a:srgbClr val="FFFFFF"/>
                  </a:solidFill>
                  <a:prstDash val="solid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14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srgbClr val="000000"/>
                      </a:solidFill>
                      <a:effectLst/>
                      <a:uLnTx/>
                      <a:uFillTx/>
                    </a:rPr>
                    <a:t>Stream Processing</a:t>
                  </a:r>
                  <a:endParaRPr kumimoji="0" lang="zh-CN" altLang="en-US" sz="14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</a:endParaRPr>
                </a:p>
              </p:txBody>
            </p:sp>
            <p:pic>
              <p:nvPicPr>
                <p:cNvPr id="25" name="图形 24" descr="云计算 纯色填充"/>
                <p:cNvPicPr>
                  <a:picLocks noChangeAspect="1"/>
                </p:cNvPicPr>
                <p:nvPr/>
              </p:nvPicPr>
              <p:blipFill>
                <a:blip r:embed="rId3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 rot="16200000">
                  <a:off x="3603110" y="975767"/>
                  <a:ext cx="806463" cy="806463"/>
                </a:xfrm>
                <a:prstGeom prst="rect">
                  <a:avLst/>
                </a:prstGeom>
              </p:spPr>
            </p:pic>
          </p:grpSp>
          <p:grpSp>
            <p:nvGrpSpPr>
              <p:cNvPr id="20" name="组合 19"/>
              <p:cNvGrpSpPr/>
              <p:nvPr/>
            </p:nvGrpSpPr>
            <p:grpSpPr>
              <a:xfrm>
                <a:off x="5387513" y="835642"/>
                <a:ext cx="1350010" cy="1308735"/>
                <a:chOff x="5503139" y="1124397"/>
                <a:chExt cx="1350010" cy="1308735"/>
              </a:xfrm>
            </p:grpSpPr>
            <p:sp>
              <p:nvSpPr>
                <p:cNvPr id="22" name="矩形 21"/>
                <p:cNvSpPr/>
                <p:nvPr/>
              </p:nvSpPr>
              <p:spPr>
                <a:xfrm>
                  <a:off x="5503139" y="1885528"/>
                  <a:ext cx="1350010" cy="547604"/>
                </a:xfrm>
                <a:prstGeom prst="rect">
                  <a:avLst/>
                </a:prstGeom>
                <a:solidFill>
                  <a:srgbClr val="FFFFFF"/>
                </a:solidFill>
                <a:ln w="10795" cap="flat" cmpd="sng" algn="ctr">
                  <a:solidFill>
                    <a:srgbClr val="FFFFFF"/>
                  </a:solidFill>
                  <a:prstDash val="solid"/>
                </a:ln>
                <a:effectLst/>
              </p:spPr>
              <p:txBody>
                <a:bodyPr rtlCol="0" anchor="ctr"/>
                <a:lstStyle/>
                <a:p>
                  <a:pPr marL="0" marR="0" lvl="0" indent="0" algn="ctr" defTabSz="914400" eaLnBrk="1" fontAlgn="auto" latinLnBrk="0" hangingPunct="1">
                    <a:lnSpc>
                      <a:spcPct val="100000"/>
                    </a:lnSpc>
                    <a:spcBef>
                      <a:spcPts val="0"/>
                    </a:spcBef>
                    <a:spcAft>
                      <a:spcPts val="0"/>
                    </a:spcAft>
                    <a:buClrTx/>
                    <a:buSzTx/>
                    <a:buFontTx/>
                    <a:buNone/>
                    <a:defRPr/>
                  </a:pPr>
                  <a:r>
                    <a:rPr kumimoji="0" lang="en-US" altLang="zh-CN" sz="1400" b="0" i="0" u="none" strike="noStrike" kern="0" cap="none" spc="0" normalizeH="0" baseline="0" noProof="0" dirty="0">
                      <a:ln>
                        <a:noFill/>
                      </a:ln>
                      <a:solidFill>
                        <a:srgbClr val="000000"/>
                      </a:solidFill>
                      <a:effectLst/>
                      <a:uLnTx/>
                      <a:uFillTx/>
                    </a:rPr>
                    <a:t>Batch Processing</a:t>
                  </a:r>
                  <a:endParaRPr kumimoji="0" lang="zh-CN" altLang="en-US" sz="1400" b="0" i="0" u="none" strike="noStrike" kern="0" cap="none" spc="0" normalizeH="0" baseline="0" noProof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LnTx/>
                    <a:uFillTx/>
                  </a:endParaRPr>
                </a:p>
              </p:txBody>
            </p:sp>
            <p:pic>
              <p:nvPicPr>
                <p:cNvPr id="23" name="图形 43" descr="显示器 纯色填充"/>
                <p:cNvPicPr>
                  <a:picLocks noChangeAspect="1"/>
                </p:cNvPicPr>
                <p:nvPr/>
              </p:nvPicPr>
              <p:blipFill>
                <a:blip r:embed="rId4" cstate="print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tretch>
                  <a:fillRect/>
                </a:stretch>
              </p:blipFill>
              <p:spPr>
                <a:xfrm rot="16200000">
                  <a:off x="5894387" y="1124397"/>
                  <a:ext cx="624494" cy="624494"/>
                </a:xfrm>
                <a:prstGeom prst="rect">
                  <a:avLst/>
                </a:prstGeom>
              </p:spPr>
            </p:pic>
          </p:grpSp>
          <p:sp>
            <p:nvSpPr>
              <p:cNvPr id="21" name="矩形: 圆角 47"/>
              <p:cNvSpPr/>
              <p:nvPr/>
            </p:nvSpPr>
            <p:spPr>
              <a:xfrm>
                <a:off x="4078492" y="1596669"/>
                <a:ext cx="2556511" cy="547602"/>
              </a:xfrm>
              <a:custGeom>
                <a:avLst/>
                <a:gdLst>
                  <a:gd name="connsiteX0" fmla="*/ 0 w 4082902"/>
                  <a:gd name="connsiteY0" fmla="*/ 75421 h 452519"/>
                  <a:gd name="connsiteX1" fmla="*/ 75421 w 4082902"/>
                  <a:gd name="connsiteY1" fmla="*/ 0 h 452519"/>
                  <a:gd name="connsiteX2" fmla="*/ 676464 w 4082902"/>
                  <a:gd name="connsiteY2" fmla="*/ 0 h 452519"/>
                  <a:gd name="connsiteX3" fmla="*/ 1120226 w 4082902"/>
                  <a:gd name="connsiteY3" fmla="*/ 0 h 452519"/>
                  <a:gd name="connsiteX4" fmla="*/ 1642628 w 4082902"/>
                  <a:gd name="connsiteY4" fmla="*/ 0 h 452519"/>
                  <a:gd name="connsiteX5" fmla="*/ 2165030 w 4082902"/>
                  <a:gd name="connsiteY5" fmla="*/ 0 h 452519"/>
                  <a:gd name="connsiteX6" fmla="*/ 2608791 w 4082902"/>
                  <a:gd name="connsiteY6" fmla="*/ 0 h 452519"/>
                  <a:gd name="connsiteX7" fmla="*/ 3052552 w 4082902"/>
                  <a:gd name="connsiteY7" fmla="*/ 0 h 452519"/>
                  <a:gd name="connsiteX8" fmla="*/ 4007481 w 4082902"/>
                  <a:gd name="connsiteY8" fmla="*/ 0 h 452519"/>
                  <a:gd name="connsiteX9" fmla="*/ 4082902 w 4082902"/>
                  <a:gd name="connsiteY9" fmla="*/ 75421 h 452519"/>
                  <a:gd name="connsiteX10" fmla="*/ 4082902 w 4082902"/>
                  <a:gd name="connsiteY10" fmla="*/ 377098 h 452519"/>
                  <a:gd name="connsiteX11" fmla="*/ 4007481 w 4082902"/>
                  <a:gd name="connsiteY11" fmla="*/ 452519 h 452519"/>
                  <a:gd name="connsiteX12" fmla="*/ 3406438 w 4082902"/>
                  <a:gd name="connsiteY12" fmla="*/ 452519 h 452519"/>
                  <a:gd name="connsiteX13" fmla="*/ 2962676 w 4082902"/>
                  <a:gd name="connsiteY13" fmla="*/ 452519 h 452519"/>
                  <a:gd name="connsiteX14" fmla="*/ 2361633 w 4082902"/>
                  <a:gd name="connsiteY14" fmla="*/ 452519 h 452519"/>
                  <a:gd name="connsiteX15" fmla="*/ 1917872 w 4082902"/>
                  <a:gd name="connsiteY15" fmla="*/ 452519 h 452519"/>
                  <a:gd name="connsiteX16" fmla="*/ 1356149 w 4082902"/>
                  <a:gd name="connsiteY16" fmla="*/ 452519 h 452519"/>
                  <a:gd name="connsiteX17" fmla="*/ 912388 w 4082902"/>
                  <a:gd name="connsiteY17" fmla="*/ 452519 h 452519"/>
                  <a:gd name="connsiteX18" fmla="*/ 75421 w 4082902"/>
                  <a:gd name="connsiteY18" fmla="*/ 452519 h 452519"/>
                  <a:gd name="connsiteX19" fmla="*/ 0 w 4082902"/>
                  <a:gd name="connsiteY19" fmla="*/ 377098 h 452519"/>
                  <a:gd name="connsiteX20" fmla="*/ 0 w 4082902"/>
                  <a:gd name="connsiteY20" fmla="*/ 75421 h 45251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  <a:cxn ang="0">
                    <a:pos x="connsiteX7" y="connsiteY7"/>
                  </a:cxn>
                  <a:cxn ang="0">
                    <a:pos x="connsiteX8" y="connsiteY8"/>
                  </a:cxn>
                  <a:cxn ang="0">
                    <a:pos x="connsiteX9" y="connsiteY9"/>
                  </a:cxn>
                  <a:cxn ang="0">
                    <a:pos x="connsiteX10" y="connsiteY10"/>
                  </a:cxn>
                  <a:cxn ang="0">
                    <a:pos x="connsiteX11" y="connsiteY11"/>
                  </a:cxn>
                  <a:cxn ang="0">
                    <a:pos x="connsiteX12" y="connsiteY12"/>
                  </a:cxn>
                  <a:cxn ang="0">
                    <a:pos x="connsiteX13" y="connsiteY13"/>
                  </a:cxn>
                  <a:cxn ang="0">
                    <a:pos x="connsiteX14" y="connsiteY14"/>
                  </a:cxn>
                  <a:cxn ang="0">
                    <a:pos x="connsiteX15" y="connsiteY15"/>
                  </a:cxn>
                  <a:cxn ang="0">
                    <a:pos x="connsiteX16" y="connsiteY16"/>
                  </a:cxn>
                  <a:cxn ang="0">
                    <a:pos x="connsiteX17" y="connsiteY17"/>
                  </a:cxn>
                  <a:cxn ang="0">
                    <a:pos x="connsiteX18" y="connsiteY18"/>
                  </a:cxn>
                  <a:cxn ang="0">
                    <a:pos x="connsiteX19" y="connsiteY19"/>
                  </a:cxn>
                  <a:cxn ang="0">
                    <a:pos x="connsiteX20" y="connsiteY20"/>
                  </a:cxn>
                </a:cxnLst>
                <a:rect l="l" t="t" r="r" b="b"/>
                <a:pathLst>
                  <a:path w="4082902" h="452519" extrusionOk="0">
                    <a:moveTo>
                      <a:pt x="0" y="75421"/>
                    </a:moveTo>
                    <a:cubicBezTo>
                      <a:pt x="3339" y="39506"/>
                      <a:pt x="34621" y="535"/>
                      <a:pt x="75421" y="0"/>
                    </a:cubicBezTo>
                    <a:cubicBezTo>
                      <a:pt x="226325" y="-44756"/>
                      <a:pt x="464706" y="13441"/>
                      <a:pt x="676464" y="0"/>
                    </a:cubicBezTo>
                    <a:cubicBezTo>
                      <a:pt x="888222" y="-13441"/>
                      <a:pt x="904262" y="39486"/>
                      <a:pt x="1120226" y="0"/>
                    </a:cubicBezTo>
                    <a:cubicBezTo>
                      <a:pt x="1336190" y="-39486"/>
                      <a:pt x="1483247" y="16285"/>
                      <a:pt x="1642628" y="0"/>
                    </a:cubicBezTo>
                    <a:cubicBezTo>
                      <a:pt x="1802009" y="-16285"/>
                      <a:pt x="1904939" y="27310"/>
                      <a:pt x="2165030" y="0"/>
                    </a:cubicBezTo>
                    <a:cubicBezTo>
                      <a:pt x="2425121" y="-27310"/>
                      <a:pt x="2447959" y="50043"/>
                      <a:pt x="2608791" y="0"/>
                    </a:cubicBezTo>
                    <a:cubicBezTo>
                      <a:pt x="2769623" y="-50043"/>
                      <a:pt x="2892815" y="9300"/>
                      <a:pt x="3052552" y="0"/>
                    </a:cubicBezTo>
                    <a:cubicBezTo>
                      <a:pt x="3212289" y="-9300"/>
                      <a:pt x="3781134" y="5497"/>
                      <a:pt x="4007481" y="0"/>
                    </a:cubicBezTo>
                    <a:cubicBezTo>
                      <a:pt x="4056156" y="-8499"/>
                      <a:pt x="4084776" y="33013"/>
                      <a:pt x="4082902" y="75421"/>
                    </a:cubicBezTo>
                    <a:cubicBezTo>
                      <a:pt x="4085915" y="143151"/>
                      <a:pt x="4060285" y="230915"/>
                      <a:pt x="4082902" y="377098"/>
                    </a:cubicBezTo>
                    <a:cubicBezTo>
                      <a:pt x="4088323" y="422763"/>
                      <a:pt x="4045117" y="458663"/>
                      <a:pt x="4007481" y="452519"/>
                    </a:cubicBezTo>
                    <a:cubicBezTo>
                      <a:pt x="3838960" y="507118"/>
                      <a:pt x="3530111" y="384523"/>
                      <a:pt x="3406438" y="452519"/>
                    </a:cubicBezTo>
                    <a:cubicBezTo>
                      <a:pt x="3282765" y="520515"/>
                      <a:pt x="3059755" y="445846"/>
                      <a:pt x="2962676" y="452519"/>
                    </a:cubicBezTo>
                    <a:cubicBezTo>
                      <a:pt x="2865597" y="459192"/>
                      <a:pt x="2528042" y="403821"/>
                      <a:pt x="2361633" y="452519"/>
                    </a:cubicBezTo>
                    <a:cubicBezTo>
                      <a:pt x="2195224" y="501217"/>
                      <a:pt x="2042258" y="448035"/>
                      <a:pt x="1917872" y="452519"/>
                    </a:cubicBezTo>
                    <a:cubicBezTo>
                      <a:pt x="1793486" y="457003"/>
                      <a:pt x="1579899" y="439302"/>
                      <a:pt x="1356149" y="452519"/>
                    </a:cubicBezTo>
                    <a:cubicBezTo>
                      <a:pt x="1132399" y="465736"/>
                      <a:pt x="1117375" y="451281"/>
                      <a:pt x="912388" y="452519"/>
                    </a:cubicBezTo>
                    <a:cubicBezTo>
                      <a:pt x="707401" y="453757"/>
                      <a:pt x="490069" y="432006"/>
                      <a:pt x="75421" y="452519"/>
                    </a:cubicBezTo>
                    <a:cubicBezTo>
                      <a:pt x="32843" y="450084"/>
                      <a:pt x="1090" y="421197"/>
                      <a:pt x="0" y="377098"/>
                    </a:cubicBezTo>
                    <a:cubicBezTo>
                      <a:pt x="-30006" y="236461"/>
                      <a:pt x="26686" y="135761"/>
                      <a:pt x="0" y="75421"/>
                    </a:cubicBezTo>
                    <a:close/>
                  </a:path>
                </a:pathLst>
              </a:custGeom>
              <a:noFill/>
              <a:ln w="10795" cap="flat" cmpd="sng" algn="ctr">
                <a:solidFill>
                  <a:srgbClr val="000000"/>
                </a:solidFill>
                <a:prstDash val="dash"/>
              </a:ln>
              <a:effectLst/>
            </p:spPr>
            <p:txBody>
              <a:bodyPr rtlCol="0" anchor="ctr"/>
              <a:lstStyle/>
              <a:p>
                <a:pPr marL="0" marR="0" lvl="0" indent="0" algn="ctr" defTabSz="91440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1400" b="0" i="0" u="none" strike="noStrike" kern="0" cap="none" spc="0" normalizeH="0" baseline="0" noProof="0">
                  <a:ln>
                    <a:noFill/>
                  </a:ln>
                  <a:solidFill>
                    <a:srgbClr val="FFFFFF"/>
                  </a:solidFill>
                  <a:effectLst/>
                  <a:uLnTx/>
                  <a:uFillTx/>
                </a:endParaRPr>
              </a:p>
            </p:txBody>
          </p:sp>
        </p:grpSp>
        <p:sp>
          <p:nvSpPr>
            <p:cNvPr id="10" name="箭头: 右 20"/>
            <p:cNvSpPr/>
            <p:nvPr/>
          </p:nvSpPr>
          <p:spPr>
            <a:xfrm>
              <a:off x="4327813" y="3859609"/>
              <a:ext cx="384958" cy="138710"/>
            </a:xfrm>
            <a:prstGeom prst="rightArrow">
              <a:avLst/>
            </a:prstGeom>
            <a:solidFill>
              <a:srgbClr val="1AB39F">
                <a:tint val="65000"/>
              </a:srgbClr>
            </a:solidFill>
            <a:ln w="9525" cap="flat" cmpd="sng" algn="ctr">
              <a:solidFill>
                <a:srgbClr val="1AB39F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sp>
          <p:nvSpPr>
            <p:cNvPr id="11" name="圆柱体 19"/>
            <p:cNvSpPr/>
            <p:nvPr/>
          </p:nvSpPr>
          <p:spPr>
            <a:xfrm>
              <a:off x="3451781" y="3737043"/>
              <a:ext cx="483389" cy="476204"/>
            </a:xfrm>
            <a:prstGeom prst="can">
              <a:avLst/>
            </a:prstGeom>
            <a:solidFill>
              <a:srgbClr val="40BAD2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lumMod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sp>
          <p:nvSpPr>
            <p:cNvPr id="12" name="直角上箭头 68"/>
            <p:cNvSpPr/>
            <p:nvPr/>
          </p:nvSpPr>
          <p:spPr>
            <a:xfrm rot="5400000" flipH="1">
              <a:off x="3384830" y="2061682"/>
              <a:ext cx="280451" cy="2375430"/>
            </a:xfrm>
            <a:prstGeom prst="bentUpArrow">
              <a:avLst/>
            </a:prstGeom>
            <a:solidFill>
              <a:srgbClr val="4BACC6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shade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sp>
          <p:nvSpPr>
            <p:cNvPr id="13" name="圆柱体 19"/>
            <p:cNvSpPr/>
            <p:nvPr/>
          </p:nvSpPr>
          <p:spPr>
            <a:xfrm>
              <a:off x="3604181" y="3889443"/>
              <a:ext cx="483389" cy="476204"/>
            </a:xfrm>
            <a:prstGeom prst="can">
              <a:avLst/>
            </a:prstGeom>
            <a:solidFill>
              <a:srgbClr val="40BAD2">
                <a:lumMod val="40000"/>
                <a:lumOff val="60000"/>
              </a:srgbClr>
            </a:solidFill>
            <a:ln w="10795" cap="flat" cmpd="sng" algn="ctr">
              <a:solidFill>
                <a:srgbClr val="40BAD2">
                  <a:lumMod val="50000"/>
                </a:srgbClr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</a:endParaRPr>
            </a:p>
          </p:txBody>
        </p:sp>
        <p:sp>
          <p:nvSpPr>
            <p:cNvPr id="14" name="矩形 13"/>
            <p:cNvSpPr/>
            <p:nvPr/>
          </p:nvSpPr>
          <p:spPr>
            <a:xfrm>
              <a:off x="4712771" y="2680792"/>
              <a:ext cx="333755" cy="1883596"/>
            </a:xfrm>
            <a:prstGeom prst="rect">
              <a:avLst/>
            </a:prstGeom>
            <a:solidFill>
              <a:srgbClr val="4F81BD">
                <a:lumMod val="40000"/>
                <a:lumOff val="60000"/>
              </a:srgbClr>
            </a:solidFill>
            <a:ln w="19050" cap="flat" cmpd="sng" algn="ctr">
              <a:solidFill>
                <a:srgbClr val="1F497D">
                  <a:lumMod val="60000"/>
                  <a:lumOff val="40000"/>
                </a:srgbClr>
              </a:solidFill>
              <a:prstDash val="solid"/>
            </a:ln>
            <a:effectLst/>
          </p:spPr>
          <p:txBody>
            <a:bodyPr vert="vert"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4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IO Interface</a:t>
              </a:r>
              <a:endParaRPr kumimoji="0" lang="zh-CN" altLang="en-US" sz="14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5" name="箭头: 右 20"/>
            <p:cNvSpPr/>
            <p:nvPr/>
          </p:nvSpPr>
          <p:spPr>
            <a:xfrm>
              <a:off x="5077250" y="3425546"/>
              <a:ext cx="384958" cy="218442"/>
            </a:xfrm>
            <a:prstGeom prst="rightArrow">
              <a:avLst/>
            </a:prstGeom>
            <a:solidFill>
              <a:srgbClr val="1F497D">
                <a:lumMod val="60000"/>
                <a:lumOff val="40000"/>
              </a:srgbClr>
            </a:solidFill>
            <a:ln w="9525" cap="flat" cmpd="sng" algn="ctr">
              <a:solidFill>
                <a:srgbClr val="1AB39F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endParaRPr kumimoji="0" lang="zh-CN" altLang="en-US" sz="1400" b="0" i="0" u="none" strike="noStrike" kern="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</a:endParaRPr>
            </a:p>
          </p:txBody>
        </p:sp>
        <p:sp>
          <p:nvSpPr>
            <p:cNvPr id="16" name="星形: 六角 15"/>
            <p:cNvSpPr/>
            <p:nvPr/>
          </p:nvSpPr>
          <p:spPr>
            <a:xfrm>
              <a:off x="4604717" y="2633002"/>
              <a:ext cx="216024" cy="216024"/>
            </a:xfrm>
            <a:prstGeom prst="star6">
              <a:avLst/>
            </a:prstGeom>
            <a:solidFill>
              <a:sysClr val="window" lastClr="FFFFFF"/>
            </a:solidFill>
            <a:ln w="25400" cap="flat" cmpd="sng" algn="ctr">
              <a:solidFill>
                <a:srgbClr val="4F81BD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1</a:t>
              </a:r>
              <a:endParaRPr kumimoji="0" lang="zh-CN" altLang="en-US" sz="1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7" name="星形: 六角 16"/>
            <p:cNvSpPr/>
            <p:nvPr/>
          </p:nvSpPr>
          <p:spPr>
            <a:xfrm>
              <a:off x="4404746" y="3630185"/>
              <a:ext cx="216024" cy="216024"/>
            </a:xfrm>
            <a:prstGeom prst="star6">
              <a:avLst/>
            </a:prstGeom>
            <a:solidFill>
              <a:sysClr val="window" lastClr="FFFFFF"/>
            </a:solidFill>
            <a:ln w="25400" cap="flat" cmpd="sng" algn="ctr">
              <a:solidFill>
                <a:srgbClr val="4F81BD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2</a:t>
              </a:r>
              <a:endParaRPr kumimoji="0" lang="zh-CN" altLang="en-US" sz="1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  <p:sp>
          <p:nvSpPr>
            <p:cNvPr id="18" name="星形: 六角 17"/>
            <p:cNvSpPr/>
            <p:nvPr/>
          </p:nvSpPr>
          <p:spPr>
            <a:xfrm>
              <a:off x="3384438" y="2905182"/>
              <a:ext cx="216024" cy="216024"/>
            </a:xfrm>
            <a:prstGeom prst="star6">
              <a:avLst/>
            </a:prstGeom>
            <a:solidFill>
              <a:sysClr val="window" lastClr="FFFFFF"/>
            </a:solidFill>
            <a:ln w="25400" cap="flat" cmpd="sng" algn="ctr">
              <a:solidFill>
                <a:srgbClr val="4F81BD"/>
              </a:solidFill>
              <a:prstDash val="solid"/>
            </a:ln>
            <a:effectLst/>
          </p:spPr>
          <p:txBody>
            <a:bodyPr rtlCol="0" anchor="ctr"/>
            <a:lstStyle/>
            <a:p>
              <a:pPr marL="0" marR="0" lvl="0" indent="0" algn="ctr" defTabSz="802005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defRPr/>
              </a:pPr>
              <a:r>
                <a:rPr kumimoji="0" lang="en-US" altLang="zh-CN" sz="1000" b="0" i="0" u="none" strike="noStrike" kern="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Times New Roman" panose="02020603050405020304"/>
                  <a:ea typeface="微软雅黑" panose="020B0503020204020204" charset="-122"/>
                  <a:cs typeface="+mn-cs"/>
                </a:rPr>
                <a:t>3</a:t>
              </a:r>
              <a:endParaRPr kumimoji="0" lang="zh-CN" altLang="en-US" sz="10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Times New Roman" panose="02020603050405020304"/>
                <a:ea typeface="微软雅黑" panose="020B0503020204020204" charset="-122"/>
                <a:cs typeface="+mn-cs"/>
              </a:endParaRPr>
            </a:p>
          </p:txBody>
        </p:sp>
      </p:grp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图形 4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l="29857" t="33596" r="29097" b="33866"/>
          <a:stretch>
            <a:fillRect/>
          </a:stretch>
        </p:blipFill>
        <p:spPr>
          <a:xfrm>
            <a:off x="4389120" y="2651759"/>
            <a:ext cx="3291840" cy="1844041"/>
          </a:xfrm>
          <a:prstGeom prst="rect">
            <a:avLst/>
          </a:prstGeom>
        </p:spPr>
      </p:pic>
      <p:sp>
        <p:nvSpPr>
          <p:cNvPr id="3" name="文本框 2"/>
          <p:cNvSpPr txBox="1"/>
          <p:nvPr/>
        </p:nvSpPr>
        <p:spPr>
          <a:xfrm>
            <a:off x="9018762" y="5344221"/>
            <a:ext cx="270788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i="1" dirty="0"/>
              <a:t>Thanks for your attention!</a:t>
            </a:r>
          </a:p>
          <a:p>
            <a:r>
              <a:rPr lang="en-US" altLang="zh-CN" i="1" dirty="0"/>
              <a:t>Q&amp;A</a:t>
            </a:r>
            <a:endParaRPr lang="zh-CN" altLang="en-US" i="1" dirty="0"/>
          </a:p>
        </p:txBody>
      </p:sp>
    </p:spTree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PP_MARK_KEY" val="d1e03957-dc60-49e6-a493-e8015f805a31"/>
  <p:tag name="COMMONDATA" val="eyJoZGlkIjoiMGI4YTY2NzNjYzhhMDBjYjhiZDFjNDRhZjk5ZjcyM2MifQ==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KSO_WM_UNIT_PLACING_PICTURE_USER_VIEWPORT" val="{&quot;height&quot;:4956,&quot;width&quot;:6990}"/>
</p:tagLst>
</file>

<file path=ppt/theme/theme1.xml><?xml version="1.0" encoding="utf-8"?>
<a:theme xmlns:a="http://schemas.openxmlformats.org/drawingml/2006/main" name="主题2">
  <a:themeElements>
    <a:clrScheme name="框架">
      <a:dk1>
        <a:srgbClr val="000000"/>
      </a:dk1>
      <a:lt1>
        <a:srgbClr val="FFFFFF"/>
      </a:lt1>
      <a:dk2>
        <a:srgbClr val="545454"/>
      </a:dk2>
      <a:lt2>
        <a:srgbClr val="BFBFBF"/>
      </a:lt2>
      <a:accent1>
        <a:srgbClr val="40BAD2"/>
      </a:accent1>
      <a:accent2>
        <a:srgbClr val="FAB900"/>
      </a:accent2>
      <a:accent3>
        <a:srgbClr val="90BB23"/>
      </a:accent3>
      <a:accent4>
        <a:srgbClr val="EE7008"/>
      </a:accent4>
      <a:accent5>
        <a:srgbClr val="1AB39F"/>
      </a:accent5>
      <a:accent6>
        <a:srgbClr val="D5393D"/>
      </a:accent6>
      <a:hlink>
        <a:srgbClr val="90BB23"/>
      </a:hlink>
      <a:folHlink>
        <a:srgbClr val="EE7008"/>
      </a:folHlink>
    </a:clrScheme>
    <a:fontScheme name="HEPSTF">
      <a:majorFont>
        <a:latin typeface="Times New Roman"/>
        <a:ea typeface="微软雅黑"/>
        <a:cs typeface=""/>
      </a:majorFont>
      <a:minorFont>
        <a:latin typeface="Calibri"/>
        <a:ea typeface="微软雅黑"/>
        <a:cs typeface=""/>
      </a:minorFont>
    </a:fontScheme>
    <a:fmtScheme name="框架">
      <a:fillStyleLst>
        <a:solidFill>
          <a:schemeClr val="phClr"/>
        </a:solidFill>
        <a:solidFill>
          <a:schemeClr val="phClr">
            <a:tint val="65000"/>
          </a:schemeClr>
        </a:solidFill>
        <a:solidFill>
          <a:schemeClr val="phClr">
            <a:shade val="80000"/>
            <a:satMod val="150000"/>
          </a:schemeClr>
        </a:solidFill>
      </a:fillStyleLst>
      <a:lnStyleLst>
        <a:ln w="9525" cap="flat" cmpd="sng" algn="ctr">
          <a:solidFill>
            <a:schemeClr val="phClr"/>
          </a:solidFill>
          <a:prstDash val="solid"/>
        </a:ln>
        <a:ln w="10795" cap="flat" cmpd="sng" algn="ctr">
          <a:solidFill>
            <a:schemeClr val="phClr"/>
          </a:solidFill>
          <a:prstDash val="solid"/>
        </a:ln>
        <a:ln w="17145" cap="flat" cmpd="sng" algn="ctr">
          <a:solidFill>
            <a:schemeClr val="phClr">
              <a:shade val="95000"/>
              <a:alpha val="50000"/>
              <a:satMod val="150000"/>
            </a:schemeClr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44450" dist="13970" dir="5400000" algn="ctr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twoPt" dir="tl"/>
          </a:scene3d>
          <a:sp3d prstMaterial="flat">
            <a:bevelT w="12700" h="25400" prst="coolSlan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20000"/>
                <a:lumMod val="102000"/>
              </a:schemeClr>
            </a:gs>
            <a:gs pos="48000">
              <a:schemeClr val="phClr">
                <a:tint val="98000"/>
                <a:shade val="90000"/>
                <a:satMod val="110000"/>
                <a:lumMod val="103000"/>
              </a:schemeClr>
            </a:gs>
            <a:gs pos="100000">
              <a:schemeClr val="phClr">
                <a:tint val="98000"/>
                <a:shade val="8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等线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主题2</Template>
  <TotalTime>317</TotalTime>
  <Words>2071</Words>
  <Application>Microsoft Office PowerPoint</Application>
  <PresentationFormat>宽屏</PresentationFormat>
  <Paragraphs>412</Paragraphs>
  <Slides>20</Slides>
  <Notes>19</Notes>
  <HiddenSlides>0</HiddenSlides>
  <MMClips>0</MMClips>
  <ScaleCrop>false</ScaleCrop>
  <HeadingPairs>
    <vt:vector size="6" baseType="variant">
      <vt:variant>
        <vt:lpstr>已用的字体</vt:lpstr>
      </vt:variant>
      <vt:variant>
        <vt:i4>15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20</vt:i4>
      </vt:variant>
    </vt:vector>
  </HeadingPairs>
  <TitlesOfParts>
    <vt:vector size="36" baseType="lpstr">
      <vt:lpstr>Adobe 黑体 Std R</vt:lpstr>
      <vt:lpstr>Inter</vt:lpstr>
      <vt:lpstr>PingFang SC</vt:lpstr>
      <vt:lpstr>quote-cjk-patch</vt:lpstr>
      <vt:lpstr>等线</vt:lpstr>
      <vt:lpstr>华文宋体</vt:lpstr>
      <vt:lpstr>微软雅黑</vt:lpstr>
      <vt:lpstr>Arial</vt:lpstr>
      <vt:lpstr>Bahnschrift Light SemiCondensed</vt:lpstr>
      <vt:lpstr>Calibri</vt:lpstr>
      <vt:lpstr>Cambria</vt:lpstr>
      <vt:lpstr>Rockwell Extra Bold</vt:lpstr>
      <vt:lpstr>Times New Roman</vt:lpstr>
      <vt:lpstr>Wingdings</vt:lpstr>
      <vt:lpstr>Wingdings 2</vt:lpstr>
      <vt:lpstr>主题2</vt:lpstr>
      <vt:lpstr>Efficient Data IO Methods for Advanced Light Sources</vt:lpstr>
      <vt:lpstr>1.1 Introduction for HEPS</vt:lpstr>
      <vt:lpstr>1.2 About Daisy</vt:lpstr>
      <vt:lpstr>1.3 Daisy Data Engine</vt:lpstr>
      <vt:lpstr>1.4 Daisy Data Engine</vt:lpstr>
      <vt:lpstr>2.1 Unified I/O interface</vt:lpstr>
      <vt:lpstr>2.2 Speedup batch processing</vt:lpstr>
      <vt:lpstr>2.3 Data format conversion</vt:lpstr>
      <vt:lpstr>3.1 HEPS Stream Service</vt:lpstr>
      <vt:lpstr>3.1 HEPS Stream Service</vt:lpstr>
      <vt:lpstr>3.1 HEPS Stream Service</vt:lpstr>
      <vt:lpstr>3.1 HEPS Stream Service</vt:lpstr>
      <vt:lpstr>3.1 HEPS Stream Service</vt:lpstr>
      <vt:lpstr>3.2 Optimization</vt:lpstr>
      <vt:lpstr>3.2 Optimization</vt:lpstr>
      <vt:lpstr>3.2 Optimization - LightPacker</vt:lpstr>
      <vt:lpstr>3.2 Optimization - LightPacker</vt:lpstr>
      <vt:lpstr>3.2 Optimization – RealCompressorLib</vt:lpstr>
      <vt:lpstr>4. Conclusion</vt:lpstr>
      <vt:lpstr>PowerPoint 演示文稿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Fu Shiyuan</dc:creator>
  <cp:lastModifiedBy>Fu Shiyuan</cp:lastModifiedBy>
  <cp:revision>89</cp:revision>
  <dcterms:created xsi:type="dcterms:W3CDTF">2024-09-18T01:44:00Z</dcterms:created>
  <dcterms:modified xsi:type="dcterms:W3CDTF">2025-06-19T00:16:11Z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2F302FB326DA4997B59B84559D238177</vt:lpwstr>
  </property>
  <property fmtid="{D5CDD505-2E9C-101B-9397-08002B2CF9AE}" pid="3" name="KSOProductBuildVer">
    <vt:lpwstr>2052-11.1.0.12165</vt:lpwstr>
  </property>
</Properties>
</file>