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9" r:id="rId4"/>
    <p:sldId id="264" r:id="rId5"/>
    <p:sldId id="263" r:id="rId6"/>
    <p:sldId id="266" r:id="rId7"/>
    <p:sldId id="267" r:id="rId8"/>
    <p:sldId id="260" r:id="rId9"/>
    <p:sldId id="258" r:id="rId10"/>
    <p:sldId id="261" r:id="rId11"/>
    <p:sldId id="268" r:id="rId12"/>
    <p:sldId id="265" r:id="rId13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94660"/>
  </p:normalViewPr>
  <p:slideViewPr>
    <p:cSldViewPr snapToGrid="0">
      <p:cViewPr varScale="1">
        <p:scale>
          <a:sx n="70" d="100"/>
          <a:sy n="70" d="100"/>
        </p:scale>
        <p:origin x="536" y="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3D127A0-B538-997F-BAFD-E3A36671494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2416D2D5-8E79-3412-0C30-C2942C0D3D8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6CD42D17-D17D-F8C4-D06A-3AE419CBB5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E25E9FC0-B770-FCBF-6660-78CD99C35B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CBC587B-1051-C412-2AC0-CE153928A7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143183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1EC14BAF-E34D-CBA0-2113-4CFBEB3D8D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71B4A451-0D50-5DC7-0ACD-8B78930FF0A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DF7A2EB-E07A-D897-78EF-C4B4B012E9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13F042B-7CEF-7E71-F992-16E7D3C2C1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BD19A45F-5027-8B80-DB4E-EDB200C75D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007154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441D949-65FA-90D0-5D78-768BF9380F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56DD2E3C-5947-503F-0B6A-D9BE8CB47C3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961A2C2-E881-1E37-6B89-6834B4FD89B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2394CED6-6F40-9035-D781-5AC0B9820B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D9528ECC-C5F6-5474-39C7-D672E5095F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2684505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8297402-6EDB-A0A4-ADB2-10CA7CA7EB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EF5A50C0-C7E0-1556-ADF7-B3C250FA158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155002AB-AE9D-8406-77F6-4838619C90C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18E3B270-8C86-8E19-F8BC-590ACDF085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8386C363-2E04-D098-6A5E-D774E9C6CE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4703B77F-95C3-2195-AE8B-637857FD80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108203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A95E9274-6C27-330B-AD26-1E3989AFA9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B932E222-666B-468F-65E9-4548DF7CEBF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4244C079-9D8C-6345-D7E0-51F17B81A70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743B2912-8BFB-D536-6933-9FF1BEEB1EA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72222611-1AE6-EFBA-AB9E-53749C754DE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4E811D0F-8816-D1DC-D00C-A88B6888A5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4DB6E7DF-B506-C430-2548-8F913B30AB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D7425390-A515-7233-AF99-8362779508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633417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8DB63F77-C1E0-4C11-2B5A-24DF6564BB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3A871E2C-E4DA-3C02-2EA2-C9924632A9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105481F9-76A7-E29E-D45A-01BA2CD8B0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B5BFF3C3-C0F3-0B8E-2371-66955CA7BF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063637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77EF538C-0088-8E56-00BD-79C06F8F10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16E78E8E-D7F4-AEB6-CCDC-0C7BBB36CE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43003BCC-DCCC-523E-C1EB-51871D3C44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0893090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80B63C61-D76F-8912-4428-96CE1B4BC0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A67971EF-EC1C-E571-CD80-67DB8953CA7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DEB4C7B3-D9FA-11E5-9D73-D6487EE8012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B522819-85B6-E9FD-1F3F-845ED650C3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CA4C6CB7-DE8D-62B6-7B20-18486C695B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4D480DA5-3EC2-86D4-A9B6-8B1568A53B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462669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3AA1150-BC7D-796A-CE72-F888B0DF20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AD1C6CD0-1D56-43E0-984C-93A4516466E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6810E9CD-2DB0-2095-BC21-F750F2E2CCE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5EAC2DAC-D179-B3AA-D520-82DA715588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56C609D5-D4EF-6DA8-3134-4690E896AE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670760DC-04C8-BFF2-96DC-54C64A3ED2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160077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CA66DF8C-1ED6-90A9-905F-C2365C7B17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7B3FB21C-C9CD-46E5-2636-6F83652A372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341B5DC6-7062-9C15-3A16-11BA9F6B62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E067FA6-AB5A-E458-F94F-F84F28C3AA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997546D-CB2E-F0C9-749E-487E1ECB62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882972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66B63DF4-A7CA-3C5C-13CB-1CEC563A8D1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B4A1895F-9F87-9CA0-6127-1DB080A4965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2843F98-98FE-77C9-83AA-FC8CE072E7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BF9BD2F5-B43A-6C74-3CF6-91DE275F09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6BA7B4C0-8B55-ABEE-7C00-78AC5BE1D7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403500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F6FB44B2-F207-0B55-D7E8-60F6EACBF9D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F0115EE2-A418-4D1E-1D8E-72FA6EB46E7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C212BFED-7B70-ED28-CCC3-8E2A2998C1E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C07C2A99-D88A-448C-8934-AA01F4E12747}" type="datetimeFigureOut">
              <a:rPr kumimoji="1" lang="ja-JP" altLang="en-US" smtClean="0"/>
              <a:t>2025/6/17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BAA13C33-F060-B9DF-B4DB-40B24C66F5C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FF1BA943-02CD-C77F-663E-CB3B294C704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801609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図 4" descr="テキスト&#10;&#10;AI 生成コンテンツは誤りを含む可能性があります。">
            <a:extLst>
              <a:ext uri="{FF2B5EF4-FFF2-40B4-BE49-F238E27FC236}">
                <a16:creationId xmlns:a16="http://schemas.microsoft.com/office/drawing/2014/main" id="{3B51743F-17CF-8730-B296-36CE3AFBE59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774" y="150812"/>
            <a:ext cx="12025695" cy="3802063"/>
          </a:xfrm>
          <a:prstGeom prst="rect">
            <a:avLst/>
          </a:prstGeom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42062ABE-2893-DA8A-1944-D13F3954E0D1}"/>
              </a:ext>
            </a:extLst>
          </p:cNvPr>
          <p:cNvSpPr txBox="1"/>
          <p:nvPr/>
        </p:nvSpPr>
        <p:spPr>
          <a:xfrm>
            <a:off x="2688044" y="4355258"/>
            <a:ext cx="62865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800" dirty="0"/>
              <a:t>Welcome to Sendai.</a:t>
            </a:r>
            <a:endParaRPr kumimoji="1" lang="ja-JP" altLang="en-US" sz="4800" dirty="0"/>
          </a:p>
        </p:txBody>
      </p:sp>
      <p:pic>
        <p:nvPicPr>
          <p:cNvPr id="8" name="図 7" descr="ロゴ, 会社名&#10;&#10;AI 生成コンテンツは誤りを含む可能性があります。">
            <a:extLst>
              <a:ext uri="{FF2B5EF4-FFF2-40B4-BE49-F238E27FC236}">
                <a16:creationId xmlns:a16="http://schemas.microsoft.com/office/drawing/2014/main" id="{C48C7412-2B43-B49A-7707-0A4149C35AF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19053" y="4495798"/>
            <a:ext cx="2772923" cy="1495425"/>
          </a:xfrm>
          <a:prstGeom prst="rect">
            <a:avLst/>
          </a:prstGeom>
        </p:spPr>
      </p:pic>
      <p:pic>
        <p:nvPicPr>
          <p:cNvPr id="10" name="図 9" descr="ロゴ, 会社名&#10;&#10;AI 生成コンテンツは誤りを含む可能性があります。">
            <a:extLst>
              <a:ext uri="{FF2B5EF4-FFF2-40B4-BE49-F238E27FC236}">
                <a16:creationId xmlns:a16="http://schemas.microsoft.com/office/drawing/2014/main" id="{B6C2032D-DA81-D67C-481C-866B5D646CB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0024" y="4195761"/>
            <a:ext cx="1914525" cy="1914525"/>
          </a:xfrm>
          <a:prstGeom prst="rect">
            <a:avLst/>
          </a:prstGeom>
        </p:spPr>
      </p:pic>
      <p:sp>
        <p:nvSpPr>
          <p:cNvPr id="12" name="テキスト ボックス 11">
            <a:extLst>
              <a:ext uri="{FF2B5EF4-FFF2-40B4-BE49-F238E27FC236}">
                <a16:creationId xmlns:a16="http://schemas.microsoft.com/office/drawing/2014/main" id="{B2604656-1212-CD73-E87A-0292B663DB1C}"/>
              </a:ext>
            </a:extLst>
          </p:cNvPr>
          <p:cNvSpPr txBox="1"/>
          <p:nvPr/>
        </p:nvSpPr>
        <p:spPr>
          <a:xfrm>
            <a:off x="7758495" y="6188804"/>
            <a:ext cx="4371974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altLang="ja-JP" sz="1200" dirty="0"/>
              <a:t>Research Center for Accelerator and Radioisotope Science</a:t>
            </a:r>
          </a:p>
          <a:p>
            <a:r>
              <a:rPr lang="en-US" altLang="ja-JP" sz="1200" dirty="0"/>
              <a:t>(</a:t>
            </a:r>
            <a:r>
              <a:rPr lang="en-US" altLang="ja-JP" sz="1200" dirty="0" err="1"/>
              <a:t>RARiS</a:t>
            </a:r>
            <a:r>
              <a:rPr lang="en-US" altLang="ja-JP" sz="1200" dirty="0"/>
              <a:t>)</a:t>
            </a:r>
            <a:endParaRPr lang="ja-JP" altLang="en-US" sz="1200" dirty="0"/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D984BE3F-3C10-1367-95A7-A257E025159D}"/>
              </a:ext>
            </a:extLst>
          </p:cNvPr>
          <p:cNvSpPr txBox="1"/>
          <p:nvPr/>
        </p:nvSpPr>
        <p:spPr>
          <a:xfrm>
            <a:off x="200024" y="5852723"/>
            <a:ext cx="4371974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altLang="ja-JP" sz="1200" dirty="0"/>
              <a:t>High Energy Accelerator Research Organization (KEK)</a:t>
            </a:r>
            <a:endParaRPr lang="ja-JP" altLang="en-US" sz="1200" dirty="0"/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7CED2BB9-8CD4-6FB2-4D8A-49CB3291E2BA}"/>
              </a:ext>
            </a:extLst>
          </p:cNvPr>
          <p:cNvSpPr txBox="1"/>
          <p:nvPr/>
        </p:nvSpPr>
        <p:spPr>
          <a:xfrm>
            <a:off x="200024" y="6419636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ja-JP" altLang="en-US" dirty="0"/>
              <a:t>https://conference-indico.kek.jp/event/293/</a:t>
            </a:r>
          </a:p>
        </p:txBody>
      </p:sp>
    </p:spTree>
    <p:extLst>
      <p:ext uri="{BB962C8B-B14F-4D97-AF65-F5344CB8AC3E}">
        <p14:creationId xmlns:p14="http://schemas.microsoft.com/office/powerpoint/2010/main" val="13203217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DB3340D6-F919-B9F7-74B8-33D86CBA77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09550" y="557211"/>
            <a:ext cx="3133725" cy="5584971"/>
          </a:xfrm>
        </p:spPr>
        <p:txBody>
          <a:bodyPr>
            <a:normAutofit fontScale="92500" lnSpcReduction="20000"/>
          </a:bodyPr>
          <a:lstStyle/>
          <a:p>
            <a:r>
              <a:rPr lang="en-US" altLang="ja-JP" sz="2000" dirty="0"/>
              <a:t>JAWWS 2009  China</a:t>
            </a:r>
          </a:p>
          <a:p>
            <a:r>
              <a:rPr lang="en-US" altLang="ja-JP" sz="2000" dirty="0"/>
              <a:t>JAWWS 2010  Korea</a:t>
            </a:r>
            <a:endParaRPr lang="ja-JP" altLang="ja-JP" sz="2000" dirty="0"/>
          </a:p>
          <a:p>
            <a:r>
              <a:rPr lang="en-US" altLang="ja-JP" sz="2000" dirty="0"/>
              <a:t>AFAD 2012  India</a:t>
            </a:r>
            <a:endParaRPr lang="ja-JP" altLang="ja-JP" sz="2000" dirty="0"/>
          </a:p>
          <a:p>
            <a:r>
              <a:rPr lang="en-US" altLang="ja-JP" sz="2000" dirty="0"/>
              <a:t>AFAD 2013 Russia</a:t>
            </a:r>
          </a:p>
          <a:p>
            <a:r>
              <a:rPr lang="en-US" altLang="ja-JP" sz="2000" dirty="0"/>
              <a:t>AFAD 2014 Australia</a:t>
            </a:r>
            <a:endParaRPr lang="ja-JP" altLang="ja-JP" sz="2000" dirty="0"/>
          </a:p>
          <a:p>
            <a:r>
              <a:rPr lang="en-US" altLang="ja-JP" sz="2000" dirty="0"/>
              <a:t>AFAD 2015 Taiwan</a:t>
            </a:r>
            <a:endParaRPr lang="ja-JP" altLang="ja-JP" sz="2000" dirty="0"/>
          </a:p>
          <a:p>
            <a:r>
              <a:rPr lang="en-US" altLang="ja-JP" sz="2000" dirty="0"/>
              <a:t>AFAD 2016 Japan</a:t>
            </a:r>
          </a:p>
          <a:p>
            <a:pPr marL="0" indent="0">
              <a:buNone/>
            </a:pPr>
            <a:r>
              <a:rPr lang="en-US" altLang="ja-JP" sz="2000" dirty="0"/>
              <a:t>		(Kyoto)</a:t>
            </a:r>
            <a:endParaRPr lang="ja-JP" altLang="ja-JP" sz="2000" dirty="0"/>
          </a:p>
          <a:p>
            <a:r>
              <a:rPr lang="en-US" altLang="ja-JP" sz="2000" dirty="0"/>
              <a:t>AFAD 2017 China</a:t>
            </a:r>
            <a:endParaRPr lang="ja-JP" altLang="ja-JP" sz="2000" dirty="0"/>
          </a:p>
          <a:p>
            <a:r>
              <a:rPr lang="en-US" altLang="ja-JP" sz="2000" dirty="0"/>
              <a:t>AFAD 2018 Korea</a:t>
            </a:r>
            <a:endParaRPr lang="ja-JP" altLang="ja-JP" sz="2000" dirty="0"/>
          </a:p>
          <a:p>
            <a:r>
              <a:rPr lang="en-US" altLang="ja-JP" sz="2000" dirty="0"/>
              <a:t>AFAD 2019 India</a:t>
            </a:r>
            <a:endParaRPr lang="ja-JP" altLang="ja-JP" sz="2000" dirty="0"/>
          </a:p>
          <a:p>
            <a:r>
              <a:rPr lang="en-US" altLang="ja-JP" sz="2000" dirty="0"/>
              <a:t>AFAD 2020 Russia</a:t>
            </a:r>
            <a:endParaRPr lang="ja-JP" altLang="ja-JP" sz="2000" dirty="0"/>
          </a:p>
          <a:p>
            <a:r>
              <a:rPr lang="en-US" altLang="ja-JP" sz="2000" dirty="0"/>
              <a:t>AFAD 2023 Australia</a:t>
            </a:r>
            <a:endParaRPr lang="ja-JP" altLang="ja-JP" sz="2000" dirty="0"/>
          </a:p>
          <a:p>
            <a:r>
              <a:rPr lang="en-US" altLang="ja-JP" sz="2000" dirty="0"/>
              <a:t>AFAD 2024 Taiwan</a:t>
            </a:r>
          </a:p>
          <a:p>
            <a:r>
              <a:rPr kumimoji="1" lang="en-US" altLang="ja-JP" sz="2000" b="1" dirty="0">
                <a:solidFill>
                  <a:srgbClr val="FF0000"/>
                </a:solidFill>
              </a:rPr>
              <a:t>AFAD 2025 Japan</a:t>
            </a:r>
          </a:p>
          <a:p>
            <a:pPr marL="0" indent="0">
              <a:buNone/>
            </a:pPr>
            <a:r>
              <a:rPr lang="en-US" altLang="ja-JP" sz="2000" b="1" dirty="0">
                <a:solidFill>
                  <a:srgbClr val="FF0000"/>
                </a:solidFill>
              </a:rPr>
              <a:t>		(Sendai)</a:t>
            </a:r>
            <a:endParaRPr kumimoji="1" lang="ja-JP" altLang="en-US" sz="2000" b="1" dirty="0">
              <a:solidFill>
                <a:srgbClr val="FF0000"/>
              </a:solidFill>
            </a:endParaRPr>
          </a:p>
        </p:txBody>
      </p:sp>
      <p:pic>
        <p:nvPicPr>
          <p:cNvPr id="5" name="図 4">
            <a:extLst>
              <a:ext uri="{FF2B5EF4-FFF2-40B4-BE49-F238E27FC236}">
                <a16:creationId xmlns:a16="http://schemas.microsoft.com/office/drawing/2014/main" id="{2C7276B0-C243-5B70-985A-87DB15491F7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57227" y="557211"/>
            <a:ext cx="8554350" cy="6176963"/>
          </a:xfrm>
          <a:prstGeom prst="rect">
            <a:avLst/>
          </a:prstGeom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021782FE-F1CF-CE8A-3F0D-03F279A407D5}"/>
              </a:ext>
            </a:extLst>
          </p:cNvPr>
          <p:cNvSpPr txBox="1"/>
          <p:nvPr/>
        </p:nvSpPr>
        <p:spPr>
          <a:xfrm>
            <a:off x="4638675" y="187879"/>
            <a:ext cx="6743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dirty="0"/>
              <a:t>AFAD2025 announcement poster displayed at AFAD2024.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57698184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96D10DB1-CF9B-AF38-C149-893252D3A0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711200"/>
          </a:xfrm>
        </p:spPr>
        <p:txBody>
          <a:bodyPr>
            <a:normAutofit/>
          </a:bodyPr>
          <a:lstStyle/>
          <a:p>
            <a:r>
              <a:rPr kumimoji="1" lang="en-US" altLang="ja-JP" dirty="0"/>
              <a:t>Venue(Sendai city)</a:t>
            </a:r>
            <a:endParaRPr kumimoji="1" lang="ja-JP" altLang="en-US" dirty="0"/>
          </a:p>
        </p:txBody>
      </p:sp>
      <p:pic>
        <p:nvPicPr>
          <p:cNvPr id="27" name="図 26">
            <a:extLst>
              <a:ext uri="{FF2B5EF4-FFF2-40B4-BE49-F238E27FC236}">
                <a16:creationId xmlns:a16="http://schemas.microsoft.com/office/drawing/2014/main" id="{E1B121B1-5DB2-5168-AF51-C895DF4B1AE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14301" y="1658227"/>
            <a:ext cx="5563398" cy="4834647"/>
          </a:xfrm>
          <a:prstGeom prst="rect">
            <a:avLst/>
          </a:prstGeom>
        </p:spPr>
      </p:pic>
      <p:cxnSp>
        <p:nvCxnSpPr>
          <p:cNvPr id="29" name="直線矢印コネクタ 28">
            <a:extLst>
              <a:ext uri="{FF2B5EF4-FFF2-40B4-BE49-F238E27FC236}">
                <a16:creationId xmlns:a16="http://schemas.microsoft.com/office/drawing/2014/main" id="{F1051440-7267-0992-12EF-C0C450AEFDAD}"/>
              </a:ext>
            </a:extLst>
          </p:cNvPr>
          <p:cNvCxnSpPr>
            <a:cxnSpLocks/>
          </p:cNvCxnSpPr>
          <p:nvPr/>
        </p:nvCxnSpPr>
        <p:spPr>
          <a:xfrm flipH="1">
            <a:off x="6682902" y="4805464"/>
            <a:ext cx="860898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1" name="テキスト ボックス 30">
            <a:extLst>
              <a:ext uri="{FF2B5EF4-FFF2-40B4-BE49-F238E27FC236}">
                <a16:creationId xmlns:a16="http://schemas.microsoft.com/office/drawing/2014/main" id="{C269BE8F-B1C1-50EF-B43B-8711F0891D8F}"/>
              </a:ext>
            </a:extLst>
          </p:cNvPr>
          <p:cNvSpPr txBox="1"/>
          <p:nvPr/>
        </p:nvSpPr>
        <p:spPr>
          <a:xfrm>
            <a:off x="7543800" y="4620798"/>
            <a:ext cx="11049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Tsukuba</a:t>
            </a:r>
            <a:endParaRPr kumimoji="1" lang="ja-JP" altLang="en-US" dirty="0"/>
          </a:p>
        </p:txBody>
      </p:sp>
      <p:sp>
        <p:nvSpPr>
          <p:cNvPr id="32" name="テキスト ボックス 31">
            <a:extLst>
              <a:ext uri="{FF2B5EF4-FFF2-40B4-BE49-F238E27FC236}">
                <a16:creationId xmlns:a16="http://schemas.microsoft.com/office/drawing/2014/main" id="{7AFB6A16-23D9-D8F2-BD97-6CE43D436483}"/>
              </a:ext>
            </a:extLst>
          </p:cNvPr>
          <p:cNvSpPr txBox="1"/>
          <p:nvPr/>
        </p:nvSpPr>
        <p:spPr>
          <a:xfrm>
            <a:off x="6915150" y="3890884"/>
            <a:ext cx="11049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Sendai</a:t>
            </a:r>
            <a:endParaRPr kumimoji="1" lang="ja-JP" altLang="en-US" dirty="0"/>
          </a:p>
        </p:txBody>
      </p:sp>
      <p:cxnSp>
        <p:nvCxnSpPr>
          <p:cNvPr id="33" name="直線矢印コネクタ 32">
            <a:extLst>
              <a:ext uri="{FF2B5EF4-FFF2-40B4-BE49-F238E27FC236}">
                <a16:creationId xmlns:a16="http://schemas.microsoft.com/office/drawing/2014/main" id="{667920C0-127E-E615-D685-3ADC9B9EB64C}"/>
              </a:ext>
            </a:extLst>
          </p:cNvPr>
          <p:cNvCxnSpPr>
            <a:cxnSpLocks/>
          </p:cNvCxnSpPr>
          <p:nvPr/>
        </p:nvCxnSpPr>
        <p:spPr>
          <a:xfrm>
            <a:off x="5286375" y="4705350"/>
            <a:ext cx="167802" cy="481114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直線矢印コネクタ 33">
            <a:extLst>
              <a:ext uri="{FF2B5EF4-FFF2-40B4-BE49-F238E27FC236}">
                <a16:creationId xmlns:a16="http://schemas.microsoft.com/office/drawing/2014/main" id="{F988AB8D-5921-3D85-A893-CD9677DD2A0D}"/>
              </a:ext>
            </a:extLst>
          </p:cNvPr>
          <p:cNvCxnSpPr>
            <a:cxnSpLocks/>
          </p:cNvCxnSpPr>
          <p:nvPr/>
        </p:nvCxnSpPr>
        <p:spPr>
          <a:xfrm flipH="1" flipV="1">
            <a:off x="6507804" y="4990130"/>
            <a:ext cx="407346" cy="753445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7" name="テキスト ボックス 36">
            <a:extLst>
              <a:ext uri="{FF2B5EF4-FFF2-40B4-BE49-F238E27FC236}">
                <a16:creationId xmlns:a16="http://schemas.microsoft.com/office/drawing/2014/main" id="{5FA25250-F846-985A-4EC3-5924028D1682}"/>
              </a:ext>
            </a:extLst>
          </p:cNvPr>
          <p:cNvSpPr txBox="1"/>
          <p:nvPr/>
        </p:nvSpPr>
        <p:spPr>
          <a:xfrm>
            <a:off x="4817826" y="4336018"/>
            <a:ext cx="11049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Kyoto</a:t>
            </a:r>
            <a:endParaRPr kumimoji="1" lang="ja-JP" altLang="en-US" dirty="0"/>
          </a:p>
        </p:txBody>
      </p:sp>
      <p:sp>
        <p:nvSpPr>
          <p:cNvPr id="38" name="テキスト ボックス 37">
            <a:extLst>
              <a:ext uri="{FF2B5EF4-FFF2-40B4-BE49-F238E27FC236}">
                <a16:creationId xmlns:a16="http://schemas.microsoft.com/office/drawing/2014/main" id="{FDE3DB7E-C416-7DEA-0FD7-4619E913BFED}"/>
              </a:ext>
            </a:extLst>
          </p:cNvPr>
          <p:cNvSpPr txBox="1"/>
          <p:nvPr/>
        </p:nvSpPr>
        <p:spPr>
          <a:xfrm>
            <a:off x="6711477" y="5801568"/>
            <a:ext cx="11049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Tokyo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3606534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CC96166-8BE4-7306-3713-8738D71BD03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CE5EA514-7328-8284-A42A-37A79F9FD0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711200"/>
          </a:xfrm>
        </p:spPr>
        <p:txBody>
          <a:bodyPr>
            <a:normAutofit fontScale="90000"/>
          </a:bodyPr>
          <a:lstStyle/>
          <a:p>
            <a:r>
              <a:rPr kumimoji="1" lang="en-US" altLang="ja-JP" dirty="0"/>
              <a:t>Venue(Tohoku University </a:t>
            </a:r>
            <a:r>
              <a:rPr kumimoji="1" lang="en-US" altLang="ja-JP" dirty="0" err="1"/>
              <a:t>Aobayama</a:t>
            </a:r>
            <a:r>
              <a:rPr kumimoji="1" lang="en-US" altLang="ja-JP" dirty="0"/>
              <a:t> Campus)</a:t>
            </a:r>
            <a:br>
              <a:rPr kumimoji="1" lang="en-US" altLang="ja-JP" dirty="0"/>
            </a:br>
            <a:r>
              <a:rPr lang="en-US" altLang="ja-JP" sz="2700" dirty="0"/>
              <a:t>Tohoku University is the seventh largest university in Japan.</a:t>
            </a:r>
            <a:endParaRPr kumimoji="1" lang="ja-JP" altLang="en-US" sz="2700" dirty="0"/>
          </a:p>
        </p:txBody>
      </p:sp>
      <p:pic>
        <p:nvPicPr>
          <p:cNvPr id="25" name="図 24">
            <a:extLst>
              <a:ext uri="{FF2B5EF4-FFF2-40B4-BE49-F238E27FC236}">
                <a16:creationId xmlns:a16="http://schemas.microsoft.com/office/drawing/2014/main" id="{F14D45AA-50F1-883C-A5F4-0F10990B2DD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67797" y="1492923"/>
            <a:ext cx="8456405" cy="4810600"/>
          </a:xfrm>
          <a:prstGeom prst="rect">
            <a:avLst/>
          </a:prstGeom>
        </p:spPr>
      </p:pic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A22F0FEB-C1AF-0D8B-5AFA-C275DFE66604}"/>
              </a:ext>
            </a:extLst>
          </p:cNvPr>
          <p:cNvSpPr txBox="1"/>
          <p:nvPr/>
        </p:nvSpPr>
        <p:spPr>
          <a:xfrm>
            <a:off x="4242244" y="4746500"/>
            <a:ext cx="196805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Subway station</a:t>
            </a:r>
            <a:endParaRPr kumimoji="1" lang="ja-JP" altLang="en-US" dirty="0"/>
          </a:p>
        </p:txBody>
      </p:sp>
      <p:cxnSp>
        <p:nvCxnSpPr>
          <p:cNvPr id="4" name="直線矢印コネクタ 3">
            <a:extLst>
              <a:ext uri="{FF2B5EF4-FFF2-40B4-BE49-F238E27FC236}">
                <a16:creationId xmlns:a16="http://schemas.microsoft.com/office/drawing/2014/main" id="{355FE681-8EDD-29CB-370B-1DCA31FEF27C}"/>
              </a:ext>
            </a:extLst>
          </p:cNvPr>
          <p:cNvCxnSpPr>
            <a:cxnSpLocks/>
          </p:cNvCxnSpPr>
          <p:nvPr/>
        </p:nvCxnSpPr>
        <p:spPr>
          <a:xfrm flipH="1" flipV="1">
            <a:off x="4791075" y="4067175"/>
            <a:ext cx="209550" cy="774575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6226628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A27CDED-285F-EBC4-AC0B-1B602B58ED9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318B43F8-7304-6F9B-15CD-628C69A672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711200"/>
          </a:xfrm>
        </p:spPr>
        <p:txBody>
          <a:bodyPr>
            <a:normAutofit fontScale="90000"/>
          </a:bodyPr>
          <a:lstStyle/>
          <a:p>
            <a:r>
              <a:rPr kumimoji="1" lang="en-US" altLang="ja-JP" dirty="0"/>
              <a:t>Venue(Tohoku University </a:t>
            </a:r>
            <a:r>
              <a:rPr kumimoji="1" lang="en-US" altLang="ja-JP" dirty="0" err="1"/>
              <a:t>Aobayama</a:t>
            </a:r>
            <a:r>
              <a:rPr kumimoji="1" lang="en-US" altLang="ja-JP" dirty="0"/>
              <a:t> Campus)</a:t>
            </a:r>
            <a:endParaRPr kumimoji="1" lang="ja-JP" altLang="en-US" dirty="0"/>
          </a:p>
        </p:txBody>
      </p:sp>
      <p:pic>
        <p:nvPicPr>
          <p:cNvPr id="5" name="図 4">
            <a:extLst>
              <a:ext uri="{FF2B5EF4-FFF2-40B4-BE49-F238E27FC236}">
                <a16:creationId xmlns:a16="http://schemas.microsoft.com/office/drawing/2014/main" id="{40160B81-582B-7CFF-81AD-B1E476FF44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28799" y="1331980"/>
            <a:ext cx="8354171" cy="5338628"/>
          </a:xfrm>
          <a:prstGeom prst="rect">
            <a:avLst/>
          </a:prstGeom>
        </p:spPr>
      </p:pic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5EA6C4C9-AAF6-8263-0257-266BCE35510F}"/>
              </a:ext>
            </a:extLst>
          </p:cNvPr>
          <p:cNvSpPr txBox="1"/>
          <p:nvPr/>
        </p:nvSpPr>
        <p:spPr>
          <a:xfrm>
            <a:off x="4442926" y="5808245"/>
            <a:ext cx="277618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Here (1 meeting room)</a:t>
            </a:r>
          </a:p>
          <a:p>
            <a:r>
              <a:rPr lang="en-US" altLang="ja-JP" dirty="0"/>
              <a:t>(Science campus hall)</a:t>
            </a:r>
            <a:endParaRPr kumimoji="1" lang="ja-JP" altLang="en-US" dirty="0"/>
          </a:p>
        </p:txBody>
      </p:sp>
      <p:cxnSp>
        <p:nvCxnSpPr>
          <p:cNvPr id="11" name="直線矢印コネクタ 10">
            <a:extLst>
              <a:ext uri="{FF2B5EF4-FFF2-40B4-BE49-F238E27FC236}">
                <a16:creationId xmlns:a16="http://schemas.microsoft.com/office/drawing/2014/main" id="{E0133135-55D0-A368-8B3B-1BB69DB22D99}"/>
              </a:ext>
            </a:extLst>
          </p:cNvPr>
          <p:cNvCxnSpPr>
            <a:cxnSpLocks/>
          </p:cNvCxnSpPr>
          <p:nvPr/>
        </p:nvCxnSpPr>
        <p:spPr>
          <a:xfrm flipV="1">
            <a:off x="5076825" y="5321052"/>
            <a:ext cx="1313007" cy="574923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2" name="直線矢印コネクタ 11">
            <a:extLst>
              <a:ext uri="{FF2B5EF4-FFF2-40B4-BE49-F238E27FC236}">
                <a16:creationId xmlns:a16="http://schemas.microsoft.com/office/drawing/2014/main" id="{C2A81C37-FFEF-B9FB-D12C-2B39CFEF43D3}"/>
              </a:ext>
            </a:extLst>
          </p:cNvPr>
          <p:cNvCxnSpPr>
            <a:cxnSpLocks/>
          </p:cNvCxnSpPr>
          <p:nvPr/>
        </p:nvCxnSpPr>
        <p:spPr>
          <a:xfrm flipH="1" flipV="1">
            <a:off x="7356270" y="5462125"/>
            <a:ext cx="247650" cy="699087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cxnSp>
        <p:nvCxnSpPr>
          <p:cNvPr id="13" name="直線矢印コネクタ 12">
            <a:extLst>
              <a:ext uri="{FF2B5EF4-FFF2-40B4-BE49-F238E27FC236}">
                <a16:creationId xmlns:a16="http://schemas.microsoft.com/office/drawing/2014/main" id="{BC3BC969-BA83-3213-B4D8-E27BBF2C5F0A}"/>
              </a:ext>
            </a:extLst>
          </p:cNvPr>
          <p:cNvCxnSpPr>
            <a:cxnSpLocks/>
          </p:cNvCxnSpPr>
          <p:nvPr/>
        </p:nvCxnSpPr>
        <p:spPr>
          <a:xfrm flipH="1">
            <a:off x="7603920" y="3228975"/>
            <a:ext cx="611043" cy="1882993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1EDAE03A-C842-03C8-D1B2-5CB80D3C4981}"/>
              </a:ext>
            </a:extLst>
          </p:cNvPr>
          <p:cNvSpPr txBox="1"/>
          <p:nvPr/>
        </p:nvSpPr>
        <p:spPr>
          <a:xfrm>
            <a:off x="7375812" y="6134653"/>
            <a:ext cx="245742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Center Hall</a:t>
            </a:r>
          </a:p>
          <a:p>
            <a:r>
              <a:rPr lang="en-US" altLang="ja-JP" dirty="0"/>
              <a:t>(3 meeting rooms)</a:t>
            </a:r>
            <a:endParaRPr kumimoji="1" lang="ja-JP" altLang="en-US" dirty="0"/>
          </a:p>
        </p:txBody>
      </p:sp>
      <p:sp>
        <p:nvSpPr>
          <p:cNvPr id="19" name="テキスト ボックス 18">
            <a:extLst>
              <a:ext uri="{FF2B5EF4-FFF2-40B4-BE49-F238E27FC236}">
                <a16:creationId xmlns:a16="http://schemas.microsoft.com/office/drawing/2014/main" id="{CBAC4974-E2E2-C74B-598B-7508BFD86CC5}"/>
              </a:ext>
            </a:extLst>
          </p:cNvPr>
          <p:cNvSpPr txBox="1"/>
          <p:nvPr/>
        </p:nvSpPr>
        <p:spPr>
          <a:xfrm>
            <a:off x="3585019" y="2622425"/>
            <a:ext cx="196805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Subway station</a:t>
            </a:r>
            <a:endParaRPr kumimoji="1" lang="ja-JP" altLang="en-US" dirty="0"/>
          </a:p>
        </p:txBody>
      </p:sp>
      <p:sp>
        <p:nvSpPr>
          <p:cNvPr id="21" name="テキスト ボックス 20">
            <a:extLst>
              <a:ext uri="{FF2B5EF4-FFF2-40B4-BE49-F238E27FC236}">
                <a16:creationId xmlns:a16="http://schemas.microsoft.com/office/drawing/2014/main" id="{555434E9-D106-C9C7-9D92-C847B9260106}"/>
              </a:ext>
            </a:extLst>
          </p:cNvPr>
          <p:cNvSpPr txBox="1"/>
          <p:nvPr/>
        </p:nvSpPr>
        <p:spPr>
          <a:xfrm>
            <a:off x="8074458" y="2622425"/>
            <a:ext cx="179214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Reception &amp; Lunch</a:t>
            </a:r>
            <a:endParaRPr kumimoji="1" lang="ja-JP" altLang="en-US" dirty="0"/>
          </a:p>
        </p:txBody>
      </p:sp>
      <p:cxnSp>
        <p:nvCxnSpPr>
          <p:cNvPr id="22" name="直線矢印コネクタ 21">
            <a:extLst>
              <a:ext uri="{FF2B5EF4-FFF2-40B4-BE49-F238E27FC236}">
                <a16:creationId xmlns:a16="http://schemas.microsoft.com/office/drawing/2014/main" id="{06B07D5B-C685-E329-8216-2C1746BC6D03}"/>
              </a:ext>
            </a:extLst>
          </p:cNvPr>
          <p:cNvCxnSpPr>
            <a:cxnSpLocks/>
          </p:cNvCxnSpPr>
          <p:nvPr/>
        </p:nvCxnSpPr>
        <p:spPr>
          <a:xfrm flipH="1">
            <a:off x="3268650" y="2945590"/>
            <a:ext cx="550875" cy="699528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960503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7D7131D9-315C-AE55-AA64-82E0D0C6BB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ja-JP" dirty="0"/>
              <a:t>Venue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B5880183-905E-9C3B-8E2A-3673A2A4582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/>
              <a:t>Only bottled drinks are permitted.</a:t>
            </a:r>
          </a:p>
          <a:p>
            <a:r>
              <a:rPr lang="en-US" altLang="ja-JP" dirty="0"/>
              <a:t>Eating is not permitted.</a:t>
            </a:r>
          </a:p>
          <a:p>
            <a:endParaRPr kumimoji="1" lang="en-US" altLang="ja-JP" dirty="0"/>
          </a:p>
          <a:p>
            <a:r>
              <a:rPr lang="en-US" altLang="ja-JP" dirty="0"/>
              <a:t>Bottled drinks will be provided during break times.</a:t>
            </a:r>
          </a:p>
          <a:p>
            <a:endParaRPr kumimoji="1" lang="en-US" altLang="ja-JP" dirty="0"/>
          </a:p>
          <a:p>
            <a:r>
              <a:rPr lang="en-US" altLang="ja-JP" dirty="0"/>
              <a:t>Only the </a:t>
            </a:r>
            <a:r>
              <a:rPr lang="en-US" altLang="ja-JP" dirty="0" err="1"/>
              <a:t>eduroam</a:t>
            </a:r>
            <a:r>
              <a:rPr lang="en-US" altLang="ja-JP" dirty="0"/>
              <a:t> network is available.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403322875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5AB96071-B51D-23E6-2A94-D6611737A2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ja-JP" dirty="0"/>
              <a:t>Plenary talks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9B205618-C7A4-FF23-3969-D82C6E398C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/>
              <a:t>In this workshop, as a trial, we decided not to have summary talks. Instead, we asked each working group to recommend a talk to be featured in the plenary sessions. </a:t>
            </a:r>
          </a:p>
          <a:p>
            <a:endParaRPr lang="en-US" altLang="ja-JP" dirty="0"/>
          </a:p>
          <a:p>
            <a:r>
              <a:rPr lang="en-US" altLang="ja-JP" dirty="0"/>
              <a:t>We hope this new format will promote communication between working groups.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315576577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41A6F3F-34B7-E990-6289-CD2341A8D6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/>
              <a:t>Lunch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4678A255-A93B-D442-7E12-1B5B2EEB139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/>
              <a:t>There are three lunch tickets in your name tag.</a:t>
            </a:r>
          </a:p>
          <a:p>
            <a:r>
              <a:rPr lang="en-US" altLang="ja-JP" dirty="0"/>
              <a:t>You can eat up to 1000 yen in the cafeteria.</a:t>
            </a:r>
          </a:p>
          <a:p>
            <a:r>
              <a:rPr lang="en-US" altLang="ja-JP" dirty="0"/>
              <a:t>If you exceed the limit, please pay for it yourself.</a:t>
            </a:r>
          </a:p>
          <a:p>
            <a:r>
              <a:rPr lang="en-US" altLang="ja-JP" dirty="0"/>
              <a:t>You will not receive change. </a:t>
            </a:r>
          </a:p>
          <a:p>
            <a:r>
              <a:rPr lang="en-US" altLang="ja-JP" dirty="0"/>
              <a:t>Of course, you feel free to go out to eat if you wish.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50885037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538E316C-2E02-5835-23A3-76B63B7D87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07893"/>
          </a:xfrm>
        </p:spPr>
        <p:txBody>
          <a:bodyPr/>
          <a:lstStyle/>
          <a:p>
            <a:r>
              <a:rPr lang="en-US" altLang="ja-JP" dirty="0"/>
              <a:t>Timetable</a:t>
            </a:r>
            <a:endParaRPr kumimoji="1" lang="ja-JP" altLang="en-US" dirty="0"/>
          </a:p>
        </p:txBody>
      </p:sp>
      <p:pic>
        <p:nvPicPr>
          <p:cNvPr id="10" name="図 9">
            <a:extLst>
              <a:ext uri="{FF2B5EF4-FFF2-40B4-BE49-F238E27FC236}">
                <a16:creationId xmlns:a16="http://schemas.microsoft.com/office/drawing/2014/main" id="{3871C28C-C0E1-7AF3-11BA-E31315DA31B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19325" y="1028248"/>
            <a:ext cx="8591550" cy="5320584"/>
          </a:xfrm>
          <a:prstGeom prst="rect">
            <a:avLst/>
          </a:prstGeom>
        </p:spPr>
      </p:pic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3B457A88-B0BB-BB09-B5E1-94A902C2817A}"/>
              </a:ext>
            </a:extLst>
          </p:cNvPr>
          <p:cNvSpPr txBox="1"/>
          <p:nvPr/>
        </p:nvSpPr>
        <p:spPr>
          <a:xfrm>
            <a:off x="4442691" y="535709"/>
            <a:ext cx="11268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18 June</a:t>
            </a:r>
            <a:endParaRPr kumimoji="1" lang="ja-JP" altLang="en-US" dirty="0"/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A02C84D5-D2DE-2230-5DAD-07E81E39FF7F}"/>
              </a:ext>
            </a:extLst>
          </p:cNvPr>
          <p:cNvSpPr txBox="1"/>
          <p:nvPr/>
        </p:nvSpPr>
        <p:spPr>
          <a:xfrm>
            <a:off x="6470075" y="536877"/>
            <a:ext cx="11268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19 June</a:t>
            </a:r>
            <a:endParaRPr kumimoji="1" lang="ja-JP" altLang="en-US" dirty="0"/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34FDABF9-F911-8296-69F2-C03E8CFEC218}"/>
              </a:ext>
            </a:extLst>
          </p:cNvPr>
          <p:cNvSpPr txBox="1"/>
          <p:nvPr/>
        </p:nvSpPr>
        <p:spPr>
          <a:xfrm>
            <a:off x="9042402" y="535709"/>
            <a:ext cx="11268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dirty="0"/>
              <a:t>20</a:t>
            </a:r>
            <a:r>
              <a:rPr kumimoji="1" lang="en-US" altLang="ja-JP" dirty="0"/>
              <a:t> June</a:t>
            </a:r>
            <a:endParaRPr kumimoji="1" lang="ja-JP" altLang="en-US" dirty="0"/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B529AD5F-D958-ED1C-26A7-426269560623}"/>
              </a:ext>
            </a:extLst>
          </p:cNvPr>
          <p:cNvSpPr txBox="1"/>
          <p:nvPr/>
        </p:nvSpPr>
        <p:spPr>
          <a:xfrm>
            <a:off x="6096000" y="6428509"/>
            <a:ext cx="58835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dirty="0"/>
              <a:t>For more information, please see the Indico website.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05840520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C2B0357-8C3F-9B7D-F085-8BC6568F1D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/>
              <a:t>Bus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B7966954-FEC8-D8BB-B877-5D5DE222672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/>
              <a:t>We will travel to the banquet venue by bus.</a:t>
            </a:r>
          </a:p>
          <a:p>
            <a:r>
              <a:rPr lang="en-US" altLang="ja-JP" dirty="0"/>
              <a:t>We also use buses for site visits.</a:t>
            </a:r>
          </a:p>
          <a:p>
            <a:endParaRPr kumimoji="1" lang="en-US" altLang="ja-JP" dirty="0"/>
          </a:p>
          <a:p>
            <a:r>
              <a:rPr lang="en-US" altLang="ja-JP" dirty="0"/>
              <a:t>Please get on the bus in front of this building.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73439601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コンテンツ プレースホルダー 4">
            <a:extLst>
              <a:ext uri="{FF2B5EF4-FFF2-40B4-BE49-F238E27FC236}">
                <a16:creationId xmlns:a16="http://schemas.microsoft.com/office/drawing/2014/main" id="{F6CA1EF4-088D-50FA-9CE3-76F8533995B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763486" y="465420"/>
            <a:ext cx="4931228" cy="6392580"/>
          </a:xfrm>
        </p:spPr>
      </p:pic>
      <p:pic>
        <p:nvPicPr>
          <p:cNvPr id="7" name="図 6">
            <a:extLst>
              <a:ext uri="{FF2B5EF4-FFF2-40B4-BE49-F238E27FC236}">
                <a16:creationId xmlns:a16="http://schemas.microsoft.com/office/drawing/2014/main" id="{220B2BEA-1548-7463-C7F9-99EE70C81FC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96312" y="1099457"/>
            <a:ext cx="4664377" cy="5690404"/>
          </a:xfrm>
          <a:prstGeom prst="rect">
            <a:avLst/>
          </a:prstGeom>
        </p:spPr>
      </p:pic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99D14A92-1AD4-2F30-0CD0-93E42E13FCB4}"/>
              </a:ext>
            </a:extLst>
          </p:cNvPr>
          <p:cNvSpPr txBox="1"/>
          <p:nvPr/>
        </p:nvSpPr>
        <p:spPr>
          <a:xfrm>
            <a:off x="4757057" y="68139"/>
            <a:ext cx="244009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2800" dirty="0"/>
              <a:t>Sponsored by</a:t>
            </a:r>
            <a:endParaRPr kumimoji="1" lang="ja-JP" altLang="en-US" sz="2800" dirty="0"/>
          </a:p>
        </p:txBody>
      </p:sp>
    </p:spTree>
    <p:extLst>
      <p:ext uri="{BB962C8B-B14F-4D97-AF65-F5344CB8AC3E}">
        <p14:creationId xmlns:p14="http://schemas.microsoft.com/office/powerpoint/2010/main" val="238811910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5B9E90EC-85AC-DDB4-558F-7BDDCCFC84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/>
              <a:t>Group photo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86392AFF-E777-4CB7-2765-C7856ED3058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/>
              <a:t>After today's plenary session(~11:00) , we will take a group photo here.</a:t>
            </a:r>
          </a:p>
          <a:p>
            <a:endParaRPr lang="en-US" altLang="ja-JP" dirty="0"/>
          </a:p>
          <a:p>
            <a:r>
              <a:rPr lang="en-US" altLang="ja-JP" dirty="0"/>
              <a:t>Please don't leave.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343875499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游ゴシック Light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636</TotalTime>
  <Words>359</Words>
  <Application>Microsoft Office PowerPoint</Application>
  <PresentationFormat>ワイド画面</PresentationFormat>
  <Paragraphs>68</Paragraphs>
  <Slides>12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12</vt:i4>
      </vt:variant>
    </vt:vector>
  </HeadingPairs>
  <TitlesOfParts>
    <vt:vector size="16" baseType="lpstr">
      <vt:lpstr>游ゴシック</vt:lpstr>
      <vt:lpstr>游ゴシック Light</vt:lpstr>
      <vt:lpstr>Arial</vt:lpstr>
      <vt:lpstr>Office テーマ</vt:lpstr>
      <vt:lpstr>PowerPoint プレゼンテーション</vt:lpstr>
      <vt:lpstr>PowerPoint プレゼンテーション</vt:lpstr>
      <vt:lpstr>Venue(Sendai city)</vt:lpstr>
      <vt:lpstr>Venue(Tohoku University Aobayama Campus) Tohoku University is the seventh largest university in Japan.</vt:lpstr>
      <vt:lpstr>Venue(Tohoku University Aobayama Campus)</vt:lpstr>
      <vt:lpstr>Venue</vt:lpstr>
      <vt:lpstr>Plenary talks</vt:lpstr>
      <vt:lpstr>Lunch</vt:lpstr>
      <vt:lpstr>Timetable</vt:lpstr>
      <vt:lpstr>Bus</vt:lpstr>
      <vt:lpstr>PowerPoint プレゼンテーション</vt:lpstr>
      <vt:lpstr>Group photo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NAKANISHI Kota</dc:creator>
  <cp:lastModifiedBy>功太 中西</cp:lastModifiedBy>
  <cp:revision>4</cp:revision>
  <dcterms:created xsi:type="dcterms:W3CDTF">2025-06-13T02:51:18Z</dcterms:created>
  <dcterms:modified xsi:type="dcterms:W3CDTF">2025-06-17T11:44:32Z</dcterms:modified>
</cp:coreProperties>
</file>