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3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0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758"/>
    <p:restoredTop sz="94726"/>
  </p:normalViewPr>
  <p:slideViewPr>
    <p:cSldViewPr snapToGrid="0">
      <p:cViewPr varScale="1">
        <p:scale>
          <a:sx n="123" d="100"/>
          <a:sy n="123" d="100"/>
        </p:scale>
        <p:origin x="1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004A45-CBF2-3D15-9CBC-8F3275586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A71D002-D0A3-288D-BDDE-AF8A2D6CF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B9443F-003C-826A-0FEE-12D0C0EB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4099B8-29EE-6ABC-7E4D-50DBAA75A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356BFD-D38D-C841-15D1-D797CC28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232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931A18-7185-3FB9-A7D3-DB2C3077D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BDB1601-C1EF-D088-31AE-3BAEFB405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42999D-BE90-5CDC-B23A-92CB27C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DC4000-C389-6FF4-E572-E9B4817D0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AE9FB6-B4D7-0E6B-D4AD-712CB41FC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20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9D1C436-E4E7-22F8-317D-5BF074C2F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3884926-F57C-5945-23EF-FD4E4A029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1D2243-8D3A-3B11-B5B4-A943C299F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2BAF7D-96C2-25F4-FEA4-481ABA295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E3C0A6-D31B-3900-3199-1A5F64D6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4678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only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6437" y="1012094"/>
            <a:ext cx="10672521" cy="932087"/>
          </a:xfrm>
        </p:spPr>
        <p:txBody>
          <a:bodyPr>
            <a:normAutofit/>
          </a:bodyPr>
          <a:lstStyle>
            <a:lvl1pPr>
              <a:defRPr sz="4000" b="1" i="0" cap="none" spc="0">
                <a:solidFill>
                  <a:srgbClr val="40404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6445275" y="379930"/>
            <a:ext cx="4933949" cy="336549"/>
          </a:xfrm>
        </p:spPr>
        <p:txBody>
          <a:bodyPr>
            <a:noAutofit/>
          </a:bodyPr>
          <a:lstStyle>
            <a:lvl1pPr marL="0" indent="0" algn="r">
              <a:buNone/>
              <a:defRPr sz="1467" b="0" i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TITLE OR SUBTITLE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691765" y="2172539"/>
            <a:ext cx="10687459" cy="3747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63284" marR="0" indent="-463284" algn="l" defTabSz="609585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  <a:tabLst/>
              <a:defRPr sz="2400">
                <a:solidFill>
                  <a:srgbClr val="404041"/>
                </a:solidFill>
                <a:latin typeface="Arial"/>
                <a:cs typeface="Arial"/>
              </a:defRPr>
            </a:lvl1pPr>
            <a:lvl2pPr>
              <a:lnSpc>
                <a:spcPct val="90000"/>
              </a:lnSpc>
              <a:defRPr sz="2133">
                <a:solidFill>
                  <a:srgbClr val="404041"/>
                </a:solidFill>
                <a:latin typeface="Arial"/>
                <a:cs typeface="Arial"/>
              </a:defRPr>
            </a:lvl2pPr>
            <a:lvl3pPr>
              <a:lnSpc>
                <a:spcPct val="100000"/>
              </a:lnSpc>
              <a:defRPr sz="2133">
                <a:solidFill>
                  <a:srgbClr val="404041"/>
                </a:solidFill>
                <a:latin typeface="Arial"/>
                <a:cs typeface="Arial"/>
              </a:defRPr>
            </a:lvl3pPr>
            <a:lvl4pPr>
              <a:lnSpc>
                <a:spcPct val="100000"/>
              </a:lnSpc>
              <a:defRPr sz="2133">
                <a:solidFill>
                  <a:srgbClr val="40404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2133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Click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7667A4-5AEC-E14A-9AB9-9E49A4C04EAE}"/>
              </a:ext>
            </a:extLst>
          </p:cNvPr>
          <p:cNvSpPr/>
          <p:nvPr userDrawn="1"/>
        </p:nvSpPr>
        <p:spPr>
          <a:xfrm>
            <a:off x="0" y="1277110"/>
            <a:ext cx="110219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359F66-A8F8-7E4C-BCD7-1D35B3433ECC}"/>
              </a:ext>
            </a:extLst>
          </p:cNvPr>
          <p:cNvSpPr txBox="1"/>
          <p:nvPr userDrawn="1"/>
        </p:nvSpPr>
        <p:spPr>
          <a:xfrm>
            <a:off x="4741334" y="472141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CAE5BE7-5046-B142-95BA-3197E5B3B99C}"/>
              </a:ext>
            </a:extLst>
          </p:cNvPr>
          <p:cNvGrpSpPr/>
          <p:nvPr userDrawn="1"/>
        </p:nvGrpSpPr>
        <p:grpSpPr>
          <a:xfrm>
            <a:off x="-41050" y="6215357"/>
            <a:ext cx="12304889" cy="705284"/>
            <a:chOff x="-30788" y="4661517"/>
            <a:chExt cx="9228667" cy="52896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A865A0-4E62-8643-9ED4-CC906D8F2964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E0BB677-5468-474A-B4DB-761EE97EE919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23" name="Picture 22" descr="tab-rgb.eps">
              <a:extLst>
                <a:ext uri="{FF2B5EF4-FFF2-40B4-BE49-F238E27FC236}">
                  <a16:creationId xmlns:a16="http://schemas.microsoft.com/office/drawing/2014/main" id="{87D77F76-2D74-B542-8272-09CB2B9891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BC8BFD4-F9A9-CE4A-93B6-D51F20E1D103}"/>
                </a:ext>
              </a:extLst>
            </p:cNvPr>
            <p:cNvSpPr txBox="1"/>
            <p:nvPr userDrawn="1"/>
          </p:nvSpPr>
          <p:spPr>
            <a:xfrm>
              <a:off x="1030972" y="4835279"/>
              <a:ext cx="3613600" cy="2077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200" dirty="0">
                  <a:solidFill>
                    <a:srgbClr val="FFFFFF"/>
                  </a:solidFill>
                </a:rPr>
                <a:t>INDIANA UNIVERSITY BLOOMINGTON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CC0C216A-DB1E-C14A-8FCC-2DCD62D1F596}"/>
              </a:ext>
            </a:extLst>
          </p:cNvPr>
          <p:cNvSpPr txBox="1"/>
          <p:nvPr userDrawn="1"/>
        </p:nvSpPr>
        <p:spPr>
          <a:xfrm>
            <a:off x="96890" y="6360795"/>
            <a:ext cx="687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AB72E5D-E939-4C95-BFB8-E9B1197275E0}" type="slidenum">
              <a:rPr lang="en-US" sz="2400" smtClean="0">
                <a:solidFill>
                  <a:schemeClr val="bg1"/>
                </a:solidFill>
              </a:rPr>
              <a:t>‹#›</a:t>
            </a:fld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42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2F8C27-7E80-D46D-4A7D-D2AEAE849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7C0E39-7379-34D3-8EA6-BF235460A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93659C-4B6A-E73C-4CFB-4C71AE74F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DA41F6-4568-9961-EC58-1CD17666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32C2A2C-9832-813F-C352-AB49F69D3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285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718D75-7337-B50F-A5CF-C47E82D5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A9DA07F-16E3-7809-23CE-CDAA84296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04DD8-B0DB-E7B8-406B-C8EE7413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F388E7-9AE5-AB92-C504-C2BC522E4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6A744B-2CA0-FDA5-BCB2-A3B11FF9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103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7164B8-34CE-A93C-F903-84073BAA0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68B583-C480-E2DA-5CF5-1EE978655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D8FE730-4332-5826-DDD2-265D53449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D989857-59C8-7566-67F4-BD189B72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2928AF6-8B83-CCA4-4235-C4D42290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529533F-7142-B562-0179-0B28769BE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883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E5E417-1F0C-E3B4-73C7-8FF8A7D98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177306D-CBC9-B573-0DDC-9394550AE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4791018-AC1B-99CD-EC79-ABA06A8A9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17ACD03-51C0-3196-9901-49B4C298F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6AD9699-EDE3-D7D0-998B-837CCF1D14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51B4B5C-BB94-D0BE-39D5-C294A1FE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34C76ED-6C8C-B6B9-7F46-2DC961DE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A4000B6-BAEF-6E74-E4F9-C9858866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866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721EBE-FB81-CB71-6310-ADF46DC0A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F8E665B-E736-0C48-7EEB-A7F84BDD4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511A884-A5A8-81C5-0F60-0B724A6EC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917640F-81F9-A629-24FE-2F5E7C92F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8558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8B8FF81-BE9D-A9DD-4B58-5E2FC2A57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C1F1AA3-D774-7D40-C1D4-42184DF20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6134E87-640F-1410-A894-9BD9322A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670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FEE2F5-0770-406F-27DB-5B4E19EE2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378FFB-0BE1-4708-2099-2BEFD5A6D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07419F-E1CA-C591-202C-7483B4DCE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98ED81-BD9F-8D5A-3F1D-69673028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525BDFA-0509-003F-9EBC-E68A3A964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986C644-0A8B-9DB5-226E-B10BD38C8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75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C987B3-D0D0-293B-BA3E-BE6C1F836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57FB3AC-267C-A3F0-E8F3-1402C5FB0F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5183E29-605D-5963-2066-807EFF0C0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7FBE6C7-CB4A-AB5B-5CDE-AAA0F86C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028BB05-8962-F990-A1B6-AFD118DD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C48EEA0-C10B-2BA5-7102-DE1DAD064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934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4BC54CA-F632-BC2E-A8BF-EBC947650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BBF83F-587E-AE88-6891-9DC241544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2FBC42-FAD7-3B9D-CCC2-A1DDC39DC0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4C016-6306-4EEF-BAB2-165DE32EC976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5421F4-CF41-7A6A-7A17-BD37DE75B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4620FF-3378-900C-1536-095128295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DE260-F9C2-42C2-9A5D-D3A083C8B9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866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72FE8FB1-3B06-514F-7E7D-35CF802E0FAC}"/>
              </a:ext>
            </a:extLst>
          </p:cNvPr>
          <p:cNvSpPr/>
          <p:nvPr/>
        </p:nvSpPr>
        <p:spPr>
          <a:xfrm>
            <a:off x="0" y="1"/>
            <a:ext cx="12192000" cy="1273004"/>
          </a:xfrm>
          <a:prstGeom prst="rect">
            <a:avLst/>
          </a:prstGeom>
          <a:solidFill>
            <a:srgbClr val="6903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F272969-B10E-1882-C5ED-460034ADE67D}"/>
              </a:ext>
            </a:extLst>
          </p:cNvPr>
          <p:cNvSpPr/>
          <p:nvPr/>
        </p:nvSpPr>
        <p:spPr>
          <a:xfrm>
            <a:off x="1478738" y="6458838"/>
            <a:ext cx="2699562" cy="297454"/>
          </a:xfrm>
          <a:prstGeom prst="rect">
            <a:avLst/>
          </a:prstGeom>
          <a:solidFill>
            <a:srgbClr val="6903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E5BC03-DA87-5941-B548-6DA1CC8CF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884" y="153114"/>
            <a:ext cx="10984232" cy="1025653"/>
          </a:xfrm>
        </p:spPr>
        <p:txBody>
          <a:bodyPr>
            <a:noAutofit/>
          </a:bodyPr>
          <a:lstStyle/>
          <a:p>
            <a:pPr algn="just"/>
            <a:r>
              <a:rPr lang="zh-CN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altLang="zh-CN" sz="2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angular distribution analysis 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(n, </a:t>
            </a:r>
            <a:r>
              <a:rPr lang="zh-CN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reactions of the low energy neutron resonances of </a:t>
            </a:r>
            <a:r>
              <a:rPr lang="en-US" altLang="zh-CN" sz="2300" baseline="30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</a:t>
            </a:r>
            <a:r>
              <a:rPr lang="en-US" altLang="zh-CN" sz="23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3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using the </a:t>
            </a:r>
            <a:r>
              <a:rPr lang="en-US" altLang="zh-CN" sz="2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GTAF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BaF</a:t>
            </a:r>
            <a:r>
              <a:rPr lang="en-US" altLang="zh-CN" sz="2300" b="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array at </a:t>
            </a:r>
            <a:r>
              <a:rPr lang="en-US" altLang="zh-CN" sz="2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CSNS</a:t>
            </a:r>
            <a:r>
              <a:rPr lang="en-US" altLang="zh-CN" sz="23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Back-n White Neutron Source</a:t>
            </a:r>
            <a:br>
              <a:rPr lang="en-US" altLang="zh-CN" sz="2000" dirty="0">
                <a:solidFill>
                  <a:schemeClr val="bg1"/>
                </a:solidFill>
              </a:rPr>
            </a:br>
            <a:br>
              <a:rPr lang="en-US" altLang="zh-CN" sz="2000" dirty="0">
                <a:solidFill>
                  <a:schemeClr val="bg1"/>
                </a:solidFill>
              </a:rPr>
            </a:br>
            <a:r>
              <a:rPr lang="en-US" altLang="zh-CN" sz="1500" dirty="0">
                <a:solidFill>
                  <a:schemeClr val="bg1"/>
                </a:solidFill>
              </a:rPr>
              <a:t>- Mofan Zhang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B33AF2-36B1-D941-8B5A-8286A5F51988}"/>
              </a:ext>
            </a:extLst>
          </p:cNvPr>
          <p:cNvSpPr txBox="1"/>
          <p:nvPr/>
        </p:nvSpPr>
        <p:spPr>
          <a:xfrm>
            <a:off x="4509695" y="6462544"/>
            <a:ext cx="3155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 SSP2025 in Nara, on Sep. 23-28, 2025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BA470FA-1339-F8E1-1F4C-96B8021D3779}"/>
              </a:ext>
            </a:extLst>
          </p:cNvPr>
          <p:cNvSpPr/>
          <p:nvPr/>
        </p:nvSpPr>
        <p:spPr>
          <a:xfrm>
            <a:off x="253188" y="6458838"/>
            <a:ext cx="374650" cy="297454"/>
          </a:xfrm>
          <a:prstGeom prst="rect">
            <a:avLst/>
          </a:prstGeom>
          <a:solidFill>
            <a:srgbClr val="6903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DF3D2206-C81C-FC87-F980-BC7EF2302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2D87B9"/>
              </a:clrFrom>
              <a:clrTo>
                <a:srgbClr val="2D87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40" y="6206344"/>
            <a:ext cx="1728185" cy="60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7" name="组合 46">
            <a:extLst>
              <a:ext uri="{FF2B5EF4-FFF2-40B4-BE49-F238E27FC236}">
                <a16:creationId xmlns:a16="http://schemas.microsoft.com/office/drawing/2014/main" id="{8F49B8CC-BE85-DD37-E996-6D9D4F0D85D6}"/>
              </a:ext>
            </a:extLst>
          </p:cNvPr>
          <p:cNvGrpSpPr/>
          <p:nvPr/>
        </p:nvGrpSpPr>
        <p:grpSpPr>
          <a:xfrm>
            <a:off x="6151435" y="1273005"/>
            <a:ext cx="5867755" cy="4275572"/>
            <a:chOff x="6182496" y="1316193"/>
            <a:chExt cx="5997004" cy="4488666"/>
          </a:xfrm>
        </p:grpSpPr>
        <p:pic>
          <p:nvPicPr>
            <p:cNvPr id="41" name="图片 40">
              <a:extLst>
                <a:ext uri="{FF2B5EF4-FFF2-40B4-BE49-F238E27FC236}">
                  <a16:creationId xmlns:a16="http://schemas.microsoft.com/office/drawing/2014/main" id="{A38F49BC-7D75-B6A1-0D31-1AE20C6ADE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2496" y="1316193"/>
              <a:ext cx="5997004" cy="4488666"/>
            </a:xfrm>
            <a:prstGeom prst="rect">
              <a:avLst/>
            </a:prstGeom>
          </p:spPr>
        </p:pic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DD2DE390-F175-C90F-6115-7ABC2D8B448D}"/>
                </a:ext>
              </a:extLst>
            </p:cNvPr>
            <p:cNvSpPr txBox="1"/>
            <p:nvPr/>
          </p:nvSpPr>
          <p:spPr>
            <a:xfrm rot="20234872">
              <a:off x="7681932" y="2556950"/>
              <a:ext cx="1470484" cy="38382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8BF41C19-81B4-40B7-AC6D-04B836B7E761}"/>
                </a:ext>
              </a:extLst>
            </p:cNvPr>
            <p:cNvSpPr txBox="1"/>
            <p:nvPr/>
          </p:nvSpPr>
          <p:spPr>
            <a:xfrm rot="20234872">
              <a:off x="7578102" y="4139170"/>
              <a:ext cx="1470484" cy="38382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DAEAFA34-1A3B-C9A4-ED6F-5B5F295AB10B}"/>
                </a:ext>
              </a:extLst>
            </p:cNvPr>
            <p:cNvSpPr txBox="1"/>
            <p:nvPr/>
          </p:nvSpPr>
          <p:spPr>
            <a:xfrm rot="20234872">
              <a:off x="9960687" y="4104294"/>
              <a:ext cx="1470484" cy="38382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94A5928C-077D-67AB-C7F4-09D3BB340721}"/>
                </a:ext>
              </a:extLst>
            </p:cNvPr>
            <p:cNvSpPr txBox="1"/>
            <p:nvPr/>
          </p:nvSpPr>
          <p:spPr>
            <a:xfrm rot="20234872">
              <a:off x="9816070" y="2464121"/>
              <a:ext cx="1470484" cy="38382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</p:grpSp>
      <p:sp>
        <p:nvSpPr>
          <p:cNvPr id="10" name="TextBox 4">
            <a:extLst>
              <a:ext uri="{FF2B5EF4-FFF2-40B4-BE49-F238E27FC236}">
                <a16:creationId xmlns:a16="http://schemas.microsoft.com/office/drawing/2014/main" id="{ED8A0CD9-153E-92E7-2D50-CC5E33B99821}"/>
              </a:ext>
            </a:extLst>
          </p:cNvPr>
          <p:cNvSpPr txBox="1"/>
          <p:nvPr/>
        </p:nvSpPr>
        <p:spPr>
          <a:xfrm>
            <a:off x="6591299" y="5398665"/>
            <a:ext cx="4992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Due to multiple resonances exists in the &lt;50eV range of </a:t>
            </a:r>
            <a:r>
              <a:rPr lang="en-US" altLang="zh-CN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127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the above “statistical” approach in A</a:t>
            </a:r>
            <a:r>
              <a:rPr lang="en-US" sz="1200" baseline="-25000" dirty="0">
                <a:latin typeface="Arial" panose="020B0604020202020204" pitchFamily="34" charset="0"/>
                <a:cs typeface="Arial" panose="020B0604020202020204" pitchFamily="34" charset="0"/>
              </a:rPr>
              <a:t>LH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127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 low energy resonances was applied.  There is a clear separation between the s-(red) and p-(blue) waves may suggest a possible new method for p-wave determination. </a:t>
            </a:r>
          </a:p>
        </p:txBody>
      </p: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F88E5EE4-8F05-D14A-9BD1-88B7EA6E8B71}"/>
              </a:ext>
            </a:extLst>
          </p:cNvPr>
          <p:cNvGrpSpPr/>
          <p:nvPr/>
        </p:nvGrpSpPr>
        <p:grpSpPr>
          <a:xfrm>
            <a:off x="415654" y="1279108"/>
            <a:ext cx="5320127" cy="4025495"/>
            <a:chOff x="415654" y="1279108"/>
            <a:chExt cx="5320127" cy="4025495"/>
          </a:xfrm>
        </p:grpSpPr>
        <p:pic>
          <p:nvPicPr>
            <p:cNvPr id="56" name="图片 55">
              <a:extLst>
                <a:ext uri="{FF2B5EF4-FFF2-40B4-BE49-F238E27FC236}">
                  <a16:creationId xmlns:a16="http://schemas.microsoft.com/office/drawing/2014/main" id="{FC13B492-E5FA-E99B-052C-111E5053AD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654" y="1279108"/>
              <a:ext cx="5320127" cy="4025495"/>
            </a:xfrm>
            <a:prstGeom prst="rect">
              <a:avLst/>
            </a:prstGeom>
          </p:spPr>
        </p:pic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70D1BF14-CCB7-38F2-FCDD-ADCBC9132C6F}"/>
                </a:ext>
              </a:extLst>
            </p:cNvPr>
            <p:cNvSpPr txBox="1"/>
            <p:nvPr/>
          </p:nvSpPr>
          <p:spPr>
            <a:xfrm rot="20234872">
              <a:off x="1809401" y="2592260"/>
              <a:ext cx="1387742" cy="36807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10587583-1E4C-FE2E-68B7-59E1EBB08BC8}"/>
                </a:ext>
              </a:extLst>
            </p:cNvPr>
            <p:cNvSpPr txBox="1"/>
            <p:nvPr/>
          </p:nvSpPr>
          <p:spPr>
            <a:xfrm rot="20234872">
              <a:off x="1711413" y="4109562"/>
              <a:ext cx="1387742" cy="36807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868D5BC4-3DB1-E18A-CC6A-5C51131DD3D3}"/>
                </a:ext>
              </a:extLst>
            </p:cNvPr>
            <p:cNvSpPr txBox="1"/>
            <p:nvPr/>
          </p:nvSpPr>
          <p:spPr>
            <a:xfrm rot="20234872">
              <a:off x="3959933" y="4076117"/>
              <a:ext cx="1387742" cy="36807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2D8D6EFB-8501-E694-7608-4B6B852882F8}"/>
                </a:ext>
              </a:extLst>
            </p:cNvPr>
            <p:cNvSpPr txBox="1"/>
            <p:nvPr/>
          </p:nvSpPr>
          <p:spPr>
            <a:xfrm rot="20234872">
              <a:off x="3823453" y="2503240"/>
              <a:ext cx="1387742" cy="36807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kumimoji="1" lang="en-US" altLang="zh-CN" dirty="0">
                  <a:ln w="0"/>
                  <a:solidFill>
                    <a:schemeClr val="accent1">
                      <a:alpha val="2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Preliminary</a:t>
              </a:r>
              <a:endParaRPr kumimoji="1" lang="zh-CN" altLang="en-US" b="1" dirty="0">
                <a:ln/>
                <a:solidFill>
                  <a:schemeClr val="accent1">
                    <a:alpha val="20000"/>
                  </a:schemeClr>
                </a:solidFill>
              </a:endParaRPr>
            </a:p>
          </p:txBody>
        </p:sp>
        <p:sp>
          <p:nvSpPr>
            <p:cNvPr id="50" name="TextBox 4">
              <a:extLst>
                <a:ext uri="{FF2B5EF4-FFF2-40B4-BE49-F238E27FC236}">
                  <a16:creationId xmlns:a16="http://schemas.microsoft.com/office/drawing/2014/main" id="{2EE97D4C-32E7-76B6-461C-F473FEF63E0F}"/>
                </a:ext>
              </a:extLst>
            </p:cNvPr>
            <p:cNvSpPr txBox="1"/>
            <p:nvPr/>
          </p:nvSpPr>
          <p:spPr>
            <a:xfrm>
              <a:off x="990544" y="4158141"/>
              <a:ext cx="350190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Summed gamma energy cut: 3MeV &lt; </a:t>
              </a:r>
              <a:r>
                <a:rPr lang="en-US" sz="900" dirty="0" err="1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Egsum</a:t>
              </a:r>
              <a:r>
                <a:rPr lang="en-US" sz="9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&lt; 5.5MeV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9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Cluster multiplicity cut: 2 &lt; Multi &lt; 10</a:t>
              </a: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2C93C864-1E4A-D2E8-7894-11D9A14236DD}"/>
              </a:ext>
            </a:extLst>
          </p:cNvPr>
          <p:cNvSpPr txBox="1"/>
          <p:nvPr/>
        </p:nvSpPr>
        <p:spPr>
          <a:xfrm>
            <a:off x="8859276" y="6568569"/>
            <a:ext cx="338407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[1]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en-US" altLang="zh-CN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Okudaira, et al. Phys. Rev. C 109, 029903 (2024)</a:t>
            </a:r>
            <a:endParaRPr lang="zh-CN" altLang="en-US" sz="1000" dirty="0">
              <a:solidFill>
                <a:schemeClr val="bg1"/>
              </a:solidFill>
            </a:endParaRPr>
          </a:p>
        </p:txBody>
      </p:sp>
      <p:sp>
        <p:nvSpPr>
          <p:cNvPr id="48" name="TextBox 4">
            <a:extLst>
              <a:ext uri="{FF2B5EF4-FFF2-40B4-BE49-F238E27FC236}">
                <a16:creationId xmlns:a16="http://schemas.microsoft.com/office/drawing/2014/main" id="{273C8530-EA86-5E24-0E4C-20E4715D5B27}"/>
              </a:ext>
            </a:extLst>
          </p:cNvPr>
          <p:cNvSpPr txBox="1"/>
          <p:nvPr/>
        </p:nvSpPr>
        <p:spPr>
          <a:xfrm>
            <a:off x="540774" y="5213999"/>
            <a:ext cx="5650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above plot shows the slope A = -0.00324 +/- 0.00243                                   of the fit A⋅cos(</a:t>
            </a:r>
            <a:r>
              <a:rPr lang="el-GR" sz="1200" dirty="0">
                <a:latin typeface="Arial" panose="020B0604020202020204" pitchFamily="34" charset="0"/>
                <a:cs typeface="Arial" panose="020B0604020202020204" pitchFamily="34" charset="0"/>
              </a:rPr>
              <a:t>θ)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+ B by GTAF on the 0.74eV p-wave resonance of 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139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La.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= −0.0037 ± 0.0014, 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measured by ANNRI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with summed gamma energy range (2MeV, 5.17MeV) for the same resonance 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6511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</TotalTime>
  <Words>213</Words>
  <Application>Microsoft Macintosh PowerPoint</Application>
  <PresentationFormat>宽屏</PresentationFormat>
  <Paragraphs>18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 γ angular distribution analysis in (n, γ) reactions of the low energy neutron resonances of natLa and NaI using the GTAF BaF2 array at CSNS Back-n White Neutron Source  - Mofan Zhang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Marvin Zhang</dc:creator>
  <cp:lastModifiedBy>Zhang, Mofan</cp:lastModifiedBy>
  <cp:revision>33</cp:revision>
  <dcterms:created xsi:type="dcterms:W3CDTF">2025-09-22T05:54:35Z</dcterms:created>
  <dcterms:modified xsi:type="dcterms:W3CDTF">2025-09-23T14:55:43Z</dcterms:modified>
</cp:coreProperties>
</file>