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60" r:id="rId6"/>
    <p:sldId id="257" r:id="rId7"/>
    <p:sldId id="258" r:id="rId8"/>
    <p:sldId id="259" r:id="rId9"/>
    <p:sldId id="261" r:id="rId10"/>
    <p:sldId id="264" r:id="rId11"/>
    <p:sldId id="262" r:id="rId12"/>
    <p:sldId id="263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99"/>
    <p:restoredTop sz="94695"/>
  </p:normalViewPr>
  <p:slideViewPr>
    <p:cSldViewPr snapToGrid="0" snapToObjects="1">
      <p:cViewPr varScale="1">
        <p:scale>
          <a:sx n="123" d="100"/>
          <a:sy n="123" d="100"/>
        </p:scale>
        <p:origin x="126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71B395-2235-0C49-9421-A2CA92C5A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8426A10-315C-5845-8F5D-EAF0FD911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54C86C-DF11-1B4A-B560-36D023E55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34C73F-328E-C943-B09C-683013623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88902"/>
            <a:ext cx="4114800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B31DF4-31E9-0049-B22A-689E7BAE8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941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365BB0-FADF-B84D-8300-46281284F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208B8F-E280-584D-84D9-5C0F4F733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2DF27B-8B61-4644-BDBB-7B531DACE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1F925D-94B1-EC4A-9186-B59234CAA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FD83BC8-BC70-4647-9438-C9E07547A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412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B47CE2-AA14-AF4C-B3DC-D201956B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10AFB57-4F39-E548-BB05-CF1487F5C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5E9863-67D1-B444-9FDF-34DCA827C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210415-B626-A844-9FA7-8B3479B9F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2019BB-5030-E748-A1FF-6B0E84211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68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DE1A96-E3C8-EA47-A4F7-BFF5B95D1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4FDAE9-4D3A-BF4B-AE50-3EB0D2F0BD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D9E156D-BC05-CA48-A2E4-94F95725D3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B319C5-F2CD-A24E-A565-8B3143B55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6B4394-51FD-854F-B830-56C9768CA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E7B200-96E2-BF43-80B0-EF2BC8240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30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C8B880-61CC-AD42-A17A-4B49E06B9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6630607-ADD3-7B4C-86BF-418F65597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7654F27-79D5-8D43-BF21-84313BA63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E3C7206-3791-414C-B282-3962B65BCF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8022926-F9F2-9841-B48D-BFAD53338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8492024-57F0-484E-B4B1-640BAE5C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6491757-FE61-6346-B4C3-6D36168BB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391E609-7469-F74D-9D72-FB7CF7A12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0354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6D5E1D-0016-9E42-BAEE-02B7BD33A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4385239-27C8-AB4D-8F14-C6FE81E3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28FEE98-E9F6-8B4F-B264-919EC25C9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11E202D-9F07-8842-9820-9CA3B96A7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013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E2F885C-E28F-5B4C-B147-A930D1CF9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7BF054F-8FE0-FE47-A35B-04BA7270A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319133-C761-7F40-A89B-F7A0618F9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20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077990-C58B-F742-AFCD-BC9F7B1A8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1C3202-F7FA-FE40-80FC-D32B7631A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B789344-3986-7042-AAFE-C047065AD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9A6B1FE-D84C-E947-9E86-2D8E5B80E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2849A72-3396-9144-A534-E37BBAF1D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BD67FFC-349F-394E-B541-7DD0E6A6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219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1D1804-4892-6D4F-9978-9F03C50A2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B055D05-0726-D441-A0F5-0DB3E0BBBF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65BC315-C347-4D48-B80C-E8873A66DB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56D9AB0-E0EC-694B-89BB-6EBE1EA2B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05CD6C9-BD3E-314E-9FD1-78CD1E612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F751967-97B5-C341-8270-47E1AA46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212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5282BA-63B5-3243-AFD2-42F63F07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C9726E5-F48B-F849-9ADE-9399E1A63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9CB42C-FFE5-A249-BE5F-CA6B375EC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E9C5A2-B602-244B-B189-7F8A6D5B5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5ABA4C-3903-F24A-9FEC-A3C669F86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834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289C21F-BC32-BD47-92FE-24109C42D2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4704A5A-D0D0-F74D-A75C-365071A55B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9ACF2E-1A6E-0042-B55D-715D7C661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802D9C-299C-134E-B100-E3BC8346D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75DDE0-F763-224B-BAA4-97EE86C6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37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0E5F5F4F-12BE-D447-9166-9A057E60C58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233851"/>
            <a:ext cx="12192000" cy="1624148"/>
          </a:xfrm>
          <a:prstGeom prst="rect">
            <a:avLst/>
          </a:prstGeom>
        </p:spPr>
      </p:pic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26CFD6E-EC0A-3B4B-AFD0-C804F522A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037C647-EB3C-024E-9B1A-6308AC5CE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E24930-94F0-AB43-B40C-B06775BFB2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3A716-5E06-9942-9068-090430ADC08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6F23B0-78B6-8A4A-AC01-1B9F8990C9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EB1E7B-5265-E048-A2D1-AB83BD88B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A9A7DF7-06F0-AB43-A3EF-FB5FC4684C9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426075" y="6282266"/>
            <a:ext cx="1339850" cy="44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82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FD016D4-D338-77D8-0F17-87FA29C7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FF35154-EC90-EAE9-26DC-0D8CB2EDE276}"/>
              </a:ext>
            </a:extLst>
          </p:cNvPr>
          <p:cNvSpPr txBox="1"/>
          <p:nvPr/>
        </p:nvSpPr>
        <p:spPr>
          <a:xfrm>
            <a:off x="635000" y="1854200"/>
            <a:ext cx="10922000" cy="3170099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Bierstadt Display" panose="020F0502020204030204" pitchFamily="34" charset="0"/>
              </a:rPr>
              <a:t>IWAA2026</a:t>
            </a:r>
          </a:p>
          <a:p>
            <a:r>
              <a:rPr lang="en-US" sz="4000" dirty="0">
                <a:solidFill>
                  <a:srgbClr val="C00000"/>
                </a:solidFill>
                <a:latin typeface="Bierstadt Display" panose="020F0502020204030204" pitchFamily="34" charset="0"/>
              </a:rPr>
              <a:t>Organizational Announcements</a:t>
            </a:r>
          </a:p>
          <a:p>
            <a:endParaRPr lang="en-US" sz="4000" dirty="0">
              <a:solidFill>
                <a:srgbClr val="C00000"/>
              </a:solidFill>
              <a:latin typeface="Bierstadt Display" panose="020F0502020204030204" pitchFamily="34" charset="0"/>
            </a:endParaRPr>
          </a:p>
          <a:p>
            <a:r>
              <a:rPr lang="en-US" sz="4000" dirty="0">
                <a:solidFill>
                  <a:srgbClr val="C00000"/>
                </a:solidFill>
                <a:latin typeface="Bierstadt Display" panose="020F0502020204030204" pitchFamily="34" charset="0"/>
              </a:rPr>
              <a:t>Yuichi Okayasu / IWAA2026 Organizing Committee</a:t>
            </a:r>
          </a:p>
          <a:p>
            <a:r>
              <a:rPr lang="en-US" sz="4000" dirty="0">
                <a:solidFill>
                  <a:srgbClr val="C00000"/>
                </a:solidFill>
                <a:latin typeface="Bierstadt Display" panose="020F0502020204030204" pitchFamily="34" charset="0"/>
              </a:rPr>
              <a:t>5 October 2026</a:t>
            </a:r>
          </a:p>
        </p:txBody>
      </p:sp>
    </p:spTree>
    <p:extLst>
      <p:ext uri="{BB962C8B-B14F-4D97-AF65-F5344CB8AC3E}">
        <p14:creationId xmlns:p14="http://schemas.microsoft.com/office/powerpoint/2010/main" val="2210493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C28725E-8816-6233-E536-C87E2BD9F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406" y="95249"/>
            <a:ext cx="5769429" cy="576942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03D2A56-F3DD-3B40-67B3-5051AC76B76B}"/>
              </a:ext>
            </a:extLst>
          </p:cNvPr>
          <p:cNvSpPr txBox="1"/>
          <p:nvPr/>
        </p:nvSpPr>
        <p:spPr>
          <a:xfrm>
            <a:off x="0" y="0"/>
            <a:ext cx="2319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Floor guide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8F2CCF9-6B59-30DA-BA53-39EC40D539AA}"/>
              </a:ext>
            </a:extLst>
          </p:cNvPr>
          <p:cNvSpPr txBox="1"/>
          <p:nvPr/>
        </p:nvSpPr>
        <p:spPr>
          <a:xfrm>
            <a:off x="8753323" y="2955471"/>
            <a:ext cx="1698542" cy="46166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We’re here</a:t>
            </a:r>
          </a:p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Convention Hall 200</a:t>
            </a: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4D46B4EF-6781-4605-2500-03865B59FEC6}"/>
              </a:ext>
            </a:extLst>
          </p:cNvPr>
          <p:cNvCxnSpPr/>
          <p:nvPr/>
        </p:nvCxnSpPr>
        <p:spPr>
          <a:xfrm flipH="1">
            <a:off x="8515350" y="3417136"/>
            <a:ext cx="237973" cy="18331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E8E77A2-1C1F-777D-8B1B-D161550B3487}"/>
              </a:ext>
            </a:extLst>
          </p:cNvPr>
          <p:cNvSpPr txBox="1"/>
          <p:nvPr/>
        </p:nvSpPr>
        <p:spPr>
          <a:xfrm>
            <a:off x="5591618" y="2463381"/>
            <a:ext cx="883575" cy="46166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Poster</a:t>
            </a:r>
          </a:p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Rm 202B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3AA472BC-CD0B-D0FA-F68C-2A956F9046BB}"/>
              </a:ext>
            </a:extLst>
          </p:cNvPr>
          <p:cNvCxnSpPr/>
          <p:nvPr/>
        </p:nvCxnSpPr>
        <p:spPr>
          <a:xfrm>
            <a:off x="6475193" y="2925046"/>
            <a:ext cx="350150" cy="35699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23DF990-22C2-68B4-3965-E8FEF5D331D5}"/>
              </a:ext>
            </a:extLst>
          </p:cNvPr>
          <p:cNvSpPr txBox="1"/>
          <p:nvPr/>
        </p:nvSpPr>
        <p:spPr>
          <a:xfrm>
            <a:off x="8753323" y="4137442"/>
            <a:ext cx="1242071" cy="276999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Main entrance</a:t>
            </a: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37FD83DC-4A59-51E5-73EA-43A7F686EB45}"/>
              </a:ext>
            </a:extLst>
          </p:cNvPr>
          <p:cNvCxnSpPr>
            <a:cxnSpLocks/>
          </p:cNvCxnSpPr>
          <p:nvPr/>
        </p:nvCxnSpPr>
        <p:spPr>
          <a:xfrm flipH="1">
            <a:off x="7927521" y="4414441"/>
            <a:ext cx="825802" cy="337173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E34FDCE-E3C6-10E5-6E2C-25C75AD84B34}"/>
              </a:ext>
            </a:extLst>
          </p:cNvPr>
          <p:cNvSpPr txBox="1"/>
          <p:nvPr/>
        </p:nvSpPr>
        <p:spPr>
          <a:xfrm>
            <a:off x="9374358" y="5940005"/>
            <a:ext cx="1637628" cy="46166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Smoking area</a:t>
            </a:r>
          </a:p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(outside this build.)</a:t>
            </a: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0A7DEE91-3111-40A7-0341-360AD4AB6D0F}"/>
              </a:ext>
            </a:extLst>
          </p:cNvPr>
          <p:cNvCxnSpPr/>
          <p:nvPr/>
        </p:nvCxnSpPr>
        <p:spPr>
          <a:xfrm flipV="1">
            <a:off x="11011986" y="5657850"/>
            <a:ext cx="295550" cy="282155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9C9A917-7EC2-659E-7759-4B568CDFD468}"/>
              </a:ext>
            </a:extLst>
          </p:cNvPr>
          <p:cNvSpPr txBox="1"/>
          <p:nvPr/>
        </p:nvSpPr>
        <p:spPr>
          <a:xfrm>
            <a:off x="8393490" y="116007"/>
            <a:ext cx="1335879" cy="46166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LOC secretariat</a:t>
            </a:r>
          </a:p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Rm 407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9391679D-E05C-7665-762F-06DE0A50D181}"/>
              </a:ext>
            </a:extLst>
          </p:cNvPr>
          <p:cNvCxnSpPr>
            <a:stCxn id="17" idx="1"/>
          </p:cNvCxnSpPr>
          <p:nvPr/>
        </p:nvCxnSpPr>
        <p:spPr>
          <a:xfrm flipH="1">
            <a:off x="7658100" y="346840"/>
            <a:ext cx="735390" cy="17638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B7A61EA-E84C-E13F-45B7-1F93F63EB901}"/>
              </a:ext>
            </a:extLst>
          </p:cNvPr>
          <p:cNvSpPr txBox="1"/>
          <p:nvPr/>
        </p:nvSpPr>
        <p:spPr>
          <a:xfrm>
            <a:off x="167677" y="941474"/>
            <a:ext cx="53704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All oral presentation @ Convention Hall 200</a:t>
            </a:r>
          </a:p>
          <a:p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Poster @ Rm 202B</a:t>
            </a:r>
          </a:p>
          <a:p>
            <a:endParaRPr 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LOC secretariat @ Rm 407</a:t>
            </a: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(for </a:t>
            </a:r>
            <a:r>
              <a:rPr lang="fr-FR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receipt reissuance/correction, inquiries, </a:t>
            </a:r>
          </a:p>
          <a:p>
            <a:r>
              <a:rPr lang="fr-FR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donations, etc.)</a:t>
            </a:r>
          </a:p>
          <a:p>
            <a:endParaRPr lang="fr-FR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6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 AEDs @ 1F &amp; 3F</a:t>
            </a:r>
          </a:p>
          <a:p>
            <a:endParaRPr 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Smoking area is located outside this building </a:t>
            </a: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to the northwest.</a:t>
            </a: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Smoking outside designated areas </a:t>
            </a: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may result in a fine of 2,000 JPY.</a:t>
            </a:r>
          </a:p>
          <a:p>
            <a:endParaRPr 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Other : coin lockers (coin-return type) </a:t>
            </a: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and a portable charger rental service (330 JPY </a:t>
            </a: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for a two-day rental; credit cards OK) @ 1F</a:t>
            </a:r>
            <a:endParaRPr 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045B31A-7BFC-70AA-E75E-74EBC0659880}"/>
              </a:ext>
            </a:extLst>
          </p:cNvPr>
          <p:cNvSpPr/>
          <p:nvPr/>
        </p:nvSpPr>
        <p:spPr>
          <a:xfrm>
            <a:off x="7486650" y="1943100"/>
            <a:ext cx="171450" cy="244929"/>
          </a:xfrm>
          <a:prstGeom prst="round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3D476BC2-DC93-4E2A-714B-2478CBC51761}"/>
              </a:ext>
            </a:extLst>
          </p:cNvPr>
          <p:cNvSpPr/>
          <p:nvPr/>
        </p:nvSpPr>
        <p:spPr>
          <a:xfrm>
            <a:off x="8013243" y="4816929"/>
            <a:ext cx="306163" cy="244929"/>
          </a:xfrm>
          <a:prstGeom prst="round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2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B3E97-560C-7639-1887-4807B04E4A8E}"/>
              </a:ext>
            </a:extLst>
          </p:cNvPr>
          <p:cNvSpPr txBox="1"/>
          <p:nvPr/>
        </p:nvSpPr>
        <p:spPr>
          <a:xfrm>
            <a:off x="0" y="0"/>
            <a:ext cx="10521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Tsukuba Int’l Congress Center (EPOCHAL TSUKUBA) emergency evacuation 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E82CBA0-D7C3-3694-368D-436A825F8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567" y="523220"/>
            <a:ext cx="6264000" cy="55488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FF55BAC-010A-B5EC-10C7-990F3FDBC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033" y="639929"/>
            <a:ext cx="4181516" cy="278907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E07C5FB-E15D-F34E-C51C-EC9280B06518}"/>
              </a:ext>
            </a:extLst>
          </p:cNvPr>
          <p:cNvSpPr txBox="1"/>
          <p:nvPr/>
        </p:nvSpPr>
        <p:spPr>
          <a:xfrm>
            <a:off x="37664" y="3857170"/>
            <a:ext cx="586373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In the event of a disaster such as a fire or earthquake, </a:t>
            </a:r>
          </a:p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do not remain inside the building; </a:t>
            </a:r>
          </a:p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please evacuate outside through the main entrance.</a:t>
            </a:r>
          </a:p>
          <a:p>
            <a:endParaRPr 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In the event of a major earthquake requiring evacuation, </a:t>
            </a:r>
          </a:p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some cell phone models will provide an advance warning </a:t>
            </a:r>
          </a:p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with a loud alert sound.</a:t>
            </a:r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A3239607-F64B-3E7E-9776-C5448EB3BC1F}"/>
              </a:ext>
            </a:extLst>
          </p:cNvPr>
          <p:cNvSpPr/>
          <p:nvPr/>
        </p:nvSpPr>
        <p:spPr>
          <a:xfrm flipH="1">
            <a:off x="5680566" y="6072030"/>
            <a:ext cx="4173851" cy="12311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8AA7960D-0186-5418-8E7C-38E1B3F5F258}"/>
              </a:ext>
            </a:extLst>
          </p:cNvPr>
          <p:cNvSpPr/>
          <p:nvPr/>
        </p:nvSpPr>
        <p:spPr>
          <a:xfrm rot="5400000" flipH="1">
            <a:off x="4343043" y="4672952"/>
            <a:ext cx="2675043" cy="123111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F33DE887-B037-6406-46DF-0C818DF2A273}"/>
              </a:ext>
            </a:extLst>
          </p:cNvPr>
          <p:cNvSpPr/>
          <p:nvPr/>
        </p:nvSpPr>
        <p:spPr>
          <a:xfrm flipH="1">
            <a:off x="3494314" y="3273877"/>
            <a:ext cx="2124695" cy="12311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図 17" descr="能登半島地震で鳴り響いた「緊急地震速報」 受信できないスマホはあったのか（1/2 ページ） - ITmedia Mobile">
            <a:extLst>
              <a:ext uri="{FF2B5EF4-FFF2-40B4-BE49-F238E27FC236}">
                <a16:creationId xmlns:a16="http://schemas.microsoft.com/office/drawing/2014/main" id="{AAFF0498-DFD3-1C72-7CD8-C1B2A37851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66" t="23611" r="5777" b="21780"/>
          <a:stretch>
            <a:fillRect/>
          </a:stretch>
        </p:blipFill>
        <p:spPr>
          <a:xfrm>
            <a:off x="4256860" y="5352670"/>
            <a:ext cx="943790" cy="135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6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39DADA-3F28-02B5-1018-7AB48BEB1776}"/>
              </a:ext>
            </a:extLst>
          </p:cNvPr>
          <p:cNvSpPr txBox="1"/>
          <p:nvPr/>
        </p:nvSpPr>
        <p:spPr>
          <a:xfrm>
            <a:off x="0" y="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Wi-Fi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D46BB84-9EFE-F757-CB91-FF8518EF6801}"/>
              </a:ext>
            </a:extLst>
          </p:cNvPr>
          <p:cNvSpPr txBox="1"/>
          <p:nvPr/>
        </p:nvSpPr>
        <p:spPr>
          <a:xfrm>
            <a:off x="577964" y="910229"/>
            <a:ext cx="110360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 have arranged Wi-Fi service for IWAA2026.</a:t>
            </a:r>
          </a:p>
          <a:p>
            <a:r>
              <a:rPr 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All participants can use it for free in Convention Hall 200 and Room 202B.</a:t>
            </a:r>
          </a:p>
          <a:p>
            <a:endParaRPr lang="en-US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SSID / passphrase : see your name tag.</a:t>
            </a:r>
          </a:p>
          <a:p>
            <a:endParaRPr lang="en-US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Unfortunately, </a:t>
            </a:r>
            <a:r>
              <a:rPr lang="en-US" sz="2000" b="1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eduroam</a:t>
            </a:r>
            <a:r>
              <a:rPr 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is not available.</a:t>
            </a:r>
          </a:p>
        </p:txBody>
      </p:sp>
    </p:spTree>
    <p:extLst>
      <p:ext uri="{BB962C8B-B14F-4D97-AF65-F5344CB8AC3E}">
        <p14:creationId xmlns:p14="http://schemas.microsoft.com/office/powerpoint/2010/main" val="3031304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68A55EF-F2C7-3D48-91F2-32F683C66EAF}"/>
              </a:ext>
            </a:extLst>
          </p:cNvPr>
          <p:cNvSpPr txBox="1"/>
          <p:nvPr/>
        </p:nvSpPr>
        <p:spPr>
          <a:xfrm>
            <a:off x="0" y="0"/>
            <a:ext cx="1353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Format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AAF9EB-0F67-89C4-3826-A88F6B657385}"/>
              </a:ext>
            </a:extLst>
          </p:cNvPr>
          <p:cNvSpPr txBox="1"/>
          <p:nvPr/>
        </p:nvSpPr>
        <p:spPr>
          <a:xfrm>
            <a:off x="0" y="845387"/>
            <a:ext cx="12192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Presentations</a:t>
            </a: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If you haven’t already, please send me your slide, we will upload it to the indico / laptop.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 minutes to present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5 minutes for discussion after talk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 will have microphones</a:t>
            </a:r>
          </a:p>
          <a:p>
            <a:endParaRPr lang="en-US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Poster session</a:t>
            </a: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Poster session will be on Thursday 10:10 – 11:25 and 14:45 – 15:50 @ Rm 202B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Core times;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Odd # program codes : 10:10 – 11:10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Even # program codes : 14:45 – 15:45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Please bring your posters with you on Thursday morning and remove them by 16:00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(Note : any posters remaining after this will be removed by the LOC staffs)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Best poster award. Please vote for the best poster. 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   The ballot is inside your name tag. The ballot box is placed in Rm. 202B.</a:t>
            </a:r>
          </a:p>
        </p:txBody>
      </p:sp>
    </p:spTree>
    <p:extLst>
      <p:ext uri="{BB962C8B-B14F-4D97-AF65-F5344CB8AC3E}">
        <p14:creationId xmlns:p14="http://schemas.microsoft.com/office/powerpoint/2010/main" val="2280513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F6C52D3-3801-0C86-748F-345F323943EA}"/>
              </a:ext>
            </a:extLst>
          </p:cNvPr>
          <p:cNvSpPr txBox="1"/>
          <p:nvPr/>
        </p:nvSpPr>
        <p:spPr>
          <a:xfrm>
            <a:off x="0" y="0"/>
            <a:ext cx="1443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General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7A5FAAC-F290-7AD6-5789-3CCDDC58FFA9}"/>
              </a:ext>
            </a:extLst>
          </p:cNvPr>
          <p:cNvSpPr txBox="1"/>
          <p:nvPr/>
        </p:nvSpPr>
        <p:spPr>
          <a:xfrm>
            <a:off x="0" y="461665"/>
            <a:ext cx="12192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Lunch (and dinner)</a:t>
            </a: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Restaurant (same as ICE breaker party)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7-Eleven Convenience Store (for those looking to save money; coffee is good.)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My recommendations are listed in “Practical Information” of the IWAA2026 indico.</a:t>
            </a:r>
          </a:p>
          <a:p>
            <a:endParaRPr lang="en-US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Coffee breaks</a:t>
            </a: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 will have coffee, tea, water and pastries @ entrance of this hall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    </a:t>
            </a:r>
            <a:r>
              <a:rPr 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Please do not bring your drink w/o a lid to this all (Rm 202B is OK)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 will signal 5 minutes before the end of the coffee break</a:t>
            </a:r>
          </a:p>
          <a:p>
            <a:endParaRPr lang="en-US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Excursion, KEK tour and banquet</a:t>
            </a: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The excursion and the KEK tour are packaged together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If you wish to participate, please notify the secretariat 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by the end of the final session on Wednesday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The bus will travel in the following order: excursion, KEK tour, banquet, and Tsukuba Center.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The bus departs from the main entrance of this venue at 13:00 on Thursday; 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please gather promptly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Participants joining only the excursion and KEK tour are asked to make their own way 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from KEK to Tsukuba Center Station using public bus transportation</a:t>
            </a:r>
          </a:p>
        </p:txBody>
      </p:sp>
    </p:spTree>
    <p:extLst>
      <p:ext uri="{BB962C8B-B14F-4D97-AF65-F5344CB8AC3E}">
        <p14:creationId xmlns:p14="http://schemas.microsoft.com/office/powerpoint/2010/main" val="2659478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0D0A8DB-16C8-8B57-6A93-36EB30B2FD3C}"/>
              </a:ext>
            </a:extLst>
          </p:cNvPr>
          <p:cNvSpPr txBox="1"/>
          <p:nvPr/>
        </p:nvSpPr>
        <p:spPr>
          <a:xfrm>
            <a:off x="0" y="0"/>
            <a:ext cx="781271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Group photo</a:t>
            </a:r>
          </a:p>
          <a:p>
            <a:endParaRPr lang="en-US" sz="24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 will take a group photo after the morning session on October 7.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The photo will be taken on the stairs at the venue exit.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B053E52-10A1-1A1A-1DF4-E5FFEFA79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899" y="1384995"/>
            <a:ext cx="5566202" cy="483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87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9F12345-932D-FCA7-3337-2A0B567455E5}"/>
              </a:ext>
            </a:extLst>
          </p:cNvPr>
          <p:cNvSpPr txBox="1"/>
          <p:nvPr/>
        </p:nvSpPr>
        <p:spPr>
          <a:xfrm>
            <a:off x="0" y="0"/>
            <a:ext cx="1443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General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A7E9723-C134-0BA0-3925-17C11A0FE4FE}"/>
              </a:ext>
            </a:extLst>
          </p:cNvPr>
          <p:cNvSpPr txBox="1"/>
          <p:nvPr/>
        </p:nvSpPr>
        <p:spPr>
          <a:xfrm>
            <a:off x="0" y="74741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Participation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 have 74 participants from 34 different institutions</a:t>
            </a:r>
            <a:endParaRPr 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6CDA9925-8F02-0765-0583-2A7E35C0C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104199"/>
              </p:ext>
            </p:extLst>
          </p:nvPr>
        </p:nvGraphicFramePr>
        <p:xfrm>
          <a:off x="48000" y="1575281"/>
          <a:ext cx="12096000" cy="267589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16000">
                  <a:extLst>
                    <a:ext uri="{9D8B030D-6E8A-4147-A177-3AD203B41FA5}">
                      <a16:colId xmlns:a16="http://schemas.microsoft.com/office/drawing/2014/main" val="3096830892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258898814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2966132097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567018586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2524739321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3421336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Advanced Metrology Co., Ltd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ALBA Synchrotron Light source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Argonne National Laboratory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Brookhaven National Lab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Canadian Light Source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CEA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5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CERN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Conservatoire Nationale des Arts et Métiers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DESY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Duke University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ESRF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European Spallation Source ERIC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71298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Fermi National Accelerator Laboratory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GSI 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Helmholtzzentrum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Darmstadt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INFN-LNF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Institute of Modern Physics, Chinese Academy of Sciences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Janicki Industries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KEK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5463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Korea University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Laboratoire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Commun de 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Métrologie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LNE-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Cnam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Leica Geosystems AG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Los Alamos National Laboratory (LANL)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MAX IV Laboratory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Mishima Engineering &amp; Technology Consultancy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0087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National Institute of Physics, University of the Philippines Diliman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National Synchrotron Radiation Laboratory, University of Science and Technology of China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NSRRC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SA Engineering Co., Ltd.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SDK 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Co.,Ltd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SLAC National Accelerator Laboratory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468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Suzhou national laboratory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Synchrotron Light Research Institute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Synchrotron SOLEIL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University of Science and Technology of China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4211253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678003D-F883-2ED2-F531-662A5988F805}"/>
              </a:ext>
            </a:extLst>
          </p:cNvPr>
          <p:cNvSpPr txBox="1"/>
          <p:nvPr/>
        </p:nvSpPr>
        <p:spPr>
          <a:xfrm>
            <a:off x="1663813" y="4894240"/>
            <a:ext cx="8864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 would like to express our sincere gratitude to everyone who participated.</a:t>
            </a:r>
          </a:p>
        </p:txBody>
      </p:sp>
    </p:spTree>
    <p:extLst>
      <p:ext uri="{BB962C8B-B14F-4D97-AF65-F5344CB8AC3E}">
        <p14:creationId xmlns:p14="http://schemas.microsoft.com/office/powerpoint/2010/main" val="3853031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FAD298A-6D04-C36F-7887-7DB55D387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469" y="1868905"/>
            <a:ext cx="6302974" cy="420403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C38A51F-4AA4-B7E4-65DE-4884EAD76AA0}"/>
              </a:ext>
            </a:extLst>
          </p:cNvPr>
          <p:cNvSpPr txBox="1"/>
          <p:nvPr/>
        </p:nvSpPr>
        <p:spPr>
          <a:xfrm>
            <a:off x="0" y="0"/>
            <a:ext cx="909101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Name tag straps</a:t>
            </a:r>
          </a:p>
          <a:p>
            <a:endParaRPr 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I made them using Japanese tatami-mat edge tapes.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(Note : they are not made from the tatami in my own home.)</a:t>
            </a:r>
          </a:p>
          <a:p>
            <a:endParaRPr 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I got a bit carried away and made 100 of them, so we still have some in stock.</a:t>
            </a:r>
          </a:p>
          <a:p>
            <a:endParaRPr 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If you bring it for your colleague or family,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please come by Rm. 407!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BF19889-88C9-FADC-8211-D25530C1F43E}"/>
              </a:ext>
            </a:extLst>
          </p:cNvPr>
          <p:cNvSpPr txBox="1"/>
          <p:nvPr/>
        </p:nvSpPr>
        <p:spPr>
          <a:xfrm>
            <a:off x="3749648" y="4896921"/>
            <a:ext cx="1591718" cy="276999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Tatami edge tape</a:t>
            </a: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E2135409-0409-4121-A25E-7CECFFAC0781}"/>
              </a:ext>
            </a:extLst>
          </p:cNvPr>
          <p:cNvCxnSpPr>
            <a:stCxn id="4" idx="3"/>
          </p:cNvCxnSpPr>
          <p:nvPr/>
        </p:nvCxnSpPr>
        <p:spPr>
          <a:xfrm>
            <a:off x="5341366" y="5035421"/>
            <a:ext cx="447251" cy="613711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878909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ebef6a-cc49-4162-ab96-4f5a2443d717" xsi:nil="true"/>
    <lcf76f155ced4ddcb4097134ff3c332f xmlns="2df9d27c-2614-45d4-b601-18168dc7ee4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AB3E52E20D86D42BF3D2D68A56FEE46" ma:contentTypeVersion="11" ma:contentTypeDescription="新しいドキュメントを作成します。" ma:contentTypeScope="" ma:versionID="84c76d66235e8a97f79ed84d19198d39">
  <xsd:schema xmlns:xsd="http://www.w3.org/2001/XMLSchema" xmlns:xs="http://www.w3.org/2001/XMLSchema" xmlns:p="http://schemas.microsoft.com/office/2006/metadata/properties" xmlns:ns2="2df9d27c-2614-45d4-b601-18168dc7ee45" xmlns:ns3="4febef6a-cc49-4162-ab96-4f5a2443d717" targetNamespace="http://schemas.microsoft.com/office/2006/metadata/properties" ma:root="true" ma:fieldsID="b5fc3e95fc8d2dec06f5d3eef8ba6ebb" ns2:_="" ns3:_="">
    <xsd:import namespace="2df9d27c-2614-45d4-b601-18168dc7ee45"/>
    <xsd:import namespace="4febef6a-cc49-4162-ab96-4f5a2443d7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f9d27c-2614-45d4-b601-18168dc7ee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7e36e0a2-e31d-4704-a623-fa914404ec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ebef6a-cc49-4162-ab96-4f5a2443d71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e9fcd69-89c7-48cd-ad0c-201a88d98b8b}" ma:internalName="TaxCatchAll" ma:showField="CatchAllData" ma:web="4febef6a-cc49-4162-ab96-4f5a2443d7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54DAAE-1B8F-4588-A0AC-C535508417D3}">
  <ds:schemaRefs>
    <ds:schemaRef ds:uri="http://schemas.microsoft.com/office/2006/metadata/properties"/>
    <ds:schemaRef ds:uri="http://schemas.microsoft.com/office/infopath/2007/PartnerControls"/>
    <ds:schemaRef ds:uri="4febef6a-cc49-4162-ab96-4f5a2443d717"/>
    <ds:schemaRef ds:uri="2df9d27c-2614-45d4-b601-18168dc7ee45"/>
  </ds:schemaRefs>
</ds:datastoreItem>
</file>

<file path=customXml/itemProps2.xml><?xml version="1.0" encoding="utf-8"?>
<ds:datastoreItem xmlns:ds="http://schemas.openxmlformats.org/officeDocument/2006/customXml" ds:itemID="{D0AA068E-C06F-44FB-9565-D3ABCB654F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25E1E0-A6F8-4167-9B03-9802251E1F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f9d27c-2614-45d4-b601-18168dc7ee45"/>
    <ds:schemaRef ds:uri="4febef6a-cc49-4162-ab96-4f5a2443d7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865</Words>
  <Application>Microsoft Office PowerPoint</Application>
  <PresentationFormat>ワイド画面</PresentationFormat>
  <Paragraphs>138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5" baseType="lpstr">
      <vt:lpstr>メイリオ</vt:lpstr>
      <vt:lpstr>游ゴシック</vt:lpstr>
      <vt:lpstr>游ゴシック Light</vt:lpstr>
      <vt:lpstr>Arial</vt:lpstr>
      <vt:lpstr>Bierstadt Display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吉成 喜久代</dc:creator>
  <cp:lastModifiedBy>OKAYASU Yuichi</cp:lastModifiedBy>
  <cp:revision>27</cp:revision>
  <dcterms:created xsi:type="dcterms:W3CDTF">2020-04-15T03:00:52Z</dcterms:created>
  <dcterms:modified xsi:type="dcterms:W3CDTF">2026-10-01T04:56:02Z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0x0101002AB3E52E20D86D42BF3D2D68A56FEE46</vt:lpwstr>
  </property>
</Properties>
</file>