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8" r:id="rId3"/>
    <p:sldId id="259" r:id="rId4"/>
    <p:sldId id="261" r:id="rId5"/>
    <p:sldId id="262" r:id="rId6"/>
    <p:sldId id="265" r:id="rId7"/>
    <p:sldId id="263" r:id="rId8"/>
    <p:sldId id="278" r:id="rId9"/>
    <p:sldId id="267" r:id="rId10"/>
    <p:sldId id="280" r:id="rId11"/>
    <p:sldId id="274" r:id="rId12"/>
    <p:sldId id="276" r:id="rId13"/>
    <p:sldId id="270" r:id="rId14"/>
    <p:sldId id="275" r:id="rId15"/>
    <p:sldId id="271" r:id="rId16"/>
    <p:sldId id="281" r:id="rId17"/>
    <p:sldId id="272" r:id="rId18"/>
    <p:sldId id="277" r:id="rId19"/>
    <p:sldId id="273" r:id="rId20"/>
    <p:sldId id="268" r:id="rId21"/>
    <p:sldId id="257"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24" autoAdjust="0"/>
    <p:restoredTop sz="94660"/>
  </p:normalViewPr>
  <p:slideViewPr>
    <p:cSldViewPr snapToGrid="0">
      <p:cViewPr varScale="1">
        <p:scale>
          <a:sx n="56" d="100"/>
          <a:sy n="56" d="100"/>
        </p:scale>
        <p:origin x="64" y="4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82AE50-B560-491C-BF99-2CCEC9025400}" type="datetimeFigureOut">
              <a:rPr lang="en-GB" smtClean="0"/>
              <a:t>05/10/2026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EDFDC6-12ED-433A-AEAD-A726B8A142D4}" type="slidenum">
              <a:rPr lang="en-GB" smtClean="0"/>
              <a:t>‹#›</a:t>
            </a:fld>
            <a:endParaRPr lang="en-GB"/>
          </a:p>
        </p:txBody>
      </p:sp>
    </p:spTree>
    <p:extLst>
      <p:ext uri="{BB962C8B-B14F-4D97-AF65-F5344CB8AC3E}">
        <p14:creationId xmlns:p14="http://schemas.microsoft.com/office/powerpoint/2010/main" val="9767367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850BC-6304-4546-8641-5048A2F3F594}"/>
              </a:ext>
            </a:extLst>
          </p:cNvPr>
          <p:cNvSpPr>
            <a:spLocks noGrp="1"/>
          </p:cNvSpPr>
          <p:nvPr>
            <p:ph type="ctrTitle" hasCustomPrompt="1"/>
          </p:nvPr>
        </p:nvSpPr>
        <p:spPr>
          <a:xfrm>
            <a:off x="1524000" y="3149691"/>
            <a:ext cx="9144000" cy="1696698"/>
          </a:xfrm>
        </p:spPr>
        <p:txBody>
          <a:bodyPr anchor="ctr"/>
          <a:lstStyle>
            <a:lvl1pPr algn="ctr">
              <a:defRPr sz="6000"/>
            </a:lvl1pPr>
          </a:lstStyle>
          <a:p>
            <a:r>
              <a:rPr lang="en-US" dirty="0"/>
              <a:t>Title</a:t>
            </a:r>
          </a:p>
        </p:txBody>
      </p:sp>
      <p:sp>
        <p:nvSpPr>
          <p:cNvPr id="3" name="Subtitle 2">
            <a:extLst>
              <a:ext uri="{FF2B5EF4-FFF2-40B4-BE49-F238E27FC236}">
                <a16:creationId xmlns:a16="http://schemas.microsoft.com/office/drawing/2014/main" id="{FD6EBABB-2723-4C28-BE08-D676A9849348}"/>
              </a:ext>
            </a:extLst>
          </p:cNvPr>
          <p:cNvSpPr>
            <a:spLocks noGrp="1"/>
          </p:cNvSpPr>
          <p:nvPr>
            <p:ph type="subTitle" idx="1" hasCustomPrompt="1"/>
          </p:nvPr>
        </p:nvSpPr>
        <p:spPr>
          <a:xfrm>
            <a:off x="1524000" y="5038948"/>
            <a:ext cx="9144000" cy="90000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Author(</a:t>
            </a:r>
            <a:r>
              <a:rPr lang="en-US"/>
              <a:t>s), Affiliations</a:t>
            </a:r>
            <a:r>
              <a:rPr lang="en-US" dirty="0"/>
              <a:t>(s)</a:t>
            </a:r>
          </a:p>
        </p:txBody>
      </p:sp>
      <p:pic>
        <p:nvPicPr>
          <p:cNvPr id="10" name="Picture 9">
            <a:extLst>
              <a:ext uri="{FF2B5EF4-FFF2-40B4-BE49-F238E27FC236}">
                <a16:creationId xmlns:a16="http://schemas.microsoft.com/office/drawing/2014/main" id="{82726432-0E4F-48AD-9D85-18B8CCF4FE93}"/>
              </a:ext>
            </a:extLst>
          </p:cNvPr>
          <p:cNvPicPr>
            <a:picLocks noChangeAspect="1"/>
          </p:cNvPicPr>
          <p:nvPr userDrawn="1"/>
        </p:nvPicPr>
        <p:blipFill>
          <a:blip r:embed="rId2"/>
          <a:stretch>
            <a:fillRect/>
          </a:stretch>
        </p:blipFill>
        <p:spPr>
          <a:xfrm>
            <a:off x="0" y="0"/>
            <a:ext cx="12192000" cy="3143250"/>
          </a:xfrm>
          <a:prstGeom prst="rect">
            <a:avLst/>
          </a:prstGeom>
        </p:spPr>
      </p:pic>
      <p:sp>
        <p:nvSpPr>
          <p:cNvPr id="4" name="TextBox 3">
            <a:extLst>
              <a:ext uri="{FF2B5EF4-FFF2-40B4-BE49-F238E27FC236}">
                <a16:creationId xmlns:a16="http://schemas.microsoft.com/office/drawing/2014/main" id="{C5A12710-E0A8-43C5-AB45-6AA1EEA919C6}"/>
              </a:ext>
            </a:extLst>
          </p:cNvPr>
          <p:cNvSpPr txBox="1"/>
          <p:nvPr userDrawn="1"/>
        </p:nvSpPr>
        <p:spPr>
          <a:xfrm>
            <a:off x="6724800" y="6480000"/>
            <a:ext cx="3184901" cy="276999"/>
          </a:xfrm>
          <a:prstGeom prst="rect">
            <a:avLst/>
          </a:prstGeom>
          <a:noFill/>
        </p:spPr>
        <p:txBody>
          <a:bodyPr wrap="square" rtlCol="0">
            <a:spAutoFit/>
          </a:bodyPr>
          <a:lstStyle/>
          <a:p>
            <a:pPr algn="ctr"/>
            <a:r>
              <a:rPr lang="en-US" sz="1200" dirty="0">
                <a:solidFill>
                  <a:srgbClr val="002060"/>
                </a:solidFill>
              </a:rPr>
              <a:t>IWAA 2026, KEK</a:t>
            </a:r>
          </a:p>
        </p:txBody>
      </p:sp>
    </p:spTree>
    <p:extLst>
      <p:ext uri="{BB962C8B-B14F-4D97-AF65-F5344CB8AC3E}">
        <p14:creationId xmlns:p14="http://schemas.microsoft.com/office/powerpoint/2010/main" val="27466098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F3320-6A4A-45E0-91AF-315ACB9AD790}"/>
              </a:ext>
            </a:extLst>
          </p:cNvPr>
          <p:cNvSpPr>
            <a:spLocks noGrp="1"/>
          </p:cNvSpPr>
          <p:nvPr>
            <p:ph type="title"/>
          </p:nvPr>
        </p:nvSpPr>
        <p:spPr>
          <a:xfrm>
            <a:off x="838200" y="365125"/>
            <a:ext cx="10515600" cy="900000"/>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789B61AA-D6C4-4410-AA15-81F09ABFD1E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0D26BC7-7522-468B-87CB-F7BDE1054AF6}"/>
              </a:ext>
            </a:extLst>
          </p:cNvPr>
          <p:cNvSpPr>
            <a:spLocks noGrp="1"/>
          </p:cNvSpPr>
          <p:nvPr>
            <p:ph type="sldNum" sz="quarter" idx="12"/>
          </p:nvPr>
        </p:nvSpPr>
        <p:spPr>
          <a:xfrm>
            <a:off x="10368000" y="6480000"/>
            <a:ext cx="936000" cy="288000"/>
          </a:xfrm>
        </p:spPr>
        <p:txBody>
          <a:bodyPr/>
          <a:lstStyle/>
          <a:p>
            <a:fld id="{AC85D99B-1FAF-4090-B812-5C97C595DC32}" type="slidenum">
              <a:rPr lang="en-US" smtClean="0"/>
              <a:t>‹#›</a:t>
            </a:fld>
            <a:endParaRPr lang="en-US"/>
          </a:p>
        </p:txBody>
      </p:sp>
      <p:sp>
        <p:nvSpPr>
          <p:cNvPr id="5" name="TextBox 4">
            <a:extLst>
              <a:ext uri="{FF2B5EF4-FFF2-40B4-BE49-F238E27FC236}">
                <a16:creationId xmlns:a16="http://schemas.microsoft.com/office/drawing/2014/main" id="{19189BA7-C8B4-4D5D-8C73-20D9912347AC}"/>
              </a:ext>
            </a:extLst>
          </p:cNvPr>
          <p:cNvSpPr txBox="1"/>
          <p:nvPr userDrawn="1"/>
        </p:nvSpPr>
        <p:spPr>
          <a:xfrm>
            <a:off x="6726264" y="6480000"/>
            <a:ext cx="3184901" cy="288000"/>
          </a:xfrm>
          <a:prstGeom prst="rect">
            <a:avLst/>
          </a:prstGeom>
          <a:noFill/>
        </p:spPr>
        <p:txBody>
          <a:bodyPr wrap="square" rtlCol="0">
            <a:spAutoFit/>
          </a:bodyPr>
          <a:lstStyle/>
          <a:p>
            <a:pPr algn="ctr"/>
            <a:r>
              <a:rPr lang="en-US" sz="1200" dirty="0">
                <a:solidFill>
                  <a:srgbClr val="002060"/>
                </a:solidFill>
              </a:rPr>
              <a:t>IWAA 2026, KEK</a:t>
            </a:r>
          </a:p>
        </p:txBody>
      </p:sp>
    </p:spTree>
    <p:extLst>
      <p:ext uri="{BB962C8B-B14F-4D97-AF65-F5344CB8AC3E}">
        <p14:creationId xmlns:p14="http://schemas.microsoft.com/office/powerpoint/2010/main" val="4908945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F3320-6A4A-45E0-91AF-315ACB9AD790}"/>
              </a:ext>
            </a:extLst>
          </p:cNvPr>
          <p:cNvSpPr>
            <a:spLocks noGrp="1"/>
          </p:cNvSpPr>
          <p:nvPr>
            <p:ph type="title"/>
          </p:nvPr>
        </p:nvSpPr>
        <p:spPr>
          <a:xfrm>
            <a:off x="838200" y="365125"/>
            <a:ext cx="10515600" cy="900000"/>
          </a:xfrm>
        </p:spPr>
        <p:txBody>
          <a:bodyPr/>
          <a:lstStyle/>
          <a:p>
            <a:r>
              <a:rPr lang="en-US"/>
              <a:t>Click to edit Master title style</a:t>
            </a:r>
            <a:endParaRPr lang="en-US" dirty="0"/>
          </a:p>
        </p:txBody>
      </p:sp>
      <p:sp>
        <p:nvSpPr>
          <p:cNvPr id="6" name="Slide Number Placeholder 5">
            <a:extLst>
              <a:ext uri="{FF2B5EF4-FFF2-40B4-BE49-F238E27FC236}">
                <a16:creationId xmlns:a16="http://schemas.microsoft.com/office/drawing/2014/main" id="{30D26BC7-7522-468B-87CB-F7BDE1054AF6}"/>
              </a:ext>
            </a:extLst>
          </p:cNvPr>
          <p:cNvSpPr>
            <a:spLocks noGrp="1"/>
          </p:cNvSpPr>
          <p:nvPr>
            <p:ph type="sldNum" sz="quarter" idx="12"/>
          </p:nvPr>
        </p:nvSpPr>
        <p:spPr>
          <a:xfrm>
            <a:off x="10368000" y="6480000"/>
            <a:ext cx="936000" cy="288000"/>
          </a:xfrm>
        </p:spPr>
        <p:txBody>
          <a:bodyPr/>
          <a:lstStyle/>
          <a:p>
            <a:fld id="{AC85D99B-1FAF-4090-B812-5C97C595DC32}" type="slidenum">
              <a:rPr lang="en-US" smtClean="0"/>
              <a:t>‹#›</a:t>
            </a:fld>
            <a:endParaRPr lang="en-US"/>
          </a:p>
        </p:txBody>
      </p:sp>
      <p:sp>
        <p:nvSpPr>
          <p:cNvPr id="4" name="TextBox 3">
            <a:extLst>
              <a:ext uri="{FF2B5EF4-FFF2-40B4-BE49-F238E27FC236}">
                <a16:creationId xmlns:a16="http://schemas.microsoft.com/office/drawing/2014/main" id="{56D4A8A1-E658-4938-893E-F4BE787CDDC5}"/>
              </a:ext>
            </a:extLst>
          </p:cNvPr>
          <p:cNvSpPr txBox="1"/>
          <p:nvPr userDrawn="1"/>
        </p:nvSpPr>
        <p:spPr>
          <a:xfrm>
            <a:off x="6726264" y="6480000"/>
            <a:ext cx="3184901" cy="288000"/>
          </a:xfrm>
          <a:prstGeom prst="rect">
            <a:avLst/>
          </a:prstGeom>
          <a:noFill/>
        </p:spPr>
        <p:txBody>
          <a:bodyPr wrap="square" rtlCol="0">
            <a:spAutoFit/>
          </a:bodyPr>
          <a:lstStyle/>
          <a:p>
            <a:pPr algn="ctr"/>
            <a:r>
              <a:rPr lang="en-US" sz="1200" dirty="0">
                <a:solidFill>
                  <a:srgbClr val="002060"/>
                </a:solidFill>
              </a:rPr>
              <a:t>IWAA 2026, KEK</a:t>
            </a:r>
          </a:p>
        </p:txBody>
      </p:sp>
    </p:spTree>
    <p:extLst>
      <p:ext uri="{BB962C8B-B14F-4D97-AF65-F5344CB8AC3E}">
        <p14:creationId xmlns:p14="http://schemas.microsoft.com/office/powerpoint/2010/main" val="2211800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F3320-6A4A-45E0-91AF-315ACB9AD790}"/>
              </a:ext>
            </a:extLst>
          </p:cNvPr>
          <p:cNvSpPr>
            <a:spLocks noGrp="1"/>
          </p:cNvSpPr>
          <p:nvPr>
            <p:ph type="title"/>
          </p:nvPr>
        </p:nvSpPr>
        <p:spPr>
          <a:xfrm>
            <a:off x="838200" y="365125"/>
            <a:ext cx="10515600" cy="900000"/>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789B61AA-D6C4-4410-AA15-81F09ABFD1E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0D26BC7-7522-468B-87CB-F7BDE1054AF6}"/>
              </a:ext>
            </a:extLst>
          </p:cNvPr>
          <p:cNvSpPr>
            <a:spLocks noGrp="1"/>
          </p:cNvSpPr>
          <p:nvPr>
            <p:ph type="sldNum" sz="quarter" idx="12"/>
          </p:nvPr>
        </p:nvSpPr>
        <p:spPr>
          <a:xfrm>
            <a:off x="10368000" y="6480000"/>
            <a:ext cx="936000" cy="288000"/>
          </a:xfrm>
        </p:spPr>
        <p:txBody>
          <a:bodyPr/>
          <a:lstStyle/>
          <a:p>
            <a:fld id="{AC85D99B-1FAF-4090-B812-5C97C595DC32}" type="slidenum">
              <a:rPr lang="en-US" smtClean="0"/>
              <a:t>‹#›</a:t>
            </a:fld>
            <a:endParaRPr lang="en-US"/>
          </a:p>
        </p:txBody>
      </p:sp>
      <p:sp>
        <p:nvSpPr>
          <p:cNvPr id="5" name="TextBox 4">
            <a:extLst>
              <a:ext uri="{FF2B5EF4-FFF2-40B4-BE49-F238E27FC236}">
                <a16:creationId xmlns:a16="http://schemas.microsoft.com/office/drawing/2014/main" id="{0B35AC22-A12C-4FF4-98A9-91C4B4EACD57}"/>
              </a:ext>
            </a:extLst>
          </p:cNvPr>
          <p:cNvSpPr txBox="1"/>
          <p:nvPr userDrawn="1"/>
        </p:nvSpPr>
        <p:spPr>
          <a:xfrm>
            <a:off x="6726264" y="6480000"/>
            <a:ext cx="3184901" cy="288000"/>
          </a:xfrm>
          <a:prstGeom prst="rect">
            <a:avLst/>
          </a:prstGeom>
          <a:noFill/>
        </p:spPr>
        <p:txBody>
          <a:bodyPr wrap="square" rtlCol="0">
            <a:spAutoFit/>
          </a:bodyPr>
          <a:lstStyle/>
          <a:p>
            <a:pPr algn="ctr"/>
            <a:r>
              <a:rPr lang="en-US" sz="1200" dirty="0">
                <a:solidFill>
                  <a:srgbClr val="002060"/>
                </a:solidFill>
              </a:rPr>
              <a:t>IWAA 2026, KEK</a:t>
            </a:r>
          </a:p>
        </p:txBody>
      </p:sp>
    </p:spTree>
    <p:extLst>
      <p:ext uri="{BB962C8B-B14F-4D97-AF65-F5344CB8AC3E}">
        <p14:creationId xmlns:p14="http://schemas.microsoft.com/office/powerpoint/2010/main" val="9644191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F3320-6A4A-45E0-91AF-315ACB9AD790}"/>
              </a:ext>
            </a:extLst>
          </p:cNvPr>
          <p:cNvSpPr>
            <a:spLocks noGrp="1"/>
          </p:cNvSpPr>
          <p:nvPr>
            <p:ph type="title"/>
          </p:nvPr>
        </p:nvSpPr>
        <p:spPr>
          <a:xfrm>
            <a:off x="838200" y="365125"/>
            <a:ext cx="10515600" cy="900000"/>
          </a:xfrm>
        </p:spPr>
        <p:txBody>
          <a:bodyPr/>
          <a:lstStyle/>
          <a:p>
            <a:r>
              <a:rPr lang="en-US"/>
              <a:t>Click to edit Master title style</a:t>
            </a:r>
            <a:endParaRPr lang="en-US" dirty="0"/>
          </a:p>
        </p:txBody>
      </p:sp>
      <p:sp>
        <p:nvSpPr>
          <p:cNvPr id="6" name="Slide Number Placeholder 5">
            <a:extLst>
              <a:ext uri="{FF2B5EF4-FFF2-40B4-BE49-F238E27FC236}">
                <a16:creationId xmlns:a16="http://schemas.microsoft.com/office/drawing/2014/main" id="{30D26BC7-7522-468B-87CB-F7BDE1054AF6}"/>
              </a:ext>
            </a:extLst>
          </p:cNvPr>
          <p:cNvSpPr>
            <a:spLocks noGrp="1"/>
          </p:cNvSpPr>
          <p:nvPr>
            <p:ph type="sldNum" sz="quarter" idx="12"/>
          </p:nvPr>
        </p:nvSpPr>
        <p:spPr>
          <a:xfrm>
            <a:off x="10368000" y="6480000"/>
            <a:ext cx="936000" cy="288000"/>
          </a:xfrm>
        </p:spPr>
        <p:txBody>
          <a:bodyPr/>
          <a:lstStyle/>
          <a:p>
            <a:fld id="{AC85D99B-1FAF-4090-B812-5C97C595DC32}" type="slidenum">
              <a:rPr lang="en-US" smtClean="0"/>
              <a:t>‹#›</a:t>
            </a:fld>
            <a:endParaRPr lang="en-US"/>
          </a:p>
        </p:txBody>
      </p:sp>
      <p:sp>
        <p:nvSpPr>
          <p:cNvPr id="4" name="TextBox 3">
            <a:extLst>
              <a:ext uri="{FF2B5EF4-FFF2-40B4-BE49-F238E27FC236}">
                <a16:creationId xmlns:a16="http://schemas.microsoft.com/office/drawing/2014/main" id="{53295204-DADB-4DBD-8060-A0AFC0C31C75}"/>
              </a:ext>
            </a:extLst>
          </p:cNvPr>
          <p:cNvSpPr txBox="1"/>
          <p:nvPr userDrawn="1"/>
        </p:nvSpPr>
        <p:spPr>
          <a:xfrm>
            <a:off x="6726264" y="6480000"/>
            <a:ext cx="3184901" cy="288000"/>
          </a:xfrm>
          <a:prstGeom prst="rect">
            <a:avLst/>
          </a:prstGeom>
          <a:noFill/>
        </p:spPr>
        <p:txBody>
          <a:bodyPr wrap="square" rtlCol="0">
            <a:spAutoFit/>
          </a:bodyPr>
          <a:lstStyle/>
          <a:p>
            <a:pPr algn="ctr"/>
            <a:r>
              <a:rPr lang="en-US" sz="1200" dirty="0">
                <a:solidFill>
                  <a:srgbClr val="002060"/>
                </a:solidFill>
              </a:rPr>
              <a:t>IWAA 2026, KEK</a:t>
            </a:r>
          </a:p>
        </p:txBody>
      </p:sp>
    </p:spTree>
    <p:extLst>
      <p:ext uri="{BB962C8B-B14F-4D97-AF65-F5344CB8AC3E}">
        <p14:creationId xmlns:p14="http://schemas.microsoft.com/office/powerpoint/2010/main" val="6499786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F3320-6A4A-45E0-91AF-315ACB9AD790}"/>
              </a:ext>
            </a:extLst>
          </p:cNvPr>
          <p:cNvSpPr>
            <a:spLocks noGrp="1"/>
          </p:cNvSpPr>
          <p:nvPr>
            <p:ph type="title"/>
          </p:nvPr>
        </p:nvSpPr>
        <p:spPr>
          <a:xfrm>
            <a:off x="838200" y="365125"/>
            <a:ext cx="10515600" cy="900000"/>
          </a:xfrm>
        </p:spPr>
        <p:txBody>
          <a:bodyPr/>
          <a:lstStyle/>
          <a:p>
            <a:r>
              <a:rPr lang="en-US"/>
              <a:t>Click to edit Master title style</a:t>
            </a:r>
            <a:endParaRPr lang="en-US" dirty="0"/>
          </a:p>
        </p:txBody>
      </p:sp>
      <p:sp>
        <p:nvSpPr>
          <p:cNvPr id="6" name="Slide Number Placeholder 5">
            <a:extLst>
              <a:ext uri="{FF2B5EF4-FFF2-40B4-BE49-F238E27FC236}">
                <a16:creationId xmlns:a16="http://schemas.microsoft.com/office/drawing/2014/main" id="{30D26BC7-7522-468B-87CB-F7BDE1054AF6}"/>
              </a:ext>
            </a:extLst>
          </p:cNvPr>
          <p:cNvSpPr>
            <a:spLocks noGrp="1"/>
          </p:cNvSpPr>
          <p:nvPr>
            <p:ph type="sldNum" sz="quarter" idx="12"/>
          </p:nvPr>
        </p:nvSpPr>
        <p:spPr>
          <a:xfrm>
            <a:off x="10368000" y="6480000"/>
            <a:ext cx="936000" cy="288000"/>
          </a:xfrm>
        </p:spPr>
        <p:txBody>
          <a:bodyPr/>
          <a:lstStyle/>
          <a:p>
            <a:fld id="{AC85D99B-1FAF-4090-B812-5C97C595DC32}" type="slidenum">
              <a:rPr lang="en-US" smtClean="0"/>
              <a:t>‹#›</a:t>
            </a:fld>
            <a:endParaRPr lang="en-US"/>
          </a:p>
        </p:txBody>
      </p:sp>
      <p:pic>
        <p:nvPicPr>
          <p:cNvPr id="4" name="Picture 3">
            <a:extLst>
              <a:ext uri="{FF2B5EF4-FFF2-40B4-BE49-F238E27FC236}">
                <a16:creationId xmlns:a16="http://schemas.microsoft.com/office/drawing/2014/main" id="{F7440E26-D830-4601-A6E9-045977A6E62F}"/>
              </a:ext>
            </a:extLst>
          </p:cNvPr>
          <p:cNvPicPr>
            <a:picLocks noChangeAspect="1"/>
          </p:cNvPicPr>
          <p:nvPr userDrawn="1"/>
        </p:nvPicPr>
        <p:blipFill>
          <a:blip r:embed="rId2"/>
          <a:stretch>
            <a:fillRect/>
          </a:stretch>
        </p:blipFill>
        <p:spPr>
          <a:xfrm>
            <a:off x="5016000" y="2053477"/>
            <a:ext cx="2160000" cy="2751045"/>
          </a:xfrm>
          <a:prstGeom prst="rect">
            <a:avLst/>
          </a:prstGeom>
        </p:spPr>
      </p:pic>
      <p:sp>
        <p:nvSpPr>
          <p:cNvPr id="5" name="TextBox 4">
            <a:extLst>
              <a:ext uri="{FF2B5EF4-FFF2-40B4-BE49-F238E27FC236}">
                <a16:creationId xmlns:a16="http://schemas.microsoft.com/office/drawing/2014/main" id="{5D333AA6-EC57-445A-A8C0-E2DF88CBE4B7}"/>
              </a:ext>
            </a:extLst>
          </p:cNvPr>
          <p:cNvSpPr txBox="1"/>
          <p:nvPr userDrawn="1"/>
        </p:nvSpPr>
        <p:spPr>
          <a:xfrm>
            <a:off x="6726264" y="6480000"/>
            <a:ext cx="3184901" cy="288000"/>
          </a:xfrm>
          <a:prstGeom prst="rect">
            <a:avLst/>
          </a:prstGeom>
          <a:noFill/>
        </p:spPr>
        <p:txBody>
          <a:bodyPr wrap="square" rtlCol="0">
            <a:spAutoFit/>
          </a:bodyPr>
          <a:lstStyle/>
          <a:p>
            <a:pPr algn="ctr"/>
            <a:r>
              <a:rPr lang="en-US" sz="1200" dirty="0">
                <a:solidFill>
                  <a:srgbClr val="002060"/>
                </a:solidFill>
              </a:rPr>
              <a:t>IWAA 2026, KEK</a:t>
            </a:r>
          </a:p>
        </p:txBody>
      </p:sp>
    </p:spTree>
    <p:extLst>
      <p:ext uri="{BB962C8B-B14F-4D97-AF65-F5344CB8AC3E}">
        <p14:creationId xmlns:p14="http://schemas.microsoft.com/office/powerpoint/2010/main" val="1826393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E24C9F-0843-43C5-AE62-8E2E46864A3A}"/>
              </a:ext>
            </a:extLst>
          </p:cNvPr>
          <p:cNvSpPr>
            <a:spLocks noGrp="1"/>
          </p:cNvSpPr>
          <p:nvPr>
            <p:ph type="title"/>
          </p:nvPr>
        </p:nvSpPr>
        <p:spPr>
          <a:xfrm>
            <a:off x="838200" y="365125"/>
            <a:ext cx="10515600" cy="900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2D33890-4D8B-4E64-B5C3-AD058B2391C7}"/>
              </a:ext>
            </a:extLst>
          </p:cNvPr>
          <p:cNvSpPr>
            <a:spLocks noGrp="1"/>
          </p:cNvSpPr>
          <p:nvPr>
            <p:ph type="body" idx="1"/>
          </p:nvPr>
        </p:nvSpPr>
        <p:spPr>
          <a:xfrm>
            <a:off x="838200" y="1463896"/>
            <a:ext cx="10515600" cy="450000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93DE6AFA-E57B-4E38-8CB9-38ADF88B53B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85D99B-1FAF-4090-B812-5C97C595DC32}" type="slidenum">
              <a:rPr lang="en-US" smtClean="0"/>
              <a:t>‹#›</a:t>
            </a:fld>
            <a:endParaRPr lang="en-US"/>
          </a:p>
        </p:txBody>
      </p:sp>
    </p:spTree>
    <p:extLst>
      <p:ext uri="{BB962C8B-B14F-4D97-AF65-F5344CB8AC3E}">
        <p14:creationId xmlns:p14="http://schemas.microsoft.com/office/powerpoint/2010/main" val="16063416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1" r:id="rId4"/>
    <p:sldLayoutId id="2147483662" r:id="rId5"/>
    <p:sldLayoutId id="2147483663" r:id="rId6"/>
  </p:sldLayoutIdLst>
  <p:hf sldNum="0" hdr="0" dt="0"/>
  <p:txStyles>
    <p:titleStyle>
      <a:lvl1pPr algn="l" defTabSz="914400" rtl="0" eaLnBrk="1" latinLnBrk="0" hangingPunct="1">
        <a:lnSpc>
          <a:spcPct val="90000"/>
        </a:lnSpc>
        <a:spcBef>
          <a:spcPct val="0"/>
        </a:spcBef>
        <a:buNone/>
        <a:defRPr sz="3600" b="1" kern="1200" cap="small" baseline="0">
          <a:solidFill>
            <a:srgbClr val="00206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2060"/>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2060"/>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206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indico.cern.ch/event/1554454/timetable/?layout=room" TargetMode="External"/><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indico.cern.ch/event/1641539/"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2EC54-87E6-4F12-81DD-10AA3C0865BF}"/>
              </a:ext>
            </a:extLst>
          </p:cNvPr>
          <p:cNvSpPr>
            <a:spLocks noGrp="1"/>
          </p:cNvSpPr>
          <p:nvPr>
            <p:ph type="ctrTitle"/>
          </p:nvPr>
        </p:nvSpPr>
        <p:spPr>
          <a:xfrm>
            <a:off x="1524000" y="2798626"/>
            <a:ext cx="9144000" cy="2132602"/>
          </a:xfrm>
        </p:spPr>
        <p:txBody>
          <a:bodyPr>
            <a:normAutofit/>
          </a:bodyPr>
          <a:lstStyle/>
          <a:p>
            <a:r>
              <a:rPr lang="en-US" sz="3600" dirty="0"/>
              <a:t>Building a European alignment community: key outcomes from EUWAA 2025 and 2026</a:t>
            </a:r>
          </a:p>
        </p:txBody>
      </p:sp>
      <p:sp>
        <p:nvSpPr>
          <p:cNvPr id="3" name="Subtitle 2">
            <a:extLst>
              <a:ext uri="{FF2B5EF4-FFF2-40B4-BE49-F238E27FC236}">
                <a16:creationId xmlns:a16="http://schemas.microsoft.com/office/drawing/2014/main" id="{4CB68173-33F2-425D-B701-DD0E5F56AD1B}"/>
              </a:ext>
            </a:extLst>
          </p:cNvPr>
          <p:cNvSpPr>
            <a:spLocks noGrp="1"/>
          </p:cNvSpPr>
          <p:nvPr>
            <p:ph type="subTitle" idx="1"/>
          </p:nvPr>
        </p:nvSpPr>
        <p:spPr>
          <a:xfrm>
            <a:off x="1524000" y="5682341"/>
            <a:ext cx="9144000" cy="411727"/>
          </a:xfrm>
        </p:spPr>
        <p:txBody>
          <a:bodyPr>
            <a:normAutofit/>
          </a:bodyPr>
          <a:lstStyle/>
          <a:p>
            <a:r>
              <a:rPr lang="en-US" sz="1800" dirty="0"/>
              <a:t>Hélène Mainaud Durand and David Martin, on behalf of all participants</a:t>
            </a:r>
          </a:p>
        </p:txBody>
      </p:sp>
    </p:spTree>
    <p:extLst>
      <p:ext uri="{BB962C8B-B14F-4D97-AF65-F5344CB8AC3E}">
        <p14:creationId xmlns:p14="http://schemas.microsoft.com/office/powerpoint/2010/main" val="1877566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FA093-D798-43F3-BF6C-9E1C2A8F867F}"/>
              </a:ext>
            </a:extLst>
          </p:cNvPr>
          <p:cNvSpPr>
            <a:spLocks noGrp="1"/>
          </p:cNvSpPr>
          <p:nvPr>
            <p:ph type="title"/>
          </p:nvPr>
        </p:nvSpPr>
        <p:spPr/>
        <p:txBody>
          <a:bodyPr/>
          <a:lstStyle/>
          <a:p>
            <a:r>
              <a:rPr lang="en-US" dirty="0"/>
              <a:t>EUWAA BACKGROUND</a:t>
            </a:r>
          </a:p>
        </p:txBody>
      </p:sp>
      <p:pic>
        <p:nvPicPr>
          <p:cNvPr id="5" name="Picture 4">
            <a:extLst>
              <a:ext uri="{FF2B5EF4-FFF2-40B4-BE49-F238E27FC236}">
                <a16:creationId xmlns:a16="http://schemas.microsoft.com/office/drawing/2014/main" id="{9C99E301-6355-6BA1-EA76-14D40ACBDA77}"/>
              </a:ext>
            </a:extLst>
          </p:cNvPr>
          <p:cNvPicPr>
            <a:picLocks noChangeAspect="1"/>
          </p:cNvPicPr>
          <p:nvPr/>
        </p:nvPicPr>
        <p:blipFill>
          <a:blip r:embed="rId2"/>
          <a:stretch>
            <a:fillRect/>
          </a:stretch>
        </p:blipFill>
        <p:spPr>
          <a:xfrm>
            <a:off x="1812384" y="1587272"/>
            <a:ext cx="4556854" cy="1368000"/>
          </a:xfrm>
          <a:prstGeom prst="rect">
            <a:avLst/>
          </a:prstGeom>
        </p:spPr>
      </p:pic>
      <p:pic>
        <p:nvPicPr>
          <p:cNvPr id="7" name="Picture 6">
            <a:extLst>
              <a:ext uri="{FF2B5EF4-FFF2-40B4-BE49-F238E27FC236}">
                <a16:creationId xmlns:a16="http://schemas.microsoft.com/office/drawing/2014/main" id="{093F5019-8256-8B01-19DE-1358329A1EC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4854"/>
          <a:stretch/>
        </p:blipFill>
        <p:spPr>
          <a:xfrm>
            <a:off x="7584321" y="3273282"/>
            <a:ext cx="2412798" cy="1407146"/>
          </a:xfrm>
          <a:prstGeom prst="rect">
            <a:avLst/>
          </a:prstGeom>
        </p:spPr>
      </p:pic>
      <p:pic>
        <p:nvPicPr>
          <p:cNvPr id="9" name="Picture 8">
            <a:extLst>
              <a:ext uri="{FF2B5EF4-FFF2-40B4-BE49-F238E27FC236}">
                <a16:creationId xmlns:a16="http://schemas.microsoft.com/office/drawing/2014/main" id="{5B75569C-FD74-E363-D1F7-4745615B7201}"/>
              </a:ext>
            </a:extLst>
          </p:cNvPr>
          <p:cNvPicPr>
            <a:picLocks noChangeAspect="1"/>
          </p:cNvPicPr>
          <p:nvPr/>
        </p:nvPicPr>
        <p:blipFill>
          <a:blip r:embed="rId4"/>
          <a:stretch>
            <a:fillRect/>
          </a:stretch>
        </p:blipFill>
        <p:spPr>
          <a:xfrm>
            <a:off x="2486940" y="3939180"/>
            <a:ext cx="4027732" cy="823075"/>
          </a:xfrm>
          <a:prstGeom prst="rect">
            <a:avLst/>
          </a:prstGeom>
          <a:effectLst>
            <a:outerShdw blurRad="50800" dist="38100" dir="2700000" algn="tl" rotWithShape="0">
              <a:prstClr val="black">
                <a:alpha val="40000"/>
              </a:prstClr>
            </a:outerShdw>
          </a:effectLst>
        </p:spPr>
      </p:pic>
      <p:sp>
        <p:nvSpPr>
          <p:cNvPr id="11" name="Arrow: Bent 10">
            <a:extLst>
              <a:ext uri="{FF2B5EF4-FFF2-40B4-BE49-F238E27FC236}">
                <a16:creationId xmlns:a16="http://schemas.microsoft.com/office/drawing/2014/main" id="{9A35BFBB-89F9-1C88-1CD3-EB805799534B}"/>
              </a:ext>
            </a:extLst>
          </p:cNvPr>
          <p:cNvSpPr/>
          <p:nvPr/>
        </p:nvSpPr>
        <p:spPr>
          <a:xfrm flipV="1">
            <a:off x="1997079" y="3708812"/>
            <a:ext cx="360042" cy="717833"/>
          </a:xfrm>
          <a:prstGeom prst="bentArrow">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pic>
        <p:nvPicPr>
          <p:cNvPr id="13" name="Picture 12">
            <a:extLst>
              <a:ext uri="{FF2B5EF4-FFF2-40B4-BE49-F238E27FC236}">
                <a16:creationId xmlns:a16="http://schemas.microsoft.com/office/drawing/2014/main" id="{D71FDE25-8DCD-E54A-C708-2FFB5F7A4635}"/>
              </a:ext>
            </a:extLst>
          </p:cNvPr>
          <p:cNvPicPr>
            <a:picLocks noChangeAspect="1"/>
          </p:cNvPicPr>
          <p:nvPr/>
        </p:nvPicPr>
        <p:blipFill>
          <a:blip r:embed="rId5"/>
          <a:stretch>
            <a:fillRect/>
          </a:stretch>
        </p:blipFill>
        <p:spPr>
          <a:xfrm>
            <a:off x="2486940" y="3220690"/>
            <a:ext cx="2560677" cy="529664"/>
          </a:xfrm>
          <a:prstGeom prst="rect">
            <a:avLst/>
          </a:prstGeom>
          <a:effectLst>
            <a:outerShdw blurRad="50800" dist="38100" dir="2700000" algn="tl" rotWithShape="0">
              <a:prstClr val="black">
                <a:alpha val="40000"/>
              </a:prstClr>
            </a:outerShdw>
          </a:effectLst>
        </p:spPr>
      </p:pic>
      <p:sp>
        <p:nvSpPr>
          <p:cNvPr id="15" name="Arrow: Bent 14">
            <a:extLst>
              <a:ext uri="{FF2B5EF4-FFF2-40B4-BE49-F238E27FC236}">
                <a16:creationId xmlns:a16="http://schemas.microsoft.com/office/drawing/2014/main" id="{B11CEE19-7CC4-189E-DF81-22B36DD98AEF}"/>
              </a:ext>
            </a:extLst>
          </p:cNvPr>
          <p:cNvSpPr/>
          <p:nvPr/>
        </p:nvSpPr>
        <p:spPr>
          <a:xfrm flipV="1">
            <a:off x="1990618" y="3025611"/>
            <a:ext cx="360042" cy="592348"/>
          </a:xfrm>
          <a:prstGeom prst="bentArrow">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pic>
        <p:nvPicPr>
          <p:cNvPr id="17" name="Picture 16">
            <a:extLst>
              <a:ext uri="{FF2B5EF4-FFF2-40B4-BE49-F238E27FC236}">
                <a16:creationId xmlns:a16="http://schemas.microsoft.com/office/drawing/2014/main" id="{6C636793-6019-96D2-4C81-7668CED0D5C1}"/>
              </a:ext>
            </a:extLst>
          </p:cNvPr>
          <p:cNvPicPr>
            <a:picLocks noChangeAspect="1"/>
          </p:cNvPicPr>
          <p:nvPr/>
        </p:nvPicPr>
        <p:blipFill rotWithShape="1">
          <a:blip r:embed="rId6"/>
          <a:srcRect t="16235" r="13696"/>
          <a:stretch/>
        </p:blipFill>
        <p:spPr>
          <a:xfrm>
            <a:off x="7504890" y="1688183"/>
            <a:ext cx="2571660" cy="1404000"/>
          </a:xfrm>
          <a:prstGeom prst="rect">
            <a:avLst/>
          </a:prstGeom>
        </p:spPr>
      </p:pic>
      <p:sp>
        <p:nvSpPr>
          <p:cNvPr id="18" name="TextBox 17">
            <a:extLst>
              <a:ext uri="{FF2B5EF4-FFF2-40B4-BE49-F238E27FC236}">
                <a16:creationId xmlns:a16="http://schemas.microsoft.com/office/drawing/2014/main" id="{944E9543-8060-7461-C404-56AB1FCABCA0}"/>
              </a:ext>
            </a:extLst>
          </p:cNvPr>
          <p:cNvSpPr txBox="1"/>
          <p:nvPr/>
        </p:nvSpPr>
        <p:spPr>
          <a:xfrm>
            <a:off x="3298063" y="5326966"/>
            <a:ext cx="5290457" cy="369332"/>
          </a:xfrm>
          <a:prstGeom prst="rect">
            <a:avLst/>
          </a:prstGeom>
          <a:noFill/>
        </p:spPr>
        <p:txBody>
          <a:bodyPr wrap="square" rtlCol="0">
            <a:spAutoFit/>
          </a:bodyPr>
          <a:lstStyle>
            <a:defPPr>
              <a:defRPr lang="en-US"/>
            </a:defPPr>
            <a:lvl1pPr>
              <a:defRPr>
                <a:solidFill>
                  <a:srgbClr val="002060"/>
                </a:solidFill>
              </a:defRPr>
            </a:lvl1pPr>
          </a:lstStyle>
          <a:p>
            <a:r>
              <a:rPr lang="en-US" dirty="0"/>
              <a:t>Presentation of the first outcomes at </a:t>
            </a:r>
            <a:r>
              <a:rPr lang="en-US" b="1" dirty="0"/>
              <a:t>IWAA 2024</a:t>
            </a:r>
          </a:p>
        </p:txBody>
      </p:sp>
      <p:sp>
        <p:nvSpPr>
          <p:cNvPr id="20" name="Arrow: Bent 19">
            <a:extLst>
              <a:ext uri="{FF2B5EF4-FFF2-40B4-BE49-F238E27FC236}">
                <a16:creationId xmlns:a16="http://schemas.microsoft.com/office/drawing/2014/main" id="{DFCD9E15-8C29-94FC-CC30-23230A0AF8D7}"/>
              </a:ext>
            </a:extLst>
          </p:cNvPr>
          <p:cNvSpPr/>
          <p:nvPr/>
        </p:nvSpPr>
        <p:spPr>
          <a:xfrm flipV="1">
            <a:off x="2794458" y="4951081"/>
            <a:ext cx="360042" cy="717833"/>
          </a:xfrm>
          <a:prstGeom prst="bentArrow">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Tree>
    <p:extLst>
      <p:ext uri="{BB962C8B-B14F-4D97-AF65-F5344CB8AC3E}">
        <p14:creationId xmlns:p14="http://schemas.microsoft.com/office/powerpoint/2010/main" val="1553462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216E8-8579-4134-A411-A2F535DC89B0}"/>
              </a:ext>
            </a:extLst>
          </p:cNvPr>
          <p:cNvSpPr>
            <a:spLocks noGrp="1"/>
          </p:cNvSpPr>
          <p:nvPr>
            <p:ph type="title"/>
          </p:nvPr>
        </p:nvSpPr>
        <p:spPr/>
        <p:txBody>
          <a:bodyPr/>
          <a:lstStyle/>
          <a:p>
            <a:r>
              <a:rPr lang="fr-CH" dirty="0"/>
              <a:t>PRESENTATION OF EUWAA 2025 and 2026</a:t>
            </a:r>
            <a:endParaRPr lang="en-GB" dirty="0"/>
          </a:p>
        </p:txBody>
      </p:sp>
      <p:pic>
        <p:nvPicPr>
          <p:cNvPr id="5" name="Picture 4">
            <a:extLst>
              <a:ext uri="{FF2B5EF4-FFF2-40B4-BE49-F238E27FC236}">
                <a16:creationId xmlns:a16="http://schemas.microsoft.com/office/drawing/2014/main" id="{42DC0206-6887-EDED-439E-C86F3098E42B}"/>
              </a:ext>
            </a:extLst>
          </p:cNvPr>
          <p:cNvPicPr>
            <a:picLocks noChangeAspect="1"/>
          </p:cNvPicPr>
          <p:nvPr/>
        </p:nvPicPr>
        <p:blipFill>
          <a:blip r:embed="rId2"/>
          <a:stretch>
            <a:fillRect/>
          </a:stretch>
        </p:blipFill>
        <p:spPr>
          <a:xfrm>
            <a:off x="1513875" y="1619120"/>
            <a:ext cx="4663844" cy="1255885"/>
          </a:xfrm>
          <a:prstGeom prst="rect">
            <a:avLst/>
          </a:prstGeom>
        </p:spPr>
      </p:pic>
      <p:pic>
        <p:nvPicPr>
          <p:cNvPr id="9" name="Picture 8">
            <a:extLst>
              <a:ext uri="{FF2B5EF4-FFF2-40B4-BE49-F238E27FC236}">
                <a16:creationId xmlns:a16="http://schemas.microsoft.com/office/drawing/2014/main" id="{2E71F0E8-0D31-615E-E4F4-409CE6D1E546}"/>
              </a:ext>
            </a:extLst>
          </p:cNvPr>
          <p:cNvPicPr>
            <a:picLocks noChangeAspect="1"/>
          </p:cNvPicPr>
          <p:nvPr/>
        </p:nvPicPr>
        <p:blipFill>
          <a:blip r:embed="rId3"/>
          <a:stretch>
            <a:fillRect/>
          </a:stretch>
        </p:blipFill>
        <p:spPr>
          <a:xfrm>
            <a:off x="7442160" y="1545961"/>
            <a:ext cx="3206774" cy="1402202"/>
          </a:xfrm>
          <a:prstGeom prst="rect">
            <a:avLst/>
          </a:prstGeom>
        </p:spPr>
      </p:pic>
      <p:pic>
        <p:nvPicPr>
          <p:cNvPr id="13" name="Picture 12">
            <a:extLst>
              <a:ext uri="{FF2B5EF4-FFF2-40B4-BE49-F238E27FC236}">
                <a16:creationId xmlns:a16="http://schemas.microsoft.com/office/drawing/2014/main" id="{679477EA-B52A-1A4B-A4D9-2519BBF2B8AC}"/>
              </a:ext>
            </a:extLst>
          </p:cNvPr>
          <p:cNvPicPr>
            <a:picLocks noChangeAspect="1"/>
          </p:cNvPicPr>
          <p:nvPr/>
        </p:nvPicPr>
        <p:blipFill>
          <a:blip r:embed="rId4"/>
          <a:stretch>
            <a:fillRect/>
          </a:stretch>
        </p:blipFill>
        <p:spPr>
          <a:xfrm>
            <a:off x="1513875" y="3429000"/>
            <a:ext cx="5033882" cy="1323033"/>
          </a:xfrm>
          <a:prstGeom prst="rect">
            <a:avLst/>
          </a:prstGeom>
        </p:spPr>
      </p:pic>
      <p:sp>
        <p:nvSpPr>
          <p:cNvPr id="15" name="Arrow: Bent 14">
            <a:extLst>
              <a:ext uri="{FF2B5EF4-FFF2-40B4-BE49-F238E27FC236}">
                <a16:creationId xmlns:a16="http://schemas.microsoft.com/office/drawing/2014/main" id="{FA50333B-7E8D-BBCD-F035-90E3374BD2B0}"/>
              </a:ext>
            </a:extLst>
          </p:cNvPr>
          <p:cNvSpPr/>
          <p:nvPr/>
        </p:nvSpPr>
        <p:spPr>
          <a:xfrm flipV="1">
            <a:off x="954277" y="2875005"/>
            <a:ext cx="360042" cy="717833"/>
          </a:xfrm>
          <a:prstGeom prst="bentArrow">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pic>
        <p:nvPicPr>
          <p:cNvPr id="19" name="Picture 18">
            <a:extLst>
              <a:ext uri="{FF2B5EF4-FFF2-40B4-BE49-F238E27FC236}">
                <a16:creationId xmlns:a16="http://schemas.microsoft.com/office/drawing/2014/main" id="{73D5EDE5-A3CE-0F01-7F98-BBE3D9EE971D}"/>
              </a:ext>
            </a:extLst>
          </p:cNvPr>
          <p:cNvPicPr>
            <a:picLocks noChangeAspect="1"/>
          </p:cNvPicPr>
          <p:nvPr/>
        </p:nvPicPr>
        <p:blipFill>
          <a:blip r:embed="rId5"/>
          <a:stretch>
            <a:fillRect/>
          </a:stretch>
        </p:blipFill>
        <p:spPr>
          <a:xfrm>
            <a:off x="6853371" y="3228999"/>
            <a:ext cx="4384352" cy="1548197"/>
          </a:xfrm>
          <a:prstGeom prst="rect">
            <a:avLst/>
          </a:prstGeom>
        </p:spPr>
      </p:pic>
      <p:sp>
        <p:nvSpPr>
          <p:cNvPr id="4" name="TextBox 3">
            <a:extLst>
              <a:ext uri="{FF2B5EF4-FFF2-40B4-BE49-F238E27FC236}">
                <a16:creationId xmlns:a16="http://schemas.microsoft.com/office/drawing/2014/main" id="{FD9E06BE-2005-5BAC-C54E-5C2B4CB82D6D}"/>
              </a:ext>
            </a:extLst>
          </p:cNvPr>
          <p:cNvSpPr txBox="1"/>
          <p:nvPr/>
        </p:nvSpPr>
        <p:spPr>
          <a:xfrm>
            <a:off x="2237014" y="5102679"/>
            <a:ext cx="7829550" cy="369332"/>
          </a:xfrm>
          <a:prstGeom prst="rect">
            <a:avLst/>
          </a:prstGeom>
          <a:noFill/>
        </p:spPr>
        <p:txBody>
          <a:bodyPr wrap="square" rtlCol="0">
            <a:spAutoFit/>
          </a:bodyPr>
          <a:lstStyle/>
          <a:p>
            <a:r>
              <a:rPr lang="en-US" dirty="0">
                <a:solidFill>
                  <a:srgbClr val="002060"/>
                </a:solidFill>
              </a:rPr>
              <a:t>With a focus on the </a:t>
            </a:r>
            <a:r>
              <a:rPr lang="en-US" b="1" dirty="0">
                <a:solidFill>
                  <a:srgbClr val="002060"/>
                </a:solidFill>
              </a:rPr>
              <a:t>Inter Laboratory Comparison measurements</a:t>
            </a:r>
          </a:p>
        </p:txBody>
      </p:sp>
    </p:spTree>
    <p:extLst>
      <p:ext uri="{BB962C8B-B14F-4D97-AF65-F5344CB8AC3E}">
        <p14:creationId xmlns:p14="http://schemas.microsoft.com/office/powerpoint/2010/main" val="35327105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80D58-C02D-0617-2C8C-63232328138F}"/>
              </a:ext>
            </a:extLst>
          </p:cNvPr>
          <p:cNvSpPr>
            <a:spLocks noGrp="1"/>
          </p:cNvSpPr>
          <p:nvPr>
            <p:ph type="title"/>
          </p:nvPr>
        </p:nvSpPr>
        <p:spPr/>
        <p:txBody>
          <a:bodyPr/>
          <a:lstStyle/>
          <a:p>
            <a:r>
              <a:rPr lang="fr-CH" dirty="0"/>
              <a:t>WHAT IS EUWAA?</a:t>
            </a:r>
            <a:endParaRPr lang="en-GB" dirty="0"/>
          </a:p>
        </p:txBody>
      </p:sp>
      <p:sp>
        <p:nvSpPr>
          <p:cNvPr id="3" name="Content Placeholder 2">
            <a:extLst>
              <a:ext uri="{FF2B5EF4-FFF2-40B4-BE49-F238E27FC236}">
                <a16:creationId xmlns:a16="http://schemas.microsoft.com/office/drawing/2014/main" id="{9C8AF8BD-E7D4-6FDF-FC95-6D251F8826E5}"/>
              </a:ext>
            </a:extLst>
          </p:cNvPr>
          <p:cNvSpPr>
            <a:spLocks noGrp="1"/>
          </p:cNvSpPr>
          <p:nvPr>
            <p:ph idx="1"/>
          </p:nvPr>
        </p:nvSpPr>
        <p:spPr/>
        <p:txBody>
          <a:bodyPr>
            <a:normAutofit/>
          </a:bodyPr>
          <a:lstStyle/>
          <a:p>
            <a:pPr algn="just"/>
            <a:r>
              <a:rPr lang="en-GB" sz="1800" noProof="0" dirty="0"/>
              <a:t>The EUWAA seminar provides a </a:t>
            </a:r>
            <a:r>
              <a:rPr lang="en-GB" sz="1800" b="1" noProof="0" dirty="0"/>
              <a:t>forum for building a coordinated European approach to Accelerator, Detector, and Beamline alignment</a:t>
            </a:r>
            <a:r>
              <a:rPr lang="en-GB" sz="1800" noProof="0" dirty="0"/>
              <a:t>.</a:t>
            </a:r>
          </a:p>
          <a:p>
            <a:pPr algn="just"/>
            <a:r>
              <a:rPr lang="en-US" sz="1800" b="1" noProof="0" dirty="0"/>
              <a:t>Bringing together research, industry, and the scientific community </a:t>
            </a:r>
            <a:r>
              <a:rPr lang="en-US" sz="1800" noProof="0" dirty="0"/>
              <a:t>to define priorities, share experience, and explore new methods—from instrumentation and measurement to AI and workforce development—shaping the skills and capacity Europe needs for the future.</a:t>
            </a:r>
          </a:p>
          <a:p>
            <a:pPr algn="just"/>
            <a:r>
              <a:rPr lang="en-GB" sz="1800" noProof="0" dirty="0"/>
              <a:t>In a nutshell:</a:t>
            </a:r>
          </a:p>
          <a:p>
            <a:pPr lvl="1"/>
            <a:r>
              <a:rPr lang="en-GB" sz="1800" b="1" noProof="0" dirty="0"/>
              <a:t>Share</a:t>
            </a:r>
            <a:r>
              <a:rPr lang="en-GB" sz="1800" noProof="0" dirty="0"/>
              <a:t> – good practises, ideas, procedures, challenges, issues, etc.</a:t>
            </a:r>
          </a:p>
          <a:p>
            <a:pPr lvl="1"/>
            <a:r>
              <a:rPr lang="en-GB" sz="1800" b="1" dirty="0"/>
              <a:t>Learn</a:t>
            </a:r>
            <a:r>
              <a:rPr lang="en-GB" sz="1800" noProof="0" dirty="0"/>
              <a:t> – about </a:t>
            </a:r>
            <a:r>
              <a:rPr lang="en-GB" sz="1800" dirty="0"/>
              <a:t>methods, instruments, measurement uncertainty, etc.</a:t>
            </a:r>
            <a:endParaRPr lang="en-GB" sz="1800" noProof="0" dirty="0"/>
          </a:p>
          <a:p>
            <a:pPr lvl="1"/>
            <a:r>
              <a:rPr lang="en-GB" sz="1800" b="1" dirty="0"/>
              <a:t>Build</a:t>
            </a:r>
            <a:r>
              <a:rPr lang="en-GB" sz="1800" dirty="0"/>
              <a:t> – a strong community, with coherent methods and procedures, attractive to a new generation, getting everybody motivated!</a:t>
            </a:r>
            <a:endParaRPr lang="en-GB" sz="1800" noProof="0" dirty="0"/>
          </a:p>
        </p:txBody>
      </p:sp>
    </p:spTree>
    <p:extLst>
      <p:ext uri="{BB962C8B-B14F-4D97-AF65-F5344CB8AC3E}">
        <p14:creationId xmlns:p14="http://schemas.microsoft.com/office/powerpoint/2010/main" val="201856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A8C8A-1C73-F53E-6EED-D1F66B00C6DF}"/>
              </a:ext>
            </a:extLst>
          </p:cNvPr>
          <p:cNvSpPr>
            <a:spLocks noGrp="1"/>
          </p:cNvSpPr>
          <p:nvPr>
            <p:ph type="title"/>
          </p:nvPr>
        </p:nvSpPr>
        <p:spPr>
          <a:xfrm>
            <a:off x="838200" y="365125"/>
            <a:ext cx="6052457" cy="900000"/>
          </a:xfrm>
        </p:spPr>
        <p:txBody>
          <a:bodyPr>
            <a:noAutofit/>
          </a:bodyPr>
          <a:lstStyle/>
          <a:p>
            <a:r>
              <a:rPr lang="fr-CH" dirty="0"/>
              <a:t>EUWAA 2025 - FORMAT</a:t>
            </a:r>
            <a:br>
              <a:rPr lang="en-US" dirty="0">
                <a:solidFill>
                  <a:schemeClr val="accent5">
                    <a:lumMod val="50000"/>
                  </a:schemeClr>
                </a:solidFill>
              </a:rPr>
            </a:br>
            <a:endParaRPr lang="en-GB" dirty="0"/>
          </a:p>
        </p:txBody>
      </p:sp>
      <p:sp>
        <p:nvSpPr>
          <p:cNvPr id="3" name="Content Placeholder 2">
            <a:extLst>
              <a:ext uri="{FF2B5EF4-FFF2-40B4-BE49-F238E27FC236}">
                <a16:creationId xmlns:a16="http://schemas.microsoft.com/office/drawing/2014/main" id="{A79110DE-E7D2-D315-74AA-DBFA9AE8CF3A}"/>
              </a:ext>
            </a:extLst>
          </p:cNvPr>
          <p:cNvSpPr>
            <a:spLocks noGrp="1"/>
          </p:cNvSpPr>
          <p:nvPr>
            <p:ph idx="1"/>
          </p:nvPr>
        </p:nvSpPr>
        <p:spPr>
          <a:xfrm>
            <a:off x="478972" y="1594525"/>
            <a:ext cx="5970814" cy="3955485"/>
          </a:xfrm>
        </p:spPr>
        <p:txBody>
          <a:bodyPr>
            <a:noAutofit/>
          </a:bodyPr>
          <a:lstStyle/>
          <a:p>
            <a:pPr marL="0" indent="0" algn="just">
              <a:spcAft>
                <a:spcPts val="600"/>
              </a:spcAft>
              <a:buNone/>
            </a:pPr>
            <a:r>
              <a:rPr lang="en-US" sz="1800" dirty="0"/>
              <a:t>The third seminar was held from 3–5 June 2025 at the ESRF, bringing together eleven laboratories. The </a:t>
            </a:r>
            <a:r>
              <a:rPr lang="en-US" sz="1800" b="1" dirty="0"/>
              <a:t>format</a:t>
            </a:r>
            <a:r>
              <a:rPr lang="en-US" sz="1800" dirty="0"/>
              <a:t> of this version, as with all the EUWAA workshops, was </a:t>
            </a:r>
            <a:r>
              <a:rPr lang="en-US" sz="1800" b="1" dirty="0"/>
              <a:t>intentionally open and informal</a:t>
            </a:r>
            <a:r>
              <a:rPr lang="en-US" sz="1800" dirty="0"/>
              <a:t>. It consisted of seven sessions of roundtable discussions, with co-chairs guiding and moderating the debates, on the following topics: </a:t>
            </a:r>
          </a:p>
          <a:p>
            <a:pPr lvl="1" algn="just">
              <a:spcAft>
                <a:spcPts val="600"/>
              </a:spcAft>
            </a:pPr>
            <a:r>
              <a:rPr lang="en-US" sz="1600" dirty="0"/>
              <a:t>Software &amp; databases</a:t>
            </a:r>
          </a:p>
          <a:p>
            <a:pPr lvl="1" algn="just">
              <a:spcBef>
                <a:spcPts val="0"/>
              </a:spcBef>
              <a:spcAft>
                <a:spcPts val="600"/>
              </a:spcAft>
            </a:pPr>
            <a:r>
              <a:rPr lang="en-US" sz="1600" dirty="0"/>
              <a:t>Engineering-to-alignment workflow</a:t>
            </a:r>
          </a:p>
          <a:p>
            <a:pPr lvl="1" algn="just">
              <a:spcBef>
                <a:spcPts val="0"/>
              </a:spcBef>
              <a:spcAft>
                <a:spcPts val="600"/>
              </a:spcAft>
            </a:pPr>
            <a:r>
              <a:rPr lang="en-US" sz="1600" dirty="0"/>
              <a:t>Instruments &amp; methods</a:t>
            </a:r>
          </a:p>
          <a:p>
            <a:pPr lvl="1" algn="just">
              <a:spcBef>
                <a:spcPts val="0"/>
              </a:spcBef>
              <a:spcAft>
                <a:spcPts val="600"/>
              </a:spcAft>
            </a:pPr>
            <a:r>
              <a:rPr lang="en-US" sz="1600" dirty="0"/>
              <a:t>Open brainstorming session</a:t>
            </a:r>
          </a:p>
          <a:p>
            <a:pPr lvl="1" algn="just">
              <a:spcBef>
                <a:spcPts val="0"/>
              </a:spcBef>
              <a:spcAft>
                <a:spcPts val="600"/>
              </a:spcAft>
            </a:pPr>
            <a:r>
              <a:rPr lang="en-US" sz="1600" dirty="0"/>
              <a:t>Uncertainty in measurement</a:t>
            </a:r>
          </a:p>
          <a:p>
            <a:pPr lvl="1" algn="just">
              <a:spcBef>
                <a:spcPts val="0"/>
              </a:spcBef>
              <a:spcAft>
                <a:spcPts val="600"/>
              </a:spcAft>
            </a:pPr>
            <a:r>
              <a:rPr lang="en-US" sz="1600" dirty="0"/>
              <a:t>Discussion with industrial partners</a:t>
            </a:r>
          </a:p>
          <a:p>
            <a:pPr lvl="1" algn="just">
              <a:spcBef>
                <a:spcPts val="0"/>
              </a:spcBef>
              <a:spcAft>
                <a:spcPts val="600"/>
              </a:spcAft>
            </a:pPr>
            <a:r>
              <a:rPr lang="en-US" sz="1600" dirty="0"/>
              <a:t>Looking to the future</a:t>
            </a:r>
          </a:p>
          <a:p>
            <a:endParaRPr lang="en-GB" sz="1800" dirty="0">
              <a:solidFill>
                <a:srgbClr val="FF0000"/>
              </a:solidFill>
            </a:endParaRPr>
          </a:p>
        </p:txBody>
      </p:sp>
      <p:pic>
        <p:nvPicPr>
          <p:cNvPr id="11" name="Picture 10">
            <a:extLst>
              <a:ext uri="{FF2B5EF4-FFF2-40B4-BE49-F238E27FC236}">
                <a16:creationId xmlns:a16="http://schemas.microsoft.com/office/drawing/2014/main" id="{0A6600C2-8393-C859-A3EF-4FBF72533552}"/>
              </a:ext>
            </a:extLst>
          </p:cNvPr>
          <p:cNvPicPr>
            <a:picLocks noChangeAspect="1"/>
          </p:cNvPicPr>
          <p:nvPr/>
        </p:nvPicPr>
        <p:blipFill>
          <a:blip r:embed="rId2"/>
          <a:stretch>
            <a:fillRect/>
          </a:stretch>
        </p:blipFill>
        <p:spPr>
          <a:xfrm>
            <a:off x="6536739" y="1594525"/>
            <a:ext cx="5535648" cy="2316681"/>
          </a:xfrm>
          <a:prstGeom prst="rect">
            <a:avLst/>
          </a:prstGeom>
        </p:spPr>
      </p:pic>
      <p:sp>
        <p:nvSpPr>
          <p:cNvPr id="5" name="TextBox 4">
            <a:extLst>
              <a:ext uri="{FF2B5EF4-FFF2-40B4-BE49-F238E27FC236}">
                <a16:creationId xmlns:a16="http://schemas.microsoft.com/office/drawing/2014/main" id="{3A28F172-86A9-2600-318B-D3D2802DA4F1}"/>
              </a:ext>
            </a:extLst>
          </p:cNvPr>
          <p:cNvSpPr txBox="1"/>
          <p:nvPr/>
        </p:nvSpPr>
        <p:spPr>
          <a:xfrm>
            <a:off x="6613071" y="4000500"/>
            <a:ext cx="3722915" cy="646331"/>
          </a:xfrm>
          <a:prstGeom prst="rect">
            <a:avLst/>
          </a:prstGeom>
          <a:noFill/>
        </p:spPr>
        <p:txBody>
          <a:bodyPr wrap="square" rtlCol="0">
            <a:spAutoFit/>
          </a:bodyPr>
          <a:lstStyle/>
          <a:p>
            <a:pPr marL="285750" indent="-285750">
              <a:buFont typeface="Wingdings" panose="05000000000000000000" pitchFamily="2" charset="2"/>
              <a:buChar char="ü"/>
            </a:pPr>
            <a:r>
              <a:rPr lang="en-US" dirty="0">
                <a:solidFill>
                  <a:schemeClr val="accent5">
                    <a:lumMod val="50000"/>
                  </a:schemeClr>
                </a:solidFill>
              </a:rPr>
              <a:t>42 participants from 11 labs</a:t>
            </a:r>
          </a:p>
          <a:p>
            <a:pPr marL="285750" indent="-285750">
              <a:buFont typeface="Wingdings" panose="05000000000000000000" pitchFamily="2" charset="2"/>
              <a:buChar char="ü"/>
            </a:pPr>
            <a:r>
              <a:rPr lang="en-US" dirty="0">
                <a:solidFill>
                  <a:schemeClr val="accent5">
                    <a:lumMod val="50000"/>
                  </a:schemeClr>
                </a:solidFill>
              </a:rPr>
              <a:t>2 industrial partners</a:t>
            </a:r>
          </a:p>
        </p:txBody>
      </p:sp>
      <p:sp>
        <p:nvSpPr>
          <p:cNvPr id="7" name="TextBox 6">
            <a:extLst>
              <a:ext uri="{FF2B5EF4-FFF2-40B4-BE49-F238E27FC236}">
                <a16:creationId xmlns:a16="http://schemas.microsoft.com/office/drawing/2014/main" id="{B702D121-7E68-1D49-EA9E-1F79CD4DE576}"/>
              </a:ext>
            </a:extLst>
          </p:cNvPr>
          <p:cNvSpPr txBox="1"/>
          <p:nvPr/>
        </p:nvSpPr>
        <p:spPr>
          <a:xfrm>
            <a:off x="6449786" y="1080459"/>
            <a:ext cx="3320823" cy="369332"/>
          </a:xfrm>
          <a:prstGeom prst="rect">
            <a:avLst/>
          </a:prstGeom>
          <a:noFill/>
        </p:spPr>
        <p:txBody>
          <a:bodyPr wrap="square">
            <a:spAutoFit/>
          </a:bodyPr>
          <a:lstStyle/>
          <a:p>
            <a:r>
              <a:rPr lang="en-GB" dirty="0">
                <a:hlinkClick r:id="rId3"/>
              </a:rPr>
              <a:t>EWAA (3-June 5, 2025) · Indico</a:t>
            </a:r>
            <a:endParaRPr lang="en-GB" dirty="0"/>
          </a:p>
        </p:txBody>
      </p:sp>
    </p:spTree>
    <p:extLst>
      <p:ext uri="{BB962C8B-B14F-4D97-AF65-F5344CB8AC3E}">
        <p14:creationId xmlns:p14="http://schemas.microsoft.com/office/powerpoint/2010/main" val="42256462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469F3C-3BFA-50C6-7B43-6C711AC7F4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BBE1A7-D517-3D8F-8CC9-F4B108670D4A}"/>
              </a:ext>
            </a:extLst>
          </p:cNvPr>
          <p:cNvSpPr>
            <a:spLocks noGrp="1"/>
          </p:cNvSpPr>
          <p:nvPr>
            <p:ph type="title"/>
          </p:nvPr>
        </p:nvSpPr>
        <p:spPr>
          <a:xfrm>
            <a:off x="838200" y="365125"/>
            <a:ext cx="7146471" cy="900000"/>
          </a:xfrm>
        </p:spPr>
        <p:txBody>
          <a:bodyPr>
            <a:noAutofit/>
          </a:bodyPr>
          <a:lstStyle/>
          <a:p>
            <a:r>
              <a:rPr lang="fr-CH" dirty="0"/>
              <a:t>EUWAA 2025 - OUTCOME</a:t>
            </a:r>
            <a:br>
              <a:rPr lang="en-US" dirty="0">
                <a:solidFill>
                  <a:schemeClr val="accent5">
                    <a:lumMod val="50000"/>
                  </a:schemeClr>
                </a:solidFill>
              </a:rPr>
            </a:br>
            <a:endParaRPr lang="en-GB" dirty="0"/>
          </a:p>
        </p:txBody>
      </p:sp>
      <p:sp>
        <p:nvSpPr>
          <p:cNvPr id="3" name="Content Placeholder 2">
            <a:extLst>
              <a:ext uri="{FF2B5EF4-FFF2-40B4-BE49-F238E27FC236}">
                <a16:creationId xmlns:a16="http://schemas.microsoft.com/office/drawing/2014/main" id="{0AF5B416-8369-AC98-DA41-B0991328842B}"/>
              </a:ext>
            </a:extLst>
          </p:cNvPr>
          <p:cNvSpPr>
            <a:spLocks noGrp="1"/>
          </p:cNvSpPr>
          <p:nvPr>
            <p:ph idx="1"/>
          </p:nvPr>
        </p:nvSpPr>
        <p:spPr>
          <a:xfrm>
            <a:off x="478972" y="1594525"/>
            <a:ext cx="10515600" cy="2503946"/>
          </a:xfrm>
        </p:spPr>
        <p:txBody>
          <a:bodyPr>
            <a:noAutofit/>
          </a:bodyPr>
          <a:lstStyle/>
          <a:p>
            <a:pPr marL="0" indent="0">
              <a:buNone/>
            </a:pPr>
            <a:r>
              <a:rPr lang="en-US" sz="1800" dirty="0"/>
              <a:t>Actions were defined around four pillars:</a:t>
            </a:r>
          </a:p>
          <a:p>
            <a:pPr lvl="1"/>
            <a:r>
              <a:rPr lang="en-US" sz="1600" dirty="0"/>
              <a:t>Preparation of a glossary and common best practice guide on measurement uncertainty</a:t>
            </a:r>
          </a:p>
          <a:p>
            <a:pPr lvl="1"/>
            <a:r>
              <a:rPr lang="en-US" sz="1600" dirty="0"/>
              <a:t>Creation of a </a:t>
            </a:r>
            <a:r>
              <a:rPr lang="en-US" sz="1600" b="1" dirty="0"/>
              <a:t>task force on recruitment, training, and knowledge transfer</a:t>
            </a:r>
          </a:p>
          <a:p>
            <a:pPr lvl="1"/>
            <a:r>
              <a:rPr lang="en-US" sz="1600" dirty="0"/>
              <a:t>Launch of a </a:t>
            </a:r>
            <a:r>
              <a:rPr lang="en-US" sz="1600" b="1" dirty="0"/>
              <a:t>software inter-comparison</a:t>
            </a:r>
          </a:p>
          <a:p>
            <a:pPr lvl="1"/>
            <a:r>
              <a:rPr lang="en-US" sz="1600" dirty="0"/>
              <a:t>Launch of an </a:t>
            </a:r>
            <a:r>
              <a:rPr lang="en-US" sz="1600" b="1" dirty="0"/>
              <a:t>Inter-Lab comparison</a:t>
            </a:r>
            <a:r>
              <a:rPr lang="en-US" sz="1600" dirty="0"/>
              <a:t>, resulting in a scientific paper on the state-of-the-art in our community</a:t>
            </a:r>
          </a:p>
          <a:p>
            <a:pPr marL="0" indent="0">
              <a:buNone/>
            </a:pPr>
            <a:r>
              <a:rPr lang="en-US" sz="1800" dirty="0"/>
              <a:t>The first post-meeting action was to find an official name via vote: </a:t>
            </a:r>
            <a:r>
              <a:rPr lang="en-US" sz="1800" b="1" dirty="0"/>
              <a:t>EUWAA</a:t>
            </a:r>
            <a:r>
              <a:rPr lang="en-US" sz="1800" dirty="0"/>
              <a:t> was chosen.</a:t>
            </a:r>
          </a:p>
          <a:p>
            <a:pPr marL="0" indent="0" algn="just">
              <a:spcBef>
                <a:spcPts val="0"/>
              </a:spcBef>
              <a:spcAft>
                <a:spcPts val="600"/>
              </a:spcAft>
              <a:buNone/>
            </a:pPr>
            <a:endParaRPr lang="en-US" sz="1800" dirty="0">
              <a:solidFill>
                <a:schemeClr val="accent5">
                  <a:lumMod val="50000"/>
                </a:schemeClr>
              </a:solidFill>
            </a:endParaRPr>
          </a:p>
          <a:p>
            <a:endParaRPr lang="en-GB" sz="1800" dirty="0"/>
          </a:p>
        </p:txBody>
      </p:sp>
      <p:sp>
        <p:nvSpPr>
          <p:cNvPr id="5" name="Rectangle 4">
            <a:extLst>
              <a:ext uri="{FF2B5EF4-FFF2-40B4-BE49-F238E27FC236}">
                <a16:creationId xmlns:a16="http://schemas.microsoft.com/office/drawing/2014/main" id="{FCDE0839-19DC-AA3E-835B-F81F393E05CE}"/>
              </a:ext>
            </a:extLst>
          </p:cNvPr>
          <p:cNvSpPr/>
          <p:nvPr/>
        </p:nvSpPr>
        <p:spPr>
          <a:xfrm>
            <a:off x="6928920" y="4332455"/>
            <a:ext cx="3434530" cy="461665"/>
          </a:xfrm>
          <a:prstGeom prst="rect">
            <a:avLst/>
          </a:prstGeom>
          <a:noFill/>
        </p:spPr>
        <p:txBody>
          <a:bodyPr wrap="none" lIns="91440" tIns="45720" rIns="91440" bIns="45720">
            <a:spAutoFit/>
          </a:bodyPr>
          <a:lstStyle/>
          <a:p>
            <a:pPr algn="ctr"/>
            <a:r>
              <a:rPr lang="en-US" sz="2400" b="1" i="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EWAA becomes EUWAA…</a:t>
            </a:r>
          </a:p>
        </p:txBody>
      </p:sp>
    </p:spTree>
    <p:extLst>
      <p:ext uri="{BB962C8B-B14F-4D97-AF65-F5344CB8AC3E}">
        <p14:creationId xmlns:p14="http://schemas.microsoft.com/office/powerpoint/2010/main" val="28014827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A131C-4632-EF61-9B9F-009646DB5776}"/>
              </a:ext>
            </a:extLst>
          </p:cNvPr>
          <p:cNvSpPr>
            <a:spLocks noGrp="1"/>
          </p:cNvSpPr>
          <p:nvPr>
            <p:ph type="title"/>
          </p:nvPr>
        </p:nvSpPr>
        <p:spPr>
          <a:xfrm>
            <a:off x="838200" y="365125"/>
            <a:ext cx="5431971" cy="900000"/>
          </a:xfrm>
        </p:spPr>
        <p:txBody>
          <a:bodyPr>
            <a:normAutofit/>
          </a:bodyPr>
          <a:lstStyle/>
          <a:p>
            <a:r>
              <a:rPr lang="fr-CH" dirty="0"/>
              <a:t>EUWAA 2026</a:t>
            </a:r>
            <a:endParaRPr lang="en-GB" dirty="0"/>
          </a:p>
        </p:txBody>
      </p:sp>
      <p:sp>
        <p:nvSpPr>
          <p:cNvPr id="3" name="Content Placeholder 2">
            <a:extLst>
              <a:ext uri="{FF2B5EF4-FFF2-40B4-BE49-F238E27FC236}">
                <a16:creationId xmlns:a16="http://schemas.microsoft.com/office/drawing/2014/main" id="{970D89E3-6139-B8F8-BEA1-0633D53F55D3}"/>
              </a:ext>
            </a:extLst>
          </p:cNvPr>
          <p:cNvSpPr>
            <a:spLocks noGrp="1"/>
          </p:cNvSpPr>
          <p:nvPr>
            <p:ph idx="1"/>
          </p:nvPr>
        </p:nvSpPr>
        <p:spPr>
          <a:xfrm>
            <a:off x="838200" y="1548334"/>
            <a:ext cx="6542314" cy="2838683"/>
          </a:xfrm>
        </p:spPr>
        <p:txBody>
          <a:bodyPr>
            <a:normAutofit/>
          </a:bodyPr>
          <a:lstStyle/>
          <a:p>
            <a:pPr algn="just"/>
            <a:endParaRPr lang="en-GB" sz="1800" noProof="0" dirty="0"/>
          </a:p>
          <a:p>
            <a:pPr marL="0" indent="0">
              <a:buNone/>
            </a:pPr>
            <a:endParaRPr lang="en-GB" sz="1800" noProof="0" dirty="0"/>
          </a:p>
        </p:txBody>
      </p:sp>
      <p:sp>
        <p:nvSpPr>
          <p:cNvPr id="5" name="TextBox 4">
            <a:extLst>
              <a:ext uri="{FF2B5EF4-FFF2-40B4-BE49-F238E27FC236}">
                <a16:creationId xmlns:a16="http://schemas.microsoft.com/office/drawing/2014/main" id="{FA4EBA25-F0D4-080F-79E9-207A10D437F0}"/>
              </a:ext>
            </a:extLst>
          </p:cNvPr>
          <p:cNvSpPr txBox="1"/>
          <p:nvPr/>
        </p:nvSpPr>
        <p:spPr>
          <a:xfrm>
            <a:off x="7806942" y="645011"/>
            <a:ext cx="2618851" cy="369332"/>
          </a:xfrm>
          <a:prstGeom prst="rect">
            <a:avLst/>
          </a:prstGeom>
          <a:noFill/>
        </p:spPr>
        <p:txBody>
          <a:bodyPr wrap="square">
            <a:spAutoFit/>
          </a:bodyPr>
          <a:lstStyle/>
          <a:p>
            <a:pPr marL="0" indent="0">
              <a:spcAft>
                <a:spcPts val="600"/>
              </a:spcAft>
              <a:buNone/>
            </a:pPr>
            <a:r>
              <a:rPr lang="en-GB" sz="1800" dirty="0">
                <a:hlinkClick r:id="rId2"/>
              </a:rPr>
              <a:t>Access to Indico website</a:t>
            </a:r>
            <a:endParaRPr lang="en-US" sz="1800" dirty="0">
              <a:solidFill>
                <a:schemeClr val="accent5">
                  <a:lumMod val="50000"/>
                </a:schemeClr>
              </a:solidFill>
            </a:endParaRPr>
          </a:p>
        </p:txBody>
      </p:sp>
      <p:pic>
        <p:nvPicPr>
          <p:cNvPr id="7" name="Picture 6">
            <a:extLst>
              <a:ext uri="{FF2B5EF4-FFF2-40B4-BE49-F238E27FC236}">
                <a16:creationId xmlns:a16="http://schemas.microsoft.com/office/drawing/2014/main" id="{9D0B37BF-C3FB-D4B1-FD38-506CA42BB846}"/>
              </a:ext>
            </a:extLst>
          </p:cNvPr>
          <p:cNvPicPr>
            <a:picLocks noChangeAspect="1"/>
          </p:cNvPicPr>
          <p:nvPr/>
        </p:nvPicPr>
        <p:blipFill>
          <a:blip r:embed="rId3"/>
          <a:stretch>
            <a:fillRect/>
          </a:stretch>
        </p:blipFill>
        <p:spPr>
          <a:xfrm>
            <a:off x="8553267" y="1195734"/>
            <a:ext cx="3330914" cy="2498186"/>
          </a:xfrm>
          <a:prstGeom prst="rect">
            <a:avLst/>
          </a:prstGeom>
        </p:spPr>
      </p:pic>
      <p:sp>
        <p:nvSpPr>
          <p:cNvPr id="6" name="TextBox 5">
            <a:extLst>
              <a:ext uri="{FF2B5EF4-FFF2-40B4-BE49-F238E27FC236}">
                <a16:creationId xmlns:a16="http://schemas.microsoft.com/office/drawing/2014/main" id="{010C3685-DC82-D9EB-7755-5646109F4227}"/>
              </a:ext>
            </a:extLst>
          </p:cNvPr>
          <p:cNvSpPr txBox="1"/>
          <p:nvPr/>
        </p:nvSpPr>
        <p:spPr>
          <a:xfrm>
            <a:off x="465826" y="1265125"/>
            <a:ext cx="7919049" cy="3877985"/>
          </a:xfrm>
          <a:prstGeom prst="rect">
            <a:avLst/>
          </a:prstGeom>
          <a:noFill/>
        </p:spPr>
        <p:txBody>
          <a:bodyPr wrap="square" rtlCol="0">
            <a:spAutoFit/>
          </a:bodyPr>
          <a:lstStyle/>
          <a:p>
            <a:r>
              <a:rPr lang="en-US" sz="1600" dirty="0">
                <a:solidFill>
                  <a:srgbClr val="002060"/>
                </a:solidFill>
              </a:rPr>
              <a:t>The </a:t>
            </a:r>
            <a:r>
              <a:rPr lang="en-US" sz="1600" b="1" dirty="0">
                <a:solidFill>
                  <a:srgbClr val="002060"/>
                </a:solidFill>
              </a:rPr>
              <a:t>format</a:t>
            </a:r>
            <a:r>
              <a:rPr lang="en-US" sz="1600" dirty="0">
                <a:solidFill>
                  <a:srgbClr val="002060"/>
                </a:solidFill>
              </a:rPr>
              <a:t> remained </a:t>
            </a:r>
            <a:r>
              <a:rPr lang="en-US" sz="1600" b="1" dirty="0">
                <a:solidFill>
                  <a:srgbClr val="002060"/>
                </a:solidFill>
              </a:rPr>
              <a:t>unchanged</a:t>
            </a:r>
            <a:r>
              <a:rPr lang="en-US" sz="1600" dirty="0">
                <a:solidFill>
                  <a:srgbClr val="002060"/>
                </a:solidFill>
              </a:rPr>
              <a:t>, with ample time for discussion—at coffee breaks, during lunch, and at </a:t>
            </a:r>
            <a:r>
              <a:rPr lang="en-US" dirty="0">
                <a:solidFill>
                  <a:srgbClr val="002060"/>
                </a:solidFill>
              </a:rPr>
              <a:t>the</a:t>
            </a:r>
            <a:r>
              <a:rPr lang="en-US" sz="1600" dirty="0">
                <a:solidFill>
                  <a:srgbClr val="002060"/>
                </a:solidFill>
              </a:rPr>
              <a:t> networking dinner.</a:t>
            </a:r>
          </a:p>
          <a:p>
            <a:endParaRPr lang="en-US" sz="1600" dirty="0">
              <a:solidFill>
                <a:srgbClr val="002060"/>
              </a:solidFill>
            </a:endParaRPr>
          </a:p>
          <a:p>
            <a:r>
              <a:rPr lang="en-US" sz="1600" b="1" dirty="0">
                <a:solidFill>
                  <a:srgbClr val="002060"/>
                </a:solidFill>
              </a:rPr>
              <a:t>Three main sessions</a:t>
            </a:r>
            <a:r>
              <a:rPr lang="en-US" sz="1600" dirty="0">
                <a:solidFill>
                  <a:srgbClr val="002060"/>
                </a:solidFill>
              </a:rPr>
              <a:t>:</a:t>
            </a:r>
          </a:p>
          <a:p>
            <a:pPr marL="742950" lvl="1" indent="-285750">
              <a:buFont typeface="Arial" panose="020B0604020202020204" pitchFamily="34" charset="0"/>
              <a:buChar char="•"/>
            </a:pPr>
            <a:r>
              <a:rPr lang="en-US" sz="1600" dirty="0">
                <a:solidFill>
                  <a:srgbClr val="002060"/>
                </a:solidFill>
              </a:rPr>
              <a:t>Actions from the previous EUWAA</a:t>
            </a:r>
          </a:p>
          <a:p>
            <a:pPr marL="742950" lvl="1" indent="-285750">
              <a:buFont typeface="Arial" panose="020B0604020202020204" pitchFamily="34" charset="0"/>
              <a:buChar char="•"/>
            </a:pPr>
            <a:r>
              <a:rPr lang="en-US" sz="1600" dirty="0">
                <a:solidFill>
                  <a:srgbClr val="002060"/>
                </a:solidFill>
              </a:rPr>
              <a:t>Inter-Lab comparison</a:t>
            </a:r>
          </a:p>
          <a:p>
            <a:pPr marL="742950" lvl="1" indent="-285750">
              <a:buFont typeface="Arial" panose="020B0604020202020204" pitchFamily="34" charset="0"/>
              <a:buChar char="•"/>
            </a:pPr>
            <a:r>
              <a:rPr lang="en-US" sz="1600" dirty="0">
                <a:solidFill>
                  <a:srgbClr val="002060"/>
                </a:solidFill>
              </a:rPr>
              <a:t>Digital twins and 3D deployment in similar fields</a:t>
            </a:r>
          </a:p>
          <a:p>
            <a:endParaRPr lang="en-US" sz="1600" dirty="0">
              <a:solidFill>
                <a:srgbClr val="002060"/>
              </a:solidFill>
            </a:endParaRPr>
          </a:p>
          <a:p>
            <a:r>
              <a:rPr lang="en-US" sz="1600" b="1" dirty="0">
                <a:solidFill>
                  <a:srgbClr val="002060"/>
                </a:solidFill>
              </a:rPr>
              <a:t>Two parallel brainstorming sessions</a:t>
            </a:r>
            <a:r>
              <a:rPr lang="en-US" sz="1600" dirty="0">
                <a:solidFill>
                  <a:srgbClr val="002060"/>
                </a:solidFill>
              </a:rPr>
              <a:t>, followed by summary and plenary discussion.</a:t>
            </a:r>
          </a:p>
          <a:p>
            <a:endParaRPr lang="en-US" sz="1600" dirty="0">
              <a:solidFill>
                <a:srgbClr val="002060"/>
              </a:solidFill>
            </a:endParaRPr>
          </a:p>
          <a:p>
            <a:r>
              <a:rPr lang="en-US" sz="1600" b="1" dirty="0">
                <a:solidFill>
                  <a:srgbClr val="002060"/>
                </a:solidFill>
              </a:rPr>
              <a:t>Three guest speakers:</a:t>
            </a:r>
          </a:p>
          <a:p>
            <a:pPr marL="742950" lvl="1" indent="-285750">
              <a:buFont typeface="Arial" panose="020B0604020202020204" pitchFamily="34" charset="0"/>
              <a:buChar char="•"/>
            </a:pPr>
            <a:r>
              <a:rPr lang="en-US" sz="1600" dirty="0">
                <a:solidFill>
                  <a:srgbClr val="002060"/>
                </a:solidFill>
              </a:rPr>
              <a:t>Tania Landes (INSA Strasbourg)</a:t>
            </a:r>
          </a:p>
          <a:p>
            <a:pPr marL="742950" lvl="1" indent="-285750">
              <a:buFont typeface="Arial" panose="020B0604020202020204" pitchFamily="34" charset="0"/>
              <a:buChar char="•"/>
            </a:pPr>
            <a:r>
              <a:rPr lang="en-US" sz="1600" dirty="0">
                <a:solidFill>
                  <a:srgbClr val="002060"/>
                </a:solidFill>
              </a:rPr>
              <a:t>Prof. Stephan Kyle (University College London)</a:t>
            </a:r>
          </a:p>
          <a:p>
            <a:pPr marL="742950" lvl="1" indent="-285750">
              <a:buFont typeface="Arial" panose="020B0604020202020204" pitchFamily="34" charset="0"/>
              <a:buChar char="•"/>
            </a:pPr>
            <a:r>
              <a:rPr lang="en-US" sz="1600" dirty="0">
                <a:solidFill>
                  <a:srgbClr val="002060"/>
                </a:solidFill>
              </a:rPr>
              <a:t>Daniel </a:t>
            </a:r>
            <a:r>
              <a:rPr lang="en-US" sz="1600" dirty="0" err="1">
                <a:solidFill>
                  <a:srgbClr val="002060"/>
                </a:solidFill>
              </a:rPr>
              <a:t>Heisselmann</a:t>
            </a:r>
            <a:r>
              <a:rPr lang="en-US" sz="1600" dirty="0">
                <a:solidFill>
                  <a:srgbClr val="002060"/>
                </a:solidFill>
              </a:rPr>
              <a:t> (PTB)</a:t>
            </a:r>
          </a:p>
          <a:p>
            <a:endParaRPr lang="en-US" sz="1600" dirty="0">
              <a:solidFill>
                <a:srgbClr val="002060"/>
              </a:solidFill>
            </a:endParaRPr>
          </a:p>
        </p:txBody>
      </p:sp>
      <p:sp>
        <p:nvSpPr>
          <p:cNvPr id="10" name="TextBox 9">
            <a:extLst>
              <a:ext uri="{FF2B5EF4-FFF2-40B4-BE49-F238E27FC236}">
                <a16:creationId xmlns:a16="http://schemas.microsoft.com/office/drawing/2014/main" id="{686C18DD-3E47-1B6E-DC67-C8F191A98803}"/>
              </a:ext>
            </a:extLst>
          </p:cNvPr>
          <p:cNvSpPr txBox="1"/>
          <p:nvPr/>
        </p:nvSpPr>
        <p:spPr>
          <a:xfrm>
            <a:off x="8487295" y="3693920"/>
            <a:ext cx="4039547" cy="369332"/>
          </a:xfrm>
          <a:prstGeom prst="rect">
            <a:avLst/>
          </a:prstGeom>
          <a:noFill/>
        </p:spPr>
        <p:txBody>
          <a:bodyPr wrap="square">
            <a:spAutoFit/>
          </a:bodyPr>
          <a:lstStyle/>
          <a:p>
            <a:r>
              <a:rPr lang="en-US" i="1" dirty="0">
                <a:solidFill>
                  <a:srgbClr val="0070C0"/>
                </a:solidFill>
              </a:rPr>
              <a:t>EUWAA2Run for the first time!</a:t>
            </a:r>
          </a:p>
        </p:txBody>
      </p:sp>
      <p:graphicFrame>
        <p:nvGraphicFramePr>
          <p:cNvPr id="11" name="Table 10">
            <a:extLst>
              <a:ext uri="{FF2B5EF4-FFF2-40B4-BE49-F238E27FC236}">
                <a16:creationId xmlns:a16="http://schemas.microsoft.com/office/drawing/2014/main" id="{ECC95F9F-3536-9F6B-2079-D31753001F67}"/>
              </a:ext>
            </a:extLst>
          </p:cNvPr>
          <p:cNvGraphicFramePr>
            <a:graphicFrameLocks noGrp="1"/>
          </p:cNvGraphicFramePr>
          <p:nvPr>
            <p:extLst>
              <p:ext uri="{D42A27DB-BD31-4B8C-83A1-F6EECF244321}">
                <p14:modId xmlns:p14="http://schemas.microsoft.com/office/powerpoint/2010/main" val="3449607163"/>
              </p:ext>
            </p:extLst>
          </p:nvPr>
        </p:nvGraphicFramePr>
        <p:xfrm>
          <a:off x="1" y="4754129"/>
          <a:ext cx="12191999" cy="2131074"/>
        </p:xfrm>
        <a:graphic>
          <a:graphicData uri="http://schemas.openxmlformats.org/drawingml/2006/table">
            <a:tbl>
              <a:tblPr firstRow="1" bandRow="1">
                <a:tableStyleId>{5C22544A-7EE6-4342-B048-85BDC9FD1C3A}</a:tableStyleId>
              </a:tblPr>
              <a:tblGrid>
                <a:gridCol w="3769743">
                  <a:extLst>
                    <a:ext uri="{9D8B030D-6E8A-4147-A177-3AD203B41FA5}">
                      <a16:colId xmlns:a16="http://schemas.microsoft.com/office/drawing/2014/main" val="3749773286"/>
                    </a:ext>
                  </a:extLst>
                </a:gridCol>
                <a:gridCol w="8422256">
                  <a:extLst>
                    <a:ext uri="{9D8B030D-6E8A-4147-A177-3AD203B41FA5}">
                      <a16:colId xmlns:a16="http://schemas.microsoft.com/office/drawing/2014/main" val="2180512988"/>
                    </a:ext>
                  </a:extLst>
                </a:gridCol>
              </a:tblGrid>
              <a:tr h="289917">
                <a:tc>
                  <a:txBody>
                    <a:bodyPr/>
                    <a:lstStyle/>
                    <a:p>
                      <a:r>
                        <a:rPr lang="en-GB" sz="1600" noProof="0" dirty="0"/>
                        <a:t>Topics of the 1st brainstorming session</a:t>
                      </a:r>
                    </a:p>
                  </a:txBody>
                  <a:tcPr/>
                </a:tc>
                <a:tc>
                  <a:txBody>
                    <a:bodyPr/>
                    <a:lstStyle/>
                    <a:p>
                      <a:r>
                        <a:rPr lang="en-GB" sz="1600" noProof="0" dirty="0"/>
                        <a:t>Topics of the 2</a:t>
                      </a:r>
                      <a:r>
                        <a:rPr lang="en-GB" sz="1600" baseline="30000" noProof="0" dirty="0"/>
                        <a:t>nd</a:t>
                      </a:r>
                      <a:r>
                        <a:rPr lang="en-GB" sz="1600" noProof="0" dirty="0"/>
                        <a:t> brainstorming session</a:t>
                      </a:r>
                    </a:p>
                  </a:txBody>
                  <a:tcPr/>
                </a:tc>
                <a:extLst>
                  <a:ext uri="{0D108BD9-81ED-4DB2-BD59-A6C34878D82A}">
                    <a16:rowId xmlns:a16="http://schemas.microsoft.com/office/drawing/2014/main" val="688248932"/>
                  </a:ext>
                </a:extLst>
              </a:tr>
              <a:tr h="492859">
                <a:tc>
                  <a:txBody>
                    <a:bodyPr/>
                    <a:lstStyle/>
                    <a:p>
                      <a:r>
                        <a:rPr lang="en-GB" sz="1600" noProof="0" dirty="0"/>
                        <a:t>ATS800: applications and feedback</a:t>
                      </a:r>
                    </a:p>
                  </a:txBody>
                  <a:tcPr/>
                </a:tc>
                <a:tc>
                  <a:txBody>
                    <a:bodyPr/>
                    <a:lstStyle/>
                    <a:p>
                      <a:r>
                        <a:rPr lang="en-GB" sz="1600" noProof="0" dirty="0"/>
                        <a:t>Calibration, Check and testing of instruments &amp; equipment: best practices, frequencies, how to deal with ISO recommendations</a:t>
                      </a:r>
                    </a:p>
                  </a:txBody>
                  <a:tcPr/>
                </a:tc>
                <a:extLst>
                  <a:ext uri="{0D108BD9-81ED-4DB2-BD59-A6C34878D82A}">
                    <a16:rowId xmlns:a16="http://schemas.microsoft.com/office/drawing/2014/main" val="2307721596"/>
                  </a:ext>
                </a:extLst>
              </a:tr>
              <a:tr h="451601">
                <a:tc>
                  <a:txBody>
                    <a:bodyPr/>
                    <a:lstStyle/>
                    <a:p>
                      <a:r>
                        <a:rPr lang="en-GB" sz="1600" noProof="0" dirty="0"/>
                        <a:t>How to deal with refraction?</a:t>
                      </a:r>
                    </a:p>
                  </a:txBody>
                  <a:tcPr/>
                </a:tc>
                <a:tc>
                  <a:txBody>
                    <a:bodyPr/>
                    <a:lstStyle/>
                    <a:p>
                      <a:r>
                        <a:rPr lang="en-GB" sz="1600" noProof="0" dirty="0"/>
                        <a:t>How to develop and qualify alignment systems? Challenges of supporting systems and initial alignment on girders</a:t>
                      </a:r>
                    </a:p>
                  </a:txBody>
                  <a:tcPr/>
                </a:tc>
                <a:extLst>
                  <a:ext uri="{0D108BD9-81ED-4DB2-BD59-A6C34878D82A}">
                    <a16:rowId xmlns:a16="http://schemas.microsoft.com/office/drawing/2014/main" val="1143756586"/>
                  </a:ext>
                </a:extLst>
              </a:tr>
              <a:tr h="637554">
                <a:tc>
                  <a:txBody>
                    <a:bodyPr/>
                    <a:lstStyle/>
                    <a:p>
                      <a:r>
                        <a:rPr lang="en-GB" sz="1600" noProof="0" dirty="0"/>
                        <a:t>Working with a service contract (invitation to tender, documentation, etc.)</a:t>
                      </a:r>
                    </a:p>
                  </a:txBody>
                  <a:tcPr/>
                </a:tc>
                <a:tc>
                  <a:txBody>
                    <a:bodyPr/>
                    <a:lstStyle/>
                    <a:p>
                      <a:r>
                        <a:rPr lang="en-GB" sz="1600" noProof="0" dirty="0"/>
                        <a:t>How to recruit the best person for the job? How to involve universities and engineering schools? How to perform Knowledge Transfer and training?</a:t>
                      </a:r>
                    </a:p>
                  </a:txBody>
                  <a:tcPr/>
                </a:tc>
                <a:extLst>
                  <a:ext uri="{0D108BD9-81ED-4DB2-BD59-A6C34878D82A}">
                    <a16:rowId xmlns:a16="http://schemas.microsoft.com/office/drawing/2014/main" val="1732389956"/>
                  </a:ext>
                </a:extLst>
              </a:tr>
            </a:tbl>
          </a:graphicData>
        </a:graphic>
      </p:graphicFrame>
    </p:spTree>
    <p:extLst>
      <p:ext uri="{BB962C8B-B14F-4D97-AF65-F5344CB8AC3E}">
        <p14:creationId xmlns:p14="http://schemas.microsoft.com/office/powerpoint/2010/main" val="1206000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9" end="9"/>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0" end="1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11" end="1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12" end="1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78EC8-45E3-BFEA-782B-F7B9E6584F8F}"/>
              </a:ext>
            </a:extLst>
          </p:cNvPr>
          <p:cNvSpPr>
            <a:spLocks noGrp="1"/>
          </p:cNvSpPr>
          <p:nvPr>
            <p:ph type="title"/>
          </p:nvPr>
        </p:nvSpPr>
        <p:spPr>
          <a:xfrm>
            <a:off x="838200" y="365125"/>
            <a:ext cx="6793800" cy="900000"/>
          </a:xfrm>
        </p:spPr>
        <p:txBody>
          <a:bodyPr/>
          <a:lstStyle/>
          <a:p>
            <a:r>
              <a:rPr lang="fr-CH" dirty="0"/>
              <a:t>EUWAA 2026 – MAIN OUTCOMES</a:t>
            </a:r>
            <a:endParaRPr lang="en-US" dirty="0"/>
          </a:p>
        </p:txBody>
      </p:sp>
      <p:sp>
        <p:nvSpPr>
          <p:cNvPr id="3" name="Content Placeholder 2">
            <a:extLst>
              <a:ext uri="{FF2B5EF4-FFF2-40B4-BE49-F238E27FC236}">
                <a16:creationId xmlns:a16="http://schemas.microsoft.com/office/drawing/2014/main" id="{1D87B104-8E5A-33FB-C1C9-43DE84E61540}"/>
              </a:ext>
            </a:extLst>
          </p:cNvPr>
          <p:cNvSpPr>
            <a:spLocks noGrp="1"/>
          </p:cNvSpPr>
          <p:nvPr>
            <p:ph idx="1"/>
          </p:nvPr>
        </p:nvSpPr>
        <p:spPr>
          <a:xfrm>
            <a:off x="838200" y="1328724"/>
            <a:ext cx="10515600" cy="4500000"/>
          </a:xfrm>
        </p:spPr>
        <p:txBody>
          <a:bodyPr>
            <a:normAutofit lnSpcReduction="10000"/>
          </a:bodyPr>
          <a:lstStyle/>
          <a:p>
            <a:pPr marL="0" indent="0">
              <a:lnSpc>
                <a:spcPct val="107000"/>
              </a:lnSpc>
              <a:spcAft>
                <a:spcPts val="800"/>
              </a:spcAft>
              <a:buNone/>
            </a:pPr>
            <a:r>
              <a:rPr lang="en-GB" sz="1800" kern="100" dirty="0">
                <a:effectLst/>
                <a:ea typeface="Aptos" panose="020B0004020202020204" pitchFamily="34" charset="0"/>
                <a:cs typeface="Times New Roman" panose="02020603050405020304" pitchFamily="18" charset="0"/>
              </a:rPr>
              <a:t>Main outcomes – Actions from last EUWAA:</a:t>
            </a:r>
            <a:endParaRPr lang="en-US" sz="1800" kern="100" dirty="0">
              <a:effectLst/>
              <a:ea typeface="Aptos" panose="020B0004020202020204" pitchFamily="34" charset="0"/>
              <a:cs typeface="Times New Roman" panose="02020603050405020304" pitchFamily="18" charset="0"/>
            </a:endParaRPr>
          </a:p>
          <a:p>
            <a:pPr marL="457200" lvl="1" indent="0">
              <a:buNone/>
            </a:pPr>
            <a:r>
              <a:rPr lang="en-US" sz="1800" b="1" dirty="0"/>
              <a:t>1. Open-Source Tool (LGC)</a:t>
            </a:r>
            <a:endParaRPr lang="en-US" sz="1800" dirty="0"/>
          </a:p>
          <a:p>
            <a:pPr marL="914400" lvl="2" indent="0" algn="just">
              <a:buNone/>
            </a:pPr>
            <a:r>
              <a:rPr lang="en-US" sz="1600" dirty="0"/>
              <a:t>LGC—CERN's high-precision 3D least-squares adjustment tool—is now open source (details available online). ESRF is currently using it; DESY is exploring it as a potential future user. Planned developments include flexible geoid-model support.</a:t>
            </a:r>
          </a:p>
          <a:p>
            <a:pPr marL="914400" lvl="2" indent="0" algn="just">
              <a:buNone/>
            </a:pPr>
            <a:endParaRPr lang="en-US" sz="1600" dirty="0"/>
          </a:p>
          <a:p>
            <a:pPr marL="457200" lvl="1" indent="0">
              <a:buNone/>
            </a:pPr>
            <a:r>
              <a:rPr lang="en-US" sz="1800" b="1" dirty="0"/>
              <a:t>2. Software Inter-Comparison Study</a:t>
            </a:r>
            <a:endParaRPr lang="en-US" sz="1800" dirty="0"/>
          </a:p>
          <a:p>
            <a:pPr lvl="2"/>
            <a:r>
              <a:rPr lang="en-US" sz="1600" dirty="0"/>
              <a:t>Results from a December 2025 survey were presented.</a:t>
            </a:r>
          </a:p>
          <a:p>
            <a:pPr lvl="2"/>
            <a:r>
              <a:rPr lang="en-US" sz="1600" dirty="0"/>
              <a:t>Four to five software tools are widely used in our community: PANDA, LGC, GCP, USMN, and SOLEIL6D.</a:t>
            </a:r>
          </a:p>
          <a:p>
            <a:pPr lvl="2" algn="just"/>
            <a:r>
              <a:rPr lang="en-US" sz="1600" dirty="0"/>
              <a:t>Test datasets are being prepared for various network-adjustment configurations (starting with form-only computation).</a:t>
            </a:r>
          </a:p>
          <a:p>
            <a:pPr lvl="2"/>
            <a:r>
              <a:rPr lang="en-US" sz="1600" dirty="0"/>
              <a:t>Next step: run computations with domain experts.</a:t>
            </a:r>
            <a:br>
              <a:rPr lang="en-US" sz="1600" dirty="0"/>
            </a:br>
            <a:endParaRPr lang="en-US" sz="1600" dirty="0"/>
          </a:p>
          <a:p>
            <a:pPr marL="457200" lvl="1" indent="0">
              <a:buNone/>
            </a:pPr>
            <a:r>
              <a:rPr lang="en-US" sz="1800" b="1" dirty="0"/>
              <a:t>3. Recruitment, Knowledge Transfer, and Outreach</a:t>
            </a:r>
            <a:endParaRPr lang="en-US" sz="1800" dirty="0"/>
          </a:p>
          <a:p>
            <a:pPr lvl="2"/>
            <a:r>
              <a:rPr lang="en-US" sz="1600" dirty="0"/>
              <a:t>Investigating repository solutions for document storage and options to establish EUWAA as a formal entity.</a:t>
            </a:r>
          </a:p>
          <a:p>
            <a:pPr lvl="2"/>
            <a:r>
              <a:rPr lang="en-US" sz="1600" dirty="0"/>
              <a:t>Proposed advertising job positions via LinkedIn.</a:t>
            </a:r>
          </a:p>
          <a:p>
            <a:pPr lvl="2"/>
            <a:r>
              <a:rPr lang="en-US" sz="1600" dirty="0"/>
              <a:t>First publication of EUWAA LinkedIn account published.</a:t>
            </a:r>
          </a:p>
        </p:txBody>
      </p:sp>
      <p:pic>
        <p:nvPicPr>
          <p:cNvPr id="5" name="Picture 4">
            <a:extLst>
              <a:ext uri="{FF2B5EF4-FFF2-40B4-BE49-F238E27FC236}">
                <a16:creationId xmlns:a16="http://schemas.microsoft.com/office/drawing/2014/main" id="{6DCD8983-0B85-B4AF-B05F-E9F4F9A7C352}"/>
              </a:ext>
            </a:extLst>
          </p:cNvPr>
          <p:cNvPicPr>
            <a:picLocks noChangeAspect="1"/>
          </p:cNvPicPr>
          <p:nvPr/>
        </p:nvPicPr>
        <p:blipFill>
          <a:blip r:embed="rId2"/>
          <a:stretch>
            <a:fillRect/>
          </a:stretch>
        </p:blipFill>
        <p:spPr>
          <a:xfrm>
            <a:off x="10178125" y="365125"/>
            <a:ext cx="1175675" cy="1175675"/>
          </a:xfrm>
          <a:prstGeom prst="rect">
            <a:avLst/>
          </a:prstGeom>
        </p:spPr>
      </p:pic>
    </p:spTree>
    <p:extLst>
      <p:ext uri="{BB962C8B-B14F-4D97-AF65-F5344CB8AC3E}">
        <p14:creationId xmlns:p14="http://schemas.microsoft.com/office/powerpoint/2010/main" val="2990357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CD341-1D42-B92E-25A8-DE90652A3FDA}"/>
              </a:ext>
            </a:extLst>
          </p:cNvPr>
          <p:cNvSpPr>
            <a:spLocks noGrp="1"/>
          </p:cNvSpPr>
          <p:nvPr>
            <p:ph type="title"/>
          </p:nvPr>
        </p:nvSpPr>
        <p:spPr/>
        <p:txBody>
          <a:bodyPr/>
          <a:lstStyle/>
          <a:p>
            <a:r>
              <a:rPr lang="fr-CH" dirty="0"/>
              <a:t>EUWAA 2026 – MAIN OUTCOMES …</a:t>
            </a:r>
            <a:endParaRPr lang="en-GB" dirty="0"/>
          </a:p>
        </p:txBody>
      </p:sp>
      <p:sp>
        <p:nvSpPr>
          <p:cNvPr id="3" name="Content Placeholder 2">
            <a:extLst>
              <a:ext uri="{FF2B5EF4-FFF2-40B4-BE49-F238E27FC236}">
                <a16:creationId xmlns:a16="http://schemas.microsoft.com/office/drawing/2014/main" id="{1CAEFA9B-61C4-9880-1FE8-F2147AF218FA}"/>
              </a:ext>
            </a:extLst>
          </p:cNvPr>
          <p:cNvSpPr>
            <a:spLocks noGrp="1"/>
          </p:cNvSpPr>
          <p:nvPr>
            <p:ph idx="1"/>
          </p:nvPr>
        </p:nvSpPr>
        <p:spPr>
          <a:xfrm>
            <a:off x="570781" y="1592522"/>
            <a:ext cx="10515600" cy="4500000"/>
          </a:xfrm>
        </p:spPr>
        <p:txBody>
          <a:bodyPr>
            <a:noAutofit/>
          </a:bodyPr>
          <a:lstStyle/>
          <a:p>
            <a:pPr marL="0" indent="0">
              <a:buNone/>
            </a:pPr>
            <a:r>
              <a:rPr lang="en-GB" sz="1800" dirty="0"/>
              <a:t>Main outcomes – </a:t>
            </a:r>
            <a:r>
              <a:rPr lang="en-GB" sz="1800" b="1" i="1" dirty="0"/>
              <a:t>Brainstorming sessions</a:t>
            </a:r>
            <a:r>
              <a:rPr lang="en-GB" sz="1800" dirty="0"/>
              <a:t>:</a:t>
            </a:r>
          </a:p>
          <a:p>
            <a:pPr lvl="1"/>
            <a:r>
              <a:rPr lang="en-GB" sz="1800" b="1" dirty="0"/>
              <a:t>Refraction</a:t>
            </a:r>
            <a:r>
              <a:rPr lang="en-GB" sz="1800" dirty="0"/>
              <a:t>: </a:t>
            </a:r>
            <a:r>
              <a:rPr lang="en-US" sz="1800" dirty="0"/>
              <a:t>Still not fully understood. The topic should be approached at a </a:t>
            </a:r>
            <a:br>
              <a:rPr lang="en-US" sz="1800" dirty="0"/>
            </a:br>
            <a:r>
              <a:rPr lang="en-US" sz="1800" dirty="0"/>
              <a:t>larger scale, encompassing environmental effects and extreme measurement </a:t>
            </a:r>
            <a:br>
              <a:rPr lang="en-US" sz="1800" dirty="0"/>
            </a:br>
            <a:r>
              <a:rPr lang="en-US" sz="1800" dirty="0"/>
              <a:t>conditions (e.g., cold cryo environments).</a:t>
            </a:r>
          </a:p>
          <a:p>
            <a:pPr lvl="1"/>
            <a:r>
              <a:rPr lang="en-GB" sz="1800" b="1" dirty="0"/>
              <a:t>ATS800</a:t>
            </a:r>
            <a:r>
              <a:rPr lang="en-GB" sz="1800" dirty="0"/>
              <a:t>: a lot of exchanges between users, future users and the manufacturer Hexagon</a:t>
            </a:r>
          </a:p>
          <a:p>
            <a:pPr lvl="1" algn="just"/>
            <a:r>
              <a:rPr lang="en-US" sz="1800" b="1" dirty="0"/>
              <a:t>Service Support Contract</a:t>
            </a:r>
            <a:r>
              <a:rPr lang="en-US" sz="1800" dirty="0"/>
              <a:t> Strong interest in exchanging technical specifications, issues, and related matters—while preserving confidentiality. A dedicated WG will be formed for ongoing dialogue.</a:t>
            </a:r>
          </a:p>
          <a:p>
            <a:pPr lvl="1" algn="just"/>
            <a:r>
              <a:rPr lang="en-GB" sz="1800" b="1" dirty="0"/>
              <a:t>Calibration Check and Test: </a:t>
            </a:r>
            <a:r>
              <a:rPr lang="en-US" sz="1800" dirty="0"/>
              <a:t>Manufacturer certification dominates for laser trackers, though transport remains a drawback; ancillary equipment (prisms, etc.) calibration must not be neglected. Total-station calibration is being phased out.</a:t>
            </a:r>
            <a:endParaRPr lang="en-GB" sz="1800" dirty="0"/>
          </a:p>
          <a:p>
            <a:pPr lvl="1" algn="just"/>
            <a:r>
              <a:rPr lang="en-GB" sz="1800" b="1" dirty="0"/>
              <a:t>Fiducialisation measurements &amp; supporting systems: </a:t>
            </a:r>
            <a:r>
              <a:rPr lang="en-US" sz="1800" dirty="0"/>
              <a:t>Various fiducialisation techniques were reviewed; a common approach for aligning and fiducialising different magnets on the same girder would be a significant advantage. Discussions also covered the automation and standardization of adjustment procedures.</a:t>
            </a:r>
            <a:endParaRPr lang="en-GB" sz="1800" b="1" dirty="0"/>
          </a:p>
          <a:p>
            <a:pPr lvl="1"/>
            <a:r>
              <a:rPr lang="en-GB" sz="1800" b="1" dirty="0"/>
              <a:t>Recruitment: </a:t>
            </a:r>
            <a:r>
              <a:rPr lang="en-US" sz="1800" dirty="0"/>
              <a:t>Many ideas were gathered, to be taken forward by a task force comprising one representative per laboratory.</a:t>
            </a:r>
            <a:endParaRPr lang="en-GB" sz="1800" b="1" dirty="0"/>
          </a:p>
          <a:p>
            <a:pPr marL="0" indent="0">
              <a:buNone/>
            </a:pPr>
            <a:endParaRPr lang="en-GB" sz="1800" dirty="0"/>
          </a:p>
        </p:txBody>
      </p:sp>
      <p:pic>
        <p:nvPicPr>
          <p:cNvPr id="5" name="Picture 4">
            <a:extLst>
              <a:ext uri="{FF2B5EF4-FFF2-40B4-BE49-F238E27FC236}">
                <a16:creationId xmlns:a16="http://schemas.microsoft.com/office/drawing/2014/main" id="{2067E0CB-35A2-9D36-567A-31424383C66C}"/>
              </a:ext>
            </a:extLst>
          </p:cNvPr>
          <p:cNvPicPr>
            <a:picLocks noChangeAspect="1"/>
          </p:cNvPicPr>
          <p:nvPr/>
        </p:nvPicPr>
        <p:blipFill>
          <a:blip r:embed="rId2"/>
          <a:stretch>
            <a:fillRect/>
          </a:stretch>
        </p:blipFill>
        <p:spPr>
          <a:xfrm>
            <a:off x="8401564" y="357318"/>
            <a:ext cx="3571482" cy="1815614"/>
          </a:xfrm>
          <a:prstGeom prst="rect">
            <a:avLst/>
          </a:prstGeom>
        </p:spPr>
      </p:pic>
    </p:spTree>
    <p:extLst>
      <p:ext uri="{BB962C8B-B14F-4D97-AF65-F5344CB8AC3E}">
        <p14:creationId xmlns:p14="http://schemas.microsoft.com/office/powerpoint/2010/main" val="10313371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08944-2CB7-40CB-B184-E7F4B1E0C45E}"/>
              </a:ext>
            </a:extLst>
          </p:cNvPr>
          <p:cNvSpPr>
            <a:spLocks noGrp="1"/>
          </p:cNvSpPr>
          <p:nvPr>
            <p:ph type="title"/>
          </p:nvPr>
        </p:nvSpPr>
        <p:spPr/>
        <p:txBody>
          <a:bodyPr/>
          <a:lstStyle/>
          <a:p>
            <a:r>
              <a:rPr lang="en-US" dirty="0"/>
              <a:t>INTER LAB COMPARISON (ILC) – </a:t>
            </a:r>
            <a:r>
              <a:rPr lang="en-US" sz="2800" dirty="0"/>
              <a:t>ESRF 2025 </a:t>
            </a:r>
            <a:r>
              <a:rPr lang="en-US" dirty="0"/>
              <a:t>how it started </a:t>
            </a:r>
            <a:r>
              <a:rPr lang="en-US" sz="2400" dirty="0"/>
              <a:t>…</a:t>
            </a:r>
            <a:endParaRPr lang="en-US" dirty="0"/>
          </a:p>
        </p:txBody>
      </p:sp>
      <p:sp>
        <p:nvSpPr>
          <p:cNvPr id="3" name="Content Placeholder 2">
            <a:extLst>
              <a:ext uri="{FF2B5EF4-FFF2-40B4-BE49-F238E27FC236}">
                <a16:creationId xmlns:a16="http://schemas.microsoft.com/office/drawing/2014/main" id="{EB03655A-855D-C1E8-9866-3424BA460003}"/>
              </a:ext>
            </a:extLst>
          </p:cNvPr>
          <p:cNvSpPr>
            <a:spLocks noGrp="1"/>
          </p:cNvSpPr>
          <p:nvPr>
            <p:ph idx="1"/>
          </p:nvPr>
        </p:nvSpPr>
        <p:spPr>
          <a:xfrm>
            <a:off x="838200" y="1463896"/>
            <a:ext cx="6866614" cy="4754024"/>
          </a:xfrm>
        </p:spPr>
        <p:txBody>
          <a:bodyPr>
            <a:normAutofit/>
          </a:bodyPr>
          <a:lstStyle/>
          <a:p>
            <a:pPr marL="0" indent="0">
              <a:buNone/>
            </a:pPr>
            <a:r>
              <a:rPr lang="en-US" sz="1800" b="1" dirty="0"/>
              <a:t>The Motivation – we recognized:</a:t>
            </a:r>
          </a:p>
          <a:p>
            <a:pPr lvl="1"/>
            <a:r>
              <a:rPr lang="en-US" sz="1600" dirty="0"/>
              <a:t>A need for a </a:t>
            </a:r>
            <a:r>
              <a:rPr lang="en-US" sz="1600" b="1" dirty="0"/>
              <a:t>common understanding of measurement uncertainty</a:t>
            </a:r>
            <a:r>
              <a:rPr lang="en-US" sz="1600" dirty="0"/>
              <a:t> in accelerator alignment.</a:t>
            </a:r>
          </a:p>
          <a:p>
            <a:pPr lvl="1"/>
            <a:r>
              <a:rPr lang="en-US" sz="1600" dirty="0"/>
              <a:t>That alignment requirements are </a:t>
            </a:r>
            <a:r>
              <a:rPr lang="en-US" sz="1600" b="1" dirty="0"/>
              <a:t>not always well defined</a:t>
            </a:r>
            <a:r>
              <a:rPr lang="en-US" sz="1600" dirty="0"/>
              <a:t>.</a:t>
            </a:r>
          </a:p>
          <a:p>
            <a:pPr lvl="1"/>
            <a:r>
              <a:rPr lang="en-US" sz="1600" dirty="0"/>
              <a:t>That we needed to show physicists and decision makers </a:t>
            </a:r>
            <a:r>
              <a:rPr lang="en-US" sz="1600" b="1" dirty="0"/>
              <a:t>what we can realistically achieve</a:t>
            </a:r>
            <a:r>
              <a:rPr lang="en-US" sz="1600" dirty="0"/>
              <a:t>.</a:t>
            </a:r>
          </a:p>
          <a:p>
            <a:pPr marL="0" indent="0">
              <a:buNone/>
            </a:pPr>
            <a:r>
              <a:rPr lang="en-US" sz="1800" b="1" dirty="0"/>
              <a:t>Question: What measurement uncertainty can we achieve on a typical 2m long girder? </a:t>
            </a:r>
            <a:r>
              <a:rPr lang="en-US" sz="1800" b="1" i="1" dirty="0"/>
              <a:t>The answer depends on:</a:t>
            </a:r>
          </a:p>
          <a:p>
            <a:pPr lvl="1"/>
            <a:r>
              <a:rPr lang="en-US" sz="1600" dirty="0"/>
              <a:t>requirements;</a:t>
            </a:r>
          </a:p>
          <a:p>
            <a:pPr lvl="1"/>
            <a:r>
              <a:rPr lang="en-US" sz="1600" dirty="0"/>
              <a:t>object dimensions;</a:t>
            </a:r>
          </a:p>
          <a:p>
            <a:pPr lvl="1"/>
            <a:r>
              <a:rPr lang="en-US" sz="1600" dirty="0"/>
              <a:t>measurement conditions;</a:t>
            </a:r>
          </a:p>
          <a:p>
            <a:pPr lvl="1"/>
            <a:r>
              <a:rPr lang="en-US" sz="1600" dirty="0"/>
              <a:t>instruments and technologies.</a:t>
            </a:r>
          </a:p>
          <a:p>
            <a:pPr marL="0" indent="0">
              <a:buNone/>
            </a:pPr>
            <a:r>
              <a:rPr lang="en-US" sz="1900" b="1" dirty="0"/>
              <a:t>Our </a:t>
            </a:r>
            <a:r>
              <a:rPr lang="en-US" sz="1800" b="1" dirty="0"/>
              <a:t>approach</a:t>
            </a:r>
          </a:p>
          <a:p>
            <a:pPr lvl="1"/>
            <a:r>
              <a:rPr lang="en-US" sz="1600" b="1" dirty="0"/>
              <a:t>Same object. Same conditions. Same objective.</a:t>
            </a:r>
            <a:endParaRPr lang="en-US" sz="1600" dirty="0"/>
          </a:p>
          <a:p>
            <a:pPr lvl="1"/>
            <a:r>
              <a:rPr lang="en-US" sz="1600" dirty="0"/>
              <a:t>Compare the results across laboratories.</a:t>
            </a:r>
          </a:p>
          <a:p>
            <a:pPr lvl="1"/>
            <a:r>
              <a:rPr lang="en-US" sz="1600" dirty="0"/>
              <a:t>This gives us a </a:t>
            </a:r>
            <a:r>
              <a:rPr lang="en-US" sz="1600" b="1" dirty="0"/>
              <a:t>first experimental benchmark to build on</a:t>
            </a:r>
            <a:r>
              <a:rPr lang="en-US" sz="1600" dirty="0"/>
              <a:t>.</a:t>
            </a:r>
          </a:p>
        </p:txBody>
      </p:sp>
      <p:pic>
        <p:nvPicPr>
          <p:cNvPr id="9" name="Picture 8">
            <a:extLst>
              <a:ext uri="{FF2B5EF4-FFF2-40B4-BE49-F238E27FC236}">
                <a16:creationId xmlns:a16="http://schemas.microsoft.com/office/drawing/2014/main" id="{5354AA76-BF1C-FD10-D661-50C75EF1EDB2}"/>
              </a:ext>
            </a:extLst>
          </p:cNvPr>
          <p:cNvPicPr>
            <a:picLocks noChangeAspect="1"/>
          </p:cNvPicPr>
          <p:nvPr/>
        </p:nvPicPr>
        <p:blipFill>
          <a:blip r:embed="rId2"/>
          <a:stretch>
            <a:fillRect/>
          </a:stretch>
        </p:blipFill>
        <p:spPr>
          <a:xfrm>
            <a:off x="7835076" y="1389110"/>
            <a:ext cx="4233116" cy="2451798"/>
          </a:xfrm>
          <a:prstGeom prst="rect">
            <a:avLst/>
          </a:prstGeom>
          <a:ln>
            <a:solidFill>
              <a:schemeClr val="accent1"/>
            </a:solidFill>
          </a:ln>
        </p:spPr>
      </p:pic>
      <p:pic>
        <p:nvPicPr>
          <p:cNvPr id="13" name="Picture 12">
            <a:extLst>
              <a:ext uri="{FF2B5EF4-FFF2-40B4-BE49-F238E27FC236}">
                <a16:creationId xmlns:a16="http://schemas.microsoft.com/office/drawing/2014/main" id="{C163EE08-7402-F0E1-898A-16DBDBBA13B4}"/>
              </a:ext>
            </a:extLst>
          </p:cNvPr>
          <p:cNvPicPr>
            <a:picLocks noChangeAspect="1"/>
          </p:cNvPicPr>
          <p:nvPr/>
        </p:nvPicPr>
        <p:blipFill>
          <a:blip r:embed="rId3"/>
          <a:stretch>
            <a:fillRect/>
          </a:stretch>
        </p:blipFill>
        <p:spPr>
          <a:xfrm>
            <a:off x="8115920" y="3989257"/>
            <a:ext cx="3479392" cy="1974639"/>
          </a:xfrm>
          <a:prstGeom prst="rect">
            <a:avLst/>
          </a:prstGeom>
        </p:spPr>
      </p:pic>
    </p:spTree>
    <p:extLst>
      <p:ext uri="{BB962C8B-B14F-4D97-AF65-F5344CB8AC3E}">
        <p14:creationId xmlns:p14="http://schemas.microsoft.com/office/powerpoint/2010/main" val="19657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0480F8-E3E7-0644-456F-6AB6E103B3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3F86D3-5C1C-FADD-5D49-D2F092318D82}"/>
              </a:ext>
            </a:extLst>
          </p:cNvPr>
          <p:cNvSpPr>
            <a:spLocks noGrp="1"/>
          </p:cNvSpPr>
          <p:nvPr>
            <p:ph type="title"/>
          </p:nvPr>
        </p:nvSpPr>
        <p:spPr/>
        <p:txBody>
          <a:bodyPr/>
          <a:lstStyle/>
          <a:p>
            <a:r>
              <a:rPr lang="fr-CH" dirty="0"/>
              <a:t>INTER LAB COMPARISON – preparation </a:t>
            </a:r>
            <a:endParaRPr lang="en-GB" dirty="0"/>
          </a:p>
        </p:txBody>
      </p:sp>
      <p:sp>
        <p:nvSpPr>
          <p:cNvPr id="3" name="Content Placeholder 2">
            <a:extLst>
              <a:ext uri="{FF2B5EF4-FFF2-40B4-BE49-F238E27FC236}">
                <a16:creationId xmlns:a16="http://schemas.microsoft.com/office/drawing/2014/main" id="{613343A1-91A8-3AFD-B8B4-3D993EFB92C4}"/>
              </a:ext>
            </a:extLst>
          </p:cNvPr>
          <p:cNvSpPr>
            <a:spLocks noGrp="1"/>
          </p:cNvSpPr>
          <p:nvPr>
            <p:ph idx="1"/>
          </p:nvPr>
        </p:nvSpPr>
        <p:spPr>
          <a:xfrm>
            <a:off x="838200" y="1425745"/>
            <a:ext cx="6929177" cy="4262786"/>
          </a:xfrm>
        </p:spPr>
        <p:txBody>
          <a:bodyPr>
            <a:noAutofit/>
          </a:bodyPr>
          <a:lstStyle/>
          <a:p>
            <a:pPr marL="0" indent="0">
              <a:buNone/>
            </a:pPr>
            <a:r>
              <a:rPr lang="en-GB" sz="1800" b="1" noProof="0" dirty="0"/>
              <a:t>Participants:</a:t>
            </a:r>
          </a:p>
          <a:p>
            <a:pPr lvl="1">
              <a:spcBef>
                <a:spcPts val="0"/>
              </a:spcBef>
            </a:pPr>
            <a:r>
              <a:rPr lang="en-GB" sz="1800" noProof="0" dirty="0"/>
              <a:t>11 laboratories</a:t>
            </a:r>
          </a:p>
          <a:p>
            <a:pPr lvl="1">
              <a:spcBef>
                <a:spcPts val="0"/>
              </a:spcBef>
            </a:pPr>
            <a:r>
              <a:rPr lang="en-GB" sz="1800" noProof="0" dirty="0"/>
              <a:t>2 commercial instrument manufacturer</a:t>
            </a:r>
          </a:p>
          <a:p>
            <a:pPr lvl="1">
              <a:spcBef>
                <a:spcPts val="0"/>
              </a:spcBef>
            </a:pPr>
            <a:r>
              <a:rPr lang="en-GB" sz="1800" noProof="0" dirty="0"/>
              <a:t>20 teams</a:t>
            </a:r>
          </a:p>
          <a:p>
            <a:pPr marL="0" indent="0">
              <a:buNone/>
            </a:pPr>
            <a:r>
              <a:rPr lang="en-GB" sz="1800" b="1" noProof="0" dirty="0"/>
              <a:t>Instruments &amp; methods:</a:t>
            </a:r>
          </a:p>
          <a:p>
            <a:pPr lvl="1">
              <a:spcBef>
                <a:spcPts val="0"/>
              </a:spcBef>
            </a:pPr>
            <a:r>
              <a:rPr lang="en-GB" sz="1800" noProof="0" dirty="0"/>
              <a:t>58 measurements</a:t>
            </a:r>
          </a:p>
          <a:p>
            <a:pPr lvl="1">
              <a:spcBef>
                <a:spcPts val="0"/>
              </a:spcBef>
            </a:pPr>
            <a:r>
              <a:rPr lang="en-GB" sz="1800" noProof="0" dirty="0"/>
              <a:t>Clearly laser tracker and Hexagon dominated</a:t>
            </a:r>
          </a:p>
          <a:p>
            <a:pPr lvl="1">
              <a:spcBef>
                <a:spcPts val="0"/>
              </a:spcBef>
            </a:pPr>
            <a:r>
              <a:rPr lang="en-GB" sz="1800" noProof="0" dirty="0"/>
              <a:t>Different measurement strategies:</a:t>
            </a:r>
          </a:p>
          <a:p>
            <a:pPr lvl="2">
              <a:spcBef>
                <a:spcPts val="0"/>
              </a:spcBef>
            </a:pPr>
            <a:r>
              <a:rPr lang="en-GB" sz="1800" noProof="0" dirty="0"/>
              <a:t>Measurement time from 1h to 8h</a:t>
            </a:r>
          </a:p>
          <a:p>
            <a:pPr lvl="2">
              <a:spcBef>
                <a:spcPts val="0"/>
              </a:spcBef>
            </a:pPr>
            <a:r>
              <a:rPr lang="en-GB" sz="1800" noProof="0" dirty="0"/>
              <a:t>2 to 8 stations</a:t>
            </a:r>
          </a:p>
          <a:p>
            <a:pPr lvl="2">
              <a:spcBef>
                <a:spcPts val="0"/>
              </a:spcBef>
            </a:pPr>
            <a:r>
              <a:rPr lang="en-GB" sz="1800" noProof="0" dirty="0"/>
              <a:t>4 to 18 additional network points</a:t>
            </a:r>
          </a:p>
          <a:p>
            <a:pPr lvl="2">
              <a:spcBef>
                <a:spcPts val="0"/>
              </a:spcBef>
            </a:pPr>
            <a:r>
              <a:rPr lang="en-GB" sz="1800" noProof="0" dirty="0"/>
              <a:t>1 and 2 face fast to precise mode.</a:t>
            </a:r>
            <a:endParaRPr lang="en-GB" sz="1800" dirty="0"/>
          </a:p>
          <a:p>
            <a:pPr marL="0" indent="0" algn="just">
              <a:buNone/>
            </a:pPr>
            <a:r>
              <a:rPr lang="en-US" sz="1800" dirty="0"/>
              <a:t>Before the comparison, each team submitted its measurement procedure and associated measurement uncertainties for both the </a:t>
            </a:r>
            <a:r>
              <a:rPr lang="en-US" sz="1800" b="1" dirty="0"/>
              <a:t>relative analysis </a:t>
            </a:r>
            <a:r>
              <a:rPr lang="en-US" sz="1800" dirty="0"/>
              <a:t>and the </a:t>
            </a:r>
            <a:r>
              <a:rPr lang="en-US" sz="1800" b="1" dirty="0"/>
              <a:t>absolute coordinates, including reference-frame realization</a:t>
            </a:r>
            <a:r>
              <a:rPr lang="en-US" sz="1800" dirty="0"/>
              <a:t>.</a:t>
            </a:r>
            <a:endParaRPr lang="en-GB" sz="1800" dirty="0"/>
          </a:p>
        </p:txBody>
      </p:sp>
      <p:pic>
        <p:nvPicPr>
          <p:cNvPr id="5" name="Picture 4">
            <a:extLst>
              <a:ext uri="{FF2B5EF4-FFF2-40B4-BE49-F238E27FC236}">
                <a16:creationId xmlns:a16="http://schemas.microsoft.com/office/drawing/2014/main" id="{F018281C-2919-016D-F0DA-88581731B358}"/>
              </a:ext>
            </a:extLst>
          </p:cNvPr>
          <p:cNvPicPr>
            <a:picLocks noChangeAspect="1"/>
          </p:cNvPicPr>
          <p:nvPr/>
        </p:nvPicPr>
        <p:blipFill>
          <a:blip r:embed="rId2"/>
          <a:stretch>
            <a:fillRect/>
          </a:stretch>
        </p:blipFill>
        <p:spPr>
          <a:xfrm>
            <a:off x="8092768" y="1179381"/>
            <a:ext cx="3663048" cy="3191652"/>
          </a:xfrm>
          <a:prstGeom prst="rect">
            <a:avLst/>
          </a:prstGeom>
        </p:spPr>
      </p:pic>
      <p:pic>
        <p:nvPicPr>
          <p:cNvPr id="6" name="Picture 5">
            <a:extLst>
              <a:ext uri="{FF2B5EF4-FFF2-40B4-BE49-F238E27FC236}">
                <a16:creationId xmlns:a16="http://schemas.microsoft.com/office/drawing/2014/main" id="{86ABDB10-F27D-7E68-7EBF-8373FBC1ED5E}"/>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983162" y="4422488"/>
            <a:ext cx="4168501" cy="2179509"/>
          </a:xfrm>
          <a:prstGeom prst="rect">
            <a:avLst/>
          </a:prstGeom>
        </p:spPr>
      </p:pic>
      <p:graphicFrame>
        <p:nvGraphicFramePr>
          <p:cNvPr id="4" name="Table 3">
            <a:extLst>
              <a:ext uri="{FF2B5EF4-FFF2-40B4-BE49-F238E27FC236}">
                <a16:creationId xmlns:a16="http://schemas.microsoft.com/office/drawing/2014/main" id="{52150E1A-9AA1-4EC3-9D51-B29D56840DD5}"/>
              </a:ext>
            </a:extLst>
          </p:cNvPr>
          <p:cNvGraphicFramePr>
            <a:graphicFrameLocks noGrp="1"/>
          </p:cNvGraphicFramePr>
          <p:nvPr>
            <p:extLst>
              <p:ext uri="{D42A27DB-BD31-4B8C-83A1-F6EECF244321}">
                <p14:modId xmlns:p14="http://schemas.microsoft.com/office/powerpoint/2010/main" val="2902177877"/>
              </p:ext>
            </p:extLst>
          </p:nvPr>
        </p:nvGraphicFramePr>
        <p:xfrm>
          <a:off x="7930896" y="898067"/>
          <a:ext cx="4114800" cy="3524421"/>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551171125"/>
                    </a:ext>
                  </a:extLst>
                </a:gridCol>
              </a:tblGrid>
              <a:tr h="276022">
                <a:tc>
                  <a:txBody>
                    <a:bodyPr/>
                    <a:lstStyle/>
                    <a:p>
                      <a:r>
                        <a:rPr lang="fr-CH" sz="1400" dirty="0"/>
                        <a:t>ILC instruments</a:t>
                      </a:r>
                      <a:endParaRPr lang="en-GB" sz="1400" dirty="0"/>
                    </a:p>
                  </a:txBody>
                  <a:tcPr/>
                </a:tc>
                <a:extLst>
                  <a:ext uri="{0D108BD9-81ED-4DB2-BD59-A6C34878D82A}">
                    <a16:rowId xmlns:a16="http://schemas.microsoft.com/office/drawing/2014/main" val="1985361070"/>
                  </a:ext>
                </a:extLst>
              </a:tr>
              <a:tr h="276022">
                <a:tc>
                  <a:txBody>
                    <a:bodyPr/>
                    <a:lstStyle/>
                    <a:p>
                      <a:r>
                        <a:rPr lang="fr-CH" sz="1400" dirty="0"/>
                        <a:t>AT401, 402, 403</a:t>
                      </a:r>
                      <a:endParaRPr lang="en-GB" sz="1400" dirty="0"/>
                    </a:p>
                  </a:txBody>
                  <a:tcPr/>
                </a:tc>
                <a:extLst>
                  <a:ext uri="{0D108BD9-81ED-4DB2-BD59-A6C34878D82A}">
                    <a16:rowId xmlns:a16="http://schemas.microsoft.com/office/drawing/2014/main" val="1640578190"/>
                  </a:ext>
                </a:extLst>
              </a:tr>
              <a:tr h="276022">
                <a:tc>
                  <a:txBody>
                    <a:bodyPr/>
                    <a:lstStyle/>
                    <a:p>
                      <a:r>
                        <a:rPr lang="fr-CH" sz="1400" dirty="0"/>
                        <a:t>AT500</a:t>
                      </a:r>
                      <a:endParaRPr lang="en-GB" sz="1400" dirty="0"/>
                    </a:p>
                  </a:txBody>
                  <a:tcPr/>
                </a:tc>
                <a:extLst>
                  <a:ext uri="{0D108BD9-81ED-4DB2-BD59-A6C34878D82A}">
                    <a16:rowId xmlns:a16="http://schemas.microsoft.com/office/drawing/2014/main" val="3260178177"/>
                  </a:ext>
                </a:extLst>
              </a:tr>
              <a:tr h="276022">
                <a:tc>
                  <a:txBody>
                    <a:bodyPr/>
                    <a:lstStyle/>
                    <a:p>
                      <a:r>
                        <a:rPr lang="fr-CH" sz="1400" dirty="0"/>
                        <a:t>AT930, AT960</a:t>
                      </a:r>
                      <a:endParaRPr lang="en-GB" sz="1400" dirty="0"/>
                    </a:p>
                  </a:txBody>
                  <a:tcPr/>
                </a:tc>
                <a:extLst>
                  <a:ext uri="{0D108BD9-81ED-4DB2-BD59-A6C34878D82A}">
                    <a16:rowId xmlns:a16="http://schemas.microsoft.com/office/drawing/2014/main" val="3943900745"/>
                  </a:ext>
                </a:extLst>
              </a:tr>
              <a:tr h="276022">
                <a:tc>
                  <a:txBody>
                    <a:bodyPr/>
                    <a:lstStyle/>
                    <a:p>
                      <a:r>
                        <a:rPr lang="fr-CH" sz="1400" dirty="0"/>
                        <a:t>T-scan</a:t>
                      </a:r>
                      <a:endParaRPr lang="en-GB" sz="1400" dirty="0"/>
                    </a:p>
                  </a:txBody>
                  <a:tcPr/>
                </a:tc>
                <a:extLst>
                  <a:ext uri="{0D108BD9-81ED-4DB2-BD59-A6C34878D82A}">
                    <a16:rowId xmlns:a16="http://schemas.microsoft.com/office/drawing/2014/main" val="3299269819"/>
                  </a:ext>
                </a:extLst>
              </a:tr>
              <a:tr h="276022">
                <a:tc>
                  <a:txBody>
                    <a:bodyPr/>
                    <a:lstStyle/>
                    <a:p>
                      <a:r>
                        <a:rPr lang="fr-CH" sz="1400" dirty="0"/>
                        <a:t>T-probe</a:t>
                      </a:r>
                      <a:endParaRPr lang="en-GB" sz="1400" dirty="0"/>
                    </a:p>
                  </a:txBody>
                  <a:tcPr/>
                </a:tc>
                <a:extLst>
                  <a:ext uri="{0D108BD9-81ED-4DB2-BD59-A6C34878D82A}">
                    <a16:rowId xmlns:a16="http://schemas.microsoft.com/office/drawing/2014/main" val="2788480080"/>
                  </a:ext>
                </a:extLst>
              </a:tr>
              <a:tr h="276022">
                <a:tc>
                  <a:txBody>
                    <a:bodyPr/>
                    <a:lstStyle/>
                    <a:p>
                      <a:r>
                        <a:rPr lang="fr-CH" sz="1400" dirty="0"/>
                        <a:t>Photogrammetry   V-STARS, DPA</a:t>
                      </a:r>
                      <a:endParaRPr lang="en-GB" sz="1400" dirty="0"/>
                    </a:p>
                  </a:txBody>
                  <a:tcPr/>
                </a:tc>
                <a:extLst>
                  <a:ext uri="{0D108BD9-81ED-4DB2-BD59-A6C34878D82A}">
                    <a16:rowId xmlns:a16="http://schemas.microsoft.com/office/drawing/2014/main" val="62018591"/>
                  </a:ext>
                </a:extLst>
              </a:tr>
              <a:tr h="476421">
                <a:tc>
                  <a:txBody>
                    <a:bodyPr/>
                    <a:lstStyle/>
                    <a:p>
                      <a:r>
                        <a:rPr lang="fr-CH" sz="1400" dirty="0"/>
                        <a:t>Measurement arm  Hexagon Absolute 8, Romer Arm</a:t>
                      </a:r>
                      <a:endParaRPr lang="en-GB" sz="1400" dirty="0"/>
                    </a:p>
                  </a:txBody>
                  <a:tcPr/>
                </a:tc>
                <a:extLst>
                  <a:ext uri="{0D108BD9-81ED-4DB2-BD59-A6C34878D82A}">
                    <a16:rowId xmlns:a16="http://schemas.microsoft.com/office/drawing/2014/main" val="1777464807"/>
                  </a:ext>
                </a:extLst>
              </a:tr>
              <a:tr h="276022">
                <a:tc>
                  <a:txBody>
                    <a:bodyPr/>
                    <a:lstStyle/>
                    <a:p>
                      <a:r>
                        <a:rPr lang="fr-CH" sz="1400" dirty="0"/>
                        <a:t>ATS800</a:t>
                      </a:r>
                      <a:endParaRPr lang="en-GB" sz="1400" dirty="0"/>
                    </a:p>
                  </a:txBody>
                  <a:tcPr/>
                </a:tc>
                <a:extLst>
                  <a:ext uri="{0D108BD9-81ED-4DB2-BD59-A6C34878D82A}">
                    <a16:rowId xmlns:a16="http://schemas.microsoft.com/office/drawing/2014/main" val="865620942"/>
                  </a:ext>
                </a:extLst>
              </a:tr>
              <a:tr h="276022">
                <a:tc>
                  <a:txBody>
                    <a:bodyPr/>
                    <a:lstStyle/>
                    <a:p>
                      <a:r>
                        <a:rPr lang="fr-CH" sz="1400" dirty="0"/>
                        <a:t>Nikon Laser Radar</a:t>
                      </a:r>
                      <a:endParaRPr lang="en-GB" sz="1400" dirty="0"/>
                    </a:p>
                  </a:txBody>
                  <a:tcPr/>
                </a:tc>
                <a:extLst>
                  <a:ext uri="{0D108BD9-81ED-4DB2-BD59-A6C34878D82A}">
                    <a16:rowId xmlns:a16="http://schemas.microsoft.com/office/drawing/2014/main" val="741342617"/>
                  </a:ext>
                </a:extLst>
              </a:tr>
              <a:tr h="276022">
                <a:tc>
                  <a:txBody>
                    <a:bodyPr/>
                    <a:lstStyle/>
                    <a:p>
                      <a:r>
                        <a:rPr lang="fr-CH" sz="1400" dirty="0"/>
                        <a:t>Faro Vantage</a:t>
                      </a:r>
                      <a:endParaRPr lang="en-GB" sz="1400" dirty="0"/>
                    </a:p>
                  </a:txBody>
                  <a:tcPr/>
                </a:tc>
                <a:extLst>
                  <a:ext uri="{0D108BD9-81ED-4DB2-BD59-A6C34878D82A}">
                    <a16:rowId xmlns:a16="http://schemas.microsoft.com/office/drawing/2014/main" val="1450145268"/>
                  </a:ext>
                </a:extLst>
              </a:tr>
            </a:tbl>
          </a:graphicData>
        </a:graphic>
      </p:graphicFrame>
    </p:spTree>
    <p:extLst>
      <p:ext uri="{BB962C8B-B14F-4D97-AF65-F5344CB8AC3E}">
        <p14:creationId xmlns:p14="http://schemas.microsoft.com/office/powerpoint/2010/main" val="1173715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8D8885-0EF8-6060-5EB6-B98114E78F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AF33F1-8CEA-09B3-4C99-758876ABEDE4}"/>
              </a:ext>
            </a:extLst>
          </p:cNvPr>
          <p:cNvSpPr>
            <a:spLocks noGrp="1"/>
          </p:cNvSpPr>
          <p:nvPr>
            <p:ph type="title"/>
          </p:nvPr>
        </p:nvSpPr>
        <p:spPr/>
        <p:txBody>
          <a:bodyPr/>
          <a:lstStyle/>
          <a:p>
            <a:r>
              <a:rPr lang="fr-CH" dirty="0"/>
              <a:t>INTER LAB COMPARISON – preparation </a:t>
            </a:r>
            <a:endParaRPr lang="en-GB" dirty="0"/>
          </a:p>
        </p:txBody>
      </p:sp>
      <p:sp>
        <p:nvSpPr>
          <p:cNvPr id="3" name="Content Placeholder 2">
            <a:extLst>
              <a:ext uri="{FF2B5EF4-FFF2-40B4-BE49-F238E27FC236}">
                <a16:creationId xmlns:a16="http://schemas.microsoft.com/office/drawing/2014/main" id="{EC1A3C41-0E37-9B41-1B13-E619540E2601}"/>
              </a:ext>
            </a:extLst>
          </p:cNvPr>
          <p:cNvSpPr>
            <a:spLocks noGrp="1"/>
          </p:cNvSpPr>
          <p:nvPr>
            <p:ph idx="1"/>
          </p:nvPr>
        </p:nvSpPr>
        <p:spPr>
          <a:xfrm>
            <a:off x="838200" y="1425744"/>
            <a:ext cx="6929177" cy="4862913"/>
          </a:xfrm>
        </p:spPr>
        <p:txBody>
          <a:bodyPr>
            <a:noAutofit/>
          </a:bodyPr>
          <a:lstStyle/>
          <a:p>
            <a:pPr marL="0" indent="0" algn="just">
              <a:spcBef>
                <a:spcPts val="0"/>
              </a:spcBef>
              <a:spcAft>
                <a:spcPts val="600"/>
              </a:spcAft>
              <a:buNone/>
            </a:pPr>
            <a:r>
              <a:rPr lang="en-US" sz="1800" dirty="0"/>
              <a:t>The girder has 22 fiducial nests (1.5″) and 9 reference surfaces (30 mm diameter) defining the </a:t>
            </a:r>
            <a:r>
              <a:rPr lang="en-US" sz="1800" b="1" dirty="0"/>
              <a:t>three planes of the reference frame</a:t>
            </a:r>
            <a:r>
              <a:rPr lang="en-US" sz="1800" dirty="0"/>
              <a:t>.</a:t>
            </a:r>
          </a:p>
          <a:p>
            <a:pPr marL="0" indent="0">
              <a:spcBef>
                <a:spcPts val="0"/>
              </a:spcBef>
              <a:spcAft>
                <a:spcPts val="600"/>
              </a:spcAft>
              <a:buNone/>
            </a:pPr>
            <a:r>
              <a:rPr lang="en-GB" sz="1800" noProof="0" dirty="0"/>
              <a:t>All labs agreed on the </a:t>
            </a:r>
            <a:r>
              <a:rPr lang="en-GB" sz="1800" b="1" noProof="0" dirty="0"/>
              <a:t>frame definition</a:t>
            </a:r>
            <a:r>
              <a:rPr lang="en-GB" sz="1800" noProof="0" dirty="0"/>
              <a:t>:</a:t>
            </a:r>
          </a:p>
          <a:p>
            <a:pPr lvl="1">
              <a:spcBef>
                <a:spcPts val="0"/>
              </a:spcBef>
              <a:spcAft>
                <a:spcPts val="400"/>
              </a:spcAft>
            </a:pPr>
            <a:r>
              <a:rPr lang="en-GB" sz="1800" b="1" dirty="0"/>
              <a:t>Primary axis </a:t>
            </a:r>
            <a:r>
              <a:rPr lang="en-GB" sz="1800" dirty="0"/>
              <a:t>Y: intersection of red and yellow plane</a:t>
            </a:r>
          </a:p>
          <a:p>
            <a:pPr lvl="1">
              <a:spcBef>
                <a:spcPts val="0"/>
              </a:spcBef>
              <a:spcAft>
                <a:spcPts val="400"/>
              </a:spcAft>
            </a:pPr>
            <a:r>
              <a:rPr lang="en-GB" sz="1800" b="1" noProof="0" dirty="0"/>
              <a:t>Secondary axis</a:t>
            </a:r>
            <a:r>
              <a:rPr lang="en-GB" sz="1800" noProof="0" dirty="0"/>
              <a:t>: normal of the red plane (preserving perpendicularity with Y axis)</a:t>
            </a:r>
          </a:p>
          <a:p>
            <a:pPr lvl="1" algn="just">
              <a:spcBef>
                <a:spcPts val="0"/>
              </a:spcBef>
              <a:spcAft>
                <a:spcPts val="400"/>
              </a:spcAft>
            </a:pPr>
            <a:r>
              <a:rPr lang="en-GB" sz="1800" b="1" dirty="0"/>
              <a:t>Tertiary axis</a:t>
            </a:r>
            <a:r>
              <a:rPr lang="en-GB" sz="1800" dirty="0"/>
              <a:t>: pointing upwards forming a right-handed cartesian system</a:t>
            </a:r>
          </a:p>
          <a:p>
            <a:pPr lvl="1">
              <a:spcBef>
                <a:spcPts val="0"/>
              </a:spcBef>
              <a:spcAft>
                <a:spcPts val="1000"/>
              </a:spcAft>
            </a:pPr>
            <a:r>
              <a:rPr lang="en-GB" sz="1800" b="1" noProof="0" dirty="0"/>
              <a:t>Origin</a:t>
            </a:r>
            <a:r>
              <a:rPr lang="en-GB" sz="1800" noProof="0" dirty="0"/>
              <a:t>: Intersection of Y axis with blue plane</a:t>
            </a:r>
            <a:endParaRPr lang="en-GB" sz="1800" dirty="0"/>
          </a:p>
          <a:p>
            <a:pPr marL="0" indent="0" algn="just">
              <a:spcBef>
                <a:spcPts val="0"/>
              </a:spcBef>
              <a:spcAft>
                <a:spcPts val="600"/>
              </a:spcAft>
              <a:buNone/>
            </a:pPr>
            <a:r>
              <a:rPr lang="en-US" sz="1800" noProof="0" dirty="0"/>
              <a:t>Reference measurements were performed with a </a:t>
            </a:r>
            <a:r>
              <a:rPr lang="en-US" sz="1800" b="1" noProof="0" dirty="0"/>
              <a:t>3D CMM </a:t>
            </a:r>
            <a:r>
              <a:rPr lang="en-US" sz="1800" noProof="0" dirty="0"/>
              <a:t>in the CERN metrology laboratory, before and after the measurement campaign.</a:t>
            </a:r>
          </a:p>
          <a:p>
            <a:pPr marL="0" indent="0" algn="just">
              <a:spcBef>
                <a:spcPts val="600"/>
              </a:spcBef>
              <a:spcAft>
                <a:spcPts val="600"/>
              </a:spcAft>
              <a:buNone/>
            </a:pPr>
            <a:r>
              <a:rPr lang="en-US" sz="1800" dirty="0"/>
              <a:t>The girder remained fixed throughout the measurement campaign and was moved only for the CMM measurements before and after the campaign.</a:t>
            </a:r>
            <a:endParaRPr lang="en-GB" sz="1800" dirty="0"/>
          </a:p>
          <a:p>
            <a:pPr marL="0" indent="0" algn="just">
              <a:spcBef>
                <a:spcPts val="600"/>
              </a:spcBef>
              <a:spcAft>
                <a:spcPts val="600"/>
              </a:spcAft>
              <a:buNone/>
            </a:pPr>
            <a:r>
              <a:rPr lang="en-US" sz="1800" noProof="0" dirty="0"/>
              <a:t>The measurement area was maintained at around 17°C, with temperature variations below 0.8 K.</a:t>
            </a:r>
            <a:endParaRPr lang="en-GB" sz="1800" noProof="0" dirty="0"/>
          </a:p>
        </p:txBody>
      </p:sp>
      <p:pic>
        <p:nvPicPr>
          <p:cNvPr id="6" name="Picture 5">
            <a:extLst>
              <a:ext uri="{FF2B5EF4-FFF2-40B4-BE49-F238E27FC236}">
                <a16:creationId xmlns:a16="http://schemas.microsoft.com/office/drawing/2014/main" id="{35F3034A-BAFD-E0A0-ACC2-06934A19CD98}"/>
              </a:ext>
            </a:extLst>
          </p:cNvPr>
          <p:cNvPicPr>
            <a:picLocks noChangeAspect="1"/>
          </p:cNvPicPr>
          <p:nvPr/>
        </p:nvPicPr>
        <p:blipFill>
          <a:blip r:embed="rId2"/>
          <a:srcRect b="8514"/>
          <a:stretch/>
        </p:blipFill>
        <p:spPr>
          <a:xfrm>
            <a:off x="7910497" y="3217245"/>
            <a:ext cx="4157382" cy="2706478"/>
          </a:xfrm>
          <a:prstGeom prst="rect">
            <a:avLst/>
          </a:prstGeom>
        </p:spPr>
      </p:pic>
      <p:pic>
        <p:nvPicPr>
          <p:cNvPr id="9" name="Picture 8">
            <a:extLst>
              <a:ext uri="{FF2B5EF4-FFF2-40B4-BE49-F238E27FC236}">
                <a16:creationId xmlns:a16="http://schemas.microsoft.com/office/drawing/2014/main" id="{73A9B455-3E07-40A2-0648-BEE4A5CD85BB}"/>
              </a:ext>
            </a:extLst>
          </p:cNvPr>
          <p:cNvPicPr>
            <a:picLocks noChangeAspect="1"/>
          </p:cNvPicPr>
          <p:nvPr/>
        </p:nvPicPr>
        <p:blipFill>
          <a:blip r:embed="rId3"/>
          <a:stretch>
            <a:fillRect/>
          </a:stretch>
        </p:blipFill>
        <p:spPr>
          <a:xfrm>
            <a:off x="10639720" y="1843073"/>
            <a:ext cx="1428159" cy="1191293"/>
          </a:xfrm>
          <a:prstGeom prst="rect">
            <a:avLst/>
          </a:prstGeom>
        </p:spPr>
      </p:pic>
      <p:pic>
        <p:nvPicPr>
          <p:cNvPr id="4" name="Picture 3">
            <a:extLst>
              <a:ext uri="{FF2B5EF4-FFF2-40B4-BE49-F238E27FC236}">
                <a16:creationId xmlns:a16="http://schemas.microsoft.com/office/drawing/2014/main" id="{3E8823AF-DF8D-B24B-2F6C-E977BB565BA3}"/>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767375" y="365124"/>
            <a:ext cx="4406600" cy="2304000"/>
          </a:xfrm>
          <a:prstGeom prst="rect">
            <a:avLst/>
          </a:prstGeom>
        </p:spPr>
      </p:pic>
      <p:cxnSp>
        <p:nvCxnSpPr>
          <p:cNvPr id="8" name="Straight Connector 7">
            <a:extLst>
              <a:ext uri="{FF2B5EF4-FFF2-40B4-BE49-F238E27FC236}">
                <a16:creationId xmlns:a16="http://schemas.microsoft.com/office/drawing/2014/main" id="{F39F27A3-076A-1B7F-F79B-EC9E7532D8AE}"/>
              </a:ext>
            </a:extLst>
          </p:cNvPr>
          <p:cNvCxnSpPr/>
          <p:nvPr/>
        </p:nvCxnSpPr>
        <p:spPr>
          <a:xfrm>
            <a:off x="7910497" y="3034366"/>
            <a:ext cx="4157382"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419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55A75B-45D8-F2D7-CAE7-F3668A502E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E2C5AD-16EF-582C-5D6E-C6956AAD9852}"/>
              </a:ext>
            </a:extLst>
          </p:cNvPr>
          <p:cNvSpPr>
            <a:spLocks noGrp="1"/>
          </p:cNvSpPr>
          <p:nvPr>
            <p:ph type="title"/>
          </p:nvPr>
        </p:nvSpPr>
        <p:spPr/>
        <p:txBody>
          <a:bodyPr/>
          <a:lstStyle/>
          <a:p>
            <a:r>
              <a:rPr lang="en-US" dirty="0"/>
              <a:t>INTER LAB COMPARISON – measurement campaign </a:t>
            </a:r>
            <a:r>
              <a:rPr lang="fr-CH" dirty="0"/>
              <a:t>(1)</a:t>
            </a:r>
            <a:endParaRPr lang="en-GB" dirty="0"/>
          </a:p>
        </p:txBody>
      </p:sp>
      <p:pic>
        <p:nvPicPr>
          <p:cNvPr id="5" name="Picture 4">
            <a:extLst>
              <a:ext uri="{FF2B5EF4-FFF2-40B4-BE49-F238E27FC236}">
                <a16:creationId xmlns:a16="http://schemas.microsoft.com/office/drawing/2014/main" id="{A9451EB9-E5EA-2FB7-1D66-76A469B75ED0}"/>
              </a:ext>
            </a:extLst>
          </p:cNvPr>
          <p:cNvPicPr>
            <a:picLocks noChangeAspect="1"/>
          </p:cNvPicPr>
          <p:nvPr/>
        </p:nvPicPr>
        <p:blipFill>
          <a:blip r:embed="rId2"/>
          <a:stretch>
            <a:fillRect/>
          </a:stretch>
        </p:blipFill>
        <p:spPr>
          <a:xfrm>
            <a:off x="3407695" y="1735812"/>
            <a:ext cx="2731686" cy="2046226"/>
          </a:xfrm>
          <a:prstGeom prst="rect">
            <a:avLst/>
          </a:prstGeom>
        </p:spPr>
      </p:pic>
      <p:pic>
        <p:nvPicPr>
          <p:cNvPr id="7" name="Picture 6">
            <a:extLst>
              <a:ext uri="{FF2B5EF4-FFF2-40B4-BE49-F238E27FC236}">
                <a16:creationId xmlns:a16="http://schemas.microsoft.com/office/drawing/2014/main" id="{3571BF5A-16EA-A45A-8966-BE96FE1D1408}"/>
              </a:ext>
            </a:extLst>
          </p:cNvPr>
          <p:cNvPicPr>
            <a:picLocks noChangeAspect="1"/>
          </p:cNvPicPr>
          <p:nvPr/>
        </p:nvPicPr>
        <p:blipFill>
          <a:blip r:embed="rId3"/>
          <a:stretch>
            <a:fillRect/>
          </a:stretch>
        </p:blipFill>
        <p:spPr>
          <a:xfrm>
            <a:off x="6201334" y="1741153"/>
            <a:ext cx="2724231" cy="2046227"/>
          </a:xfrm>
          <a:prstGeom prst="rect">
            <a:avLst/>
          </a:prstGeom>
        </p:spPr>
      </p:pic>
      <p:pic>
        <p:nvPicPr>
          <p:cNvPr id="9" name="Picture 8">
            <a:extLst>
              <a:ext uri="{FF2B5EF4-FFF2-40B4-BE49-F238E27FC236}">
                <a16:creationId xmlns:a16="http://schemas.microsoft.com/office/drawing/2014/main" id="{5C6CCC4C-9FFE-2E76-580D-574FB2D531C3}"/>
              </a:ext>
            </a:extLst>
          </p:cNvPr>
          <p:cNvPicPr>
            <a:picLocks noChangeAspect="1"/>
          </p:cNvPicPr>
          <p:nvPr/>
        </p:nvPicPr>
        <p:blipFill>
          <a:blip r:embed="rId4"/>
          <a:stretch>
            <a:fillRect/>
          </a:stretch>
        </p:blipFill>
        <p:spPr>
          <a:xfrm>
            <a:off x="8994601" y="1735812"/>
            <a:ext cx="3115464" cy="4162569"/>
          </a:xfrm>
          <a:prstGeom prst="rect">
            <a:avLst/>
          </a:prstGeom>
        </p:spPr>
      </p:pic>
      <p:pic>
        <p:nvPicPr>
          <p:cNvPr id="11" name="Picture 10">
            <a:extLst>
              <a:ext uri="{FF2B5EF4-FFF2-40B4-BE49-F238E27FC236}">
                <a16:creationId xmlns:a16="http://schemas.microsoft.com/office/drawing/2014/main" id="{31C7B163-FF83-5A41-9847-1EBFF8D2F5F0}"/>
              </a:ext>
            </a:extLst>
          </p:cNvPr>
          <p:cNvPicPr>
            <a:picLocks noChangeAspect="1"/>
          </p:cNvPicPr>
          <p:nvPr/>
        </p:nvPicPr>
        <p:blipFill>
          <a:blip r:embed="rId5"/>
          <a:stretch>
            <a:fillRect/>
          </a:stretch>
        </p:blipFill>
        <p:spPr>
          <a:xfrm>
            <a:off x="202088" y="1735812"/>
            <a:ext cx="3143654" cy="4196124"/>
          </a:xfrm>
          <a:prstGeom prst="rect">
            <a:avLst/>
          </a:prstGeom>
        </p:spPr>
      </p:pic>
      <p:pic>
        <p:nvPicPr>
          <p:cNvPr id="15" name="Picture 14">
            <a:extLst>
              <a:ext uri="{FF2B5EF4-FFF2-40B4-BE49-F238E27FC236}">
                <a16:creationId xmlns:a16="http://schemas.microsoft.com/office/drawing/2014/main" id="{D7A3B7C7-CEBB-79D2-4EEA-4E9AEF1A3B99}"/>
              </a:ext>
            </a:extLst>
          </p:cNvPr>
          <p:cNvPicPr>
            <a:picLocks noChangeAspect="1"/>
          </p:cNvPicPr>
          <p:nvPr/>
        </p:nvPicPr>
        <p:blipFill>
          <a:blip r:embed="rId6"/>
          <a:stretch>
            <a:fillRect/>
          </a:stretch>
        </p:blipFill>
        <p:spPr>
          <a:xfrm>
            <a:off x="6198930" y="3852154"/>
            <a:ext cx="2726635" cy="2046227"/>
          </a:xfrm>
          <a:prstGeom prst="rect">
            <a:avLst/>
          </a:prstGeom>
        </p:spPr>
      </p:pic>
      <p:pic>
        <p:nvPicPr>
          <p:cNvPr id="17" name="Picture 16">
            <a:extLst>
              <a:ext uri="{FF2B5EF4-FFF2-40B4-BE49-F238E27FC236}">
                <a16:creationId xmlns:a16="http://schemas.microsoft.com/office/drawing/2014/main" id="{8E413074-EE29-A00C-5438-B66732AC9520}"/>
              </a:ext>
            </a:extLst>
          </p:cNvPr>
          <p:cNvPicPr>
            <a:picLocks noChangeAspect="1"/>
          </p:cNvPicPr>
          <p:nvPr/>
        </p:nvPicPr>
        <p:blipFill>
          <a:blip r:embed="rId7"/>
          <a:stretch>
            <a:fillRect/>
          </a:stretch>
        </p:blipFill>
        <p:spPr>
          <a:xfrm>
            <a:off x="3414779" y="3852154"/>
            <a:ext cx="2726516" cy="2046226"/>
          </a:xfrm>
          <a:prstGeom prst="rect">
            <a:avLst/>
          </a:prstGeom>
        </p:spPr>
      </p:pic>
    </p:spTree>
    <p:extLst>
      <p:ext uri="{BB962C8B-B14F-4D97-AF65-F5344CB8AC3E}">
        <p14:creationId xmlns:p14="http://schemas.microsoft.com/office/powerpoint/2010/main" val="19600781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4E75A0-1074-C25F-7F6B-925BFD27B57C}"/>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8D21BB2B-BC8D-DBF8-D769-5FB1029470DB}"/>
              </a:ext>
            </a:extLst>
          </p:cNvPr>
          <p:cNvPicPr>
            <a:picLocks noChangeAspect="1"/>
          </p:cNvPicPr>
          <p:nvPr/>
        </p:nvPicPr>
        <p:blipFill>
          <a:blip r:embed="rId2"/>
          <a:stretch>
            <a:fillRect/>
          </a:stretch>
        </p:blipFill>
        <p:spPr>
          <a:xfrm>
            <a:off x="1248534" y="3002508"/>
            <a:ext cx="6620973" cy="3548606"/>
          </a:xfrm>
          <a:prstGeom prst="rect">
            <a:avLst/>
          </a:prstGeom>
        </p:spPr>
      </p:pic>
      <p:sp>
        <p:nvSpPr>
          <p:cNvPr id="2" name="Title 1">
            <a:extLst>
              <a:ext uri="{FF2B5EF4-FFF2-40B4-BE49-F238E27FC236}">
                <a16:creationId xmlns:a16="http://schemas.microsoft.com/office/drawing/2014/main" id="{0C05CDF7-FA62-A3F4-8422-A43F90BAD411}"/>
              </a:ext>
            </a:extLst>
          </p:cNvPr>
          <p:cNvSpPr>
            <a:spLocks noGrp="1"/>
          </p:cNvSpPr>
          <p:nvPr>
            <p:ph type="title"/>
          </p:nvPr>
        </p:nvSpPr>
        <p:spPr/>
        <p:txBody>
          <a:bodyPr/>
          <a:lstStyle/>
          <a:p>
            <a:r>
              <a:rPr lang="en-US" dirty="0"/>
              <a:t>INTER LAB COMPARISON – measurement campaign (2)</a:t>
            </a:r>
          </a:p>
        </p:txBody>
      </p:sp>
      <p:sp>
        <p:nvSpPr>
          <p:cNvPr id="3" name="Content Placeholder 2">
            <a:extLst>
              <a:ext uri="{FF2B5EF4-FFF2-40B4-BE49-F238E27FC236}">
                <a16:creationId xmlns:a16="http://schemas.microsoft.com/office/drawing/2014/main" id="{7BF0382F-06A1-C555-A327-D1BEEE430F5A}"/>
              </a:ext>
            </a:extLst>
          </p:cNvPr>
          <p:cNvSpPr>
            <a:spLocks noGrp="1"/>
          </p:cNvSpPr>
          <p:nvPr>
            <p:ph idx="1"/>
          </p:nvPr>
        </p:nvSpPr>
        <p:spPr>
          <a:xfrm>
            <a:off x="838200" y="1463896"/>
            <a:ext cx="7441642" cy="1751577"/>
          </a:xfrm>
        </p:spPr>
        <p:txBody>
          <a:bodyPr>
            <a:noAutofit/>
          </a:bodyPr>
          <a:lstStyle/>
          <a:p>
            <a:pPr algn="just"/>
            <a:r>
              <a:rPr lang="en-US" sz="1800" b="1" noProof="0" dirty="0"/>
              <a:t>All measurements </a:t>
            </a:r>
            <a:r>
              <a:rPr lang="en-US" sz="1800" noProof="0" dirty="0"/>
              <a:t>were performed between </a:t>
            </a:r>
            <a:r>
              <a:rPr lang="en-US" sz="1800" b="1" noProof="0" dirty="0"/>
              <a:t>September and November 2025</a:t>
            </a:r>
            <a:r>
              <a:rPr lang="en-US" sz="1800" noProof="0" dirty="0"/>
              <a:t>.</a:t>
            </a:r>
          </a:p>
          <a:p>
            <a:pPr algn="just"/>
            <a:r>
              <a:rPr lang="en-US" sz="1800" noProof="0" dirty="0"/>
              <a:t>Results were submitted within four weeks of measurement.</a:t>
            </a:r>
          </a:p>
          <a:p>
            <a:pPr algn="just"/>
            <a:r>
              <a:rPr lang="en-US" sz="1800" noProof="0" dirty="0"/>
              <a:t>Results were reported in the prescribed coordinate frame as a comma-separated text file: ID, X, Y, Z in mm.</a:t>
            </a:r>
          </a:p>
          <a:p>
            <a:pPr algn="just"/>
            <a:r>
              <a:rPr lang="en-US" sz="1800" b="1" noProof="0" dirty="0"/>
              <a:t>The analysis was performed anonymously</a:t>
            </a:r>
            <a:r>
              <a:rPr lang="en-US" sz="1800" noProof="0" dirty="0"/>
              <a:t>: the analysis team received only the result files and selected metadata.</a:t>
            </a:r>
            <a:endParaRPr lang="en-GB" sz="1800" noProof="0" dirty="0"/>
          </a:p>
        </p:txBody>
      </p:sp>
      <p:pic>
        <p:nvPicPr>
          <p:cNvPr id="5" name="Picture 4">
            <a:extLst>
              <a:ext uri="{FF2B5EF4-FFF2-40B4-BE49-F238E27FC236}">
                <a16:creationId xmlns:a16="http://schemas.microsoft.com/office/drawing/2014/main" id="{4BB95611-0BED-14CC-9558-4DB7BAE0E49B}"/>
              </a:ext>
            </a:extLst>
          </p:cNvPr>
          <p:cNvPicPr>
            <a:picLocks noChangeAspect="1"/>
          </p:cNvPicPr>
          <p:nvPr/>
        </p:nvPicPr>
        <p:blipFill>
          <a:blip r:embed="rId3"/>
          <a:stretch>
            <a:fillRect/>
          </a:stretch>
        </p:blipFill>
        <p:spPr>
          <a:xfrm>
            <a:off x="8488714" y="1265125"/>
            <a:ext cx="3031104" cy="3359313"/>
          </a:xfrm>
          <a:prstGeom prst="rect">
            <a:avLst/>
          </a:prstGeom>
        </p:spPr>
      </p:pic>
    </p:spTree>
    <p:extLst>
      <p:ext uri="{BB962C8B-B14F-4D97-AF65-F5344CB8AC3E}">
        <p14:creationId xmlns:p14="http://schemas.microsoft.com/office/powerpoint/2010/main" val="42283605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BCA4E-B213-D546-6015-A43DC43302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BE0551-B874-C984-965D-9C68BAD53779}"/>
              </a:ext>
            </a:extLst>
          </p:cNvPr>
          <p:cNvSpPr>
            <a:spLocks noGrp="1"/>
          </p:cNvSpPr>
          <p:nvPr>
            <p:ph type="title"/>
          </p:nvPr>
        </p:nvSpPr>
        <p:spPr/>
        <p:txBody>
          <a:bodyPr/>
          <a:lstStyle/>
          <a:p>
            <a:r>
              <a:rPr lang="en-US" dirty="0"/>
              <a:t>INTER LAB COMPARISON - analysis</a:t>
            </a:r>
          </a:p>
        </p:txBody>
      </p:sp>
      <p:sp>
        <p:nvSpPr>
          <p:cNvPr id="3" name="Content Placeholder 2">
            <a:extLst>
              <a:ext uri="{FF2B5EF4-FFF2-40B4-BE49-F238E27FC236}">
                <a16:creationId xmlns:a16="http://schemas.microsoft.com/office/drawing/2014/main" id="{257D54C1-B1BF-7DBA-4C99-C88DB14ADF92}"/>
              </a:ext>
            </a:extLst>
          </p:cNvPr>
          <p:cNvSpPr>
            <a:spLocks noGrp="1"/>
          </p:cNvSpPr>
          <p:nvPr>
            <p:ph idx="1"/>
          </p:nvPr>
        </p:nvSpPr>
        <p:spPr>
          <a:xfrm>
            <a:off x="838200" y="1623681"/>
            <a:ext cx="10515600" cy="3610638"/>
          </a:xfrm>
        </p:spPr>
        <p:txBody>
          <a:bodyPr>
            <a:noAutofit/>
          </a:bodyPr>
          <a:lstStyle/>
          <a:p>
            <a:pPr marL="0" indent="0" algn="just">
              <a:buNone/>
            </a:pPr>
            <a:r>
              <a:rPr lang="en-US" sz="1800" b="1" noProof="0" dirty="0"/>
              <a:t>Preliminary results</a:t>
            </a:r>
          </a:p>
          <a:p>
            <a:pPr lvl="1" algn="just"/>
            <a:r>
              <a:rPr lang="en-US" sz="1800" noProof="0" dirty="0"/>
              <a:t>A paper is currently in preparation for Physical Review Accelerators and Beams (PRAB). Only preliminary results can be presented here.</a:t>
            </a:r>
          </a:p>
          <a:p>
            <a:pPr lvl="1" algn="just"/>
            <a:r>
              <a:rPr lang="en-US" sz="1800" noProof="0" dirty="0"/>
              <a:t>A task force with four working groups was established to prepare the PRAB paper.</a:t>
            </a:r>
          </a:p>
          <a:p>
            <a:pPr lvl="1" algn="just"/>
            <a:r>
              <a:rPr lang="en-US" sz="1800" noProof="0" dirty="0"/>
              <a:t>The paper will </a:t>
            </a:r>
            <a:r>
              <a:rPr lang="en-US" sz="1800" b="1" noProof="0" dirty="0"/>
              <a:t>consider laser-tracker measurements only</a:t>
            </a:r>
            <a:r>
              <a:rPr lang="en-US" sz="1800" noProof="0" dirty="0"/>
              <a:t>.</a:t>
            </a:r>
          </a:p>
          <a:p>
            <a:pPr marL="457200" lvl="1" indent="0" algn="just">
              <a:buNone/>
            </a:pPr>
            <a:endParaRPr lang="en-US" sz="1800" noProof="0" dirty="0"/>
          </a:p>
          <a:p>
            <a:pPr marL="0" indent="0" algn="just">
              <a:buNone/>
            </a:pPr>
            <a:r>
              <a:rPr lang="en-US" sz="1800" b="1" noProof="0" dirty="0"/>
              <a:t>Reference measurements</a:t>
            </a:r>
          </a:p>
          <a:p>
            <a:pPr lvl="1" algn="just"/>
            <a:r>
              <a:rPr lang="en-US" sz="1800" noProof="0" dirty="0"/>
              <a:t>Comparison of the two reference datasets using a Helmert transformation revealed residuals &gt; 10 µm at two points.</a:t>
            </a:r>
          </a:p>
          <a:p>
            <a:pPr lvl="1" algn="just"/>
            <a:r>
              <a:rPr lang="en-US" sz="1800" noProof="0" dirty="0"/>
              <a:t>Additional reference measurements and further investigations were performed. These are presented in the poster by Bingru Yang.</a:t>
            </a:r>
          </a:p>
        </p:txBody>
      </p:sp>
    </p:spTree>
    <p:extLst>
      <p:ext uri="{BB962C8B-B14F-4D97-AF65-F5344CB8AC3E}">
        <p14:creationId xmlns:p14="http://schemas.microsoft.com/office/powerpoint/2010/main" val="157977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D2A92-C455-603E-2024-332463F205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46E0A5-B1E6-1132-6E0A-36EFF964900A}"/>
              </a:ext>
            </a:extLst>
          </p:cNvPr>
          <p:cNvSpPr>
            <a:spLocks noGrp="1"/>
          </p:cNvSpPr>
          <p:nvPr>
            <p:ph type="title"/>
          </p:nvPr>
        </p:nvSpPr>
        <p:spPr/>
        <p:txBody>
          <a:bodyPr/>
          <a:lstStyle/>
          <a:p>
            <a:r>
              <a:rPr lang="en-US" dirty="0"/>
              <a:t>INTER LAB COMPARISON - analysis</a:t>
            </a:r>
          </a:p>
        </p:txBody>
      </p:sp>
      <p:sp>
        <p:nvSpPr>
          <p:cNvPr id="3" name="Content Placeholder 2">
            <a:extLst>
              <a:ext uri="{FF2B5EF4-FFF2-40B4-BE49-F238E27FC236}">
                <a16:creationId xmlns:a16="http://schemas.microsoft.com/office/drawing/2014/main" id="{F4343139-5DAD-352A-51E8-4134697D35C2}"/>
              </a:ext>
            </a:extLst>
          </p:cNvPr>
          <p:cNvSpPr>
            <a:spLocks noGrp="1"/>
          </p:cNvSpPr>
          <p:nvPr>
            <p:ph idx="1"/>
          </p:nvPr>
        </p:nvSpPr>
        <p:spPr>
          <a:xfrm>
            <a:off x="838200" y="1700834"/>
            <a:ext cx="10515600" cy="3594735"/>
          </a:xfrm>
        </p:spPr>
        <p:txBody>
          <a:bodyPr>
            <a:noAutofit/>
          </a:bodyPr>
          <a:lstStyle/>
          <a:p>
            <a:pPr marL="0" indent="0" algn="just">
              <a:buNone/>
            </a:pPr>
            <a:r>
              <a:rPr lang="en-US" sz="1800" b="1" noProof="0" dirty="0"/>
              <a:t>Relative coordinate results</a:t>
            </a:r>
          </a:p>
          <a:p>
            <a:pPr marL="457200" lvl="1" indent="0" algn="just">
              <a:buNone/>
            </a:pPr>
            <a:r>
              <a:rPr lang="en-US" sz="1800" b="1" noProof="0" dirty="0"/>
              <a:t>Nearly 100% of laser-tracker results were within 15 µm.</a:t>
            </a:r>
          </a:p>
          <a:p>
            <a:pPr marL="0" indent="0" algn="just">
              <a:buNone/>
            </a:pPr>
            <a:endParaRPr lang="en-US" sz="1800" b="1" noProof="0" dirty="0"/>
          </a:p>
          <a:p>
            <a:pPr marL="0" indent="0" algn="just">
              <a:buNone/>
            </a:pPr>
            <a:r>
              <a:rPr lang="en-US" sz="1800" b="1" noProof="0" dirty="0"/>
              <a:t>Frame coordinate results</a:t>
            </a:r>
          </a:p>
          <a:p>
            <a:pPr lvl="1" algn="just"/>
            <a:r>
              <a:rPr lang="en-US" sz="1800" b="1" noProof="0" dirty="0"/>
              <a:t>55% of laser-tracker measurements had errors below 30 µm in all coordinates</a:t>
            </a:r>
            <a:r>
              <a:rPr lang="en-US" sz="1800" noProof="0" dirty="0"/>
              <a:t>.</a:t>
            </a:r>
          </a:p>
          <a:p>
            <a:pPr lvl="1" algn="just"/>
            <a:r>
              <a:rPr lang="en-US" sz="1800" noProof="0" dirty="0"/>
              <a:t>All methods achieved errors within 50–200 µm.</a:t>
            </a:r>
          </a:p>
          <a:p>
            <a:pPr marL="0" indent="0" algn="just">
              <a:buNone/>
            </a:pPr>
            <a:endParaRPr lang="en-US" sz="1800" b="1" i="1" noProof="0" dirty="0">
              <a:solidFill>
                <a:srgbClr val="FF0000"/>
              </a:solidFill>
            </a:endParaRPr>
          </a:p>
          <a:p>
            <a:pPr marL="0" indent="0" algn="just">
              <a:buNone/>
            </a:pPr>
            <a:r>
              <a:rPr lang="en-US" sz="1800" b="1" i="1" noProof="0" dirty="0"/>
              <a:t>A-priori uncertainty estimates</a:t>
            </a:r>
          </a:p>
          <a:p>
            <a:pPr marL="457200" lvl="1" indent="0" algn="just">
              <a:buNone/>
            </a:pPr>
            <a:r>
              <a:rPr lang="en-US" sz="1800" noProof="0" dirty="0"/>
              <a:t>Comparison with the observed results using normalized deviations showed that none of the laboratories correctly estimated its measurement uncertainty; uncertainties were either over- or underestimated.</a:t>
            </a:r>
          </a:p>
        </p:txBody>
      </p:sp>
    </p:spTree>
    <p:extLst>
      <p:ext uri="{BB962C8B-B14F-4D97-AF65-F5344CB8AC3E}">
        <p14:creationId xmlns:p14="http://schemas.microsoft.com/office/powerpoint/2010/main" val="228021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C8FBA4-A04D-BD28-5BF9-84767449F8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9D085A-861F-126E-B742-8D9BFB531E0A}"/>
              </a:ext>
            </a:extLst>
          </p:cNvPr>
          <p:cNvSpPr>
            <a:spLocks noGrp="1"/>
          </p:cNvSpPr>
          <p:nvPr>
            <p:ph type="title"/>
          </p:nvPr>
        </p:nvSpPr>
        <p:spPr/>
        <p:txBody>
          <a:bodyPr/>
          <a:lstStyle/>
          <a:p>
            <a:r>
              <a:rPr lang="en-US" dirty="0"/>
              <a:t>INTER LAB COMPARISON – key take aways uncertainty</a:t>
            </a:r>
          </a:p>
        </p:txBody>
      </p:sp>
      <p:pic>
        <p:nvPicPr>
          <p:cNvPr id="5" name="Picture 4">
            <a:extLst>
              <a:ext uri="{FF2B5EF4-FFF2-40B4-BE49-F238E27FC236}">
                <a16:creationId xmlns:a16="http://schemas.microsoft.com/office/drawing/2014/main" id="{A3B3E002-5778-0FF2-5BD4-23EC882F2D4E}"/>
              </a:ext>
            </a:extLst>
          </p:cNvPr>
          <p:cNvPicPr>
            <a:picLocks noChangeAspect="1"/>
          </p:cNvPicPr>
          <p:nvPr/>
        </p:nvPicPr>
        <p:blipFill>
          <a:blip r:embed="rId2"/>
          <a:stretch>
            <a:fillRect/>
          </a:stretch>
        </p:blipFill>
        <p:spPr>
          <a:xfrm>
            <a:off x="2176112" y="1344808"/>
            <a:ext cx="7041490" cy="865707"/>
          </a:xfrm>
          <a:prstGeom prst="rect">
            <a:avLst/>
          </a:prstGeom>
        </p:spPr>
      </p:pic>
      <p:sp>
        <p:nvSpPr>
          <p:cNvPr id="6" name="Content Placeholder 2">
            <a:extLst>
              <a:ext uri="{FF2B5EF4-FFF2-40B4-BE49-F238E27FC236}">
                <a16:creationId xmlns:a16="http://schemas.microsoft.com/office/drawing/2014/main" id="{CE1C8B39-EE48-9575-B173-08A14C08A5C0}"/>
              </a:ext>
            </a:extLst>
          </p:cNvPr>
          <p:cNvSpPr>
            <a:spLocks noGrp="1"/>
          </p:cNvSpPr>
          <p:nvPr>
            <p:ph idx="1"/>
          </p:nvPr>
        </p:nvSpPr>
        <p:spPr>
          <a:xfrm>
            <a:off x="838200" y="2424795"/>
            <a:ext cx="11146971" cy="1232806"/>
          </a:xfrm>
          <a:ln>
            <a:solidFill>
              <a:schemeClr val="accent1"/>
            </a:solidFill>
          </a:ln>
        </p:spPr>
        <p:txBody>
          <a:bodyPr>
            <a:normAutofit/>
          </a:bodyPr>
          <a:lstStyle/>
          <a:p>
            <a:pPr marL="0" indent="0" algn="just">
              <a:buNone/>
            </a:pPr>
            <a:r>
              <a:rPr lang="en-GB" sz="1800" noProof="0" dirty="0"/>
              <a:t>Two reference documents:</a:t>
            </a:r>
          </a:p>
          <a:p>
            <a:pPr algn="just"/>
            <a:r>
              <a:rPr lang="en-GB" sz="1800" noProof="0" dirty="0"/>
              <a:t>JCGM 200:2012: International Vocabulary of Metrology- basic and general concepts and associated terms</a:t>
            </a:r>
          </a:p>
          <a:p>
            <a:pPr algn="just"/>
            <a:r>
              <a:rPr lang="en-GB" sz="1800" dirty="0"/>
              <a:t>JCGM 100:2008(E): Evaluation of measurement data – Guide to the expression of uncertainty in measurement</a:t>
            </a:r>
            <a:endParaRPr lang="en-GB" sz="1800" noProof="0" dirty="0"/>
          </a:p>
        </p:txBody>
      </p:sp>
      <p:pic>
        <p:nvPicPr>
          <p:cNvPr id="8" name="Picture 7">
            <a:extLst>
              <a:ext uri="{FF2B5EF4-FFF2-40B4-BE49-F238E27FC236}">
                <a16:creationId xmlns:a16="http://schemas.microsoft.com/office/drawing/2014/main" id="{61A3924E-DAFD-06C1-195B-42EEC3E9091E}"/>
              </a:ext>
            </a:extLst>
          </p:cNvPr>
          <p:cNvPicPr>
            <a:picLocks noChangeAspect="1"/>
          </p:cNvPicPr>
          <p:nvPr/>
        </p:nvPicPr>
        <p:blipFill>
          <a:blip r:embed="rId3"/>
          <a:stretch>
            <a:fillRect/>
          </a:stretch>
        </p:blipFill>
        <p:spPr>
          <a:xfrm>
            <a:off x="838200" y="3871881"/>
            <a:ext cx="5873962" cy="1232807"/>
          </a:xfrm>
          <a:prstGeom prst="rect">
            <a:avLst/>
          </a:prstGeom>
        </p:spPr>
      </p:pic>
      <p:pic>
        <p:nvPicPr>
          <p:cNvPr id="10" name="Picture 9">
            <a:extLst>
              <a:ext uri="{FF2B5EF4-FFF2-40B4-BE49-F238E27FC236}">
                <a16:creationId xmlns:a16="http://schemas.microsoft.com/office/drawing/2014/main" id="{97D36C5E-5D1B-E325-1C9B-6449A58AFB92}"/>
              </a:ext>
            </a:extLst>
          </p:cNvPr>
          <p:cNvPicPr>
            <a:picLocks noChangeAspect="1"/>
          </p:cNvPicPr>
          <p:nvPr/>
        </p:nvPicPr>
        <p:blipFill>
          <a:blip r:embed="rId4"/>
          <a:stretch>
            <a:fillRect/>
          </a:stretch>
        </p:blipFill>
        <p:spPr>
          <a:xfrm>
            <a:off x="6968689" y="3776610"/>
            <a:ext cx="3138049" cy="2656155"/>
          </a:xfrm>
          <a:prstGeom prst="rect">
            <a:avLst/>
          </a:prstGeom>
        </p:spPr>
      </p:pic>
      <p:sp>
        <p:nvSpPr>
          <p:cNvPr id="12" name="TextBox 11">
            <a:extLst>
              <a:ext uri="{FF2B5EF4-FFF2-40B4-BE49-F238E27FC236}">
                <a16:creationId xmlns:a16="http://schemas.microsoft.com/office/drawing/2014/main" id="{F7FE9D33-56CA-9DF9-2049-FD51E381E337}"/>
              </a:ext>
            </a:extLst>
          </p:cNvPr>
          <p:cNvSpPr txBox="1"/>
          <p:nvPr/>
        </p:nvSpPr>
        <p:spPr>
          <a:xfrm>
            <a:off x="838200" y="5318968"/>
            <a:ext cx="6097604" cy="923330"/>
          </a:xfrm>
          <a:prstGeom prst="rect">
            <a:avLst/>
          </a:prstGeom>
          <a:noFill/>
        </p:spPr>
        <p:txBody>
          <a:bodyPr wrap="square">
            <a:spAutoFit/>
          </a:bodyPr>
          <a:lstStyle/>
          <a:p>
            <a:pPr marL="0" indent="0" algn="just">
              <a:buNone/>
            </a:pPr>
            <a:r>
              <a:rPr lang="en-US" sz="1800" b="1" noProof="0" dirty="0">
                <a:solidFill>
                  <a:srgbClr val="002060"/>
                </a:solidFill>
              </a:rPr>
              <a:t>A guide to standardized terminology and uncertainty analysis is being prepared</a:t>
            </a:r>
            <a:r>
              <a:rPr lang="en-US" sz="1800" noProof="0" dirty="0">
                <a:solidFill>
                  <a:srgbClr val="002060"/>
                </a:solidFill>
              </a:rPr>
              <a:t> and will soon be available to the accelerator community.</a:t>
            </a:r>
            <a:endParaRPr lang="en-GB" sz="1800" noProof="0" dirty="0">
              <a:solidFill>
                <a:srgbClr val="002060"/>
              </a:solidFill>
            </a:endParaRPr>
          </a:p>
        </p:txBody>
      </p:sp>
    </p:spTree>
    <p:extLst>
      <p:ext uri="{BB962C8B-B14F-4D97-AF65-F5344CB8AC3E}">
        <p14:creationId xmlns:p14="http://schemas.microsoft.com/office/powerpoint/2010/main" val="349184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bg/>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animBg="1"/>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4B368C-E435-C76F-7096-A6319647AB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B1C633-E5A3-A39F-0B21-32C50E9DB4A2}"/>
              </a:ext>
            </a:extLst>
          </p:cNvPr>
          <p:cNvSpPr>
            <a:spLocks noGrp="1"/>
          </p:cNvSpPr>
          <p:nvPr>
            <p:ph type="title"/>
          </p:nvPr>
        </p:nvSpPr>
        <p:spPr/>
        <p:txBody>
          <a:bodyPr/>
          <a:lstStyle/>
          <a:p>
            <a:r>
              <a:rPr lang="en-US" dirty="0"/>
              <a:t>INTER LAB COMPARISON – some key take-aways</a:t>
            </a:r>
          </a:p>
        </p:txBody>
      </p:sp>
      <p:sp>
        <p:nvSpPr>
          <p:cNvPr id="3" name="Content Placeholder 2">
            <a:extLst>
              <a:ext uri="{FF2B5EF4-FFF2-40B4-BE49-F238E27FC236}">
                <a16:creationId xmlns:a16="http://schemas.microsoft.com/office/drawing/2014/main" id="{D7C269D3-E3DA-55A6-FC37-A386FD766BE6}"/>
              </a:ext>
            </a:extLst>
          </p:cNvPr>
          <p:cNvSpPr>
            <a:spLocks noGrp="1"/>
          </p:cNvSpPr>
          <p:nvPr>
            <p:ph idx="1"/>
          </p:nvPr>
        </p:nvSpPr>
        <p:spPr>
          <a:xfrm>
            <a:off x="838200" y="2135419"/>
            <a:ext cx="6466952" cy="3765329"/>
          </a:xfrm>
        </p:spPr>
        <p:txBody>
          <a:bodyPr>
            <a:normAutofit/>
          </a:bodyPr>
          <a:lstStyle/>
          <a:p>
            <a:r>
              <a:rPr lang="en-US" sz="1800" dirty="0"/>
              <a:t>Replace “alignment tolerance” with “</a:t>
            </a:r>
            <a:r>
              <a:rPr lang="en-US" sz="1800" b="1" dirty="0"/>
              <a:t>alignment requirement</a:t>
            </a:r>
            <a:r>
              <a:rPr lang="en-US" sz="1800" dirty="0"/>
              <a:t>”.</a:t>
            </a:r>
          </a:p>
          <a:p>
            <a:pPr algn="just"/>
            <a:r>
              <a:rPr lang="en-US" sz="1800" dirty="0"/>
              <a:t>The way alignment requirements are specified varies considerably between laboratories, making direct comparisons difficult.</a:t>
            </a:r>
          </a:p>
          <a:p>
            <a:pPr algn="just"/>
            <a:r>
              <a:rPr lang="en-US" sz="1800" dirty="0"/>
              <a:t>Alignment uncertainty is not instrument uncertainty. </a:t>
            </a:r>
            <a:r>
              <a:rPr lang="en-US" sz="1800" b="1" dirty="0"/>
              <a:t>The complete alignment chain may include magnetic measurements, fiducialisation, transport, opening and closing of components, mechanical positioning, tunnel alignment and smoothing, with uncertainty introduced at each stage.</a:t>
            </a:r>
          </a:p>
          <a:p>
            <a:pPr algn="just"/>
            <a:r>
              <a:rPr lang="en-US" sz="1800" dirty="0"/>
              <a:t>Preparing a common paper across eleven laboratories is a substantial undertaking, but the work is converging. The collaboration has generated sufficient material for several papers.</a:t>
            </a:r>
            <a:endParaRPr lang="en-GB" sz="1800" dirty="0"/>
          </a:p>
        </p:txBody>
      </p:sp>
      <p:pic>
        <p:nvPicPr>
          <p:cNvPr id="5" name="Picture 4">
            <a:extLst>
              <a:ext uri="{FF2B5EF4-FFF2-40B4-BE49-F238E27FC236}">
                <a16:creationId xmlns:a16="http://schemas.microsoft.com/office/drawing/2014/main" id="{FA5F4ED6-74C5-22F8-2B92-12AACDC2026C}"/>
              </a:ext>
            </a:extLst>
          </p:cNvPr>
          <p:cNvPicPr>
            <a:picLocks noChangeAspect="1"/>
          </p:cNvPicPr>
          <p:nvPr/>
        </p:nvPicPr>
        <p:blipFill>
          <a:blip r:embed="rId2"/>
          <a:stretch>
            <a:fillRect/>
          </a:stretch>
        </p:blipFill>
        <p:spPr>
          <a:xfrm>
            <a:off x="7522273" y="2135419"/>
            <a:ext cx="4425216" cy="3268878"/>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1EFFC66F-A458-F816-BC85-5B42CEBAEDFF}"/>
                  </a:ext>
                </a:extLst>
              </p:cNvPr>
              <p:cNvSpPr txBox="1"/>
              <p:nvPr/>
            </p:nvSpPr>
            <p:spPr>
              <a:xfrm>
                <a:off x="1056768" y="1232146"/>
                <a:ext cx="7544822" cy="523220"/>
              </a:xfrm>
              <a:prstGeom prst="rect">
                <a:avLst/>
              </a:prstGeom>
              <a:noFill/>
            </p:spPr>
            <p:txBody>
              <a:bodyPr wrap="none" rtlCol="0">
                <a:spAutoFit/>
              </a:bodyPr>
              <a:lstStyle/>
              <a:p>
                <a:r>
                  <a:rPr lang="en-US" sz="2800" b="1" i="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Instrument Uncertainty </a:t>
                </a:r>
                <a14:m>
                  <m:oMath xmlns:m="http://schemas.openxmlformats.org/officeDocument/2006/math">
                    <m:r>
                      <a:rPr lang="en-US" sz="2800" b="1" i="1"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Cambria Math" panose="02040503050406030204" pitchFamily="18" charset="0"/>
                        <a:ea typeface="Cambria Math" panose="02040503050406030204" pitchFamily="18" charset="0"/>
                      </a:rPr>
                      <m:t>≠</m:t>
                    </m:r>
                  </m:oMath>
                </a14:m>
                <a:r>
                  <a:rPr lang="en-US" sz="2800" dirty="0"/>
                  <a:t> </a:t>
                </a:r>
                <a:r>
                  <a:rPr lang="en-US" sz="2800" b="1" i="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Alignment Uncertainty </a:t>
                </a:r>
                <a:endParaRPr lang="en-US" sz="2800" dirty="0"/>
              </a:p>
            </p:txBody>
          </p:sp>
        </mc:Choice>
        <mc:Fallback xmlns="">
          <p:sp>
            <p:nvSpPr>
              <p:cNvPr id="6" name="TextBox 5">
                <a:extLst>
                  <a:ext uri="{FF2B5EF4-FFF2-40B4-BE49-F238E27FC236}">
                    <a16:creationId xmlns:a16="http://schemas.microsoft.com/office/drawing/2014/main" id="{1EFFC66F-A458-F816-BC85-5B42CEBAEDFF}"/>
                  </a:ext>
                </a:extLst>
              </p:cNvPr>
              <p:cNvSpPr txBox="1">
                <a:spLocks noRot="1" noChangeAspect="1" noMove="1" noResize="1" noEditPoints="1" noAdjustHandles="1" noChangeArrowheads="1" noChangeShapeType="1" noTextEdit="1"/>
              </p:cNvSpPr>
              <p:nvPr/>
            </p:nvSpPr>
            <p:spPr>
              <a:xfrm>
                <a:off x="1056768" y="1232146"/>
                <a:ext cx="7544822" cy="523220"/>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967543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98140-3364-BA24-9ACB-E22405987B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DC3500-8EAD-DF88-1722-9C9D15E45933}"/>
              </a:ext>
            </a:extLst>
          </p:cNvPr>
          <p:cNvSpPr>
            <a:spLocks noGrp="1"/>
          </p:cNvSpPr>
          <p:nvPr>
            <p:ph type="title"/>
          </p:nvPr>
        </p:nvSpPr>
        <p:spPr/>
        <p:txBody>
          <a:bodyPr/>
          <a:lstStyle/>
          <a:p>
            <a:r>
              <a:rPr lang="en-US" dirty="0"/>
              <a:t>INTER LAB COMPARISON &amp; EUWAA – next steps</a:t>
            </a:r>
          </a:p>
        </p:txBody>
      </p:sp>
      <p:sp>
        <p:nvSpPr>
          <p:cNvPr id="3" name="Content Placeholder 2">
            <a:extLst>
              <a:ext uri="{FF2B5EF4-FFF2-40B4-BE49-F238E27FC236}">
                <a16:creationId xmlns:a16="http://schemas.microsoft.com/office/drawing/2014/main" id="{3AEAEDAA-A403-5E41-3DEF-C3A074ED9666}"/>
              </a:ext>
            </a:extLst>
          </p:cNvPr>
          <p:cNvSpPr>
            <a:spLocks noGrp="1"/>
          </p:cNvSpPr>
          <p:nvPr>
            <p:ph idx="1"/>
          </p:nvPr>
        </p:nvSpPr>
        <p:spPr/>
        <p:txBody>
          <a:bodyPr>
            <a:noAutofit/>
          </a:bodyPr>
          <a:lstStyle/>
          <a:p>
            <a:pPr marL="0" indent="0">
              <a:buNone/>
            </a:pPr>
            <a:r>
              <a:rPr lang="en-US" sz="1800" b="1" noProof="0" dirty="0"/>
              <a:t>Main paper</a:t>
            </a:r>
          </a:p>
          <a:p>
            <a:pPr lvl="1"/>
            <a:r>
              <a:rPr lang="en-US" sz="1800" noProof="0" dirty="0"/>
              <a:t>Pre-review by selected physicists — October 2026</a:t>
            </a:r>
          </a:p>
          <a:p>
            <a:pPr lvl="1"/>
            <a:r>
              <a:rPr lang="en-US" sz="1800" noProof="0" dirty="0"/>
              <a:t>Final version and submission — November 2026Parallel papers — by the end of 2026</a:t>
            </a:r>
          </a:p>
          <a:p>
            <a:pPr marL="0" indent="0">
              <a:buNone/>
            </a:pPr>
            <a:endParaRPr lang="en-US" sz="1800" b="1" dirty="0"/>
          </a:p>
          <a:p>
            <a:pPr marL="0" indent="0">
              <a:buNone/>
            </a:pPr>
            <a:r>
              <a:rPr lang="en-US" sz="1800" b="1" dirty="0"/>
              <a:t>Parallel papers — by the end of 2026 early 2027</a:t>
            </a:r>
            <a:endParaRPr lang="en-US" sz="1800" b="1" noProof="0" dirty="0"/>
          </a:p>
          <a:p>
            <a:pPr lvl="1"/>
            <a:r>
              <a:rPr lang="en-US" sz="1800" noProof="0" dirty="0"/>
              <a:t>Inter-laboratory comparison</a:t>
            </a:r>
          </a:p>
          <a:p>
            <a:pPr lvl="1"/>
            <a:r>
              <a:rPr lang="en-US" sz="1800" noProof="0" dirty="0"/>
              <a:t>Measurement uncertainty</a:t>
            </a:r>
          </a:p>
          <a:p>
            <a:pPr lvl="1"/>
            <a:r>
              <a:rPr lang="en-US" sz="1800" noProof="0" dirty="0"/>
              <a:t>Reference measurements</a:t>
            </a:r>
          </a:p>
          <a:p>
            <a:pPr lvl="1"/>
            <a:r>
              <a:rPr lang="en-US" sz="1800" dirty="0"/>
              <a:t>…</a:t>
            </a:r>
            <a:endParaRPr lang="en-US" sz="1800" b="1" noProof="0" dirty="0"/>
          </a:p>
          <a:p>
            <a:pPr marL="0" indent="0">
              <a:buNone/>
            </a:pPr>
            <a:r>
              <a:rPr lang="en-US" sz="1800" b="1" noProof="0" dirty="0"/>
              <a:t>Further analysis</a:t>
            </a:r>
          </a:p>
          <a:p>
            <a:pPr lvl="1"/>
            <a:r>
              <a:rPr lang="en-US" sz="1800" noProof="0" dirty="0"/>
              <a:t>Each laboratory will receive its own datasets for comparison with the anonymized results from the other laboratories.</a:t>
            </a:r>
          </a:p>
          <a:p>
            <a:pPr marL="0" indent="0">
              <a:buNone/>
            </a:pPr>
            <a:endParaRPr lang="en-US" sz="1800" b="1" noProof="0" dirty="0"/>
          </a:p>
          <a:p>
            <a:pPr marL="0" indent="0">
              <a:buNone/>
            </a:pPr>
            <a:r>
              <a:rPr lang="en-US" sz="1800" b="1" noProof="0" dirty="0"/>
              <a:t>Joint analysis of lessons learned and best practices across all participating laboratories.</a:t>
            </a:r>
            <a:endParaRPr lang="en-GB" sz="1800" b="1" noProof="0" dirty="0"/>
          </a:p>
        </p:txBody>
      </p:sp>
    </p:spTree>
    <p:extLst>
      <p:ext uri="{BB962C8B-B14F-4D97-AF65-F5344CB8AC3E}">
        <p14:creationId xmlns:p14="http://schemas.microsoft.com/office/powerpoint/2010/main" val="54625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61813-2115-7936-B69D-508243C3F6D2}"/>
              </a:ext>
            </a:extLst>
          </p:cNvPr>
          <p:cNvSpPr>
            <a:spLocks noGrp="1"/>
          </p:cNvSpPr>
          <p:nvPr>
            <p:ph type="title"/>
          </p:nvPr>
        </p:nvSpPr>
        <p:spPr/>
        <p:txBody>
          <a:bodyPr/>
          <a:lstStyle/>
          <a:p>
            <a:r>
              <a:rPr lang="fr-CH" dirty="0"/>
              <a:t>SUMMARY</a:t>
            </a:r>
            <a:endParaRPr lang="en-GB" dirty="0"/>
          </a:p>
        </p:txBody>
      </p:sp>
      <p:sp>
        <p:nvSpPr>
          <p:cNvPr id="3" name="Content Placeholder 2">
            <a:extLst>
              <a:ext uri="{FF2B5EF4-FFF2-40B4-BE49-F238E27FC236}">
                <a16:creationId xmlns:a16="http://schemas.microsoft.com/office/drawing/2014/main" id="{2E8B445A-F841-FEDE-FAC5-5A69C503F7E7}"/>
              </a:ext>
            </a:extLst>
          </p:cNvPr>
          <p:cNvSpPr>
            <a:spLocks noGrp="1"/>
          </p:cNvSpPr>
          <p:nvPr>
            <p:ph idx="1"/>
          </p:nvPr>
        </p:nvSpPr>
        <p:spPr>
          <a:xfrm>
            <a:off x="838200" y="1749250"/>
            <a:ext cx="10515600" cy="3639260"/>
          </a:xfrm>
        </p:spPr>
        <p:txBody>
          <a:bodyPr>
            <a:noAutofit/>
          </a:bodyPr>
          <a:lstStyle/>
          <a:p>
            <a:pPr marL="0" indent="0">
              <a:buNone/>
            </a:pPr>
            <a:r>
              <a:rPr lang="en-US" sz="1800" dirty="0"/>
              <a:t>The </a:t>
            </a:r>
            <a:r>
              <a:rPr lang="en-US" sz="1800" b="1" dirty="0"/>
              <a:t>Inter-Laboratory Comparison </a:t>
            </a:r>
            <a:r>
              <a:rPr lang="en-US" sz="1800" dirty="0"/>
              <a:t>went beyond the initial objective.</a:t>
            </a:r>
          </a:p>
          <a:p>
            <a:r>
              <a:rPr lang="en-US" sz="1800" dirty="0"/>
              <a:t>Initially, our main aim was to produce a </a:t>
            </a:r>
            <a:r>
              <a:rPr lang="en-US" sz="1800" b="1" dirty="0"/>
              <a:t>peer-reviewed reference paper </a:t>
            </a:r>
            <a:r>
              <a:rPr lang="en-US" sz="1800" dirty="0"/>
              <a:t>for the design of future accelerators, beamlines and detectors.</a:t>
            </a:r>
          </a:p>
          <a:p>
            <a:r>
              <a:rPr lang="en-US" sz="1800" dirty="0"/>
              <a:t>The comparison also revealed </a:t>
            </a:r>
            <a:r>
              <a:rPr lang="en-US" sz="1800" b="1" dirty="0"/>
              <a:t>significant scope for improving and harmonizing best practice</a:t>
            </a:r>
            <a:r>
              <a:rPr lang="en-US" sz="1800" dirty="0"/>
              <a:t>.</a:t>
            </a:r>
          </a:p>
          <a:p>
            <a:r>
              <a:rPr lang="en-US" sz="1800" dirty="0"/>
              <a:t>We also generated a </a:t>
            </a:r>
            <a:r>
              <a:rPr lang="en-US" sz="1800" b="1" dirty="0"/>
              <a:t>rich dataset and supporting material </a:t>
            </a:r>
            <a:r>
              <a:rPr lang="en-US" sz="1800" dirty="0"/>
              <a:t>that can be exploited further, including in follow-up publications.</a:t>
            </a:r>
          </a:p>
          <a:p>
            <a:pPr marL="0" indent="0">
              <a:spcBef>
                <a:spcPts val="1800"/>
              </a:spcBef>
              <a:buNone/>
            </a:pPr>
            <a:r>
              <a:rPr lang="en-US" sz="1800" dirty="0"/>
              <a:t>There are still </a:t>
            </a:r>
            <a:r>
              <a:rPr lang="en-US" sz="1800" b="1" dirty="0"/>
              <a:t>other actions in progress</a:t>
            </a:r>
            <a:r>
              <a:rPr lang="en-US" sz="1800" dirty="0"/>
              <a:t>: on software comparison, outreach &amp; recruitment, etc.</a:t>
            </a:r>
          </a:p>
          <a:p>
            <a:pPr marL="0" indent="0">
              <a:spcBef>
                <a:spcPts val="1800"/>
              </a:spcBef>
              <a:buNone/>
            </a:pPr>
            <a:r>
              <a:rPr lang="en-US" sz="1800" dirty="0"/>
              <a:t>We still have many ideas to develop within our community, including organizing further intercomparisons (fiducialisation of magnets, measurements of other geometric artefacts, etc.), developing common testing facilities and processes, and drafting guidelines that promote unified and harmonized methodologies.</a:t>
            </a:r>
          </a:p>
          <a:p>
            <a:pPr marL="0" indent="0">
              <a:spcBef>
                <a:spcPts val="1800"/>
              </a:spcBef>
              <a:buNone/>
            </a:pPr>
            <a:r>
              <a:rPr lang="en-US" sz="1800" b="1" dirty="0"/>
              <a:t>Next EUWAA meeting will be at DESY in 2027</a:t>
            </a:r>
            <a:r>
              <a:rPr lang="en-US" sz="1800" dirty="0"/>
              <a:t>, date to be confirmed.</a:t>
            </a:r>
          </a:p>
          <a:p>
            <a:pPr marL="0" indent="0">
              <a:buNone/>
            </a:pPr>
            <a:endParaRPr lang="en-US" sz="1800" dirty="0"/>
          </a:p>
          <a:p>
            <a:pPr marL="0" indent="0">
              <a:buNone/>
            </a:pPr>
            <a:r>
              <a:rPr lang="en-US" sz="1800" dirty="0"/>
              <a:t>					</a:t>
            </a:r>
          </a:p>
        </p:txBody>
      </p:sp>
    </p:spTree>
    <p:extLst>
      <p:ext uri="{BB962C8B-B14F-4D97-AF65-F5344CB8AC3E}">
        <p14:creationId xmlns:p14="http://schemas.microsoft.com/office/powerpoint/2010/main" val="2267794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A60739C-473F-4EAD-9E4E-07AB89C81811}"/>
              </a:ext>
            </a:extLst>
          </p:cNvPr>
          <p:cNvSpPr txBox="1"/>
          <p:nvPr/>
        </p:nvSpPr>
        <p:spPr>
          <a:xfrm>
            <a:off x="1371600" y="751668"/>
            <a:ext cx="5346528" cy="461665"/>
          </a:xfrm>
          <a:prstGeom prst="rect">
            <a:avLst/>
          </a:prstGeom>
          <a:noFill/>
        </p:spPr>
        <p:txBody>
          <a:bodyPr wrap="none" rtlCol="0">
            <a:spAutoFit/>
          </a:bodyPr>
          <a:lstStyle/>
          <a:p>
            <a:r>
              <a:rPr lang="en-US" sz="2400" dirty="0">
                <a:solidFill>
                  <a:srgbClr val="002060"/>
                </a:solidFill>
              </a:rPr>
              <a:t>Thank you very much for your attention…</a:t>
            </a:r>
          </a:p>
        </p:txBody>
      </p:sp>
    </p:spTree>
    <p:extLst>
      <p:ext uri="{BB962C8B-B14F-4D97-AF65-F5344CB8AC3E}">
        <p14:creationId xmlns:p14="http://schemas.microsoft.com/office/powerpoint/2010/main" val="4858540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6_EUWAA_template_3.0.potx" id="{1F3CDABB-0E65-4723-8112-C35E55869C85}" vid="{015BE7F6-56D9-4B5F-80BD-5BF904104A7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2026_EUWAA_template_3.0</Template>
  <TotalTime>2463</TotalTime>
  <Words>1934</Words>
  <Application>Microsoft Office PowerPoint</Application>
  <PresentationFormat>Widescreen</PresentationFormat>
  <Paragraphs>189</Paragraphs>
  <Slides>21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Aptos</vt:lpstr>
      <vt:lpstr>Arial</vt:lpstr>
      <vt:lpstr>Calibri</vt:lpstr>
      <vt:lpstr>Calibri Light</vt:lpstr>
      <vt:lpstr>Cambria Math</vt:lpstr>
      <vt:lpstr>Wingdings</vt:lpstr>
      <vt:lpstr>Office Theme</vt:lpstr>
      <vt:lpstr>Building a European alignment community: key outcomes from EUWAA 2025 and 2026</vt:lpstr>
      <vt:lpstr>EUWAA BACKGROUND</vt:lpstr>
      <vt:lpstr>PRESENTATION OF EUWAA 2025 and 2026</vt:lpstr>
      <vt:lpstr>WHAT IS EUWAA?</vt:lpstr>
      <vt:lpstr>EUWAA 2025 - FORMAT </vt:lpstr>
      <vt:lpstr>EUWAA 2025 - OUTCOME </vt:lpstr>
      <vt:lpstr>EUWAA 2026</vt:lpstr>
      <vt:lpstr>EUWAA 2026 – MAIN OUTCOMES</vt:lpstr>
      <vt:lpstr>EUWAA 2026 – MAIN OUTCOMES …</vt:lpstr>
      <vt:lpstr>INTER LAB COMPARISON (ILC) – ESRF 2025 how it started …</vt:lpstr>
      <vt:lpstr>INTER LAB COMPARISON – preparation </vt:lpstr>
      <vt:lpstr>INTER LAB COMPARISON – preparation </vt:lpstr>
      <vt:lpstr>INTER LAB COMPARISON – measurement campaign (1)</vt:lpstr>
      <vt:lpstr>INTER LAB COMPARISON – measurement campaign (2)</vt:lpstr>
      <vt:lpstr>INTER LAB COMPARISON - analysis</vt:lpstr>
      <vt:lpstr>INTER LAB COMPARISON - analysis</vt:lpstr>
      <vt:lpstr>INTER LAB COMPARISON – key take aways uncertainty</vt:lpstr>
      <vt:lpstr>INTER LAB COMPARISON – some key take-aways</vt:lpstr>
      <vt:lpstr>INTER LAB COMPARISON &amp; EUWAA – next steps</vt:lpstr>
      <vt:lpstr>SUMMARY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Martin</dc:creator>
  <cp:lastModifiedBy>Helene Mainaud Durand</cp:lastModifiedBy>
  <cp:revision>30</cp:revision>
  <dcterms:created xsi:type="dcterms:W3CDTF">2026-03-27T10:33:14Z</dcterms:created>
  <dcterms:modified xsi:type="dcterms:W3CDTF">2026-10-05T07:36:41Z</dcterms:modified>
</cp:coreProperties>
</file>