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heme/theme3.xml" ContentType="application/vnd.openxmlformats-officedocument.theme+xml"/>
  <Override PartName="/ppt/theme/theme4.xml" ContentType="application/vnd.openxmlformats-officedocument.theme+xml"/>
  <Override PartName="/ppt/tags/tag13.xml" ContentType="application/vnd.openxmlformats-officedocument.presentationml.tags+xml"/>
  <Override PartName="/ppt/notesSlides/notesSlide1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2.xml" ContentType="application/vnd.openxmlformats-officedocument.presentationml.notesSlide+xml"/>
  <Override PartName="/ppt/tags/tag17.xml" ContentType="application/vnd.openxmlformats-officedocument.presentationml.tags+xml"/>
  <Override PartName="/ppt/notesSlides/notesSlide3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4.xml" ContentType="application/vnd.openxmlformats-officedocument.presentationml.notesSlide+xml"/>
  <Override PartName="/ppt/tags/tag21.xml" ContentType="application/vnd.openxmlformats-officedocument.presentationml.tags+xml"/>
  <Override PartName="/ppt/notesSlides/notesSlide5.xml" ContentType="application/vnd.openxmlformats-officedocument.presentationml.notesSlide+xml"/>
  <Override PartName="/ppt/tags/tag22.xml" ContentType="application/vnd.openxmlformats-officedocument.presentationml.tags+xml"/>
  <Override PartName="/ppt/notesSlides/notesSlide6.xml" ContentType="application/vnd.openxmlformats-officedocument.presentationml.notesSlide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7.xml" ContentType="application/vnd.openxmlformats-officedocument.presentationml.notesSlide+xml"/>
  <Override PartName="/ppt/tags/tag26.xml" ContentType="application/vnd.openxmlformats-officedocument.presentationml.tags+xml"/>
  <Override PartName="/ppt/notesSlides/notesSlide8.xml" ContentType="application/vnd.openxmlformats-officedocument.presentationml.notesSlide+xml"/>
  <Override PartName="/ppt/tags/tag27.xml" ContentType="application/vnd.openxmlformats-officedocument.presentationml.tags+xml"/>
  <Override PartName="/ppt/notesSlides/notesSlide9.xml" ContentType="application/vnd.openxmlformats-officedocument.presentationml.notesSlide+xml"/>
  <Override PartName="/ppt/tags/tag28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29.xml" ContentType="application/vnd.openxmlformats-officedocument.presentationml.tags+xml"/>
  <Override PartName="/ppt/notesSlides/notesSlide12.xml" ContentType="application/vnd.openxmlformats-officedocument.presentationml.notesSlide+xml"/>
  <Override PartName="/ppt/tags/tag30.xml" ContentType="application/vnd.openxmlformats-officedocument.presentationml.tags+xml"/>
  <Override PartName="/ppt/notesSlides/notesSlide13.xml" ContentType="application/vnd.openxmlformats-officedocument.presentationml.notesSlide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notesSlides/notesSlide14.xml" ContentType="application/vnd.openxmlformats-officedocument.presentationml.notesSlide+xml"/>
  <Override PartName="/ppt/tags/tag34.xml" ContentType="application/vnd.openxmlformats-officedocument.presentationml.tags+xml"/>
  <Override PartName="/ppt/notesSlides/notesSlide15.xml" ContentType="application/vnd.openxmlformats-officedocument.presentationml.notesSlide+xml"/>
  <Override PartName="/ppt/tags/tag35.xml" ContentType="application/vnd.openxmlformats-officedocument.presentationml.tags+xml"/>
  <Override PartName="/ppt/notesSlides/notesSlide16.xml" ContentType="application/vnd.openxmlformats-officedocument.presentationml.notesSlide+xml"/>
  <Override PartName="/ppt/tags/tag36.xml" ContentType="application/vnd.openxmlformats-officedocument.presentationml.tags+xml"/>
  <Override PartName="/ppt/notesSlides/notesSlide17.xml" ContentType="application/vnd.openxmlformats-officedocument.presentationml.notesSlide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9" r:id="rId2"/>
  </p:sldMasterIdLst>
  <p:notesMasterIdLst>
    <p:notesMasterId r:id="rId25"/>
  </p:notesMasterIdLst>
  <p:handoutMasterIdLst>
    <p:handoutMasterId r:id="rId26"/>
  </p:handoutMasterIdLst>
  <p:sldIdLst>
    <p:sldId id="366" r:id="rId3"/>
    <p:sldId id="258" r:id="rId4"/>
    <p:sldId id="259" r:id="rId5"/>
    <p:sldId id="320" r:id="rId6"/>
    <p:sldId id="382" r:id="rId7"/>
    <p:sldId id="375" r:id="rId8"/>
    <p:sldId id="376" r:id="rId9"/>
    <p:sldId id="383" r:id="rId10"/>
    <p:sldId id="377" r:id="rId11"/>
    <p:sldId id="372" r:id="rId12"/>
    <p:sldId id="373" r:id="rId13"/>
    <p:sldId id="374" r:id="rId14"/>
    <p:sldId id="369" r:id="rId15"/>
    <p:sldId id="370" r:id="rId16"/>
    <p:sldId id="384" r:id="rId17"/>
    <p:sldId id="378" r:id="rId18"/>
    <p:sldId id="379" r:id="rId19"/>
    <p:sldId id="380" r:id="rId20"/>
    <p:sldId id="381" r:id="rId21"/>
    <p:sldId id="385" r:id="rId22"/>
    <p:sldId id="386" r:id="rId23"/>
    <p:sldId id="261" r:id="rId2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3449C"/>
    <a:srgbClr val="7A2A12"/>
    <a:srgbClr val="975A4A"/>
    <a:srgbClr val="F5F7FE"/>
    <a:srgbClr val="0F4D99"/>
    <a:srgbClr val="F7FAFE"/>
    <a:srgbClr val="E4EFFC"/>
    <a:srgbClr val="ECF7EF"/>
    <a:srgbClr val="4D71A0"/>
    <a:srgbClr val="0B46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B344D84-9AFB-497E-A393-DC336BA19D2E}" styleName="中度样式 3 - 强调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111" autoAdjust="0"/>
    <p:restoredTop sz="95026" autoAdjust="0"/>
  </p:normalViewPr>
  <p:slideViewPr>
    <p:cSldViewPr snapToGrid="0">
      <p:cViewPr>
        <p:scale>
          <a:sx n="75" d="100"/>
          <a:sy n="75" d="100"/>
        </p:scale>
        <p:origin x="1152" y="21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9" d="100"/>
          <a:sy n="79" d="100"/>
        </p:scale>
        <p:origin x="4368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C1255D-6A39-8749-8979-1DAF75372B3B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8A243B-D8F8-A54E-98E0-32CA75913D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F77466-737A-844B-B960-DFC437ADCCF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4899A0-9983-CE4C-B20A-DF100AD9BD8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4899A0-9983-CE4C-B20A-DF100AD9BD8F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4899A0-9983-CE4C-B20A-DF100AD9BD8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9837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3474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4899A0-9983-CE4C-B20A-DF100AD9BD8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79448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4899A0-9983-CE4C-B20A-DF100AD9BD8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86699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93047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4899A0-9983-CE4C-B20A-DF100AD9BD8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45394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4899A0-9983-CE4C-B20A-DF100AD9BD8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22856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4899A0-9983-CE4C-B20A-DF100AD9BD8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72226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4899A0-9983-CE4C-B20A-DF100AD9BD8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2718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4899A0-9983-CE4C-B20A-DF100AD9BD8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61429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4899A0-9983-CE4C-B20A-DF100AD9BD8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5949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6323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4899A0-9983-CE4C-B20A-DF100AD9BD8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88101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4899A0-9983-CE4C-B20A-DF100AD9BD8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34264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4899A0-9983-CE4C-B20A-DF100AD9BD8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378384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37516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4899A0-9983-CE4C-B20A-DF100AD9BD8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9918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Relationship Id="rId4" Type="http://schemas.openxmlformats.org/officeDocument/2006/relationships/image" Target="../media/image6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10.xml"/><Relationship Id="rId3" Type="http://schemas.openxmlformats.org/officeDocument/2006/relationships/tags" Target="../tags/tag5.xml"/><Relationship Id="rId7" Type="http://schemas.openxmlformats.org/officeDocument/2006/relationships/tags" Target="../tags/tag9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tags" Target="../tags/tag8.xml"/><Relationship Id="rId5" Type="http://schemas.openxmlformats.org/officeDocument/2006/relationships/tags" Target="../tags/tag7.xml"/><Relationship Id="rId4" Type="http://schemas.openxmlformats.org/officeDocument/2006/relationships/tags" Target="../tags/tag6.xml"/><Relationship Id="rId9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2.xml"/><Relationship Id="rId4" Type="http://schemas.openxmlformats.org/officeDocument/2006/relationships/image" Target="../media/image6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D:/珈琳/国家同步辐射实验室/ppt/未标题-5_画板 1 副本 11.jpg未标题-5_画板 1 副本 11"/>
          <p:cNvPicPr>
            <a:picLocks noChangeAspect="1"/>
          </p:cNvPicPr>
          <p:nvPr userDrawn="1"/>
        </p:nvPicPr>
        <p:blipFill>
          <a:blip r:embed="rId3"/>
          <a:srcRect t="18" b="18"/>
          <a:stretch>
            <a:fillRect/>
          </a:stretch>
        </p:blipFill>
        <p:spPr>
          <a:xfrm>
            <a:off x="0" y="0"/>
            <a:ext cx="12191365" cy="6856095"/>
          </a:xfrm>
          <a:prstGeom prst="rect">
            <a:avLst/>
          </a:prstGeom>
        </p:spPr>
      </p:pic>
      <p:sp>
        <p:nvSpPr>
          <p:cNvPr id="3" name="矩形 2"/>
          <p:cNvSpPr/>
          <p:nvPr userDrawn="1">
            <p:custDataLst>
              <p:tags r:id="rId1"/>
            </p:custDataLst>
          </p:nvPr>
        </p:nvSpPr>
        <p:spPr>
          <a:xfrm rot="10800000" flipV="1">
            <a:off x="659765" y="1235075"/>
            <a:ext cx="1705610" cy="76200"/>
          </a:xfrm>
          <a:prstGeom prst="rect">
            <a:avLst/>
          </a:prstGeom>
          <a:gradFill>
            <a:gsLst>
              <a:gs pos="17000">
                <a:srgbClr val="F9FBFE">
                  <a:alpha val="0"/>
                </a:srgbClr>
              </a:gs>
              <a:gs pos="88000">
                <a:schemeClr val="bg1"/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200">
              <a:defRPr/>
            </a:pPr>
            <a:endParaRPr lang="zh-CN" altLang="en-US" sz="2285">
              <a:solidFill>
                <a:srgbClr val="FFFFFF"/>
              </a:solidFill>
            </a:endParaRPr>
          </a:p>
        </p:txBody>
      </p:sp>
      <p:pic>
        <p:nvPicPr>
          <p:cNvPr id="4" name="图片 3" descr="国家同步辐射实验室logo定稿-0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00685" y="302260"/>
            <a:ext cx="4845685" cy="8115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Tm="2000"/>
    </mc:Choice>
    <mc:Fallback xmlns="">
      <p:transition advTm="2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7F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3" name="图片 2" descr="D:/珈琳/国家同步辐射实验室/ppt/未标题-5-09.jpg未标题-5-09"/>
          <p:cNvPicPr>
            <a:picLocks noChangeAspect="1"/>
          </p:cNvPicPr>
          <p:nvPr userDrawn="1"/>
        </p:nvPicPr>
        <p:blipFill>
          <a:blip r:embed="rId2"/>
          <a:srcRect t="372" b="372"/>
          <a:stretch>
            <a:fillRect/>
          </a:stretch>
        </p:blipFill>
        <p:spPr>
          <a:xfrm>
            <a:off x="0" y="0"/>
            <a:ext cx="12193905" cy="3449955"/>
          </a:xfrm>
          <a:prstGeom prst="rect">
            <a:avLst/>
          </a:prstGeom>
        </p:spPr>
      </p:pic>
      <p:pic>
        <p:nvPicPr>
          <p:cNvPr id="4" name="图片 3" descr="国家同步辐射实验室logo定稿-0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07365" y="1113790"/>
            <a:ext cx="4845685" cy="8115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Tm="2000"/>
    </mc:Choice>
    <mc:Fallback xmlns="">
      <p:transition advTm="2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5715" y="0"/>
            <a:ext cx="12192000" cy="6858000"/>
          </a:xfrm>
          <a:prstGeom prst="rect">
            <a:avLst/>
          </a:prstGeom>
          <a:solidFill>
            <a:srgbClr val="F5F7F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5" name="图片 4" descr="未标题-5-1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3240405" cy="6858000"/>
          </a:xfrm>
          <a:prstGeom prst="rect">
            <a:avLst/>
          </a:prstGeom>
        </p:spPr>
      </p:pic>
      <p:pic>
        <p:nvPicPr>
          <p:cNvPr id="6" name="图片 5" descr="未标题-5-1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354445" y="4987925"/>
            <a:ext cx="6292850" cy="2030730"/>
          </a:xfrm>
          <a:prstGeom prst="rect">
            <a:avLst/>
          </a:prstGeom>
        </p:spPr>
      </p:pic>
      <p:pic>
        <p:nvPicPr>
          <p:cNvPr id="2" name="图片 1" descr="国家同步辐射实验室logo定稿-02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139555" y="151765"/>
            <a:ext cx="2994660" cy="501650"/>
          </a:xfrm>
          <a:prstGeom prst="rect">
            <a:avLst/>
          </a:prstGeom>
        </p:spPr>
      </p:pic>
      <p:pic>
        <p:nvPicPr>
          <p:cNvPr id="4" name="图片 3" descr="未标题-5_画板 1 副本 5"/>
          <p:cNvPicPr>
            <a:picLocks noChangeAspect="1"/>
          </p:cNvPicPr>
          <p:nvPr userDrawn="1"/>
        </p:nvPicPr>
        <p:blipFill>
          <a:blip r:embed="rId5"/>
          <a:srcRect t="11951" r="45367"/>
          <a:stretch>
            <a:fillRect/>
          </a:stretch>
        </p:blipFill>
        <p:spPr>
          <a:xfrm rot="5400000">
            <a:off x="-143932" y="3384972"/>
            <a:ext cx="6857684" cy="883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Tm="2000"/>
    </mc:Choice>
    <mc:Fallback xmlns="">
      <p:transition advTm="2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7F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4" name="图片 3" descr="未标题-5_画板 1 副本 10"/>
          <p:cNvPicPr>
            <a:picLocks noChangeAspect="1"/>
          </p:cNvPicPr>
          <p:nvPr userDrawn="1"/>
        </p:nvPicPr>
        <p:blipFill>
          <a:blip r:embed="rId2"/>
          <a:srcRect t="26605"/>
          <a:stretch>
            <a:fillRect/>
          </a:stretch>
        </p:blipFill>
        <p:spPr>
          <a:xfrm>
            <a:off x="1" y="1417320"/>
            <a:ext cx="12192000" cy="2466340"/>
          </a:xfrm>
          <a:prstGeom prst="rect">
            <a:avLst/>
          </a:prstGeom>
        </p:spPr>
      </p:pic>
      <p:pic>
        <p:nvPicPr>
          <p:cNvPr id="2" name="图片 1" descr="国家同步辐射实验室logo定稿-0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13995" y="396875"/>
            <a:ext cx="4859655" cy="8140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Tm="2000"/>
    </mc:Choice>
    <mc:Fallback xmlns="">
      <p:transition advTm="2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5715" y="0"/>
            <a:ext cx="12192000" cy="6858000"/>
          </a:xfrm>
          <a:prstGeom prst="rect">
            <a:avLst/>
          </a:prstGeom>
          <a:solidFill>
            <a:srgbClr val="F5F7F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4" name="图片 3" descr="未标题-5-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91785" y="4607560"/>
            <a:ext cx="7255510" cy="2341245"/>
          </a:xfrm>
          <a:prstGeom prst="rect">
            <a:avLst/>
          </a:prstGeom>
        </p:spPr>
      </p:pic>
      <p:sp>
        <p:nvSpPr>
          <p:cNvPr id="10" name="矩形 9"/>
          <p:cNvSpPr/>
          <p:nvPr userDrawn="1"/>
        </p:nvSpPr>
        <p:spPr>
          <a:xfrm>
            <a:off x="635" y="634"/>
            <a:ext cx="12197080" cy="836570"/>
          </a:xfrm>
          <a:prstGeom prst="rect">
            <a:avLst/>
          </a:prstGeom>
          <a:gradFill>
            <a:gsLst>
              <a:gs pos="70000">
                <a:srgbClr val="1558A9"/>
              </a:gs>
              <a:gs pos="0">
                <a:srgbClr val="084188"/>
              </a:gs>
              <a:gs pos="100000">
                <a:srgbClr val="69D1EC"/>
              </a:gs>
            </a:gsLst>
            <a:lin ang="183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11" name="图片 10" descr="未标题-5_画板 1 副本 5"/>
          <p:cNvPicPr>
            <a:picLocks noChangeAspect="1"/>
          </p:cNvPicPr>
          <p:nvPr userDrawn="1"/>
        </p:nvPicPr>
        <p:blipFill>
          <a:blip r:embed="rId3"/>
          <a:srcRect b="-122222"/>
          <a:stretch>
            <a:fillRect/>
          </a:stretch>
        </p:blipFill>
        <p:spPr>
          <a:xfrm flipV="1">
            <a:off x="635" y="837203"/>
            <a:ext cx="12192000" cy="76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Tm="2000"/>
    </mc:Choice>
    <mc:Fallback xmlns="">
      <p:transition advTm="2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未标题-5_画板 1 副本 1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-88265"/>
            <a:ext cx="12191365" cy="6858635"/>
          </a:xfrm>
          <a:prstGeom prst="rect">
            <a:avLst/>
          </a:prstGeom>
        </p:spPr>
      </p:pic>
      <p:sp>
        <p:nvSpPr>
          <p:cNvPr id="4" name="矩形 3"/>
          <p:cNvSpPr/>
          <p:nvPr userDrawn="1"/>
        </p:nvSpPr>
        <p:spPr>
          <a:xfrm>
            <a:off x="-8164" y="-179615"/>
            <a:ext cx="12206514" cy="1408523"/>
          </a:xfrm>
          <a:prstGeom prst="rect">
            <a:avLst/>
          </a:prstGeom>
          <a:solidFill>
            <a:srgbClr val="F5F7F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0" y="6139543"/>
            <a:ext cx="12198350" cy="718457"/>
          </a:xfrm>
          <a:prstGeom prst="rect">
            <a:avLst/>
          </a:prstGeom>
          <a:solidFill>
            <a:srgbClr val="F5F7F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" name="矩形 6"/>
          <p:cNvSpPr/>
          <p:nvPr userDrawn="1">
            <p:custDataLst>
              <p:tags r:id="rId1"/>
            </p:custDataLst>
          </p:nvPr>
        </p:nvSpPr>
        <p:spPr>
          <a:xfrm>
            <a:off x="571183" y="3318964"/>
            <a:ext cx="2486025" cy="43815"/>
          </a:xfrm>
          <a:prstGeom prst="rect">
            <a:avLst/>
          </a:prstGeom>
          <a:gradFill>
            <a:gsLst>
              <a:gs pos="17000">
                <a:srgbClr val="F9FBFE">
                  <a:alpha val="0"/>
                </a:srgbClr>
              </a:gs>
              <a:gs pos="88000">
                <a:schemeClr val="bg1"/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200">
              <a:defRPr/>
            </a:pPr>
            <a:endParaRPr lang="zh-CN" altLang="en-US" sz="2285">
              <a:solidFill>
                <a:srgbClr val="FFFFFF"/>
              </a:solidFill>
            </a:endParaRPr>
          </a:p>
        </p:txBody>
      </p:sp>
      <p:pic>
        <p:nvPicPr>
          <p:cNvPr id="2" name="图片 1" descr="国家同步辐射实验室logo定稿-02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13995" y="241300"/>
            <a:ext cx="4859655" cy="8140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Tm="2000"/>
    </mc:Choice>
    <mc:Fallback xmlns="">
      <p:transition advTm="2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2026/10/6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Tm="2000"/>
    </mc:Choice>
    <mc:Fallback xmlns="">
      <p:transition advTm="2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宫格图表_6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>2026/10/6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标题 5"/>
          <p:cNvSpPr>
            <a:spLocks noGrp="1"/>
          </p:cNvSpPr>
          <p:nvPr>
            <p:ph type="ctrTitle" idx="16385" hasCustomPrompt="1"/>
            <p:custDataLst>
              <p:tags r:id="rId1"/>
            </p:custDataLst>
          </p:nvPr>
        </p:nvSpPr>
        <p:spPr>
          <a:xfrm>
            <a:off x="609600" y="533400"/>
            <a:ext cx="10972800" cy="609600"/>
          </a:xfrm>
          <a:prstGeom prst="rect">
            <a:avLst/>
          </a:prstGeo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单击此处添加标题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idx="16387" hasCustomPrompt="1"/>
            <p:custDataLst>
              <p:tags r:id="rId2"/>
            </p:custDataLst>
          </p:nvPr>
        </p:nvSpPr>
        <p:spPr>
          <a:xfrm>
            <a:off x="609600" y="2590800"/>
            <a:ext cx="3556000" cy="1752600"/>
          </a:xfrm>
          <a:custGeom>
            <a:avLst/>
            <a:gdLst>
              <a:gd name="connisteX0" fmla="*/ 0 w 3556000"/>
              <a:gd name="connsiteY0" fmla="*/ 203200 h 1752600"/>
              <a:gd name="connisteX1" fmla="*/ 203200 w 3556000"/>
              <a:gd name="connsiteY1" fmla="*/ 0 h 1752600"/>
              <a:gd name="connisteX2" fmla="*/ 3352800 w 3556000"/>
              <a:gd name="connsiteY2" fmla="*/ 0 h 1752600"/>
              <a:gd name="connisteX3" fmla="*/ 3556000 w 3556000"/>
              <a:gd name="connsiteY3" fmla="*/ 203200 h 1752600"/>
              <a:gd name="connisteX4" fmla="*/ 3556000 w 3556000"/>
              <a:gd name="connsiteY4" fmla="*/ 1549400 h 1752600"/>
              <a:gd name="connisteX5" fmla="*/ 3352800 w 3556000"/>
              <a:gd name="connsiteY5" fmla="*/ 1752600 h 1752600"/>
              <a:gd name="connisteX6" fmla="*/ 203200 w 3556000"/>
              <a:gd name="connsiteY6" fmla="*/ 1752600 h 1752600"/>
              <a:gd name="connisteX7" fmla="*/ 0 w 3556000"/>
              <a:gd name="connsiteY7" fmla="*/ 1549400 h 1752600"/>
              <a:gd name="connisteX8" fmla="*/ 0 w 3556000"/>
              <a:gd name="connsiteY8" fmla="*/ 203200 h 1752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3556000" h="17526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352800" y="0"/>
                </a:lnTo>
                <a:cubicBezTo>
                  <a:pt x="3465024" y="0"/>
                  <a:pt x="3556000" y="90976"/>
                  <a:pt x="3556000" y="203200"/>
                </a:cubicBezTo>
                <a:lnTo>
                  <a:pt x="3556000" y="1549400"/>
                </a:lnTo>
                <a:cubicBezTo>
                  <a:pt x="3556000" y="1661624"/>
                  <a:pt x="3465024" y="1752600"/>
                  <a:pt x="3352800" y="1752600"/>
                </a:cubicBezTo>
                <a:lnTo>
                  <a:pt x="203200" y="1752600"/>
                </a:lnTo>
                <a:cubicBezTo>
                  <a:pt x="90976" y="1752600"/>
                  <a:pt x="0" y="1661624"/>
                  <a:pt x="0" y="15494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rm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8" name="内容占位符 7"/>
          <p:cNvSpPr>
            <a:spLocks noGrp="1"/>
          </p:cNvSpPr>
          <p:nvPr>
            <p:ph idx="16388" hasCustomPrompt="1"/>
            <p:custDataLst>
              <p:tags r:id="rId3"/>
            </p:custDataLst>
          </p:nvPr>
        </p:nvSpPr>
        <p:spPr>
          <a:xfrm>
            <a:off x="4318000" y="2590800"/>
            <a:ext cx="3556000" cy="1752600"/>
          </a:xfrm>
          <a:custGeom>
            <a:avLst/>
            <a:gdLst>
              <a:gd name="connisteX0" fmla="*/ 0 w 3556000"/>
              <a:gd name="connsiteY0" fmla="*/ 203200 h 1752600"/>
              <a:gd name="connisteX1" fmla="*/ 203200 w 3556000"/>
              <a:gd name="connsiteY1" fmla="*/ 0 h 1752600"/>
              <a:gd name="connisteX2" fmla="*/ 3352800 w 3556000"/>
              <a:gd name="connsiteY2" fmla="*/ 0 h 1752600"/>
              <a:gd name="connisteX3" fmla="*/ 3556000 w 3556000"/>
              <a:gd name="connsiteY3" fmla="*/ 203200 h 1752600"/>
              <a:gd name="connisteX4" fmla="*/ 3556000 w 3556000"/>
              <a:gd name="connsiteY4" fmla="*/ 1549400 h 1752600"/>
              <a:gd name="connisteX5" fmla="*/ 3352800 w 3556000"/>
              <a:gd name="connsiteY5" fmla="*/ 1752600 h 1752600"/>
              <a:gd name="connisteX6" fmla="*/ 203200 w 3556000"/>
              <a:gd name="connsiteY6" fmla="*/ 1752600 h 1752600"/>
              <a:gd name="connisteX7" fmla="*/ 0 w 3556000"/>
              <a:gd name="connsiteY7" fmla="*/ 1549400 h 1752600"/>
              <a:gd name="connisteX8" fmla="*/ 0 w 3556000"/>
              <a:gd name="connsiteY8" fmla="*/ 203200 h 1752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3556000" h="17526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352800" y="0"/>
                </a:lnTo>
                <a:cubicBezTo>
                  <a:pt x="3465024" y="0"/>
                  <a:pt x="3556000" y="90976"/>
                  <a:pt x="3556000" y="203200"/>
                </a:cubicBezTo>
                <a:lnTo>
                  <a:pt x="3556000" y="1549400"/>
                </a:lnTo>
                <a:cubicBezTo>
                  <a:pt x="3556000" y="1661624"/>
                  <a:pt x="3465024" y="1752600"/>
                  <a:pt x="3352800" y="1752600"/>
                </a:cubicBezTo>
                <a:lnTo>
                  <a:pt x="203200" y="1752600"/>
                </a:lnTo>
                <a:cubicBezTo>
                  <a:pt x="90976" y="1752600"/>
                  <a:pt x="0" y="1661624"/>
                  <a:pt x="0" y="15494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rm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9" name="内容占位符 8"/>
          <p:cNvSpPr>
            <a:spLocks noGrp="1"/>
          </p:cNvSpPr>
          <p:nvPr>
            <p:ph idx="16389" hasCustomPrompt="1"/>
            <p:custDataLst>
              <p:tags r:id="rId4"/>
            </p:custDataLst>
          </p:nvPr>
        </p:nvSpPr>
        <p:spPr>
          <a:xfrm>
            <a:off x="8026400" y="2590800"/>
            <a:ext cx="3556000" cy="1752600"/>
          </a:xfrm>
          <a:custGeom>
            <a:avLst/>
            <a:gdLst>
              <a:gd name="connisteX0" fmla="*/ 0 w 3556000"/>
              <a:gd name="connsiteY0" fmla="*/ 203200 h 1752600"/>
              <a:gd name="connisteX1" fmla="*/ 203200 w 3556000"/>
              <a:gd name="connsiteY1" fmla="*/ 0 h 1752600"/>
              <a:gd name="connisteX2" fmla="*/ 3352800 w 3556000"/>
              <a:gd name="connsiteY2" fmla="*/ 0 h 1752600"/>
              <a:gd name="connisteX3" fmla="*/ 3556000 w 3556000"/>
              <a:gd name="connsiteY3" fmla="*/ 203200 h 1752600"/>
              <a:gd name="connisteX4" fmla="*/ 3556000 w 3556000"/>
              <a:gd name="connsiteY4" fmla="*/ 1549400 h 1752600"/>
              <a:gd name="connisteX5" fmla="*/ 3352800 w 3556000"/>
              <a:gd name="connsiteY5" fmla="*/ 1752600 h 1752600"/>
              <a:gd name="connisteX6" fmla="*/ 203200 w 3556000"/>
              <a:gd name="connsiteY6" fmla="*/ 1752600 h 1752600"/>
              <a:gd name="connisteX7" fmla="*/ 0 w 3556000"/>
              <a:gd name="connsiteY7" fmla="*/ 1549400 h 1752600"/>
              <a:gd name="connisteX8" fmla="*/ 0 w 3556000"/>
              <a:gd name="connsiteY8" fmla="*/ 203200 h 1752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3556000" h="17526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352800" y="0"/>
                </a:lnTo>
                <a:cubicBezTo>
                  <a:pt x="3465024" y="0"/>
                  <a:pt x="3556000" y="90976"/>
                  <a:pt x="3556000" y="203200"/>
                </a:cubicBezTo>
                <a:lnTo>
                  <a:pt x="3556000" y="1549400"/>
                </a:lnTo>
                <a:cubicBezTo>
                  <a:pt x="3556000" y="1661624"/>
                  <a:pt x="3465024" y="1752600"/>
                  <a:pt x="3352800" y="1752600"/>
                </a:cubicBezTo>
                <a:lnTo>
                  <a:pt x="203200" y="1752600"/>
                </a:lnTo>
                <a:cubicBezTo>
                  <a:pt x="90976" y="1752600"/>
                  <a:pt x="0" y="1661624"/>
                  <a:pt x="0" y="15494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rm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10" name="内容占位符 9"/>
          <p:cNvSpPr>
            <a:spLocks noGrp="1"/>
          </p:cNvSpPr>
          <p:nvPr>
            <p:ph idx="16390" hasCustomPrompt="1"/>
            <p:custDataLst>
              <p:tags r:id="rId5"/>
            </p:custDataLst>
          </p:nvPr>
        </p:nvSpPr>
        <p:spPr>
          <a:xfrm>
            <a:off x="609600" y="4495800"/>
            <a:ext cx="3556000" cy="1752600"/>
          </a:xfrm>
          <a:custGeom>
            <a:avLst/>
            <a:gdLst>
              <a:gd name="connisteX0" fmla="*/ 0 w 3556000"/>
              <a:gd name="connsiteY0" fmla="*/ 203200 h 1752600"/>
              <a:gd name="connisteX1" fmla="*/ 203200 w 3556000"/>
              <a:gd name="connsiteY1" fmla="*/ 0 h 1752600"/>
              <a:gd name="connisteX2" fmla="*/ 3352800 w 3556000"/>
              <a:gd name="connsiteY2" fmla="*/ 0 h 1752600"/>
              <a:gd name="connisteX3" fmla="*/ 3556000 w 3556000"/>
              <a:gd name="connsiteY3" fmla="*/ 203200 h 1752600"/>
              <a:gd name="connisteX4" fmla="*/ 3556000 w 3556000"/>
              <a:gd name="connsiteY4" fmla="*/ 1549400 h 1752600"/>
              <a:gd name="connisteX5" fmla="*/ 3352800 w 3556000"/>
              <a:gd name="connsiteY5" fmla="*/ 1752600 h 1752600"/>
              <a:gd name="connisteX6" fmla="*/ 203200 w 3556000"/>
              <a:gd name="connsiteY6" fmla="*/ 1752600 h 1752600"/>
              <a:gd name="connisteX7" fmla="*/ 0 w 3556000"/>
              <a:gd name="connsiteY7" fmla="*/ 1549400 h 1752600"/>
              <a:gd name="connisteX8" fmla="*/ 0 w 3556000"/>
              <a:gd name="connsiteY8" fmla="*/ 203200 h 1752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3556000" h="17526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352800" y="0"/>
                </a:lnTo>
                <a:cubicBezTo>
                  <a:pt x="3465024" y="0"/>
                  <a:pt x="3556000" y="90976"/>
                  <a:pt x="3556000" y="203200"/>
                </a:cubicBezTo>
                <a:lnTo>
                  <a:pt x="3556000" y="1549400"/>
                </a:lnTo>
                <a:cubicBezTo>
                  <a:pt x="3556000" y="1661624"/>
                  <a:pt x="3465024" y="1752600"/>
                  <a:pt x="3352800" y="1752600"/>
                </a:cubicBezTo>
                <a:lnTo>
                  <a:pt x="203200" y="1752600"/>
                </a:lnTo>
                <a:cubicBezTo>
                  <a:pt x="90976" y="1752600"/>
                  <a:pt x="0" y="1661624"/>
                  <a:pt x="0" y="15494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rm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11" name="内容占位符 10"/>
          <p:cNvSpPr>
            <a:spLocks noGrp="1"/>
          </p:cNvSpPr>
          <p:nvPr>
            <p:ph idx="16391" hasCustomPrompt="1"/>
            <p:custDataLst>
              <p:tags r:id="rId6"/>
            </p:custDataLst>
          </p:nvPr>
        </p:nvSpPr>
        <p:spPr>
          <a:xfrm>
            <a:off x="4318000" y="4495800"/>
            <a:ext cx="3556000" cy="1752600"/>
          </a:xfrm>
          <a:custGeom>
            <a:avLst/>
            <a:gdLst>
              <a:gd name="connisteX0" fmla="*/ 0 w 3556000"/>
              <a:gd name="connsiteY0" fmla="*/ 203200 h 1752600"/>
              <a:gd name="connisteX1" fmla="*/ 203200 w 3556000"/>
              <a:gd name="connsiteY1" fmla="*/ 0 h 1752600"/>
              <a:gd name="connisteX2" fmla="*/ 3352800 w 3556000"/>
              <a:gd name="connsiteY2" fmla="*/ 0 h 1752600"/>
              <a:gd name="connisteX3" fmla="*/ 3556000 w 3556000"/>
              <a:gd name="connsiteY3" fmla="*/ 203200 h 1752600"/>
              <a:gd name="connisteX4" fmla="*/ 3556000 w 3556000"/>
              <a:gd name="connsiteY4" fmla="*/ 1549400 h 1752600"/>
              <a:gd name="connisteX5" fmla="*/ 3352800 w 3556000"/>
              <a:gd name="connsiteY5" fmla="*/ 1752600 h 1752600"/>
              <a:gd name="connisteX6" fmla="*/ 203200 w 3556000"/>
              <a:gd name="connsiteY6" fmla="*/ 1752600 h 1752600"/>
              <a:gd name="connisteX7" fmla="*/ 0 w 3556000"/>
              <a:gd name="connsiteY7" fmla="*/ 1549400 h 1752600"/>
              <a:gd name="connisteX8" fmla="*/ 0 w 3556000"/>
              <a:gd name="connsiteY8" fmla="*/ 203200 h 1752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3556000" h="17526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352800" y="0"/>
                </a:lnTo>
                <a:cubicBezTo>
                  <a:pt x="3465024" y="0"/>
                  <a:pt x="3556000" y="90976"/>
                  <a:pt x="3556000" y="203200"/>
                </a:cubicBezTo>
                <a:lnTo>
                  <a:pt x="3556000" y="1549400"/>
                </a:lnTo>
                <a:cubicBezTo>
                  <a:pt x="3556000" y="1661624"/>
                  <a:pt x="3465024" y="1752600"/>
                  <a:pt x="3352800" y="1752600"/>
                </a:cubicBezTo>
                <a:lnTo>
                  <a:pt x="203200" y="1752600"/>
                </a:lnTo>
                <a:cubicBezTo>
                  <a:pt x="90976" y="1752600"/>
                  <a:pt x="0" y="1661624"/>
                  <a:pt x="0" y="15494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rm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12" name="内容占位符 11"/>
          <p:cNvSpPr>
            <a:spLocks noGrp="1"/>
          </p:cNvSpPr>
          <p:nvPr>
            <p:ph idx="16392" hasCustomPrompt="1"/>
            <p:custDataLst>
              <p:tags r:id="rId7"/>
            </p:custDataLst>
          </p:nvPr>
        </p:nvSpPr>
        <p:spPr>
          <a:xfrm>
            <a:off x="8026400" y="4495800"/>
            <a:ext cx="3556000" cy="1752600"/>
          </a:xfrm>
          <a:custGeom>
            <a:avLst/>
            <a:gdLst>
              <a:gd name="connisteX0" fmla="*/ 0 w 3556000"/>
              <a:gd name="connsiteY0" fmla="*/ 203200 h 1752600"/>
              <a:gd name="connisteX1" fmla="*/ 203200 w 3556000"/>
              <a:gd name="connsiteY1" fmla="*/ 0 h 1752600"/>
              <a:gd name="connisteX2" fmla="*/ 3352800 w 3556000"/>
              <a:gd name="connsiteY2" fmla="*/ 0 h 1752600"/>
              <a:gd name="connisteX3" fmla="*/ 3556000 w 3556000"/>
              <a:gd name="connsiteY3" fmla="*/ 203200 h 1752600"/>
              <a:gd name="connisteX4" fmla="*/ 3556000 w 3556000"/>
              <a:gd name="connsiteY4" fmla="*/ 1549400 h 1752600"/>
              <a:gd name="connisteX5" fmla="*/ 3352800 w 3556000"/>
              <a:gd name="connsiteY5" fmla="*/ 1752600 h 1752600"/>
              <a:gd name="connisteX6" fmla="*/ 203200 w 3556000"/>
              <a:gd name="connsiteY6" fmla="*/ 1752600 h 1752600"/>
              <a:gd name="connisteX7" fmla="*/ 0 w 3556000"/>
              <a:gd name="connsiteY7" fmla="*/ 1549400 h 1752600"/>
              <a:gd name="connisteX8" fmla="*/ 0 w 3556000"/>
              <a:gd name="connsiteY8" fmla="*/ 203200 h 1752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3556000" h="17526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352800" y="0"/>
                </a:lnTo>
                <a:cubicBezTo>
                  <a:pt x="3465024" y="0"/>
                  <a:pt x="3556000" y="90976"/>
                  <a:pt x="3556000" y="203200"/>
                </a:cubicBezTo>
                <a:lnTo>
                  <a:pt x="3556000" y="1549400"/>
                </a:lnTo>
                <a:cubicBezTo>
                  <a:pt x="3556000" y="1661624"/>
                  <a:pt x="3465024" y="1752600"/>
                  <a:pt x="3352800" y="1752600"/>
                </a:cubicBezTo>
                <a:lnTo>
                  <a:pt x="203200" y="1752600"/>
                </a:lnTo>
                <a:cubicBezTo>
                  <a:pt x="90976" y="1752600"/>
                  <a:pt x="0" y="1661624"/>
                  <a:pt x="0" y="15494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rm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/>
              <a:t> 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idx="16386" hasCustomPrompt="1"/>
            <p:custDataLst>
              <p:tags r:id="rId8"/>
            </p:custDataLst>
          </p:nvPr>
        </p:nvSpPr>
        <p:spPr>
          <a:xfrm>
            <a:off x="609600" y="1524000"/>
            <a:ext cx="10972800" cy="609600"/>
          </a:xfrm>
          <a:prstGeom prst="rect">
            <a:avLst/>
          </a:prstGeo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单击此处添加正文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Tm="2000"/>
    </mc:Choice>
    <mc:Fallback xmlns="">
      <p:transition advTm="2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D:/珈琳/国家同步辐射实验室/ppt/未标题-5_画板 1 副本 11.jpg未标题-5_画板 1 副本 11"/>
          <p:cNvPicPr>
            <a:picLocks noChangeAspect="1"/>
          </p:cNvPicPr>
          <p:nvPr userDrawn="1"/>
        </p:nvPicPr>
        <p:blipFill>
          <a:blip r:embed="rId3"/>
          <a:srcRect t="18" b="18"/>
          <a:stretch>
            <a:fillRect/>
          </a:stretch>
        </p:blipFill>
        <p:spPr>
          <a:xfrm>
            <a:off x="0" y="0"/>
            <a:ext cx="12191365" cy="6856095"/>
          </a:xfrm>
          <a:prstGeom prst="rect">
            <a:avLst/>
          </a:prstGeom>
        </p:spPr>
      </p:pic>
      <p:sp>
        <p:nvSpPr>
          <p:cNvPr id="3" name="矩形 2"/>
          <p:cNvSpPr/>
          <p:nvPr userDrawn="1">
            <p:custDataLst>
              <p:tags r:id="rId1"/>
            </p:custDataLst>
          </p:nvPr>
        </p:nvSpPr>
        <p:spPr>
          <a:xfrm rot="10800000" flipV="1">
            <a:off x="659765" y="1235075"/>
            <a:ext cx="1705610" cy="76200"/>
          </a:xfrm>
          <a:prstGeom prst="rect">
            <a:avLst/>
          </a:prstGeom>
          <a:gradFill>
            <a:gsLst>
              <a:gs pos="17000">
                <a:srgbClr val="F9FBFE">
                  <a:alpha val="0"/>
                </a:srgbClr>
              </a:gs>
              <a:gs pos="88000">
                <a:schemeClr val="bg1"/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200">
              <a:defRPr/>
            </a:pPr>
            <a:endParaRPr lang="zh-CN" altLang="en-US" sz="2285">
              <a:solidFill>
                <a:srgbClr val="FFFFFF"/>
              </a:solidFill>
            </a:endParaRPr>
          </a:p>
        </p:txBody>
      </p:sp>
      <p:pic>
        <p:nvPicPr>
          <p:cNvPr id="4" name="图片 3" descr="国家同步辐射实验室logo定稿-0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00685" y="302260"/>
            <a:ext cx="4845685" cy="811530"/>
          </a:xfrm>
          <a:prstGeom prst="rect">
            <a:avLst/>
          </a:prstGeom>
        </p:spPr>
      </p:pic>
      <p:sp>
        <p:nvSpPr>
          <p:cNvPr id="5" name="TextBox 4"/>
          <p:cNvSpPr txBox="1"/>
          <p:nvPr userDrawn="1"/>
        </p:nvSpPr>
        <p:spPr>
          <a:xfrm>
            <a:off x="546989" y="6154400"/>
            <a:ext cx="36778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1400" dirty="0">
                <a:solidFill>
                  <a:schemeClr val="bg1"/>
                </a:solidFill>
              </a:rPr>
              <a:t>IWAA2026, Oct 5th - 9th, 2026 | Tsukuba, Japan</a:t>
            </a:r>
          </a:p>
        </p:txBody>
      </p:sp>
    </p:spTree>
    <p:extLst>
      <p:ext uri="{BB962C8B-B14F-4D97-AF65-F5344CB8AC3E}">
        <p14:creationId xmlns:p14="http://schemas.microsoft.com/office/powerpoint/2010/main" val="4134283150"/>
      </p:ext>
    </p:extLst>
  </p:cSld>
  <p:clrMapOvr>
    <a:masterClrMapping/>
  </p:clrMapOvr>
  <p:transition advTm="2000"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7F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3" name="图片 2" descr="D:/珈琳/国家同步辐射实验室/ppt/未标题-5-09.jpg未标题-5-09"/>
          <p:cNvPicPr>
            <a:picLocks noChangeAspect="1"/>
          </p:cNvPicPr>
          <p:nvPr userDrawn="1"/>
        </p:nvPicPr>
        <p:blipFill>
          <a:blip r:embed="rId2"/>
          <a:srcRect t="372" b="372"/>
          <a:stretch>
            <a:fillRect/>
          </a:stretch>
        </p:blipFill>
        <p:spPr>
          <a:xfrm>
            <a:off x="0" y="0"/>
            <a:ext cx="12193905" cy="3449955"/>
          </a:xfrm>
          <a:prstGeom prst="rect">
            <a:avLst/>
          </a:prstGeom>
        </p:spPr>
      </p:pic>
      <p:pic>
        <p:nvPicPr>
          <p:cNvPr id="4" name="图片 3" descr="国家同步辐射实验室logo定稿-0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07365" y="1113790"/>
            <a:ext cx="4845685" cy="811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319495"/>
      </p:ext>
    </p:extLst>
  </p:cSld>
  <p:clrMapOvr>
    <a:masterClrMapping/>
  </p:clrMapOvr>
  <p:transition advTm="2000"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5715" y="0"/>
            <a:ext cx="12192000" cy="6858000"/>
          </a:xfrm>
          <a:prstGeom prst="rect">
            <a:avLst/>
          </a:prstGeom>
          <a:solidFill>
            <a:srgbClr val="F5F7F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5" name="图片 4" descr="未标题-5-1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3240405" cy="6858000"/>
          </a:xfrm>
          <a:prstGeom prst="rect">
            <a:avLst/>
          </a:prstGeom>
        </p:spPr>
      </p:pic>
      <p:pic>
        <p:nvPicPr>
          <p:cNvPr id="6" name="图片 5" descr="未标题-5-1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354445" y="4987925"/>
            <a:ext cx="6292850" cy="2030730"/>
          </a:xfrm>
          <a:prstGeom prst="rect">
            <a:avLst/>
          </a:prstGeom>
        </p:spPr>
      </p:pic>
      <p:pic>
        <p:nvPicPr>
          <p:cNvPr id="2" name="图片 1" descr="国家同步辐射实验室logo定稿-02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139555" y="151765"/>
            <a:ext cx="2994660" cy="501650"/>
          </a:xfrm>
          <a:prstGeom prst="rect">
            <a:avLst/>
          </a:prstGeom>
        </p:spPr>
      </p:pic>
      <p:pic>
        <p:nvPicPr>
          <p:cNvPr id="4" name="图片 3" descr="未标题-5_画板 1 副本 5"/>
          <p:cNvPicPr>
            <a:picLocks noChangeAspect="1"/>
          </p:cNvPicPr>
          <p:nvPr userDrawn="1"/>
        </p:nvPicPr>
        <p:blipFill>
          <a:blip r:embed="rId5"/>
          <a:srcRect t="11951" r="45367"/>
          <a:stretch>
            <a:fillRect/>
          </a:stretch>
        </p:blipFill>
        <p:spPr>
          <a:xfrm rot="5400000">
            <a:off x="-143932" y="3384972"/>
            <a:ext cx="6857684" cy="8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123072"/>
      </p:ext>
    </p:extLst>
  </p:cSld>
  <p:clrMapOvr>
    <a:masterClrMapping/>
  </p:clrMapOvr>
  <p:transition advTm="2000">
    <p:wedg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7F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4" name="图片 3" descr="未标题-5_画板 1 副本 10"/>
          <p:cNvPicPr>
            <a:picLocks noChangeAspect="1"/>
          </p:cNvPicPr>
          <p:nvPr userDrawn="1"/>
        </p:nvPicPr>
        <p:blipFill>
          <a:blip r:embed="rId2"/>
          <a:srcRect t="26605"/>
          <a:stretch>
            <a:fillRect/>
          </a:stretch>
        </p:blipFill>
        <p:spPr>
          <a:xfrm>
            <a:off x="1" y="1417320"/>
            <a:ext cx="12192000" cy="2466340"/>
          </a:xfrm>
          <a:prstGeom prst="rect">
            <a:avLst/>
          </a:prstGeom>
        </p:spPr>
      </p:pic>
      <p:pic>
        <p:nvPicPr>
          <p:cNvPr id="2" name="图片 1" descr="国家同步辐射实验室logo定稿-0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13995" y="396875"/>
            <a:ext cx="4859655" cy="814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498826"/>
      </p:ext>
    </p:extLst>
  </p:cSld>
  <p:clrMapOvr>
    <a:masterClrMapping/>
  </p:clrMapOvr>
  <p:transition advTm="2000">
    <p:wedg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5715" y="0"/>
            <a:ext cx="12192000" cy="6858000"/>
          </a:xfrm>
          <a:prstGeom prst="rect">
            <a:avLst/>
          </a:prstGeom>
          <a:solidFill>
            <a:srgbClr val="F5F7F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4" name="图片 3" descr="未标题-5-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91785" y="4607560"/>
            <a:ext cx="7255510" cy="2341245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635" y="635"/>
            <a:ext cx="12197080" cy="622300"/>
          </a:xfrm>
          <a:prstGeom prst="rect">
            <a:avLst/>
          </a:prstGeom>
          <a:gradFill>
            <a:gsLst>
              <a:gs pos="70000">
                <a:srgbClr val="1558A9"/>
              </a:gs>
              <a:gs pos="0">
                <a:srgbClr val="084188"/>
              </a:gs>
              <a:gs pos="100000">
                <a:srgbClr val="69D1EC"/>
              </a:gs>
            </a:gsLst>
            <a:lin ang="183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8" name="图片 7" descr="未标题-5_画板 1 副本 5"/>
          <p:cNvPicPr>
            <a:picLocks noChangeAspect="1"/>
          </p:cNvPicPr>
          <p:nvPr userDrawn="1"/>
        </p:nvPicPr>
        <p:blipFill>
          <a:blip r:embed="rId3"/>
          <a:srcRect b="-122222"/>
          <a:stretch>
            <a:fillRect/>
          </a:stretch>
        </p:blipFill>
        <p:spPr>
          <a:xfrm flipV="1">
            <a:off x="635" y="626745"/>
            <a:ext cx="12192000" cy="76200"/>
          </a:xfrm>
          <a:prstGeom prst="rect">
            <a:avLst/>
          </a:prstGeom>
        </p:spPr>
      </p:pic>
      <p:pic>
        <p:nvPicPr>
          <p:cNvPr id="9" name="图片 8" descr="国家同步辐射实验室logo定稿-0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809990" y="50800"/>
            <a:ext cx="3185795" cy="533400"/>
          </a:xfrm>
          <a:prstGeom prst="rect">
            <a:avLst/>
          </a:prstGeom>
        </p:spPr>
      </p:pic>
      <p:sp>
        <p:nvSpPr>
          <p:cNvPr id="5" name="TextBox 4"/>
          <p:cNvSpPr txBox="1"/>
          <p:nvPr userDrawn="1"/>
        </p:nvSpPr>
        <p:spPr>
          <a:xfrm>
            <a:off x="71311" y="6504256"/>
            <a:ext cx="36778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1400" dirty="0">
                <a:solidFill>
                  <a:schemeClr val="tx1"/>
                </a:solidFill>
              </a:rPr>
              <a:t>IWAA2026, Oct 5th - 9th, 2026 | Tsukuba, Japan</a:t>
            </a:r>
          </a:p>
        </p:txBody>
      </p:sp>
    </p:spTree>
    <p:extLst>
      <p:ext uri="{BB962C8B-B14F-4D97-AF65-F5344CB8AC3E}">
        <p14:creationId xmlns:p14="http://schemas.microsoft.com/office/powerpoint/2010/main" val="1102101251"/>
      </p:ext>
    </p:extLst>
  </p:cSld>
  <p:clrMapOvr>
    <a:masterClrMapping/>
  </p:clrMapOvr>
  <p:transition advTm="2000">
    <p:wedg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5715" y="0"/>
            <a:ext cx="12192000" cy="6858000"/>
          </a:xfrm>
          <a:prstGeom prst="rect">
            <a:avLst/>
          </a:prstGeom>
          <a:solidFill>
            <a:srgbClr val="F5F7F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4" name="图片 3" descr="未标题-5-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91785" y="4607560"/>
            <a:ext cx="7255510" cy="2341245"/>
          </a:xfrm>
          <a:prstGeom prst="rect">
            <a:avLst/>
          </a:prstGeom>
        </p:spPr>
      </p:pic>
      <p:sp>
        <p:nvSpPr>
          <p:cNvPr id="10" name="矩形 9"/>
          <p:cNvSpPr/>
          <p:nvPr userDrawn="1"/>
        </p:nvSpPr>
        <p:spPr>
          <a:xfrm>
            <a:off x="635" y="635"/>
            <a:ext cx="12197080" cy="622300"/>
          </a:xfrm>
          <a:prstGeom prst="rect">
            <a:avLst/>
          </a:prstGeom>
          <a:gradFill>
            <a:gsLst>
              <a:gs pos="70000">
                <a:srgbClr val="1558A9"/>
              </a:gs>
              <a:gs pos="0">
                <a:srgbClr val="084188"/>
              </a:gs>
              <a:gs pos="100000">
                <a:srgbClr val="69D1EC"/>
              </a:gs>
            </a:gsLst>
            <a:lin ang="183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11" name="图片 10" descr="未标题-5_画板 1 副本 5"/>
          <p:cNvPicPr>
            <a:picLocks noChangeAspect="1"/>
          </p:cNvPicPr>
          <p:nvPr userDrawn="1"/>
        </p:nvPicPr>
        <p:blipFill>
          <a:blip r:embed="rId3"/>
          <a:srcRect b="-122222"/>
          <a:stretch>
            <a:fillRect/>
          </a:stretch>
        </p:blipFill>
        <p:spPr>
          <a:xfrm flipV="1">
            <a:off x="635" y="626745"/>
            <a:ext cx="12192000" cy="762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71311" y="6504256"/>
            <a:ext cx="36778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1400" dirty="0">
                <a:solidFill>
                  <a:schemeClr val="tx1"/>
                </a:solidFill>
              </a:rPr>
              <a:t>IWAA2026, Oct 5th - 9th, 2026 | Tsukuba, Japan</a:t>
            </a:r>
          </a:p>
        </p:txBody>
      </p:sp>
    </p:spTree>
    <p:extLst>
      <p:ext uri="{BB962C8B-B14F-4D97-AF65-F5344CB8AC3E}">
        <p14:creationId xmlns:p14="http://schemas.microsoft.com/office/powerpoint/2010/main" val="2448648064"/>
      </p:ext>
    </p:extLst>
  </p:cSld>
  <p:clrMapOvr>
    <a:masterClrMapping/>
  </p:clrMapOvr>
  <p:transition advTm="2000">
    <p:wedg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未标题-5_画板 1 副本 1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-88265"/>
            <a:ext cx="12191365" cy="6858635"/>
          </a:xfrm>
          <a:prstGeom prst="rect">
            <a:avLst/>
          </a:prstGeom>
        </p:spPr>
      </p:pic>
      <p:sp>
        <p:nvSpPr>
          <p:cNvPr id="4" name="矩形 3"/>
          <p:cNvSpPr/>
          <p:nvPr userDrawn="1"/>
        </p:nvSpPr>
        <p:spPr>
          <a:xfrm>
            <a:off x="-8164" y="-179615"/>
            <a:ext cx="12206514" cy="1408523"/>
          </a:xfrm>
          <a:prstGeom prst="rect">
            <a:avLst/>
          </a:prstGeom>
          <a:solidFill>
            <a:srgbClr val="F5F7F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0" y="6139543"/>
            <a:ext cx="12198350" cy="718457"/>
          </a:xfrm>
          <a:prstGeom prst="rect">
            <a:avLst/>
          </a:prstGeom>
          <a:solidFill>
            <a:srgbClr val="F5F7F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" name="矩形 6"/>
          <p:cNvSpPr/>
          <p:nvPr userDrawn="1">
            <p:custDataLst>
              <p:tags r:id="rId1"/>
            </p:custDataLst>
          </p:nvPr>
        </p:nvSpPr>
        <p:spPr>
          <a:xfrm>
            <a:off x="571183" y="3318964"/>
            <a:ext cx="2486025" cy="43815"/>
          </a:xfrm>
          <a:prstGeom prst="rect">
            <a:avLst/>
          </a:prstGeom>
          <a:gradFill>
            <a:gsLst>
              <a:gs pos="17000">
                <a:srgbClr val="F9FBFE">
                  <a:alpha val="0"/>
                </a:srgbClr>
              </a:gs>
              <a:gs pos="88000">
                <a:schemeClr val="bg1"/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200">
              <a:defRPr/>
            </a:pPr>
            <a:endParaRPr lang="zh-CN" altLang="en-US" sz="2285">
              <a:solidFill>
                <a:srgbClr val="FFFFFF"/>
              </a:solidFill>
            </a:endParaRPr>
          </a:p>
        </p:txBody>
      </p:sp>
      <p:pic>
        <p:nvPicPr>
          <p:cNvPr id="2" name="图片 1" descr="国家同步辐射实验室logo定稿-02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13995" y="241300"/>
            <a:ext cx="4859655" cy="81407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71311" y="6504256"/>
            <a:ext cx="36778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1400" dirty="0">
                <a:solidFill>
                  <a:schemeClr val="tx1"/>
                </a:solidFill>
              </a:rPr>
              <a:t>IWAA2026, Oct 5th - 9th, 2026 | Tsukuba, Japan</a:t>
            </a:r>
          </a:p>
        </p:txBody>
      </p:sp>
    </p:spTree>
    <p:extLst>
      <p:ext uri="{BB962C8B-B14F-4D97-AF65-F5344CB8AC3E}">
        <p14:creationId xmlns:p14="http://schemas.microsoft.com/office/powerpoint/2010/main" val="3680387667"/>
      </p:ext>
    </p:extLst>
  </p:cSld>
  <p:clrMapOvr>
    <a:masterClrMapping/>
  </p:clrMapOvr>
  <p:transition advTm="2000">
    <p:wedg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5715" y="0"/>
            <a:ext cx="12192000" cy="6858000"/>
          </a:xfrm>
          <a:prstGeom prst="rect">
            <a:avLst/>
          </a:prstGeom>
          <a:solidFill>
            <a:srgbClr val="F5F7F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4" name="图片 3" descr="未标题-5-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91785" y="4607560"/>
            <a:ext cx="7255510" cy="2341245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635" y="635"/>
            <a:ext cx="12197080" cy="622300"/>
          </a:xfrm>
          <a:prstGeom prst="rect">
            <a:avLst/>
          </a:prstGeom>
          <a:gradFill>
            <a:gsLst>
              <a:gs pos="70000">
                <a:srgbClr val="1558A9"/>
              </a:gs>
              <a:gs pos="0">
                <a:srgbClr val="084188"/>
              </a:gs>
              <a:gs pos="100000">
                <a:srgbClr val="69D1EC"/>
              </a:gs>
            </a:gsLst>
            <a:lin ang="183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8" name="图片 7" descr="未标题-5_画板 1 副本 5"/>
          <p:cNvPicPr>
            <a:picLocks noChangeAspect="1"/>
          </p:cNvPicPr>
          <p:nvPr userDrawn="1"/>
        </p:nvPicPr>
        <p:blipFill>
          <a:blip r:embed="rId3"/>
          <a:srcRect b="-122222"/>
          <a:stretch>
            <a:fillRect/>
          </a:stretch>
        </p:blipFill>
        <p:spPr>
          <a:xfrm flipV="1">
            <a:off x="635" y="626745"/>
            <a:ext cx="12192000" cy="76200"/>
          </a:xfrm>
          <a:prstGeom prst="rect">
            <a:avLst/>
          </a:prstGeom>
        </p:spPr>
      </p:pic>
      <p:pic>
        <p:nvPicPr>
          <p:cNvPr id="9" name="图片 8" descr="国家同步辐射实验室logo定稿-0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809990" y="50800"/>
            <a:ext cx="3185795" cy="533400"/>
          </a:xfrm>
          <a:prstGeom prst="rect">
            <a:avLst/>
          </a:prstGeom>
        </p:spPr>
      </p:pic>
      <p:sp>
        <p:nvSpPr>
          <p:cNvPr id="6" name="标题 7"/>
          <p:cNvSpPr>
            <a:spLocks noGrp="1"/>
          </p:cNvSpPr>
          <p:nvPr>
            <p:ph type="title"/>
          </p:nvPr>
        </p:nvSpPr>
        <p:spPr>
          <a:xfrm>
            <a:off x="196215" y="20637"/>
            <a:ext cx="8714703" cy="563563"/>
          </a:xfrm>
          <a:prstGeom prst="rect">
            <a:avLst/>
          </a:prstGeom>
        </p:spPr>
        <p:txBody>
          <a:bodyPr/>
          <a:lstStyle>
            <a:lvl1pPr>
              <a:defRPr sz="3200" spc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71311" y="6504256"/>
            <a:ext cx="36778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1400" dirty="0">
                <a:solidFill>
                  <a:schemeClr val="tx1"/>
                </a:solidFill>
              </a:rPr>
              <a:t>IWAA2026, Oct 5th - 9th, 2026 | Tsukuba, Japan</a:t>
            </a:r>
          </a:p>
        </p:txBody>
      </p:sp>
    </p:spTree>
    <p:extLst>
      <p:ext uri="{BB962C8B-B14F-4D97-AF65-F5344CB8AC3E}">
        <p14:creationId xmlns:p14="http://schemas.microsoft.com/office/powerpoint/2010/main" val="3455343489"/>
      </p:ext>
    </p:extLst>
  </p:cSld>
  <p:clrMapOvr>
    <a:masterClrMapping/>
  </p:clrMapOvr>
  <p:transition advTm="2000"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5" r:id="rId6"/>
    <p:sldLayoutId id="2147483657" r:id="rId7"/>
    <p:sldLayoutId id="2147483658" r:id="rId8"/>
  </p:sldLayoutIdLst>
  <mc:AlternateContent xmlns:mc="http://schemas.openxmlformats.org/markup-compatibility/2006" xmlns:p14="http://schemas.microsoft.com/office/powerpoint/2010/main">
    <mc:Choice Requires="p14">
      <p:transition advTm="2000"/>
    </mc:Choice>
    <mc:Fallback xmlns="">
      <p:transition advTm="2000"/>
    </mc:Fallback>
  </mc:AlternateConten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pitchFamily="2" charset="2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3969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</p:sldLayoutIdLst>
  <p:transition advTm="2000">
    <p:wedge/>
  </p:transition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pitchFamily="2" charset="2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16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7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13" Type="http://schemas.openxmlformats.org/officeDocument/2006/relationships/image" Target="../media/image21.wmf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8.wmf"/><Relationship Id="rId12" Type="http://schemas.openxmlformats.org/officeDocument/2006/relationships/oleObject" Target="../embeddings/oleObject4.bin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1.xml"/><Relationship Id="rId6" Type="http://schemas.openxmlformats.org/officeDocument/2006/relationships/oleObject" Target="../embeddings/oleObject1.bin"/><Relationship Id="rId11" Type="http://schemas.openxmlformats.org/officeDocument/2006/relationships/image" Target="../media/image20.wmf"/><Relationship Id="rId5" Type="http://schemas.openxmlformats.org/officeDocument/2006/relationships/image" Target="../media/image17.png"/><Relationship Id="rId10" Type="http://schemas.openxmlformats.org/officeDocument/2006/relationships/oleObject" Target="../embeddings/oleObject3.bin"/><Relationship Id="rId4" Type="http://schemas.openxmlformats.org/officeDocument/2006/relationships/image" Target="../media/image9.png"/><Relationship Id="rId9" Type="http://schemas.openxmlformats.org/officeDocument/2006/relationships/image" Target="../media/image19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wmf"/><Relationship Id="rId13" Type="http://schemas.openxmlformats.org/officeDocument/2006/relationships/image" Target="../media/image27.png"/><Relationship Id="rId3" Type="http://schemas.openxmlformats.org/officeDocument/2006/relationships/notesSlide" Target="../notesSlides/notesSlide6.xml"/><Relationship Id="rId7" Type="http://schemas.openxmlformats.org/officeDocument/2006/relationships/oleObject" Target="../embeddings/oleObject5.bin"/><Relationship Id="rId12" Type="http://schemas.openxmlformats.org/officeDocument/2006/relationships/image" Target="../media/image26.wmf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2.xml"/><Relationship Id="rId6" Type="http://schemas.openxmlformats.org/officeDocument/2006/relationships/image" Target="../media/image23.png"/><Relationship Id="rId11" Type="http://schemas.openxmlformats.org/officeDocument/2006/relationships/oleObject" Target="../embeddings/oleObject7.bin"/><Relationship Id="rId5" Type="http://schemas.openxmlformats.org/officeDocument/2006/relationships/image" Target="../media/image22.png"/><Relationship Id="rId15" Type="http://schemas.openxmlformats.org/officeDocument/2006/relationships/image" Target="../media/image28.wmf"/><Relationship Id="rId10" Type="http://schemas.openxmlformats.org/officeDocument/2006/relationships/image" Target="../media/image25.wmf"/><Relationship Id="rId4" Type="http://schemas.openxmlformats.org/officeDocument/2006/relationships/image" Target="../media/image9.png"/><Relationship Id="rId9" Type="http://schemas.openxmlformats.org/officeDocument/2006/relationships/oleObject" Target="../embeddings/oleObject6.bin"/><Relationship Id="rId14" Type="http://schemas.openxmlformats.org/officeDocument/2006/relationships/oleObject" Target="../embeddings/oleObject8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11.bin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30.wmf"/><Relationship Id="rId12" Type="http://schemas.openxmlformats.org/officeDocument/2006/relationships/image" Target="../media/image31.wmf"/><Relationship Id="rId2" Type="http://schemas.openxmlformats.org/officeDocument/2006/relationships/slideLayout" Target="../slideLayouts/slideLayout5.xml"/><Relationship Id="rId16" Type="http://schemas.openxmlformats.org/officeDocument/2006/relationships/image" Target="../media/image27.png"/><Relationship Id="rId1" Type="http://schemas.openxmlformats.org/officeDocument/2006/relationships/tags" Target="../tags/tag26.xml"/><Relationship Id="rId6" Type="http://schemas.openxmlformats.org/officeDocument/2006/relationships/oleObject" Target="../embeddings/oleObject9.bin"/><Relationship Id="rId11" Type="http://schemas.openxmlformats.org/officeDocument/2006/relationships/oleObject" Target="../embeddings/oleObject10.bin"/><Relationship Id="rId5" Type="http://schemas.openxmlformats.org/officeDocument/2006/relationships/image" Target="../media/image29.png"/><Relationship Id="rId1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9.png"/><Relationship Id="rId9" Type="http://schemas.openxmlformats.org/officeDocument/2006/relationships/image" Target="../media/image37.png"/><Relationship Id="rId14" Type="http://schemas.openxmlformats.org/officeDocument/2006/relationships/image" Target="../media/image32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35.wmf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7.xml"/><Relationship Id="rId6" Type="http://schemas.openxmlformats.org/officeDocument/2006/relationships/oleObject" Target="../embeddings/oleObject12.bin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9.png"/><Relationship Id="rId9" Type="http://schemas.openxmlformats.org/officeDocument/2006/relationships/image" Target="../media/image36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8.xml"/><Relationship Id="rId5" Type="http://schemas.openxmlformats.org/officeDocument/2006/relationships/image" Target="../media/image40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43.wmf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9.xml"/><Relationship Id="rId6" Type="http://schemas.openxmlformats.org/officeDocument/2006/relationships/oleObject" Target="../embeddings/oleObject14.bin"/><Relationship Id="rId5" Type="http://schemas.openxmlformats.org/officeDocument/2006/relationships/image" Target="../media/image42.pn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.bin"/><Relationship Id="rId13" Type="http://schemas.openxmlformats.org/officeDocument/2006/relationships/image" Target="../media/image48.png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45.wmf"/><Relationship Id="rId12" Type="http://schemas.openxmlformats.org/officeDocument/2006/relationships/image" Target="../media/image27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0.xml"/><Relationship Id="rId6" Type="http://schemas.openxmlformats.org/officeDocument/2006/relationships/oleObject" Target="../embeddings/oleObject15.bin"/><Relationship Id="rId11" Type="http://schemas.openxmlformats.org/officeDocument/2006/relationships/image" Target="../media/image47.png"/><Relationship Id="rId5" Type="http://schemas.openxmlformats.org/officeDocument/2006/relationships/image" Target="../media/image44.png"/><Relationship Id="rId4" Type="http://schemas.openxmlformats.org/officeDocument/2006/relationships/image" Target="../media/image9.png"/><Relationship Id="rId9" Type="http://schemas.openxmlformats.org/officeDocument/2006/relationships/image" Target="../media/image46.wmf"/><Relationship Id="rId14" Type="http://schemas.openxmlformats.org/officeDocument/2006/relationships/image" Target="../media/image4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wmf"/><Relationship Id="rId3" Type="http://schemas.openxmlformats.org/officeDocument/2006/relationships/notesSlide" Target="../notesSlides/notesSlide15.xml"/><Relationship Id="rId7" Type="http://schemas.openxmlformats.org/officeDocument/2006/relationships/oleObject" Target="../embeddings/oleObject18.bin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4.xml"/><Relationship Id="rId6" Type="http://schemas.openxmlformats.org/officeDocument/2006/relationships/image" Target="../media/image49.wmf"/><Relationship Id="rId5" Type="http://schemas.openxmlformats.org/officeDocument/2006/relationships/oleObject" Target="../embeddings/oleObject17.bin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5.xml"/><Relationship Id="rId6" Type="http://schemas.openxmlformats.org/officeDocument/2006/relationships/image" Target="../media/image51.w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6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5.wmf"/><Relationship Id="rId5" Type="http://schemas.openxmlformats.org/officeDocument/2006/relationships/oleObject" Target="../embeddings/oleObject20.bin"/><Relationship Id="rId4" Type="http://schemas.openxmlformats.org/officeDocument/2006/relationships/image" Target="../media/image51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5" Type="http://schemas.openxmlformats.org/officeDocument/2006/relationships/notesSlide" Target="../notesSlides/notesSlide18.xml"/><Relationship Id="rId4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86040" y="1798010"/>
            <a:ext cx="8456156" cy="1507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4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汉仪正圆 55简" panose="00020600040101010101" charset="-122"/>
              </a:rPr>
              <a:t>Research on HALF storage ring smoothing adjustment method</a:t>
            </a:r>
            <a:endParaRPr lang="zh-CN" altLang="en-US" sz="4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汉仪正圆 55简" panose="0002060004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09295" y="3977206"/>
            <a:ext cx="4002405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lnSpc>
                <a:spcPct val="13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altLang="zh-CN" sz="2000" b="1" dirty="0" err="1">
                <a:solidFill>
                  <a:srgbClr val="FFFFFF"/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Arial" panose="020B0604020202020204" pitchFamily="34" charset="0"/>
              </a:rPr>
              <a:t>Qiuyu</a:t>
            </a:r>
            <a:r>
              <a:rPr lang="en-US" altLang="zh-CN" sz="2000" b="1" dirty="0">
                <a:solidFill>
                  <a:srgbClr val="FFFFFF"/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Arial" panose="020B0604020202020204" pitchFamily="34" charset="0"/>
              </a:rPr>
              <a:t> Zhang</a:t>
            </a:r>
          </a:p>
          <a:p>
            <a:pPr marL="0" marR="0" lvl="0" indent="0" algn="l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zh-CN" sz="2000" b="1" dirty="0">
                <a:solidFill>
                  <a:srgbClr val="FFFFFF"/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Arial" panose="020B0604020202020204" pitchFamily="34" charset="0"/>
              </a:rPr>
              <a:t>Oct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Microsoft YaHei UI" panose="020B0503020204020204" pitchFamily="34" charset="-122"/>
                <a:cs typeface="Arial" panose="020B0604020202020204" pitchFamily="34" charset="0"/>
              </a:rPr>
              <a:t> </a:t>
            </a:r>
            <a:r>
              <a:rPr kumimoji="0" lang="en-GB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Microsoft YaHei UI" panose="020B0503020204020204" pitchFamily="34" charset="-122"/>
                <a:cs typeface="Arial" panose="020B0604020202020204" pitchFamily="34" charset="0"/>
              </a:rPr>
              <a:t>6</a:t>
            </a:r>
            <a:r>
              <a:rPr kumimoji="0" lang="en-GB" altLang="zh-CN" sz="2000" b="1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Microsoft YaHei UI" panose="020B0503020204020204" pitchFamily="34" charset="-122"/>
                <a:cs typeface="Arial" panose="020B0604020202020204" pitchFamily="34" charset="0"/>
              </a:rPr>
              <a:t>th</a:t>
            </a:r>
            <a:r>
              <a:rPr kumimoji="0" lang="en-GB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Microsoft YaHei UI" panose="020B0503020204020204" pitchFamily="34" charset="-122"/>
                <a:cs typeface="Arial" panose="020B0604020202020204" pitchFamily="34" charset="0"/>
              </a:rPr>
              <a:t>,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Microsoft YaHei UI" panose="020B0503020204020204" pitchFamily="34" charset="-122"/>
                <a:cs typeface="Arial" panose="020B0604020202020204" pitchFamily="34" charset="0"/>
              </a:rPr>
              <a:t> </a:t>
            </a:r>
            <a:r>
              <a:rPr kumimoji="0" lang="en-GB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Microsoft YaHei UI" panose="020B0503020204020204" pitchFamily="34" charset="-122"/>
                <a:cs typeface="Arial" panose="020B0604020202020204" pitchFamily="34" charset="0"/>
              </a:rPr>
              <a:t>2026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Microsoft YaHei UI" panose="020B0503020204020204" pitchFamily="34" charset="-122"/>
              <a:cs typeface="Arial" panose="020B0604020202020204" pitchFamily="34" charset="0"/>
            </a:endParaRPr>
          </a:p>
          <a:p>
            <a:endParaRPr lang="en-US" altLang="zh-CN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>
              <a:solidFill>
                <a:schemeClr val="bg2"/>
              </a:solidFill>
            </a:endParaRPr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8CB11225-0C79-4A54-B1AB-62F4B2784191}"/>
              </a:ext>
            </a:extLst>
          </p:cNvPr>
          <p:cNvSpPr txBox="1"/>
          <p:nvPr/>
        </p:nvSpPr>
        <p:spPr>
          <a:xfrm>
            <a:off x="422274" y="6249761"/>
            <a:ext cx="45764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IWAA2026, Oct 5th - 9th, 2026 | Tsukuba, Japan</a:t>
            </a:r>
          </a:p>
        </p:txBody>
      </p:sp>
    </p:spTree>
  </p:cSld>
  <p:clrMapOvr>
    <a:masterClrMapping/>
  </p:clrMapOvr>
  <p:transition advTm="1707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文本框 31"/>
          <p:cNvSpPr txBox="1"/>
          <p:nvPr/>
        </p:nvSpPr>
        <p:spPr>
          <a:xfrm>
            <a:off x="200025" y="1492250"/>
            <a:ext cx="3128010" cy="430530"/>
          </a:xfrm>
          <a:prstGeom prst="rect">
            <a:avLst/>
          </a:prstGeom>
          <a:effectLst/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5400" b="0" i="0" u="none" strike="noStrike" cap="none" spc="0" normalizeH="0" baseline="0">
                <a:ln>
                  <a:noFill/>
                </a:ln>
                <a:gradFill flip="none" rotWithShape="1">
                  <a:gsLst>
                    <a:gs pos="0">
                      <a:prstClr val="white"/>
                    </a:gs>
                    <a:gs pos="99000">
                      <a:schemeClr val="accent1">
                        <a:lumMod val="60000"/>
                        <a:lumOff val="40000"/>
                      </a:schemeClr>
                    </a:gs>
                  </a:gsLst>
                  <a:lin ang="18900000" scaled="1"/>
                  <a:tileRect/>
                </a:gradFill>
                <a:effectLst/>
                <a:uLnTx/>
                <a:uFillTx/>
                <a:latin typeface="OPPOSans H" panose="00020600040101010101" pitchFamily="18" charset="-122"/>
                <a:ea typeface="OPPOSans H" panose="00020600040101010101" pitchFamily="18" charset="-122"/>
                <a:cs typeface="阿里巴巴普惠体 Medium" panose="00020600040101010101" pitchFamily="18" charset="-122"/>
              </a:defRPr>
            </a:lvl1pPr>
          </a:lstStyle>
          <a:p>
            <a:pPr algn="ctr" eaLnBrk="0" hangingPunct="0"/>
            <a:r>
              <a:rPr lang="zh-CN" altLang="en-GB" sz="28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目</a:t>
            </a:r>
            <a:r>
              <a:rPr lang="en-US" altLang="zh-CN" sz="28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  </a:t>
            </a:r>
            <a:r>
              <a:rPr lang="zh-CN" altLang="en-GB" sz="28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录</a:t>
            </a:r>
            <a:endParaRPr lang="en-US" altLang="zh-CN" sz="28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4147507" y="1152103"/>
            <a:ext cx="7373933" cy="635000"/>
          </a:xfrm>
          <a:prstGeom prst="roundRect">
            <a:avLst/>
          </a:prstGeom>
          <a:ln w="19050">
            <a:gradFill>
              <a:gsLst>
                <a:gs pos="0">
                  <a:srgbClr val="65CAE8"/>
                </a:gs>
                <a:gs pos="100000">
                  <a:srgbClr val="1254A2">
                    <a:alpha val="20000"/>
                  </a:srgbClr>
                </a:gs>
              </a:gsLst>
              <a:lin ang="4260000"/>
            </a:gradFill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zh-CN" sz="2800" b="1" dirty="0">
                <a:gradFill>
                  <a:gsLst>
                    <a:gs pos="0">
                      <a:srgbClr val="1E5099"/>
                    </a:gs>
                    <a:gs pos="89000">
                      <a:srgbClr val="1E5099"/>
                    </a:gs>
                  </a:gsLst>
                  <a:lin ang="5400000" scaled="0"/>
                </a:gradFill>
                <a:latin typeface="Arial" panose="020B0604020202020204" pitchFamily="34" charset="0"/>
                <a:ea typeface="Microsoft YaHei UI" panose="020B0503020204020204" pitchFamily="34" charset="-122"/>
                <a:cs typeface="Arial" panose="020B0604020202020204" pitchFamily="34" charset="0"/>
                <a:sym typeface="+mn-ea"/>
              </a:rPr>
              <a:t>01  </a:t>
            </a:r>
            <a:r>
              <a:rPr lang="en-US" altLang="zh-CN" sz="2800" b="1" dirty="0">
                <a:gradFill>
                  <a:gsLst>
                    <a:gs pos="0">
                      <a:srgbClr val="1E5099"/>
                    </a:gs>
                    <a:gs pos="89000">
                      <a:srgbClr val="1E5099"/>
                    </a:gs>
                  </a:gsLst>
                  <a:lin ang="5400000" scaled="0"/>
                </a:gradFill>
                <a:latin typeface="Arial" panose="020B0604020202020204" pitchFamily="34" charset="0"/>
                <a:ea typeface="Microsoft YaHei UI" panose="020B0503020204020204" pitchFamily="34" charset="-122"/>
                <a:cs typeface="Arial" panose="020B0604020202020204" pitchFamily="34" charset="0"/>
                <a:sym typeface="+mn-ea"/>
              </a:rPr>
              <a:t>Background</a:t>
            </a:r>
            <a:endParaRPr lang="zh-CN" altLang="en-US" sz="2800" b="1" dirty="0">
              <a:gradFill>
                <a:gsLst>
                  <a:gs pos="0">
                    <a:srgbClr val="1E5099"/>
                  </a:gs>
                  <a:gs pos="89000">
                    <a:srgbClr val="1E5099"/>
                  </a:gs>
                </a:gsLst>
                <a:lin ang="5400000" scaled="0"/>
              </a:gradFill>
              <a:latin typeface="Arial" panose="020B0604020202020204" pitchFamily="34" charset="0"/>
              <a:ea typeface="Microsoft YaHei UI" panose="020B0503020204020204" pitchFamily="3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22" name="圆角矩形 21"/>
          <p:cNvSpPr/>
          <p:nvPr/>
        </p:nvSpPr>
        <p:spPr>
          <a:xfrm>
            <a:off x="4147507" y="2219538"/>
            <a:ext cx="7373933" cy="635000"/>
          </a:xfrm>
          <a:prstGeom prst="roundRect">
            <a:avLst/>
          </a:prstGeom>
          <a:ln w="19050">
            <a:gradFill>
              <a:gsLst>
                <a:gs pos="0">
                  <a:srgbClr val="65CAE8"/>
                </a:gs>
                <a:gs pos="100000">
                  <a:srgbClr val="1254A2">
                    <a:alpha val="20000"/>
                  </a:srgbClr>
                </a:gs>
              </a:gsLst>
              <a:lin ang="4260000"/>
            </a:gradFill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zh-CN" sz="2800" b="1" dirty="0">
                <a:gradFill>
                  <a:gsLst>
                    <a:gs pos="0">
                      <a:srgbClr val="1E5099"/>
                    </a:gs>
                    <a:gs pos="89000">
                      <a:srgbClr val="1E5099"/>
                    </a:gs>
                  </a:gsLst>
                  <a:lin ang="5400000" scaled="0"/>
                </a:gra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02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1E5099"/>
                    </a:gs>
                    <a:gs pos="89000">
                      <a:srgbClr val="1E5099"/>
                    </a:gs>
                  </a:gsLst>
                  <a:lin ang="5400000" scaled="0"/>
                </a:gradFill>
                <a:effectLst/>
                <a:uLnTx/>
                <a:uFillTx/>
                <a:latin typeface="Arial" panose="020B0604020202020204" pitchFamily="34" charset="0"/>
                <a:ea typeface="Microsoft YaHei UI" panose="020B0503020204020204" pitchFamily="34" charset="-122"/>
                <a:cs typeface="Arial" panose="020B0604020202020204" pitchFamily="34" charset="0"/>
                <a:sym typeface="+mn-ea"/>
              </a:rPr>
              <a:t> Geometric Modal Representation</a:t>
            </a:r>
          </a:p>
        </p:txBody>
      </p:sp>
      <p:sp>
        <p:nvSpPr>
          <p:cNvPr id="23" name="圆角矩形 22"/>
          <p:cNvSpPr/>
          <p:nvPr/>
        </p:nvSpPr>
        <p:spPr>
          <a:xfrm>
            <a:off x="4147507" y="3286973"/>
            <a:ext cx="7373933" cy="635000"/>
          </a:xfrm>
          <a:prstGeom prst="roundRect">
            <a:avLst/>
          </a:prstGeom>
          <a:ln w="19050">
            <a:gradFill>
              <a:gsLst>
                <a:gs pos="0">
                  <a:srgbClr val="65CAE8"/>
                </a:gs>
                <a:gs pos="100000">
                  <a:srgbClr val="1254A2">
                    <a:alpha val="20000"/>
                  </a:srgbClr>
                </a:gs>
              </a:gsLst>
              <a:lin ang="4260000"/>
            </a:gradFill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dirty="0">
                <a:gradFill>
                  <a:gsLst>
                    <a:gs pos="0">
                      <a:srgbClr val="1E5099"/>
                    </a:gs>
                    <a:gs pos="89000">
                      <a:srgbClr val="1E5099"/>
                    </a:gs>
                  </a:gsLst>
                  <a:lin ang="5400000" scaled="0"/>
                </a:gra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03 </a:t>
            </a:r>
            <a:r>
              <a:rPr lang="en-US" altLang="zh-CN" sz="2400" b="1" dirty="0">
                <a:gradFill>
                  <a:gsLst>
                    <a:gs pos="0">
                      <a:srgbClr val="1E5099"/>
                    </a:gs>
                    <a:gs pos="89000">
                      <a:srgbClr val="1E5099"/>
                    </a:gs>
                  </a:gsLst>
                  <a:lin ang="5400000" scaled="0"/>
                </a:gra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Geometry-to-Beam Mapping and Attribution</a:t>
            </a:r>
            <a:endParaRPr lang="zh-CN" altLang="en-US" sz="24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5" name="圆角矩形 24"/>
          <p:cNvSpPr/>
          <p:nvPr/>
        </p:nvSpPr>
        <p:spPr>
          <a:xfrm>
            <a:off x="4147507" y="4354408"/>
            <a:ext cx="7373933" cy="635000"/>
          </a:xfrm>
          <a:prstGeom prst="roundRect">
            <a:avLst/>
          </a:prstGeom>
          <a:ln w="19050">
            <a:gradFill>
              <a:gsLst>
                <a:gs pos="0">
                  <a:srgbClr val="65CAE8"/>
                </a:gs>
                <a:gs pos="100000">
                  <a:srgbClr val="1254A2">
                    <a:alpha val="20000"/>
                  </a:srgbClr>
                </a:gs>
              </a:gsLst>
              <a:lin ang="4260000"/>
            </a:gradFill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dirty="0">
                <a:gradFill>
                  <a:gsLst>
                    <a:gs pos="0">
                      <a:srgbClr val="1E5099"/>
                    </a:gs>
                    <a:gs pos="89000">
                      <a:srgbClr val="1E5099"/>
                    </a:gs>
                  </a:gsLst>
                  <a:lin ang="5400000" scaled="0"/>
                </a:gra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04 Magnet Selection and Realignment</a:t>
            </a:r>
            <a:endParaRPr lang="zh-CN" altLang="en-US" sz="2800" b="1" dirty="0">
              <a:gradFill>
                <a:gsLst>
                  <a:gs pos="0">
                    <a:srgbClr val="1E5099"/>
                  </a:gs>
                  <a:gs pos="89000">
                    <a:srgbClr val="1E5099"/>
                  </a:gs>
                </a:gsLst>
                <a:lin ang="5400000" scaled="0"/>
              </a:gra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7" name="圆角矩形 22"/>
          <p:cNvSpPr/>
          <p:nvPr/>
        </p:nvSpPr>
        <p:spPr>
          <a:xfrm>
            <a:off x="4147507" y="5527665"/>
            <a:ext cx="7373933" cy="635000"/>
          </a:xfrm>
          <a:prstGeom prst="roundRect">
            <a:avLst/>
          </a:prstGeom>
          <a:ln w="19050">
            <a:gradFill>
              <a:gsLst>
                <a:gs pos="0">
                  <a:srgbClr val="65CAE8"/>
                </a:gs>
                <a:gs pos="100000">
                  <a:srgbClr val="1254A2">
                    <a:alpha val="20000"/>
                  </a:srgbClr>
                </a:gs>
              </a:gsLst>
              <a:lin ang="4260000"/>
            </a:gradFill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dirty="0">
                <a:gradFill>
                  <a:gsLst>
                    <a:gs pos="0">
                      <a:srgbClr val="1E5099"/>
                    </a:gs>
                    <a:gs pos="89000">
                      <a:srgbClr val="1E5099"/>
                    </a:gs>
                  </a:gsLst>
                  <a:lin ang="5400000" scaled="0"/>
                </a:gra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05 Conclusions</a:t>
            </a:r>
            <a:endParaRPr lang="zh-CN" altLang="en-US" sz="2800" b="1" dirty="0">
              <a:gradFill>
                <a:gsLst>
                  <a:gs pos="0">
                    <a:srgbClr val="1E5099"/>
                  </a:gs>
                  <a:gs pos="89000">
                    <a:srgbClr val="1E5099"/>
                  </a:gs>
                </a:gsLst>
                <a:lin ang="5400000" scaled="0"/>
              </a:gra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  <p:transition advTm="3395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文本框 60"/>
          <p:cNvSpPr txBox="1"/>
          <p:nvPr>
            <p:custDataLst>
              <p:tags r:id="rId2"/>
            </p:custDataLst>
          </p:nvPr>
        </p:nvSpPr>
        <p:spPr>
          <a:xfrm>
            <a:off x="0" y="2767330"/>
            <a:ext cx="12192000" cy="7962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Background</a:t>
            </a:r>
          </a:p>
        </p:txBody>
      </p: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5559742" y="1760220"/>
            <a:ext cx="1072515" cy="89281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F4F7F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01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831"/>
    </mc:Choice>
    <mc:Fallback xmlns="">
      <p:transition advTm="383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 8"/>
          <p:cNvSpPr>
            <a:spLocks noGrp="1"/>
          </p:cNvSpPr>
          <p:nvPr/>
        </p:nvSpPr>
        <p:spPr>
          <a:xfrm>
            <a:off x="196215" y="20637"/>
            <a:ext cx="8714703" cy="563563"/>
          </a:xfrm>
          <a:prstGeom prst="rect">
            <a:avLst/>
          </a:prstGeom>
        </p:spPr>
        <p:txBody>
          <a:bodyPr/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0" normalizeH="0" baseline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br>
              <a:rPr lang="en-US" altLang="zh-CN" sz="2800" dirty="0"/>
            </a:br>
            <a:endParaRPr lang="en-US" altLang="zh-CN" sz="2800" dirty="0"/>
          </a:p>
        </p:txBody>
      </p:sp>
      <p:sp>
        <p:nvSpPr>
          <p:cNvPr id="12" name="灯片编号占位符 10"/>
          <p:cNvSpPr>
            <a:spLocks noGrp="1"/>
          </p:cNvSpPr>
          <p:nvPr/>
        </p:nvSpPr>
        <p:spPr>
          <a:xfrm>
            <a:off x="11116234" y="6500436"/>
            <a:ext cx="977153" cy="257922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5F6318F9-E253-47E9-85CC-897CD7CB3407}" type="slidenum">
              <a:rPr lang="zh-CN" altLang="en-US" smtClean="0"/>
              <a:t>4</a:t>
            </a:fld>
            <a:endParaRPr lang="en-US" altLang="zh-CN" dirty="0"/>
          </a:p>
        </p:txBody>
      </p:sp>
      <p:sp>
        <p:nvSpPr>
          <p:cNvPr id="24" name="标题 1"/>
          <p:cNvSpPr>
            <a:spLocks noGrp="1"/>
          </p:cNvSpPr>
          <p:nvPr/>
        </p:nvSpPr>
        <p:spPr>
          <a:xfrm>
            <a:off x="1905" y="-13970"/>
            <a:ext cx="8688705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altLang="zh-CN" sz="3200" dirty="0"/>
          </a:p>
        </p:txBody>
      </p:sp>
      <p:sp>
        <p:nvSpPr>
          <p:cNvPr id="20" name="Rectangle 4"/>
          <p:cNvSpPr/>
          <p:nvPr/>
        </p:nvSpPr>
        <p:spPr>
          <a:xfrm>
            <a:off x="-3810" y="6245860"/>
            <a:ext cx="12202160" cy="6191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marL="342900" indent="0" algn="ctr" eaLnBrk="0" fontAlgn="auto" latinLnBrk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 panose="05000000000000000000" pitchFamily="2" charset="2"/>
              <a:buNone/>
            </a:pPr>
            <a:endParaRPr lang="en-US" altLang="zh-CN" sz="2000" b="1" dirty="0">
              <a:solidFill>
                <a:srgbClr val="03449C"/>
              </a:solidFill>
              <a:latin typeface="+mj-ea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21" name="Rectangle 4"/>
          <p:cNvSpPr/>
          <p:nvPr/>
        </p:nvSpPr>
        <p:spPr>
          <a:xfrm>
            <a:off x="5025390" y="7108825"/>
            <a:ext cx="12202160" cy="6191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marL="342900" indent="0" algn="ctr" eaLnBrk="0" fontAlgn="auto" latinLnBrk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 panose="05000000000000000000" pitchFamily="2" charset="2"/>
              <a:buNone/>
            </a:pPr>
            <a:endParaRPr lang="en-US" altLang="zh-CN" sz="2000" b="1" dirty="0">
              <a:solidFill>
                <a:srgbClr val="03449C"/>
              </a:solidFill>
              <a:latin typeface="+mj-ea"/>
              <a:ea typeface="+mj-ea"/>
              <a:cs typeface="Times New Roman" panose="02020603050405020304" pitchFamily="18" charset="0"/>
            </a:endParaRPr>
          </a:p>
          <a:p>
            <a:pPr marL="342900" indent="0" algn="ctr" eaLnBrk="0" fontAlgn="auto" latinLnBrk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 panose="05000000000000000000" pitchFamily="2" charset="2"/>
              <a:buNone/>
            </a:pPr>
            <a:endParaRPr lang="en-US" altLang="zh-CN" sz="2000" b="1" dirty="0">
              <a:solidFill>
                <a:srgbClr val="03449C"/>
              </a:solidFill>
              <a:latin typeface="+mj-ea"/>
              <a:ea typeface="+mj-ea"/>
              <a:cs typeface="Times New Roman" panose="02020603050405020304" pitchFamily="18" charset="0"/>
            </a:endParaRP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07FD05F9-F060-4372-A2CE-DAE90C6B25C5}"/>
              </a:ext>
            </a:extLst>
          </p:cNvPr>
          <p:cNvGrpSpPr/>
          <p:nvPr/>
        </p:nvGrpSpPr>
        <p:grpSpPr>
          <a:xfrm>
            <a:off x="73571" y="1146119"/>
            <a:ext cx="4800551" cy="5273671"/>
            <a:chOff x="152400" y="1995974"/>
            <a:chExt cx="4800551" cy="4602051"/>
          </a:xfrm>
        </p:grpSpPr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6A2D9F27-E6AF-4CA1-A120-C4ADE4A628BC}"/>
                </a:ext>
              </a:extLst>
            </p:cNvPr>
            <p:cNvSpPr/>
            <p:nvPr/>
          </p:nvSpPr>
          <p:spPr>
            <a:xfrm>
              <a:off x="152400" y="2183888"/>
              <a:ext cx="4800551" cy="4414137"/>
            </a:xfrm>
            <a:prstGeom prst="rect">
              <a:avLst/>
            </a:prstGeom>
            <a:solidFill>
              <a:srgbClr val="FFFFFF"/>
            </a:solidFill>
            <a:ln w="25400" cap="flat" cmpd="sng" algn="ctr">
              <a:solidFill>
                <a:srgbClr val="000000">
                  <a:lumMod val="20000"/>
                  <a:lumOff val="8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pic>
          <p:nvPicPr>
            <p:cNvPr id="28" name="图片 27">
              <a:extLst>
                <a:ext uri="{FF2B5EF4-FFF2-40B4-BE49-F238E27FC236}">
                  <a16:creationId xmlns:a16="http://schemas.microsoft.com/office/drawing/2014/main" id="{8ADF2EBA-DB3D-4241-AF77-8A4082B73D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clrChange>
                <a:clrFrom>
                  <a:srgbClr val="F8F9F9"/>
                </a:clrFrom>
                <a:clrTo>
                  <a:srgbClr val="F8F9F9">
                    <a:alpha val="0"/>
                  </a:srgbClr>
                </a:clrTo>
              </a:clrChange>
            </a:blip>
            <a:srcRect b="3281"/>
            <a:stretch/>
          </p:blipFill>
          <p:spPr>
            <a:xfrm>
              <a:off x="307395" y="4679737"/>
              <a:ext cx="4490559" cy="1837085"/>
            </a:xfrm>
            <a:prstGeom prst="rect">
              <a:avLst/>
            </a:prstGeom>
          </p:spPr>
        </p:pic>
        <p:pic>
          <p:nvPicPr>
            <p:cNvPr id="29" name="图片 28">
              <a:extLst>
                <a:ext uri="{FF2B5EF4-FFF2-40B4-BE49-F238E27FC236}">
                  <a16:creationId xmlns:a16="http://schemas.microsoft.com/office/drawing/2014/main" id="{03849F54-0D8E-46A2-B414-143A09DEBE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r="2574"/>
            <a:stretch/>
          </p:blipFill>
          <p:spPr>
            <a:xfrm>
              <a:off x="2264868" y="2487367"/>
              <a:ext cx="2633375" cy="2171024"/>
            </a:xfrm>
            <a:prstGeom prst="rect">
              <a:avLst/>
            </a:prstGeom>
          </p:spPr>
        </p:pic>
        <p:pic>
          <p:nvPicPr>
            <p:cNvPr id="30" name="图片 29">
              <a:extLst>
                <a:ext uri="{FF2B5EF4-FFF2-40B4-BE49-F238E27FC236}">
                  <a16:creationId xmlns:a16="http://schemas.microsoft.com/office/drawing/2014/main" id="{BEDB4113-C514-4390-B002-5C60F4E990E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82895" y="2471484"/>
              <a:ext cx="2081971" cy="2172876"/>
            </a:xfrm>
            <a:prstGeom prst="rect">
              <a:avLst/>
            </a:prstGeom>
          </p:spPr>
        </p:pic>
        <p:grpSp>
          <p:nvGrpSpPr>
            <p:cNvPr id="31" name="组合 30">
              <a:extLst>
                <a:ext uri="{FF2B5EF4-FFF2-40B4-BE49-F238E27FC236}">
                  <a16:creationId xmlns:a16="http://schemas.microsoft.com/office/drawing/2014/main" id="{FB4B17BE-3FD0-4926-8094-39FC7D684F87}"/>
                </a:ext>
              </a:extLst>
            </p:cNvPr>
            <p:cNvGrpSpPr/>
            <p:nvPr/>
          </p:nvGrpSpPr>
          <p:grpSpPr>
            <a:xfrm>
              <a:off x="368534" y="1995974"/>
              <a:ext cx="4429418" cy="406556"/>
              <a:chOff x="387682" y="-933225"/>
              <a:chExt cx="3023748" cy="390525"/>
            </a:xfrm>
            <a:solidFill>
              <a:srgbClr val="2A55A2"/>
            </a:solidFill>
          </p:grpSpPr>
          <p:sp>
            <p:nvSpPr>
              <p:cNvPr id="32" name="矩形 31">
                <a:extLst>
                  <a:ext uri="{FF2B5EF4-FFF2-40B4-BE49-F238E27FC236}">
                    <a16:creationId xmlns:a16="http://schemas.microsoft.com/office/drawing/2014/main" id="{52016817-C9BC-44ED-85F2-F04832844A4C}"/>
                  </a:ext>
                </a:extLst>
              </p:cNvPr>
              <p:cNvSpPr/>
              <p:nvPr/>
            </p:nvSpPr>
            <p:spPr>
              <a:xfrm>
                <a:off x="409219" y="-933225"/>
                <a:ext cx="3002211" cy="390525"/>
              </a:xfrm>
              <a:prstGeom prst="rect">
                <a:avLst/>
              </a:prstGeom>
              <a:solidFill>
                <a:srgbClr val="007FC6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33" name="矩形 32">
                <a:extLst>
                  <a:ext uri="{FF2B5EF4-FFF2-40B4-BE49-F238E27FC236}">
                    <a16:creationId xmlns:a16="http://schemas.microsoft.com/office/drawing/2014/main" id="{BF6588C1-2722-4229-A1C7-F6A5818E56C1}"/>
                  </a:ext>
                </a:extLst>
              </p:cNvPr>
              <p:cNvSpPr/>
              <p:nvPr/>
            </p:nvSpPr>
            <p:spPr>
              <a:xfrm>
                <a:off x="387682" y="-927284"/>
                <a:ext cx="3023748" cy="338224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微软雅黑"/>
                  </a:rPr>
                  <a:t>Evolution of Emittance and Brightness</a:t>
                </a:r>
                <a:endParaRPr kumimoji="0" lang="zh-CN" altLang="en-US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</a:endParaRPr>
              </a:p>
            </p:txBody>
          </p:sp>
        </p:grp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9E2B61C1-DDF0-4525-8140-234680DC25E2}"/>
              </a:ext>
            </a:extLst>
          </p:cNvPr>
          <p:cNvGrpSpPr/>
          <p:nvPr/>
        </p:nvGrpSpPr>
        <p:grpSpPr>
          <a:xfrm>
            <a:off x="5259137" y="1283260"/>
            <a:ext cx="6733980" cy="2322654"/>
            <a:chOff x="5306230" y="1884649"/>
            <a:chExt cx="6733980" cy="2352970"/>
          </a:xfrm>
        </p:grpSpPr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622117B3-88E0-4341-AE8A-F093FA93BB4F}"/>
                </a:ext>
              </a:extLst>
            </p:cNvPr>
            <p:cNvSpPr/>
            <p:nvPr/>
          </p:nvSpPr>
          <p:spPr>
            <a:xfrm>
              <a:off x="5306230" y="2075283"/>
              <a:ext cx="6719514" cy="2162336"/>
            </a:xfrm>
            <a:prstGeom prst="rect">
              <a:avLst/>
            </a:prstGeom>
            <a:solidFill>
              <a:srgbClr val="FFFFFF"/>
            </a:solidFill>
            <a:ln w="25400" cap="flat" cmpd="sng" algn="ctr">
              <a:solidFill>
                <a:srgbClr val="000000">
                  <a:lumMod val="20000"/>
                  <a:lumOff val="8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pic>
          <p:nvPicPr>
            <p:cNvPr id="36" name="图片 35">
              <a:extLst>
                <a:ext uri="{FF2B5EF4-FFF2-40B4-BE49-F238E27FC236}">
                  <a16:creationId xmlns:a16="http://schemas.microsoft.com/office/drawing/2014/main" id="{8FFE9333-0FC9-4BCD-B5B9-C288629B15D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9819167" y="2310026"/>
              <a:ext cx="2221043" cy="1828323"/>
            </a:xfrm>
            <a:prstGeom prst="rect">
              <a:avLst/>
            </a:prstGeom>
          </p:spPr>
        </p:pic>
        <p:pic>
          <p:nvPicPr>
            <p:cNvPr id="37" name="图片 36">
              <a:extLst>
                <a:ext uri="{FF2B5EF4-FFF2-40B4-BE49-F238E27FC236}">
                  <a16:creationId xmlns:a16="http://schemas.microsoft.com/office/drawing/2014/main" id="{2AB9B641-5915-4F39-9EF1-817AE67F6E9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306230" y="2310026"/>
              <a:ext cx="2336799" cy="1859125"/>
            </a:xfrm>
            <a:prstGeom prst="rect">
              <a:avLst/>
            </a:prstGeom>
          </p:spPr>
        </p:pic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705B8C2D-287A-4F5B-A2F5-042CCEDA4862}"/>
                </a:ext>
              </a:extLst>
            </p:cNvPr>
            <p:cNvSpPr/>
            <p:nvPr/>
          </p:nvSpPr>
          <p:spPr>
            <a:xfrm>
              <a:off x="7167103" y="1884649"/>
              <a:ext cx="3395590" cy="406555"/>
            </a:xfrm>
            <a:prstGeom prst="rect">
              <a:avLst/>
            </a:prstGeom>
            <a:solidFill>
              <a:srgbClr val="007FC6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/>
                  <a:ea typeface="微软雅黑"/>
                  <a:cs typeface="+mn-cs"/>
                </a:rPr>
                <a:t>Orbital/Optical Effects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pic>
          <p:nvPicPr>
            <p:cNvPr id="39" name="图片 38">
              <a:extLst>
                <a:ext uri="{FF2B5EF4-FFF2-40B4-BE49-F238E27FC236}">
                  <a16:creationId xmlns:a16="http://schemas.microsoft.com/office/drawing/2014/main" id="{FBC2C6C5-5E2D-4C69-9A5E-B3B10A7289E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425435" y="2217687"/>
              <a:ext cx="2619233" cy="1969071"/>
            </a:xfrm>
            <a:prstGeom prst="rect">
              <a:avLst/>
            </a:prstGeom>
          </p:spPr>
        </p:pic>
      </p:grpSp>
      <p:sp>
        <p:nvSpPr>
          <p:cNvPr id="40" name="箭头: 右 39">
            <a:extLst>
              <a:ext uri="{FF2B5EF4-FFF2-40B4-BE49-F238E27FC236}">
                <a16:creationId xmlns:a16="http://schemas.microsoft.com/office/drawing/2014/main" id="{3D9E8868-FBD1-4FAC-8D5E-6A4F142A6FC1}"/>
              </a:ext>
            </a:extLst>
          </p:cNvPr>
          <p:cNvSpPr/>
          <p:nvPr/>
        </p:nvSpPr>
        <p:spPr bwMode="auto">
          <a:xfrm>
            <a:off x="4925162" y="4873993"/>
            <a:ext cx="304334" cy="484632"/>
          </a:xfrm>
          <a:prstGeom prst="rightArrow">
            <a:avLst/>
          </a:prstGeom>
          <a:gradFill>
            <a:gsLst>
              <a:gs pos="95413">
                <a:srgbClr val="0B4FA1">
                  <a:alpha val="0"/>
                </a:srgbClr>
              </a:gs>
              <a:gs pos="32000">
                <a:srgbClr val="0060AD"/>
              </a:gs>
            </a:gsLst>
            <a:lin ang="126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baseline="-2500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1" name="箭头: 右 40">
            <a:extLst>
              <a:ext uri="{FF2B5EF4-FFF2-40B4-BE49-F238E27FC236}">
                <a16:creationId xmlns:a16="http://schemas.microsoft.com/office/drawing/2014/main" id="{A0DDE661-D588-4E36-8D9B-E4CCF470736C}"/>
              </a:ext>
            </a:extLst>
          </p:cNvPr>
          <p:cNvSpPr/>
          <p:nvPr/>
        </p:nvSpPr>
        <p:spPr bwMode="auto">
          <a:xfrm>
            <a:off x="4911558" y="2526527"/>
            <a:ext cx="304334" cy="484632"/>
          </a:xfrm>
          <a:prstGeom prst="rightArrow">
            <a:avLst/>
          </a:prstGeom>
          <a:gradFill>
            <a:gsLst>
              <a:gs pos="95413">
                <a:srgbClr val="0B4FA1">
                  <a:alpha val="0"/>
                </a:srgbClr>
              </a:gs>
              <a:gs pos="32000">
                <a:srgbClr val="0060AD"/>
              </a:gs>
            </a:gsLst>
            <a:lin ang="126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baseline="-2500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2" name="箭头: 右 41">
            <a:extLst>
              <a:ext uri="{FF2B5EF4-FFF2-40B4-BE49-F238E27FC236}">
                <a16:creationId xmlns:a16="http://schemas.microsoft.com/office/drawing/2014/main" id="{8AFAF554-FB93-4C36-A24C-D34FF4BA173C}"/>
              </a:ext>
            </a:extLst>
          </p:cNvPr>
          <p:cNvSpPr/>
          <p:nvPr/>
        </p:nvSpPr>
        <p:spPr bwMode="auto">
          <a:xfrm rot="5400000">
            <a:off x="8483409" y="3610451"/>
            <a:ext cx="458517" cy="484632"/>
          </a:xfrm>
          <a:prstGeom prst="rightArrow">
            <a:avLst/>
          </a:prstGeom>
          <a:gradFill>
            <a:gsLst>
              <a:gs pos="95413">
                <a:srgbClr val="0B4FA1">
                  <a:alpha val="0"/>
                </a:srgbClr>
              </a:gs>
              <a:gs pos="32000">
                <a:srgbClr val="0060AD"/>
              </a:gs>
            </a:gsLst>
            <a:lin ang="126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baseline="-2500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43" name="图片 42">
            <a:extLst>
              <a:ext uri="{FF2B5EF4-FFF2-40B4-BE49-F238E27FC236}">
                <a16:creationId xmlns:a16="http://schemas.microsoft.com/office/drawing/2014/main" id="{A95FB3F4-8D9B-4961-8E85-C08CE41865D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80536" y="4082026"/>
            <a:ext cx="6525754" cy="2310355"/>
          </a:xfrm>
          <a:prstGeom prst="rect">
            <a:avLst/>
          </a:prstGeom>
        </p:spPr>
      </p:pic>
      <p:sp>
        <p:nvSpPr>
          <p:cNvPr id="44" name="文本框 43">
            <a:extLst>
              <a:ext uri="{FF2B5EF4-FFF2-40B4-BE49-F238E27FC236}">
                <a16:creationId xmlns:a16="http://schemas.microsoft.com/office/drawing/2014/main" id="{89B263D1-513F-4364-B63A-6B8188509568}"/>
              </a:ext>
            </a:extLst>
          </p:cNvPr>
          <p:cNvSpPr txBox="1"/>
          <p:nvPr/>
        </p:nvSpPr>
        <p:spPr>
          <a:xfrm>
            <a:off x="321254" y="184210"/>
            <a:ext cx="778319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Background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p:transition advTm="41249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文本框 60"/>
          <p:cNvSpPr txBox="1"/>
          <p:nvPr>
            <p:custDataLst>
              <p:tags r:id="rId2"/>
            </p:custDataLst>
          </p:nvPr>
        </p:nvSpPr>
        <p:spPr>
          <a:xfrm>
            <a:off x="322730" y="2653030"/>
            <a:ext cx="12192000" cy="7962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Geometric Modal Representation</a:t>
            </a:r>
          </a:p>
        </p:txBody>
      </p: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5559742" y="1760220"/>
            <a:ext cx="1072515" cy="89281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F4F7F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02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4517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6196"/>
    </mc:Choice>
    <mc:Fallback xmlns="">
      <p:transition advTm="6196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图片 42">
            <a:extLst>
              <a:ext uri="{FF2B5EF4-FFF2-40B4-BE49-F238E27FC236}">
                <a16:creationId xmlns:a16="http://schemas.microsoft.com/office/drawing/2014/main" id="{2009AD05-F2F7-446A-96E3-DBA00950B7E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EFEFD"/>
              </a:clrFrom>
              <a:clrTo>
                <a:srgbClr val="FEFE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5676" y="1011727"/>
            <a:ext cx="6886328" cy="4590885"/>
          </a:xfrm>
          <a:prstGeom prst="rect">
            <a:avLst/>
          </a:prstGeom>
        </p:spPr>
      </p:pic>
      <p:sp>
        <p:nvSpPr>
          <p:cNvPr id="11" name="标题 8"/>
          <p:cNvSpPr>
            <a:spLocks noGrp="1"/>
          </p:cNvSpPr>
          <p:nvPr/>
        </p:nvSpPr>
        <p:spPr>
          <a:xfrm>
            <a:off x="196215" y="20637"/>
            <a:ext cx="8714703" cy="563563"/>
          </a:xfrm>
          <a:prstGeom prst="rect">
            <a:avLst/>
          </a:prstGeom>
        </p:spPr>
        <p:txBody>
          <a:bodyPr/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0" normalizeH="0" baseline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</a:b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2" name="灯片编号占位符 10"/>
          <p:cNvSpPr>
            <a:spLocks noGrp="1"/>
          </p:cNvSpPr>
          <p:nvPr/>
        </p:nvSpPr>
        <p:spPr>
          <a:xfrm>
            <a:off x="11116234" y="6500436"/>
            <a:ext cx="977153" cy="257922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6318F9-E253-47E9-85CC-897CD7CB3407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思源黑体旧字形 Light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思源黑体旧字形 Light"/>
              <a:cs typeface="+mn-cs"/>
            </a:endParaRPr>
          </a:p>
        </p:txBody>
      </p:sp>
      <p:sp>
        <p:nvSpPr>
          <p:cNvPr id="21" name="Rectangle 4"/>
          <p:cNvSpPr/>
          <p:nvPr/>
        </p:nvSpPr>
        <p:spPr>
          <a:xfrm>
            <a:off x="5025390" y="7108825"/>
            <a:ext cx="12202160" cy="6191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marL="342900" marR="0" lvl="0" indent="0" algn="ctr" defTabSz="914400" rtl="0" eaLnBrk="0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03449C"/>
              </a:solidFill>
              <a:effectLst/>
              <a:uLnTx/>
              <a:uFillTx/>
              <a:latin typeface="思源黑体旧字形 Light"/>
              <a:ea typeface="+mj-ea"/>
              <a:cs typeface="Times New Roman" panose="02020603050405020304" pitchFamily="18" charset="0"/>
            </a:endParaRPr>
          </a:p>
          <a:p>
            <a:pPr marL="342900" marR="0" lvl="0" indent="0" algn="ctr" defTabSz="914400" rtl="0" eaLnBrk="0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03449C"/>
              </a:solidFill>
              <a:effectLst/>
              <a:uLnTx/>
              <a:uFillTx/>
              <a:latin typeface="思源黑体旧字形 Light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17" name="文本框 116">
            <a:extLst>
              <a:ext uri="{FF2B5EF4-FFF2-40B4-BE49-F238E27FC236}">
                <a16:creationId xmlns:a16="http://schemas.microsoft.com/office/drawing/2014/main" id="{23B92AB2-0786-47D9-B500-44AF8B5EEDBF}"/>
              </a:ext>
            </a:extLst>
          </p:cNvPr>
          <p:cNvSpPr txBox="1"/>
          <p:nvPr/>
        </p:nvSpPr>
        <p:spPr>
          <a:xfrm>
            <a:off x="0" y="129809"/>
            <a:ext cx="1121268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From Discrete Magnet Layout to Geometric Modes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5AE3C554-68F1-4FC0-ACBD-45FF3C5564E1}"/>
              </a:ext>
            </a:extLst>
          </p:cNvPr>
          <p:cNvSpPr txBox="1"/>
          <p:nvPr/>
        </p:nvSpPr>
        <p:spPr>
          <a:xfrm>
            <a:off x="-75388" y="6142851"/>
            <a:ext cx="11909647" cy="4895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000" dirty="0">
                <a:solidFill>
                  <a:srgbClr val="0C489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en-US" altLang="zh-CN" sz="2200" dirty="0">
                <a:solidFill>
                  <a:srgbClr val="0C489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Eigenmodes form a spatial basis ordered from global smoothness to local variation</a:t>
            </a:r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F13326EF-347E-41C6-9F0B-32025A3D84D9}"/>
              </a:ext>
            </a:extLst>
          </p:cNvPr>
          <p:cNvGrpSpPr/>
          <p:nvPr/>
        </p:nvGrpSpPr>
        <p:grpSpPr>
          <a:xfrm>
            <a:off x="3358811" y="5819084"/>
            <a:ext cx="5131118" cy="374637"/>
            <a:chOff x="3779800" y="6204991"/>
            <a:chExt cx="5131118" cy="374637"/>
          </a:xfrm>
        </p:grpSpPr>
        <p:graphicFrame>
          <p:nvGraphicFramePr>
            <p:cNvPr id="33" name="对象 32">
              <a:extLst>
                <a:ext uri="{FF2B5EF4-FFF2-40B4-BE49-F238E27FC236}">
                  <a16:creationId xmlns:a16="http://schemas.microsoft.com/office/drawing/2014/main" id="{4A0C22D4-8A03-40F9-8394-1C4356397445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465756947"/>
                </p:ext>
              </p:extLst>
            </p:nvPr>
          </p:nvGraphicFramePr>
          <p:xfrm>
            <a:off x="3779800" y="6239903"/>
            <a:ext cx="790575" cy="3397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444240" imgH="190440" progId="Equation.DSMT4">
                    <p:embed/>
                  </p:oleObj>
                </mc:Choice>
                <mc:Fallback>
                  <p:oleObj name="Equation" r:id="rId6" imgW="444240" imgH="19044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3779800" y="6239903"/>
                          <a:ext cx="790575" cy="3397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2" name="文本框 61">
              <a:extLst>
                <a:ext uri="{FF2B5EF4-FFF2-40B4-BE49-F238E27FC236}">
                  <a16:creationId xmlns:a16="http://schemas.microsoft.com/office/drawing/2014/main" id="{8146AAA2-ADEB-46B1-B559-957315D85132}"/>
                </a:ext>
              </a:extLst>
            </p:cNvPr>
            <p:cNvSpPr txBox="1"/>
            <p:nvPr/>
          </p:nvSpPr>
          <p:spPr>
            <a:xfrm>
              <a:off x="4520760" y="6204991"/>
              <a:ext cx="439015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faster variation, not larger amplitude</a:t>
              </a:r>
              <a:endPara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id="{9245A5F4-AAFA-478A-859C-63A7B2527A4E}"/>
              </a:ext>
            </a:extLst>
          </p:cNvPr>
          <p:cNvGrpSpPr/>
          <p:nvPr/>
        </p:nvGrpSpPr>
        <p:grpSpPr>
          <a:xfrm>
            <a:off x="7535082" y="1015529"/>
            <a:ext cx="4739756" cy="4624555"/>
            <a:chOff x="7535082" y="1015529"/>
            <a:chExt cx="4739756" cy="4624555"/>
          </a:xfrm>
        </p:grpSpPr>
        <p:sp>
          <p:nvSpPr>
            <p:cNvPr id="73" name="矩形: 圆角 72">
              <a:extLst>
                <a:ext uri="{FF2B5EF4-FFF2-40B4-BE49-F238E27FC236}">
                  <a16:creationId xmlns:a16="http://schemas.microsoft.com/office/drawing/2014/main" id="{694355F5-32B6-4D63-B07A-BBF8498172E0}"/>
                </a:ext>
              </a:extLst>
            </p:cNvPr>
            <p:cNvSpPr/>
            <p:nvPr/>
          </p:nvSpPr>
          <p:spPr>
            <a:xfrm>
              <a:off x="8359796" y="4184860"/>
              <a:ext cx="3315921" cy="1455224"/>
            </a:xfrm>
            <a:prstGeom prst="roundRect">
              <a:avLst/>
            </a:prstGeom>
            <a:solidFill>
              <a:srgbClr val="F2FAFF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CD8CE90A-227D-4335-B59F-A0A6FF6125FE}"/>
                </a:ext>
              </a:extLst>
            </p:cNvPr>
            <p:cNvSpPr/>
            <p:nvPr/>
          </p:nvSpPr>
          <p:spPr>
            <a:xfrm>
              <a:off x="7535083" y="1015529"/>
              <a:ext cx="4238180" cy="4590885"/>
            </a:xfrm>
            <a:prstGeom prst="rect">
              <a:avLst/>
            </a:prstGeom>
            <a:noFill/>
            <a:ln>
              <a:solidFill>
                <a:srgbClr val="DEEE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" name="组合 1">
              <a:extLst>
                <a:ext uri="{FF2B5EF4-FFF2-40B4-BE49-F238E27FC236}">
                  <a16:creationId xmlns:a16="http://schemas.microsoft.com/office/drawing/2014/main" id="{C0B017C7-CEBD-48CF-9720-5562B03E29F1}"/>
                </a:ext>
              </a:extLst>
            </p:cNvPr>
            <p:cNvGrpSpPr/>
            <p:nvPr/>
          </p:nvGrpSpPr>
          <p:grpSpPr>
            <a:xfrm>
              <a:off x="7535082" y="1065051"/>
              <a:ext cx="4739756" cy="4416434"/>
              <a:chOff x="7535082" y="1065051"/>
              <a:chExt cx="4739756" cy="4416434"/>
            </a:xfrm>
          </p:grpSpPr>
          <p:sp>
            <p:nvSpPr>
              <p:cNvPr id="38" name="矩形: 圆角 37">
                <a:extLst>
                  <a:ext uri="{FF2B5EF4-FFF2-40B4-BE49-F238E27FC236}">
                    <a16:creationId xmlns:a16="http://schemas.microsoft.com/office/drawing/2014/main" id="{5B61E04F-96C2-45FE-B5AE-377023E27FCF}"/>
                  </a:ext>
                </a:extLst>
              </p:cNvPr>
              <p:cNvSpPr/>
              <p:nvPr/>
            </p:nvSpPr>
            <p:spPr>
              <a:xfrm>
                <a:off x="7535082" y="1065051"/>
                <a:ext cx="4215379" cy="4416434"/>
              </a:xfrm>
              <a:prstGeom prst="roundRect">
                <a:avLst/>
              </a:prstGeom>
              <a:solidFill>
                <a:srgbClr val="F2FAFF">
                  <a:alpha val="8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矩形: 圆角 9">
                <a:extLst>
                  <a:ext uri="{FF2B5EF4-FFF2-40B4-BE49-F238E27FC236}">
                    <a16:creationId xmlns:a16="http://schemas.microsoft.com/office/drawing/2014/main" id="{7EBEA73B-8E45-4BFE-AA13-8F91671ABBF1}"/>
                  </a:ext>
                </a:extLst>
              </p:cNvPr>
              <p:cNvSpPr/>
              <p:nvPr/>
            </p:nvSpPr>
            <p:spPr>
              <a:xfrm>
                <a:off x="8766223" y="3351274"/>
                <a:ext cx="1736677" cy="443852"/>
              </a:xfrm>
              <a:prstGeom prst="roundRect">
                <a:avLst/>
              </a:prstGeom>
              <a:solidFill>
                <a:srgbClr val="DBEAF9"/>
              </a:solidFill>
              <a:ln>
                <a:solidFill>
                  <a:srgbClr val="E6F1F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graphicFrame>
            <p:nvGraphicFramePr>
              <p:cNvPr id="15" name="对象 14">
                <a:extLst>
                  <a:ext uri="{FF2B5EF4-FFF2-40B4-BE49-F238E27FC236}">
                    <a16:creationId xmlns:a16="http://schemas.microsoft.com/office/drawing/2014/main" id="{8790CE26-4B37-40F9-85EB-01FAC692A7C2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206429216"/>
                  </p:ext>
                </p:extLst>
              </p:nvPr>
            </p:nvGraphicFramePr>
            <p:xfrm>
              <a:off x="9018020" y="3381327"/>
              <a:ext cx="1233082" cy="35230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8" imgW="622080" imgH="177480" progId="Equation.DSMT4">
                      <p:embed/>
                    </p:oleObj>
                  </mc:Choice>
                  <mc:Fallback>
                    <p:oleObj name="Equation" r:id="rId8" imgW="622080" imgH="177480" progId="Equation.DSMT4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9"/>
                          <a:stretch>
                            <a:fillRect/>
                          </a:stretch>
                        </p:blipFill>
                        <p:spPr>
                          <a:xfrm>
                            <a:off x="9018020" y="3381327"/>
                            <a:ext cx="1233082" cy="352309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F9C13C35-7F7C-4CBC-82A7-80F11A8E6961}"/>
                  </a:ext>
                </a:extLst>
              </p:cNvPr>
              <p:cNvSpPr txBox="1"/>
              <p:nvPr/>
            </p:nvSpPr>
            <p:spPr>
              <a:xfrm>
                <a:off x="8052408" y="2854792"/>
                <a:ext cx="328487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000" dirty="0">
                    <a:solidFill>
                      <a:srgbClr val="0C489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Geometric roughness operator</a:t>
                </a:r>
                <a:endParaRPr lang="zh-CN" altLang="en-US" sz="2000" dirty="0">
                  <a:solidFill>
                    <a:srgbClr val="0C489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5" name="矩形: 圆角 44">
                <a:extLst>
                  <a:ext uri="{FF2B5EF4-FFF2-40B4-BE49-F238E27FC236}">
                    <a16:creationId xmlns:a16="http://schemas.microsoft.com/office/drawing/2014/main" id="{8C0DEE15-444A-4B5D-B829-3209B09146DF}"/>
                  </a:ext>
                </a:extLst>
              </p:cNvPr>
              <p:cNvSpPr/>
              <p:nvPr/>
            </p:nvSpPr>
            <p:spPr>
              <a:xfrm>
                <a:off x="8226911" y="1862747"/>
                <a:ext cx="2854522" cy="635073"/>
              </a:xfrm>
              <a:prstGeom prst="roundRect">
                <a:avLst/>
              </a:prstGeom>
              <a:solidFill>
                <a:srgbClr val="DBEAF9"/>
              </a:solidFill>
              <a:ln>
                <a:solidFill>
                  <a:srgbClr val="E6F1F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graphicFrame>
            <p:nvGraphicFramePr>
              <p:cNvPr id="20" name="对象 19">
                <a:extLst>
                  <a:ext uri="{FF2B5EF4-FFF2-40B4-BE49-F238E27FC236}">
                    <a16:creationId xmlns:a16="http://schemas.microsoft.com/office/drawing/2014/main" id="{BA1B5981-B5EB-497D-B2E6-C9227F4670C3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784969053"/>
                  </p:ext>
                </p:extLst>
              </p:nvPr>
            </p:nvGraphicFramePr>
            <p:xfrm>
              <a:off x="8387586" y="1811180"/>
              <a:ext cx="2540655" cy="70788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0" imgW="1104840" imgH="355320" progId="Equation.DSMT4">
                      <p:embed/>
                    </p:oleObj>
                  </mc:Choice>
                  <mc:Fallback>
                    <p:oleObj name="Equation" r:id="rId10" imgW="1104840" imgH="355320" progId="Equation.DSMT4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11"/>
                          <a:stretch>
                            <a:fillRect/>
                          </a:stretch>
                        </p:blipFill>
                        <p:spPr>
                          <a:xfrm>
                            <a:off x="8387586" y="1811180"/>
                            <a:ext cx="2540655" cy="707885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48" name="文本框 47">
                <a:extLst>
                  <a:ext uri="{FF2B5EF4-FFF2-40B4-BE49-F238E27FC236}">
                    <a16:creationId xmlns:a16="http://schemas.microsoft.com/office/drawing/2014/main" id="{76414F9A-A543-4814-916F-BED8F80B8861}"/>
                  </a:ext>
                </a:extLst>
              </p:cNvPr>
              <p:cNvSpPr txBox="1"/>
              <p:nvPr/>
            </p:nvSpPr>
            <p:spPr>
              <a:xfrm>
                <a:off x="7874483" y="1117714"/>
                <a:ext cx="3559379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2000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Neighbor-to-neighbor variation</a:t>
                </a:r>
              </a:p>
              <a:p>
                <a:pPr algn="ctr"/>
                <a:r>
                  <a:rPr lang="en-US" altLang="zh-CN" sz="2000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(periodic difference)</a:t>
                </a:r>
                <a:endParaRPr lang="zh-CN" altLang="en-US" sz="20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0" name="矩形: 圆角 49">
                <a:extLst>
                  <a:ext uri="{FF2B5EF4-FFF2-40B4-BE49-F238E27FC236}">
                    <a16:creationId xmlns:a16="http://schemas.microsoft.com/office/drawing/2014/main" id="{9AB3BB5A-5E8F-4F39-9504-3C15902581B5}"/>
                  </a:ext>
                </a:extLst>
              </p:cNvPr>
              <p:cNvSpPr/>
              <p:nvPr/>
            </p:nvSpPr>
            <p:spPr>
              <a:xfrm>
                <a:off x="8769170" y="4547306"/>
                <a:ext cx="1972193" cy="520132"/>
              </a:xfrm>
              <a:prstGeom prst="roundRect">
                <a:avLst/>
              </a:prstGeom>
              <a:solidFill>
                <a:srgbClr val="DBEAF9"/>
              </a:solidFill>
              <a:ln>
                <a:solidFill>
                  <a:srgbClr val="E6F1F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51" name="文本框 50">
                <a:extLst>
                  <a:ext uri="{FF2B5EF4-FFF2-40B4-BE49-F238E27FC236}">
                    <a16:creationId xmlns:a16="http://schemas.microsoft.com/office/drawing/2014/main" id="{B1396A22-FD37-4900-B486-7389B174605A}"/>
                  </a:ext>
                </a:extLst>
              </p:cNvPr>
              <p:cNvSpPr txBox="1"/>
              <p:nvPr/>
            </p:nvSpPr>
            <p:spPr>
              <a:xfrm>
                <a:off x="7851681" y="4127448"/>
                <a:ext cx="389878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2000" dirty="0">
                    <a:solidFill>
                      <a:srgbClr val="0C489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Generalized eigenvalue problem</a:t>
                </a:r>
                <a:endParaRPr lang="zh-CN" altLang="en-US" sz="2000" dirty="0">
                  <a:solidFill>
                    <a:srgbClr val="0C489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aphicFrame>
            <p:nvGraphicFramePr>
              <p:cNvPr id="24" name="对象 23">
                <a:extLst>
                  <a:ext uri="{FF2B5EF4-FFF2-40B4-BE49-F238E27FC236}">
                    <a16:creationId xmlns:a16="http://schemas.microsoft.com/office/drawing/2014/main" id="{837F50E6-541D-4197-8C57-046BA48D47DF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796820320"/>
                  </p:ext>
                </p:extLst>
              </p:nvPr>
            </p:nvGraphicFramePr>
            <p:xfrm>
              <a:off x="8901160" y="4604501"/>
              <a:ext cx="1692488" cy="44539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2" imgW="723600" imgH="190440" progId="Equation.DSMT4">
                      <p:embed/>
                    </p:oleObj>
                  </mc:Choice>
                  <mc:Fallback>
                    <p:oleObj name="Equation" r:id="rId12" imgW="723600" imgH="190440" progId="Equation.DSMT4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13"/>
                          <a:stretch>
                            <a:fillRect/>
                          </a:stretch>
                        </p:blipFill>
                        <p:spPr>
                          <a:xfrm>
                            <a:off x="8901160" y="4604501"/>
                            <a:ext cx="1692488" cy="445392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54" name="文本框 53">
                <a:extLst>
                  <a:ext uri="{FF2B5EF4-FFF2-40B4-BE49-F238E27FC236}">
                    <a16:creationId xmlns:a16="http://schemas.microsoft.com/office/drawing/2014/main" id="{FBE5EF73-622B-4643-8B6C-F6F6110D1026}"/>
                  </a:ext>
                </a:extLst>
              </p:cNvPr>
              <p:cNvSpPr txBox="1"/>
              <p:nvPr/>
            </p:nvSpPr>
            <p:spPr>
              <a:xfrm>
                <a:off x="7952376" y="5142931"/>
                <a:ext cx="4322462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1600" dirty="0">
                    <a:solidFill>
                      <a:srgbClr val="0C489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 accounts for nonuniform magnet spacing</a:t>
                </a:r>
                <a:endParaRPr lang="zh-CN" altLang="en-US" sz="1600" dirty="0">
                  <a:solidFill>
                    <a:srgbClr val="0C489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8" name="AutoShape 7" descr="周期储存环与磁铁节点示意图">
                <a:extLst>
                  <a:ext uri="{FF2B5EF4-FFF2-40B4-BE49-F238E27FC236}">
                    <a16:creationId xmlns:a16="http://schemas.microsoft.com/office/drawing/2014/main" id="{216990E2-6601-42AF-BF42-45D04A509DF4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9542445" y="3276600"/>
                <a:ext cx="304800" cy="3048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箭头: 下 45">
                <a:extLst>
                  <a:ext uri="{FF2B5EF4-FFF2-40B4-BE49-F238E27FC236}">
                    <a16:creationId xmlns:a16="http://schemas.microsoft.com/office/drawing/2014/main" id="{C08ADC83-C754-4FA1-BCE0-C07B99287D68}"/>
                  </a:ext>
                </a:extLst>
              </p:cNvPr>
              <p:cNvSpPr/>
              <p:nvPr/>
            </p:nvSpPr>
            <p:spPr>
              <a:xfrm>
                <a:off x="9452529" y="2586108"/>
                <a:ext cx="394716" cy="380247"/>
              </a:xfrm>
              <a:prstGeom prst="downArrow">
                <a:avLst/>
              </a:prstGeom>
              <a:solidFill>
                <a:srgbClr val="1C87E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8" name="箭头: 下 77">
                <a:extLst>
                  <a:ext uri="{FF2B5EF4-FFF2-40B4-BE49-F238E27FC236}">
                    <a16:creationId xmlns:a16="http://schemas.microsoft.com/office/drawing/2014/main" id="{8A964C82-2EF0-4E70-BE96-9338DC5D8763}"/>
                  </a:ext>
                </a:extLst>
              </p:cNvPr>
              <p:cNvSpPr/>
              <p:nvPr/>
            </p:nvSpPr>
            <p:spPr>
              <a:xfrm>
                <a:off x="9441495" y="3842877"/>
                <a:ext cx="394716" cy="380247"/>
              </a:xfrm>
              <a:prstGeom prst="downArrow">
                <a:avLst/>
              </a:prstGeom>
              <a:solidFill>
                <a:srgbClr val="1C87E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3976676190"/>
      </p:ext>
    </p:extLst>
  </p:cSld>
  <p:clrMapOvr>
    <a:masterClrMapping/>
  </p:clrMapOvr>
  <p:transition advTm="7544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38">
            <a:extLst>
              <a:ext uri="{FF2B5EF4-FFF2-40B4-BE49-F238E27FC236}">
                <a16:creationId xmlns:a16="http://schemas.microsoft.com/office/drawing/2014/main" id="{F7F4387B-0B44-401B-850B-FE6CAC75FFB4}"/>
              </a:ext>
            </a:extLst>
          </p:cNvPr>
          <p:cNvSpPr/>
          <p:nvPr/>
        </p:nvSpPr>
        <p:spPr>
          <a:xfrm>
            <a:off x="1105425" y="5698213"/>
            <a:ext cx="3019358" cy="713324"/>
          </a:xfrm>
          <a:prstGeom prst="roundRect">
            <a:avLst>
              <a:gd name="adj" fmla="val 25000"/>
            </a:avLst>
          </a:prstGeom>
          <a:solidFill>
            <a:srgbClr val="EFFAF5"/>
          </a:solidFill>
          <a:ln w="12700">
            <a:solidFill>
              <a:srgbClr val="BFE5D5"/>
            </a:solidFill>
            <a:prstDash val="solid"/>
          </a:ln>
        </p:spPr>
        <p:txBody>
          <a:bodyPr/>
          <a:lstStyle/>
          <a:p>
            <a:endParaRPr lang="en-US" altLang="zh-CN" dirty="0"/>
          </a:p>
        </p:txBody>
      </p:sp>
      <p:sp>
        <p:nvSpPr>
          <p:cNvPr id="11" name="标题 8"/>
          <p:cNvSpPr>
            <a:spLocks noGrp="1"/>
          </p:cNvSpPr>
          <p:nvPr/>
        </p:nvSpPr>
        <p:spPr>
          <a:xfrm>
            <a:off x="116333" y="114675"/>
            <a:ext cx="11977054" cy="563563"/>
          </a:xfrm>
          <a:prstGeom prst="rect">
            <a:avLst/>
          </a:prstGeom>
        </p:spPr>
        <p:txBody>
          <a:bodyPr/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0" normalizeH="0" baseline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Projection of Alignment Errors onto Geometric Modes</a:t>
            </a:r>
          </a:p>
        </p:txBody>
      </p:sp>
      <p:sp>
        <p:nvSpPr>
          <p:cNvPr id="12" name="灯片编号占位符 10"/>
          <p:cNvSpPr>
            <a:spLocks noGrp="1"/>
          </p:cNvSpPr>
          <p:nvPr/>
        </p:nvSpPr>
        <p:spPr>
          <a:xfrm>
            <a:off x="11116234" y="6500436"/>
            <a:ext cx="977153" cy="257922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6318F9-E253-47E9-85CC-897CD7CB3407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思源黑体旧字形 Light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思源黑体旧字形 Light"/>
              <a:cs typeface="+mn-cs"/>
            </a:endParaRPr>
          </a:p>
        </p:txBody>
      </p:sp>
      <p:sp>
        <p:nvSpPr>
          <p:cNvPr id="21" name="Rectangle 4"/>
          <p:cNvSpPr/>
          <p:nvPr/>
        </p:nvSpPr>
        <p:spPr>
          <a:xfrm>
            <a:off x="5079374" y="7104270"/>
            <a:ext cx="12202160" cy="6191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marL="342900" marR="0" lvl="0" indent="0" algn="ctr" defTabSz="914400" rtl="0" eaLnBrk="0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03449C"/>
              </a:solidFill>
              <a:effectLst/>
              <a:uLnTx/>
              <a:uFillTx/>
              <a:latin typeface="思源黑体旧字形 Light"/>
              <a:ea typeface="+mj-ea"/>
              <a:cs typeface="Times New Roman" panose="02020603050405020304" pitchFamily="18" charset="0"/>
            </a:endParaRPr>
          </a:p>
          <a:p>
            <a:pPr marL="342900" marR="0" lvl="0" indent="0" algn="ctr" defTabSz="914400" rtl="0" eaLnBrk="0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03449C"/>
              </a:solidFill>
              <a:effectLst/>
              <a:uLnTx/>
              <a:uFillTx/>
              <a:latin typeface="思源黑体旧字形 Light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3145A0A-DE41-4877-B7BD-510F4E13CAC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6572" y="1642375"/>
            <a:ext cx="3013740" cy="408014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B1D07F9F-2A36-47F5-9123-CC41BEBC3A46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2898" y="1980189"/>
            <a:ext cx="3942697" cy="1448811"/>
          </a:xfrm>
          <a:prstGeom prst="rect">
            <a:avLst/>
          </a:prstGeom>
        </p:spPr>
      </p:pic>
      <p:graphicFrame>
        <p:nvGraphicFramePr>
          <p:cNvPr id="18" name="对象 17">
            <a:extLst>
              <a:ext uri="{FF2B5EF4-FFF2-40B4-BE49-F238E27FC236}">
                <a16:creationId xmlns:a16="http://schemas.microsoft.com/office/drawing/2014/main" id="{FD95757C-AE60-4241-B3F2-3799665CD17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232329"/>
              </p:ext>
            </p:extLst>
          </p:nvPr>
        </p:nvGraphicFramePr>
        <p:xfrm>
          <a:off x="501079" y="3653930"/>
          <a:ext cx="3781446" cy="563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549080" imgH="203040" progId="Equation.DSMT4">
                  <p:embed/>
                </p:oleObj>
              </mc:Choice>
              <mc:Fallback>
                <p:oleObj name="Equation" r:id="rId7" imgW="154908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01079" y="3653930"/>
                        <a:ext cx="3781446" cy="5635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" name="文本框 37">
            <a:extLst>
              <a:ext uri="{FF2B5EF4-FFF2-40B4-BE49-F238E27FC236}">
                <a16:creationId xmlns:a16="http://schemas.microsoft.com/office/drawing/2014/main" id="{CE4F0E67-965D-4360-9B30-2000CEEBB20A}"/>
              </a:ext>
            </a:extLst>
          </p:cNvPr>
          <p:cNvSpPr txBox="1"/>
          <p:nvPr/>
        </p:nvSpPr>
        <p:spPr>
          <a:xfrm>
            <a:off x="422083" y="4305028"/>
            <a:ext cx="3781446" cy="7766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fr-FR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Discrete alignment deviations at magnet locations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Shape 6">
            <a:extLst>
              <a:ext uri="{FF2B5EF4-FFF2-40B4-BE49-F238E27FC236}">
                <a16:creationId xmlns:a16="http://schemas.microsoft.com/office/drawing/2014/main" id="{47EBF1EC-B87D-462E-8BD3-4762F6116814}"/>
              </a:ext>
            </a:extLst>
          </p:cNvPr>
          <p:cNvSpPr/>
          <p:nvPr/>
        </p:nvSpPr>
        <p:spPr>
          <a:xfrm>
            <a:off x="5793233" y="1081492"/>
            <a:ext cx="6183149" cy="563562"/>
          </a:xfrm>
          <a:prstGeom prst="rect">
            <a:avLst/>
          </a:prstGeom>
          <a:solidFill>
            <a:srgbClr val="E3EFFB"/>
          </a:solidFill>
          <a:ln w="12700">
            <a:noFill/>
            <a:prstDash val="solid"/>
          </a:ln>
        </p:spPr>
        <p:txBody>
          <a:bodyPr/>
          <a:lstStyle/>
          <a:p>
            <a:endParaRPr lang="en-US" altLang="zh-CN" sz="2000" b="1" dirty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3179CE6B-185C-4D52-B169-093918BD7942}"/>
              </a:ext>
            </a:extLst>
          </p:cNvPr>
          <p:cNvSpPr txBox="1"/>
          <p:nvPr/>
        </p:nvSpPr>
        <p:spPr>
          <a:xfrm>
            <a:off x="5844242" y="1124963"/>
            <a:ext cx="618314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200" b="1" i="0" u="none" strike="noStrike" kern="1200" cap="none" spc="0" normalizeH="0" baseline="0" noProof="0" dirty="0">
                <a:ln>
                  <a:noFill/>
                </a:ln>
                <a:solidFill>
                  <a:srgbClr val="0B469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Projection onto geometric modal basis</a:t>
            </a:r>
          </a:p>
        </p:txBody>
      </p:sp>
      <p:sp>
        <p:nvSpPr>
          <p:cNvPr id="32" name="矩形: 圆角 31">
            <a:extLst>
              <a:ext uri="{FF2B5EF4-FFF2-40B4-BE49-F238E27FC236}">
                <a16:creationId xmlns:a16="http://schemas.microsoft.com/office/drawing/2014/main" id="{85CC71F7-97DD-4B1C-B894-9CF6AC0E9627}"/>
              </a:ext>
            </a:extLst>
          </p:cNvPr>
          <p:cNvSpPr/>
          <p:nvPr/>
        </p:nvSpPr>
        <p:spPr>
          <a:xfrm>
            <a:off x="197386" y="1054755"/>
            <a:ext cx="4453417" cy="614702"/>
          </a:xfrm>
          <a:prstGeom prst="roundRect">
            <a:avLst/>
          </a:prstGeom>
          <a:solidFill>
            <a:srgbClr val="EAF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A2184E7F-A270-466E-9942-4017EC75A5ED}"/>
              </a:ext>
            </a:extLst>
          </p:cNvPr>
          <p:cNvSpPr txBox="1"/>
          <p:nvPr/>
        </p:nvSpPr>
        <p:spPr>
          <a:xfrm>
            <a:off x="179912" y="1200387"/>
            <a:ext cx="45219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0B46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Alignment error in physical space</a:t>
            </a:r>
            <a:endParaRPr lang="zh-CN" altLang="en-US" sz="2000" b="1" dirty="0">
              <a:solidFill>
                <a:srgbClr val="0B469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278175E2-4B09-4209-A912-82702C7D6CD4}"/>
              </a:ext>
            </a:extLst>
          </p:cNvPr>
          <p:cNvGrpSpPr/>
          <p:nvPr/>
        </p:nvGrpSpPr>
        <p:grpSpPr>
          <a:xfrm>
            <a:off x="8943645" y="1906888"/>
            <a:ext cx="3083746" cy="3643012"/>
            <a:chOff x="8943645" y="1906888"/>
            <a:chExt cx="3083746" cy="3643012"/>
          </a:xfrm>
        </p:grpSpPr>
        <p:sp>
          <p:nvSpPr>
            <p:cNvPr id="42" name="Shape 545">
              <a:extLst>
                <a:ext uri="{FF2B5EF4-FFF2-40B4-BE49-F238E27FC236}">
                  <a16:creationId xmlns:a16="http://schemas.microsoft.com/office/drawing/2014/main" id="{B1724CAD-4CE9-474A-9C2A-2A05927E9BC0}"/>
                </a:ext>
              </a:extLst>
            </p:cNvPr>
            <p:cNvSpPr/>
            <p:nvPr/>
          </p:nvSpPr>
          <p:spPr>
            <a:xfrm>
              <a:off x="9316422" y="1906888"/>
              <a:ext cx="2037378" cy="683911"/>
            </a:xfrm>
            <a:prstGeom prst="roundRect">
              <a:avLst>
                <a:gd name="adj" fmla="val 14286"/>
              </a:avLst>
            </a:prstGeom>
            <a:solidFill>
              <a:srgbClr val="E3EFFB"/>
            </a:solidFill>
            <a:ln w="19050">
              <a:solidFill>
                <a:srgbClr val="98BDE8"/>
              </a:solidFill>
              <a:prstDash val="solid"/>
            </a:ln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27" name="对象 26">
              <a:extLst>
                <a:ext uri="{FF2B5EF4-FFF2-40B4-BE49-F238E27FC236}">
                  <a16:creationId xmlns:a16="http://schemas.microsoft.com/office/drawing/2014/main" id="{C79862E3-156D-4C6F-9C72-0DF5B6D0F967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557251723"/>
                </p:ext>
              </p:extLst>
            </p:nvPr>
          </p:nvGraphicFramePr>
          <p:xfrm>
            <a:off x="9489768" y="1959379"/>
            <a:ext cx="1690686" cy="5635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609480" imgH="203040" progId="Equation.DSMT4">
                    <p:embed/>
                  </p:oleObj>
                </mc:Choice>
                <mc:Fallback>
                  <p:oleObj name="Equation" r:id="rId9" imgW="609480" imgH="20304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9489768" y="1959379"/>
                          <a:ext cx="1690686" cy="56356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id="{E081CC0E-54B3-4798-A9AB-4C71280DEB90}"/>
                </a:ext>
              </a:extLst>
            </p:cNvPr>
            <p:cNvSpPr txBox="1"/>
            <p:nvPr/>
          </p:nvSpPr>
          <p:spPr>
            <a:xfrm>
              <a:off x="8943645" y="2698193"/>
              <a:ext cx="3083746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altLang="zh-CN" dirty="0">
                  <a:solidFill>
                    <a:srgbClr val="4D71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weighted projection onto the geometric basis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altLang="zh-CN" dirty="0">
                  <a:solidFill>
                    <a:srgbClr val="4D71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 accounts for nonuniform magnet spacing</a:t>
              </a:r>
              <a:endParaRPr lang="zh-CN" altLang="en-US" dirty="0">
                <a:solidFill>
                  <a:srgbClr val="4D71A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3" name="Shape 545">
              <a:extLst>
                <a:ext uri="{FF2B5EF4-FFF2-40B4-BE49-F238E27FC236}">
                  <a16:creationId xmlns:a16="http://schemas.microsoft.com/office/drawing/2014/main" id="{3024D22F-A2BA-4EEA-B626-3063080ABAD7}"/>
                </a:ext>
              </a:extLst>
            </p:cNvPr>
            <p:cNvSpPr/>
            <p:nvPr/>
          </p:nvSpPr>
          <p:spPr>
            <a:xfrm>
              <a:off x="9316422" y="4665652"/>
              <a:ext cx="2037378" cy="884248"/>
            </a:xfrm>
            <a:prstGeom prst="roundRect">
              <a:avLst>
                <a:gd name="adj" fmla="val 14286"/>
              </a:avLst>
            </a:prstGeom>
            <a:solidFill>
              <a:srgbClr val="E3EFFB"/>
            </a:solidFill>
            <a:ln w="19050">
              <a:noFill/>
              <a:prstDash val="solid"/>
            </a:ln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39" name="对象 38">
              <a:extLst>
                <a:ext uri="{FF2B5EF4-FFF2-40B4-BE49-F238E27FC236}">
                  <a16:creationId xmlns:a16="http://schemas.microsoft.com/office/drawing/2014/main" id="{914DD1C4-675A-4C1C-8ACB-0F1F7E9B4FAF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009748202"/>
                </p:ext>
              </p:extLst>
            </p:nvPr>
          </p:nvGraphicFramePr>
          <p:xfrm>
            <a:off x="9667376" y="4664092"/>
            <a:ext cx="1503917" cy="8291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1" imgW="609480" imgH="368280" progId="Equation.DSMT4">
                    <p:embed/>
                  </p:oleObj>
                </mc:Choice>
                <mc:Fallback>
                  <p:oleObj name="Equation" r:id="rId11" imgW="609480" imgH="36828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9667376" y="4664092"/>
                          <a:ext cx="1503917" cy="829154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656D8CC3-6BCE-4593-97D2-CA0A02AF42A0}"/>
                </a:ext>
              </a:extLst>
            </p:cNvPr>
            <p:cNvSpPr txBox="1"/>
            <p:nvPr/>
          </p:nvSpPr>
          <p:spPr>
            <a:xfrm>
              <a:off x="9258021" y="4185489"/>
              <a:ext cx="193473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b="1" dirty="0">
                  <a:solidFill>
                    <a:srgbClr val="0B469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Reconstruct:</a:t>
              </a:r>
              <a:endParaRPr lang="zh-CN" altLang="en-US" b="1" dirty="0">
                <a:solidFill>
                  <a:srgbClr val="0B469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pic>
        <p:nvPicPr>
          <p:cNvPr id="49" name="图片 48">
            <a:extLst>
              <a:ext uri="{FF2B5EF4-FFF2-40B4-BE49-F238E27FC236}">
                <a16:creationId xmlns:a16="http://schemas.microsoft.com/office/drawing/2014/main" id="{F7E3D70F-CA55-4CC0-9414-A470D4EE15DF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34194" y="2875774"/>
            <a:ext cx="1562378" cy="778156"/>
          </a:xfrm>
          <a:prstGeom prst="rect">
            <a:avLst/>
          </a:prstGeom>
        </p:spPr>
      </p:pic>
      <p:sp>
        <p:nvSpPr>
          <p:cNvPr id="60" name="文本框 59">
            <a:extLst>
              <a:ext uri="{FF2B5EF4-FFF2-40B4-BE49-F238E27FC236}">
                <a16:creationId xmlns:a16="http://schemas.microsoft.com/office/drawing/2014/main" id="{FA8F9BFC-BE84-4B0F-8E84-5C0B465982A3}"/>
              </a:ext>
            </a:extLst>
          </p:cNvPr>
          <p:cNvSpPr txBox="1"/>
          <p:nvPr/>
        </p:nvSpPr>
        <p:spPr>
          <a:xfrm>
            <a:off x="4361813" y="2356361"/>
            <a:ext cx="1507140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0B46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Project</a:t>
            </a:r>
          </a:p>
          <a:p>
            <a:pPr algn="ctr"/>
            <a:r>
              <a:rPr lang="en-US" altLang="zh-CN" dirty="0">
                <a:solidFill>
                  <a:srgbClr val="0B46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(decompose)</a:t>
            </a:r>
            <a:endParaRPr lang="zh-CN" altLang="en-US" dirty="0">
              <a:solidFill>
                <a:srgbClr val="0B469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7" name="对象 56">
            <a:extLst>
              <a:ext uri="{FF2B5EF4-FFF2-40B4-BE49-F238E27FC236}">
                <a16:creationId xmlns:a16="http://schemas.microsoft.com/office/drawing/2014/main" id="{48768E74-CF95-4861-9316-C49A2BF6749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6658764"/>
              </p:ext>
            </p:extLst>
          </p:nvPr>
        </p:nvGraphicFramePr>
        <p:xfrm>
          <a:off x="2312806" y="5730209"/>
          <a:ext cx="1650867" cy="5758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545760" imgH="190440" progId="Equation.DSMT4">
                  <p:embed/>
                </p:oleObj>
              </mc:Choice>
              <mc:Fallback>
                <p:oleObj name="Equation" r:id="rId14" imgW="545760" imgH="1904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2312806" y="5730209"/>
                        <a:ext cx="1650867" cy="5758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3" name="文本框 62">
            <a:extLst>
              <a:ext uri="{FF2B5EF4-FFF2-40B4-BE49-F238E27FC236}">
                <a16:creationId xmlns:a16="http://schemas.microsoft.com/office/drawing/2014/main" id="{C30AEFE6-4AA7-47B9-BA11-A0D1908AC4EB}"/>
              </a:ext>
            </a:extLst>
          </p:cNvPr>
          <p:cNvSpPr txBox="1"/>
          <p:nvPr/>
        </p:nvSpPr>
        <p:spPr>
          <a:xfrm>
            <a:off x="4701812" y="5655464"/>
            <a:ext cx="5981700" cy="9687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B1F3A"/>
                </a:solidFill>
                <a:effectLst/>
                <a:uLnTx/>
                <a:uFillTx/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 </a:t>
            </a:r>
            <a:r>
              <a:rPr kumimoji="0" lang="en-US" altLang="zh-CN" sz="2200" b="0" i="0" u="none" strike="noStrike" kern="1200" cap="none" spc="0" normalizeH="0" baseline="0" noProof="0" dirty="0">
                <a:ln>
                  <a:noFill/>
                </a:ln>
                <a:solidFill>
                  <a:srgbClr val="0B1F3A"/>
                </a:solidFill>
                <a:effectLst/>
                <a:uLnTx/>
                <a:uFillTx/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aₖ : excitation strength of Mode k</a:t>
            </a:r>
            <a:endParaRPr kumimoji="0" lang="en-US" altLang="zh-CN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200" b="0" i="0" u="none" strike="noStrike" kern="1200" cap="none" spc="0" normalizeH="0" baseline="0" noProof="0" dirty="0">
                <a:ln>
                  <a:noFill/>
                </a:ln>
                <a:solidFill>
                  <a:srgbClr val="0B1F3A"/>
                </a:solidFill>
                <a:effectLst/>
                <a:uLnTx/>
                <a:uFillTx/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 λₖ : spatial variation rate of Mode k</a:t>
            </a:r>
            <a:endParaRPr kumimoji="0" lang="en-US" altLang="zh-CN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093B6FCE-BAF1-4DE4-B194-71E2AF3F4CEC}"/>
              </a:ext>
            </a:extLst>
          </p:cNvPr>
          <p:cNvSpPr txBox="1"/>
          <p:nvPr/>
        </p:nvSpPr>
        <p:spPr>
          <a:xfrm>
            <a:off x="1057041" y="6360754"/>
            <a:ext cx="41623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Geometric roughness contribution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文本框 73">
            <a:extLst>
              <a:ext uri="{FF2B5EF4-FFF2-40B4-BE49-F238E27FC236}">
                <a16:creationId xmlns:a16="http://schemas.microsoft.com/office/drawing/2014/main" id="{30CEB8B0-DCE4-45D7-A74E-AFC095A1E6B5}"/>
              </a:ext>
            </a:extLst>
          </p:cNvPr>
          <p:cNvSpPr txBox="1"/>
          <p:nvPr/>
        </p:nvSpPr>
        <p:spPr>
          <a:xfrm>
            <a:off x="1193801" y="5888973"/>
            <a:ext cx="126050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Define: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31731659"/>
      </p:ext>
    </p:extLst>
  </p:cSld>
  <p:clrMapOvr>
    <a:masterClrMapping/>
  </p:clrMapOvr>
  <p:transition advTm="6173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文本框 60"/>
          <p:cNvSpPr txBox="1"/>
          <p:nvPr>
            <p:custDataLst>
              <p:tags r:id="rId2"/>
            </p:custDataLst>
          </p:nvPr>
        </p:nvSpPr>
        <p:spPr>
          <a:xfrm>
            <a:off x="322730" y="2653030"/>
            <a:ext cx="12192000" cy="7962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Geometry-to-Beam Mapping and Attribution</a:t>
            </a:r>
          </a:p>
        </p:txBody>
      </p: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5559742" y="1760220"/>
            <a:ext cx="1072515" cy="89281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F4F7F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03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28487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6193"/>
    </mc:Choice>
    <mc:Fallback xmlns="">
      <p:transition advTm="6193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 8"/>
          <p:cNvSpPr>
            <a:spLocks noGrp="1"/>
          </p:cNvSpPr>
          <p:nvPr/>
        </p:nvSpPr>
        <p:spPr>
          <a:xfrm>
            <a:off x="196215" y="20637"/>
            <a:ext cx="8714703" cy="563563"/>
          </a:xfrm>
          <a:prstGeom prst="rect">
            <a:avLst/>
          </a:prstGeom>
        </p:spPr>
        <p:txBody>
          <a:bodyPr/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0" normalizeH="0" baseline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</a:b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2" name="灯片编号占位符 10"/>
          <p:cNvSpPr>
            <a:spLocks noGrp="1"/>
          </p:cNvSpPr>
          <p:nvPr/>
        </p:nvSpPr>
        <p:spPr>
          <a:xfrm>
            <a:off x="11116234" y="6500436"/>
            <a:ext cx="977153" cy="257922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6318F9-E253-47E9-85CC-897CD7CB3407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思源黑体旧字形 Light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思源黑体旧字形 Light"/>
              <a:cs typeface="+mn-cs"/>
            </a:endParaRPr>
          </a:p>
        </p:txBody>
      </p:sp>
      <p:sp>
        <p:nvSpPr>
          <p:cNvPr id="21" name="Rectangle 4"/>
          <p:cNvSpPr/>
          <p:nvPr/>
        </p:nvSpPr>
        <p:spPr>
          <a:xfrm>
            <a:off x="5025390" y="7108825"/>
            <a:ext cx="12202160" cy="6191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marL="342900" marR="0" lvl="0" indent="0" algn="ctr" defTabSz="914400" rtl="0" eaLnBrk="0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03449C"/>
              </a:solidFill>
              <a:effectLst/>
              <a:uLnTx/>
              <a:uFillTx/>
              <a:latin typeface="思源黑体旧字形 Light"/>
              <a:ea typeface="+mj-ea"/>
              <a:cs typeface="Times New Roman" panose="02020603050405020304" pitchFamily="18" charset="0"/>
            </a:endParaRPr>
          </a:p>
          <a:p>
            <a:pPr marL="342900" marR="0" lvl="0" indent="0" algn="ctr" defTabSz="914400" rtl="0" eaLnBrk="0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03449C"/>
              </a:solidFill>
              <a:effectLst/>
              <a:uLnTx/>
              <a:uFillTx/>
              <a:latin typeface="思源黑体旧字形 Light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17" name="文本框 116">
            <a:extLst>
              <a:ext uri="{FF2B5EF4-FFF2-40B4-BE49-F238E27FC236}">
                <a16:creationId xmlns:a16="http://schemas.microsoft.com/office/drawing/2014/main" id="{23B92AB2-0786-47D9-B500-44AF8B5EEDBF}"/>
              </a:ext>
            </a:extLst>
          </p:cNvPr>
          <p:cNvSpPr txBox="1"/>
          <p:nvPr/>
        </p:nvSpPr>
        <p:spPr>
          <a:xfrm>
            <a:off x="0" y="131071"/>
            <a:ext cx="1286883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Alignment Response Operator: Bridging Geometry and Beam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197A69F-2CF5-42E2-A7FD-34895EDE37C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EFE"/>
              </a:clrFrom>
              <a:clrTo>
                <a:srgbClr val="FFFEFE">
                  <a:alpha val="0"/>
                </a:srgbClr>
              </a:clrTo>
            </a:clrChange>
          </a:blip>
          <a:srcRect b="15554"/>
          <a:stretch/>
        </p:blipFill>
        <p:spPr>
          <a:xfrm>
            <a:off x="196215" y="3687185"/>
            <a:ext cx="4885677" cy="1435488"/>
          </a:xfrm>
          <a:prstGeom prst="rect">
            <a:avLst/>
          </a:prstGeom>
        </p:spPr>
      </p:pic>
      <p:sp>
        <p:nvSpPr>
          <p:cNvPr id="34" name="文本框 33">
            <a:extLst>
              <a:ext uri="{FF2B5EF4-FFF2-40B4-BE49-F238E27FC236}">
                <a16:creationId xmlns:a16="http://schemas.microsoft.com/office/drawing/2014/main" id="{75E432D1-33C8-43A6-A84B-D4A7E348D401}"/>
              </a:ext>
            </a:extLst>
          </p:cNvPr>
          <p:cNvSpPr txBox="1"/>
          <p:nvPr/>
        </p:nvSpPr>
        <p:spPr>
          <a:xfrm>
            <a:off x="199553" y="994399"/>
            <a:ext cx="549611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0B46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Alignment response matrix</a:t>
            </a:r>
          </a:p>
          <a:p>
            <a:r>
              <a:rPr lang="en-US" altLang="zh-CN" dirty="0">
                <a:solidFill>
                  <a:srgbClr val="0B469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Bridge from geometry to beam</a:t>
            </a:r>
            <a:endParaRPr lang="zh-CN" altLang="en-US" dirty="0">
              <a:solidFill>
                <a:srgbClr val="0B469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13" name="对象 12">
            <a:extLst>
              <a:ext uri="{FF2B5EF4-FFF2-40B4-BE49-F238E27FC236}">
                <a16:creationId xmlns:a16="http://schemas.microsoft.com/office/drawing/2014/main" id="{7D08DE33-33BC-4996-852C-DEF4DE85201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0323009"/>
              </p:ext>
            </p:extLst>
          </p:nvPr>
        </p:nvGraphicFramePr>
        <p:xfrm>
          <a:off x="1271439" y="1853275"/>
          <a:ext cx="1676169" cy="9142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698400" imgH="380880" progId="Equation.DSMT4">
                  <p:embed/>
                </p:oleObj>
              </mc:Choice>
              <mc:Fallback>
                <p:oleObj name="Equation" r:id="rId6" imgW="698400" imgH="380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271439" y="1853275"/>
                        <a:ext cx="1676169" cy="9142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文本框 36">
            <a:extLst>
              <a:ext uri="{FF2B5EF4-FFF2-40B4-BE49-F238E27FC236}">
                <a16:creationId xmlns:a16="http://schemas.microsoft.com/office/drawing/2014/main" id="{1F883F61-1B0F-45D6-B4D6-F2C611408447}"/>
              </a:ext>
            </a:extLst>
          </p:cNvPr>
          <p:cNvSpPr txBox="1"/>
          <p:nvPr/>
        </p:nvSpPr>
        <p:spPr>
          <a:xfrm>
            <a:off x="1271439" y="2846569"/>
            <a:ext cx="3380158" cy="7766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:horizontal orbit at BPMs; </a:t>
            </a:r>
          </a:p>
          <a:p>
            <a:pPr>
              <a:lnSpc>
                <a:spcPct val="130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:horizontal magnet displacement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id="{6D1D898E-A346-4062-A08B-A4BEAE674B2D}"/>
                  </a:ext>
                </a:extLst>
              </p:cNvPr>
              <p:cNvSpPr txBox="1"/>
              <p:nvPr/>
            </p:nvSpPr>
            <p:spPr>
              <a:xfrm>
                <a:off x="602614" y="2889147"/>
                <a:ext cx="92392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zh-CN" alt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𝐵𝑃𝑀</m:t>
                          </m:r>
                        </m:sub>
                      </m:sSub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id="{6D1D898E-A346-4062-A08B-A4BEAE674B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614" y="2889147"/>
                <a:ext cx="923925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id="{F0B9A26C-14F6-47B8-A439-DED6C70F2459}"/>
                  </a:ext>
                </a:extLst>
              </p:cNvPr>
              <p:cNvSpPr txBox="1"/>
              <p:nvPr/>
            </p:nvSpPr>
            <p:spPr>
              <a:xfrm>
                <a:off x="424264" y="3178414"/>
                <a:ext cx="1025525" cy="39190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zh-CN" alt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𝑚𝑎𝑔𝑛𝑒𝑡</m:t>
                          </m:r>
                        </m:sub>
                      </m:sSub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id="{F0B9A26C-14F6-47B8-A439-DED6C70F24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264" y="3178414"/>
                <a:ext cx="1025525" cy="391902"/>
              </a:xfrm>
              <a:prstGeom prst="rect">
                <a:avLst/>
              </a:prstGeom>
              <a:blipFill>
                <a:blip r:embed="rId10"/>
                <a:stretch>
                  <a:fillRect b="-769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文本框 45">
            <a:extLst>
              <a:ext uri="{FF2B5EF4-FFF2-40B4-BE49-F238E27FC236}">
                <a16:creationId xmlns:a16="http://schemas.microsoft.com/office/drawing/2014/main" id="{DF3E9671-1BB4-40D8-8C36-BFAA0A9701E1}"/>
              </a:ext>
            </a:extLst>
          </p:cNvPr>
          <p:cNvSpPr txBox="1"/>
          <p:nvPr/>
        </p:nvSpPr>
        <p:spPr>
          <a:xfrm>
            <a:off x="567512" y="5227274"/>
            <a:ext cx="47880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Built once from the full lattice by finite-difference perturbations(e.g. ±1 </a:t>
            </a:r>
            <a:r>
              <a:rPr lang="en-U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μm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 each magnet).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3" name="对象 22">
            <a:extLst>
              <a:ext uri="{FF2B5EF4-FFF2-40B4-BE49-F238E27FC236}">
                <a16:creationId xmlns:a16="http://schemas.microsoft.com/office/drawing/2014/main" id="{42C0E073-59ED-43E8-8ECE-06722DE8934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6611642"/>
              </p:ext>
            </p:extLst>
          </p:nvPr>
        </p:nvGraphicFramePr>
        <p:xfrm>
          <a:off x="6096000" y="2068425"/>
          <a:ext cx="1910792" cy="521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698400" imgH="190440" progId="Equation.DSMT4">
                  <p:embed/>
                </p:oleObj>
              </mc:Choice>
              <mc:Fallback>
                <p:oleObj name="Equation" r:id="rId11" imgW="698400" imgH="1904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096000" y="2068425"/>
                        <a:ext cx="1910792" cy="521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对象 24">
            <a:extLst>
              <a:ext uri="{FF2B5EF4-FFF2-40B4-BE49-F238E27FC236}">
                <a16:creationId xmlns:a16="http://schemas.microsoft.com/office/drawing/2014/main" id="{E0A66187-C0C0-4BCB-8AC1-61D37724BF6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5593202"/>
              </p:ext>
            </p:extLst>
          </p:nvPr>
        </p:nvGraphicFramePr>
        <p:xfrm>
          <a:off x="8586211" y="2071567"/>
          <a:ext cx="2334350" cy="6883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990360" imgH="291960" progId="Equation.DSMT4">
                  <p:embed/>
                </p:oleObj>
              </mc:Choice>
              <mc:Fallback>
                <p:oleObj name="Equation" r:id="rId13" imgW="990360" imgH="2919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8586211" y="2071567"/>
                        <a:ext cx="2334350" cy="6883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" name="文本框 48">
            <a:extLst>
              <a:ext uri="{FF2B5EF4-FFF2-40B4-BE49-F238E27FC236}">
                <a16:creationId xmlns:a16="http://schemas.microsoft.com/office/drawing/2014/main" id="{124A0A80-0EBC-4E26-B1AC-B2198D60FB0D}"/>
              </a:ext>
            </a:extLst>
          </p:cNvPr>
          <p:cNvSpPr txBox="1"/>
          <p:nvPr/>
        </p:nvSpPr>
        <p:spPr>
          <a:xfrm>
            <a:off x="5865366" y="1665418"/>
            <a:ext cx="23720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Single-mode response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0D391663-DDAC-4B6A-AFA9-16814EC86C55}"/>
              </a:ext>
            </a:extLst>
          </p:cNvPr>
          <p:cNvSpPr txBox="1"/>
          <p:nvPr/>
        </p:nvSpPr>
        <p:spPr>
          <a:xfrm>
            <a:off x="8586211" y="1674738"/>
            <a:ext cx="13049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 orbit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" name="图片 29">
            <a:extLst>
              <a:ext uri="{FF2B5EF4-FFF2-40B4-BE49-F238E27FC236}">
                <a16:creationId xmlns:a16="http://schemas.microsoft.com/office/drawing/2014/main" id="{F94D902F-6E44-4175-80F8-BA964F632FF7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8626" y="2589550"/>
            <a:ext cx="4885676" cy="3442047"/>
          </a:xfrm>
          <a:prstGeom prst="rect">
            <a:avLst/>
          </a:prstGeom>
        </p:spPr>
      </p:pic>
      <p:sp>
        <p:nvSpPr>
          <p:cNvPr id="55" name="文本框 54">
            <a:extLst>
              <a:ext uri="{FF2B5EF4-FFF2-40B4-BE49-F238E27FC236}">
                <a16:creationId xmlns:a16="http://schemas.microsoft.com/office/drawing/2014/main" id="{848EB380-D5DD-4BE9-91E1-432DD50D4F2B}"/>
              </a:ext>
            </a:extLst>
          </p:cNvPr>
          <p:cNvSpPr txBox="1"/>
          <p:nvPr/>
        </p:nvSpPr>
        <p:spPr>
          <a:xfrm>
            <a:off x="5860884" y="967186"/>
            <a:ext cx="486120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0B46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Beam space</a:t>
            </a:r>
          </a:p>
          <a:p>
            <a:r>
              <a:rPr lang="en-US" altLang="zh-CN" dirty="0">
                <a:solidFill>
                  <a:srgbClr val="0B469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Beam response (COD) induced by each mode</a:t>
            </a:r>
            <a:endParaRPr lang="zh-CN" altLang="en-US" dirty="0">
              <a:solidFill>
                <a:srgbClr val="0B469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E04CBF21-6E4A-4FF1-8644-8A3634F514A1}"/>
              </a:ext>
            </a:extLst>
          </p:cNvPr>
          <p:cNvSpPr txBox="1"/>
          <p:nvPr/>
        </p:nvSpPr>
        <p:spPr>
          <a:xfrm>
            <a:off x="284060" y="6131104"/>
            <a:ext cx="117365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0B46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response matrix J is precomputed from the full lattice and then used as a fast linear mapping.</a:t>
            </a:r>
          </a:p>
        </p:txBody>
      </p:sp>
      <p:pic>
        <p:nvPicPr>
          <p:cNvPr id="58" name="图片 57">
            <a:extLst>
              <a:ext uri="{FF2B5EF4-FFF2-40B4-BE49-F238E27FC236}">
                <a16:creationId xmlns:a16="http://schemas.microsoft.com/office/drawing/2014/main" id="{C79AD724-E484-4C1E-A143-795A965895F2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50355" y="886886"/>
            <a:ext cx="1210529" cy="70631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91730487"/>
      </p:ext>
    </p:extLst>
  </p:cSld>
  <p:clrMapOvr>
    <a:masterClrMapping/>
  </p:clrMapOvr>
  <p:transition advTm="82305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 8"/>
          <p:cNvSpPr>
            <a:spLocks noGrp="1"/>
          </p:cNvSpPr>
          <p:nvPr/>
        </p:nvSpPr>
        <p:spPr>
          <a:xfrm>
            <a:off x="196215" y="20637"/>
            <a:ext cx="8714703" cy="563563"/>
          </a:xfrm>
          <a:prstGeom prst="rect">
            <a:avLst/>
          </a:prstGeom>
        </p:spPr>
        <p:txBody>
          <a:bodyPr/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0" normalizeH="0" baseline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</a:b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1" name="Rectangle 4"/>
          <p:cNvSpPr/>
          <p:nvPr/>
        </p:nvSpPr>
        <p:spPr>
          <a:xfrm>
            <a:off x="5025390" y="7108825"/>
            <a:ext cx="12202160" cy="6191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marL="342900" marR="0" lvl="0" indent="0" algn="ctr" defTabSz="914400" rtl="0" eaLnBrk="0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03449C"/>
              </a:solidFill>
              <a:effectLst/>
              <a:uLnTx/>
              <a:uFillTx/>
              <a:latin typeface="思源黑体旧字形 Light"/>
              <a:ea typeface="+mj-ea"/>
              <a:cs typeface="Times New Roman" panose="02020603050405020304" pitchFamily="18" charset="0"/>
            </a:endParaRPr>
          </a:p>
          <a:p>
            <a:pPr marL="342900" marR="0" lvl="0" indent="0" algn="ctr" defTabSz="914400" rtl="0" eaLnBrk="0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03449C"/>
              </a:solidFill>
              <a:effectLst/>
              <a:uLnTx/>
              <a:uFillTx/>
              <a:latin typeface="思源黑体旧字形 Light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BE1DBDE2-20D0-4610-BF26-460C59ADF69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3338" y="199718"/>
            <a:ext cx="9067800" cy="5535879"/>
          </a:xfrm>
          <a:prstGeom prst="rect">
            <a:avLst/>
          </a:prstGeom>
        </p:spPr>
      </p:pic>
      <p:sp>
        <p:nvSpPr>
          <p:cNvPr id="41" name="文本框 40">
            <a:extLst>
              <a:ext uri="{FF2B5EF4-FFF2-40B4-BE49-F238E27FC236}">
                <a16:creationId xmlns:a16="http://schemas.microsoft.com/office/drawing/2014/main" id="{A515E2FB-992B-4E5A-A8A2-FEC70531BDCA}"/>
              </a:ext>
            </a:extLst>
          </p:cNvPr>
          <p:cNvSpPr txBox="1"/>
          <p:nvPr/>
        </p:nvSpPr>
        <p:spPr>
          <a:xfrm>
            <a:off x="196215" y="131595"/>
            <a:ext cx="1174989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Gross-error amplification of geometric roughness</a:t>
            </a:r>
          </a:p>
        </p:txBody>
      </p:sp>
      <p:sp>
        <p:nvSpPr>
          <p:cNvPr id="43" name="Shape 13">
            <a:extLst>
              <a:ext uri="{FF2B5EF4-FFF2-40B4-BE49-F238E27FC236}">
                <a16:creationId xmlns:a16="http://schemas.microsoft.com/office/drawing/2014/main" id="{E0B7C2EB-3E68-43F2-8C7C-3212A7622CDE}"/>
              </a:ext>
            </a:extLst>
          </p:cNvPr>
          <p:cNvSpPr/>
          <p:nvPr/>
        </p:nvSpPr>
        <p:spPr>
          <a:xfrm>
            <a:off x="308808" y="5622565"/>
            <a:ext cx="2561392" cy="1063527"/>
          </a:xfrm>
          <a:prstGeom prst="roundRect">
            <a:avLst>
              <a:gd name="adj" fmla="val 8000"/>
            </a:avLst>
          </a:prstGeom>
          <a:solidFill>
            <a:srgbClr val="F7FBFF"/>
          </a:solidFill>
          <a:ln w="10160">
            <a:solidFill>
              <a:srgbClr val="C8DCEC"/>
            </a:solidFill>
            <a:prstDash val="solid"/>
          </a:ln>
        </p:spPr>
        <p:txBody>
          <a:bodyPr/>
          <a:lstStyle/>
          <a:p>
            <a:endParaRPr lang="zh-CN" altLang="en-US" dirty="0"/>
          </a:p>
        </p:txBody>
      </p:sp>
      <p:sp>
        <p:nvSpPr>
          <p:cNvPr id="44" name="Text 16">
            <a:extLst>
              <a:ext uri="{FF2B5EF4-FFF2-40B4-BE49-F238E27FC236}">
                <a16:creationId xmlns:a16="http://schemas.microsoft.com/office/drawing/2014/main" id="{D76B07E0-E0BF-4A29-B157-CB7E5BFF0B90}"/>
              </a:ext>
            </a:extLst>
          </p:cNvPr>
          <p:cNvSpPr/>
          <p:nvPr/>
        </p:nvSpPr>
        <p:spPr>
          <a:xfrm>
            <a:off x="571500" y="5686490"/>
            <a:ext cx="2255520" cy="3420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200" dirty="0">
                <a:solidFill>
                  <a:srgbClr val="0C4892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Roughness</a:t>
            </a:r>
            <a:r>
              <a:rPr lang="en-US" sz="2400" dirty="0">
                <a:solidFill>
                  <a:srgbClr val="0C4892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metric</a:t>
            </a:r>
            <a:endParaRPr lang="en-US" sz="2400" dirty="0">
              <a:solidFill>
                <a:srgbClr val="0C489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5" name="对象 14">
            <a:extLst>
              <a:ext uri="{FF2B5EF4-FFF2-40B4-BE49-F238E27FC236}">
                <a16:creationId xmlns:a16="http://schemas.microsoft.com/office/drawing/2014/main" id="{7DED6893-E842-47DC-BD21-37CA38F596E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1085201"/>
              </p:ext>
            </p:extLst>
          </p:nvPr>
        </p:nvGraphicFramePr>
        <p:xfrm>
          <a:off x="909361" y="6094534"/>
          <a:ext cx="1353714" cy="4722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545760" imgH="190440" progId="Equation.DSMT4">
                  <p:embed/>
                </p:oleObj>
              </mc:Choice>
              <mc:Fallback>
                <p:oleObj name="Equation" r:id="rId6" imgW="545760" imgH="1904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09361" y="6094534"/>
                        <a:ext cx="1353714" cy="47222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" name="Shape 13">
            <a:extLst>
              <a:ext uri="{FF2B5EF4-FFF2-40B4-BE49-F238E27FC236}">
                <a16:creationId xmlns:a16="http://schemas.microsoft.com/office/drawing/2014/main" id="{D6968A20-9D04-4FF2-822B-25A1E12D341A}"/>
              </a:ext>
            </a:extLst>
          </p:cNvPr>
          <p:cNvSpPr/>
          <p:nvPr/>
        </p:nvSpPr>
        <p:spPr>
          <a:xfrm>
            <a:off x="3071308" y="5622565"/>
            <a:ext cx="4206072" cy="1063527"/>
          </a:xfrm>
          <a:prstGeom prst="roundRect">
            <a:avLst>
              <a:gd name="adj" fmla="val 8000"/>
            </a:avLst>
          </a:prstGeom>
          <a:solidFill>
            <a:srgbClr val="F7FBFF"/>
          </a:solidFill>
          <a:ln w="10160">
            <a:solidFill>
              <a:srgbClr val="C8DCEC"/>
            </a:solidFill>
            <a:prstDash val="solid"/>
          </a:ln>
        </p:spPr>
        <p:txBody>
          <a:bodyPr/>
          <a:lstStyle/>
          <a:p>
            <a:endParaRPr lang="zh-CN" altLang="en-US" dirty="0"/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D48844F0-F1D3-4032-9955-1CC41643720C}"/>
              </a:ext>
            </a:extLst>
          </p:cNvPr>
          <p:cNvSpPr txBox="1"/>
          <p:nvPr/>
        </p:nvSpPr>
        <p:spPr>
          <a:xfrm>
            <a:off x="3811406" y="5663647"/>
            <a:ext cx="350578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200" dirty="0">
                <a:solidFill>
                  <a:srgbClr val="0C489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Spatial interpretation</a:t>
            </a:r>
            <a:endParaRPr lang="zh-CN" altLang="en-US" sz="2200" dirty="0">
              <a:solidFill>
                <a:srgbClr val="0C489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7" name="对象 16">
            <a:extLst>
              <a:ext uri="{FF2B5EF4-FFF2-40B4-BE49-F238E27FC236}">
                <a16:creationId xmlns:a16="http://schemas.microsoft.com/office/drawing/2014/main" id="{5F4A1B06-F77A-4D6C-9F5D-AF2DF50C4B6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2046447"/>
              </p:ext>
            </p:extLst>
          </p:nvPr>
        </p:nvGraphicFramePr>
        <p:xfrm>
          <a:off x="3211485" y="6133722"/>
          <a:ext cx="3990215" cy="4496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803240" imgH="203040" progId="Equation.DSMT4">
                  <p:embed/>
                </p:oleObj>
              </mc:Choice>
              <mc:Fallback>
                <p:oleObj name="Equation" r:id="rId8" imgW="180324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211485" y="6133722"/>
                        <a:ext cx="3990215" cy="44960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" name="Shape 13">
            <a:extLst>
              <a:ext uri="{FF2B5EF4-FFF2-40B4-BE49-F238E27FC236}">
                <a16:creationId xmlns:a16="http://schemas.microsoft.com/office/drawing/2014/main" id="{2B18398F-B653-4B32-89E0-BA78482D85D4}"/>
              </a:ext>
            </a:extLst>
          </p:cNvPr>
          <p:cNvSpPr/>
          <p:nvPr/>
        </p:nvSpPr>
        <p:spPr>
          <a:xfrm>
            <a:off x="7417557" y="5578570"/>
            <a:ext cx="4202943" cy="1063527"/>
          </a:xfrm>
          <a:prstGeom prst="roundRect">
            <a:avLst>
              <a:gd name="adj" fmla="val 8000"/>
            </a:avLst>
          </a:prstGeom>
          <a:solidFill>
            <a:srgbClr val="F7FBFF"/>
          </a:solidFill>
          <a:ln w="10160">
            <a:solidFill>
              <a:srgbClr val="C8DCEC"/>
            </a:solidFill>
            <a:prstDash val="solid"/>
          </a:ln>
        </p:spPr>
        <p:txBody>
          <a:bodyPr/>
          <a:lstStyle/>
          <a:p>
            <a:endParaRPr lang="zh-CN" altLang="en-US" dirty="0"/>
          </a:p>
        </p:txBody>
      </p:sp>
      <p:sp>
        <p:nvSpPr>
          <p:cNvPr id="12" name="灯片编号占位符 10"/>
          <p:cNvSpPr>
            <a:spLocks noGrp="1"/>
          </p:cNvSpPr>
          <p:nvPr/>
        </p:nvSpPr>
        <p:spPr>
          <a:xfrm>
            <a:off x="11116234" y="6500436"/>
            <a:ext cx="977153" cy="257922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6318F9-E253-47E9-85CC-897CD7CB3407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思源黑体旧字形 Light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思源黑体旧字形 Light"/>
              <a:cs typeface="+mn-cs"/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8D65ECA0-46A3-4CE5-AC21-E3510A8E7344}"/>
              </a:ext>
            </a:extLst>
          </p:cNvPr>
          <p:cNvSpPr txBox="1"/>
          <p:nvPr/>
        </p:nvSpPr>
        <p:spPr>
          <a:xfrm>
            <a:off x="8132346" y="5642074"/>
            <a:ext cx="274637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200" dirty="0">
                <a:solidFill>
                  <a:srgbClr val="0C489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Gross-error signature</a:t>
            </a:r>
            <a:endParaRPr lang="zh-CN" altLang="en-US" sz="2200" dirty="0">
              <a:solidFill>
                <a:srgbClr val="0C489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77935CEC-F236-413B-9BEC-F19AC18020F1}"/>
              </a:ext>
            </a:extLst>
          </p:cNvPr>
          <p:cNvSpPr txBox="1"/>
          <p:nvPr/>
        </p:nvSpPr>
        <p:spPr>
          <a:xfrm>
            <a:off x="7728429" y="6051471"/>
            <a:ext cx="355421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Largest increase at </a:t>
            </a:r>
            <a:r>
              <a:rPr lang="en-US" altLang="zh-C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723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77AD3DF8-CD76-4337-A382-CDF483D030AF}"/>
              </a:ext>
            </a:extLst>
          </p:cNvPr>
          <p:cNvSpPr txBox="1"/>
          <p:nvPr/>
        </p:nvSpPr>
        <p:spPr>
          <a:xfrm>
            <a:off x="8713579" y="1240254"/>
            <a:ext cx="3308206" cy="2677656"/>
          </a:xfrm>
          <a:prstGeom prst="rect">
            <a:avLst/>
          </a:prstGeom>
          <a:solidFill>
            <a:srgbClr val="F1F8FE"/>
          </a:solidFill>
        </p:spPr>
        <p:txBody>
          <a:bodyPr wrap="square">
            <a:spAutoFit/>
          </a:bodyPr>
          <a:lstStyle/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TEST CONDITION</a:t>
            </a:r>
          </a:p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Gross-error injection  </a:t>
            </a:r>
          </a:p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             Quadrupoles      </a:t>
            </a:r>
          </a:p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              Horizontal</a:t>
            </a:r>
          </a:p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l-GR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 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Each  magnet         </a:t>
            </a:r>
          </a:p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150 </a:t>
            </a:r>
            <a:r>
              <a:rPr lang="el-GR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    Offset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2" name="图片 31">
            <a:extLst>
              <a:ext uri="{FF2B5EF4-FFF2-40B4-BE49-F238E27FC236}">
                <a16:creationId xmlns:a16="http://schemas.microsoft.com/office/drawing/2014/main" id="{2412D0DA-0497-4E8B-AD52-FAAAE742600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3579" y="3912555"/>
            <a:ext cx="3308205" cy="107751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40522978"/>
      </p:ext>
    </p:extLst>
  </p:cSld>
  <p:clrMapOvr>
    <a:masterClrMapping/>
  </p:clrMapOvr>
  <p:transition advTm="68602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 8"/>
          <p:cNvSpPr>
            <a:spLocks noGrp="1"/>
          </p:cNvSpPr>
          <p:nvPr/>
        </p:nvSpPr>
        <p:spPr>
          <a:xfrm>
            <a:off x="196215" y="20637"/>
            <a:ext cx="8714703" cy="563563"/>
          </a:xfrm>
          <a:prstGeom prst="rect">
            <a:avLst/>
          </a:prstGeom>
        </p:spPr>
        <p:txBody>
          <a:bodyPr/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0" normalizeH="0" baseline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</a:b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2" name="灯片编号占位符 10"/>
          <p:cNvSpPr>
            <a:spLocks noGrp="1"/>
          </p:cNvSpPr>
          <p:nvPr/>
        </p:nvSpPr>
        <p:spPr>
          <a:xfrm>
            <a:off x="11116234" y="6500436"/>
            <a:ext cx="977153" cy="257922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6318F9-E253-47E9-85CC-897CD7CB3407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思源黑体旧字形 Light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思源黑体旧字形 Light"/>
              <a:cs typeface="+mn-cs"/>
            </a:endParaRPr>
          </a:p>
        </p:txBody>
      </p:sp>
      <p:sp>
        <p:nvSpPr>
          <p:cNvPr id="21" name="Rectangle 4"/>
          <p:cNvSpPr/>
          <p:nvPr/>
        </p:nvSpPr>
        <p:spPr>
          <a:xfrm>
            <a:off x="5025390" y="7108825"/>
            <a:ext cx="12202160" cy="6191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marL="342900" marR="0" lvl="0" indent="0" algn="ctr" defTabSz="914400" rtl="0" eaLnBrk="0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03449C"/>
              </a:solidFill>
              <a:effectLst/>
              <a:uLnTx/>
              <a:uFillTx/>
              <a:latin typeface="思源黑体旧字形 Light"/>
              <a:ea typeface="+mj-ea"/>
              <a:cs typeface="Times New Roman" panose="02020603050405020304" pitchFamily="18" charset="0"/>
            </a:endParaRPr>
          </a:p>
          <a:p>
            <a:pPr marL="342900" marR="0" lvl="0" indent="0" algn="ctr" defTabSz="914400" rtl="0" eaLnBrk="0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03449C"/>
              </a:solidFill>
              <a:effectLst/>
              <a:uLnTx/>
              <a:uFillTx/>
              <a:latin typeface="思源黑体旧字形 Light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37338BF-8811-4602-A9BF-D7525F6CF37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304" y="923704"/>
            <a:ext cx="11435715" cy="5369397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A6C53E5B-8520-429C-BE87-F9C5C0531CB7}"/>
              </a:ext>
            </a:extLst>
          </p:cNvPr>
          <p:cNvSpPr txBox="1"/>
          <p:nvPr/>
        </p:nvSpPr>
        <p:spPr>
          <a:xfrm>
            <a:off x="353304" y="1037399"/>
            <a:ext cx="748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（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）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9F439D6C-93BD-46A0-8439-A3B50F43ADD5}"/>
              </a:ext>
            </a:extLst>
          </p:cNvPr>
          <p:cNvSpPr txBox="1"/>
          <p:nvPr/>
        </p:nvSpPr>
        <p:spPr>
          <a:xfrm>
            <a:off x="3083804" y="1037399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（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）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16604F42-5643-42DE-9584-30F656B702E6}"/>
              </a:ext>
            </a:extLst>
          </p:cNvPr>
          <p:cNvSpPr txBox="1"/>
          <p:nvPr/>
        </p:nvSpPr>
        <p:spPr>
          <a:xfrm>
            <a:off x="5827128" y="1066837"/>
            <a:ext cx="748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（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c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）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534AB1FA-B6D3-42C3-96F7-1FE216F34B6A}"/>
              </a:ext>
            </a:extLst>
          </p:cNvPr>
          <p:cNvSpPr txBox="1"/>
          <p:nvPr/>
        </p:nvSpPr>
        <p:spPr>
          <a:xfrm>
            <a:off x="8420787" y="1078364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（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d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）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DF55141E-FEBA-469F-82F8-8666B2524E22}"/>
              </a:ext>
            </a:extLst>
          </p:cNvPr>
          <p:cNvSpPr txBox="1"/>
          <p:nvPr/>
        </p:nvSpPr>
        <p:spPr>
          <a:xfrm>
            <a:off x="196215" y="131595"/>
            <a:ext cx="1174989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Representative geometry-to-beam modal responses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F0363EB5-B091-4281-9D1B-EA3D5A14FC80}"/>
              </a:ext>
            </a:extLst>
          </p:cNvPr>
          <p:cNvSpPr txBox="1"/>
          <p:nvPr/>
        </p:nvSpPr>
        <p:spPr>
          <a:xfrm>
            <a:off x="1323975" y="6298601"/>
            <a:ext cx="14827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Long-wave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DE1C7F35-B1E3-4C7D-8DA7-2DC429EDF267}"/>
              </a:ext>
            </a:extLst>
          </p:cNvPr>
          <p:cNvSpPr txBox="1"/>
          <p:nvPr/>
        </p:nvSpPr>
        <p:spPr>
          <a:xfrm>
            <a:off x="3464677" y="6274236"/>
            <a:ext cx="27202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Large geometric amplitude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90D989E2-68EF-4EDF-8DD0-A22C24B92635}"/>
              </a:ext>
            </a:extLst>
          </p:cNvPr>
          <p:cNvSpPr txBox="1"/>
          <p:nvPr/>
        </p:nvSpPr>
        <p:spPr>
          <a:xfrm>
            <a:off x="6576051" y="6263339"/>
            <a:ext cx="21272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Largest beam impact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5704C128-C942-406D-A1DE-654D56AADC04}"/>
              </a:ext>
            </a:extLst>
          </p:cNvPr>
          <p:cNvSpPr txBox="1"/>
          <p:nvPr/>
        </p:nvSpPr>
        <p:spPr>
          <a:xfrm>
            <a:off x="9118473" y="6285385"/>
            <a:ext cx="27202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Gross-error excitation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6905195"/>
      </p:ext>
    </p:extLst>
  </p:cSld>
  <p:clrMapOvr>
    <a:masterClrMapping/>
  </p:clrMapOvr>
  <p:transition advTm="91322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A87F5FE3-2B27-4BED-A36D-394868A6C4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3060" y="964876"/>
            <a:ext cx="8136747" cy="5793482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1172AD03-F17A-4DA6-8B82-B16157A7BF3A}"/>
              </a:ext>
            </a:extLst>
          </p:cNvPr>
          <p:cNvSpPr txBox="1"/>
          <p:nvPr/>
        </p:nvSpPr>
        <p:spPr>
          <a:xfrm>
            <a:off x="190500" y="114739"/>
            <a:ext cx="110744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Geometry-to-Beam Mapping of Alignment Modes</a:t>
            </a: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16A7EF84-C5DE-4B99-9401-778929861649}"/>
              </a:ext>
            </a:extLst>
          </p:cNvPr>
          <p:cNvGrpSpPr/>
          <p:nvPr/>
        </p:nvGrpSpPr>
        <p:grpSpPr>
          <a:xfrm>
            <a:off x="7015461" y="1278296"/>
            <a:ext cx="4848999" cy="4843476"/>
            <a:chOff x="7181850" y="1162844"/>
            <a:chExt cx="4848999" cy="4843476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A28D3985-9E22-496A-9175-2C64C103DAA2}"/>
                </a:ext>
              </a:extLst>
            </p:cNvPr>
            <p:cNvSpPr/>
            <p:nvPr/>
          </p:nvSpPr>
          <p:spPr>
            <a:xfrm>
              <a:off x="7200900" y="1219200"/>
              <a:ext cx="4673599" cy="4787120"/>
            </a:xfrm>
            <a:prstGeom prst="rect">
              <a:avLst/>
            </a:prstGeom>
            <a:solidFill>
              <a:srgbClr val="F1F7FD">
                <a:alpha val="0"/>
              </a:srgbClr>
            </a:solidFill>
            <a:ln>
              <a:solidFill>
                <a:srgbClr val="F0F6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6" name="矩形: 圆角 15">
              <a:extLst>
                <a:ext uri="{FF2B5EF4-FFF2-40B4-BE49-F238E27FC236}">
                  <a16:creationId xmlns:a16="http://schemas.microsoft.com/office/drawing/2014/main" id="{58A64350-7297-42C4-87A7-DD220399565D}"/>
                </a:ext>
              </a:extLst>
            </p:cNvPr>
            <p:cNvSpPr/>
            <p:nvPr/>
          </p:nvSpPr>
          <p:spPr>
            <a:xfrm>
              <a:off x="7181850" y="1162844"/>
              <a:ext cx="4715577" cy="584775"/>
            </a:xfrm>
            <a:prstGeom prst="roundRect">
              <a:avLst/>
            </a:prstGeom>
            <a:solidFill>
              <a:srgbClr val="DBEAF9"/>
            </a:solidFill>
            <a:ln>
              <a:solidFill>
                <a:srgbClr val="F1F7F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sz="2000" b="1" dirty="0">
                  <a:solidFill>
                    <a:srgbClr val="0C489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Key Observations</a:t>
              </a:r>
              <a:endParaRPr lang="zh-CN" altLang="en-US" sz="2000" b="1" dirty="0">
                <a:solidFill>
                  <a:srgbClr val="0C489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B4532A18-68BB-41D4-9F83-9E21AE2568EE}"/>
                </a:ext>
              </a:extLst>
            </p:cNvPr>
            <p:cNvSpPr txBox="1"/>
            <p:nvPr/>
          </p:nvSpPr>
          <p:spPr>
            <a:xfrm>
              <a:off x="7200899" y="1821120"/>
              <a:ext cx="4489450" cy="11849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en-US" altLang="zh-CN" b="1" dirty="0">
                  <a:solidFill>
                    <a:srgbClr val="0C489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P75 screening thresholds</a:t>
              </a:r>
            </a:p>
            <a:p>
              <a:pPr marL="252000">
                <a:spcBef>
                  <a:spcPts val="600"/>
                </a:spcBef>
              </a:pPr>
              <a:r>
                <a:rPr lang="en-US" altLang="zh-CN" sz="1600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G/B: P75 denote the 75th-percentile thresholds of geometric roughness and beam response, respectively.</a:t>
              </a: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76DD53EF-7D1C-4D2A-8156-C933B84130FB}"/>
                </a:ext>
              </a:extLst>
            </p:cNvPr>
            <p:cNvSpPr txBox="1"/>
            <p:nvPr/>
          </p:nvSpPr>
          <p:spPr>
            <a:xfrm>
              <a:off x="7204779" y="2885280"/>
              <a:ext cx="4692648" cy="11849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en-US" altLang="zh-CN" b="1" dirty="0">
                  <a:solidFill>
                    <a:srgbClr val="0C489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Moderate positive correlation</a:t>
              </a:r>
            </a:p>
            <a:p>
              <a:pPr marL="252000">
                <a:spcBef>
                  <a:spcPts val="600"/>
                </a:spcBef>
              </a:pPr>
              <a:r>
                <a:rPr lang="en-US" altLang="zh-CN" sz="1600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Geometric roughness and beam response are significantly correlated (r=0.62, p&lt;0.01), but with substantial scatter.</a:t>
              </a:r>
              <a:endParaRPr lang="zh-CN" altLang="en-US" sz="16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C2AB712E-EF33-475E-8C9A-C047C18B7941}"/>
                </a:ext>
              </a:extLst>
            </p:cNvPr>
            <p:cNvSpPr txBox="1"/>
            <p:nvPr/>
          </p:nvSpPr>
          <p:spPr>
            <a:xfrm>
              <a:off x="7200899" y="4070220"/>
              <a:ext cx="4715576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en-US" altLang="zh-CN" b="1" dirty="0">
                  <a:solidFill>
                    <a:srgbClr val="0C489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Different beam sensitivity</a:t>
              </a:r>
            </a:p>
            <a:p>
              <a:pPr marL="252000">
                <a:spcBef>
                  <a:spcPts val="600"/>
                </a:spcBef>
              </a:pPr>
              <a:r>
                <a:rPr lang="en-US" altLang="zh-CN" sz="1600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Modes with similar geometric roughness can produce markedly different orbit responses.</a:t>
              </a:r>
              <a:endParaRPr lang="zh-CN" altLang="en-US" sz="16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64014315-07C3-4A65-9352-0826390122E0}"/>
                </a:ext>
              </a:extLst>
            </p:cNvPr>
            <p:cNvSpPr txBox="1"/>
            <p:nvPr/>
          </p:nvSpPr>
          <p:spPr>
            <a:xfrm>
              <a:off x="7200899" y="5067601"/>
              <a:ext cx="4829950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en-US" altLang="zh-CN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High roughness ≠ high beam impact</a:t>
              </a:r>
            </a:p>
            <a:p>
              <a:pPr marL="252000">
                <a:spcBef>
                  <a:spcPts val="600"/>
                </a:spcBef>
              </a:pPr>
              <a:r>
                <a:rPr lang="en-US" altLang="zh-CN" sz="1600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Some geometrically significant modes exhibit only limited beam response.</a:t>
              </a:r>
              <a:endParaRPr lang="zh-CN" altLang="en-US" sz="16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22" name="灯片编号占位符 10">
            <a:extLst>
              <a:ext uri="{FF2B5EF4-FFF2-40B4-BE49-F238E27FC236}">
                <a16:creationId xmlns:a16="http://schemas.microsoft.com/office/drawing/2014/main" id="{48AF0698-58CC-48CE-BCFE-48FA959EF4BF}"/>
              </a:ext>
            </a:extLst>
          </p:cNvPr>
          <p:cNvSpPr>
            <a:spLocks noGrp="1"/>
          </p:cNvSpPr>
          <p:nvPr/>
        </p:nvSpPr>
        <p:spPr>
          <a:xfrm>
            <a:off x="11116234" y="6500436"/>
            <a:ext cx="977153" cy="257922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6318F9-E253-47E9-85CC-897CD7CB3407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思源黑体旧字形 Light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思源黑体旧字形 Ligh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7232630"/>
      </p:ext>
    </p:extLst>
  </p:cSld>
  <p:clrMapOvr>
    <a:masterClrMapping/>
  </p:clrMapOvr>
  <p:transition advTm="67986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 8"/>
          <p:cNvSpPr>
            <a:spLocks noGrp="1"/>
          </p:cNvSpPr>
          <p:nvPr/>
        </p:nvSpPr>
        <p:spPr>
          <a:xfrm>
            <a:off x="196215" y="20637"/>
            <a:ext cx="8714703" cy="563563"/>
          </a:xfrm>
          <a:prstGeom prst="rect">
            <a:avLst/>
          </a:prstGeom>
        </p:spPr>
        <p:txBody>
          <a:bodyPr/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0" normalizeH="0" baseline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</a:b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2" name="灯片编号占位符 10"/>
          <p:cNvSpPr>
            <a:spLocks noGrp="1"/>
          </p:cNvSpPr>
          <p:nvPr/>
        </p:nvSpPr>
        <p:spPr>
          <a:xfrm>
            <a:off x="11116234" y="6500436"/>
            <a:ext cx="977153" cy="257922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6318F9-E253-47E9-85CC-897CD7CB3407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思源黑体旧字形 Light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思源黑体旧字形 Light"/>
              <a:cs typeface="+mn-cs"/>
            </a:endParaRPr>
          </a:p>
        </p:txBody>
      </p:sp>
      <p:sp>
        <p:nvSpPr>
          <p:cNvPr id="21" name="Rectangle 4"/>
          <p:cNvSpPr/>
          <p:nvPr/>
        </p:nvSpPr>
        <p:spPr>
          <a:xfrm>
            <a:off x="5025390" y="7108825"/>
            <a:ext cx="12202160" cy="6191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marL="342900" marR="0" lvl="0" indent="0" algn="ctr" defTabSz="914400" rtl="0" eaLnBrk="0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03449C"/>
              </a:solidFill>
              <a:effectLst/>
              <a:uLnTx/>
              <a:uFillTx/>
              <a:latin typeface="思源黑体旧字形 Light"/>
              <a:ea typeface="+mj-ea"/>
              <a:cs typeface="Times New Roman" panose="02020603050405020304" pitchFamily="18" charset="0"/>
            </a:endParaRPr>
          </a:p>
          <a:p>
            <a:pPr marL="342900" marR="0" lvl="0" indent="0" algn="ctr" defTabSz="914400" rtl="0" eaLnBrk="0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03449C"/>
              </a:solidFill>
              <a:effectLst/>
              <a:uLnTx/>
              <a:uFillTx/>
              <a:latin typeface="思源黑体旧字形 Light"/>
              <a:ea typeface="+mj-ea"/>
              <a:cs typeface="Times New Roman" panose="02020603050405020304" pitchFamily="18" charset="0"/>
            </a:endParaRPr>
          </a:p>
        </p:txBody>
      </p: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9F70DFE3-71F7-4455-B802-FE6000DC22E4}"/>
              </a:ext>
            </a:extLst>
          </p:cNvPr>
          <p:cNvGrpSpPr/>
          <p:nvPr/>
        </p:nvGrpSpPr>
        <p:grpSpPr>
          <a:xfrm>
            <a:off x="120307" y="1224235"/>
            <a:ext cx="7500395" cy="4890635"/>
            <a:chOff x="-1" y="1511241"/>
            <a:chExt cx="7500395" cy="4890635"/>
          </a:xfrm>
        </p:grpSpPr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2D82C309-7B10-46C6-978B-CBCED982AD1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-1" y="1511241"/>
              <a:ext cx="7500395" cy="4890635"/>
            </a:xfrm>
            <a:prstGeom prst="rect">
              <a:avLst/>
            </a:prstGeom>
          </p:spPr>
        </p:pic>
        <p:sp>
          <p:nvSpPr>
            <p:cNvPr id="29" name="矩形: 圆角 28">
              <a:extLst>
                <a:ext uri="{FF2B5EF4-FFF2-40B4-BE49-F238E27FC236}">
                  <a16:creationId xmlns:a16="http://schemas.microsoft.com/office/drawing/2014/main" id="{51785462-3A7E-40FF-A8E0-50AE72806468}"/>
                </a:ext>
              </a:extLst>
            </p:cNvPr>
            <p:cNvSpPr/>
            <p:nvPr/>
          </p:nvSpPr>
          <p:spPr>
            <a:xfrm>
              <a:off x="2911398" y="4000730"/>
              <a:ext cx="2091199" cy="660919"/>
            </a:xfrm>
            <a:prstGeom prst="roundRect">
              <a:avLst/>
            </a:prstGeom>
            <a:solidFill>
              <a:srgbClr val="EBF3FC"/>
            </a:solidFill>
            <a:ln w="19050">
              <a:solidFill>
                <a:srgbClr val="92BCE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6467666C-7A32-4012-8128-AA50CD2F99FD}"/>
                </a:ext>
              </a:extLst>
            </p:cNvPr>
            <p:cNvSpPr txBox="1"/>
            <p:nvPr/>
          </p:nvSpPr>
          <p:spPr>
            <a:xfrm>
              <a:off x="5096638" y="3839126"/>
              <a:ext cx="232570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21.7% Linearization floor</a:t>
              </a:r>
            </a:p>
            <a:p>
              <a:pPr algn="ctr"/>
              <a:r>
                <a:rPr lang="en-US" altLang="zh-C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(asymptotic limit of Full-AT error)</a:t>
              </a:r>
              <a:endParaRPr lang="zh-CN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7" name="直接箭头连接符 6">
              <a:extLst>
                <a:ext uri="{FF2B5EF4-FFF2-40B4-BE49-F238E27FC236}">
                  <a16:creationId xmlns:a16="http://schemas.microsoft.com/office/drawing/2014/main" id="{1063A119-7068-4AEA-A3C4-37AA3841E11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90012" y="4362346"/>
              <a:ext cx="237263" cy="566493"/>
            </a:xfrm>
            <a:prstGeom prst="straightConnector1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箭头连接符 24">
              <a:extLst>
                <a:ext uri="{FF2B5EF4-FFF2-40B4-BE49-F238E27FC236}">
                  <a16:creationId xmlns:a16="http://schemas.microsoft.com/office/drawing/2014/main" id="{63DD01CA-3DB9-4CB0-B243-70349AE4DA6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68752" y="4661649"/>
              <a:ext cx="293078" cy="743512"/>
            </a:xfrm>
            <a:prstGeom prst="straightConnector1">
              <a:avLst/>
            </a:prstGeom>
            <a:ln w="19050">
              <a:solidFill>
                <a:srgbClr val="125AB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C7DB6A81-E404-4360-92A2-D62E17A3F31E}"/>
                </a:ext>
              </a:extLst>
            </p:cNvPr>
            <p:cNvSpPr txBox="1"/>
            <p:nvPr/>
          </p:nvSpPr>
          <p:spPr>
            <a:xfrm>
              <a:off x="2911399" y="4038802"/>
              <a:ext cx="209119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rgbClr val="134CA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K=341 modes for 10% modal truncation error</a:t>
              </a:r>
              <a:endParaRPr lang="zh-CN" altLang="en-US" sz="1600" dirty="0">
                <a:solidFill>
                  <a:srgbClr val="134CA2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01" name="组合 100">
            <a:extLst>
              <a:ext uri="{FF2B5EF4-FFF2-40B4-BE49-F238E27FC236}">
                <a16:creationId xmlns:a16="http://schemas.microsoft.com/office/drawing/2014/main" id="{EC629A43-1939-43D3-B240-74B25C85A011}"/>
              </a:ext>
            </a:extLst>
          </p:cNvPr>
          <p:cNvGrpSpPr/>
          <p:nvPr/>
        </p:nvGrpSpPr>
        <p:grpSpPr>
          <a:xfrm>
            <a:off x="7857237" y="1444901"/>
            <a:ext cx="493776" cy="493776"/>
            <a:chOff x="7835351" y="1824028"/>
            <a:chExt cx="493776" cy="493776"/>
          </a:xfrm>
        </p:grpSpPr>
        <p:sp>
          <p:nvSpPr>
            <p:cNvPr id="83" name="Shape 259">
              <a:extLst>
                <a:ext uri="{FF2B5EF4-FFF2-40B4-BE49-F238E27FC236}">
                  <a16:creationId xmlns:a16="http://schemas.microsoft.com/office/drawing/2014/main" id="{B0D18192-F62E-4898-9307-C7BCB4248ACA}"/>
                </a:ext>
              </a:extLst>
            </p:cNvPr>
            <p:cNvSpPr/>
            <p:nvPr/>
          </p:nvSpPr>
          <p:spPr>
            <a:xfrm>
              <a:off x="7835351" y="1824028"/>
              <a:ext cx="493776" cy="493776"/>
            </a:xfrm>
            <a:prstGeom prst="ellipse">
              <a:avLst/>
            </a:prstGeom>
            <a:solidFill>
              <a:srgbClr val="005DB1"/>
            </a:solidFill>
            <a:ln w="7620">
              <a:solidFill>
                <a:srgbClr val="015DAE"/>
              </a:solidFill>
              <a:prstDash val="soli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" name="Text 260">
              <a:extLst>
                <a:ext uri="{FF2B5EF4-FFF2-40B4-BE49-F238E27FC236}">
                  <a16:creationId xmlns:a16="http://schemas.microsoft.com/office/drawing/2014/main" id="{4A094104-743A-41CB-BDFC-5F87628A2DF5}"/>
                </a:ext>
              </a:extLst>
            </p:cNvPr>
            <p:cNvSpPr/>
            <p:nvPr/>
          </p:nvSpPr>
          <p:spPr>
            <a:xfrm>
              <a:off x="7966965" y="1950451"/>
              <a:ext cx="274320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ctr">
                <a:buNone/>
              </a:pPr>
              <a:r>
                <a:rPr lang="en-US" sz="2800" b="1" dirty="0">
                  <a:solidFill>
                    <a:srgbClr val="FFFFFF"/>
                  </a:solidFill>
                  <a:latin typeface="Times New Roman" pitchFamily="34" charset="0"/>
                  <a:ea typeface="Times New Roman" pitchFamily="34" charset="-122"/>
                  <a:cs typeface="Times New Roman" pitchFamily="34" charset="-120"/>
                </a:rPr>
                <a:t>1</a:t>
              </a:r>
              <a:endParaRPr lang="en-US" sz="2800" dirty="0"/>
            </a:p>
          </p:txBody>
        </p:sp>
      </p:grpSp>
      <p:sp>
        <p:nvSpPr>
          <p:cNvPr id="85" name="Shape 261">
            <a:extLst>
              <a:ext uri="{FF2B5EF4-FFF2-40B4-BE49-F238E27FC236}">
                <a16:creationId xmlns:a16="http://schemas.microsoft.com/office/drawing/2014/main" id="{B02A5057-480C-4516-B0F4-9D560D4C63C7}"/>
              </a:ext>
            </a:extLst>
          </p:cNvPr>
          <p:cNvSpPr/>
          <p:nvPr/>
        </p:nvSpPr>
        <p:spPr>
          <a:xfrm>
            <a:off x="8479536" y="1351593"/>
            <a:ext cx="16314" cy="705882"/>
          </a:xfrm>
          <a:prstGeom prst="line">
            <a:avLst/>
          </a:prstGeom>
          <a:noFill/>
          <a:ln w="15240">
            <a:solidFill>
              <a:srgbClr val="B5CDE6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6" name="Text 262">
            <a:extLst>
              <a:ext uri="{FF2B5EF4-FFF2-40B4-BE49-F238E27FC236}">
                <a16:creationId xmlns:a16="http://schemas.microsoft.com/office/drawing/2014/main" id="{B20F58C7-2BD1-431E-990C-38701E7D01F4}"/>
              </a:ext>
            </a:extLst>
          </p:cNvPr>
          <p:cNvSpPr/>
          <p:nvPr/>
        </p:nvSpPr>
        <p:spPr>
          <a:xfrm>
            <a:off x="8774882" y="1136594"/>
            <a:ext cx="3692904" cy="109568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2200" dirty="0">
                <a:solidFill>
                  <a:srgbClr val="E60012"/>
                </a:solidFill>
                <a:latin typeface="Times New Roman" panose="02020603050405020304" pitchFamily="18" charset="0"/>
                <a:ea typeface="Times New Roman" pitchFamily="34" charset="-122"/>
                <a:cs typeface="Times New Roman" panose="02020603050405020304" pitchFamily="18" charset="0"/>
              </a:rPr>
              <a:t>341</a:t>
            </a:r>
            <a:r>
              <a:rPr lang="en-US" sz="2200" dirty="0">
                <a:solidFill>
                  <a:srgbClr val="08235B"/>
                </a:solidFill>
                <a:latin typeface="Times New Roman" panose="02020603050405020304" pitchFamily="18" charset="0"/>
                <a:ea typeface="Times New Roman" pitchFamily="34" charset="-122"/>
                <a:cs typeface="Times New Roman" panose="02020603050405020304" pitchFamily="18" charset="0"/>
              </a:rPr>
              <a:t> retained modes are sufficient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08235B"/>
                </a:solidFill>
                <a:latin typeface="Times New Roman" panose="02020603050405020304" pitchFamily="18" charset="0"/>
                <a:ea typeface="Times New Roman" pitchFamily="34" charset="-122"/>
                <a:cs typeface="Times New Roman" panose="02020603050405020304" pitchFamily="18" charset="0"/>
              </a:rPr>
              <a:t>to reduce modal truncation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08235B"/>
                </a:solidFill>
                <a:latin typeface="Times New Roman" panose="02020603050405020304" pitchFamily="18" charset="0"/>
                <a:ea typeface="Times New Roman" pitchFamily="34" charset="-122"/>
                <a:cs typeface="Times New Roman" panose="02020603050405020304" pitchFamily="18" charset="0"/>
              </a:rPr>
              <a:t>to </a:t>
            </a:r>
            <a:r>
              <a:rPr lang="en-US" sz="2200" dirty="0">
                <a:solidFill>
                  <a:srgbClr val="E60012"/>
                </a:solidFill>
                <a:latin typeface="Times New Roman" panose="02020603050405020304" pitchFamily="18" charset="0"/>
                <a:ea typeface="Times New Roman" pitchFamily="34" charset="-122"/>
                <a:cs typeface="Times New Roman" panose="02020603050405020304" pitchFamily="18" charset="0"/>
              </a:rPr>
              <a:t>10%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9" name="Text 265">
            <a:extLst>
              <a:ext uri="{FF2B5EF4-FFF2-40B4-BE49-F238E27FC236}">
                <a16:creationId xmlns:a16="http://schemas.microsoft.com/office/drawing/2014/main" id="{5269887C-A3C6-4520-9C68-53D9E39867B1}"/>
              </a:ext>
            </a:extLst>
          </p:cNvPr>
          <p:cNvSpPr/>
          <p:nvPr/>
        </p:nvSpPr>
        <p:spPr>
          <a:xfrm>
            <a:off x="7699248" y="2633546"/>
            <a:ext cx="274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endParaRPr lang="en-US" sz="1800" dirty="0"/>
          </a:p>
        </p:txBody>
      </p:sp>
      <p:sp>
        <p:nvSpPr>
          <p:cNvPr id="91" name="Text 267">
            <a:extLst>
              <a:ext uri="{FF2B5EF4-FFF2-40B4-BE49-F238E27FC236}">
                <a16:creationId xmlns:a16="http://schemas.microsoft.com/office/drawing/2014/main" id="{DB800168-44AD-44E4-BD1F-18C531225A95}"/>
              </a:ext>
            </a:extLst>
          </p:cNvPr>
          <p:cNvSpPr/>
          <p:nvPr/>
        </p:nvSpPr>
        <p:spPr>
          <a:xfrm>
            <a:off x="8776718" y="2761562"/>
            <a:ext cx="3316669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2200" dirty="0">
                <a:solidFill>
                  <a:srgbClr val="08235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The Full-AT error saturates at the </a:t>
            </a:r>
            <a:r>
              <a:rPr lang="en-US" sz="2200" dirty="0">
                <a:solidFill>
                  <a:srgbClr val="E6001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21.7%</a:t>
            </a:r>
            <a:r>
              <a:rPr lang="en-US" sz="2200" dirty="0">
                <a:solidFill>
                  <a:srgbClr val="08235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linearization floor</a:t>
            </a:r>
            <a:endParaRPr lang="en-US" sz="2200" dirty="0"/>
          </a:p>
        </p:txBody>
      </p:sp>
      <p:sp>
        <p:nvSpPr>
          <p:cNvPr id="94" name="Text 270">
            <a:extLst>
              <a:ext uri="{FF2B5EF4-FFF2-40B4-BE49-F238E27FC236}">
                <a16:creationId xmlns:a16="http://schemas.microsoft.com/office/drawing/2014/main" id="{9AD28246-3BC4-477A-9E8C-95558BF2A6D1}"/>
              </a:ext>
            </a:extLst>
          </p:cNvPr>
          <p:cNvSpPr/>
          <p:nvPr/>
        </p:nvSpPr>
        <p:spPr>
          <a:xfrm>
            <a:off x="7699248" y="3657674"/>
            <a:ext cx="274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</a:t>
            </a:r>
            <a:endParaRPr lang="en-US" sz="1800" dirty="0"/>
          </a:p>
        </p:txBody>
      </p:sp>
      <p:sp>
        <p:nvSpPr>
          <p:cNvPr id="96" name="Text 272">
            <a:extLst>
              <a:ext uri="{FF2B5EF4-FFF2-40B4-BE49-F238E27FC236}">
                <a16:creationId xmlns:a16="http://schemas.microsoft.com/office/drawing/2014/main" id="{40A093D8-F1D2-4B86-9191-6E1DE7D55F98}"/>
              </a:ext>
            </a:extLst>
          </p:cNvPr>
          <p:cNvSpPr/>
          <p:nvPr/>
        </p:nvSpPr>
        <p:spPr>
          <a:xfrm>
            <a:off x="8801258" y="3976381"/>
            <a:ext cx="3108960" cy="9723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2200" dirty="0">
                <a:solidFill>
                  <a:srgbClr val="08235B"/>
                </a:solidFill>
                <a:latin typeface="Times New Roman" pitchFamily="34" charset="0"/>
                <a:cs typeface="Times New Roman" pitchFamily="34" charset="-120"/>
              </a:rPr>
              <a:t>Use the linear model for rapid screening and Full </a:t>
            </a:r>
          </a:p>
          <a:p>
            <a:pPr marL="0" indent="0">
              <a:buNone/>
            </a:pPr>
            <a:r>
              <a:rPr lang="en-US" sz="2200" dirty="0">
                <a:solidFill>
                  <a:srgbClr val="08235B"/>
                </a:solidFill>
                <a:latin typeface="Times New Roman" pitchFamily="34" charset="0"/>
                <a:cs typeface="Times New Roman" pitchFamily="34" charset="-120"/>
              </a:rPr>
              <a:t>AT for final validation.</a:t>
            </a:r>
          </a:p>
        </p:txBody>
      </p:sp>
      <p:graphicFrame>
        <p:nvGraphicFramePr>
          <p:cNvPr id="98" name="对象 97">
            <a:extLst>
              <a:ext uri="{FF2B5EF4-FFF2-40B4-BE49-F238E27FC236}">
                <a16:creationId xmlns:a16="http://schemas.microsoft.com/office/drawing/2014/main" id="{E8041B4C-1E25-4C00-9107-AA188B8303F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169588"/>
              </p:ext>
            </p:extLst>
          </p:nvPr>
        </p:nvGraphicFramePr>
        <p:xfrm>
          <a:off x="8305668" y="5291695"/>
          <a:ext cx="3612997" cy="736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549080" imgH="368280" progId="Equation.DSMT4">
                  <p:embed/>
                </p:oleObj>
              </mc:Choice>
              <mc:Fallback>
                <p:oleObj name="Equation" r:id="rId6" imgW="1549080" imgH="3682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8305668" y="5291695"/>
                        <a:ext cx="3612997" cy="7368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2" name="组合 101">
            <a:extLst>
              <a:ext uri="{FF2B5EF4-FFF2-40B4-BE49-F238E27FC236}">
                <a16:creationId xmlns:a16="http://schemas.microsoft.com/office/drawing/2014/main" id="{EAF2730B-7DF8-4BB5-8FC6-88070DA24B91}"/>
              </a:ext>
            </a:extLst>
          </p:cNvPr>
          <p:cNvGrpSpPr/>
          <p:nvPr/>
        </p:nvGrpSpPr>
        <p:grpSpPr>
          <a:xfrm>
            <a:off x="7879123" y="2779376"/>
            <a:ext cx="493776" cy="493776"/>
            <a:chOff x="7835351" y="1824028"/>
            <a:chExt cx="493776" cy="493776"/>
          </a:xfrm>
          <a:solidFill>
            <a:srgbClr val="C6322F"/>
          </a:solidFill>
        </p:grpSpPr>
        <p:sp>
          <p:nvSpPr>
            <p:cNvPr id="103" name="Shape 259">
              <a:extLst>
                <a:ext uri="{FF2B5EF4-FFF2-40B4-BE49-F238E27FC236}">
                  <a16:creationId xmlns:a16="http://schemas.microsoft.com/office/drawing/2014/main" id="{1FB4953A-6239-444D-B350-1D82417FB4DD}"/>
                </a:ext>
              </a:extLst>
            </p:cNvPr>
            <p:cNvSpPr/>
            <p:nvPr/>
          </p:nvSpPr>
          <p:spPr>
            <a:xfrm>
              <a:off x="7835351" y="1824028"/>
              <a:ext cx="493776" cy="493776"/>
            </a:xfrm>
            <a:prstGeom prst="ellipse">
              <a:avLst/>
            </a:prstGeom>
            <a:grpFill/>
            <a:ln w="7620">
              <a:solidFill>
                <a:srgbClr val="C6322F"/>
              </a:solidFill>
              <a:prstDash val="soli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" name="Text 260">
              <a:extLst>
                <a:ext uri="{FF2B5EF4-FFF2-40B4-BE49-F238E27FC236}">
                  <a16:creationId xmlns:a16="http://schemas.microsoft.com/office/drawing/2014/main" id="{7E544705-77DF-4F2F-97FB-2331F70D4306}"/>
                </a:ext>
              </a:extLst>
            </p:cNvPr>
            <p:cNvSpPr/>
            <p:nvPr/>
          </p:nvSpPr>
          <p:spPr>
            <a:xfrm>
              <a:off x="7966965" y="1950451"/>
              <a:ext cx="274320" cy="256032"/>
            </a:xfrm>
            <a:prstGeom prst="rect">
              <a:avLst/>
            </a:prstGeom>
            <a:grpFill/>
            <a:ln>
              <a:solidFill>
                <a:srgbClr val="C6322F"/>
              </a:solidFill>
            </a:ln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ctr">
                <a:buNone/>
              </a:pPr>
              <a:r>
                <a:rPr lang="en-US" sz="2800" b="1" dirty="0">
                  <a:solidFill>
                    <a:srgbClr val="FFFFFF"/>
                  </a:solidFill>
                  <a:latin typeface="Times New Roman" pitchFamily="34" charset="0"/>
                  <a:ea typeface="Times New Roman" pitchFamily="34" charset="-122"/>
                  <a:cs typeface="Times New Roman" pitchFamily="34" charset="-120"/>
                </a:rPr>
                <a:t>2</a:t>
              </a:r>
              <a:endParaRPr lang="en-US" sz="2800" dirty="0"/>
            </a:p>
          </p:txBody>
        </p:sp>
      </p:grpSp>
      <p:sp>
        <p:nvSpPr>
          <p:cNvPr id="105" name="Shape 261">
            <a:extLst>
              <a:ext uri="{FF2B5EF4-FFF2-40B4-BE49-F238E27FC236}">
                <a16:creationId xmlns:a16="http://schemas.microsoft.com/office/drawing/2014/main" id="{220F0BC7-4026-4DC4-81D1-4166B3FA9501}"/>
              </a:ext>
            </a:extLst>
          </p:cNvPr>
          <p:cNvSpPr/>
          <p:nvPr/>
        </p:nvSpPr>
        <p:spPr>
          <a:xfrm>
            <a:off x="8495850" y="2712687"/>
            <a:ext cx="16314" cy="705882"/>
          </a:xfrm>
          <a:prstGeom prst="line">
            <a:avLst/>
          </a:prstGeom>
          <a:noFill/>
          <a:ln w="15240">
            <a:solidFill>
              <a:srgbClr val="B5CDE6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106" name="组合 105">
            <a:extLst>
              <a:ext uri="{FF2B5EF4-FFF2-40B4-BE49-F238E27FC236}">
                <a16:creationId xmlns:a16="http://schemas.microsoft.com/office/drawing/2014/main" id="{8BF2E4D8-33ED-4CE8-9382-75EFD7936C70}"/>
              </a:ext>
            </a:extLst>
          </p:cNvPr>
          <p:cNvGrpSpPr/>
          <p:nvPr/>
        </p:nvGrpSpPr>
        <p:grpSpPr>
          <a:xfrm>
            <a:off x="7899734" y="4186347"/>
            <a:ext cx="493776" cy="493776"/>
            <a:chOff x="7835351" y="1824028"/>
            <a:chExt cx="493776" cy="493776"/>
          </a:xfrm>
        </p:grpSpPr>
        <p:sp>
          <p:nvSpPr>
            <p:cNvPr id="107" name="Shape 259">
              <a:extLst>
                <a:ext uri="{FF2B5EF4-FFF2-40B4-BE49-F238E27FC236}">
                  <a16:creationId xmlns:a16="http://schemas.microsoft.com/office/drawing/2014/main" id="{2370A149-9130-4536-9C90-EEC625A8798F}"/>
                </a:ext>
              </a:extLst>
            </p:cNvPr>
            <p:cNvSpPr/>
            <p:nvPr/>
          </p:nvSpPr>
          <p:spPr>
            <a:xfrm>
              <a:off x="7835351" y="1824028"/>
              <a:ext cx="493776" cy="493776"/>
            </a:xfrm>
            <a:prstGeom prst="ellipse">
              <a:avLst/>
            </a:prstGeom>
            <a:solidFill>
              <a:srgbClr val="005DB1"/>
            </a:solidFill>
            <a:ln w="7620">
              <a:solidFill>
                <a:srgbClr val="015DAE"/>
              </a:solidFill>
              <a:prstDash val="soli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8" name="Text 260">
              <a:extLst>
                <a:ext uri="{FF2B5EF4-FFF2-40B4-BE49-F238E27FC236}">
                  <a16:creationId xmlns:a16="http://schemas.microsoft.com/office/drawing/2014/main" id="{6A9EC98E-A61C-4998-946D-D255777ADFE3}"/>
                </a:ext>
              </a:extLst>
            </p:cNvPr>
            <p:cNvSpPr/>
            <p:nvPr/>
          </p:nvSpPr>
          <p:spPr>
            <a:xfrm>
              <a:off x="7966965" y="1950451"/>
              <a:ext cx="274320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ctr">
                <a:buNone/>
              </a:pPr>
              <a:r>
                <a:rPr lang="en-US" sz="2800" b="1" dirty="0">
                  <a:solidFill>
                    <a:srgbClr val="FFFFFF"/>
                  </a:solidFill>
                  <a:latin typeface="Times New Roman" pitchFamily="34" charset="0"/>
                  <a:ea typeface="Times New Roman" pitchFamily="34" charset="-122"/>
                  <a:cs typeface="Times New Roman" pitchFamily="34" charset="-120"/>
                </a:rPr>
                <a:t>3</a:t>
              </a:r>
              <a:endParaRPr lang="en-US" sz="2800" dirty="0"/>
            </a:p>
          </p:txBody>
        </p:sp>
      </p:grpSp>
      <p:sp>
        <p:nvSpPr>
          <p:cNvPr id="109" name="Shape 261">
            <a:extLst>
              <a:ext uri="{FF2B5EF4-FFF2-40B4-BE49-F238E27FC236}">
                <a16:creationId xmlns:a16="http://schemas.microsoft.com/office/drawing/2014/main" id="{A6E322E3-41A8-46CF-B5B1-C943B263C146}"/>
              </a:ext>
            </a:extLst>
          </p:cNvPr>
          <p:cNvSpPr/>
          <p:nvPr/>
        </p:nvSpPr>
        <p:spPr>
          <a:xfrm>
            <a:off x="8572913" y="4147525"/>
            <a:ext cx="16314" cy="705882"/>
          </a:xfrm>
          <a:prstGeom prst="line">
            <a:avLst/>
          </a:prstGeom>
          <a:noFill/>
          <a:ln w="15240">
            <a:solidFill>
              <a:srgbClr val="B5CDE6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7" name="文本框 116">
            <a:extLst>
              <a:ext uri="{FF2B5EF4-FFF2-40B4-BE49-F238E27FC236}">
                <a16:creationId xmlns:a16="http://schemas.microsoft.com/office/drawing/2014/main" id="{23B92AB2-0786-47D9-B500-44AF8B5EEDBF}"/>
              </a:ext>
            </a:extLst>
          </p:cNvPr>
          <p:cNvSpPr txBox="1"/>
          <p:nvPr/>
        </p:nvSpPr>
        <p:spPr>
          <a:xfrm>
            <a:off x="245890" y="95947"/>
            <a:ext cx="86650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Reduced-order orbit reconstruction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B6ECBE8F-B19A-4313-892C-984BD71443B4}"/>
              </a:ext>
            </a:extLst>
          </p:cNvPr>
          <p:cNvSpPr txBox="1"/>
          <p:nvPr/>
        </p:nvSpPr>
        <p:spPr>
          <a:xfrm>
            <a:off x="408461" y="6167284"/>
            <a:ext cx="1137507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200" b="1" dirty="0">
                <a:solidFill>
                  <a:srgbClr val="0B46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Linear response is used for rapid screening; Full AT remains the final validation</a:t>
            </a:r>
            <a:r>
              <a:rPr lang="en-US" altLang="zh-CN" sz="2400" b="1" dirty="0">
                <a:solidFill>
                  <a:srgbClr val="0B46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2400" b="1" dirty="0">
              <a:solidFill>
                <a:srgbClr val="0B469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88DF3525-CC23-4885-A691-ECFCE52D7C48}"/>
              </a:ext>
            </a:extLst>
          </p:cNvPr>
          <p:cNvSpPr txBox="1"/>
          <p:nvPr/>
        </p:nvSpPr>
        <p:spPr>
          <a:xfrm>
            <a:off x="2498848" y="2338530"/>
            <a:ext cx="480106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200" dirty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For the present simulated alignment case</a:t>
            </a:r>
            <a:endParaRPr lang="zh-CN" altLang="en-US" sz="2200" dirty="0">
              <a:solidFill>
                <a:srgbClr val="C0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cxnSp>
        <p:nvCxnSpPr>
          <p:cNvPr id="37" name="直接箭头连接符 36">
            <a:extLst>
              <a:ext uri="{FF2B5EF4-FFF2-40B4-BE49-F238E27FC236}">
                <a16:creationId xmlns:a16="http://schemas.microsoft.com/office/drawing/2014/main" id="{C0C78E25-5BE5-415E-9D0A-EA056327B734}"/>
              </a:ext>
            </a:extLst>
          </p:cNvPr>
          <p:cNvCxnSpPr>
            <a:cxnSpLocks/>
          </p:cNvCxnSpPr>
          <p:nvPr/>
        </p:nvCxnSpPr>
        <p:spPr>
          <a:xfrm flipH="1" flipV="1">
            <a:off x="6342502" y="2858093"/>
            <a:ext cx="503136" cy="703631"/>
          </a:xfrm>
          <a:prstGeom prst="straightConnector1">
            <a:avLst/>
          </a:prstGeom>
          <a:ln w="19050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箭头连接符 39">
            <a:extLst>
              <a:ext uri="{FF2B5EF4-FFF2-40B4-BE49-F238E27FC236}">
                <a16:creationId xmlns:a16="http://schemas.microsoft.com/office/drawing/2014/main" id="{A6304B5E-C4D2-4A56-B480-3DFA3416D4E9}"/>
              </a:ext>
            </a:extLst>
          </p:cNvPr>
          <p:cNvCxnSpPr>
            <a:cxnSpLocks/>
          </p:cNvCxnSpPr>
          <p:nvPr/>
        </p:nvCxnSpPr>
        <p:spPr>
          <a:xfrm flipH="1" flipV="1">
            <a:off x="3746770" y="2859293"/>
            <a:ext cx="377657" cy="779425"/>
          </a:xfrm>
          <a:prstGeom prst="straightConnector1">
            <a:avLst/>
          </a:prstGeom>
          <a:ln w="19050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125874278"/>
      </p:ext>
    </p:extLst>
  </p:cSld>
  <p:clrMapOvr>
    <a:masterClrMapping/>
  </p:clrMapOvr>
  <p:transition advTm="73576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 8"/>
          <p:cNvSpPr>
            <a:spLocks noGrp="1"/>
          </p:cNvSpPr>
          <p:nvPr/>
        </p:nvSpPr>
        <p:spPr>
          <a:xfrm>
            <a:off x="196215" y="20637"/>
            <a:ext cx="8714703" cy="563563"/>
          </a:xfrm>
          <a:prstGeom prst="rect">
            <a:avLst/>
          </a:prstGeom>
        </p:spPr>
        <p:txBody>
          <a:bodyPr/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0" normalizeH="0" baseline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</a:b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2" name="灯片编号占位符 10"/>
          <p:cNvSpPr>
            <a:spLocks noGrp="1"/>
          </p:cNvSpPr>
          <p:nvPr/>
        </p:nvSpPr>
        <p:spPr>
          <a:xfrm>
            <a:off x="11116234" y="6500436"/>
            <a:ext cx="977153" cy="257922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6318F9-E253-47E9-85CC-897CD7CB3407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思源黑体旧字形 Light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思源黑体旧字形 Light"/>
              <a:cs typeface="+mn-cs"/>
            </a:endParaRPr>
          </a:p>
        </p:txBody>
      </p:sp>
      <p:sp>
        <p:nvSpPr>
          <p:cNvPr id="21" name="Rectangle 4"/>
          <p:cNvSpPr/>
          <p:nvPr/>
        </p:nvSpPr>
        <p:spPr>
          <a:xfrm>
            <a:off x="5025390" y="7108825"/>
            <a:ext cx="12202160" cy="6191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marL="342900" marR="0" lvl="0" indent="0" algn="ctr" defTabSz="914400" rtl="0" eaLnBrk="0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03449C"/>
              </a:solidFill>
              <a:effectLst/>
              <a:uLnTx/>
              <a:uFillTx/>
              <a:latin typeface="思源黑体旧字形 Light"/>
              <a:ea typeface="+mj-ea"/>
              <a:cs typeface="Times New Roman" panose="02020603050405020304" pitchFamily="18" charset="0"/>
            </a:endParaRPr>
          </a:p>
          <a:p>
            <a:pPr marL="342900" marR="0" lvl="0" indent="0" algn="ctr" defTabSz="914400" rtl="0" eaLnBrk="0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03449C"/>
              </a:solidFill>
              <a:effectLst/>
              <a:uLnTx/>
              <a:uFillTx/>
              <a:latin typeface="思源黑体旧字形 Light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28BABEF-E62E-44F1-A6EA-285FDAB2FEA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8118" y="2694647"/>
            <a:ext cx="5407424" cy="2536403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7403AA0E-DB51-41B1-9CC2-A7335B030597}"/>
              </a:ext>
            </a:extLst>
          </p:cNvPr>
          <p:cNvSpPr txBox="1"/>
          <p:nvPr/>
        </p:nvSpPr>
        <p:spPr>
          <a:xfrm>
            <a:off x="331780" y="5160589"/>
            <a:ext cx="5770801" cy="899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altLang="zh-CN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altLang="zh-CN" sz="22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&gt;0: increase the current orbit distortion.</a:t>
            </a:r>
          </a:p>
          <a:p>
            <a:pPr marL="342900" indent="-34290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altLang="zh-CN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altLang="zh-CN" sz="22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&lt;0: counteract other modes.</a:t>
            </a:r>
          </a:p>
        </p:txBody>
      </p:sp>
      <p:graphicFrame>
        <p:nvGraphicFramePr>
          <p:cNvPr id="8" name="对象 7">
            <a:extLst>
              <a:ext uri="{FF2B5EF4-FFF2-40B4-BE49-F238E27FC236}">
                <a16:creationId xmlns:a16="http://schemas.microsoft.com/office/drawing/2014/main" id="{3A27CEDB-E2E0-4CA1-875E-1EAEAA4FDAE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854444"/>
              </p:ext>
            </p:extLst>
          </p:nvPr>
        </p:nvGraphicFramePr>
        <p:xfrm>
          <a:off x="1244600" y="1692275"/>
          <a:ext cx="3563938" cy="8823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180800" imgH="380880" progId="Equation.DSMT4">
                  <p:embed/>
                </p:oleObj>
              </mc:Choice>
              <mc:Fallback>
                <p:oleObj name="Equation" r:id="rId6" imgW="1180800" imgH="380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244600" y="1692275"/>
                        <a:ext cx="3563938" cy="8823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>
            <a:extLst>
              <a:ext uri="{FF2B5EF4-FFF2-40B4-BE49-F238E27FC236}">
                <a16:creationId xmlns:a16="http://schemas.microsoft.com/office/drawing/2014/main" id="{DCE726D2-9D9A-4118-A67B-0A7EB284BA7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11231"/>
              </p:ext>
            </p:extLst>
          </p:nvPr>
        </p:nvGraphicFramePr>
        <p:xfrm>
          <a:off x="7077075" y="1642840"/>
          <a:ext cx="3870325" cy="968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574640" imgH="393480" progId="Equation.DSMT4">
                  <p:embed/>
                </p:oleObj>
              </mc:Choice>
              <mc:Fallback>
                <p:oleObj name="Equation" r:id="rId8" imgW="157464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7077075" y="1642840"/>
                        <a:ext cx="3870325" cy="968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26EAA205-3C16-4583-AB03-27DC0F53F443}"/>
                  </a:ext>
                </a:extLst>
              </p:cNvPr>
              <p:cNvSpPr txBox="1"/>
              <p:nvPr/>
            </p:nvSpPr>
            <p:spPr>
              <a:xfrm>
                <a:off x="6452797" y="5229491"/>
                <a:ext cx="5407423" cy="4308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zh-CN" alt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𝑗𝑘</m:t>
                        </m:r>
                      </m:sub>
                    </m:sSub>
                  </m:oMath>
                </a14:m>
                <a:r>
                  <a:rPr lang="en-US" altLang="zh-CN" dirty="0"/>
                  <a:t>:</a:t>
                </a:r>
                <a:r>
                  <a:rPr lang="en-US" altLang="zh-CN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contribution of magnet </a:t>
                </a:r>
                <a:r>
                  <a:rPr lang="en-US" altLang="zh-CN" sz="22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j</a:t>
                </a:r>
                <a:r>
                  <a:rPr lang="en-US" altLang="zh-CN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through mode </a:t>
                </a:r>
                <a:r>
                  <a:rPr lang="en-US" altLang="zh-CN" sz="22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</a:t>
                </a:r>
                <a:endParaRPr lang="zh-CN" altLang="en-US" sz="22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26EAA205-3C16-4583-AB03-27DC0F53F4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2797" y="5229491"/>
                <a:ext cx="5407423" cy="430887"/>
              </a:xfrm>
              <a:prstGeom prst="rect">
                <a:avLst/>
              </a:prstGeom>
              <a:blipFill>
                <a:blip r:embed="rId11"/>
                <a:stretch>
                  <a:fillRect t="-11268" b="-2535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文本框 18">
            <a:extLst>
              <a:ext uri="{FF2B5EF4-FFF2-40B4-BE49-F238E27FC236}">
                <a16:creationId xmlns:a16="http://schemas.microsoft.com/office/drawing/2014/main" id="{4C925733-8F64-4619-943A-005F37ABD4D4}"/>
              </a:ext>
            </a:extLst>
          </p:cNvPr>
          <p:cNvSpPr txBox="1"/>
          <p:nvPr/>
        </p:nvSpPr>
        <p:spPr>
          <a:xfrm>
            <a:off x="6253395" y="1017449"/>
            <a:ext cx="606023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Magnet-level</a:t>
            </a:r>
            <a:r>
              <a:rPr lang="en-US" altLang="zh-CN" sz="2400" b="1" dirty="0">
                <a:solidFill>
                  <a:srgbClr val="0B46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attribution matrix</a:t>
            </a:r>
          </a:p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Reveal which magnets contribute to the beam-driving modes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7CDDB605-EBDF-4856-8052-6965542444AA}"/>
              </a:ext>
            </a:extLst>
          </p:cNvPr>
          <p:cNvSpPr txBox="1"/>
          <p:nvPr/>
        </p:nvSpPr>
        <p:spPr>
          <a:xfrm>
            <a:off x="196215" y="1026275"/>
            <a:ext cx="584285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0B46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Signed modal </a:t>
            </a:r>
            <a:r>
              <a:rPr lang="en-US" altLang="zh-CN" sz="24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beam attribution</a:t>
            </a:r>
          </a:p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Identify which modes drive or counteract the current orbit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ECDD3794-3E14-44BE-A647-06A4ACBCE6F4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52295" y="991892"/>
            <a:ext cx="901100" cy="563563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901E6401-7A60-4502-93BA-41000D286064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09646" y="2705994"/>
            <a:ext cx="5005181" cy="253640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E547DF76-D078-424D-A656-0024195A18E4}"/>
                  </a:ext>
                </a:extLst>
              </p:cNvPr>
              <p:cNvSpPr txBox="1"/>
              <p:nvPr/>
            </p:nvSpPr>
            <p:spPr>
              <a:xfrm>
                <a:off x="6509646" y="5690726"/>
                <a:ext cx="8616950" cy="4308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Color: signed magnet contribution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zh-CN" alt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zh-CN" alt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𝐶</m:t>
                        </m:r>
                      </m:e>
                      <m:sub>
                        <m:r>
                          <a:rPr kumimoji="0" lang="zh-CN" alt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𝑗𝑘</m:t>
                        </m:r>
                      </m:sub>
                    </m:sSub>
                    <m:r>
                      <a:rPr kumimoji="0" lang="zh-CN" altLang="en-US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 </m:t>
                    </m:r>
                  </m:oMath>
                </a14:m>
                <a:r>
                  <a:rPr lang="en-US" altLang="zh-CN" dirty="0"/>
                  <a:t>	​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E547DF76-D078-424D-A656-0024195A18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9646" y="5690726"/>
                <a:ext cx="8616950" cy="430887"/>
              </a:xfrm>
              <a:prstGeom prst="rect">
                <a:avLst/>
              </a:prstGeom>
              <a:blipFill>
                <a:blip r:embed="rId14"/>
                <a:stretch>
                  <a:fillRect l="-920" t="-11429" b="-2714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文本框 29">
            <a:extLst>
              <a:ext uri="{FF2B5EF4-FFF2-40B4-BE49-F238E27FC236}">
                <a16:creationId xmlns:a16="http://schemas.microsoft.com/office/drawing/2014/main" id="{E8BEC605-63F1-4698-8D6C-48451F5019FD}"/>
              </a:ext>
            </a:extLst>
          </p:cNvPr>
          <p:cNvSpPr txBox="1"/>
          <p:nvPr/>
        </p:nvSpPr>
        <p:spPr>
          <a:xfrm>
            <a:off x="345393" y="6281425"/>
            <a:ext cx="1151482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0B46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Signed attribution identifies which modes and magnets actually drive the current COD.</a:t>
            </a:r>
            <a:endParaRPr lang="zh-CN" altLang="en-US" sz="2000" b="1" dirty="0">
              <a:solidFill>
                <a:srgbClr val="0B469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B1AA020A-85B1-4B59-B12A-944869075592}"/>
              </a:ext>
            </a:extLst>
          </p:cNvPr>
          <p:cNvSpPr txBox="1"/>
          <p:nvPr/>
        </p:nvSpPr>
        <p:spPr>
          <a:xfrm>
            <a:off x="245090" y="142565"/>
            <a:ext cx="1161512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From Modal Contributions to Magnet Priorities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34549404"/>
      </p:ext>
    </p:extLst>
  </p:cSld>
  <p:clrMapOvr>
    <a:masterClrMapping/>
  </p:clrMapOvr>
  <p:transition advTm="64800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文本框 60"/>
          <p:cNvSpPr txBox="1"/>
          <p:nvPr>
            <p:custDataLst>
              <p:tags r:id="rId2"/>
            </p:custDataLst>
          </p:nvPr>
        </p:nvSpPr>
        <p:spPr>
          <a:xfrm>
            <a:off x="322730" y="2653030"/>
            <a:ext cx="12192000" cy="7962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Magnet Selection and Realignment</a:t>
            </a:r>
          </a:p>
        </p:txBody>
      </p: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5559742" y="1760220"/>
            <a:ext cx="1072515" cy="89281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F4F7F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04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35325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7170"/>
    </mc:Choice>
    <mc:Fallback xmlns="">
      <p:transition advTm="717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 8"/>
          <p:cNvSpPr>
            <a:spLocks noGrp="1"/>
          </p:cNvSpPr>
          <p:nvPr/>
        </p:nvSpPr>
        <p:spPr>
          <a:xfrm>
            <a:off x="208915" y="122237"/>
            <a:ext cx="8714703" cy="563563"/>
          </a:xfrm>
          <a:prstGeom prst="rect">
            <a:avLst/>
          </a:prstGeom>
        </p:spPr>
        <p:txBody>
          <a:bodyPr/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0" normalizeH="0" baseline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>
                <a:solidFill>
                  <a:srgbClr val="FFFFFF"/>
                </a:solidFill>
                <a:latin typeface="微软雅黑" panose="020B0503020204020204" pitchFamily="34" charset="-122"/>
                <a:cs typeface="+mn-cs"/>
              </a:rPr>
              <a:t>Four Magnet-Selection Strategies</a:t>
            </a:r>
          </a:p>
        </p:txBody>
      </p:sp>
      <p:sp>
        <p:nvSpPr>
          <p:cNvPr id="12" name="灯片编号占位符 10"/>
          <p:cNvSpPr>
            <a:spLocks noGrp="1"/>
          </p:cNvSpPr>
          <p:nvPr/>
        </p:nvSpPr>
        <p:spPr>
          <a:xfrm>
            <a:off x="11116234" y="6500436"/>
            <a:ext cx="977153" cy="257922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6318F9-E253-47E9-85CC-897CD7CB3407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思源黑体旧字形 Light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思源黑体旧字形 Light"/>
              <a:cs typeface="+mn-cs"/>
            </a:endParaRPr>
          </a:p>
        </p:txBody>
      </p:sp>
      <p:sp>
        <p:nvSpPr>
          <p:cNvPr id="21" name="Rectangle 4"/>
          <p:cNvSpPr/>
          <p:nvPr/>
        </p:nvSpPr>
        <p:spPr>
          <a:xfrm>
            <a:off x="5025390" y="7108825"/>
            <a:ext cx="12202160" cy="6191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marL="342900" marR="0" lvl="0" indent="0" algn="ctr" defTabSz="914400" rtl="0" eaLnBrk="0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03449C"/>
              </a:solidFill>
              <a:effectLst/>
              <a:uLnTx/>
              <a:uFillTx/>
              <a:latin typeface="思源黑体旧字形 Light"/>
              <a:ea typeface="+mj-ea"/>
              <a:cs typeface="Times New Roman" panose="02020603050405020304" pitchFamily="18" charset="0"/>
            </a:endParaRPr>
          </a:p>
          <a:p>
            <a:pPr marL="342900" marR="0" lvl="0" indent="0" algn="ctr" defTabSz="914400" rtl="0" eaLnBrk="0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03449C"/>
              </a:solidFill>
              <a:effectLst/>
              <a:uLnTx/>
              <a:uFillTx/>
              <a:latin typeface="思源黑体旧字形 Light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25" name="燕尾形 70">
            <a:extLst>
              <a:ext uri="{FF2B5EF4-FFF2-40B4-BE49-F238E27FC236}">
                <a16:creationId xmlns:a16="http://schemas.microsoft.com/office/drawing/2014/main" id="{3DD15DEA-C239-4C72-BA2B-353C28F03399}"/>
              </a:ext>
            </a:extLst>
          </p:cNvPr>
          <p:cNvSpPr/>
          <p:nvPr/>
        </p:nvSpPr>
        <p:spPr>
          <a:xfrm>
            <a:off x="3035031" y="1232804"/>
            <a:ext cx="2883169" cy="629739"/>
          </a:xfrm>
          <a:prstGeom prst="chevron">
            <a:avLst/>
          </a:prstGeom>
          <a:solidFill>
            <a:srgbClr val="0F4D9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>
                <a:solidFill>
                  <a:srgbClr val="FFFFFF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Scheme B</a:t>
            </a:r>
          </a:p>
        </p:txBody>
      </p:sp>
      <p:sp>
        <p:nvSpPr>
          <p:cNvPr id="27" name="矩形: 圆角 26">
            <a:extLst>
              <a:ext uri="{FF2B5EF4-FFF2-40B4-BE49-F238E27FC236}">
                <a16:creationId xmlns:a16="http://schemas.microsoft.com/office/drawing/2014/main" id="{FB830F45-E099-478A-97CC-F8802C9CB56B}"/>
              </a:ext>
            </a:extLst>
          </p:cNvPr>
          <p:cNvSpPr/>
          <p:nvPr/>
        </p:nvSpPr>
        <p:spPr>
          <a:xfrm>
            <a:off x="182229" y="2353086"/>
            <a:ext cx="2686685" cy="4143974"/>
          </a:xfrm>
          <a:prstGeom prst="roundRect">
            <a:avLst>
              <a:gd name="adj" fmla="val 4031"/>
            </a:avLst>
          </a:prstGeom>
          <a:solidFill>
            <a:sysClr val="window" lastClr="FFFFFF"/>
          </a:solidFill>
          <a:ln w="9525" cap="flat" cmpd="sng" algn="ctr">
            <a:solidFill>
              <a:srgbClr val="4D71A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9" name="箭头: V 形 28">
            <a:extLst>
              <a:ext uri="{FF2B5EF4-FFF2-40B4-BE49-F238E27FC236}">
                <a16:creationId xmlns:a16="http://schemas.microsoft.com/office/drawing/2014/main" id="{B19775CE-C8B4-4EB5-BC8A-2B9225E55F3F}"/>
              </a:ext>
            </a:extLst>
          </p:cNvPr>
          <p:cNvSpPr/>
          <p:nvPr/>
        </p:nvSpPr>
        <p:spPr>
          <a:xfrm rot="5400000">
            <a:off x="1446048" y="1861124"/>
            <a:ext cx="179714" cy="442582"/>
          </a:xfrm>
          <a:prstGeom prst="chevron">
            <a:avLst/>
          </a:prstGeom>
          <a:solidFill>
            <a:srgbClr val="0F4D9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4" name="矩形: 圆角 33">
            <a:extLst>
              <a:ext uri="{FF2B5EF4-FFF2-40B4-BE49-F238E27FC236}">
                <a16:creationId xmlns:a16="http://schemas.microsoft.com/office/drawing/2014/main" id="{13647799-AA5B-4537-8CCF-FD6C1F45BA3C}"/>
              </a:ext>
            </a:extLst>
          </p:cNvPr>
          <p:cNvSpPr/>
          <p:nvPr/>
        </p:nvSpPr>
        <p:spPr>
          <a:xfrm>
            <a:off x="3039627" y="2353086"/>
            <a:ext cx="2734560" cy="4143974"/>
          </a:xfrm>
          <a:prstGeom prst="roundRect">
            <a:avLst>
              <a:gd name="adj" fmla="val 4031"/>
            </a:avLst>
          </a:prstGeom>
          <a:solidFill>
            <a:sysClr val="window" lastClr="FFFFFF"/>
          </a:solidFill>
          <a:ln w="9525" cap="flat" cmpd="sng" algn="ctr">
            <a:solidFill>
              <a:srgbClr val="4D71A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5" name="箭头: V 形 34">
            <a:extLst>
              <a:ext uri="{FF2B5EF4-FFF2-40B4-BE49-F238E27FC236}">
                <a16:creationId xmlns:a16="http://schemas.microsoft.com/office/drawing/2014/main" id="{2FAAA9A0-C12A-4AAF-B88C-03F6AEDF2F37}"/>
              </a:ext>
            </a:extLst>
          </p:cNvPr>
          <p:cNvSpPr/>
          <p:nvPr/>
        </p:nvSpPr>
        <p:spPr>
          <a:xfrm rot="5400000">
            <a:off x="4230350" y="1835724"/>
            <a:ext cx="179714" cy="442582"/>
          </a:xfrm>
          <a:prstGeom prst="chevron">
            <a:avLst/>
          </a:prstGeom>
          <a:solidFill>
            <a:srgbClr val="0F4D9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1" name="燕尾形 70">
            <a:extLst>
              <a:ext uri="{FF2B5EF4-FFF2-40B4-BE49-F238E27FC236}">
                <a16:creationId xmlns:a16="http://schemas.microsoft.com/office/drawing/2014/main" id="{ECC88765-B1F0-46A6-9B3D-DBA72037663F}"/>
              </a:ext>
            </a:extLst>
          </p:cNvPr>
          <p:cNvSpPr/>
          <p:nvPr/>
        </p:nvSpPr>
        <p:spPr>
          <a:xfrm>
            <a:off x="5895195" y="1232804"/>
            <a:ext cx="3028424" cy="629739"/>
          </a:xfrm>
          <a:prstGeom prst="chevron">
            <a:avLst/>
          </a:prstGeom>
          <a:solidFill>
            <a:srgbClr val="0F4D9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>
                <a:solidFill>
                  <a:srgbClr val="FFFFFF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Scheme C</a:t>
            </a:r>
          </a:p>
        </p:txBody>
      </p:sp>
      <p:sp>
        <p:nvSpPr>
          <p:cNvPr id="42" name="矩形: 圆角 41">
            <a:extLst>
              <a:ext uri="{FF2B5EF4-FFF2-40B4-BE49-F238E27FC236}">
                <a16:creationId xmlns:a16="http://schemas.microsoft.com/office/drawing/2014/main" id="{6C3A89E9-0740-4DE0-BAAF-23D2ECB9FECA}"/>
              </a:ext>
            </a:extLst>
          </p:cNvPr>
          <p:cNvSpPr/>
          <p:nvPr/>
        </p:nvSpPr>
        <p:spPr>
          <a:xfrm>
            <a:off x="5958035" y="2353086"/>
            <a:ext cx="2725363" cy="4143974"/>
          </a:xfrm>
          <a:prstGeom prst="roundRect">
            <a:avLst>
              <a:gd name="adj" fmla="val 4031"/>
            </a:avLst>
          </a:prstGeom>
          <a:solidFill>
            <a:sysClr val="window" lastClr="FFFFFF"/>
          </a:solidFill>
          <a:ln w="9525" cap="flat" cmpd="sng" algn="ctr">
            <a:solidFill>
              <a:srgbClr val="4D71A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箭头: V 形 42">
            <a:extLst>
              <a:ext uri="{FF2B5EF4-FFF2-40B4-BE49-F238E27FC236}">
                <a16:creationId xmlns:a16="http://schemas.microsoft.com/office/drawing/2014/main" id="{E950207F-01C1-4FE2-8462-335BFC0C3A49}"/>
              </a:ext>
            </a:extLst>
          </p:cNvPr>
          <p:cNvSpPr/>
          <p:nvPr/>
        </p:nvSpPr>
        <p:spPr>
          <a:xfrm rot="5400000">
            <a:off x="7217514" y="1835724"/>
            <a:ext cx="179714" cy="442582"/>
          </a:xfrm>
          <a:prstGeom prst="chevron">
            <a:avLst/>
          </a:prstGeom>
          <a:solidFill>
            <a:srgbClr val="0F4D9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4" name="燕尾形 70">
            <a:extLst>
              <a:ext uri="{FF2B5EF4-FFF2-40B4-BE49-F238E27FC236}">
                <a16:creationId xmlns:a16="http://schemas.microsoft.com/office/drawing/2014/main" id="{4C4A3187-4805-4798-BB28-CE2CB9766474}"/>
              </a:ext>
            </a:extLst>
          </p:cNvPr>
          <p:cNvSpPr/>
          <p:nvPr/>
        </p:nvSpPr>
        <p:spPr>
          <a:xfrm>
            <a:off x="8854295" y="1232804"/>
            <a:ext cx="3020205" cy="629739"/>
          </a:xfrm>
          <a:prstGeom prst="chevron">
            <a:avLst/>
          </a:prstGeom>
          <a:solidFill>
            <a:srgbClr val="0F4D9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>
                <a:solidFill>
                  <a:srgbClr val="FFFFFF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Scheme D</a:t>
            </a:r>
          </a:p>
        </p:txBody>
      </p:sp>
      <p:sp>
        <p:nvSpPr>
          <p:cNvPr id="45" name="矩形: 圆角 44">
            <a:extLst>
              <a:ext uri="{FF2B5EF4-FFF2-40B4-BE49-F238E27FC236}">
                <a16:creationId xmlns:a16="http://schemas.microsoft.com/office/drawing/2014/main" id="{31C46862-1EF5-46CF-83AB-7314E70A930F}"/>
              </a:ext>
            </a:extLst>
          </p:cNvPr>
          <p:cNvSpPr/>
          <p:nvPr/>
        </p:nvSpPr>
        <p:spPr>
          <a:xfrm>
            <a:off x="8937826" y="2356462"/>
            <a:ext cx="2936674" cy="4143974"/>
          </a:xfrm>
          <a:prstGeom prst="roundRect">
            <a:avLst>
              <a:gd name="adj" fmla="val 4031"/>
            </a:avLst>
          </a:prstGeom>
          <a:solidFill>
            <a:sysClr val="window" lastClr="FFFFFF"/>
          </a:solidFill>
          <a:ln w="9525" cap="flat" cmpd="sng" algn="ctr">
            <a:solidFill>
              <a:srgbClr val="4D71A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6" name="箭头: V 形 45">
            <a:extLst>
              <a:ext uri="{FF2B5EF4-FFF2-40B4-BE49-F238E27FC236}">
                <a16:creationId xmlns:a16="http://schemas.microsoft.com/office/drawing/2014/main" id="{60088959-9D02-45F6-B612-5A0E17CBE08B}"/>
              </a:ext>
            </a:extLst>
          </p:cNvPr>
          <p:cNvSpPr/>
          <p:nvPr/>
        </p:nvSpPr>
        <p:spPr>
          <a:xfrm rot="5400000">
            <a:off x="10189314" y="1835724"/>
            <a:ext cx="179714" cy="442582"/>
          </a:xfrm>
          <a:prstGeom prst="chevron">
            <a:avLst/>
          </a:prstGeom>
          <a:solidFill>
            <a:srgbClr val="0F4D9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7" name="燕尾形 70">
            <a:extLst>
              <a:ext uri="{FF2B5EF4-FFF2-40B4-BE49-F238E27FC236}">
                <a16:creationId xmlns:a16="http://schemas.microsoft.com/office/drawing/2014/main" id="{73372EED-4843-42B5-8BA4-45D9A5BEC38C}"/>
              </a:ext>
            </a:extLst>
          </p:cNvPr>
          <p:cNvSpPr/>
          <p:nvPr/>
        </p:nvSpPr>
        <p:spPr>
          <a:xfrm>
            <a:off x="208915" y="1204573"/>
            <a:ext cx="2883169" cy="629739"/>
          </a:xfrm>
          <a:prstGeom prst="chevron">
            <a:avLst/>
          </a:prstGeom>
          <a:solidFill>
            <a:srgbClr val="0F4D9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>
                <a:solidFill>
                  <a:srgbClr val="FFFFFF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Scheme A</a:t>
            </a: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639A3901-01A8-4835-AEF3-496D96EBBD17}"/>
              </a:ext>
            </a:extLst>
          </p:cNvPr>
          <p:cNvSpPr txBox="1"/>
          <p:nvPr/>
        </p:nvSpPr>
        <p:spPr>
          <a:xfrm>
            <a:off x="193662" y="2439630"/>
            <a:ext cx="2734560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1700" b="1" dirty="0">
                <a:solidFill>
                  <a:srgbClr val="0A4B9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-120"/>
              </a:rPr>
              <a:t>Global sparse selection</a:t>
            </a:r>
            <a:endParaRPr lang="zh-CN" altLang="en-US" sz="1700" b="1" dirty="0">
              <a:solidFill>
                <a:srgbClr val="0A4B97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-120"/>
            </a:endParaRP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482597C9-0C48-4EF9-A064-A53450D0DE6D}"/>
              </a:ext>
            </a:extLst>
          </p:cNvPr>
          <p:cNvSpPr txBox="1"/>
          <p:nvPr/>
        </p:nvSpPr>
        <p:spPr>
          <a:xfrm>
            <a:off x="3197844" y="2421924"/>
            <a:ext cx="2244725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700" b="1" i="0" u="none" strike="noStrike" kern="1200" cap="none" spc="0" normalizeH="0" baseline="0" noProof="0" dirty="0">
                <a:ln>
                  <a:noFill/>
                </a:ln>
                <a:solidFill>
                  <a:srgbClr val="0A4B9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-120"/>
              </a:rPr>
              <a:t>Geometry-driven</a:t>
            </a:r>
            <a:endParaRPr kumimoji="0" lang="en-US" altLang="zh-CN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Text 27">
            <a:extLst>
              <a:ext uri="{FF2B5EF4-FFF2-40B4-BE49-F238E27FC236}">
                <a16:creationId xmlns:a16="http://schemas.microsoft.com/office/drawing/2014/main" id="{68F1C357-C768-4355-AE90-77717D4BC494}"/>
              </a:ext>
            </a:extLst>
          </p:cNvPr>
          <p:cNvSpPr/>
          <p:nvPr/>
        </p:nvSpPr>
        <p:spPr>
          <a:xfrm>
            <a:off x="3256076" y="2718467"/>
            <a:ext cx="23134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r>
              <a:rPr lang="en-US" sz="1150" dirty="0">
                <a:solidFill>
                  <a:srgbClr val="5362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Reduce total geometric roughness</a:t>
            </a:r>
            <a:endParaRPr lang="en-US" sz="1150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52" name="Text 28">
            <a:extLst>
              <a:ext uri="{FF2B5EF4-FFF2-40B4-BE49-F238E27FC236}">
                <a16:creationId xmlns:a16="http://schemas.microsoft.com/office/drawing/2014/main" id="{3D16B005-0885-49A4-8B10-4E8A59340BD8}"/>
              </a:ext>
            </a:extLst>
          </p:cNvPr>
          <p:cNvSpPr/>
          <p:nvPr/>
        </p:nvSpPr>
        <p:spPr>
          <a:xfrm>
            <a:off x="3161051" y="3000710"/>
            <a:ext cx="2509152" cy="1217437"/>
          </a:xfrm>
          <a:prstGeom prst="rect">
            <a:avLst/>
          </a:prstGeom>
          <a:solidFill>
            <a:srgbClr val="FFF1E8"/>
          </a:solidFill>
          <a:ln w="7620">
            <a:solidFill>
              <a:srgbClr val="DDEAF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/>
            <a:endParaRPr lang="en-US" sz="1520" dirty="0">
              <a:solidFill>
                <a:prstClr val="black"/>
              </a:solidFill>
              <a:latin typeface="Arial"/>
            </a:endParaRPr>
          </a:p>
        </p:txBody>
      </p:sp>
      <p:graphicFrame>
        <p:nvGraphicFramePr>
          <p:cNvPr id="6" name="对象 5">
            <a:extLst>
              <a:ext uri="{FF2B5EF4-FFF2-40B4-BE49-F238E27FC236}">
                <a16:creationId xmlns:a16="http://schemas.microsoft.com/office/drawing/2014/main" id="{8B4889E2-78B0-4763-8BC7-6EDA4C5C68C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9982467"/>
              </p:ext>
            </p:extLst>
          </p:nvPr>
        </p:nvGraphicFramePr>
        <p:xfrm>
          <a:off x="3300414" y="3140075"/>
          <a:ext cx="2126026" cy="895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295280" imgH="609480" progId="Equation.DSMT4">
                  <p:embed/>
                </p:oleObj>
              </mc:Choice>
              <mc:Fallback>
                <p:oleObj name="Equation" r:id="rId5" imgW="1295280" imgH="609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300414" y="3140075"/>
                        <a:ext cx="2126026" cy="895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" name="Text 23">
            <a:extLst>
              <a:ext uri="{FF2B5EF4-FFF2-40B4-BE49-F238E27FC236}">
                <a16:creationId xmlns:a16="http://schemas.microsoft.com/office/drawing/2014/main" id="{DC65D254-F157-4C1D-8F43-9D0B6F954A76}"/>
              </a:ext>
            </a:extLst>
          </p:cNvPr>
          <p:cNvSpPr/>
          <p:nvPr/>
        </p:nvSpPr>
        <p:spPr>
          <a:xfrm>
            <a:off x="249792" y="2974387"/>
            <a:ext cx="2547183" cy="1310987"/>
          </a:xfrm>
          <a:prstGeom prst="rect">
            <a:avLst/>
          </a:prstGeom>
          <a:solidFill>
            <a:srgbClr val="F3F5F8"/>
          </a:solidFill>
          <a:ln w="7620">
            <a:solidFill>
              <a:srgbClr val="DDEAF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/>
            <a:endParaRPr lang="en-US" sz="1450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B38E11A7-CD7F-4142-9D7B-2B6327F889B3}"/>
              </a:ext>
            </a:extLst>
          </p:cNvPr>
          <p:cNvSpPr txBox="1"/>
          <p:nvPr/>
        </p:nvSpPr>
        <p:spPr>
          <a:xfrm>
            <a:off x="317500" y="3046630"/>
            <a:ext cx="258422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Two-stage MILP optimizer for solving the minimum adjustment amount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A6CF2D4F-6442-436B-AE87-40006C79C4BE}"/>
              </a:ext>
            </a:extLst>
          </p:cNvPr>
          <p:cNvSpPr txBox="1"/>
          <p:nvPr/>
        </p:nvSpPr>
        <p:spPr>
          <a:xfrm>
            <a:off x="177853" y="4422425"/>
            <a:ext cx="268668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Select the magnet using the previous method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Used here for comparative selection</a:t>
            </a:r>
            <a:endParaRPr lang="zh-CN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Text 22">
            <a:extLst>
              <a:ext uri="{FF2B5EF4-FFF2-40B4-BE49-F238E27FC236}">
                <a16:creationId xmlns:a16="http://schemas.microsoft.com/office/drawing/2014/main" id="{215C0C35-9DAF-4B09-8A7C-6942906EC508}"/>
              </a:ext>
            </a:extLst>
          </p:cNvPr>
          <p:cNvSpPr/>
          <p:nvPr/>
        </p:nvSpPr>
        <p:spPr>
          <a:xfrm>
            <a:off x="351181" y="2751879"/>
            <a:ext cx="2497683" cy="2225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r>
              <a:rPr lang="en-US" sz="1150" dirty="0">
                <a:solidFill>
                  <a:srgbClr val="5362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Existing global optimization method.</a:t>
            </a:r>
            <a:endParaRPr lang="en-US" sz="1150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57" name="Text 25">
            <a:extLst>
              <a:ext uri="{FF2B5EF4-FFF2-40B4-BE49-F238E27FC236}">
                <a16:creationId xmlns:a16="http://schemas.microsoft.com/office/drawing/2014/main" id="{42E4140E-2B69-4007-AF8C-375D44E82B59}"/>
              </a:ext>
            </a:extLst>
          </p:cNvPr>
          <p:cNvSpPr/>
          <p:nvPr/>
        </p:nvSpPr>
        <p:spPr>
          <a:xfrm>
            <a:off x="447396" y="5873004"/>
            <a:ext cx="2020824" cy="502920"/>
          </a:xfrm>
          <a:prstGeom prst="rect">
            <a:avLst/>
          </a:prstGeom>
          <a:solidFill>
            <a:srgbClr val="EAF5FD"/>
          </a:solidFill>
          <a:ln w="7620">
            <a:solidFill>
              <a:srgbClr val="DDEAF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/>
            <a:r>
              <a:rPr lang="en-US" sz="1400" b="1" dirty="0">
                <a:solidFill>
                  <a:srgbClr val="0A4B9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-120"/>
              </a:rPr>
              <a:t>Existing method</a:t>
            </a:r>
            <a:endParaRPr lang="en-US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Text 29">
            <a:extLst>
              <a:ext uri="{FF2B5EF4-FFF2-40B4-BE49-F238E27FC236}">
                <a16:creationId xmlns:a16="http://schemas.microsoft.com/office/drawing/2014/main" id="{98D3DDB0-F644-4638-9A0B-46A1D0CE5D42}"/>
              </a:ext>
            </a:extLst>
          </p:cNvPr>
          <p:cNvSpPr/>
          <p:nvPr/>
        </p:nvSpPr>
        <p:spPr>
          <a:xfrm>
            <a:off x="3180573" y="4432201"/>
            <a:ext cx="2509152" cy="106744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285750" indent="-285750">
              <a:buSzPct val="100000"/>
              <a:buFont typeface="Arial" panose="020B0604020202020204" pitchFamily="34" charset="0"/>
              <a:buChar char="•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Geometry score: reduction in total roughness</a:t>
            </a:r>
          </a:p>
          <a:p>
            <a:pPr marL="285750" indent="-285750">
              <a:buSzPct val="100000"/>
              <a:buFont typeface="Arial" panose="020B0604020202020204" pitchFamily="34" charset="0"/>
              <a:buChar char="•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Select magnets with the largest geometry score</a:t>
            </a:r>
          </a:p>
        </p:txBody>
      </p:sp>
      <p:sp>
        <p:nvSpPr>
          <p:cNvPr id="61" name="Text 34">
            <a:extLst>
              <a:ext uri="{FF2B5EF4-FFF2-40B4-BE49-F238E27FC236}">
                <a16:creationId xmlns:a16="http://schemas.microsoft.com/office/drawing/2014/main" id="{CF87A31E-29EE-4DAA-A90F-151F044BF8BB}"/>
              </a:ext>
            </a:extLst>
          </p:cNvPr>
          <p:cNvSpPr/>
          <p:nvPr/>
        </p:nvSpPr>
        <p:spPr>
          <a:xfrm>
            <a:off x="6132245" y="4355863"/>
            <a:ext cx="2587398" cy="106744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285750" indent="-285750">
              <a:buSzPct val="100000"/>
              <a:buFont typeface="Arial" panose="020B0604020202020204" pitchFamily="34" charset="0"/>
              <a:buChar char="•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Beam score: reduction in COD norm</a:t>
            </a:r>
          </a:p>
          <a:p>
            <a:pPr marL="285750" indent="-285750">
              <a:buSzPct val="100000"/>
              <a:buFont typeface="Arial" panose="020B0604020202020204" pitchFamily="34" charset="0"/>
              <a:buChar char="•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Select magnets with the largest beam score</a:t>
            </a: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0DAA64D1-06DF-435D-97E6-E089E39A39DD}"/>
              </a:ext>
            </a:extLst>
          </p:cNvPr>
          <p:cNvSpPr txBox="1"/>
          <p:nvPr/>
        </p:nvSpPr>
        <p:spPr>
          <a:xfrm>
            <a:off x="9030149" y="4218147"/>
            <a:ext cx="273456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 modes covering major positive μ</a:t>
            </a:r>
          </a:p>
          <a:p>
            <a:pPr marL="285750" marR="0" lvl="0" indent="-28575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Accumulate positive Cⱼₖ for each magnet</a:t>
            </a:r>
          </a:p>
          <a:p>
            <a:pPr marL="285750" marR="0" lvl="0" indent="-28575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Select magnets with the largest score</a:t>
            </a:r>
          </a:p>
        </p:txBody>
      </p:sp>
      <p:sp>
        <p:nvSpPr>
          <p:cNvPr id="63" name="Text 30">
            <a:extLst>
              <a:ext uri="{FF2B5EF4-FFF2-40B4-BE49-F238E27FC236}">
                <a16:creationId xmlns:a16="http://schemas.microsoft.com/office/drawing/2014/main" id="{3F9A00D3-81DE-4378-8E95-059491D2D7DE}"/>
              </a:ext>
            </a:extLst>
          </p:cNvPr>
          <p:cNvSpPr/>
          <p:nvPr/>
        </p:nvSpPr>
        <p:spPr>
          <a:xfrm>
            <a:off x="3380215" y="5808682"/>
            <a:ext cx="2020824" cy="502920"/>
          </a:xfrm>
          <a:prstGeom prst="rect">
            <a:avLst/>
          </a:prstGeom>
          <a:solidFill>
            <a:srgbClr val="EAF5FD"/>
          </a:solidFill>
          <a:ln w="7620">
            <a:solidFill>
              <a:srgbClr val="DDEAF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/>
            <a:r>
              <a:rPr lang="en-US" sz="1400" b="1" dirty="0">
                <a:solidFill>
                  <a:srgbClr val="0A4B9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-120"/>
              </a:rPr>
              <a:t>Geometry space</a:t>
            </a:r>
          </a:p>
        </p:txBody>
      </p:sp>
      <p:sp>
        <p:nvSpPr>
          <p:cNvPr id="64" name="Text 35">
            <a:extLst>
              <a:ext uri="{FF2B5EF4-FFF2-40B4-BE49-F238E27FC236}">
                <a16:creationId xmlns:a16="http://schemas.microsoft.com/office/drawing/2014/main" id="{B7CCD294-B8C0-4553-B566-D9C3C8DECBF4}"/>
              </a:ext>
            </a:extLst>
          </p:cNvPr>
          <p:cNvSpPr/>
          <p:nvPr/>
        </p:nvSpPr>
        <p:spPr>
          <a:xfrm>
            <a:off x="6222480" y="5808682"/>
            <a:ext cx="2020824" cy="502920"/>
          </a:xfrm>
          <a:prstGeom prst="rect">
            <a:avLst/>
          </a:prstGeom>
          <a:solidFill>
            <a:srgbClr val="EAF5FD"/>
          </a:solidFill>
          <a:ln w="7620">
            <a:solidFill>
              <a:srgbClr val="DDEAF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/>
            <a:r>
              <a:rPr lang="en-US" sz="1400" b="1" dirty="0">
                <a:solidFill>
                  <a:srgbClr val="0A4B9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-120"/>
              </a:rPr>
              <a:t>Beam space</a:t>
            </a:r>
          </a:p>
        </p:txBody>
      </p:sp>
      <p:sp>
        <p:nvSpPr>
          <p:cNvPr id="65" name="Text 40">
            <a:extLst>
              <a:ext uri="{FF2B5EF4-FFF2-40B4-BE49-F238E27FC236}">
                <a16:creationId xmlns:a16="http://schemas.microsoft.com/office/drawing/2014/main" id="{7F3FF981-8047-4DF7-AF54-71B05094BA51}"/>
              </a:ext>
            </a:extLst>
          </p:cNvPr>
          <p:cNvSpPr/>
          <p:nvPr/>
        </p:nvSpPr>
        <p:spPr>
          <a:xfrm>
            <a:off x="9192067" y="5808682"/>
            <a:ext cx="2344660" cy="502920"/>
          </a:xfrm>
          <a:prstGeom prst="rect">
            <a:avLst/>
          </a:prstGeom>
          <a:solidFill>
            <a:srgbClr val="EAF5FD"/>
          </a:solidFill>
          <a:ln w="7620">
            <a:solidFill>
              <a:srgbClr val="DDEAF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/>
            <a:r>
              <a:rPr lang="en-US" sz="1400" b="1" dirty="0">
                <a:solidFill>
                  <a:srgbClr val="0A4B9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-120"/>
              </a:rPr>
              <a:t>Mode → Magnet → Beam</a:t>
            </a: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A2E3FD81-22E0-4980-8255-64B815F9986C}"/>
              </a:ext>
            </a:extLst>
          </p:cNvPr>
          <p:cNvSpPr txBox="1"/>
          <p:nvPr/>
        </p:nvSpPr>
        <p:spPr>
          <a:xfrm>
            <a:off x="6088954" y="2420566"/>
            <a:ext cx="2427871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700" b="1" i="0" u="none" strike="noStrike" kern="1200" cap="none" spc="0" normalizeH="0" baseline="0" noProof="0" dirty="0">
                <a:ln>
                  <a:noFill/>
                </a:ln>
                <a:solidFill>
                  <a:srgbClr val="0A4B9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-120"/>
              </a:rPr>
              <a:t>Direct beam-driven</a:t>
            </a:r>
            <a:endParaRPr kumimoji="0" lang="en-US" altLang="zh-CN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7" name="Text 32">
            <a:extLst>
              <a:ext uri="{FF2B5EF4-FFF2-40B4-BE49-F238E27FC236}">
                <a16:creationId xmlns:a16="http://schemas.microsoft.com/office/drawing/2014/main" id="{68D07C69-551A-4B33-B768-84D3D5D2F2BA}"/>
              </a:ext>
            </a:extLst>
          </p:cNvPr>
          <p:cNvSpPr/>
          <p:nvPr/>
        </p:nvSpPr>
        <p:spPr>
          <a:xfrm>
            <a:off x="6203393" y="2753128"/>
            <a:ext cx="2427870" cy="1933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r>
              <a:rPr lang="en-US" sz="1150" dirty="0">
                <a:solidFill>
                  <a:srgbClr val="5362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Maximize immediate COD reduction.</a:t>
            </a:r>
            <a:endParaRPr lang="en-US" sz="1150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DA946B91-FC98-4F77-BD2E-5D65F18DBFB8}"/>
              </a:ext>
            </a:extLst>
          </p:cNvPr>
          <p:cNvSpPr txBox="1"/>
          <p:nvPr/>
        </p:nvSpPr>
        <p:spPr>
          <a:xfrm>
            <a:off x="9030149" y="2424960"/>
            <a:ext cx="3220187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1700" b="1" dirty="0">
                <a:solidFill>
                  <a:srgbClr val="0A4B9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-120"/>
              </a:rPr>
              <a:t>Mode-attribution driven</a:t>
            </a:r>
          </a:p>
        </p:txBody>
      </p:sp>
      <p:sp>
        <p:nvSpPr>
          <p:cNvPr id="69" name="Text 37">
            <a:extLst>
              <a:ext uri="{FF2B5EF4-FFF2-40B4-BE49-F238E27FC236}">
                <a16:creationId xmlns:a16="http://schemas.microsoft.com/office/drawing/2014/main" id="{ACD987A8-A494-430F-B687-BAB789C718B3}"/>
              </a:ext>
            </a:extLst>
          </p:cNvPr>
          <p:cNvSpPr/>
          <p:nvPr/>
        </p:nvSpPr>
        <p:spPr>
          <a:xfrm>
            <a:off x="9207680" y="2771338"/>
            <a:ext cx="2587221" cy="76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r>
              <a:rPr lang="en-US" sz="1150" dirty="0">
                <a:solidFill>
                  <a:srgbClr val="5362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Trace beam-driving modes to magnets.</a:t>
            </a:r>
            <a:endParaRPr lang="en-US" sz="1150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70" name="Text 33">
            <a:extLst>
              <a:ext uri="{FF2B5EF4-FFF2-40B4-BE49-F238E27FC236}">
                <a16:creationId xmlns:a16="http://schemas.microsoft.com/office/drawing/2014/main" id="{FACB980E-BA45-40BF-A027-32F505579F08}"/>
              </a:ext>
            </a:extLst>
          </p:cNvPr>
          <p:cNvSpPr/>
          <p:nvPr/>
        </p:nvSpPr>
        <p:spPr>
          <a:xfrm>
            <a:off x="6088954" y="3000710"/>
            <a:ext cx="2473036" cy="1148939"/>
          </a:xfrm>
          <a:prstGeom prst="rect">
            <a:avLst/>
          </a:prstGeom>
          <a:solidFill>
            <a:srgbClr val="ECF7EF"/>
          </a:solidFill>
          <a:ln w="7620">
            <a:solidFill>
              <a:srgbClr val="DDEAF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/>
            <a:endParaRPr lang="en-US" sz="1490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71" name="Text 38">
            <a:extLst>
              <a:ext uri="{FF2B5EF4-FFF2-40B4-BE49-F238E27FC236}">
                <a16:creationId xmlns:a16="http://schemas.microsoft.com/office/drawing/2014/main" id="{13E01775-F323-4A27-85A3-96BE50BB1A85}"/>
              </a:ext>
            </a:extLst>
          </p:cNvPr>
          <p:cNvSpPr/>
          <p:nvPr/>
        </p:nvSpPr>
        <p:spPr>
          <a:xfrm>
            <a:off x="9192066" y="3000710"/>
            <a:ext cx="2394601" cy="1148939"/>
          </a:xfrm>
          <a:prstGeom prst="rect">
            <a:avLst/>
          </a:prstGeom>
          <a:solidFill>
            <a:srgbClr val="F3EFFC"/>
          </a:solidFill>
          <a:ln w="7620">
            <a:solidFill>
              <a:srgbClr val="DDEAF5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>
              <a:spcAft>
                <a:spcPts val="600"/>
              </a:spcAft>
            </a:pPr>
            <a:r>
              <a:rPr lang="en-US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Driving modes: μₖ &gt; 0</a:t>
            </a:r>
            <a:endParaRPr lang="en-US" dirty="0">
              <a:solidFill>
                <a:prstClr val="black"/>
              </a:solidFill>
              <a:latin typeface="Arial"/>
            </a:endParaRPr>
          </a:p>
          <a:p>
            <a:pPr algn="ctr"/>
            <a:r>
              <a:rPr lang="en-US" sz="1510" dirty="0">
                <a:solidFill>
                  <a:srgbClr val="000000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Sⱼᴰ = Σₖ ∈ K drive max(Cⱼₖ,0)</a:t>
            </a:r>
            <a:endParaRPr lang="en-US" sz="1510" dirty="0">
              <a:solidFill>
                <a:prstClr val="black"/>
              </a:solidFill>
              <a:latin typeface="Arial"/>
            </a:endParaRPr>
          </a:p>
        </p:txBody>
      </p:sp>
      <p:graphicFrame>
        <p:nvGraphicFramePr>
          <p:cNvPr id="72" name="对象 71">
            <a:extLst>
              <a:ext uri="{FF2B5EF4-FFF2-40B4-BE49-F238E27FC236}">
                <a16:creationId xmlns:a16="http://schemas.microsoft.com/office/drawing/2014/main" id="{E518F5F4-0B3E-4DDF-82D5-682654107F8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3940538"/>
              </p:ext>
            </p:extLst>
          </p:nvPr>
        </p:nvGraphicFramePr>
        <p:xfrm>
          <a:off x="6222480" y="3137076"/>
          <a:ext cx="2276009" cy="8334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320480" imgH="469800" progId="Equation.DSMT4">
                  <p:embed/>
                </p:oleObj>
              </mc:Choice>
              <mc:Fallback>
                <p:oleObj name="Equation" r:id="rId7" imgW="1320480" imgH="469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222480" y="3137076"/>
                        <a:ext cx="2276009" cy="8334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449145826"/>
      </p:ext>
    </p:extLst>
  </p:cSld>
  <p:clrMapOvr>
    <a:masterClrMapping/>
  </p:clrMapOvr>
  <p:transition advTm="99012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 8"/>
          <p:cNvSpPr>
            <a:spLocks noGrp="1"/>
          </p:cNvSpPr>
          <p:nvPr/>
        </p:nvSpPr>
        <p:spPr>
          <a:xfrm>
            <a:off x="215900" y="198437"/>
            <a:ext cx="11884472" cy="563563"/>
          </a:xfrm>
          <a:prstGeom prst="rect">
            <a:avLst/>
          </a:prstGeom>
        </p:spPr>
        <p:txBody>
          <a:bodyPr/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0" normalizeH="0" baseline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Controlled Comparison under the Same Adjustment Budget</a:t>
            </a:r>
          </a:p>
        </p:txBody>
      </p:sp>
      <p:sp>
        <p:nvSpPr>
          <p:cNvPr id="12" name="灯片编号占位符 10"/>
          <p:cNvSpPr>
            <a:spLocks noGrp="1"/>
          </p:cNvSpPr>
          <p:nvPr/>
        </p:nvSpPr>
        <p:spPr>
          <a:xfrm>
            <a:off x="11116234" y="6500436"/>
            <a:ext cx="977153" cy="257922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6318F9-E253-47E9-85CC-897CD7CB3407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思源黑体旧字形 Light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思源黑体旧字形 Light"/>
              <a:cs typeface="+mn-cs"/>
            </a:endParaRPr>
          </a:p>
        </p:txBody>
      </p:sp>
      <p:sp>
        <p:nvSpPr>
          <p:cNvPr id="21" name="Rectangle 4"/>
          <p:cNvSpPr/>
          <p:nvPr/>
        </p:nvSpPr>
        <p:spPr>
          <a:xfrm>
            <a:off x="5025390" y="7108825"/>
            <a:ext cx="12202160" cy="6191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marL="342900" marR="0" lvl="0" indent="0" algn="ctr" defTabSz="914400" rtl="0" eaLnBrk="0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03449C"/>
              </a:solidFill>
              <a:effectLst/>
              <a:uLnTx/>
              <a:uFillTx/>
              <a:latin typeface="思源黑体旧字形 Light"/>
              <a:ea typeface="+mj-ea"/>
              <a:cs typeface="Times New Roman" panose="02020603050405020304" pitchFamily="18" charset="0"/>
            </a:endParaRPr>
          </a:p>
          <a:p>
            <a:pPr marL="342900" marR="0" lvl="0" indent="0" algn="ctr" defTabSz="914400" rtl="0" eaLnBrk="0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03449C"/>
              </a:solidFill>
              <a:effectLst/>
              <a:uLnTx/>
              <a:uFillTx/>
              <a:latin typeface="思源黑体旧字形 Light"/>
              <a:ea typeface="+mj-ea"/>
              <a:cs typeface="Times New Roman" panose="02020603050405020304" pitchFamily="18" charset="0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371E3A13-476C-42F4-8DE7-3BF9F730DCCA}"/>
              </a:ext>
            </a:extLst>
          </p:cNvPr>
          <p:cNvGrpSpPr/>
          <p:nvPr/>
        </p:nvGrpSpPr>
        <p:grpSpPr>
          <a:xfrm>
            <a:off x="277876" y="1303020"/>
            <a:ext cx="11416148" cy="4251960"/>
            <a:chOff x="260604" y="1463040"/>
            <a:chExt cx="9220629" cy="4251960"/>
          </a:xfrm>
        </p:grpSpPr>
        <p:sp>
          <p:nvSpPr>
            <p:cNvPr id="13" name="Shape 7">
              <a:extLst>
                <a:ext uri="{FF2B5EF4-FFF2-40B4-BE49-F238E27FC236}">
                  <a16:creationId xmlns:a16="http://schemas.microsoft.com/office/drawing/2014/main" id="{BEA84688-F647-4F1B-B0E7-8530E6EB4E39}"/>
                </a:ext>
              </a:extLst>
            </p:cNvPr>
            <p:cNvSpPr/>
            <p:nvPr/>
          </p:nvSpPr>
          <p:spPr>
            <a:xfrm>
              <a:off x="260604" y="1463040"/>
              <a:ext cx="2971800" cy="4251960"/>
            </a:xfrm>
            <a:prstGeom prst="roundRect">
              <a:avLst>
                <a:gd name="adj" fmla="val 2462"/>
              </a:avLst>
            </a:prstGeom>
            <a:solidFill>
              <a:srgbClr val="F7FBFF"/>
            </a:solidFill>
            <a:ln w="10160">
              <a:solidFill>
                <a:srgbClr val="9EC7FA"/>
              </a:solidFill>
              <a:prstDash val="soli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" name="Shape 8">
              <a:extLst>
                <a:ext uri="{FF2B5EF4-FFF2-40B4-BE49-F238E27FC236}">
                  <a16:creationId xmlns:a16="http://schemas.microsoft.com/office/drawing/2014/main" id="{496BD0AD-57DB-4AA1-954F-73B84A079273}"/>
                </a:ext>
              </a:extLst>
            </p:cNvPr>
            <p:cNvSpPr/>
            <p:nvPr/>
          </p:nvSpPr>
          <p:spPr>
            <a:xfrm>
              <a:off x="292608" y="1463040"/>
              <a:ext cx="2971800" cy="566928"/>
            </a:xfrm>
            <a:prstGeom prst="roundRect">
              <a:avLst>
                <a:gd name="adj" fmla="val 12903"/>
              </a:avLst>
            </a:prstGeom>
            <a:solidFill>
              <a:srgbClr val="E8F2FF">
                <a:alpha val="82000"/>
              </a:srgbClr>
            </a:solidFill>
            <a:ln w="12700">
              <a:solidFill>
                <a:srgbClr val="E8F2FF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Text 11">
              <a:extLst>
                <a:ext uri="{FF2B5EF4-FFF2-40B4-BE49-F238E27FC236}">
                  <a16:creationId xmlns:a16="http://schemas.microsoft.com/office/drawing/2014/main" id="{9378BB93-CC57-4D4D-9EBC-6A2080555113}"/>
                </a:ext>
              </a:extLst>
            </p:cNvPr>
            <p:cNvSpPr/>
            <p:nvPr/>
          </p:nvSpPr>
          <p:spPr>
            <a:xfrm>
              <a:off x="448056" y="1547241"/>
              <a:ext cx="2724912" cy="406147"/>
            </a:xfrm>
            <a:prstGeom prst="rect">
              <a:avLst/>
            </a:prstGeom>
            <a:noFill/>
            <a:ln/>
          </p:spPr>
          <p:txBody>
            <a:bodyPr wrap="square" lIns="508" tIns="508" rIns="508" bIns="508" rtlCol="0" anchor="ctr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0" cap="none" spc="0" normalizeH="0" baseline="0" noProof="0" dirty="0">
                  <a:ln>
                    <a:noFill/>
                  </a:ln>
                  <a:solidFill>
                    <a:srgbClr val="0640A8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Aptos" pitchFamily="34" charset="-120"/>
                </a:rPr>
                <a:t>Same adjustment budget</a:t>
              </a:r>
              <a:endPara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Text 12">
              <a:extLst>
                <a:ext uri="{FF2B5EF4-FFF2-40B4-BE49-F238E27FC236}">
                  <a16:creationId xmlns:a16="http://schemas.microsoft.com/office/drawing/2014/main" id="{9EA57D50-A3A4-470C-8F7F-9EE1011DA57D}"/>
                </a:ext>
              </a:extLst>
            </p:cNvPr>
            <p:cNvSpPr/>
            <p:nvPr/>
          </p:nvSpPr>
          <p:spPr>
            <a:xfrm>
              <a:off x="415482" y="2082292"/>
              <a:ext cx="2651760" cy="438912"/>
            </a:xfrm>
            <a:prstGeom prst="rect">
              <a:avLst/>
            </a:prstGeom>
            <a:noFill/>
            <a:ln/>
          </p:spPr>
          <p:txBody>
            <a:bodyPr wrap="square" lIns="508" tIns="508" rIns="508" bIns="508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62E73"/>
                  </a:solidFill>
                  <a:effectLst/>
                  <a:uLnTx/>
                  <a:uFillTx/>
                  <a:latin typeface="Times New Roman" panose="02020603050405020304" pitchFamily="18" charset="0"/>
                  <a:ea typeface="Aptos" pitchFamily="34" charset="-122"/>
                  <a:cs typeface="Times New Roman" panose="02020603050405020304" pitchFamily="18" charset="0"/>
                </a:rPr>
                <a:t>Each strategy adjusts the same number</a:t>
              </a:r>
              <a:r>
                <a:rPr lang="en-US" sz="1600" kern="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62E73"/>
                  </a:solidFill>
                  <a:effectLst/>
                  <a:uLnTx/>
                  <a:uFillTx/>
                  <a:latin typeface="Times New Roman" panose="02020603050405020304" pitchFamily="18" charset="0"/>
                  <a:ea typeface="Aptos" pitchFamily="34" charset="-122"/>
                  <a:cs typeface="Times New Roman" panose="02020603050405020304" pitchFamily="18" charset="0"/>
                </a:rPr>
                <a:t>of magnets</a:t>
              </a:r>
              <a:endPara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Shape 13">
              <a:extLst>
                <a:ext uri="{FF2B5EF4-FFF2-40B4-BE49-F238E27FC236}">
                  <a16:creationId xmlns:a16="http://schemas.microsoft.com/office/drawing/2014/main" id="{8F0E6C97-637E-46AF-94C1-26D47260F15D}"/>
                </a:ext>
              </a:extLst>
            </p:cNvPr>
            <p:cNvSpPr/>
            <p:nvPr/>
          </p:nvSpPr>
          <p:spPr>
            <a:xfrm>
              <a:off x="457200" y="2670048"/>
              <a:ext cx="2651760" cy="676656"/>
            </a:xfrm>
            <a:prstGeom prst="roundRect">
              <a:avLst>
                <a:gd name="adj" fmla="val 6757"/>
              </a:avLst>
            </a:prstGeom>
            <a:solidFill>
              <a:srgbClr val="FFF0ED"/>
            </a:solidFill>
            <a:ln w="10160">
              <a:solidFill>
                <a:srgbClr val="FFF0ED"/>
              </a:solidFill>
              <a:prstDash val="soli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" name="Text 14">
              <a:extLst>
                <a:ext uri="{FF2B5EF4-FFF2-40B4-BE49-F238E27FC236}">
                  <a16:creationId xmlns:a16="http://schemas.microsoft.com/office/drawing/2014/main" id="{95ADB619-3E9F-4CC6-B9B4-1C2CDA102CFF}"/>
                </a:ext>
              </a:extLst>
            </p:cNvPr>
            <p:cNvSpPr/>
            <p:nvPr/>
          </p:nvSpPr>
          <p:spPr>
            <a:xfrm>
              <a:off x="804672" y="2834640"/>
              <a:ext cx="1920240" cy="384048"/>
            </a:xfrm>
            <a:prstGeom prst="rect">
              <a:avLst/>
            </a:prstGeom>
            <a:noFill/>
            <a:ln/>
          </p:spPr>
          <p:txBody>
            <a:bodyPr wrap="square" lIns="508" tIns="508" rIns="508" bIns="508" rtlCol="0" anchor="ctr">
              <a:norm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0" i="1" u="none" strike="noStrike" kern="0" cap="none" spc="0" normalizeH="0" baseline="0" noProof="0" dirty="0">
                  <a:ln>
                    <a:noFill/>
                  </a:ln>
                  <a:solidFill>
                    <a:srgbClr val="0A1641"/>
                  </a:solidFill>
                  <a:effectLst/>
                  <a:uLnTx/>
                  <a:uFillTx/>
                  <a:latin typeface="Cambria Math" pitchFamily="34" charset="0"/>
                  <a:ea typeface="Cambria Math" pitchFamily="34" charset="-122"/>
                  <a:cs typeface="Cambria Math" pitchFamily="34" charset="-120"/>
                </a:rPr>
                <a:t>N</a:t>
              </a:r>
              <a:r>
                <a:rPr kumimoji="0" lang="en-US" sz="2200" b="0" i="1" u="none" strike="noStrike" kern="0" cap="none" spc="0" normalizeH="0" baseline="-40000" noProof="0" dirty="0">
                  <a:ln>
                    <a:noFill/>
                  </a:ln>
                  <a:solidFill>
                    <a:srgbClr val="0A1641"/>
                  </a:solidFill>
                  <a:effectLst/>
                  <a:uLnTx/>
                  <a:uFillTx/>
                  <a:latin typeface="Cambria Math" pitchFamily="34" charset="0"/>
                  <a:ea typeface="Cambria Math" pitchFamily="34" charset="-122"/>
                  <a:cs typeface="Cambria Math" pitchFamily="34" charset="-120"/>
                </a:rPr>
                <a:t>adjust</a:t>
              </a:r>
              <a:r>
                <a:rPr kumimoji="0" lang="en-US" sz="2200" b="0" i="0" u="none" strike="noStrike" kern="0" cap="none" spc="0" normalizeH="0" baseline="0" noProof="0" dirty="0">
                  <a:ln>
                    <a:noFill/>
                  </a:ln>
                  <a:solidFill>
                    <a:srgbClr val="0A1641"/>
                  </a:solidFill>
                  <a:effectLst/>
                  <a:uLnTx/>
                  <a:uFillTx/>
                  <a:latin typeface="Cambria Math" pitchFamily="34" charset="0"/>
                  <a:ea typeface="Cambria Math" pitchFamily="34" charset="-122"/>
                  <a:cs typeface="Cambria Math" pitchFamily="34" charset="-120"/>
                </a:rPr>
                <a:t> = 10</a:t>
              </a:r>
              <a:endPara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</a:endParaRPr>
            </a:p>
          </p:txBody>
        </p:sp>
        <p:sp>
          <p:nvSpPr>
            <p:cNvPr id="19" name="Shape 15">
              <a:extLst>
                <a:ext uri="{FF2B5EF4-FFF2-40B4-BE49-F238E27FC236}">
                  <a16:creationId xmlns:a16="http://schemas.microsoft.com/office/drawing/2014/main" id="{3D23726F-58B7-4B59-95DD-FE32150F5CA9}"/>
                </a:ext>
              </a:extLst>
            </p:cNvPr>
            <p:cNvSpPr/>
            <p:nvPr/>
          </p:nvSpPr>
          <p:spPr>
            <a:xfrm>
              <a:off x="457200" y="3634740"/>
              <a:ext cx="73152" cy="73152"/>
            </a:xfrm>
            <a:prstGeom prst="ellipse">
              <a:avLst/>
            </a:prstGeom>
            <a:solidFill>
              <a:srgbClr val="1266C1"/>
            </a:solidFill>
            <a:ln w="12700">
              <a:solidFill>
                <a:srgbClr val="1266C1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" name="Text 16">
              <a:extLst>
                <a:ext uri="{FF2B5EF4-FFF2-40B4-BE49-F238E27FC236}">
                  <a16:creationId xmlns:a16="http://schemas.microsoft.com/office/drawing/2014/main" id="{6A8A4100-4F84-482F-A6BF-0BF3E1EE3B87}"/>
                </a:ext>
              </a:extLst>
            </p:cNvPr>
            <p:cNvSpPr/>
            <p:nvPr/>
          </p:nvSpPr>
          <p:spPr>
            <a:xfrm>
              <a:off x="685800" y="3538728"/>
              <a:ext cx="3334751" cy="402336"/>
            </a:xfrm>
            <a:prstGeom prst="rect">
              <a:avLst/>
            </a:prstGeom>
            <a:noFill/>
            <a:ln/>
          </p:spPr>
          <p:txBody>
            <a:bodyPr wrap="square" lIns="127" tIns="127" rIns="127" bIns="127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62E73"/>
                  </a:solidFill>
                  <a:effectLst/>
                  <a:uLnTx/>
                  <a:uFillTx/>
                  <a:latin typeface="Times New Roman" panose="02020603050405020304" pitchFamily="18" charset="0"/>
                  <a:ea typeface="Aptos" pitchFamily="34" charset="-122"/>
                  <a:cs typeface="Times New Roman" panose="02020603050405020304" pitchFamily="18" charset="0"/>
                </a:rPr>
                <a:t>Each strategy selects exactly</a:t>
              </a:r>
              <a:endPara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62E73"/>
                  </a:solidFill>
                  <a:effectLst/>
                  <a:uLnTx/>
                  <a:uFillTx/>
                  <a:latin typeface="Times New Roman" panose="02020603050405020304" pitchFamily="18" charset="0"/>
                  <a:ea typeface="Aptos" pitchFamily="34" charset="-122"/>
                  <a:cs typeface="Times New Roman" panose="02020603050405020304" pitchFamily="18" charset="0"/>
                </a:rPr>
                <a:t>10 magnets.</a:t>
              </a:r>
              <a:endPara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Shape 17">
              <a:extLst>
                <a:ext uri="{FF2B5EF4-FFF2-40B4-BE49-F238E27FC236}">
                  <a16:creationId xmlns:a16="http://schemas.microsoft.com/office/drawing/2014/main" id="{F7C193D3-0692-47E9-A73D-925A3BA06105}"/>
                </a:ext>
              </a:extLst>
            </p:cNvPr>
            <p:cNvSpPr/>
            <p:nvPr/>
          </p:nvSpPr>
          <p:spPr>
            <a:xfrm>
              <a:off x="457200" y="4165092"/>
              <a:ext cx="73152" cy="73152"/>
            </a:xfrm>
            <a:prstGeom prst="ellipse">
              <a:avLst/>
            </a:prstGeom>
            <a:solidFill>
              <a:srgbClr val="1266C1"/>
            </a:solidFill>
            <a:ln w="12700">
              <a:solidFill>
                <a:srgbClr val="1266C1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" name="Text 18">
              <a:extLst>
                <a:ext uri="{FF2B5EF4-FFF2-40B4-BE49-F238E27FC236}">
                  <a16:creationId xmlns:a16="http://schemas.microsoft.com/office/drawing/2014/main" id="{5593DB1A-8A7E-4916-9BE5-72E6D0203D56}"/>
                </a:ext>
              </a:extLst>
            </p:cNvPr>
            <p:cNvSpPr/>
            <p:nvPr/>
          </p:nvSpPr>
          <p:spPr>
            <a:xfrm>
              <a:off x="685801" y="4069080"/>
              <a:ext cx="2679191" cy="402336"/>
            </a:xfrm>
            <a:prstGeom prst="rect">
              <a:avLst/>
            </a:prstGeom>
            <a:noFill/>
            <a:ln/>
          </p:spPr>
          <p:txBody>
            <a:bodyPr wrap="square" lIns="127" tIns="127" rIns="127" bIns="127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62E73"/>
                  </a:solidFill>
                  <a:effectLst/>
                  <a:uLnTx/>
                  <a:uFillTx/>
                  <a:latin typeface="Times New Roman" panose="02020603050405020304" pitchFamily="18" charset="0"/>
                  <a:ea typeface="Aptos" pitchFamily="34" charset="-122"/>
                  <a:cs typeface="Times New Roman" panose="02020603050405020304" pitchFamily="18" charset="0"/>
                </a:rPr>
                <a:t>Identical mechanical selection budget.</a:t>
              </a:r>
              <a:endPara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Shape 19">
              <a:extLst>
                <a:ext uri="{FF2B5EF4-FFF2-40B4-BE49-F238E27FC236}">
                  <a16:creationId xmlns:a16="http://schemas.microsoft.com/office/drawing/2014/main" id="{86E6CF7D-A061-4162-8127-1A0273503D69}"/>
                </a:ext>
              </a:extLst>
            </p:cNvPr>
            <p:cNvSpPr/>
            <p:nvPr/>
          </p:nvSpPr>
          <p:spPr>
            <a:xfrm>
              <a:off x="758952" y="4800600"/>
              <a:ext cx="201168" cy="292608"/>
            </a:xfrm>
            <a:prstGeom prst="cube">
              <a:avLst/>
            </a:prstGeom>
            <a:solidFill>
              <a:srgbClr val="7DB7F3"/>
            </a:solidFill>
            <a:ln w="13970">
              <a:solidFill>
                <a:srgbClr val="1266C1"/>
              </a:solidFill>
              <a:prstDash val="soli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" name="Shape 20">
              <a:extLst>
                <a:ext uri="{FF2B5EF4-FFF2-40B4-BE49-F238E27FC236}">
                  <a16:creationId xmlns:a16="http://schemas.microsoft.com/office/drawing/2014/main" id="{DDBC6850-42D9-49BD-B638-628FDC719A6F}"/>
                </a:ext>
              </a:extLst>
            </p:cNvPr>
            <p:cNvSpPr/>
            <p:nvPr/>
          </p:nvSpPr>
          <p:spPr>
            <a:xfrm>
              <a:off x="1106424" y="4800600"/>
              <a:ext cx="201168" cy="292608"/>
            </a:xfrm>
            <a:prstGeom prst="cube">
              <a:avLst/>
            </a:prstGeom>
            <a:solidFill>
              <a:srgbClr val="7DB7F3"/>
            </a:solidFill>
            <a:ln w="13970">
              <a:solidFill>
                <a:srgbClr val="1266C1"/>
              </a:solidFill>
              <a:prstDash val="soli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" name="Shape 21">
              <a:extLst>
                <a:ext uri="{FF2B5EF4-FFF2-40B4-BE49-F238E27FC236}">
                  <a16:creationId xmlns:a16="http://schemas.microsoft.com/office/drawing/2014/main" id="{E673BA1B-21F7-46CE-BCA5-3B8EFE252401}"/>
                </a:ext>
              </a:extLst>
            </p:cNvPr>
            <p:cNvSpPr/>
            <p:nvPr/>
          </p:nvSpPr>
          <p:spPr>
            <a:xfrm>
              <a:off x="1453896" y="4800600"/>
              <a:ext cx="201168" cy="292608"/>
            </a:xfrm>
            <a:prstGeom prst="cube">
              <a:avLst/>
            </a:prstGeom>
            <a:solidFill>
              <a:srgbClr val="7DB7F3"/>
            </a:solidFill>
            <a:ln w="13970">
              <a:solidFill>
                <a:srgbClr val="1266C1"/>
              </a:solidFill>
              <a:prstDash val="soli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" name="Text 22">
              <a:extLst>
                <a:ext uri="{FF2B5EF4-FFF2-40B4-BE49-F238E27FC236}">
                  <a16:creationId xmlns:a16="http://schemas.microsoft.com/office/drawing/2014/main" id="{D3A5190E-6BCE-418F-BEEB-423551EF51ED}"/>
                </a:ext>
              </a:extLst>
            </p:cNvPr>
            <p:cNvSpPr/>
            <p:nvPr/>
          </p:nvSpPr>
          <p:spPr>
            <a:xfrm>
              <a:off x="1901952" y="4818888"/>
              <a:ext cx="256032" cy="182880"/>
            </a:xfrm>
            <a:prstGeom prst="rect">
              <a:avLst/>
            </a:prstGeom>
            <a:noFill/>
            <a:ln/>
          </p:spPr>
          <p:txBody>
            <a:bodyPr wrap="square" lIns="508" tIns="508" rIns="508" bIns="508" rtlCol="0" anchor="ctr">
              <a:normAutofit fontScale="85000" lnSpcReduction="20000"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700" b="0" i="0" u="none" strike="noStrike" kern="0" cap="none" spc="0" normalizeH="0" baseline="0" noProof="0" dirty="0">
                  <a:ln>
                    <a:noFill/>
                  </a:ln>
                  <a:solidFill>
                    <a:srgbClr val="062E73"/>
                  </a:solidFill>
                  <a:effectLst/>
                  <a:uLnTx/>
                  <a:uFillTx/>
                  <a:latin typeface="Aptos" pitchFamily="34" charset="0"/>
                  <a:ea typeface="Aptos" pitchFamily="34" charset="-122"/>
                  <a:cs typeface="Aptos" pitchFamily="34" charset="-120"/>
                </a:rPr>
                <a:t>⋯</a:t>
              </a:r>
              <a:endParaRPr kumimoji="0" lang="en-US" sz="17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</a:endParaRPr>
            </a:p>
          </p:txBody>
        </p:sp>
        <p:sp>
          <p:nvSpPr>
            <p:cNvPr id="28" name="Shape 23">
              <a:extLst>
                <a:ext uri="{FF2B5EF4-FFF2-40B4-BE49-F238E27FC236}">
                  <a16:creationId xmlns:a16="http://schemas.microsoft.com/office/drawing/2014/main" id="{B923FA42-EF12-4281-8545-EA9B48610856}"/>
                </a:ext>
              </a:extLst>
            </p:cNvPr>
            <p:cNvSpPr/>
            <p:nvPr/>
          </p:nvSpPr>
          <p:spPr>
            <a:xfrm>
              <a:off x="2295144" y="4800600"/>
              <a:ext cx="201168" cy="292608"/>
            </a:xfrm>
            <a:prstGeom prst="cube">
              <a:avLst/>
            </a:prstGeom>
            <a:solidFill>
              <a:srgbClr val="7DB7F3"/>
            </a:solidFill>
            <a:ln w="13970">
              <a:solidFill>
                <a:srgbClr val="1266C1"/>
              </a:solidFill>
              <a:prstDash val="soli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" name="Shape 24">
              <a:extLst>
                <a:ext uri="{FF2B5EF4-FFF2-40B4-BE49-F238E27FC236}">
                  <a16:creationId xmlns:a16="http://schemas.microsoft.com/office/drawing/2014/main" id="{0736A67C-5098-4DAA-95CA-DDA6C90DE410}"/>
                </a:ext>
              </a:extLst>
            </p:cNvPr>
            <p:cNvSpPr/>
            <p:nvPr/>
          </p:nvSpPr>
          <p:spPr>
            <a:xfrm>
              <a:off x="2642616" y="4800600"/>
              <a:ext cx="201168" cy="292608"/>
            </a:xfrm>
            <a:prstGeom prst="cube">
              <a:avLst/>
            </a:prstGeom>
            <a:solidFill>
              <a:srgbClr val="7DB7F3"/>
            </a:solidFill>
            <a:ln w="13970">
              <a:solidFill>
                <a:srgbClr val="1266C1"/>
              </a:solidFill>
              <a:prstDash val="soli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" name="Shape 25">
              <a:extLst>
                <a:ext uri="{FF2B5EF4-FFF2-40B4-BE49-F238E27FC236}">
                  <a16:creationId xmlns:a16="http://schemas.microsoft.com/office/drawing/2014/main" id="{AB797E56-FD5E-412C-B7F1-25A03780F108}"/>
                </a:ext>
              </a:extLst>
            </p:cNvPr>
            <p:cNvSpPr/>
            <p:nvPr/>
          </p:nvSpPr>
          <p:spPr>
            <a:xfrm>
              <a:off x="786384" y="5248656"/>
              <a:ext cx="1993392" cy="0"/>
            </a:xfrm>
            <a:prstGeom prst="line">
              <a:avLst/>
            </a:prstGeom>
            <a:noFill/>
            <a:ln w="19050">
              <a:solidFill>
                <a:srgbClr val="1266C1"/>
              </a:solidFill>
              <a:prstDash val="solid"/>
              <a:headEnd type="none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" name="Shape 26">
              <a:extLst>
                <a:ext uri="{FF2B5EF4-FFF2-40B4-BE49-F238E27FC236}">
                  <a16:creationId xmlns:a16="http://schemas.microsoft.com/office/drawing/2014/main" id="{F5D293C7-B24A-4F81-BFCD-1ADF8F7006CF}"/>
                </a:ext>
              </a:extLst>
            </p:cNvPr>
            <p:cNvSpPr/>
            <p:nvPr/>
          </p:nvSpPr>
          <p:spPr>
            <a:xfrm>
              <a:off x="786384" y="5166360"/>
              <a:ext cx="0" cy="91440"/>
            </a:xfrm>
            <a:prstGeom prst="line">
              <a:avLst/>
            </a:prstGeom>
            <a:noFill/>
            <a:ln w="19050">
              <a:solidFill>
                <a:srgbClr val="1266C1"/>
              </a:solidFill>
              <a:prstDash val="soli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" name="Shape 27">
              <a:extLst>
                <a:ext uri="{FF2B5EF4-FFF2-40B4-BE49-F238E27FC236}">
                  <a16:creationId xmlns:a16="http://schemas.microsoft.com/office/drawing/2014/main" id="{90C656CC-5CFC-4F43-AF2F-232D9BBDA331}"/>
                </a:ext>
              </a:extLst>
            </p:cNvPr>
            <p:cNvSpPr/>
            <p:nvPr/>
          </p:nvSpPr>
          <p:spPr>
            <a:xfrm>
              <a:off x="2779776" y="5166360"/>
              <a:ext cx="0" cy="91440"/>
            </a:xfrm>
            <a:prstGeom prst="line">
              <a:avLst/>
            </a:prstGeom>
            <a:noFill/>
            <a:ln w="19050">
              <a:solidFill>
                <a:srgbClr val="1266C1"/>
              </a:solidFill>
              <a:prstDash val="soli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" name="Shape 28">
              <a:extLst>
                <a:ext uri="{FF2B5EF4-FFF2-40B4-BE49-F238E27FC236}">
                  <a16:creationId xmlns:a16="http://schemas.microsoft.com/office/drawing/2014/main" id="{2A8FE49A-D188-4DCC-989E-F91C97BA84EC}"/>
                </a:ext>
              </a:extLst>
            </p:cNvPr>
            <p:cNvSpPr/>
            <p:nvPr/>
          </p:nvSpPr>
          <p:spPr>
            <a:xfrm>
              <a:off x="1783080" y="5248656"/>
              <a:ext cx="0" cy="91440"/>
            </a:xfrm>
            <a:prstGeom prst="line">
              <a:avLst/>
            </a:prstGeom>
            <a:noFill/>
            <a:ln w="19050">
              <a:solidFill>
                <a:srgbClr val="1266C1"/>
              </a:solidFill>
              <a:prstDash val="soli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" name="Text 29">
              <a:extLst>
                <a:ext uri="{FF2B5EF4-FFF2-40B4-BE49-F238E27FC236}">
                  <a16:creationId xmlns:a16="http://schemas.microsoft.com/office/drawing/2014/main" id="{C9C427CC-745C-4548-A812-F98B9D885E6F}"/>
                </a:ext>
              </a:extLst>
            </p:cNvPr>
            <p:cNvSpPr/>
            <p:nvPr/>
          </p:nvSpPr>
          <p:spPr>
            <a:xfrm>
              <a:off x="1399032" y="5376672"/>
              <a:ext cx="768096" cy="182880"/>
            </a:xfrm>
            <a:prstGeom prst="rect">
              <a:avLst/>
            </a:prstGeom>
            <a:noFill/>
            <a:ln/>
          </p:spPr>
          <p:txBody>
            <a:bodyPr wrap="square" lIns="508" tIns="508" rIns="508" bIns="508" rtlCol="0" anchor="ctr">
              <a:norm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70" b="1" i="0" u="none" strike="noStrike" kern="0" cap="none" spc="0" normalizeH="0" baseline="0" noProof="0" dirty="0">
                  <a:ln>
                    <a:noFill/>
                  </a:ln>
                  <a:solidFill>
                    <a:srgbClr val="1266C1"/>
                  </a:solidFill>
                  <a:effectLst/>
                  <a:uLnTx/>
                  <a:uFillTx/>
                  <a:latin typeface="Aptos" pitchFamily="34" charset="0"/>
                  <a:ea typeface="Aptos" pitchFamily="34" charset="-122"/>
                  <a:cs typeface="Aptos" pitchFamily="34" charset="-120"/>
                </a:rPr>
                <a:t>10 magnets</a:t>
              </a:r>
              <a:endParaRPr kumimoji="0" lang="en-US" sz="87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</a:endParaRPr>
            </a:p>
          </p:txBody>
        </p:sp>
        <p:sp>
          <p:nvSpPr>
            <p:cNvPr id="35" name="Shape 30">
              <a:extLst>
                <a:ext uri="{FF2B5EF4-FFF2-40B4-BE49-F238E27FC236}">
                  <a16:creationId xmlns:a16="http://schemas.microsoft.com/office/drawing/2014/main" id="{2082B3F0-D206-4B8B-B04F-1207C9211790}"/>
                </a:ext>
              </a:extLst>
            </p:cNvPr>
            <p:cNvSpPr/>
            <p:nvPr/>
          </p:nvSpPr>
          <p:spPr>
            <a:xfrm>
              <a:off x="3378709" y="1463040"/>
              <a:ext cx="2971800" cy="4251960"/>
            </a:xfrm>
            <a:prstGeom prst="roundRect">
              <a:avLst>
                <a:gd name="adj" fmla="val 2462"/>
              </a:avLst>
            </a:prstGeom>
            <a:solidFill>
              <a:srgbClr val="F7FBFF"/>
            </a:solidFill>
            <a:ln w="10160">
              <a:solidFill>
                <a:srgbClr val="B4D2D2"/>
              </a:solidFill>
              <a:prstDash val="soli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" name="Shape 31">
              <a:extLst>
                <a:ext uri="{FF2B5EF4-FFF2-40B4-BE49-F238E27FC236}">
                  <a16:creationId xmlns:a16="http://schemas.microsoft.com/office/drawing/2014/main" id="{F888845E-05A3-4B1D-842B-2BC8E77CC267}"/>
                </a:ext>
              </a:extLst>
            </p:cNvPr>
            <p:cNvSpPr/>
            <p:nvPr/>
          </p:nvSpPr>
          <p:spPr>
            <a:xfrm>
              <a:off x="3364992" y="1463040"/>
              <a:ext cx="2971800" cy="566928"/>
            </a:xfrm>
            <a:prstGeom prst="roundRect">
              <a:avLst>
                <a:gd name="adj" fmla="val 12903"/>
              </a:avLst>
            </a:prstGeom>
            <a:solidFill>
              <a:srgbClr val="F1FAF2">
                <a:alpha val="82000"/>
              </a:srgbClr>
            </a:solidFill>
            <a:ln w="12700">
              <a:solidFill>
                <a:srgbClr val="F1FAF2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" name="Text 34">
              <a:extLst>
                <a:ext uri="{FF2B5EF4-FFF2-40B4-BE49-F238E27FC236}">
                  <a16:creationId xmlns:a16="http://schemas.microsoft.com/office/drawing/2014/main" id="{CE61462B-5F33-418C-BB22-0A5B6CFA4444}"/>
                </a:ext>
              </a:extLst>
            </p:cNvPr>
            <p:cNvSpPr/>
            <p:nvPr/>
          </p:nvSpPr>
          <p:spPr>
            <a:xfrm>
              <a:off x="3575305" y="1673352"/>
              <a:ext cx="2505456" cy="233172"/>
            </a:xfrm>
            <a:prstGeom prst="rect">
              <a:avLst/>
            </a:prstGeom>
            <a:noFill/>
            <a:ln/>
          </p:spPr>
          <p:txBody>
            <a:bodyPr wrap="square" lIns="508" tIns="508" rIns="508" bIns="508" rtlCol="0" anchor="ctr">
              <a:noAutofit/>
            </a:bodyPr>
            <a:lstStyle/>
            <a:p>
              <a:r>
                <a:rPr lang="en-US" b="1" kern="0" dirty="0">
                  <a:solidFill>
                    <a:srgbClr val="0640A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Same move calculation</a:t>
              </a:r>
            </a:p>
          </p:txBody>
        </p:sp>
        <p:sp>
          <p:nvSpPr>
            <p:cNvPr id="38" name="Text 35">
              <a:extLst>
                <a:ext uri="{FF2B5EF4-FFF2-40B4-BE49-F238E27FC236}">
                  <a16:creationId xmlns:a16="http://schemas.microsoft.com/office/drawing/2014/main" id="{56AFD12C-4718-41EE-BD48-342D038FA1EA}"/>
                </a:ext>
              </a:extLst>
            </p:cNvPr>
            <p:cNvSpPr/>
            <p:nvPr/>
          </p:nvSpPr>
          <p:spPr>
            <a:xfrm>
              <a:off x="3520440" y="2127703"/>
              <a:ext cx="2560320" cy="438912"/>
            </a:xfrm>
            <a:prstGeom prst="rect">
              <a:avLst/>
            </a:prstGeom>
            <a:noFill/>
            <a:ln/>
          </p:spPr>
          <p:txBody>
            <a:bodyPr wrap="square" lIns="508" tIns="508" rIns="508" bIns="508" rtlCol="0" anchor="t">
              <a:normAutofit fontScale="92500" lnSpcReduction="10000"/>
            </a:bodyPr>
            <a:lstStyle/>
            <a:p>
              <a:r>
                <a:rPr lang="en-US" sz="1600" kern="0" dirty="0">
                  <a:solidFill>
                    <a:srgbClr val="062E73"/>
                  </a:solidFill>
                  <a:latin typeface="Times New Roman" panose="02020603050405020304" pitchFamily="18" charset="0"/>
                  <a:ea typeface="Aptos" pitchFamily="34" charset="-122"/>
                  <a:cs typeface="Times New Roman" panose="02020603050405020304" pitchFamily="18" charset="0"/>
                </a:rPr>
                <a:t>All strategies use the same bounded</a:t>
              </a:r>
            </a:p>
            <a:p>
              <a:r>
                <a:rPr lang="en-US" sz="1600" kern="0" dirty="0">
                  <a:solidFill>
                    <a:srgbClr val="062E73"/>
                  </a:solidFill>
                  <a:latin typeface="Times New Roman" panose="02020603050405020304" pitchFamily="18" charset="0"/>
                  <a:ea typeface="Aptos" pitchFamily="34" charset="-122"/>
                  <a:cs typeface="Times New Roman" panose="02020603050405020304" pitchFamily="18" charset="0"/>
                </a:rPr>
                <a:t>realignment solver.</a:t>
              </a:r>
            </a:p>
          </p:txBody>
        </p:sp>
        <p:sp>
          <p:nvSpPr>
            <p:cNvPr id="39" name="Shape 36">
              <a:extLst>
                <a:ext uri="{FF2B5EF4-FFF2-40B4-BE49-F238E27FC236}">
                  <a16:creationId xmlns:a16="http://schemas.microsoft.com/office/drawing/2014/main" id="{E719DCDA-2798-4613-A4C5-D1CB36E4F46F}"/>
                </a:ext>
              </a:extLst>
            </p:cNvPr>
            <p:cNvSpPr/>
            <p:nvPr/>
          </p:nvSpPr>
          <p:spPr>
            <a:xfrm>
              <a:off x="3520440" y="2670048"/>
              <a:ext cx="2697480" cy="676656"/>
            </a:xfrm>
            <a:prstGeom prst="roundRect">
              <a:avLst>
                <a:gd name="adj" fmla="val 6757"/>
              </a:avLst>
            </a:prstGeom>
            <a:solidFill>
              <a:srgbClr val="EDF6E9"/>
            </a:solidFill>
            <a:ln w="10160">
              <a:solidFill>
                <a:srgbClr val="EDF6E9"/>
              </a:solidFill>
              <a:prstDash val="soli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" name="Text 37">
              <a:extLst>
                <a:ext uri="{FF2B5EF4-FFF2-40B4-BE49-F238E27FC236}">
                  <a16:creationId xmlns:a16="http://schemas.microsoft.com/office/drawing/2014/main" id="{2AADA728-D8CD-4A9C-91F8-D59B4E95A91A}"/>
                </a:ext>
              </a:extLst>
            </p:cNvPr>
            <p:cNvSpPr/>
            <p:nvPr/>
          </p:nvSpPr>
          <p:spPr>
            <a:xfrm>
              <a:off x="4242816" y="2852928"/>
              <a:ext cx="1325880" cy="301752"/>
            </a:xfrm>
            <a:prstGeom prst="rect">
              <a:avLst/>
            </a:prstGeom>
            <a:noFill/>
            <a:ln/>
          </p:spPr>
          <p:txBody>
            <a:bodyPr wrap="square" lIns="508" tIns="508" rIns="508" bIns="508" rtlCol="0" anchor="ctr">
              <a:normAutofit fontScale="92500" lnSpcReduction="10000"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0" i="0" u="none" strike="noStrike" kern="0" cap="none" spc="0" normalizeH="0" baseline="0" noProof="0" dirty="0">
                  <a:ln>
                    <a:noFill/>
                  </a:ln>
                  <a:solidFill>
                    <a:srgbClr val="0A1641"/>
                  </a:solidFill>
                  <a:effectLst/>
                  <a:uLnTx/>
                  <a:uFillTx/>
                  <a:latin typeface="Cambria Math" pitchFamily="34" charset="0"/>
                  <a:ea typeface="Cambria Math" pitchFamily="34" charset="-122"/>
                  <a:cs typeface="Cambria Math" pitchFamily="34" charset="-120"/>
                </a:rPr>
                <a:t>0 ≤ </a:t>
              </a:r>
              <a:r>
                <a:rPr kumimoji="0" lang="en-US" sz="22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A1641"/>
                  </a:solidFill>
                  <a:effectLst/>
                  <a:uLnTx/>
                  <a:uFillTx/>
                  <a:latin typeface="Cambria Math" pitchFamily="34" charset="0"/>
                  <a:ea typeface="Cambria Math" pitchFamily="34" charset="-122"/>
                  <a:cs typeface="Cambria Math" pitchFamily="34" charset="-120"/>
                </a:rPr>
                <a:t>u</a:t>
              </a:r>
              <a:r>
                <a:rPr kumimoji="0" lang="en-US" sz="2200" b="0" i="0" u="none" strike="noStrike" kern="0" cap="none" spc="0" normalizeH="0" baseline="-25000" noProof="0" dirty="0" err="1">
                  <a:ln>
                    <a:noFill/>
                  </a:ln>
                  <a:solidFill>
                    <a:srgbClr val="0A1641"/>
                  </a:solidFill>
                  <a:effectLst/>
                  <a:uLnTx/>
                  <a:uFillTx/>
                  <a:latin typeface="Cambria Math" pitchFamily="34" charset="0"/>
                  <a:ea typeface="Cambria Math" pitchFamily="34" charset="-122"/>
                  <a:cs typeface="Cambria Math" pitchFamily="34" charset="-120"/>
                </a:rPr>
                <a:t>j</a:t>
              </a:r>
              <a:r>
                <a:rPr kumimoji="0" lang="en-US" sz="2200" b="0" i="0" u="none" strike="noStrike" kern="0" cap="none" spc="0" normalizeH="0" baseline="0" noProof="0" dirty="0">
                  <a:ln>
                    <a:noFill/>
                  </a:ln>
                  <a:solidFill>
                    <a:srgbClr val="0A1641"/>
                  </a:solidFill>
                  <a:effectLst/>
                  <a:uLnTx/>
                  <a:uFillTx/>
                  <a:latin typeface="Cambria Math" pitchFamily="34" charset="0"/>
                  <a:ea typeface="Cambria Math" pitchFamily="34" charset="-122"/>
                  <a:cs typeface="Cambria Math" pitchFamily="34" charset="-120"/>
                </a:rPr>
                <a:t> ≤ 1</a:t>
              </a:r>
              <a:endPara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</a:endParaRPr>
            </a:p>
          </p:txBody>
        </p:sp>
        <p:sp>
          <p:nvSpPr>
            <p:cNvPr id="41" name="Shape 38">
              <a:extLst>
                <a:ext uri="{FF2B5EF4-FFF2-40B4-BE49-F238E27FC236}">
                  <a16:creationId xmlns:a16="http://schemas.microsoft.com/office/drawing/2014/main" id="{CFC24F1A-66EB-405E-A0EE-7721C99102AB}"/>
                </a:ext>
              </a:extLst>
            </p:cNvPr>
            <p:cNvSpPr/>
            <p:nvPr/>
          </p:nvSpPr>
          <p:spPr>
            <a:xfrm>
              <a:off x="3520440" y="3558540"/>
              <a:ext cx="73152" cy="73152"/>
            </a:xfrm>
            <a:prstGeom prst="ellipse">
              <a:avLst/>
            </a:prstGeom>
            <a:solidFill>
              <a:srgbClr val="1266C1"/>
            </a:solidFill>
            <a:ln w="12700">
              <a:solidFill>
                <a:srgbClr val="1266C1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" name="Text 39">
              <a:extLst>
                <a:ext uri="{FF2B5EF4-FFF2-40B4-BE49-F238E27FC236}">
                  <a16:creationId xmlns:a16="http://schemas.microsoft.com/office/drawing/2014/main" id="{6C40ABB3-3ECE-48A8-86DF-7D77D66BAEF0}"/>
                </a:ext>
              </a:extLst>
            </p:cNvPr>
            <p:cNvSpPr/>
            <p:nvPr/>
          </p:nvSpPr>
          <p:spPr>
            <a:xfrm>
              <a:off x="3735323" y="3466338"/>
              <a:ext cx="2386585" cy="635508"/>
            </a:xfrm>
            <a:prstGeom prst="rect">
              <a:avLst/>
            </a:prstGeom>
            <a:solidFill>
              <a:srgbClr val="F7FBFF"/>
            </a:solidFill>
            <a:ln w="10160">
              <a:noFill/>
              <a:prstDash val="solid"/>
            </a:ln>
          </p:spPr>
          <p:txBody>
            <a:bodyPr wrap="square" lIns="127" tIns="127" rIns="127" bIns="127" rtlCol="0" anchor="t">
              <a:normAutofit/>
            </a:bodyPr>
            <a:lstStyle/>
            <a:p>
              <a:r>
                <a:rPr lang="en-US" sz="1700" kern="0" dirty="0">
                  <a:solidFill>
                    <a:srgbClr val="062E73"/>
                  </a:solidFill>
                  <a:latin typeface="Times New Roman" panose="02020603050405020304" pitchFamily="18" charset="0"/>
                  <a:ea typeface="Aptos" pitchFamily="34" charset="-122"/>
                  <a:cs typeface="Times New Roman" panose="02020603050405020304" pitchFamily="18" charset="0"/>
                </a:rPr>
                <a:t>Selected magnets differ, move calculation is identical</a:t>
              </a:r>
              <a:r>
                <a:rPr lang="en-US" sz="1600" kern="0" dirty="0">
                  <a:solidFill>
                    <a:srgbClr val="062E73"/>
                  </a:solidFill>
                  <a:latin typeface="Times New Roman" panose="02020603050405020304" pitchFamily="18" charset="0"/>
                  <a:ea typeface="Aptos" pitchFamily="34" charset="-122"/>
                  <a:cs typeface="Times New Roman" panose="02020603050405020304" pitchFamily="18" charset="0"/>
                </a:rPr>
                <a:t>.</a:t>
              </a:r>
            </a:p>
          </p:txBody>
        </p:sp>
        <p:sp>
          <p:nvSpPr>
            <p:cNvPr id="43" name="Shape 40">
              <a:extLst>
                <a:ext uri="{FF2B5EF4-FFF2-40B4-BE49-F238E27FC236}">
                  <a16:creationId xmlns:a16="http://schemas.microsoft.com/office/drawing/2014/main" id="{84CF1A00-A5A6-4C1E-9DDB-ED6775547EB7}"/>
                </a:ext>
              </a:extLst>
            </p:cNvPr>
            <p:cNvSpPr/>
            <p:nvPr/>
          </p:nvSpPr>
          <p:spPr>
            <a:xfrm>
              <a:off x="3520440" y="4101084"/>
              <a:ext cx="73152" cy="73152"/>
            </a:xfrm>
            <a:prstGeom prst="ellipse">
              <a:avLst/>
            </a:prstGeom>
            <a:solidFill>
              <a:srgbClr val="1266C1"/>
            </a:solidFill>
            <a:ln w="12700">
              <a:solidFill>
                <a:srgbClr val="1266C1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" name="Text 41">
              <a:extLst>
                <a:ext uri="{FF2B5EF4-FFF2-40B4-BE49-F238E27FC236}">
                  <a16:creationId xmlns:a16="http://schemas.microsoft.com/office/drawing/2014/main" id="{6383BDEA-0875-4753-B6A0-F7B46A175631}"/>
                </a:ext>
              </a:extLst>
            </p:cNvPr>
            <p:cNvSpPr/>
            <p:nvPr/>
          </p:nvSpPr>
          <p:spPr>
            <a:xfrm>
              <a:off x="3721607" y="4013818"/>
              <a:ext cx="2560320" cy="494174"/>
            </a:xfrm>
            <a:prstGeom prst="rect">
              <a:avLst/>
            </a:prstGeom>
            <a:noFill/>
            <a:ln/>
          </p:spPr>
          <p:txBody>
            <a:bodyPr wrap="square" lIns="127" tIns="127" rIns="127" bIns="127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62E73"/>
                  </a:solidFill>
                  <a:effectLst/>
                  <a:uLnTx/>
                  <a:uFillTx/>
                  <a:latin typeface="Times New Roman" panose="02020603050405020304" pitchFamily="18" charset="0"/>
                  <a:ea typeface="Aptos" pitchFamily="34" charset="-122"/>
                  <a:cs typeface="Times New Roman" panose="02020603050405020304" pitchFamily="18" charset="0"/>
                </a:rPr>
                <a:t>Same bounded solver for A / B / C/ D.</a:t>
              </a:r>
              <a:endPara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" name="Shape 42">
              <a:extLst>
                <a:ext uri="{FF2B5EF4-FFF2-40B4-BE49-F238E27FC236}">
                  <a16:creationId xmlns:a16="http://schemas.microsoft.com/office/drawing/2014/main" id="{A547BA4D-FBE4-422B-B666-2E7DB50380CD}"/>
                </a:ext>
              </a:extLst>
            </p:cNvPr>
            <p:cNvSpPr/>
            <p:nvPr/>
          </p:nvSpPr>
          <p:spPr>
            <a:xfrm>
              <a:off x="3520440" y="4493260"/>
              <a:ext cx="2697480" cy="932688"/>
            </a:xfrm>
            <a:prstGeom prst="roundRect">
              <a:avLst>
                <a:gd name="adj" fmla="val 4902"/>
              </a:avLst>
            </a:prstGeom>
            <a:solidFill>
              <a:srgbClr val="EDF1F8"/>
            </a:solidFill>
            <a:ln w="10160">
              <a:solidFill>
                <a:srgbClr val="EDF1F8"/>
              </a:solidFill>
              <a:prstDash val="soli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" name="Shape 45">
              <a:extLst>
                <a:ext uri="{FF2B5EF4-FFF2-40B4-BE49-F238E27FC236}">
                  <a16:creationId xmlns:a16="http://schemas.microsoft.com/office/drawing/2014/main" id="{9F5C32ED-868D-4F1A-B357-4804259A3026}"/>
                </a:ext>
              </a:extLst>
            </p:cNvPr>
            <p:cNvSpPr/>
            <p:nvPr/>
          </p:nvSpPr>
          <p:spPr>
            <a:xfrm>
              <a:off x="6437376" y="1463040"/>
              <a:ext cx="2971800" cy="4251960"/>
            </a:xfrm>
            <a:prstGeom prst="roundRect">
              <a:avLst>
                <a:gd name="adj" fmla="val 2462"/>
              </a:avLst>
            </a:prstGeom>
            <a:solidFill>
              <a:srgbClr val="F7FBFF"/>
            </a:solidFill>
            <a:ln w="10160">
              <a:solidFill>
                <a:srgbClr val="D4C7B3"/>
              </a:solidFill>
              <a:prstDash val="soli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" name="Shape 46">
              <a:extLst>
                <a:ext uri="{FF2B5EF4-FFF2-40B4-BE49-F238E27FC236}">
                  <a16:creationId xmlns:a16="http://schemas.microsoft.com/office/drawing/2014/main" id="{BBE17FF8-D7F5-421C-A8B8-236ADBFCF788}"/>
                </a:ext>
              </a:extLst>
            </p:cNvPr>
            <p:cNvSpPr/>
            <p:nvPr/>
          </p:nvSpPr>
          <p:spPr>
            <a:xfrm>
              <a:off x="6437376" y="1463040"/>
              <a:ext cx="2971800" cy="566928"/>
            </a:xfrm>
            <a:prstGeom prst="roundRect">
              <a:avLst>
                <a:gd name="adj" fmla="val 12903"/>
              </a:avLst>
            </a:prstGeom>
            <a:solidFill>
              <a:srgbClr val="FFF7EC">
                <a:alpha val="82000"/>
              </a:srgbClr>
            </a:solidFill>
            <a:ln w="12700">
              <a:solidFill>
                <a:srgbClr val="FFF7EC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" name="Text 49">
              <a:extLst>
                <a:ext uri="{FF2B5EF4-FFF2-40B4-BE49-F238E27FC236}">
                  <a16:creationId xmlns:a16="http://schemas.microsoft.com/office/drawing/2014/main" id="{AC82044F-BB3A-4E0C-89D9-9B1DFE27A83C}"/>
                </a:ext>
              </a:extLst>
            </p:cNvPr>
            <p:cNvSpPr/>
            <p:nvPr/>
          </p:nvSpPr>
          <p:spPr>
            <a:xfrm>
              <a:off x="6509434" y="1648549"/>
              <a:ext cx="2971799" cy="257922"/>
            </a:xfrm>
            <a:prstGeom prst="rect">
              <a:avLst/>
            </a:prstGeom>
            <a:noFill/>
            <a:ln/>
          </p:spPr>
          <p:txBody>
            <a:bodyPr wrap="square" lIns="508" tIns="508" rIns="508" bIns="508" rtlCol="0" anchor="ctr">
              <a:noAutofit/>
            </a:bodyPr>
            <a:lstStyle/>
            <a:p>
              <a: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b="1" kern="0" dirty="0">
                  <a:solidFill>
                    <a:srgbClr val="0640A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Same evaluation framework</a:t>
              </a:r>
            </a:p>
          </p:txBody>
        </p:sp>
        <p:sp>
          <p:nvSpPr>
            <p:cNvPr id="51" name="Text 50">
              <a:extLst>
                <a:ext uri="{FF2B5EF4-FFF2-40B4-BE49-F238E27FC236}">
                  <a16:creationId xmlns:a16="http://schemas.microsoft.com/office/drawing/2014/main" id="{8BB3D586-B9AC-4901-AC72-102933E2E398}"/>
                </a:ext>
              </a:extLst>
            </p:cNvPr>
            <p:cNvSpPr/>
            <p:nvPr/>
          </p:nvSpPr>
          <p:spPr>
            <a:xfrm>
              <a:off x="6583680" y="2061919"/>
              <a:ext cx="2578608" cy="438912"/>
            </a:xfrm>
            <a:prstGeom prst="rect">
              <a:avLst/>
            </a:prstGeom>
            <a:noFill/>
            <a:ln/>
          </p:spPr>
          <p:txBody>
            <a:bodyPr wrap="square" lIns="508" tIns="508" rIns="508" bIns="508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00" b="0" i="0" u="none" strike="noStrike" kern="0" cap="none" spc="0" normalizeH="0" baseline="0" noProof="0" dirty="0">
                  <a:ln>
                    <a:noFill/>
                  </a:ln>
                  <a:solidFill>
                    <a:srgbClr val="062E73"/>
                  </a:solidFill>
                  <a:effectLst/>
                  <a:uLnTx/>
                  <a:uFillTx/>
                  <a:latin typeface="Times New Roman" panose="02020603050405020304" pitchFamily="18" charset="0"/>
                  <a:ea typeface="Aptos" pitchFamily="34" charset="-122"/>
                  <a:cs typeface="Times New Roman" panose="02020603050405020304" pitchFamily="18" charset="0"/>
                </a:rPr>
                <a:t>All strategies are evaluated using the same</a:t>
              </a:r>
              <a:r>
                <a:rPr lang="en-US" sz="1500" kern="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en-US" sz="1500" b="0" i="0" u="none" strike="noStrike" kern="0" cap="none" spc="0" normalizeH="0" baseline="0" noProof="0" dirty="0">
                  <a:ln>
                    <a:noFill/>
                  </a:ln>
                  <a:solidFill>
                    <a:srgbClr val="062E73"/>
                  </a:solidFill>
                  <a:effectLst/>
                  <a:uLnTx/>
                  <a:uFillTx/>
                  <a:latin typeface="Times New Roman" panose="02020603050405020304" pitchFamily="18" charset="0"/>
                  <a:ea typeface="Aptos" pitchFamily="34" charset="-122"/>
                  <a:cs typeface="Times New Roman" panose="02020603050405020304" pitchFamily="18" charset="0"/>
                </a:rPr>
                <a:t>metrics and the same lattice model.</a:t>
              </a:r>
              <a:endParaRPr kumimoji="0" lang="en-US" sz="15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2" name="Shape 51">
              <a:extLst>
                <a:ext uri="{FF2B5EF4-FFF2-40B4-BE49-F238E27FC236}">
                  <a16:creationId xmlns:a16="http://schemas.microsoft.com/office/drawing/2014/main" id="{6AD6E966-DB8C-4219-811B-85E1E80F8906}"/>
                </a:ext>
              </a:extLst>
            </p:cNvPr>
            <p:cNvSpPr/>
            <p:nvPr/>
          </p:nvSpPr>
          <p:spPr>
            <a:xfrm>
              <a:off x="6583680" y="2679192"/>
              <a:ext cx="2706624" cy="704088"/>
            </a:xfrm>
            <a:prstGeom prst="roundRect">
              <a:avLst>
                <a:gd name="adj" fmla="val 6494"/>
              </a:avLst>
            </a:prstGeom>
            <a:solidFill>
              <a:srgbClr val="E4F1FF">
                <a:alpha val="91000"/>
              </a:srgbClr>
            </a:solidFill>
            <a:ln w="12700">
              <a:solidFill>
                <a:srgbClr val="E4F1FF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" name="Text 55">
              <a:extLst>
                <a:ext uri="{FF2B5EF4-FFF2-40B4-BE49-F238E27FC236}">
                  <a16:creationId xmlns:a16="http://schemas.microsoft.com/office/drawing/2014/main" id="{40D30151-E80D-44A0-9B81-12490D40341F}"/>
                </a:ext>
              </a:extLst>
            </p:cNvPr>
            <p:cNvSpPr/>
            <p:nvPr/>
          </p:nvSpPr>
          <p:spPr>
            <a:xfrm>
              <a:off x="7144941" y="2764563"/>
              <a:ext cx="1700784" cy="210312"/>
            </a:xfrm>
            <a:prstGeom prst="rect">
              <a:avLst/>
            </a:prstGeom>
            <a:noFill/>
            <a:ln/>
          </p:spPr>
          <p:txBody>
            <a:bodyPr wrap="square" lIns="508" tIns="508" rIns="508" bIns="508" rtlCol="0" anchor="ctr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63E9B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Linear response</a:t>
              </a:r>
              <a:endPara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57" name="Text 56">
              <a:extLst>
                <a:ext uri="{FF2B5EF4-FFF2-40B4-BE49-F238E27FC236}">
                  <a16:creationId xmlns:a16="http://schemas.microsoft.com/office/drawing/2014/main" id="{155CE4ED-21FA-4E2C-AD1F-55DB3167D342}"/>
                </a:ext>
              </a:extLst>
            </p:cNvPr>
            <p:cNvSpPr/>
            <p:nvPr/>
          </p:nvSpPr>
          <p:spPr>
            <a:xfrm>
              <a:off x="7648956" y="3038936"/>
              <a:ext cx="1700784" cy="228600"/>
            </a:xfrm>
            <a:prstGeom prst="rect">
              <a:avLst/>
            </a:prstGeom>
            <a:noFill/>
            <a:ln/>
          </p:spPr>
          <p:txBody>
            <a:bodyPr wrap="square" lIns="508" tIns="508" rIns="508" bIns="508" rtlCol="0" anchor="ctr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0" cap="none" spc="0" normalizeH="0" baseline="0" noProof="0" dirty="0">
                  <a:ln>
                    <a:noFill/>
                  </a:ln>
                  <a:solidFill>
                    <a:srgbClr val="0F215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ourier New" pitchFamily="34" charset="-122"/>
                  <a:cs typeface="Times New Roman" panose="02020603050405020304" pitchFamily="18" charset="0"/>
                </a:rPr>
                <a:t>Jₓₓ d</a:t>
              </a:r>
              <a:endPara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8" name="Shape 57">
              <a:extLst>
                <a:ext uri="{FF2B5EF4-FFF2-40B4-BE49-F238E27FC236}">
                  <a16:creationId xmlns:a16="http://schemas.microsoft.com/office/drawing/2014/main" id="{E6D27F3D-81E8-482E-A9C4-AB03D8ED1C77}"/>
                </a:ext>
              </a:extLst>
            </p:cNvPr>
            <p:cNvSpPr/>
            <p:nvPr/>
          </p:nvSpPr>
          <p:spPr>
            <a:xfrm>
              <a:off x="6583680" y="3529584"/>
              <a:ext cx="2706624" cy="704088"/>
            </a:xfrm>
            <a:prstGeom prst="roundRect">
              <a:avLst>
                <a:gd name="adj" fmla="val 6494"/>
              </a:avLst>
            </a:prstGeom>
            <a:solidFill>
              <a:srgbClr val="E7F5E6">
                <a:alpha val="91000"/>
              </a:srgbClr>
            </a:solidFill>
            <a:ln w="12700">
              <a:solidFill>
                <a:srgbClr val="E7F5E6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" name="Text 60">
              <a:extLst>
                <a:ext uri="{FF2B5EF4-FFF2-40B4-BE49-F238E27FC236}">
                  <a16:creationId xmlns:a16="http://schemas.microsoft.com/office/drawing/2014/main" id="{A2032506-87CD-4884-96FA-D9FD06306266}"/>
                </a:ext>
              </a:extLst>
            </p:cNvPr>
            <p:cNvSpPr/>
            <p:nvPr/>
          </p:nvSpPr>
          <p:spPr>
            <a:xfrm>
              <a:off x="7144941" y="3622735"/>
              <a:ext cx="1700784" cy="210312"/>
            </a:xfrm>
            <a:prstGeom prst="rect">
              <a:avLst/>
            </a:prstGeom>
            <a:noFill/>
            <a:ln/>
          </p:spPr>
          <p:txBody>
            <a:bodyPr wrap="square" lIns="508" tIns="508" rIns="508" bIns="508" rtlCol="0" anchor="ctr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63E9B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Aptos" pitchFamily="34" charset="-120"/>
                </a:rPr>
                <a:t>Full AT tracking</a:t>
              </a:r>
              <a:endPara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Text 61">
              <a:extLst>
                <a:ext uri="{FF2B5EF4-FFF2-40B4-BE49-F238E27FC236}">
                  <a16:creationId xmlns:a16="http://schemas.microsoft.com/office/drawing/2014/main" id="{E28EC1D9-139A-4FD2-B7F8-89EE378513CE}"/>
                </a:ext>
              </a:extLst>
            </p:cNvPr>
            <p:cNvSpPr/>
            <p:nvPr/>
          </p:nvSpPr>
          <p:spPr>
            <a:xfrm>
              <a:off x="7461504" y="3895344"/>
              <a:ext cx="1700784" cy="228600"/>
            </a:xfrm>
            <a:prstGeom prst="rect">
              <a:avLst/>
            </a:prstGeom>
            <a:noFill/>
            <a:ln/>
          </p:spPr>
          <p:txBody>
            <a:bodyPr wrap="square" lIns="508" tIns="508" rIns="508" bIns="508" rtlCol="0" anchor="ctr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F215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ourier New" pitchFamily="34" charset="-122"/>
                  <a:cs typeface="Times New Roman" panose="02020603050405020304" pitchFamily="18" charset="0"/>
                </a:rPr>
                <a:t>findorbit4</a:t>
              </a:r>
              <a:endPara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3" name="Shape 62">
              <a:extLst>
                <a:ext uri="{FF2B5EF4-FFF2-40B4-BE49-F238E27FC236}">
                  <a16:creationId xmlns:a16="http://schemas.microsoft.com/office/drawing/2014/main" id="{31584BB1-C0F2-466C-AA32-C6120F059867}"/>
                </a:ext>
              </a:extLst>
            </p:cNvPr>
            <p:cNvSpPr/>
            <p:nvPr/>
          </p:nvSpPr>
          <p:spPr>
            <a:xfrm>
              <a:off x="6583680" y="4389120"/>
              <a:ext cx="2706624" cy="885550"/>
            </a:xfrm>
            <a:prstGeom prst="roundRect">
              <a:avLst>
                <a:gd name="adj" fmla="val 6494"/>
              </a:avLst>
            </a:prstGeom>
            <a:solidFill>
              <a:srgbClr val="EEE5FF">
                <a:alpha val="91000"/>
              </a:srgbClr>
            </a:solidFill>
            <a:ln w="12700">
              <a:solidFill>
                <a:srgbClr val="EEE5FF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" name="Text 71">
              <a:extLst>
                <a:ext uri="{FF2B5EF4-FFF2-40B4-BE49-F238E27FC236}">
                  <a16:creationId xmlns:a16="http://schemas.microsoft.com/office/drawing/2014/main" id="{EE614043-CEF0-4852-BC68-9C71D158A5C1}"/>
                </a:ext>
              </a:extLst>
            </p:cNvPr>
            <p:cNvSpPr/>
            <p:nvPr/>
          </p:nvSpPr>
          <p:spPr>
            <a:xfrm>
              <a:off x="7144940" y="4479036"/>
              <a:ext cx="1700784" cy="210312"/>
            </a:xfrm>
            <a:prstGeom prst="rect">
              <a:avLst/>
            </a:prstGeom>
            <a:noFill/>
            <a:ln/>
          </p:spPr>
          <p:txBody>
            <a:bodyPr wrap="square" lIns="508" tIns="508" rIns="508" bIns="508" rtlCol="0" anchor="ctr">
              <a:normAutofit fontScale="92500" lnSpcReduction="10000"/>
            </a:bodyPr>
            <a:lstStyle/>
            <a:p>
              <a:r>
                <a:rPr lang="en-US" sz="1600" b="1" kern="0" dirty="0">
                  <a:solidFill>
                    <a:srgbClr val="063E9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Engineering metrics</a:t>
              </a:r>
            </a:p>
          </p:txBody>
        </p:sp>
        <p:sp>
          <p:nvSpPr>
            <p:cNvPr id="73" name="Text 72">
              <a:extLst>
                <a:ext uri="{FF2B5EF4-FFF2-40B4-BE49-F238E27FC236}">
                  <a16:creationId xmlns:a16="http://schemas.microsoft.com/office/drawing/2014/main" id="{CB4481F4-7853-4F19-8477-CBE89753B3A1}"/>
                </a:ext>
              </a:extLst>
            </p:cNvPr>
            <p:cNvSpPr/>
            <p:nvPr/>
          </p:nvSpPr>
          <p:spPr>
            <a:xfrm>
              <a:off x="7259582" y="4773274"/>
              <a:ext cx="1700784" cy="361321"/>
            </a:xfrm>
            <a:prstGeom prst="rect">
              <a:avLst/>
            </a:prstGeom>
            <a:noFill/>
            <a:ln/>
          </p:spPr>
          <p:txBody>
            <a:bodyPr wrap="square" lIns="508" tIns="508" rIns="508" bIns="508" rtlCol="0" anchor="ctr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F215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Aptos" pitchFamily="34" charset="-122"/>
                  <a:cs typeface="Times New Roman" panose="02020603050405020304" pitchFamily="18" charset="0"/>
                </a:rPr>
                <a:t>COD RMS  ·  Peak</a:t>
              </a: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F215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Aptos" pitchFamily="34" charset="-122"/>
                  <a:cs typeface="Times New Roman" panose="02020603050405020304" pitchFamily="18" charset="0"/>
                </a:rPr>
                <a:t>Total move · Roughness</a:t>
              </a: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4" name="文本框 73">
            <a:extLst>
              <a:ext uri="{FF2B5EF4-FFF2-40B4-BE49-F238E27FC236}">
                <a16:creationId xmlns:a16="http://schemas.microsoft.com/office/drawing/2014/main" id="{E2F59C54-EEAB-4D4C-BDF0-EC25DCD83D11}"/>
              </a:ext>
            </a:extLst>
          </p:cNvPr>
          <p:cNvSpPr txBox="1"/>
          <p:nvPr/>
        </p:nvSpPr>
        <p:spPr>
          <a:xfrm>
            <a:off x="447141" y="5671414"/>
            <a:ext cx="11061994" cy="9296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2200" b="1" dirty="0">
                <a:solidFill>
                  <a:srgbClr val="0F4D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Only the magnet-selection principle is varied,</a:t>
            </a:r>
            <a:r>
              <a:rPr lang="zh-CN" altLang="en-US" sz="2200" b="1" dirty="0">
                <a:solidFill>
                  <a:srgbClr val="0F4D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200" b="1" dirty="0">
                <a:solidFill>
                  <a:srgbClr val="0F4D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adjustment and evaluation procedures are kept consistent.</a:t>
            </a:r>
            <a:endParaRPr lang="zh-CN" altLang="en-US" sz="2200" b="1" dirty="0">
              <a:solidFill>
                <a:srgbClr val="0F4D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8" name="对象 7">
            <a:extLst>
              <a:ext uri="{FF2B5EF4-FFF2-40B4-BE49-F238E27FC236}">
                <a16:creationId xmlns:a16="http://schemas.microsoft.com/office/drawing/2014/main" id="{027A98DF-EFC9-4DC6-BA82-B4E3AB693EF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2900104"/>
              </p:ext>
            </p:extLst>
          </p:nvPr>
        </p:nvGraphicFramePr>
        <p:xfrm>
          <a:off x="4536181" y="4352036"/>
          <a:ext cx="2781532" cy="9360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320480" imgH="444240" progId="Equation.DSMT4">
                  <p:embed/>
                </p:oleObj>
              </mc:Choice>
              <mc:Fallback>
                <p:oleObj name="Equation" r:id="rId5" imgW="1320480" imgH="4442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536181" y="4352036"/>
                        <a:ext cx="2781532" cy="93609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29349094"/>
      </p:ext>
    </p:extLst>
  </p:cSld>
  <p:clrMapOvr>
    <a:masterClrMapping/>
  </p:clrMapOvr>
  <p:transition advTm="54450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>
            <a:extLst>
              <a:ext uri="{FF2B5EF4-FFF2-40B4-BE49-F238E27FC236}">
                <a16:creationId xmlns:a16="http://schemas.microsoft.com/office/drawing/2014/main" id="{E92AED9F-EE69-437A-BE46-175BE7C83CDF}"/>
              </a:ext>
            </a:extLst>
          </p:cNvPr>
          <p:cNvSpPr/>
          <p:nvPr/>
        </p:nvSpPr>
        <p:spPr>
          <a:xfrm>
            <a:off x="7442476" y="3559030"/>
            <a:ext cx="4414243" cy="2289991"/>
          </a:xfrm>
          <a:prstGeom prst="rect">
            <a:avLst/>
          </a:prstGeom>
          <a:solidFill>
            <a:srgbClr val="F7FAFE"/>
          </a:solidFill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1380F932-4503-4528-8A84-F197200120FA}"/>
              </a:ext>
            </a:extLst>
          </p:cNvPr>
          <p:cNvSpPr/>
          <p:nvPr/>
        </p:nvSpPr>
        <p:spPr>
          <a:xfrm>
            <a:off x="7442477" y="941503"/>
            <a:ext cx="4421864" cy="2530677"/>
          </a:xfrm>
          <a:prstGeom prst="rect">
            <a:avLst/>
          </a:prstGeom>
          <a:solidFill>
            <a:srgbClr val="F7FAFE"/>
          </a:solidFill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3087A833-542F-43BE-9963-50AA05FCD546}"/>
              </a:ext>
            </a:extLst>
          </p:cNvPr>
          <p:cNvSpPr/>
          <p:nvPr/>
        </p:nvSpPr>
        <p:spPr>
          <a:xfrm>
            <a:off x="98613" y="957994"/>
            <a:ext cx="7118927" cy="866511"/>
          </a:xfrm>
          <a:prstGeom prst="rect">
            <a:avLst/>
          </a:prstGeom>
          <a:solidFill>
            <a:srgbClr val="E4EF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" name="标题 8"/>
          <p:cNvSpPr>
            <a:spLocks noGrp="1"/>
          </p:cNvSpPr>
          <p:nvPr/>
        </p:nvSpPr>
        <p:spPr>
          <a:xfrm>
            <a:off x="215900" y="198437"/>
            <a:ext cx="11884472" cy="563563"/>
          </a:xfrm>
          <a:prstGeom prst="rect">
            <a:avLst/>
          </a:prstGeom>
        </p:spPr>
        <p:txBody>
          <a:bodyPr/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0" normalizeH="0" baseline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Comparative Analysis of Four Schemes</a:t>
            </a:r>
          </a:p>
        </p:txBody>
      </p:sp>
      <p:sp>
        <p:nvSpPr>
          <p:cNvPr id="12" name="灯片编号占位符 10"/>
          <p:cNvSpPr>
            <a:spLocks noGrp="1"/>
          </p:cNvSpPr>
          <p:nvPr/>
        </p:nvSpPr>
        <p:spPr>
          <a:xfrm>
            <a:off x="11116234" y="6500436"/>
            <a:ext cx="977153" cy="257922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6318F9-E253-47E9-85CC-897CD7CB3407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思源黑体旧字形 Light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思源黑体旧字形 Light"/>
              <a:cs typeface="+mn-cs"/>
            </a:endParaRPr>
          </a:p>
        </p:txBody>
      </p:sp>
      <p:sp>
        <p:nvSpPr>
          <p:cNvPr id="21" name="Rectangle 4"/>
          <p:cNvSpPr/>
          <p:nvPr/>
        </p:nvSpPr>
        <p:spPr>
          <a:xfrm>
            <a:off x="5025390" y="7108825"/>
            <a:ext cx="12202160" cy="6191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marL="342900" marR="0" lvl="0" indent="0" algn="ctr" defTabSz="914400" rtl="0" eaLnBrk="0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03449C"/>
              </a:solidFill>
              <a:effectLst/>
              <a:uLnTx/>
              <a:uFillTx/>
              <a:latin typeface="思源黑体旧字形 Light"/>
              <a:ea typeface="+mj-ea"/>
              <a:cs typeface="Times New Roman" panose="02020603050405020304" pitchFamily="18" charset="0"/>
            </a:endParaRPr>
          </a:p>
          <a:p>
            <a:pPr marL="342900" marR="0" lvl="0" indent="0" algn="ctr" defTabSz="914400" rtl="0" eaLnBrk="0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03449C"/>
              </a:solidFill>
              <a:effectLst/>
              <a:uLnTx/>
              <a:uFillTx/>
              <a:latin typeface="思源黑体旧字形 Light"/>
              <a:ea typeface="+mj-ea"/>
              <a:cs typeface="Times New Roman" panose="02020603050405020304" pitchFamily="18" charset="0"/>
            </a:endParaRP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47C6F639-73F9-4790-85D1-21462C712A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663782"/>
              </p:ext>
            </p:extLst>
          </p:nvPr>
        </p:nvGraphicFramePr>
        <p:xfrm>
          <a:off x="98613" y="1455110"/>
          <a:ext cx="7118928" cy="4028529"/>
        </p:xfrm>
        <a:graphic>
          <a:graphicData uri="http://schemas.openxmlformats.org/drawingml/2006/table">
            <a:tbl>
              <a:tblPr>
                <a:tableStyleId>{EB344D84-9AFB-497E-A393-DC336BA19D2E}</a:tableStyleId>
              </a:tblPr>
              <a:tblGrid>
                <a:gridCol w="790992">
                  <a:extLst>
                    <a:ext uri="{9D8B030D-6E8A-4147-A177-3AD203B41FA5}">
                      <a16:colId xmlns:a16="http://schemas.microsoft.com/office/drawing/2014/main" val="795918483"/>
                    </a:ext>
                  </a:extLst>
                </a:gridCol>
                <a:gridCol w="790992">
                  <a:extLst>
                    <a:ext uri="{9D8B030D-6E8A-4147-A177-3AD203B41FA5}">
                      <a16:colId xmlns:a16="http://schemas.microsoft.com/office/drawing/2014/main" val="3746166998"/>
                    </a:ext>
                  </a:extLst>
                </a:gridCol>
                <a:gridCol w="790992">
                  <a:extLst>
                    <a:ext uri="{9D8B030D-6E8A-4147-A177-3AD203B41FA5}">
                      <a16:colId xmlns:a16="http://schemas.microsoft.com/office/drawing/2014/main" val="3947237186"/>
                    </a:ext>
                  </a:extLst>
                </a:gridCol>
                <a:gridCol w="790992">
                  <a:extLst>
                    <a:ext uri="{9D8B030D-6E8A-4147-A177-3AD203B41FA5}">
                      <a16:colId xmlns:a16="http://schemas.microsoft.com/office/drawing/2014/main" val="2874414455"/>
                    </a:ext>
                  </a:extLst>
                </a:gridCol>
                <a:gridCol w="790992">
                  <a:extLst>
                    <a:ext uri="{9D8B030D-6E8A-4147-A177-3AD203B41FA5}">
                      <a16:colId xmlns:a16="http://schemas.microsoft.com/office/drawing/2014/main" val="540950823"/>
                    </a:ext>
                  </a:extLst>
                </a:gridCol>
                <a:gridCol w="790992">
                  <a:extLst>
                    <a:ext uri="{9D8B030D-6E8A-4147-A177-3AD203B41FA5}">
                      <a16:colId xmlns:a16="http://schemas.microsoft.com/office/drawing/2014/main" val="2187281074"/>
                    </a:ext>
                  </a:extLst>
                </a:gridCol>
                <a:gridCol w="790992">
                  <a:extLst>
                    <a:ext uri="{9D8B030D-6E8A-4147-A177-3AD203B41FA5}">
                      <a16:colId xmlns:a16="http://schemas.microsoft.com/office/drawing/2014/main" val="3267314750"/>
                    </a:ext>
                  </a:extLst>
                </a:gridCol>
                <a:gridCol w="790992">
                  <a:extLst>
                    <a:ext uri="{9D8B030D-6E8A-4147-A177-3AD203B41FA5}">
                      <a16:colId xmlns:a16="http://schemas.microsoft.com/office/drawing/2014/main" val="2783426932"/>
                    </a:ext>
                  </a:extLst>
                </a:gridCol>
                <a:gridCol w="790992">
                  <a:extLst>
                    <a:ext uri="{9D8B030D-6E8A-4147-A177-3AD203B41FA5}">
                      <a16:colId xmlns:a16="http://schemas.microsoft.com/office/drawing/2014/main" val="2215660263"/>
                    </a:ext>
                  </a:extLst>
                </a:gridCol>
              </a:tblGrid>
              <a:tr h="3796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Rank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Scheme A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Scheme B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Scheme C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Scheme D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5651018"/>
                  </a:ext>
                </a:extLst>
              </a:tr>
              <a:tr h="364886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altLang="zh-C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1" u="none" strike="noStrike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235</a:t>
                      </a:r>
                      <a:endParaRPr lang="en-US" altLang="zh-CN" sz="1800" b="1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q4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1" u="none" strike="noStrike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473</a:t>
                      </a:r>
                      <a:endParaRPr lang="en-US" altLang="zh-CN" sz="1800" b="1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152</a:t>
                      </a:r>
                      <a:endParaRPr lang="en-US" altLang="zh-C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182</a:t>
                      </a:r>
                      <a:endParaRPr lang="en-US" altLang="zh-C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96839404"/>
                  </a:ext>
                </a:extLst>
              </a:tr>
              <a:tr h="364886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altLang="zh-C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1" u="none" strike="noStrike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en-US" altLang="zh-CN" sz="1800" b="1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q7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1" u="none" strike="noStrike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en-US" altLang="zh-CN" sz="1800" b="1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q7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en-US" altLang="zh-C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en-US" altLang="zh-C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578691"/>
                  </a:ext>
                </a:extLst>
              </a:tr>
              <a:tr h="364886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altLang="zh-C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1" u="none" strike="noStrike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473</a:t>
                      </a:r>
                      <a:endParaRPr lang="en-US" altLang="zh-CN" sz="1800" b="1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1" u="none" strike="noStrike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235</a:t>
                      </a:r>
                      <a:endParaRPr lang="en-US" altLang="zh-CN" sz="1800" b="1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215</a:t>
                      </a:r>
                      <a:endParaRPr lang="en-US" altLang="zh-C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rb1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237</a:t>
                      </a:r>
                      <a:endParaRPr lang="en-US" altLang="zh-C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934786"/>
                  </a:ext>
                </a:extLst>
              </a:tr>
              <a:tr h="364886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altLang="zh-C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322</a:t>
                      </a:r>
                      <a:endParaRPr lang="en-US" altLang="zh-C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skew2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136</a:t>
                      </a:r>
                      <a:endParaRPr lang="en-US" altLang="zh-C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182</a:t>
                      </a:r>
                      <a:endParaRPr lang="en-US" altLang="zh-C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579</a:t>
                      </a:r>
                      <a:endParaRPr lang="en-US" altLang="zh-C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5684659"/>
                  </a:ext>
                </a:extLst>
              </a:tr>
              <a:tr h="364886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altLang="zh-C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254</a:t>
                      </a:r>
                      <a:endParaRPr lang="en-US" altLang="zh-C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lgb2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190</a:t>
                      </a:r>
                      <a:endParaRPr lang="en-US" altLang="zh-C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134</a:t>
                      </a:r>
                      <a:endParaRPr lang="en-US" altLang="zh-C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rb2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693</a:t>
                      </a:r>
                      <a:endParaRPr lang="en-US" altLang="zh-C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0983498"/>
                  </a:ext>
                </a:extLst>
              </a:tr>
              <a:tr h="364886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altLang="zh-C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495</a:t>
                      </a:r>
                      <a:endParaRPr lang="en-US" altLang="zh-C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183</a:t>
                      </a:r>
                      <a:endParaRPr lang="en-US" altLang="zh-C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sf1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367</a:t>
                      </a:r>
                      <a:endParaRPr lang="en-US" altLang="zh-C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rb1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161</a:t>
                      </a:r>
                      <a:endParaRPr lang="en-US" altLang="zh-C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1286333"/>
                  </a:ext>
                </a:extLst>
              </a:tr>
              <a:tr h="364886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altLang="zh-C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214</a:t>
                      </a:r>
                      <a:endParaRPr lang="en-US" altLang="zh-C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q7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US" altLang="zh-C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rb2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166</a:t>
                      </a:r>
                      <a:endParaRPr lang="en-US" altLang="zh-C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rb1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220</a:t>
                      </a:r>
                      <a:endParaRPr lang="en-US" altLang="zh-C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1145904"/>
                  </a:ext>
                </a:extLst>
              </a:tr>
              <a:tr h="364886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altLang="zh-C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615</a:t>
                      </a:r>
                      <a:endParaRPr lang="en-US" altLang="zh-C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q4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447</a:t>
                      </a:r>
                      <a:endParaRPr lang="en-US" altLang="zh-C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</a:t>
                      </a:r>
                      <a:endParaRPr lang="en-US" altLang="zh-C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rb2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144</a:t>
                      </a:r>
                      <a:endParaRPr lang="en-US" altLang="zh-C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9894990"/>
                  </a:ext>
                </a:extLst>
              </a:tr>
              <a:tr h="364886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altLang="zh-C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364</a:t>
                      </a:r>
                      <a:endParaRPr lang="en-US" altLang="zh-C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q8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</a:t>
                      </a:r>
                      <a:endParaRPr lang="en-US" altLang="zh-C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q8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229</a:t>
                      </a:r>
                      <a:endParaRPr lang="en-US" altLang="zh-C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410</a:t>
                      </a:r>
                      <a:endParaRPr lang="en-US" altLang="zh-CN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1224341"/>
                  </a:ext>
                </a:extLst>
              </a:tr>
              <a:tr h="364886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altLang="zh-C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425</a:t>
                      </a:r>
                      <a:endParaRPr lang="en-US" altLang="zh-C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q4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</a:t>
                      </a:r>
                      <a:endParaRPr lang="en-US" altLang="zh-C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698</a:t>
                      </a:r>
                      <a:endParaRPr lang="en-US" altLang="zh-C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rb1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448</a:t>
                      </a:r>
                      <a:endParaRPr lang="en-US" altLang="zh-CN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9329345"/>
                  </a:ext>
                </a:extLst>
              </a:tr>
            </a:tbl>
          </a:graphicData>
        </a:graphic>
      </p:graphicFrame>
      <p:pic>
        <p:nvPicPr>
          <p:cNvPr id="5" name="图片 4">
            <a:extLst>
              <a:ext uri="{FF2B5EF4-FFF2-40B4-BE49-F238E27FC236}">
                <a16:creationId xmlns:a16="http://schemas.microsoft.com/office/drawing/2014/main" id="{128B8107-0AEC-400D-8656-C429532DA91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35961" y="1236514"/>
            <a:ext cx="3558990" cy="2176585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C521E674-4061-482C-9C6E-9E59218D176A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69798" y="3832513"/>
            <a:ext cx="3904343" cy="2008888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88D1470E-E94D-4F8A-8226-E005500DA8C3}"/>
              </a:ext>
            </a:extLst>
          </p:cNvPr>
          <p:cNvSpPr txBox="1"/>
          <p:nvPr/>
        </p:nvSpPr>
        <p:spPr>
          <a:xfrm>
            <a:off x="98613" y="987023"/>
            <a:ext cx="367510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200" b="1" dirty="0">
                <a:solidFill>
                  <a:srgbClr val="0F4D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Selected magnets</a:t>
            </a:r>
            <a:endParaRPr lang="zh-CN" altLang="en-US" sz="2200" b="1" dirty="0">
              <a:solidFill>
                <a:srgbClr val="0F4D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32EAB201-6E14-47E1-A6F5-D2CBF745CF42}"/>
              </a:ext>
            </a:extLst>
          </p:cNvPr>
          <p:cNvSpPr txBox="1"/>
          <p:nvPr/>
        </p:nvSpPr>
        <p:spPr>
          <a:xfrm>
            <a:off x="7490877" y="937258"/>
            <a:ext cx="35589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0F4D99"/>
                </a:solidFill>
              </a:rPr>
              <a:t>COD RMS reduction</a:t>
            </a:r>
            <a:endParaRPr lang="zh-CN" altLang="en-US" b="1" dirty="0">
              <a:solidFill>
                <a:srgbClr val="0F4D99"/>
              </a:solidFill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667A2C4A-8A68-447E-8B17-F3EF48157240}"/>
              </a:ext>
            </a:extLst>
          </p:cNvPr>
          <p:cNvSpPr txBox="1"/>
          <p:nvPr/>
        </p:nvSpPr>
        <p:spPr>
          <a:xfrm>
            <a:off x="7442477" y="3517382"/>
            <a:ext cx="91554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0F4D99"/>
                </a:solidFill>
              </a:rPr>
              <a:t>Realignment magnitude distribution</a:t>
            </a:r>
            <a:endParaRPr lang="zh-CN" altLang="en-US" b="1" dirty="0">
              <a:solidFill>
                <a:srgbClr val="0F4D99"/>
              </a:solidFill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C036D713-065A-4E09-9230-A7D353A31A4A}"/>
              </a:ext>
            </a:extLst>
          </p:cNvPr>
          <p:cNvSpPr txBox="1"/>
          <p:nvPr/>
        </p:nvSpPr>
        <p:spPr>
          <a:xfrm>
            <a:off x="247384" y="5508511"/>
            <a:ext cx="86169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 entries: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three injected gross-error magnets.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006A462C-D7F2-4079-B923-769E8B1D5415}"/>
              </a:ext>
            </a:extLst>
          </p:cNvPr>
          <p:cNvSpPr txBox="1"/>
          <p:nvPr/>
        </p:nvSpPr>
        <p:spPr>
          <a:xfrm>
            <a:off x="129994" y="5885175"/>
            <a:ext cx="1099647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Schemes A and B are geometry-oriented and successfully identify the three injected gross-error magnets.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Schemes C and D are beam-oriented and deliver larger COD RMS reduction with smaller realignment magnitudes.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schemes therefore emphasize different priorities gross-error detection versus beam-performance optimization.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72415894"/>
      </p:ext>
    </p:extLst>
  </p:cSld>
  <p:clrMapOvr>
    <a:masterClrMapping/>
  </p:clrMapOvr>
  <p:transition advTm="114204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0">
            <a:extLst>
              <a:ext uri="{FF2B5EF4-FFF2-40B4-BE49-F238E27FC236}">
                <a16:creationId xmlns:a16="http://schemas.microsoft.com/office/drawing/2014/main" id="{F6C25985-E7A2-4A4E-9FB5-5DC30B6573A5}"/>
              </a:ext>
            </a:extLst>
          </p:cNvPr>
          <p:cNvSpPr>
            <a:spLocks noGrp="1"/>
          </p:cNvSpPr>
          <p:nvPr/>
        </p:nvSpPr>
        <p:spPr>
          <a:xfrm>
            <a:off x="11116234" y="6500436"/>
            <a:ext cx="977153" cy="257922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6318F9-E253-47E9-85CC-897CD7CB3407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思源黑体旧字形 Light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思源黑体旧字形 Light"/>
              <a:cs typeface="+mn-cs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FA475F6-BC82-44FB-830A-77164B1044A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81865" y="1455292"/>
            <a:ext cx="5116816" cy="3988317"/>
          </a:xfrm>
          <a:prstGeom prst="rect">
            <a:avLst/>
          </a:prstGeom>
        </p:spPr>
      </p:pic>
      <p:sp>
        <p:nvSpPr>
          <p:cNvPr id="29" name="文本框 28">
            <a:extLst>
              <a:ext uri="{FF2B5EF4-FFF2-40B4-BE49-F238E27FC236}">
                <a16:creationId xmlns:a16="http://schemas.microsoft.com/office/drawing/2014/main" id="{F5997A8D-45F6-47F6-B526-095A1A9F4B1C}"/>
              </a:ext>
            </a:extLst>
          </p:cNvPr>
          <p:cNvSpPr txBox="1"/>
          <p:nvPr/>
        </p:nvSpPr>
        <p:spPr>
          <a:xfrm>
            <a:off x="352171" y="172330"/>
            <a:ext cx="1041780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defRPr/>
            </a:pPr>
            <a:r>
              <a:rPr lang="en-US" altLang="zh-CN" sz="3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Scheme A with Two Move-Calculation Strategies</a:t>
            </a:r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EB60BB0F-861D-4132-96E6-820AF17E4CF8}"/>
              </a:ext>
            </a:extLst>
          </p:cNvPr>
          <p:cNvGrpSpPr/>
          <p:nvPr/>
        </p:nvGrpSpPr>
        <p:grpSpPr>
          <a:xfrm>
            <a:off x="157480" y="1257300"/>
            <a:ext cx="6738620" cy="4332288"/>
            <a:chOff x="-26416" y="1512061"/>
            <a:chExt cx="6391624" cy="3924300"/>
          </a:xfrm>
        </p:grpSpPr>
        <p:sp>
          <p:nvSpPr>
            <p:cNvPr id="6" name="Shape 7">
              <a:extLst>
                <a:ext uri="{FF2B5EF4-FFF2-40B4-BE49-F238E27FC236}">
                  <a16:creationId xmlns:a16="http://schemas.microsoft.com/office/drawing/2014/main" id="{D58E36C4-D2EC-4850-B1AA-D805CD100516}"/>
                </a:ext>
              </a:extLst>
            </p:cNvPr>
            <p:cNvSpPr/>
            <p:nvPr/>
          </p:nvSpPr>
          <p:spPr>
            <a:xfrm>
              <a:off x="-26416" y="1512061"/>
              <a:ext cx="6091428" cy="3924300"/>
            </a:xfrm>
            <a:prstGeom prst="roundRect">
              <a:avLst>
                <a:gd name="adj" fmla="val 1714"/>
              </a:avLst>
            </a:prstGeom>
            <a:solidFill>
              <a:srgbClr val="FFFFFF">
                <a:alpha val="0"/>
              </a:srgbClr>
            </a:solidFill>
            <a:ln w="13970">
              <a:solidFill>
                <a:srgbClr val="AED3ED"/>
              </a:solidFill>
              <a:prstDash val="solid"/>
            </a:ln>
          </p:spPr>
          <p:txBody>
            <a:bodyPr/>
            <a:lstStyle/>
            <a:p>
              <a:endParaRPr lang="zh-CN" altLang="en-US" dirty="0"/>
            </a:p>
          </p:txBody>
        </p:sp>
        <p:sp>
          <p:nvSpPr>
            <p:cNvPr id="5" name="Text 6">
              <a:extLst>
                <a:ext uri="{FF2B5EF4-FFF2-40B4-BE49-F238E27FC236}">
                  <a16:creationId xmlns:a16="http://schemas.microsoft.com/office/drawing/2014/main" id="{2D81B6F0-6D52-46B8-A869-C9511A9287C5}"/>
                </a:ext>
              </a:extLst>
            </p:cNvPr>
            <p:cNvSpPr/>
            <p:nvPr/>
          </p:nvSpPr>
          <p:spPr>
            <a:xfrm>
              <a:off x="106680" y="1664208"/>
              <a:ext cx="5394960" cy="228600"/>
            </a:xfrm>
            <a:prstGeom prst="rect">
              <a:avLst/>
            </a:prstGeom>
            <a:noFill/>
            <a:ln/>
          </p:spPr>
          <p:txBody>
            <a:bodyPr wrap="square" lIns="381" tIns="381" rIns="381" bIns="381" rtlCol="0" anchor="ctr">
              <a:noAutofit/>
            </a:bodyPr>
            <a:lstStyle/>
            <a:p>
              <a:r>
                <a:rPr lang="en-US" sz="1600" b="1" dirty="0">
                  <a:solidFill>
                    <a:srgbClr val="0E4D9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itchFamily="34" charset="-120"/>
                </a:rPr>
                <a:t>Method comparison  (same Scheme-A magnet set)</a:t>
              </a:r>
              <a:endParaRPr 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Shape 8">
              <a:extLst>
                <a:ext uri="{FF2B5EF4-FFF2-40B4-BE49-F238E27FC236}">
                  <a16:creationId xmlns:a16="http://schemas.microsoft.com/office/drawing/2014/main" id="{1F6A05A4-FF2B-4FFC-8074-2C771A86F4F7}"/>
                </a:ext>
              </a:extLst>
            </p:cNvPr>
            <p:cNvSpPr/>
            <p:nvPr/>
          </p:nvSpPr>
          <p:spPr>
            <a:xfrm>
              <a:off x="2899283" y="2030477"/>
              <a:ext cx="58537" cy="3315461"/>
            </a:xfrm>
            <a:prstGeom prst="line">
              <a:avLst/>
            </a:prstGeom>
            <a:noFill/>
            <a:ln w="12700">
              <a:solidFill>
                <a:srgbClr val="AED3ED"/>
              </a:solidFill>
              <a:prstDash val="soli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" name="Text 9">
              <a:extLst>
                <a:ext uri="{FF2B5EF4-FFF2-40B4-BE49-F238E27FC236}">
                  <a16:creationId xmlns:a16="http://schemas.microsoft.com/office/drawing/2014/main" id="{9143CC0E-1EFA-456C-8E4A-C4233DA9A7E1}"/>
                </a:ext>
              </a:extLst>
            </p:cNvPr>
            <p:cNvSpPr/>
            <p:nvPr/>
          </p:nvSpPr>
          <p:spPr>
            <a:xfrm>
              <a:off x="335280" y="2029968"/>
              <a:ext cx="2286000" cy="201168"/>
            </a:xfrm>
            <a:prstGeom prst="rect">
              <a:avLst/>
            </a:prstGeom>
            <a:noFill/>
            <a:ln/>
          </p:spPr>
          <p:txBody>
            <a:bodyPr wrap="square" lIns="381" tIns="381" rIns="381" bIns="381" rtlCol="0" anchor="ctr">
              <a:normAutofit lnSpcReduction="10000"/>
            </a:bodyPr>
            <a:lstStyle/>
            <a:p>
              <a:pPr algn="ctr"/>
              <a:r>
                <a:rPr lang="en-US" sz="1500" b="1" dirty="0">
                  <a:solidFill>
                    <a:srgbClr val="0E4D97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A: Common solver</a:t>
              </a:r>
              <a:endParaRPr lang="en-US" sz="1500" dirty="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9" name="Text 10">
              <a:extLst>
                <a:ext uri="{FF2B5EF4-FFF2-40B4-BE49-F238E27FC236}">
                  <a16:creationId xmlns:a16="http://schemas.microsoft.com/office/drawing/2014/main" id="{79B97F94-647E-44DE-9B83-79C69C422F6D}"/>
                </a:ext>
              </a:extLst>
            </p:cNvPr>
            <p:cNvSpPr/>
            <p:nvPr/>
          </p:nvSpPr>
          <p:spPr>
            <a:xfrm>
              <a:off x="426720" y="2258568"/>
              <a:ext cx="2103120" cy="164592"/>
            </a:xfrm>
            <a:prstGeom prst="rect">
              <a:avLst/>
            </a:prstGeom>
            <a:noFill/>
            <a:ln/>
          </p:spPr>
          <p:txBody>
            <a:bodyPr wrap="square" lIns="381" tIns="381" rIns="381" bIns="381" rtlCol="0" anchor="ctr">
              <a:normAutofit/>
            </a:bodyPr>
            <a:lstStyle/>
            <a:p>
              <a:pPr algn="ctr"/>
              <a:r>
                <a:rPr lang="en-US" sz="1050" b="1" dirty="0">
                  <a:solidFill>
                    <a:srgbClr val="0E4D97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(controlled comparison)</a:t>
              </a:r>
              <a:endParaRPr lang="en-US" sz="1050" dirty="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10" name="Text 11">
              <a:extLst>
                <a:ext uri="{FF2B5EF4-FFF2-40B4-BE49-F238E27FC236}">
                  <a16:creationId xmlns:a16="http://schemas.microsoft.com/office/drawing/2014/main" id="{AF1B146F-9CCE-476D-8E2E-32FD032CBC30}"/>
                </a:ext>
              </a:extLst>
            </p:cNvPr>
            <p:cNvSpPr/>
            <p:nvPr/>
          </p:nvSpPr>
          <p:spPr>
            <a:xfrm>
              <a:off x="3352800" y="2029968"/>
              <a:ext cx="2194560" cy="201168"/>
            </a:xfrm>
            <a:prstGeom prst="rect">
              <a:avLst/>
            </a:prstGeom>
            <a:noFill/>
            <a:ln/>
          </p:spPr>
          <p:txBody>
            <a:bodyPr wrap="square" lIns="381" tIns="381" rIns="381" bIns="381" rtlCol="0" anchor="ctr">
              <a:normAutofit lnSpcReduction="10000"/>
            </a:bodyPr>
            <a:lstStyle/>
            <a:p>
              <a:pPr algn="ctr"/>
              <a:r>
                <a:rPr lang="en-US" sz="1500" b="1" dirty="0">
                  <a:solidFill>
                    <a:srgbClr val="7A2A12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A: Original moves</a:t>
              </a:r>
              <a:endParaRPr lang="en-US" sz="1500" dirty="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11" name="Text 12">
              <a:extLst>
                <a:ext uri="{FF2B5EF4-FFF2-40B4-BE49-F238E27FC236}">
                  <a16:creationId xmlns:a16="http://schemas.microsoft.com/office/drawing/2014/main" id="{7A5B516D-15D0-4F89-9CF1-AA0D380F55BA}"/>
                </a:ext>
              </a:extLst>
            </p:cNvPr>
            <p:cNvSpPr/>
            <p:nvPr/>
          </p:nvSpPr>
          <p:spPr>
            <a:xfrm>
              <a:off x="3270504" y="2258568"/>
              <a:ext cx="2377440" cy="164592"/>
            </a:xfrm>
            <a:prstGeom prst="rect">
              <a:avLst/>
            </a:prstGeom>
            <a:noFill/>
            <a:ln/>
          </p:spPr>
          <p:txBody>
            <a:bodyPr wrap="square" lIns="381" tIns="381" rIns="381" bIns="381" rtlCol="0" anchor="ctr">
              <a:normAutofit/>
            </a:bodyPr>
            <a:lstStyle/>
            <a:p>
              <a:pPr algn="ctr"/>
              <a:r>
                <a:rPr lang="en-US" sz="1050" b="1" dirty="0">
                  <a:solidFill>
                    <a:srgbClr val="7A2A12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(smoothness + minimum move)</a:t>
              </a:r>
              <a:endParaRPr lang="en-US" sz="1050" dirty="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12" name="Text 13">
              <a:extLst>
                <a:ext uri="{FF2B5EF4-FFF2-40B4-BE49-F238E27FC236}">
                  <a16:creationId xmlns:a16="http://schemas.microsoft.com/office/drawing/2014/main" id="{C5BD65B5-5C52-4F4B-92D2-A630F860D5B1}"/>
                </a:ext>
              </a:extLst>
            </p:cNvPr>
            <p:cNvSpPr/>
            <p:nvPr/>
          </p:nvSpPr>
          <p:spPr>
            <a:xfrm>
              <a:off x="316992" y="2514598"/>
              <a:ext cx="2331720" cy="402337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 fontScale="92500" lnSpcReduction="10000"/>
            </a:bodyPr>
            <a:lstStyle/>
            <a:p>
              <a:r>
                <a:rPr lang="en-US" sz="1700" b="1" dirty="0">
                  <a:solidFill>
                    <a:srgbClr val="0B64B6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•</a:t>
              </a:r>
              <a:r>
                <a:rPr lang="en-US" sz="1060" b="1" dirty="0">
                  <a:solidFill>
                    <a:srgbClr val="0B64B6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 </a:t>
              </a:r>
              <a:r>
                <a:rPr lang="en-US" sz="1600" dirty="0">
                  <a:solidFill>
                    <a:srgbClr val="092A4A"/>
                  </a:solidFill>
                  <a:latin typeface="Times New Roman" panose="02020603050405020304" pitchFamily="18" charset="0"/>
                  <a:ea typeface="Arial" pitchFamily="34" charset="-122"/>
                  <a:cs typeface="Times New Roman" panose="02020603050405020304" pitchFamily="18" charset="0"/>
                </a:rPr>
                <a:t>Use the same 10 magnets selected by Scheme A.</a:t>
              </a:r>
              <a:endParaRPr lang="en-US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Text 14">
              <a:extLst>
                <a:ext uri="{FF2B5EF4-FFF2-40B4-BE49-F238E27FC236}">
                  <a16:creationId xmlns:a16="http://schemas.microsoft.com/office/drawing/2014/main" id="{1B96C0BC-113A-4A94-B417-4300B0BA38D7}"/>
                </a:ext>
              </a:extLst>
            </p:cNvPr>
            <p:cNvSpPr/>
            <p:nvPr/>
          </p:nvSpPr>
          <p:spPr>
            <a:xfrm>
              <a:off x="303276" y="2935223"/>
              <a:ext cx="2404872" cy="749809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r>
                <a:rPr lang="en-US" sz="1600" b="1" dirty="0">
                  <a:solidFill>
                    <a:srgbClr val="0B64B6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•</a:t>
              </a:r>
              <a:r>
                <a:rPr lang="en-US" sz="1060" b="1" dirty="0">
                  <a:solidFill>
                    <a:srgbClr val="0B64B6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 </a:t>
              </a:r>
              <a:r>
                <a:rPr lang="en-US" sz="1400" dirty="0">
                  <a:solidFill>
                    <a:srgbClr val="092A4A"/>
                  </a:solidFill>
                  <a:latin typeface="Times New Roman" panose="02020603050405020304" pitchFamily="18" charset="0"/>
                  <a:ea typeface="Arial" pitchFamily="34" charset="-122"/>
                  <a:cs typeface="Times New Roman" panose="02020603050405020304" pitchFamily="18" charset="0"/>
                </a:rPr>
                <a:t>Compute moves with the same bounded COD-minimization solver as B / C / D.</a:t>
              </a:r>
              <a:endParaRPr lang="en-US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Text 15">
              <a:extLst>
                <a:ext uri="{FF2B5EF4-FFF2-40B4-BE49-F238E27FC236}">
                  <a16:creationId xmlns:a16="http://schemas.microsoft.com/office/drawing/2014/main" id="{41BFF74F-A8D3-4D61-B10E-5C71DEAF48F2}"/>
                </a:ext>
              </a:extLst>
            </p:cNvPr>
            <p:cNvSpPr/>
            <p:nvPr/>
          </p:nvSpPr>
          <p:spPr>
            <a:xfrm>
              <a:off x="316991" y="3618992"/>
              <a:ext cx="2404871" cy="53949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r>
                <a:rPr lang="en-US" sz="1600" b="1" dirty="0">
                  <a:solidFill>
                    <a:srgbClr val="0B64B6"/>
                  </a:solidFill>
                  <a:latin typeface="Times New Roman" panose="02020603050405020304" pitchFamily="18" charset="0"/>
                  <a:ea typeface="Arial" pitchFamily="34" charset="-122"/>
                  <a:cs typeface="Times New Roman" panose="02020603050405020304" pitchFamily="18" charset="0"/>
                </a:rPr>
                <a:t>• </a:t>
              </a:r>
              <a:r>
                <a:rPr lang="en-US" sz="1400" dirty="0">
                  <a:solidFill>
                    <a:srgbClr val="092A4A"/>
                  </a:solidFill>
                  <a:latin typeface="Times New Roman" panose="02020603050405020304" pitchFamily="18" charset="0"/>
                  <a:ea typeface="Arial" pitchFamily="34" charset="-122"/>
                  <a:cs typeface="Times New Roman" panose="02020603050405020304" pitchFamily="18" charset="0"/>
                </a:rPr>
                <a:t>Allows zero moves if a candidate does not reduce COD.</a:t>
              </a:r>
              <a:endParaRPr lang="en-US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Text 17">
              <a:extLst>
                <a:ext uri="{FF2B5EF4-FFF2-40B4-BE49-F238E27FC236}">
                  <a16:creationId xmlns:a16="http://schemas.microsoft.com/office/drawing/2014/main" id="{7F400AAE-A9C2-4945-B6E8-E9B2A3AD8EE7}"/>
                </a:ext>
              </a:extLst>
            </p:cNvPr>
            <p:cNvSpPr/>
            <p:nvPr/>
          </p:nvSpPr>
          <p:spPr>
            <a:xfrm>
              <a:off x="3380232" y="3098799"/>
              <a:ext cx="2331720" cy="37541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r>
                <a:rPr lang="en-US" sz="1600" b="1" dirty="0">
                  <a:solidFill>
                    <a:srgbClr val="C85B37"/>
                  </a:solidFill>
                  <a:latin typeface="Times New Roman" panose="02020603050405020304" pitchFamily="18" charset="0"/>
                  <a:ea typeface="Arial" pitchFamily="34" charset="-122"/>
                  <a:cs typeface="Times New Roman" panose="02020603050405020304" pitchFamily="18" charset="0"/>
                </a:rPr>
                <a:t>• </a:t>
              </a:r>
              <a:r>
                <a:rPr lang="en-US" sz="1600" dirty="0">
                  <a:solidFill>
                    <a:srgbClr val="092A4A"/>
                  </a:solidFill>
                  <a:latin typeface="Times New Roman" panose="02020603050405020304" pitchFamily="18" charset="0"/>
                  <a:ea typeface="Arial" pitchFamily="34" charset="-122"/>
                  <a:cs typeface="Times New Roman" panose="02020603050405020304" pitchFamily="18" charset="0"/>
                </a:rPr>
                <a:t>Satisfy neighboring smoothness relation.</a:t>
              </a:r>
              <a:endParaRPr lang="en-US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Text 18">
              <a:extLst>
                <a:ext uri="{FF2B5EF4-FFF2-40B4-BE49-F238E27FC236}">
                  <a16:creationId xmlns:a16="http://schemas.microsoft.com/office/drawing/2014/main" id="{9CBAFCBD-EE31-4D82-AADD-F917E5E3D781}"/>
                </a:ext>
              </a:extLst>
            </p:cNvPr>
            <p:cNvSpPr/>
            <p:nvPr/>
          </p:nvSpPr>
          <p:spPr>
            <a:xfrm>
              <a:off x="3412237" y="3585970"/>
              <a:ext cx="2330706" cy="450341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r>
                <a:rPr lang="en-US" sz="1400" b="1" dirty="0">
                  <a:solidFill>
                    <a:srgbClr val="C85B37"/>
                  </a:solidFill>
                  <a:latin typeface="Times New Roman" panose="02020603050405020304" pitchFamily="18" charset="0"/>
                  <a:ea typeface="Arial" pitchFamily="34" charset="-122"/>
                  <a:cs typeface="Times New Roman" panose="02020603050405020304" pitchFamily="18" charset="0"/>
                </a:rPr>
                <a:t>• </a:t>
              </a:r>
              <a:r>
                <a:rPr lang="en-US" sz="1400" dirty="0">
                  <a:solidFill>
                    <a:srgbClr val="092A4A"/>
                  </a:solidFill>
                  <a:latin typeface="Times New Roman" panose="02020603050405020304" pitchFamily="18" charset="0"/>
                  <a:ea typeface="Arial" pitchFamily="34" charset="-122"/>
                  <a:cs typeface="Times New Roman" panose="02020603050405020304" pitchFamily="18" charset="0"/>
                </a:rPr>
                <a:t>Minimize the total prescribed adjustment amount.</a:t>
              </a:r>
              <a:endParaRPr lang="en-US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Shape 19">
              <a:extLst>
                <a:ext uri="{FF2B5EF4-FFF2-40B4-BE49-F238E27FC236}">
                  <a16:creationId xmlns:a16="http://schemas.microsoft.com/office/drawing/2014/main" id="{7471ACF6-86FB-4323-AAEA-738A02705660}"/>
                </a:ext>
              </a:extLst>
            </p:cNvPr>
            <p:cNvSpPr/>
            <p:nvPr/>
          </p:nvSpPr>
          <p:spPr>
            <a:xfrm>
              <a:off x="198120" y="4219956"/>
              <a:ext cx="2450592" cy="0"/>
            </a:xfrm>
            <a:prstGeom prst="line">
              <a:avLst/>
            </a:prstGeom>
            <a:noFill/>
            <a:ln w="12700">
              <a:solidFill>
                <a:srgbClr val="D7E8F8"/>
              </a:solidFill>
              <a:prstDash val="soli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" name="Shape 20">
              <a:extLst>
                <a:ext uri="{FF2B5EF4-FFF2-40B4-BE49-F238E27FC236}">
                  <a16:creationId xmlns:a16="http://schemas.microsoft.com/office/drawing/2014/main" id="{7B9652D5-BB5F-4BC2-9FEA-05D54DDF4ABB}"/>
                </a:ext>
              </a:extLst>
            </p:cNvPr>
            <p:cNvSpPr/>
            <p:nvPr/>
          </p:nvSpPr>
          <p:spPr>
            <a:xfrm>
              <a:off x="3292350" y="4219956"/>
              <a:ext cx="2450592" cy="0"/>
            </a:xfrm>
            <a:prstGeom prst="line">
              <a:avLst/>
            </a:prstGeom>
            <a:noFill/>
            <a:ln w="12700">
              <a:solidFill>
                <a:srgbClr val="F0C8B0"/>
              </a:solidFill>
              <a:prstDash val="soli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" name="Text 21">
              <a:extLst>
                <a:ext uri="{FF2B5EF4-FFF2-40B4-BE49-F238E27FC236}">
                  <a16:creationId xmlns:a16="http://schemas.microsoft.com/office/drawing/2014/main" id="{C164FE93-AD1D-4B3C-9DA5-26BB683E96E9}"/>
                </a:ext>
              </a:extLst>
            </p:cNvPr>
            <p:cNvSpPr/>
            <p:nvPr/>
          </p:nvSpPr>
          <p:spPr>
            <a:xfrm>
              <a:off x="335279" y="4306823"/>
              <a:ext cx="1214121" cy="145288"/>
            </a:xfrm>
            <a:prstGeom prst="rect">
              <a:avLst/>
            </a:prstGeom>
            <a:noFill/>
            <a:ln/>
          </p:spPr>
          <p:txBody>
            <a:bodyPr wrap="square" lIns="381" tIns="381" rIns="381" bIns="381" rtlCol="0" anchor="ctr">
              <a:noAutofit/>
            </a:bodyPr>
            <a:lstStyle/>
            <a:p>
              <a:r>
                <a:rPr lang="en-US" sz="1600" b="1" dirty="0">
                  <a:solidFill>
                    <a:srgbClr val="03449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itchFamily="34" charset="-120"/>
                </a:rPr>
                <a:t>Objective</a:t>
              </a:r>
              <a:r>
                <a:rPr lang="en-US" sz="1600" b="1" dirty="0">
                  <a:solidFill>
                    <a:srgbClr val="092A4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:</a:t>
              </a:r>
              <a:endParaRPr lang="en-US" sz="1600" dirty="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23" name="Text 24">
              <a:extLst>
                <a:ext uri="{FF2B5EF4-FFF2-40B4-BE49-F238E27FC236}">
                  <a16:creationId xmlns:a16="http://schemas.microsoft.com/office/drawing/2014/main" id="{DB8E09BB-63D6-457D-8A5B-EEADE2E9B85E}"/>
                </a:ext>
              </a:extLst>
            </p:cNvPr>
            <p:cNvSpPr/>
            <p:nvPr/>
          </p:nvSpPr>
          <p:spPr>
            <a:xfrm>
              <a:off x="3265933" y="4339911"/>
              <a:ext cx="930150" cy="215514"/>
            </a:xfrm>
            <a:prstGeom prst="rect">
              <a:avLst/>
            </a:prstGeom>
            <a:noFill/>
            <a:ln/>
          </p:spPr>
          <p:txBody>
            <a:bodyPr wrap="square" lIns="381" tIns="381" rIns="381" bIns="381" rtlCol="0" anchor="ctr">
              <a:normAutofit fontScale="70000" lnSpcReduction="20000"/>
            </a:bodyPr>
            <a:lstStyle/>
            <a:p>
              <a:r>
                <a:rPr lang="en-US" sz="2300" b="1" dirty="0">
                  <a:solidFill>
                    <a:srgbClr val="7A2A12"/>
                  </a:solidFill>
                  <a:latin typeface="Times New Roman" panose="02020603050405020304" pitchFamily="18" charset="0"/>
                  <a:ea typeface="Arial" pitchFamily="34" charset="-122"/>
                  <a:cs typeface="Times New Roman" panose="02020603050405020304" pitchFamily="18" charset="0"/>
                </a:rPr>
                <a:t>Objective:</a:t>
              </a:r>
              <a:endParaRPr lang="en-US" sz="2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Text 26">
              <a:extLst>
                <a:ext uri="{FF2B5EF4-FFF2-40B4-BE49-F238E27FC236}">
                  <a16:creationId xmlns:a16="http://schemas.microsoft.com/office/drawing/2014/main" id="{63E90D10-18B9-4013-9526-31C909E4774C}"/>
                </a:ext>
              </a:extLst>
            </p:cNvPr>
            <p:cNvSpPr/>
            <p:nvPr/>
          </p:nvSpPr>
          <p:spPr>
            <a:xfrm>
              <a:off x="2922271" y="4881353"/>
              <a:ext cx="3139949" cy="391543"/>
            </a:xfrm>
            <a:prstGeom prst="rect">
              <a:avLst/>
            </a:prstGeom>
            <a:noFill/>
            <a:ln/>
          </p:spPr>
          <p:txBody>
            <a:bodyPr wrap="square" lIns="381" tIns="381" rIns="381" bIns="381" rtlCol="0" anchor="ctr">
              <a:noAutofit/>
            </a:bodyPr>
            <a:lstStyle/>
            <a:p>
              <a:pPr algn="ctr"/>
              <a:r>
                <a:rPr lang="en-US" sz="1400" dirty="0">
                  <a:solidFill>
                    <a:srgbClr val="000000"/>
                  </a:solidFill>
                  <a:latin typeface="Times New Roman" panose="02020603050405020304" pitchFamily="18" charset="0"/>
                  <a:ea typeface="Arial" pitchFamily="34" charset="-122"/>
                  <a:cs typeface="Times New Roman" panose="02020603050405020304" pitchFamily="18" charset="0"/>
                </a:rPr>
                <a:t>subject to smoothness constraints</a:t>
              </a:r>
              <a:endParaRPr lang="en-US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aphicFrame>
          <p:nvGraphicFramePr>
            <p:cNvPr id="26" name="对象 25">
              <a:extLst>
                <a:ext uri="{FF2B5EF4-FFF2-40B4-BE49-F238E27FC236}">
                  <a16:creationId xmlns:a16="http://schemas.microsoft.com/office/drawing/2014/main" id="{5D184754-1167-4DC7-B428-5B85446059A1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85877494"/>
                </p:ext>
              </p:extLst>
            </p:nvPr>
          </p:nvGraphicFramePr>
          <p:xfrm>
            <a:off x="343663" y="4513581"/>
            <a:ext cx="2122169" cy="71419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1320480" imgH="444240" progId="Equation.DSMT4">
                    <p:embed/>
                  </p:oleObj>
                </mc:Choice>
                <mc:Fallback>
                  <p:oleObj name="Equation" r:id="rId3" imgW="1320480" imgH="444240" progId="Equation.DSMT4">
                    <p:embed/>
                    <p:pic>
                      <p:nvPicPr>
                        <p:cNvPr id="8" name="对象 7">
                          <a:extLst>
                            <a:ext uri="{FF2B5EF4-FFF2-40B4-BE49-F238E27FC236}">
                              <a16:creationId xmlns:a16="http://schemas.microsoft.com/office/drawing/2014/main" id="{027A98DF-EFC9-4DC6-BA82-B4E3AB693EF8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343663" y="4513581"/>
                          <a:ext cx="2122169" cy="714191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7" name="Text 13">
              <a:extLst>
                <a:ext uri="{FF2B5EF4-FFF2-40B4-BE49-F238E27FC236}">
                  <a16:creationId xmlns:a16="http://schemas.microsoft.com/office/drawing/2014/main" id="{E6C6922F-382C-4D7F-BB5D-783C6AB1F326}"/>
                </a:ext>
              </a:extLst>
            </p:cNvPr>
            <p:cNvSpPr/>
            <p:nvPr/>
          </p:nvSpPr>
          <p:spPr>
            <a:xfrm>
              <a:off x="3365501" y="2587752"/>
              <a:ext cx="2331720" cy="402337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 fontScale="92500" lnSpcReduction="10000"/>
            </a:bodyPr>
            <a:lstStyle/>
            <a:p>
              <a:r>
                <a:rPr lang="en-US" altLang="zh-CN" sz="1700" b="1" dirty="0">
                  <a:solidFill>
                    <a:srgbClr val="C85B37"/>
                  </a:solidFill>
                  <a:latin typeface="Times New Roman" panose="02020603050405020304" pitchFamily="18" charset="0"/>
                  <a:ea typeface="Arial" pitchFamily="34" charset="-122"/>
                  <a:cs typeface="Times New Roman" panose="02020603050405020304" pitchFamily="18" charset="0"/>
                </a:rPr>
                <a:t>•  </a:t>
              </a:r>
              <a:r>
                <a:rPr lang="en-US" altLang="zh-CN" sz="1100" b="1" dirty="0">
                  <a:solidFill>
                    <a:srgbClr val="C85B37"/>
                  </a:solidFill>
                  <a:latin typeface="Times New Roman" panose="02020603050405020304" pitchFamily="18" charset="0"/>
                  <a:ea typeface="Arial" pitchFamily="34" charset="-122"/>
                  <a:cs typeface="Times New Roman" panose="02020603050405020304" pitchFamily="18" charset="0"/>
                </a:rPr>
                <a:t> </a:t>
              </a:r>
              <a:r>
                <a:rPr lang="en-US" sz="1600" dirty="0">
                  <a:solidFill>
                    <a:srgbClr val="092A4A"/>
                  </a:solidFill>
                  <a:latin typeface="Times New Roman" panose="02020603050405020304" pitchFamily="18" charset="0"/>
                  <a:ea typeface="Arial" pitchFamily="34" charset="-122"/>
                  <a:cs typeface="Times New Roman" panose="02020603050405020304" pitchFamily="18" charset="0"/>
                </a:rPr>
                <a:t>Use the same 10 magnets selected by Scheme A.</a:t>
              </a:r>
              <a:endParaRPr lang="en-US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F4EDD9F3-52E2-42C6-B542-1CF0435EDB8F}"/>
                </a:ext>
              </a:extLst>
            </p:cNvPr>
            <p:cNvSpPr txBox="1"/>
            <p:nvPr/>
          </p:nvSpPr>
          <p:spPr>
            <a:xfrm>
              <a:off x="4295868" y="4345938"/>
              <a:ext cx="206934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rgbClr val="7A2A1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Two-stage MILP</a:t>
              </a:r>
              <a:endParaRPr lang="zh-CN" altLang="en-US" sz="1400" b="1" dirty="0">
                <a:solidFill>
                  <a:srgbClr val="7A2A1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aphicFrame>
          <p:nvGraphicFramePr>
            <p:cNvPr id="32" name="对象 31">
              <a:extLst>
                <a:ext uri="{FF2B5EF4-FFF2-40B4-BE49-F238E27FC236}">
                  <a16:creationId xmlns:a16="http://schemas.microsoft.com/office/drawing/2014/main" id="{EBDB8007-066A-4ACE-979A-B5A7818B912D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385700439"/>
                </p:ext>
              </p:extLst>
            </p:nvPr>
          </p:nvGraphicFramePr>
          <p:xfrm>
            <a:off x="3731008" y="4586715"/>
            <a:ext cx="1129721" cy="3693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660240" imgH="215640" progId="Equation.DSMT4">
                    <p:embed/>
                  </p:oleObj>
                </mc:Choice>
                <mc:Fallback>
                  <p:oleObj name="Equation" r:id="rId5" imgW="660240" imgH="21564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3731008" y="4586715"/>
                          <a:ext cx="1129721" cy="36933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7" name="文本框 36">
            <a:extLst>
              <a:ext uri="{FF2B5EF4-FFF2-40B4-BE49-F238E27FC236}">
                <a16:creationId xmlns:a16="http://schemas.microsoft.com/office/drawing/2014/main" id="{11B47BC4-3678-4ABA-B04E-BAFF091B5B51}"/>
              </a:ext>
            </a:extLst>
          </p:cNvPr>
          <p:cNvSpPr txBox="1"/>
          <p:nvPr/>
        </p:nvSpPr>
        <p:spPr>
          <a:xfrm>
            <a:off x="845630" y="5831633"/>
            <a:ext cx="11672470" cy="7774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b="1" dirty="0">
                <a:solidFill>
                  <a:srgbClr val="0344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For the same Scheme-A magnet set, COD reduction depends noticeably on</a:t>
            </a:r>
          </a:p>
          <a:p>
            <a:pPr>
              <a:lnSpc>
                <a:spcPct val="130000"/>
              </a:lnSpc>
            </a:pPr>
            <a:r>
              <a:rPr lang="en-US" altLang="zh-CN" b="1" dirty="0">
                <a:solidFill>
                  <a:srgbClr val="0344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                                        </a:t>
            </a:r>
            <a:r>
              <a:rPr lang="en-US" altLang="zh-CN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how the realignment magnitudes are calculated.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70525383"/>
      </p:ext>
    </p:extLst>
  </p:cSld>
  <p:clrMapOvr>
    <a:masterClrMapping/>
  </p:clrMapOvr>
  <p:transition advTm="92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文本框 60"/>
          <p:cNvSpPr txBox="1"/>
          <p:nvPr>
            <p:custDataLst>
              <p:tags r:id="rId2"/>
            </p:custDataLst>
          </p:nvPr>
        </p:nvSpPr>
        <p:spPr>
          <a:xfrm>
            <a:off x="322730" y="2653030"/>
            <a:ext cx="12192000" cy="7962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Conclusions</a:t>
            </a:r>
          </a:p>
        </p:txBody>
      </p: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5559742" y="1760220"/>
            <a:ext cx="1072515" cy="89281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F4F7F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05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10713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4502"/>
    </mc:Choice>
    <mc:Fallback xmlns="">
      <p:transition advTm="4502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0">
            <a:extLst>
              <a:ext uri="{FF2B5EF4-FFF2-40B4-BE49-F238E27FC236}">
                <a16:creationId xmlns:a16="http://schemas.microsoft.com/office/drawing/2014/main" id="{F6C25985-E7A2-4A4E-9FB5-5DC30B6573A5}"/>
              </a:ext>
            </a:extLst>
          </p:cNvPr>
          <p:cNvSpPr>
            <a:spLocks noGrp="1"/>
          </p:cNvSpPr>
          <p:nvPr/>
        </p:nvSpPr>
        <p:spPr>
          <a:xfrm>
            <a:off x="11116234" y="6500436"/>
            <a:ext cx="977153" cy="257922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6318F9-E253-47E9-85CC-897CD7CB3407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思源黑体旧字形 Light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思源黑体旧字形 Light"/>
              <a:cs typeface="+mn-cs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F5997A8D-45F6-47F6-B526-095A1A9F4B1C}"/>
              </a:ext>
            </a:extLst>
          </p:cNvPr>
          <p:cNvSpPr txBox="1"/>
          <p:nvPr/>
        </p:nvSpPr>
        <p:spPr>
          <a:xfrm>
            <a:off x="352171" y="172330"/>
            <a:ext cx="1041780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Conclusions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E3644A4F-07D2-42FA-9E7C-1E9EDB955471}"/>
              </a:ext>
            </a:extLst>
          </p:cNvPr>
          <p:cNvSpPr txBox="1"/>
          <p:nvPr/>
        </p:nvSpPr>
        <p:spPr>
          <a:xfrm>
            <a:off x="520793" y="1396602"/>
            <a:ext cx="10700497" cy="43747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p"/>
            </a:pPr>
            <a:r>
              <a:rPr lang="en-US" altLang="zh-CN" sz="2400" b="1" dirty="0">
                <a:solidFill>
                  <a:srgbClr val="0344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Geometry-to-beam connection</a:t>
            </a:r>
            <a:br>
              <a:rPr lang="en-US" altLang="zh-CN" sz="2400" dirty="0"/>
            </a:br>
            <a:r>
              <a:rPr lang="en-US" altLang="zh-CN" sz="2400" dirty="0"/>
              <a:t>A periodic modal representation provides a scale-aware description of discrete alignment errors and enables their mapping to COD response.</a:t>
            </a:r>
          </a:p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p"/>
            </a:pPr>
            <a:r>
              <a:rPr lang="en-US" altLang="zh-CN" sz="2400" b="1" dirty="0">
                <a:solidFill>
                  <a:srgbClr val="0344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Geometry ≠ beam impact</a:t>
            </a:r>
            <a:br>
              <a:rPr lang="en-US" altLang="zh-CN" sz="2400" dirty="0"/>
            </a:br>
            <a:r>
              <a:rPr lang="en-US" altLang="zh-CN" sz="2400" dirty="0"/>
              <a:t>Geometrically significant modes do not necessarily produce large COD because lattice sensitivity and modal interaction also matter.</a:t>
            </a:r>
          </a:p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p"/>
            </a:pPr>
            <a:r>
              <a:rPr lang="en-US" altLang="zh-CN" sz="2400" b="1" dirty="0">
                <a:solidFill>
                  <a:srgbClr val="0344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Different correction priorities</a:t>
            </a:r>
            <a:br>
              <a:rPr lang="en-US" altLang="zh-CN" sz="2400" dirty="0"/>
            </a:br>
            <a:r>
              <a:rPr lang="en-US" altLang="zh-CN" sz="2400" dirty="0"/>
              <a:t>Geometry-oriented and beam-oriented selection strategies emphasize different magnets and different correction objectives.</a:t>
            </a:r>
          </a:p>
        </p:txBody>
      </p:sp>
    </p:spTree>
    <p:extLst>
      <p:ext uri="{BB962C8B-B14F-4D97-AF65-F5344CB8AC3E}">
        <p14:creationId xmlns:p14="http://schemas.microsoft.com/office/powerpoint/2010/main" val="1758853475"/>
      </p:ext>
    </p:extLst>
  </p:cSld>
  <p:clrMapOvr>
    <a:masterClrMapping/>
  </p:clrMapOvr>
  <p:transition advTm="52719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" descr="7b0a20202020227461726765744d6f64756c65223a20226b6f6e6c696e65666f6e7473220a7d0a"/>
          <p:cNvSpPr txBox="1"/>
          <p:nvPr/>
        </p:nvSpPr>
        <p:spPr>
          <a:xfrm>
            <a:off x="790391" y="3515001"/>
            <a:ext cx="5446503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 anchorCtr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5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汉仪正圆 55简" panose="00020600040101010101" charset="-122"/>
              </a:rPr>
              <a:t>THANKS!</a:t>
            </a:r>
            <a:endParaRPr lang="zh-CN" altLang="en-US" sz="35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汉仪正圆 55简" panose="00020600040101010101" charset="-122"/>
            </a:endParaRPr>
          </a:p>
        </p:txBody>
      </p:sp>
    </p:spTree>
  </p:cSld>
  <p:clrMapOvr>
    <a:masterClrMapping/>
  </p:clrMapOvr>
  <p:transition advTm="51975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92624b365731ae62b2161ebc26b5344c275972a5"/>
  <p:tag name="KSO_WM_NEWLAYOUT_ID" val="slide_8f5439d4d48b1e8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d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2"/>
  <p:tag name="KSO_WM_UNIT_TYPE" val="d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3"/>
  <p:tag name="KSO_WM_UNIT_TYPE" val="d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4"/>
  <p:tag name="KSO_WM_UNIT_TYPE" val="d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5"/>
  <p:tag name="KSO_WM_UNIT_TYPE" val="d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6"/>
  <p:tag name="KSO_WM_UNIT_TYPE" val="d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f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19.05,&quot;left&quot;:169.05,&quot;top&quot;:324.25,&quot;width&quot;:721.5}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  <p:tag name="KSO_WM_SLIDE_CONTENT_ORIENTATION" val=""/>
  <p:tag name="KSO_WM_SLIDE_HAS_MASK" val="0"/>
  <p:tag name="KSO_WM_SLIDE_ITEM_CNT" val="1"/>
  <p:tag name="KSO_WM_SLIDE_TYPE" val="text"/>
  <p:tag name="KSO_WM_TEMPLATE_SUBCATEGORY" val="29"/>
  <p:tag name="KSO_WM_TEMPLATE_SLIDE_ID" val="slide_8f5439d4d48b1e80"/>
  <p:tag name="KSO_WM_AICARD_INVALID" val="Invalid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19.05,&quot;left&quot;:169.05,&quot;top&quot;:324.25,&quot;width&quot;:721.5}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  <p:tag name="KSO_WM_SLIDE_CONTENT_ORIENTATION" val=""/>
  <p:tag name="KSO_WM_SLIDE_HAS_MASK" val="0"/>
  <p:tag name="KSO_WM_SLIDE_ITEM_CNT" val="1"/>
  <p:tag name="KSO_WM_SLIDE_TYPE" val="text"/>
  <p:tag name="KSO_WM_TEMPLATE_SUBCATEGORY" val="29"/>
  <p:tag name="KSO_WM_TEMPLATE_SLIDE_ID" val="slide_8f5439d4d48b1e80"/>
  <p:tag name="KSO_WM_AICARD_INVALID" val="Invalid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  <p:tag name="KSO_WM_SLIDE_CONTENT_ORIENTATION" val=""/>
  <p:tag name="KSO_WM_SLIDE_HAS_MASK" val="0"/>
  <p:tag name="KSO_WM_SLIDE_ITEM_CNT" val="1"/>
  <p:tag name="KSO_WM_SLIDE_TYPE" val="text"/>
  <p:tag name="KSO_WM_TEMPLATE_SUBCATEGORY" val="29"/>
  <p:tag name="KSO_WM_TEMPLATE_SLIDE_ID" val="slide_8f5439d4d48b1e80"/>
  <p:tag name="KSO_WM_AICARD_INVALID" val="Invalid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19.05,&quot;left&quot;:169.05,&quot;top&quot;:324.25,&quot;width&quot;:721.5}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  <p:tag name="KSO_WM_SLIDE_CONTENT_ORIENTATION" val=""/>
  <p:tag name="KSO_WM_SLIDE_HAS_MASK" val="0"/>
  <p:tag name="KSO_WM_SLIDE_ITEM_CNT" val="1"/>
  <p:tag name="KSO_WM_SLIDE_TYPE" val="text"/>
  <p:tag name="KSO_WM_TEMPLATE_SUBCATEGORY" val="29"/>
  <p:tag name="KSO_WM_TEMPLATE_SLIDE_ID" val="slide_8f5439d4d48b1e80"/>
  <p:tag name="KSO_WM_AICARD_INVALID" val="Invalid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  <p:tag name="KSO_WM_SLIDE_CONTENT_ORIENTATION" val=""/>
  <p:tag name="KSO_WM_SLIDE_HAS_MASK" val="0"/>
  <p:tag name="KSO_WM_SLIDE_ITEM_CNT" val="1"/>
  <p:tag name="KSO_WM_SLIDE_TYPE" val="text"/>
  <p:tag name="KSO_WM_TEMPLATE_SUBCATEGORY" val="29"/>
  <p:tag name="KSO_WM_TEMPLATE_SLIDE_ID" val="slide_8f5439d4d48b1e80"/>
  <p:tag name="KSO_WM_AICARD_INVALID" val="Invalid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  <p:tag name="KSO_WM_SLIDE_CONTENT_ORIENTATION" val=""/>
  <p:tag name="KSO_WM_SLIDE_HAS_MASK" val="0"/>
  <p:tag name="KSO_WM_SLIDE_ITEM_CNT" val="1"/>
  <p:tag name="KSO_WM_SLIDE_TYPE" val="text"/>
  <p:tag name="KSO_WM_TEMPLATE_SUBCATEGORY" val="29"/>
  <p:tag name="KSO_WM_TEMPLATE_SLIDE_ID" val="slide_8f5439d4d48b1e80"/>
  <p:tag name="KSO_WM_AICARD_INVALID" val="Invalid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  <p:tag name="KSO_WM_SLIDE_CONTENT_ORIENTATION" val=""/>
  <p:tag name="KSO_WM_SLIDE_HAS_MASK" val="0"/>
  <p:tag name="KSO_WM_SLIDE_ITEM_CNT" val="1"/>
  <p:tag name="KSO_WM_SLIDE_TYPE" val="text"/>
  <p:tag name="KSO_WM_TEMPLATE_SUBCATEGORY" val="29"/>
  <p:tag name="KSO_WM_TEMPLATE_SLIDE_ID" val="slide_8f5439d4d48b1e80"/>
  <p:tag name="KSO_WM_AICARD_INVALID" val="Invalid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  <p:tag name="KSO_WM_SLIDE_CONTENT_ORIENTATION" val=""/>
  <p:tag name="KSO_WM_SLIDE_HAS_MASK" val="0"/>
  <p:tag name="KSO_WM_SLIDE_ITEM_CNT" val="1"/>
  <p:tag name="KSO_WM_SLIDE_TYPE" val="text"/>
  <p:tag name="KSO_WM_TEMPLATE_SUBCATEGORY" val="29"/>
  <p:tag name="KSO_WM_TEMPLATE_SLIDE_ID" val="slide_8f5439d4d48b1e80"/>
  <p:tag name="KSO_WM_AICARD_INVALID" val="Invalid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19.05,&quot;left&quot;:169.05,&quot;top&quot;:324.25,&quot;width&quot;:721.5}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  <p:tag name="KSO_WM_SLIDE_CONTENT_ORIENTATION" val=""/>
  <p:tag name="KSO_WM_SLIDE_HAS_MASK" val="0"/>
  <p:tag name="KSO_WM_SLIDE_ITEM_CNT" val="1"/>
  <p:tag name="KSO_WM_SLIDE_TYPE" val="text"/>
  <p:tag name="KSO_WM_TEMPLATE_SUBCATEGORY" val="29"/>
  <p:tag name="KSO_WM_TEMPLATE_SLIDE_ID" val="slide_8f5439d4d48b1e80"/>
  <p:tag name="KSO_WM_AICARD_INVALID" val="Invalid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  <p:tag name="KSO_WM_SLIDE_CONTENT_ORIENTATION" val=""/>
  <p:tag name="KSO_WM_SLIDE_HAS_MASK" val="0"/>
  <p:tag name="KSO_WM_SLIDE_ITEM_CNT" val="1"/>
  <p:tag name="KSO_WM_SLIDE_TYPE" val="text"/>
  <p:tag name="KSO_WM_TEMPLATE_SUBCATEGORY" val="29"/>
  <p:tag name="KSO_WM_TEMPLATE_SLIDE_ID" val="slide_8f5439d4d48b1e80"/>
  <p:tag name="KSO_WM_AICARD_INVALID" val="Invalid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  <p:tag name="KSO_WM_SLIDE_CONTENT_ORIENTATION" val=""/>
  <p:tag name="KSO_WM_SLIDE_HAS_MASK" val="0"/>
  <p:tag name="KSO_WM_SLIDE_ITEM_CNT" val="1"/>
  <p:tag name="KSO_WM_SLIDE_TYPE" val="text"/>
  <p:tag name="KSO_WM_TEMPLATE_SUBCATEGORY" val="29"/>
  <p:tag name="KSO_WM_TEMPLATE_SLIDE_ID" val="slide_8f5439d4d48b1e80"/>
  <p:tag name="KSO_WM_AICARD_INVALID" val="Invalid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19.05,&quot;left&quot;:169.05,&quot;top&quot;:324.25,&quot;width&quot;:721.5}"/>
</p:tagLst>
</file>

<file path=ppt/theme/theme1.xml><?xml version="1.0" encoding="utf-8"?>
<a:theme xmlns:a="http://schemas.openxmlformats.org/drawingml/2006/main" name="4_Office 主题​​">
  <a:themeElements>
    <a:clrScheme name="自定义 1419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195FEF"/>
      </a:accent1>
      <a:accent2>
        <a:srgbClr val="288DFC"/>
      </a:accent2>
      <a:accent3>
        <a:srgbClr val="195FEF"/>
      </a:accent3>
      <a:accent4>
        <a:srgbClr val="288DFC"/>
      </a:accent4>
      <a:accent5>
        <a:srgbClr val="195FEF"/>
      </a:accent5>
      <a:accent6>
        <a:srgbClr val="288DFC"/>
      </a:accent6>
      <a:hlink>
        <a:srgbClr val="195FEF"/>
      </a:hlink>
      <a:folHlink>
        <a:srgbClr val="288DFC"/>
      </a:folHlink>
    </a:clrScheme>
    <a:fontScheme name="自定义 9">
      <a:majorFont>
        <a:latin typeface="思源黑体旧字形 Light"/>
        <a:ea typeface="思源黑体旧字形 Light"/>
        <a:cs typeface=""/>
      </a:majorFont>
      <a:minorFont>
        <a:latin typeface="思源黑体旧字形 Light"/>
        <a:ea typeface="思源黑体旧字形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5_Office 主题​​">
  <a:themeElements>
    <a:clrScheme name="自定义 1419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195FEF"/>
      </a:accent1>
      <a:accent2>
        <a:srgbClr val="288DFC"/>
      </a:accent2>
      <a:accent3>
        <a:srgbClr val="195FEF"/>
      </a:accent3>
      <a:accent4>
        <a:srgbClr val="288DFC"/>
      </a:accent4>
      <a:accent5>
        <a:srgbClr val="195FEF"/>
      </a:accent5>
      <a:accent6>
        <a:srgbClr val="288DFC"/>
      </a:accent6>
      <a:hlink>
        <a:srgbClr val="195FEF"/>
      </a:hlink>
      <a:folHlink>
        <a:srgbClr val="288DFC"/>
      </a:folHlink>
    </a:clrScheme>
    <a:fontScheme name="自定义 9">
      <a:majorFont>
        <a:latin typeface="思源黑体旧字形 Light"/>
        <a:ea typeface="思源黑体旧字形 Light"/>
        <a:cs typeface=""/>
      </a:majorFont>
      <a:minorFont>
        <a:latin typeface="思源黑体旧字形 Light"/>
        <a:ea typeface="思源黑体旧字形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6543</TotalTime>
  <Words>1229</Words>
  <Application>Microsoft Office PowerPoint</Application>
  <PresentationFormat>宽屏</PresentationFormat>
  <Paragraphs>328</Paragraphs>
  <Slides>22</Slides>
  <Notes>19</Notes>
  <HiddenSlides>0</HiddenSlides>
  <MMClips>0</MMClips>
  <ScaleCrop>false</ScaleCrop>
  <HeadingPairs>
    <vt:vector size="8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2" baseType="lpstr">
      <vt:lpstr>思源黑体旧字形 Light</vt:lpstr>
      <vt:lpstr>微软雅黑</vt:lpstr>
      <vt:lpstr>Aptos</vt:lpstr>
      <vt:lpstr>Arial</vt:lpstr>
      <vt:lpstr>Cambria Math</vt:lpstr>
      <vt:lpstr>Times New Roman</vt:lpstr>
      <vt:lpstr>Wingdings</vt:lpstr>
      <vt:lpstr>4_Office 主题​​</vt:lpstr>
      <vt:lpstr>5_Office 主题​​</vt:lpstr>
      <vt:lpstr>Equation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Windows 用户</dc:creator>
  <cp:lastModifiedBy>一亮 林</cp:lastModifiedBy>
  <cp:revision>255</cp:revision>
  <dcterms:created xsi:type="dcterms:W3CDTF">2025-11-20T07:15:00Z</dcterms:created>
  <dcterms:modified xsi:type="dcterms:W3CDTF">2026-10-06T02:51:25Z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79546C9ED2C341DA83927A8A1682923B_13</vt:lpwstr>
  </property>
  <property fmtid="{D5CDD505-2E9C-101B-9397-08002B2CF9AE}" pid="3" name="KSOProductBuildVer">
    <vt:lpwstr>2052-12.1.0.28043</vt:lpwstr>
  </property>
</Properties>
</file>