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</p:sldMasterIdLst>
  <p:notesMasterIdLst>
    <p:notesMasterId r:id="rId39"/>
  </p:notesMasterIdLst>
  <p:sldIdLst>
    <p:sldId id="629" r:id="rId5"/>
    <p:sldId id="535" r:id="rId6"/>
    <p:sldId id="598" r:id="rId7"/>
    <p:sldId id="630" r:id="rId8"/>
    <p:sldId id="587" r:id="rId9"/>
    <p:sldId id="572" r:id="rId10"/>
    <p:sldId id="554" r:id="rId11"/>
    <p:sldId id="588" r:id="rId12"/>
    <p:sldId id="591" r:id="rId13"/>
    <p:sldId id="625" r:id="rId14"/>
    <p:sldId id="595" r:id="rId15"/>
    <p:sldId id="594" r:id="rId16"/>
    <p:sldId id="609" r:id="rId17"/>
    <p:sldId id="603" r:id="rId18"/>
    <p:sldId id="600" r:id="rId19"/>
    <p:sldId id="570" r:id="rId20"/>
    <p:sldId id="616" r:id="rId21"/>
    <p:sldId id="621" r:id="rId22"/>
    <p:sldId id="610" r:id="rId23"/>
    <p:sldId id="617" r:id="rId24"/>
    <p:sldId id="618" r:id="rId25"/>
    <p:sldId id="622" r:id="rId26"/>
    <p:sldId id="627" r:id="rId27"/>
    <p:sldId id="619" r:id="rId28"/>
    <p:sldId id="623" r:id="rId29"/>
    <p:sldId id="608" r:id="rId30"/>
    <p:sldId id="602" r:id="rId31"/>
    <p:sldId id="631" r:id="rId32"/>
    <p:sldId id="606" r:id="rId33"/>
    <p:sldId id="604" r:id="rId34"/>
    <p:sldId id="615" r:id="rId35"/>
    <p:sldId id="269" r:id="rId36"/>
    <p:sldId id="607" r:id="rId37"/>
    <p:sldId id="628" r:id="rId38"/>
  </p:sldIdLst>
  <p:sldSz cx="13439775" cy="7559675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73" userDrawn="1">
          <p15:clr>
            <a:srgbClr val="A4A3A4"/>
          </p15:clr>
        </p15:guide>
        <p15:guide id="2" pos="19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AB0B0"/>
    <a:srgbClr val="F78989"/>
    <a:srgbClr val="EEB500"/>
    <a:srgbClr val="FFC412"/>
    <a:srgbClr val="FFDF7F"/>
    <a:srgbClr val="00B0F0"/>
    <a:srgbClr val="0F9ED5"/>
    <a:srgbClr val="0070C0"/>
    <a:srgbClr val="6486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82" autoAdjust="0"/>
    <p:restoredTop sz="79481" autoAdjust="0"/>
  </p:normalViewPr>
  <p:slideViewPr>
    <p:cSldViewPr>
      <p:cViewPr varScale="1">
        <p:scale>
          <a:sx n="74" d="100"/>
          <a:sy n="74" d="100"/>
        </p:scale>
        <p:origin x="108" y="1080"/>
      </p:cViewPr>
      <p:guideLst>
        <p:guide orient="horz" pos="2160"/>
        <p:guide pos="3839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73"/>
        <p:guide pos="19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F673F0A2-D2AB-2FAE-A143-E9D8F2F5925F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2075" y="754063"/>
            <a:ext cx="6613525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19E630B-9D15-EE6A-B4A1-67D808725E4B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79466" y="4714652"/>
            <a:ext cx="5437227" cy="446675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C53ABB9-5883-8515-518B-1BE5E7C4F9EC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48902" cy="49579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412006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663192" algn="l"/>
                <a:tab pos="1326383" algn="l"/>
                <a:tab pos="1989575" algn="l"/>
                <a:tab pos="2652766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fr-FR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D6F4EB91-1A9F-80C5-6E9B-747A4C47FFF7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847253" y="0"/>
            <a:ext cx="2948902" cy="49579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12006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663192" algn="l"/>
                <a:tab pos="1326383" algn="l"/>
                <a:tab pos="1989575" algn="l"/>
                <a:tab pos="2652766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fr-FR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C8D20E1E-C2D1-8A93-AF1F-03E14C4D142C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429305"/>
            <a:ext cx="2948902" cy="49579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412006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663192" algn="l"/>
                <a:tab pos="1326383" algn="l"/>
                <a:tab pos="1989575" algn="l"/>
                <a:tab pos="2652766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fr-FR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C9D05BD3-341A-B076-23A6-7CBC6D54093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847253" y="9429305"/>
            <a:ext cx="2948902" cy="49579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defTabSz="412006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663192" algn="l"/>
                <a:tab pos="1326383" algn="l"/>
                <a:tab pos="1989575" algn="l"/>
                <a:tab pos="2652766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2D51439-6AB7-4F96-AF30-F2367454711C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278A1-0F4F-303D-1BA9-4C3B15BFC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8E0363-28B9-003B-8771-73C5DACEC2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1306513"/>
            <a:ext cx="6272213" cy="35290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5A2A12C-7F4A-EF2F-2D9F-FD7961F695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13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EFA16E-9362-EB66-DB98-FA0C6C586C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FA723-9C66-4760-B8A2-DA9025382E0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6381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2075" y="754063"/>
            <a:ext cx="6613525" cy="3721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13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035AF-DAA8-4B94-B8A4-7E4369688E0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2030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C5598-F808-5C6B-A20D-28F115516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383C70A-0196-9E5D-16F2-101F2D7736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2075" y="754063"/>
            <a:ext cx="6613525" cy="3721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89C2CA0-15C0-4865-EF7F-012B28B932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21CB05-1BB0-9C29-9D03-A4B50A0E73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035AF-DAA8-4B94-B8A4-7E4369688E0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03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E5D98-3A78-C5D8-EC4C-ED80EB286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7FE9A54-E8CE-1423-35D5-3183DF31FC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2075" y="754063"/>
            <a:ext cx="6613525" cy="3721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1F9517-43B8-05A6-46AB-78286700C0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E41C5C-C1A5-AB76-8135-48D3A96F07E5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806E7CB7-134D-40F2-8604-C856C0C5DD2E}" type="slidenum">
              <a:rPr lang="en-US" altLang="fr-FR" smtClean="0"/>
              <a:pPr/>
              <a:t>4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833364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3E1D1-F216-1B5E-2748-5878D19B6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6D8F1AC7-2B40-C86A-E69C-E7EC1F20A5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54063"/>
            <a:ext cx="6613525" cy="3721100"/>
          </a:xfrm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EC65838F-D481-45C3-6CE5-0173C373B0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3135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278A1-0F4F-303D-1BA9-4C3B15BFC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8E0363-28B9-003B-8771-73C5DACEC2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1306513"/>
            <a:ext cx="6272213" cy="35290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5A2A12C-7F4A-EF2F-2D9F-FD7961F695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13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EFA16E-9362-EB66-DB98-FA0C6C586C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FA723-9C66-4760-B8A2-DA9025382E0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3377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2075" y="754063"/>
            <a:ext cx="6613525" cy="3721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es notes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fr-FR" dirty="0"/>
              </a:p>
            </p:txBody>
          </p:sp>
        </mc:Choice>
        <mc:Fallback xmlns="">
          <p:sp>
            <p:nvSpPr>
              <p:cNvPr id="3" name="Espace réservé des notes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fr-FR" dirty="0"/>
                  <a:t>The </a:t>
                </a:r>
                <a:r>
                  <a:rPr lang="fr-FR" sz="1200" b="1" kern="1200" dirty="0">
                    <a:solidFill>
                      <a:srgbClr val="000000"/>
                    </a:solidFill>
                    <a:effectLst/>
                    <a:latin typeface="Times New Roman" charset="0"/>
                    <a:ea typeface="ＭＳ Ｐゴシック" charset="0"/>
                    <a:cs typeface="ＭＳ Ｐゴシック" charset="0"/>
                  </a:rPr>
                  <a:t>Optical Path </a:t>
                </a:r>
                <a:r>
                  <a:rPr lang="fr-FR" sz="1200" b="1" kern="1200" dirty="0" err="1">
                    <a:solidFill>
                      <a:srgbClr val="000000"/>
                    </a:solidFill>
                    <a:effectLst/>
                    <a:latin typeface="Times New Roman" charset="0"/>
                    <a:ea typeface="ＭＳ Ｐゴシック" charset="0"/>
                    <a:cs typeface="ＭＳ Ｐゴシック" charset="0"/>
                  </a:rPr>
                  <a:t>Length</a:t>
                </a:r>
                <a:r>
                  <a:rPr lang="fr-FR" sz="1200" b="1" kern="1200" dirty="0">
                    <a:solidFill>
                      <a:srgbClr val="000000"/>
                    </a:solidFill>
                    <a:effectLst/>
                    <a:latin typeface="Times New Roman" charset="0"/>
                    <a:ea typeface="ＭＳ Ｐゴシック" charset="0"/>
                    <a:cs typeface="ＭＳ Ｐゴシック" charset="0"/>
                  </a:rPr>
                  <a:t> (</a:t>
                </a:r>
                <a:r>
                  <a:rPr lang="fr-FR" sz="1200" i="0" kern="1200">
                    <a:solidFill>
                      <a:srgbClr val="000000"/>
                    </a:solidFill>
                    <a:latin typeface="Cambria Math" panose="02040503050406030204" pitchFamily="18" charset="0"/>
                    <a:ea typeface="ＭＳ Ｐゴシック" charset="0"/>
                    <a:cs typeface="ＭＳ Ｐゴシック" charset="0"/>
                  </a:rPr>
                  <a:t>"OPL</a:t>
                </a:r>
                <a:r>
                  <a:rPr lang="fr-FR" sz="1200" i="0" kern="12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"</a:t>
                </a:r>
                <a:r>
                  <a:rPr lang="fr-FR" sz="1200" b="1" kern="1200" dirty="0">
                    <a:solidFill>
                      <a:srgbClr val="000000"/>
                    </a:solidFill>
                    <a:effectLst/>
                    <a:latin typeface="Times New Roman" charset="0"/>
                    <a:ea typeface="ＭＳ Ｐゴシック" charset="0"/>
                    <a:cs typeface="ＭＳ Ｐゴシック" charset="0"/>
                  </a:rPr>
                  <a:t>)</a:t>
                </a:r>
                <a:r>
                  <a:rPr lang="fr-FR" dirty="0"/>
                  <a:t> corresponds to a</a:t>
                </a:r>
                <a:r>
                  <a:rPr lang="fr-FR" baseline="0" dirty="0"/>
                  <a:t> </a:t>
                </a:r>
                <a:r>
                  <a:rPr lang="fr-FR" dirty="0" err="1"/>
                  <a:t>number</a:t>
                </a:r>
                <a:r>
                  <a:rPr lang="fr-FR" dirty="0"/>
                  <a:t> of </a:t>
                </a:r>
                <a:r>
                  <a:rPr lang="fr-FR" dirty="0" err="1"/>
                  <a:t>wavelength</a:t>
                </a:r>
                <a:r>
                  <a:rPr lang="fr-FR" dirty="0"/>
                  <a:t> cycles </a:t>
                </a:r>
                <a:r>
                  <a:rPr lang="fr-FR" dirty="0" err="1"/>
                  <a:t>accumulated</a:t>
                </a:r>
                <a:r>
                  <a:rPr lang="fr-FR" dirty="0"/>
                  <a:t> by light over </a:t>
                </a:r>
                <a:r>
                  <a:rPr lang="fr-FR" dirty="0" err="1"/>
                  <a:t>its</a:t>
                </a:r>
                <a:r>
                  <a:rPr lang="fr-FR" dirty="0"/>
                  <a:t> </a:t>
                </a:r>
                <a:r>
                  <a:rPr lang="fr-FR" dirty="0" err="1"/>
                  <a:t>path</a:t>
                </a:r>
                <a:r>
                  <a:rPr lang="fr-FR" dirty="0"/>
                  <a:t>. This </a:t>
                </a:r>
                <a:r>
                  <a:rPr lang="fr-FR" dirty="0" err="1"/>
                  <a:t>number</a:t>
                </a:r>
                <a:r>
                  <a:rPr lang="fr-FR" dirty="0"/>
                  <a:t> of cycle can </a:t>
                </a:r>
                <a:r>
                  <a:rPr lang="fr-FR" dirty="0" err="1"/>
                  <a:t>be</a:t>
                </a:r>
                <a:r>
                  <a:rPr lang="fr-FR" dirty="0"/>
                  <a:t> </a:t>
                </a:r>
                <a:r>
                  <a:rPr lang="fr-FR" dirty="0" err="1"/>
                  <a:t>splits</a:t>
                </a:r>
                <a:r>
                  <a:rPr lang="fr-FR" dirty="0"/>
                  <a:t> </a:t>
                </a:r>
                <a:r>
                  <a:rPr lang="fr-FR" dirty="0" err="1"/>
                  <a:t>into</a:t>
                </a:r>
                <a:r>
                  <a:rPr lang="fr-FR" dirty="0"/>
                  <a:t> an </a:t>
                </a:r>
                <a:r>
                  <a:rPr lang="fr-FR" dirty="0" err="1"/>
                  <a:t>integer</a:t>
                </a:r>
                <a:r>
                  <a:rPr lang="fr-FR" dirty="0"/>
                  <a:t> part and a </a:t>
                </a:r>
                <a:r>
                  <a:rPr lang="fr-FR" dirty="0" err="1"/>
                  <a:t>fractional</a:t>
                </a:r>
                <a:r>
                  <a:rPr lang="fr-FR" dirty="0"/>
                  <a:t> part: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806E7CB7-134D-40F2-8604-C856C0C5DD2E}" type="slidenum">
              <a:rPr lang="en-US" altLang="fr-FR" smtClean="0"/>
              <a:pPr/>
              <a:t>7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074579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CB71D-2D46-46CC-6E60-D39B39BAF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75CB02D-9A21-0105-C52A-4CA8D129F8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2075" y="754063"/>
            <a:ext cx="6613525" cy="3721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235DE4F-8539-2120-CDBA-01917AFE29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E3498BC-8224-4B3A-ED4B-A7BC200AAF02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806E7CB7-134D-40F2-8604-C856C0C5DD2E}" type="slidenum">
              <a:rPr lang="en-US" altLang="fr-FR" smtClean="0"/>
              <a:pPr/>
              <a:t>8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43343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58E85-BE84-AB87-A4FE-1CC6B9E1A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6D28BA-0491-B93D-FBA2-EEE7C69BAD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2075" y="754063"/>
            <a:ext cx="6613525" cy="3721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1768E64-E7A9-F64D-19B3-7CE92976D8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B721B0-7AA7-57EE-8B4C-78404EE5AEC2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806E7CB7-134D-40F2-8604-C856C0C5DD2E}" type="slidenum">
              <a:rPr lang="en-US" altLang="fr-FR" smtClean="0"/>
              <a:pPr/>
              <a:t>9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718748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1B49E-F9BB-0CCD-AD4D-C68B2A2EA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22FD95-7580-9D07-0993-AA69C94F76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2075" y="754063"/>
            <a:ext cx="6613525" cy="3721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E61B33B-DE65-8EAA-CA90-68539FCE70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82880EF-04D0-1369-7340-0ACE35F1A5B9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806E7CB7-134D-40F2-8604-C856C0C5DD2E}" type="slidenum">
              <a:rPr lang="en-US" altLang="fr-FR" smtClean="0"/>
              <a:pPr/>
              <a:t>10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662120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174DA-25C3-077E-E79F-626F3645D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EBE2B1-46A2-EB27-5D3D-47CD74318F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2075" y="754063"/>
            <a:ext cx="6613525" cy="3721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440B49-ACAB-BDB4-C7B2-C205270119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1E7649-0C43-5AD9-CE03-D32FF80A2EC9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806E7CB7-134D-40F2-8604-C856C0C5DD2E}" type="slidenum">
              <a:rPr lang="en-US" altLang="fr-FR" smtClean="0"/>
              <a:pPr/>
              <a:t>11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6876266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722A8-1792-0048-DA94-FBC50EB9E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972FEEC-60AC-A9C7-F98C-AB2C247C57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1306513"/>
            <a:ext cx="6272213" cy="35290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A598408-362B-03BA-916F-245A86C3BC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13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882213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E70C8D-D721-B105-D5D4-1E4C500E76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FA723-9C66-4760-B8A2-DA9025382E0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7954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72322-63F7-811F-2970-896785E53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AC3312-4171-D177-394C-EDDA5B5999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2075" y="754063"/>
            <a:ext cx="6613525" cy="3721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B404679-9446-87C4-538C-C24019AE45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BE3265-4432-E63F-6903-CF3F73E22052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806E7CB7-134D-40F2-8604-C856C0C5DD2E}" type="slidenum">
              <a:rPr lang="en-US" altLang="fr-FR" smtClean="0"/>
              <a:pPr/>
              <a:t>13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9121581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96239-E75B-7E64-FBCF-9E2FBE31C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A43D710-8A0F-3AA8-FB8F-3C24E5AD4F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D29704C-9E67-CCDE-69AF-67B238B7D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E9CAFD-EC18-07E4-9D3F-590FB70A35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0D367-0793-4E27-BCF9-9BDF56CF64A9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516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04EE-8B57-A255-DF20-008F76037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9012EB-CA23-9E2F-1CD9-6957A56976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897565C-DE7B-C2D9-E81F-CD4BBCE324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ED2EDF-F2DA-80C2-6569-2298569DE2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0D367-0793-4E27-BCF9-9BDF56CF64A9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9565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278A1-0F4F-303D-1BA9-4C3B15BFC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8E0363-28B9-003B-8771-73C5DACEC2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1306513"/>
            <a:ext cx="6272213" cy="35290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5A2A12C-7F4A-EF2F-2D9F-FD7961F695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13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EFA16E-9362-EB66-DB98-FA0C6C586C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FA723-9C66-4760-B8A2-DA9025382E03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60811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465F4-8AC2-3885-3EF0-0DE128312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4C4817B-4611-E5B0-8E74-899D5BECC8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F076D2-4D1C-0321-81F8-BB1000522E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71A82C-91C8-5A74-73C8-6CC0CF1451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0D367-0793-4E27-BCF9-9BDF56CF64A9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69251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6030E-BAD8-366C-A3C1-DAF0A7BC6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62906E6-1F40-CE53-A89D-E277E78F68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1306513"/>
            <a:ext cx="6272213" cy="35290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123DE-5AA6-1D95-A250-B1A7B1416E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13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574A0F4-5748-1F2A-3C81-B257827FC5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FA723-9C66-4760-B8A2-DA9025382E03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26065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BF6BD-5FDB-620C-5407-189D227DE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1746B69-B1A3-F23D-9664-6A7B617E25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C0BC4AE-3C3E-CD20-A711-DE58471508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C15F8C-BECB-BE5B-041E-1DBA0C7DEC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0D367-0793-4E27-BCF9-9BDF56CF64A9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8893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CC656-6D23-46FA-433A-08D112CBA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6F4142D-0A17-4EB4-FB48-D1323225D9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AA4170-36D2-123F-ED05-46B08991EE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DC73A4-E33B-399A-D25F-373275DD5B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0D367-0793-4E27-BCF9-9BDF56CF64A9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19190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2AA8B-E539-00A6-108B-7DCB79A6E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FAFF82A-DC1E-4CAB-C2C6-66C88F3C27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6965D0C-1F4C-31CE-7D96-2D438BC019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AFAE0FA-04EE-6D15-9883-1D5563F281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0D367-0793-4E27-BCF9-9BDF56CF64A9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87541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444EB-6E58-0365-4AB5-AFB3AAC26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FDB188A-8906-9DC6-0BD9-2BF4E38605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1306513"/>
            <a:ext cx="6272213" cy="35290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A77386-101E-2299-E12E-FD0F59B9EC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13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A53F52C-A210-6B04-C053-344DB946D4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FA723-9C66-4760-B8A2-DA9025382E03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98751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E82A8-EF41-11E5-D332-1E2108557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F7D685-E203-40BF-D74A-6CA30F2820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99FEE5-C8BB-3D31-26BD-CAECEECE4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563BDBC-EC24-7C25-9C8F-DD37E9EE0E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0D367-0793-4E27-BCF9-9BDF56CF64A9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8798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5E4A2-4043-81B3-07BD-466BF88EF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77B363-08B8-D688-4EEC-43501CB548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1306513"/>
            <a:ext cx="6272213" cy="35290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3D9F26B-B2D1-1B8C-A981-774743224C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13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39C13B-7FE5-D033-D6CC-74A982CCB8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FA723-9C66-4760-B8A2-DA9025382E03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40967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09761-6AF3-9398-8FD0-1F335EFA1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CC0530-8BBE-DB02-98B7-B1745219A2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94C869D-DD08-DA90-1B3D-633C22A656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ED1446-4954-A988-45B9-22AC1BBF23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0D367-0793-4E27-BCF9-9BDF56CF64A9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28517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278A1-0F4F-303D-1BA9-4C3B15BFC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8E0363-28B9-003B-8771-73C5DACEC2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1306513"/>
            <a:ext cx="6272213" cy="35290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5A2A12C-7F4A-EF2F-2D9F-FD7961F695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13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EFA16E-9362-EB66-DB98-FA0C6C586C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FA723-9C66-4760-B8A2-DA9025382E03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2843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92140-02BD-DD06-E54D-7907F25C8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D73F2F-8A14-1DB9-9C86-C0C77476A7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9CAA32-05BC-439C-7A9D-EA5E03A21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06EC3C2-388A-556C-5FE5-B593F70B84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0D367-0793-4E27-BCF9-9BDF56CF64A9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2410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59FF0-7A4F-6F47-E127-49C9EAB6A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A269BE-A6C7-3876-BB2E-49B64EB78A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8900" y="1306513"/>
            <a:ext cx="6272213" cy="35290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DC9237F-E5AD-1A5D-6585-260E09E4DC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213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D6D3E7-4D4A-40FC-A980-11B516A63D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FA723-9C66-4760-B8A2-DA9025382E03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8380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E26C7-F1B0-B7C0-A300-8A4F7B76B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2BFF668-AACA-0736-60E1-11AD5B64CA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E90AF10-611D-75A5-BE21-D03420C6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B58935-0E0E-8712-A256-6367D474DD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0D367-0793-4E27-BCF9-9BDF56CF64A9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6102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6D80C-28F7-193F-155D-3A1A5A9DB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A64AB89-6D5C-72CE-5506-24DB923828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E8D5EA6-750C-BBF9-E7D4-BE4858F04F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3032CF-3900-BF54-A8AB-5EAC561751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0D367-0793-4E27-BCF9-9BDF56CF64A9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69083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D8760-4B9C-C834-C97B-BE6157E9F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A52A87-87AA-3DAE-DC44-1E282ED5D2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0F47982-08AC-DF55-91C3-6B65CC148B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0F8253-1C1A-871F-A935-B1B295C640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0D367-0793-4E27-BCF9-9BDF56CF64A9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7408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D2AEDF-69F1-F321-EC41-25F5D1C9CF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9972" y="1237197"/>
            <a:ext cx="1007983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C9246C4-8551-6603-31F2-60CCB2958F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9972" y="3970580"/>
            <a:ext cx="10079831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CF4758-C78E-5B0D-5906-78CEE8B2A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4D5912-EC25-1C79-20D8-A30D39DAC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A2B1CA-0CA4-CB72-ED6A-580292EF8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FF791-DFFF-4D61-8434-9E5A4965344C}" type="slidenum">
              <a:rPr lang="en-US" altLang="fr-FR" smtClean="0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4610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C4E43-719B-89B6-2711-12485527E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AA4636-A898-A330-5FC8-BC0E044A0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CBB17F-FED8-B519-B173-243DBA0A0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D5A704-AF0F-8EE3-6ABB-BEAE2D896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6ADAF9-DFBC-AA2F-86EE-EE8067654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865286-2DE8-4815-9931-249B18B46D9D}" type="slidenum">
              <a:rPr lang="en-US" altLang="fr-FR" smtClean="0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8499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810FE-EDA8-37FB-97A1-7FE092B7F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985" y="1884670"/>
            <a:ext cx="11591806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8D5005-D02F-D886-3242-E098F41A1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6985" y="5059034"/>
            <a:ext cx="11591806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958D05-2DBE-2CCE-EED2-F7FC4D534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67567E-60BB-AB1E-C818-99AC87885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EBA6A3-AD75-06E1-FA39-622F8F56A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17CDA5-8D2B-4D32-BDFA-1667E12265F4}" type="slidenum">
              <a:rPr lang="en-US" altLang="fr-FR" smtClean="0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227348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1045B1-80D2-EB23-507A-D7E5E3B61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B25A90-3009-F827-2816-D0698FE686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3985" y="2012414"/>
            <a:ext cx="5711904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F50AF6A-2553-4A46-80ED-164F3ED13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03886" y="2012414"/>
            <a:ext cx="5711904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D894422-10C7-6006-986D-A5009F6F1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78B3F00-B7D1-F18B-36A4-A9D794F78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E24067-B9E1-B291-8263-85F617B6A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A1858-41EE-4ED3-B868-A5A5506A12C1}" type="slidenum">
              <a:rPr lang="en-US" altLang="fr-FR" smtClean="0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81071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1F9453-11B3-8BE6-7728-F5A642894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735" y="402483"/>
            <a:ext cx="11591806" cy="1461188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8A6C189-AE79-08A7-322D-A8BAA7DAF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5736" y="1853171"/>
            <a:ext cx="5685654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4C2EFF9-57E2-0C03-08C1-9084B50D8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736" y="2761381"/>
            <a:ext cx="5685654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D6848F7-35C4-4BED-08E6-F5B2C33EBC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03886" y="1853171"/>
            <a:ext cx="571365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C3923B8-C95C-EAAF-06C7-BC621C015C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03886" y="2761381"/>
            <a:ext cx="5713655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4682CFF-6CA9-374D-D02B-1CED68ABE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5020373-A443-A1AF-6722-7205DC017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C75D610-BE90-FF79-584C-2CEA8F858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71B417-38A0-490F-9366-45302770C5B8}" type="slidenum">
              <a:rPr lang="en-US" altLang="fr-FR" smtClean="0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057943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96DF81-A9B8-E434-806D-55D92B0F3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BE42673-0E28-BC13-D86C-9BF7935DC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90F70B5-B2DE-76D3-B917-89F56843C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7B25009-C0C9-7333-1485-99FC1078A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B48C1-3C57-48CF-A546-A303801CA142}" type="slidenum">
              <a:rPr lang="en-US" altLang="fr-FR" smtClean="0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23782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8F6E4A4-FD29-ECBF-8ADB-195089573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92D6D1-4FE5-09BF-EF51-F87DB060F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2EC80D-DE89-803F-3B40-DD634D3DF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35DC93-1AEA-4441-9645-B224E1792CAF}" type="slidenum">
              <a:rPr lang="en-US" altLang="fr-FR" smtClean="0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281782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810B54-9800-D05D-97E0-D121CE576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9AD6B8-6207-B61A-6519-87B1B5070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3655" y="1088454"/>
            <a:ext cx="680388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20736C3-DF37-7444-1BAB-AD7924F117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143B311-8EBA-C3C9-1BD6-1568AC160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E06E787-54D1-F63D-D4CF-54917E3BE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C98BE5C-5B37-BB24-D54F-01F73535C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A9DDAA-D8BB-4672-82F2-7EAA18E11BCD}" type="slidenum">
              <a:rPr lang="en-US" altLang="fr-FR" smtClean="0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75115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3B5F1-5E3C-D23A-B86B-85113019B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EA9216A-C2B6-96B5-2DD1-AD08389576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13655" y="1088454"/>
            <a:ext cx="6803886" cy="5372269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66B92B8-BAA4-C029-A8AF-189CEE89A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9CAF6EA-3280-8E7F-BBF0-96B139E32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A88546-CB1C-6928-64FF-FAFB0DF26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8DD04D-24F4-619B-BA87-DABF2BF00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D31450-86A0-4BD1-BC6C-0965D6A6286C}" type="slidenum">
              <a:rPr lang="en-US" altLang="fr-FR" smtClean="0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716699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145382-74F2-D6C1-F000-03D5FB4F5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4C81C37-BBA4-262D-D180-6EF960010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AAA50E-5A34-FCF5-0109-B154EAE4D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64EABD-F64B-B081-CED5-B1EE44706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4ACCA3-DE1F-E499-317F-671D87AF2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03C908-D5A1-401A-A313-E9C77A7CD832}" type="slidenum">
              <a:rPr lang="en-US" altLang="fr-FR" smtClean="0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22655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A094A55-B505-AD3A-ED52-9DE3F96EC9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17839" y="402483"/>
            <a:ext cx="2897951" cy="640647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0AE1FD-6EF8-40DE-C6C0-5F5C2180D5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23985" y="402483"/>
            <a:ext cx="8525857" cy="64064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D99E92-7C45-746D-5EC7-6AC3E7D9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E18A0F-6846-C830-9235-6147DC02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644FC6-99A8-CDD7-D882-AC12C2A55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E81548-302C-4F37-83A7-5124D2BDD456}" type="slidenum">
              <a:rPr lang="en-US" altLang="fr-FR" smtClean="0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56423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0B1BD04-209F-DA7F-9B55-1947E9795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985" y="402483"/>
            <a:ext cx="11591806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7000A6C-FB9F-0F46-FC90-FDF36E8A2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3985" y="2012414"/>
            <a:ext cx="11591806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CB0BD3-1467-22CE-3FAC-069528CA74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306E46-051F-AE76-152E-493C1DFFDF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98C843-3560-CEB1-9313-6CD745E514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EA17CDA5-8D2B-4D32-BDFA-1667E12265F4}" type="slidenum">
              <a:rPr lang="en-US" altLang="fr-FR" smtClean="0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70555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9.png"/><Relationship Id="rId10" Type="http://schemas.openxmlformats.org/officeDocument/2006/relationships/image" Target="../media/image8.emf"/><Relationship Id="rId4" Type="http://schemas.openxmlformats.org/officeDocument/2006/relationships/image" Target="../media/image16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8.emf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7.emf"/><Relationship Id="rId10" Type="http://schemas.openxmlformats.org/officeDocument/2006/relationships/image" Target="../media/image9.emf"/><Relationship Id="rId4" Type="http://schemas.openxmlformats.org/officeDocument/2006/relationships/image" Target="../media/image20.png"/><Relationship Id="rId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10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Relationship Id="rId9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emf"/><Relationship Id="rId5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0.emf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47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7" Type="http://schemas.openxmlformats.org/officeDocument/2006/relationships/image" Target="../media/image25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0.png"/><Relationship Id="rId5" Type="http://schemas.openxmlformats.org/officeDocument/2006/relationships/image" Target="../media/image230.png"/><Relationship Id="rId4" Type="http://schemas.openxmlformats.org/officeDocument/2006/relationships/image" Target="../media/image49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emf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29070-FFAB-1C79-CCB0-3785768B5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E3E0D9-21C9-122C-220C-DB30B8B886DE}"/>
              </a:ext>
            </a:extLst>
          </p:cNvPr>
          <p:cNvSpPr/>
          <p:nvPr/>
        </p:nvSpPr>
        <p:spPr>
          <a:xfrm>
            <a:off x="0" y="-1"/>
            <a:ext cx="13439775" cy="7559675"/>
          </a:xfrm>
          <a:prstGeom prst="rect">
            <a:avLst/>
          </a:prstGeom>
          <a:solidFill>
            <a:srgbClr val="D6DC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86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109913-84A6-8040-A4F6-6DE6710FD315}"/>
              </a:ext>
            </a:extLst>
          </p:cNvPr>
          <p:cNvSpPr/>
          <p:nvPr/>
        </p:nvSpPr>
        <p:spPr>
          <a:xfrm>
            <a:off x="-1" y="1763612"/>
            <a:ext cx="13439775" cy="2376265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86" dirty="0"/>
          </a:p>
        </p:txBody>
      </p:sp>
      <p:pic>
        <p:nvPicPr>
          <p:cNvPr id="7" name="Picture 4" descr="Résultat de recherche d'images pour &quot;cnam&quot;">
            <a:extLst>
              <a:ext uri="{FF2B5EF4-FFF2-40B4-BE49-F238E27FC236}">
                <a16:creationId xmlns:a16="http://schemas.microsoft.com/office/drawing/2014/main" id="{3AF77BF2-80BB-9305-9749-6E6937C40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3515" y="5868563"/>
            <a:ext cx="2514263" cy="50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0EEDA79-512E-D7BE-BC71-B50C9FC03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372" y="5906935"/>
            <a:ext cx="2472288" cy="43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58C0DC0-EE41-F204-8539-80DE98A566A0}"/>
              </a:ext>
            </a:extLst>
          </p:cNvPr>
          <p:cNvSpPr txBox="1"/>
          <p:nvPr/>
        </p:nvSpPr>
        <p:spPr>
          <a:xfrm>
            <a:off x="672147" y="4571925"/>
            <a:ext cx="12095480" cy="1048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fr-FR" sz="1984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Joffray GUILLORY, Daniel TRUONG, Jean-Pierre WALLERAND</a:t>
            </a:r>
          </a:p>
          <a:p>
            <a:pPr algn="ctr">
              <a:lnSpc>
                <a:spcPct val="107000"/>
              </a:lnSpc>
            </a:pPr>
            <a:r>
              <a:rPr lang="fr-FR" sz="1984" dirty="0">
                <a:solidFill>
                  <a:srgbClr val="2021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Conservatoire national des arts et métiers</a:t>
            </a:r>
          </a:p>
          <a:p>
            <a:pPr algn="ctr">
              <a:lnSpc>
                <a:spcPct val="107000"/>
              </a:lnSpc>
            </a:pPr>
            <a:r>
              <a:rPr lang="fr-FR" sz="1984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Laboratoire commun de métrologie LNE-Cnam</a:t>
            </a:r>
            <a:endParaRPr lang="fr-FR" sz="1984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75A8EEA-2D29-0B90-3C0C-1C6BD4619956}"/>
              </a:ext>
            </a:extLst>
          </p:cNvPr>
          <p:cNvSpPr txBox="1"/>
          <p:nvPr/>
        </p:nvSpPr>
        <p:spPr>
          <a:xfrm>
            <a:off x="0" y="84341"/>
            <a:ext cx="13439775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i="0" u="none" strike="noStrike" dirty="0">
                <a:effectLst/>
                <a:latin typeface="Lato" panose="020F0502020204030203" pitchFamily="34" charset="0"/>
              </a:rPr>
              <a:t>IWAA  |  International Workshop on Accelerator Alignment</a:t>
            </a:r>
            <a:br>
              <a:rPr lang="en-US" sz="2400" b="1" i="0" u="none" strike="noStrike" dirty="0">
                <a:effectLst/>
                <a:latin typeface="Lato" panose="020F0502020204030203" pitchFamily="34" charset="0"/>
              </a:rPr>
            </a:br>
            <a:endParaRPr lang="en-US" sz="600" b="1" i="0" u="none" strike="noStrike" dirty="0">
              <a:effectLst/>
              <a:latin typeface="Lato" panose="020F0502020204030203" pitchFamily="34" charset="0"/>
            </a:endParaRPr>
          </a:p>
          <a:p>
            <a:pPr algn="ctr"/>
            <a:r>
              <a:rPr lang="en-US" sz="2400" b="0" i="0" dirty="0">
                <a:solidFill>
                  <a:srgbClr val="2E2D29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October 5-9 2026 at KEK, Tsukuba, Japan</a:t>
            </a:r>
            <a:endParaRPr lang="fr-FR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E942BC0-952E-837F-637D-42FE1C3B5035}"/>
              </a:ext>
            </a:extLst>
          </p:cNvPr>
          <p:cNvSpPr/>
          <p:nvPr/>
        </p:nvSpPr>
        <p:spPr>
          <a:xfrm>
            <a:off x="-77440" y="184551"/>
            <a:ext cx="432048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E9FD5D10-2402-A8C5-C5DB-42BA9B66DE7A}"/>
              </a:ext>
            </a:extLst>
          </p:cNvPr>
          <p:cNvSpPr txBox="1">
            <a:spLocks/>
          </p:cNvSpPr>
          <p:nvPr/>
        </p:nvSpPr>
        <p:spPr>
          <a:xfrm>
            <a:off x="-333690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755F4F6-F891-0C73-C685-8BBAC004B61A}"/>
              </a:ext>
            </a:extLst>
          </p:cNvPr>
          <p:cNvSpPr txBox="1"/>
          <p:nvPr/>
        </p:nvSpPr>
        <p:spPr>
          <a:xfrm>
            <a:off x="1" y="1905734"/>
            <a:ext cx="134397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714"/>
              </a:spcAft>
            </a:pPr>
            <a:r>
              <a:rPr lang="en-US" sz="4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hybrid ADM–IFM system</a:t>
            </a:r>
            <a:br>
              <a:rPr lang="en-US" sz="4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4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 air refractive index compensation</a:t>
            </a:r>
            <a:r>
              <a:rPr lang="en-US" sz="5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4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br>
              <a:rPr lang="en-US" sz="4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4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Target uncertainty of 5 µm (k=1) up to 100 m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C4BECC8-6370-05E7-4D9F-C2AB15D7CDA4}"/>
              </a:ext>
            </a:extLst>
          </p:cNvPr>
          <p:cNvSpPr txBox="1"/>
          <p:nvPr/>
        </p:nvSpPr>
        <p:spPr>
          <a:xfrm>
            <a:off x="3640486" y="6624896"/>
            <a:ext cx="2880320" cy="39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fr-FR" sz="1984" b="1" dirty="0">
                <a:solidFill>
                  <a:srgbClr val="CA4F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French </a:t>
            </a:r>
            <a:r>
              <a:rPr lang="fr-FR" sz="1984" b="1" dirty="0" err="1">
                <a:solidFill>
                  <a:srgbClr val="CA4F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endParaRPr lang="fr-FR" sz="1984" b="1" dirty="0">
              <a:solidFill>
                <a:srgbClr val="CA4F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9895DDF-1C47-3BAD-45AC-AA25B1C9F05C}"/>
              </a:ext>
            </a:extLst>
          </p:cNvPr>
          <p:cNvSpPr txBox="1"/>
          <p:nvPr/>
        </p:nvSpPr>
        <p:spPr>
          <a:xfrm>
            <a:off x="6742262" y="6624896"/>
            <a:ext cx="3722041" cy="39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fr-FR" sz="1984" b="1" dirty="0">
                <a:solidFill>
                  <a:srgbClr val="6486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</a:t>
            </a:r>
            <a:r>
              <a:rPr lang="fr-FR" sz="1984" b="1" dirty="0" err="1">
                <a:solidFill>
                  <a:srgbClr val="6486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Metrology</a:t>
            </a:r>
            <a:r>
              <a:rPr lang="fr-FR" sz="1984" b="1" dirty="0">
                <a:solidFill>
                  <a:srgbClr val="6486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Institute</a:t>
            </a:r>
          </a:p>
        </p:txBody>
      </p:sp>
    </p:spTree>
    <p:extLst>
      <p:ext uri="{BB962C8B-B14F-4D97-AF65-F5344CB8AC3E}">
        <p14:creationId xmlns:p14="http://schemas.microsoft.com/office/powerpoint/2010/main" val="3987284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3">
            <a:extLst>
              <a:ext uri="{FF2B5EF4-FFF2-40B4-BE49-F238E27FC236}">
                <a16:creationId xmlns:a16="http://schemas.microsoft.com/office/drawing/2014/main" id="{ECCE4166-3DF0-B7E2-0249-6327A0425E3C}"/>
              </a:ext>
            </a:extLst>
          </p:cNvPr>
          <p:cNvSpPr>
            <a:spLocks/>
          </p:cNvSpPr>
          <p:nvPr/>
        </p:nvSpPr>
        <p:spPr bwMode="auto">
          <a:xfrm>
            <a:off x="180000" y="1080000"/>
            <a:ext cx="13259775" cy="1985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/>
          <a:lstStyle>
            <a:lvl1pPr marL="342900" indent="-342900"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95288" indent="-395288"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/>
            <a:r>
              <a:rPr lang="fr-FR" altLang="fr-FR" dirty="0">
                <a:solidFill>
                  <a:srgbClr val="0070C0"/>
                </a:solidFill>
                <a:ea typeface="ＭＳ Ｐゴシック" charset="0"/>
                <a:cs typeface="Arial" panose="020B0604020202020204" pitchFamily="34" charset="0"/>
              </a:rPr>
              <a:t>Laser trackers, Total stations: </a:t>
            </a:r>
            <a:r>
              <a:rPr lang="fr-FR" altLang="fr-FR" dirty="0" err="1">
                <a:solidFill>
                  <a:srgbClr val="0070C0"/>
                </a:solidFill>
                <a:ea typeface="ＭＳ Ｐゴシック" charset="0"/>
                <a:cs typeface="Arial" panose="020B0604020202020204" pitchFamily="34" charset="0"/>
              </a:rPr>
              <a:t>they</a:t>
            </a:r>
            <a:r>
              <a:rPr lang="fr-FR" altLang="fr-FR" dirty="0">
                <a:solidFill>
                  <a:srgbClr val="0070C0"/>
                </a:solidFill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fr-FR" altLang="fr-FR" dirty="0" err="1">
                <a:solidFill>
                  <a:srgbClr val="0070C0"/>
                </a:solidFill>
                <a:ea typeface="ＭＳ Ｐゴシック" charset="0"/>
                <a:cs typeface="Arial" panose="020B0604020202020204" pitchFamily="34" charset="0"/>
              </a:rPr>
              <a:t>operate</a:t>
            </a:r>
            <a:r>
              <a:rPr lang="fr-FR" altLang="fr-FR" dirty="0">
                <a:solidFill>
                  <a:srgbClr val="0070C0"/>
                </a:solidFill>
                <a:ea typeface="ＭＳ Ｐゴシック" charset="0"/>
                <a:cs typeface="Arial" panose="020B0604020202020204" pitchFamily="34" charset="0"/>
              </a:rPr>
              <a:t> at a single </a:t>
            </a:r>
            <a:r>
              <a:rPr lang="fr-FR" altLang="fr-FR" dirty="0" err="1">
                <a:solidFill>
                  <a:srgbClr val="0070C0"/>
                </a:solidFill>
                <a:ea typeface="ＭＳ Ｐゴシック" charset="0"/>
                <a:cs typeface="Arial" panose="020B0604020202020204" pitchFamily="34" charset="0"/>
              </a:rPr>
              <a:t>wavelength</a:t>
            </a:r>
            <a:r>
              <a:rPr lang="fr-FR" altLang="fr-FR" dirty="0">
                <a:solidFill>
                  <a:srgbClr val="0070C0"/>
                </a:solidFill>
                <a:ea typeface="ＭＳ Ｐゴシック" charset="0"/>
                <a:cs typeface="Arial" panose="020B0604020202020204" pitchFamily="34" charset="0"/>
              </a:rPr>
              <a:t>.</a:t>
            </a:r>
          </a:p>
          <a:p>
            <a:pPr lvl="1" eaLnBrk="1"/>
            <a:endParaRPr lang="fr-FR" altLang="fr-FR" dirty="0">
              <a:solidFill>
                <a:srgbClr val="426290"/>
              </a:solidFill>
              <a:cs typeface="Arial" panose="020B0604020202020204" pitchFamily="34" charset="0"/>
            </a:endParaRPr>
          </a:p>
          <a:p>
            <a:pPr lvl="1" eaLnBrk="1"/>
            <a:endParaRPr lang="en-US" altLang="fr-FR" dirty="0">
              <a:cs typeface="Arial" panose="020B0604020202020204" pitchFamily="34" charset="0"/>
            </a:endParaRPr>
          </a:p>
          <a:p>
            <a:pPr lvl="1" eaLnBrk="1"/>
            <a:endParaRPr lang="en-US" altLang="fr-FR" dirty="0">
              <a:cs typeface="Arial" panose="020B0604020202020204" pitchFamily="34" charset="0"/>
            </a:endParaRPr>
          </a:p>
          <a:p>
            <a:pPr lvl="1" eaLnBrk="1"/>
            <a:endParaRPr lang="en-US" altLang="fr-FR" dirty="0">
              <a:cs typeface="Arial" panose="020B0604020202020204" pitchFamily="34" charset="0"/>
            </a:endParaRPr>
          </a:p>
          <a:p>
            <a:pPr eaLnBrk="1"/>
            <a:r>
              <a:rPr lang="en-US" altLang="fr-FR" dirty="0">
                <a:solidFill>
                  <a:srgbClr val="FF0000"/>
                </a:solidFill>
                <a:cs typeface="Arial" panose="020B0604020202020204" pitchFamily="34" charset="0"/>
              </a:rPr>
              <a:t>Issue: </a:t>
            </a:r>
            <a:r>
              <a:rPr lang="en-US" altLang="fr-FR" dirty="0">
                <a:cs typeface="Arial" panose="020B0604020202020204" pitchFamily="34" charset="0"/>
              </a:rPr>
              <a:t>the measured distance depends strongly on the atmospheric parameters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C21418-9FA2-8F25-EF65-F829074A8724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Principle of air refractive index compensation</a:t>
            </a:r>
            <a:endParaRPr lang="fr-FR" alt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1105EC6B-1083-CA0E-7EAA-BE4FB7A75135}"/>
              </a:ext>
            </a:extLst>
          </p:cNvPr>
          <p:cNvSpPr/>
          <p:nvPr/>
        </p:nvSpPr>
        <p:spPr>
          <a:xfrm>
            <a:off x="-77440" y="184551"/>
            <a:ext cx="432048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space réservé du numéro de diapositive 5">
            <a:extLst>
              <a:ext uri="{FF2B5EF4-FFF2-40B4-BE49-F238E27FC236}">
                <a16:creationId xmlns:a16="http://schemas.microsoft.com/office/drawing/2014/main" id="{94BE1025-0303-FB7C-F544-F4A7C7D47F67}"/>
              </a:ext>
            </a:extLst>
          </p:cNvPr>
          <p:cNvSpPr txBox="1">
            <a:spLocks/>
          </p:cNvSpPr>
          <p:nvPr/>
        </p:nvSpPr>
        <p:spPr>
          <a:xfrm>
            <a:off x="-333690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Object 18">
                <a:extLst>
                  <a:ext uri="{FF2B5EF4-FFF2-40B4-BE49-F238E27FC236}">
                    <a16:creationId xmlns:a16="http://schemas.microsoft.com/office/drawing/2014/main" id="{0217BD68-5E96-6D49-C1FB-7145A72FC4CC}"/>
                  </a:ext>
                </a:extLst>
              </p:cNvPr>
              <p:cNvSpPr txBox="1"/>
              <p:nvPr/>
            </p:nvSpPr>
            <p:spPr bwMode="auto">
              <a:xfrm>
                <a:off x="360000" y="1555200"/>
                <a:ext cx="5732676" cy="7651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𝑎𝑖𝑟</m:t>
                              </m:r>
                            </m:sub>
                          </m:sSub>
                          <m:d>
                            <m:dPr>
                              <m:ctrlPr>
                                <a:rPr lang="el-GR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  <m:r>
                                <a:rPr lang="fr-F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fr-F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fr-F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𝑅𝐻</m:t>
                              </m:r>
                              <m:r>
                                <a:rPr lang="fr-F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fr-FR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𝐶𝑂</m:t>
                                  </m:r>
                                  <m:r>
                                    <a:rPr lang="fr-FR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8" name="Object 18">
                <a:extLst>
                  <a:ext uri="{FF2B5EF4-FFF2-40B4-BE49-F238E27FC236}">
                    <a16:creationId xmlns:a16="http://schemas.microsoft.com/office/drawing/2014/main" id="{0217BD68-5E96-6D49-C1FB-7145A72FC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0000" y="1555200"/>
                <a:ext cx="5732676" cy="7651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9">
            <a:extLst>
              <a:ext uri="{FF2B5EF4-FFF2-40B4-BE49-F238E27FC236}">
                <a16:creationId xmlns:a16="http://schemas.microsoft.com/office/drawing/2014/main" id="{ACAB602A-1D04-C6B0-CF15-A27BED3B4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0049" y="5372669"/>
            <a:ext cx="195630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180020" lvl="1" algn="ctr"/>
            <a:r>
              <a:rPr lang="fr-FR" alt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partial pressure</a:t>
            </a:r>
            <a:br>
              <a:rPr lang="fr-FR" alt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water</a:t>
            </a:r>
          </a:p>
        </p:txBody>
      </p:sp>
      <p:sp>
        <p:nvSpPr>
          <p:cNvPr id="56" name="Rectangle 3">
            <a:extLst>
              <a:ext uri="{FF2B5EF4-FFF2-40B4-BE49-F238E27FC236}">
                <a16:creationId xmlns:a16="http://schemas.microsoft.com/office/drawing/2014/main" id="{73528B4D-745A-39BA-3204-A5E42622D3E8}"/>
              </a:ext>
            </a:extLst>
          </p:cNvPr>
          <p:cNvSpPr>
            <a:spLocks/>
          </p:cNvSpPr>
          <p:nvPr/>
        </p:nvSpPr>
        <p:spPr bwMode="auto">
          <a:xfrm>
            <a:off x="180000" y="3960000"/>
            <a:ext cx="12672000" cy="51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/>
          <a:lstStyle>
            <a:lvl1pPr marL="342900" indent="-342900"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95288" indent="-395288"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r>
              <a:rPr lang="en-US" altLang="fr-FR" dirty="0">
                <a:solidFill>
                  <a:srgbClr val="0070C0"/>
                </a:solidFill>
                <a:ea typeface="ＭＳ Ｐゴシック" charset="0"/>
                <a:cs typeface="Arial" panose="020B0604020202020204" pitchFamily="34" charset="0"/>
              </a:rPr>
              <a:t>At two wavelengths: </a:t>
            </a:r>
            <a:r>
              <a:rPr lang="en-US" altLang="fr-FR" dirty="0">
                <a:cs typeface="Arial" panose="020B0604020202020204" pitchFamily="34" charset="0"/>
              </a:rPr>
              <a:t>compensation of the air refractive index with temperature and pressure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D1301D0E-1BCE-3412-E986-0D7F82B7B6A5}"/>
              </a:ext>
            </a:extLst>
          </p:cNvPr>
          <p:cNvSpPr txBox="1"/>
          <p:nvPr/>
        </p:nvSpPr>
        <p:spPr>
          <a:xfrm>
            <a:off x="5063703" y="5372669"/>
            <a:ext cx="13605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20" lvl="1"/>
            <a:r>
              <a:rPr lang="fr-FR" altLang="fr-FR" dirty="0" err="1">
                <a:solidFill>
                  <a:srgbClr val="4262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Moist</a:t>
            </a:r>
            <a:r>
              <a:rPr lang="fr-FR" altLang="fr-FR" dirty="0">
                <a:solidFill>
                  <a:srgbClr val="4262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air</a:t>
            </a:r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39F8EC6E-D13C-F327-EEC7-6F467E1DC2A8}"/>
              </a:ext>
            </a:extLst>
          </p:cNvPr>
          <p:cNvSpPr/>
          <p:nvPr/>
        </p:nvSpPr>
        <p:spPr>
          <a:xfrm>
            <a:off x="2327398" y="4436669"/>
            <a:ext cx="1587653" cy="761592"/>
          </a:xfrm>
          <a:prstGeom prst="roundRect">
            <a:avLst>
              <a:gd name="adj" fmla="val 39533"/>
            </a:avLst>
          </a:prstGeom>
          <a:solidFill>
            <a:srgbClr val="FFC000">
              <a:alpha val="50196"/>
            </a:srgbClr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>
              <a:latin typeface="Arial" charset="0"/>
              <a:ea typeface="ＭＳ Ｐゴシック" charset="0"/>
            </a:endParaRPr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70E48788-421E-470F-7020-E425F04B74E5}"/>
              </a:ext>
            </a:extLst>
          </p:cNvPr>
          <p:cNvSpPr/>
          <p:nvPr/>
        </p:nvSpPr>
        <p:spPr bwMode="auto">
          <a:xfrm>
            <a:off x="7603100" y="4743985"/>
            <a:ext cx="511874" cy="511874"/>
          </a:xfrm>
          <a:prstGeom prst="ellipse">
            <a:avLst/>
          </a:prstGeom>
          <a:solidFill>
            <a:srgbClr val="FF0000">
              <a:alpha val="50196"/>
            </a:srgbClr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 eaLnBrk="1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 dirty="0"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B129A37F-009E-CD7C-E464-DB04C22351C4}"/>
              </a:ext>
            </a:extLst>
          </p:cNvPr>
          <p:cNvSpPr txBox="1"/>
          <p:nvPr/>
        </p:nvSpPr>
        <p:spPr>
          <a:xfrm>
            <a:off x="180000" y="5372669"/>
            <a:ext cx="10524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fr-FR" altLang="fr-FR" dirty="0">
                <a:solidFill>
                  <a:srgbClr val="4262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Dry air</a:t>
            </a:r>
          </a:p>
        </p:txBody>
      </p:sp>
      <p:sp>
        <p:nvSpPr>
          <p:cNvPr id="62" name="Flèche : droite 61">
            <a:extLst>
              <a:ext uri="{FF2B5EF4-FFF2-40B4-BE49-F238E27FC236}">
                <a16:creationId xmlns:a16="http://schemas.microsoft.com/office/drawing/2014/main" id="{FA534DBD-8D09-CE45-6B7C-399415831109}"/>
              </a:ext>
            </a:extLst>
          </p:cNvPr>
          <p:cNvSpPr/>
          <p:nvPr/>
        </p:nvSpPr>
        <p:spPr bwMode="auto">
          <a:xfrm>
            <a:off x="6300040" y="5462466"/>
            <a:ext cx="432048" cy="228731"/>
          </a:xfrm>
          <a:prstGeom prst="rightArrow">
            <a:avLst/>
          </a:prstGeom>
          <a:solidFill>
            <a:srgbClr val="537CB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312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dirty="0"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63" name="Flèche : droite 62">
            <a:extLst>
              <a:ext uri="{FF2B5EF4-FFF2-40B4-BE49-F238E27FC236}">
                <a16:creationId xmlns:a16="http://schemas.microsoft.com/office/drawing/2014/main" id="{4FDED38B-0DC9-E119-689F-A6007597B51F}"/>
              </a:ext>
            </a:extLst>
          </p:cNvPr>
          <p:cNvSpPr/>
          <p:nvPr/>
        </p:nvSpPr>
        <p:spPr bwMode="auto">
          <a:xfrm>
            <a:off x="1103263" y="5462669"/>
            <a:ext cx="432048" cy="228731"/>
          </a:xfrm>
          <a:prstGeom prst="rightArrow">
            <a:avLst/>
          </a:prstGeom>
          <a:solidFill>
            <a:srgbClr val="537CB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449312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dirty="0"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64" name="Text Box 121">
            <a:extLst>
              <a:ext uri="{FF2B5EF4-FFF2-40B4-BE49-F238E27FC236}">
                <a16:creationId xmlns:a16="http://schemas.microsoft.com/office/drawing/2014/main" id="{D9FE2F1E-ACA0-A143-F5BB-252BF31FE4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3350" y="5385427"/>
            <a:ext cx="597477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altLang="fr-FR" dirty="0">
                <a:solidFill>
                  <a:srgbClr val="D6A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altLang="fr-FR" b="1" dirty="0">
                <a:solidFill>
                  <a:srgbClr val="D6A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 A </a:t>
            </a:r>
            <a:r>
              <a:rPr lang="fr-FR" altLang="fr-FR" dirty="0" err="1">
                <a:solidFill>
                  <a:srgbClr val="D6A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altLang="fr-FR" dirty="0">
                <a:solidFill>
                  <a:srgbClr val="D6A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constant</a:t>
            </a:r>
          </a:p>
          <a:p>
            <a:br>
              <a:rPr lang="fr-FR" altLang="fr-FR" dirty="0">
                <a:solidFill>
                  <a:srgbClr val="D6A3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dirty="0">
                <a:solidFill>
                  <a:srgbClr val="D6A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= 21 for 442 nm / </a:t>
            </a:r>
            <a:r>
              <a:rPr lang="fr-FR" alt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altLang="fr-FR" dirty="0">
                <a:solidFill>
                  <a:srgbClr val="D6A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633 nm </a:t>
            </a:r>
            <a:r>
              <a:rPr lang="fr-FR" altLang="fr-FR" dirty="0" err="1">
                <a:solidFill>
                  <a:srgbClr val="D6A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wavelengths</a:t>
            </a:r>
            <a:r>
              <a:rPr lang="fr-FR" altLang="fr-FR" dirty="0">
                <a:solidFill>
                  <a:srgbClr val="D6A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(group index).</a:t>
            </a:r>
          </a:p>
          <a:p>
            <a:r>
              <a:rPr lang="fr-FR" altLang="fr-FR" dirty="0">
                <a:solidFill>
                  <a:srgbClr val="D6A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= 48 for 780 nm / 1560 nm </a:t>
            </a:r>
            <a:r>
              <a:rPr lang="fr-FR" altLang="fr-FR" dirty="0" err="1">
                <a:solidFill>
                  <a:srgbClr val="D6A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wavelengths</a:t>
            </a:r>
            <a:r>
              <a:rPr lang="fr-FR" altLang="fr-FR" dirty="0">
                <a:solidFill>
                  <a:srgbClr val="D6A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(group index).</a:t>
            </a:r>
          </a:p>
          <a:p>
            <a:r>
              <a:rPr lang="fr-FR" altLang="fr-FR" dirty="0">
                <a:solidFill>
                  <a:srgbClr val="D6A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= 65 for 532 nm / 1064 nm </a:t>
            </a:r>
            <a:r>
              <a:rPr lang="fr-FR" altLang="fr-FR" dirty="0" err="1">
                <a:solidFill>
                  <a:srgbClr val="D6A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wavelengths</a:t>
            </a:r>
            <a:r>
              <a:rPr lang="fr-FR" altLang="fr-FR" dirty="0">
                <a:solidFill>
                  <a:srgbClr val="D6A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(phase index).</a:t>
            </a:r>
          </a:p>
          <a:p>
            <a:endParaRPr lang="fr-FR" altLang="fr-FR" dirty="0">
              <a:solidFill>
                <a:srgbClr val="D6A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Object 42">
                <a:extLst>
                  <a:ext uri="{FF2B5EF4-FFF2-40B4-BE49-F238E27FC236}">
                    <a16:creationId xmlns:a16="http://schemas.microsoft.com/office/drawing/2014/main" id="{C5CFC3EF-D918-6981-BB1E-C9516FA34859}"/>
                  </a:ext>
                </a:extLst>
              </p:cNvPr>
              <p:cNvSpPr txBox="1"/>
              <p:nvPr/>
            </p:nvSpPr>
            <p:spPr bwMode="auto">
              <a:xfrm>
                <a:off x="360000" y="4436669"/>
                <a:ext cx="10752377" cy="666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 + 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b>
                          </m:sSub>
                          <m:d>
                            <m:d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)−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9" name="Object 42">
                <a:extLst>
                  <a:ext uri="{FF2B5EF4-FFF2-40B4-BE49-F238E27FC236}">
                    <a16:creationId xmlns:a16="http://schemas.microsoft.com/office/drawing/2014/main" id="{C5CFC3EF-D918-6981-BB1E-C9516FA34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0000" y="4436669"/>
                <a:ext cx="10752377" cy="6667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Rectangle 64">
            <a:extLst>
              <a:ext uri="{FF2B5EF4-FFF2-40B4-BE49-F238E27FC236}">
                <a16:creationId xmlns:a16="http://schemas.microsoft.com/office/drawing/2014/main" id="{1921BAF9-05D7-03D6-011C-8DE8302AC45F}"/>
              </a:ext>
            </a:extLst>
          </p:cNvPr>
          <p:cNvSpPr/>
          <p:nvPr/>
        </p:nvSpPr>
        <p:spPr>
          <a:xfrm>
            <a:off x="5672831" y="4337060"/>
            <a:ext cx="6519664" cy="10031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235980-0C27-ACF8-EFBB-C2F92FB70C7D}"/>
              </a:ext>
            </a:extLst>
          </p:cNvPr>
          <p:cNvSpPr txBox="1"/>
          <p:nvPr/>
        </p:nvSpPr>
        <p:spPr>
          <a:xfrm>
            <a:off x="7151935" y="6693887"/>
            <a:ext cx="51972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K(</a:t>
            </a:r>
            <a:r>
              <a:rPr lang="el-GR" i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λ</a:t>
            </a:r>
            <a:r>
              <a:rPr lang="fr-FR" i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)</a:t>
            </a:r>
            <a:r>
              <a:rPr lang="fr-FR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the dispersion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equation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of the standard air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i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g(</a:t>
            </a:r>
            <a:r>
              <a:rPr lang="el-GR" i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λ</a:t>
            </a:r>
            <a:r>
              <a:rPr lang="fr-FR" i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)</a:t>
            </a:r>
            <a:r>
              <a:rPr lang="fr-FR" i="1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the dispersion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equation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of the water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vapor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F68AC49-74FB-F4E5-F38F-95F57A82494F}"/>
                  </a:ext>
                </a:extLst>
              </p:cNvPr>
              <p:cNvSpPr txBox="1"/>
              <p:nvPr/>
            </p:nvSpPr>
            <p:spPr>
              <a:xfrm>
                <a:off x="1911827" y="6839237"/>
                <a:ext cx="4536504" cy="3847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19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fr-FR" sz="19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−1=</m:t>
                      </m:r>
                      <m:r>
                        <a:rPr lang="fr-FR" sz="19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d>
                        <m:dPr>
                          <m:ctrlPr>
                            <a:rPr lang="fr-FR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r>
                        <a:rPr lang="fr-FR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9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fr-FR" sz="19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fr-FR" sz="19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T, p</m:t>
                          </m:r>
                          <m:r>
                            <a:rPr lang="fr-FR" sz="19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19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9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19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𝐶𝑂</m:t>
                              </m:r>
                              <m:r>
                                <a:rPr lang="fr-FR" sz="19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fr-FR" sz="19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l-GR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</m:sub>
                      </m:sSub>
                      <m:r>
                        <a:rPr lang="fr-FR" sz="19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fr-FR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</m:oMath>
                  </m:oMathPara>
                </a14:m>
                <a:endParaRPr lang="fr-FR" sz="1900"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EF68AC49-74FB-F4E5-F38F-95F57A8249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827" y="6839237"/>
                <a:ext cx="4536504" cy="384721"/>
              </a:xfrm>
              <a:prstGeom prst="rect">
                <a:avLst/>
              </a:prstGeom>
              <a:blipFill>
                <a:blip r:embed="rId5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383DCEFA-EE86-039C-D15B-0A79BB475380}"/>
              </a:ext>
            </a:extLst>
          </p:cNvPr>
          <p:cNvSpPr txBox="1"/>
          <p:nvPr/>
        </p:nvSpPr>
        <p:spPr>
          <a:xfrm>
            <a:off x="442604" y="6842380"/>
            <a:ext cx="975326" cy="367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Edlen</a:t>
            </a:r>
            <a:endParaRPr lang="fr-FR" dirty="0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30DBC234-13E6-5566-52DF-6118565AC6F1}"/>
              </a:ext>
            </a:extLst>
          </p:cNvPr>
          <p:cNvSpPr/>
          <p:nvPr/>
        </p:nvSpPr>
        <p:spPr>
          <a:xfrm>
            <a:off x="1290307" y="6923415"/>
            <a:ext cx="576064" cy="228731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FAC892C2-16EF-1CA5-A16C-F0CB5C2C1396}"/>
              </a:ext>
            </a:extLst>
          </p:cNvPr>
          <p:cNvSpPr/>
          <p:nvPr/>
        </p:nvSpPr>
        <p:spPr>
          <a:xfrm>
            <a:off x="6475578" y="6922800"/>
            <a:ext cx="576064" cy="228731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068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7" grpId="0"/>
      <p:bldP spid="59" grpId="0" animBg="1"/>
      <p:bldP spid="59" grpId="1" animBg="1"/>
      <p:bldP spid="61" grpId="0"/>
      <p:bldP spid="61" grpId="1"/>
      <p:bldP spid="62" grpId="0" animBg="1"/>
      <p:bldP spid="63" grpId="0" animBg="1"/>
      <p:bldP spid="63" grpId="1" animBg="1"/>
      <p:bldP spid="64" grpId="0"/>
      <p:bldP spid="64" grpId="1"/>
      <p:bldP spid="65" grpId="0" animBg="1"/>
      <p:bldP spid="3" grpId="0"/>
      <p:bldP spid="4" grpId="0"/>
      <p:bldP spid="5" grpId="0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CCA2B-8FC6-FD30-4EA9-7DD33E232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machine, jouet, ingénierie, intérieur&#10;&#10;Le contenu généré par l’IA peut être incorrect.">
            <a:extLst>
              <a:ext uri="{FF2B5EF4-FFF2-40B4-BE49-F238E27FC236}">
                <a16:creationId xmlns:a16="http://schemas.microsoft.com/office/drawing/2014/main" id="{38742FBF-72AC-7798-E4D5-60D326B4F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72945"/>
            <a:ext cx="13439775" cy="6390893"/>
          </a:xfrm>
          <a:prstGeom prst="rect">
            <a:avLst/>
          </a:prstGeom>
        </p:spPr>
      </p:pic>
      <p:pic>
        <p:nvPicPr>
          <p:cNvPr id="7" name="Image 6" descr="Une image contenant machine, jouet, ingénierie, intérieur&#10;&#10;Le contenu généré par l’IA peut être incorrect.">
            <a:extLst>
              <a:ext uri="{FF2B5EF4-FFF2-40B4-BE49-F238E27FC236}">
                <a16:creationId xmlns:a16="http://schemas.microsoft.com/office/drawing/2014/main" id="{9E5D08D5-FB10-C430-E44A-EC484E1C90B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739448"/>
            <a:ext cx="13439775" cy="52010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12F9D55-672E-AC51-EBA4-7967F1F54E62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alt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Arpent: a two-wavelength ADM operating at 780 nm and 1560 nm</a:t>
            </a: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B6C10F82-FF55-0C42-6303-CAF5E6375E74}"/>
              </a:ext>
            </a:extLst>
          </p:cNvPr>
          <p:cNvSpPr/>
          <p:nvPr/>
        </p:nvSpPr>
        <p:spPr>
          <a:xfrm>
            <a:off x="-77440" y="184551"/>
            <a:ext cx="432048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space réservé du numéro de diapositive 5">
            <a:extLst>
              <a:ext uri="{FF2B5EF4-FFF2-40B4-BE49-F238E27FC236}">
                <a16:creationId xmlns:a16="http://schemas.microsoft.com/office/drawing/2014/main" id="{89F9CED3-A344-6639-B893-7680DA5864F8}"/>
              </a:ext>
            </a:extLst>
          </p:cNvPr>
          <p:cNvSpPr txBox="1">
            <a:spLocks/>
          </p:cNvSpPr>
          <p:nvPr/>
        </p:nvSpPr>
        <p:spPr>
          <a:xfrm>
            <a:off x="-333690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3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3F1A1FB-76FF-C389-6B4C-2BB83496C669}"/>
              </a:ext>
            </a:extLst>
          </p:cNvPr>
          <p:cNvSpPr/>
          <p:nvPr/>
        </p:nvSpPr>
        <p:spPr bwMode="auto">
          <a:xfrm>
            <a:off x="1373571" y="7123665"/>
            <a:ext cx="1128638" cy="388385"/>
          </a:xfrm>
          <a:prstGeom prst="roundRect">
            <a:avLst>
              <a:gd name="adj" fmla="val 48417"/>
            </a:avLst>
          </a:prstGeom>
          <a:solidFill>
            <a:srgbClr val="FFFFFF">
              <a:alpha val="69804"/>
            </a:srgbClr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3354" tIns="8671" rIns="43354" bIns="0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fr-FR" sz="2000" b="1" dirty="0">
                <a:solidFill>
                  <a:srgbClr val="C00000"/>
                </a:solidFill>
                <a:latin typeface="Arial" charset="0"/>
                <a:ea typeface="ＭＳ Ｐゴシック" charset="0"/>
              </a:rPr>
              <a:t>7.4 kg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BD9C51-C480-48BE-5A3A-E37AA022C510}"/>
              </a:ext>
            </a:extLst>
          </p:cNvPr>
          <p:cNvSpPr/>
          <p:nvPr/>
        </p:nvSpPr>
        <p:spPr bwMode="auto">
          <a:xfrm>
            <a:off x="4271615" y="7123664"/>
            <a:ext cx="1128638" cy="388385"/>
          </a:xfrm>
          <a:prstGeom prst="roundRect">
            <a:avLst>
              <a:gd name="adj" fmla="val 48417"/>
            </a:avLst>
          </a:prstGeom>
          <a:solidFill>
            <a:srgbClr val="FFFFFF">
              <a:alpha val="69804"/>
            </a:srgbClr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3354" tIns="8671" rIns="43354" bIns="0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fr-FR" sz="2000" b="1" dirty="0">
                <a:solidFill>
                  <a:srgbClr val="C00000"/>
                </a:solidFill>
                <a:latin typeface="Arial" charset="0"/>
                <a:ea typeface="ＭＳ Ｐゴシック" charset="0"/>
              </a:rPr>
              <a:t>10.6 kg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D86CE38-8149-AE26-7B9F-E33A75176E6A}"/>
              </a:ext>
            </a:extLst>
          </p:cNvPr>
          <p:cNvSpPr/>
          <p:nvPr/>
        </p:nvSpPr>
        <p:spPr bwMode="auto">
          <a:xfrm>
            <a:off x="8039523" y="7123663"/>
            <a:ext cx="1128638" cy="388385"/>
          </a:xfrm>
          <a:prstGeom prst="roundRect">
            <a:avLst>
              <a:gd name="adj" fmla="val 48417"/>
            </a:avLst>
          </a:prstGeom>
          <a:solidFill>
            <a:srgbClr val="FFFFFF">
              <a:alpha val="69804"/>
            </a:srgbClr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3354" tIns="8671" rIns="43354" bIns="0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fr-FR" sz="2000" b="1" dirty="0">
                <a:solidFill>
                  <a:srgbClr val="C00000"/>
                </a:solidFill>
                <a:latin typeface="Arial" charset="0"/>
                <a:ea typeface="ＭＳ Ｐゴシック" charset="0"/>
              </a:rPr>
              <a:t>9.8 kg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0CE8279-D2F4-DF0E-66C8-6BCACB9307A0}"/>
              </a:ext>
            </a:extLst>
          </p:cNvPr>
          <p:cNvSpPr/>
          <p:nvPr/>
        </p:nvSpPr>
        <p:spPr bwMode="auto">
          <a:xfrm>
            <a:off x="10937567" y="7123662"/>
            <a:ext cx="1128638" cy="388385"/>
          </a:xfrm>
          <a:prstGeom prst="roundRect">
            <a:avLst>
              <a:gd name="adj" fmla="val 48417"/>
            </a:avLst>
          </a:prstGeom>
          <a:solidFill>
            <a:srgbClr val="FFFFFF">
              <a:alpha val="69804"/>
            </a:srgbClr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3354" tIns="8671" rIns="43354" bIns="0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fr-FR" sz="2000" b="1" dirty="0">
                <a:solidFill>
                  <a:srgbClr val="C00000"/>
                </a:solidFill>
                <a:latin typeface="Arial" charset="0"/>
                <a:ea typeface="ＭＳ Ｐゴシック" charset="0"/>
              </a:rPr>
              <a:t>7.4 kg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59177A0B-6446-9E83-F708-FF26F837EEA8}"/>
              </a:ext>
            </a:extLst>
          </p:cNvPr>
          <p:cNvSpPr/>
          <p:nvPr/>
        </p:nvSpPr>
        <p:spPr bwMode="auto">
          <a:xfrm>
            <a:off x="5708856" y="2073210"/>
            <a:ext cx="1128638" cy="388385"/>
          </a:xfrm>
          <a:prstGeom prst="roundRect">
            <a:avLst>
              <a:gd name="adj" fmla="val 48417"/>
            </a:avLst>
          </a:prstGeom>
          <a:solidFill>
            <a:srgbClr val="FFFFFF">
              <a:alpha val="69804"/>
            </a:srgbClr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3354" tIns="8671" rIns="43354" bIns="0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fr-FR" sz="2000" b="1" dirty="0">
                <a:solidFill>
                  <a:srgbClr val="C00000"/>
                </a:solidFill>
                <a:latin typeface="Arial" charset="0"/>
                <a:ea typeface="ＭＳ Ｐゴシック" charset="0"/>
              </a:rPr>
              <a:t>0.4 kg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DB55D1D-6D01-8FB1-96C2-8AE376F72292}"/>
              </a:ext>
            </a:extLst>
          </p:cNvPr>
          <p:cNvSpPr/>
          <p:nvPr/>
        </p:nvSpPr>
        <p:spPr bwMode="auto">
          <a:xfrm>
            <a:off x="3930933" y="972000"/>
            <a:ext cx="2448000" cy="648000"/>
          </a:xfrm>
          <a:prstGeom prst="roundRect">
            <a:avLst>
              <a:gd name="adj" fmla="val 48417"/>
            </a:avLst>
          </a:prstGeom>
          <a:solidFill>
            <a:srgbClr val="F2F2F2"/>
          </a:solidFill>
          <a:ln w="22225">
            <a:solidFill>
              <a:srgbClr val="3B38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 </a:t>
            </a:r>
            <a:r>
              <a:rPr lang="fr-FR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fr-FR" sz="17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its</a:t>
            </a:r>
            <a:br>
              <a:rPr lang="fr-FR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7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r>
              <a:rPr lang="fr-FR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Station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ECEE4D7-8D4D-6A95-D868-7007615E90F4}"/>
              </a:ext>
            </a:extLst>
          </p:cNvPr>
          <p:cNvSpPr/>
          <p:nvPr/>
        </p:nvSpPr>
        <p:spPr bwMode="auto">
          <a:xfrm>
            <a:off x="7348553" y="971597"/>
            <a:ext cx="2448000" cy="648000"/>
          </a:xfrm>
          <a:prstGeom prst="roundRect">
            <a:avLst>
              <a:gd name="adj" fmla="val 48417"/>
            </a:avLst>
          </a:prstGeom>
          <a:solidFill>
            <a:srgbClr val="F2F2F2"/>
          </a:solidFill>
          <a:ln w="22225">
            <a:solidFill>
              <a:srgbClr val="3B38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fr-F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endParaRPr lang="fr-F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C2762A6-C9D6-4BC9-B44E-2BA14A985509}"/>
              </a:ext>
            </a:extLst>
          </p:cNvPr>
          <p:cNvSpPr/>
          <p:nvPr/>
        </p:nvSpPr>
        <p:spPr bwMode="auto">
          <a:xfrm>
            <a:off x="527199" y="971597"/>
            <a:ext cx="2880000" cy="648000"/>
          </a:xfrm>
          <a:prstGeom prst="roundRect">
            <a:avLst>
              <a:gd name="adj" fmla="val 48417"/>
            </a:avLst>
          </a:prstGeom>
          <a:solidFill>
            <a:srgbClr val="F2F2F2"/>
          </a:solidFill>
          <a:ln w="22225">
            <a:solidFill>
              <a:srgbClr val="3B38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r>
              <a:rPr lang="fr-FR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Al. </a:t>
            </a:r>
            <a:r>
              <a:rPr lang="en-US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hollow corner cube of 127 mm aperture </a:t>
            </a:r>
            <a:endParaRPr lang="fr-FR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67BB5BF-B2D4-1FC8-7757-7E0B20F1AAA1}"/>
              </a:ext>
            </a:extLst>
          </p:cNvPr>
          <p:cNvSpPr/>
          <p:nvPr/>
        </p:nvSpPr>
        <p:spPr bwMode="auto">
          <a:xfrm>
            <a:off x="10320287" y="972000"/>
            <a:ext cx="2880000" cy="648000"/>
          </a:xfrm>
          <a:prstGeom prst="roundRect">
            <a:avLst>
              <a:gd name="adj" fmla="val 48417"/>
            </a:avLst>
          </a:prstGeom>
          <a:solidFill>
            <a:srgbClr val="F2F2F2"/>
          </a:solidFill>
          <a:ln w="22225">
            <a:solidFill>
              <a:srgbClr val="3B38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r>
              <a:rPr lang="fr-FR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Au. </a:t>
            </a:r>
            <a:r>
              <a:rPr lang="en-US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hollow corner cube of 127 mm aperture </a:t>
            </a:r>
            <a:endParaRPr lang="fr-FR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496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65D53-F2FF-5B6B-8F98-BEB9E85DB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AED3C9F6-BDB8-D15F-3AD9-100B8621B9CF}"/>
              </a:ext>
            </a:extLst>
          </p:cNvPr>
          <p:cNvSpPr/>
          <p:nvPr/>
        </p:nvSpPr>
        <p:spPr>
          <a:xfrm>
            <a:off x="1908530" y="3488237"/>
            <a:ext cx="4516681" cy="447675"/>
          </a:xfrm>
          <a:prstGeom prst="rect">
            <a:avLst/>
          </a:prstGeom>
          <a:solidFill>
            <a:srgbClr val="F2D17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0" name="Picture 2" descr="Amplitude modulated and Frequency modulated sine waves">
            <a:extLst>
              <a:ext uri="{FF2B5EF4-FFF2-40B4-BE49-F238E27FC236}">
                <a16:creationId xmlns:a16="http://schemas.microsoft.com/office/drawing/2014/main" id="{662D901B-31A5-82FB-6C18-230F2116AD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CEFFF"/>
              </a:clrFrom>
              <a:clrTo>
                <a:srgbClr val="ECE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2" t="1407" b="70147"/>
          <a:stretch/>
        </p:blipFill>
        <p:spPr bwMode="auto">
          <a:xfrm>
            <a:off x="1908527" y="3477656"/>
            <a:ext cx="2009913" cy="47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Amplitude modulated and Frequency modulated sine waves">
            <a:extLst>
              <a:ext uri="{FF2B5EF4-FFF2-40B4-BE49-F238E27FC236}">
                <a16:creationId xmlns:a16="http://schemas.microsoft.com/office/drawing/2014/main" id="{4889F17F-BBC8-9402-8694-239E609D70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CEFFF"/>
              </a:clrFrom>
              <a:clrTo>
                <a:srgbClr val="ECE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" t="1407" b="70147"/>
          <a:stretch/>
        </p:blipFill>
        <p:spPr bwMode="auto">
          <a:xfrm>
            <a:off x="3842314" y="3480385"/>
            <a:ext cx="2319130" cy="47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EF32B549-FFE0-88C9-8454-532AE8F7B6D2}"/>
              </a:ext>
            </a:extLst>
          </p:cNvPr>
          <p:cNvSpPr/>
          <p:nvPr/>
        </p:nvSpPr>
        <p:spPr>
          <a:xfrm>
            <a:off x="1908529" y="3488662"/>
            <a:ext cx="4516681" cy="447675"/>
          </a:xfrm>
          <a:prstGeom prst="rect">
            <a:avLst/>
          </a:prstGeom>
          <a:solidFill>
            <a:srgbClr val="FFFFFF">
              <a:alpha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44297D4-A5A2-A7D4-8B68-BF18DA8780D2}"/>
              </a:ext>
            </a:extLst>
          </p:cNvPr>
          <p:cNvSpPr/>
          <p:nvPr/>
        </p:nvSpPr>
        <p:spPr>
          <a:xfrm>
            <a:off x="1908529" y="2447374"/>
            <a:ext cx="4516681" cy="447675"/>
          </a:xfrm>
          <a:prstGeom prst="rect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4" name="Picture 2" descr="Amplitude modulated and Frequency modulated sine waves">
            <a:extLst>
              <a:ext uri="{FF2B5EF4-FFF2-40B4-BE49-F238E27FC236}">
                <a16:creationId xmlns:a16="http://schemas.microsoft.com/office/drawing/2014/main" id="{6C2940E0-3464-3321-79CC-A720D0359C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CEFFF"/>
              </a:clrFrom>
              <a:clrTo>
                <a:srgbClr val="ECE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" t="1407" b="70147"/>
          <a:stretch/>
        </p:blipFill>
        <p:spPr bwMode="auto">
          <a:xfrm>
            <a:off x="1889355" y="2434064"/>
            <a:ext cx="2319130" cy="47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Amplitude modulated and Frequency modulated sine waves">
            <a:extLst>
              <a:ext uri="{FF2B5EF4-FFF2-40B4-BE49-F238E27FC236}">
                <a16:creationId xmlns:a16="http://schemas.microsoft.com/office/drawing/2014/main" id="{3599E2CA-6C49-7E94-01C4-A10C4DA0BC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CEFFF"/>
              </a:clrFrom>
              <a:clrTo>
                <a:srgbClr val="ECE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" t="1407" b="70147"/>
          <a:stretch/>
        </p:blipFill>
        <p:spPr bwMode="auto">
          <a:xfrm>
            <a:off x="4132358" y="2436793"/>
            <a:ext cx="2319130" cy="47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4D7C1AEA-B642-E45D-28F4-54EC8EA48353}"/>
              </a:ext>
            </a:extLst>
          </p:cNvPr>
          <p:cNvSpPr/>
          <p:nvPr/>
        </p:nvSpPr>
        <p:spPr>
          <a:xfrm>
            <a:off x="5899505" y="2434064"/>
            <a:ext cx="585788" cy="1516527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A88DB3F-FCB5-F255-EC8F-6BA3B6C9ED87}"/>
              </a:ext>
            </a:extLst>
          </p:cNvPr>
          <p:cNvSpPr/>
          <p:nvPr/>
        </p:nvSpPr>
        <p:spPr>
          <a:xfrm rot="18917098">
            <a:off x="5820060" y="2385540"/>
            <a:ext cx="125951" cy="169069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C98EF08-DE5A-B197-7E1E-786FD4F90AD0}"/>
              </a:ext>
            </a:extLst>
          </p:cNvPr>
          <p:cNvSpPr/>
          <p:nvPr/>
        </p:nvSpPr>
        <p:spPr>
          <a:xfrm rot="18917098">
            <a:off x="5809178" y="2783235"/>
            <a:ext cx="159544" cy="151951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2CFB6F2-6E59-2D50-BA11-B3D50FADCDA4}"/>
              </a:ext>
            </a:extLst>
          </p:cNvPr>
          <p:cNvSpPr/>
          <p:nvPr/>
        </p:nvSpPr>
        <p:spPr>
          <a:xfrm>
            <a:off x="5899506" y="2625835"/>
            <a:ext cx="52388" cy="88107"/>
          </a:xfrm>
          <a:prstGeom prst="rect">
            <a:avLst/>
          </a:prstGeom>
          <a:solidFill>
            <a:srgbClr val="FFEFB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04F90660-D857-4399-9184-F15672BF3FC8}"/>
              </a:ext>
            </a:extLst>
          </p:cNvPr>
          <p:cNvCxnSpPr>
            <a:cxnSpLocks/>
          </p:cNvCxnSpPr>
          <p:nvPr/>
        </p:nvCxnSpPr>
        <p:spPr>
          <a:xfrm>
            <a:off x="5701862" y="2394376"/>
            <a:ext cx="299817" cy="299817"/>
          </a:xfrm>
          <a:prstGeom prst="line">
            <a:avLst/>
          </a:prstGeom>
          <a:noFill/>
          <a:ln w="76200" cap="flat" cmpd="sng" algn="ctr">
            <a:solidFill>
              <a:srgbClr val="E7E6E6">
                <a:lumMod val="10000"/>
              </a:srgbClr>
            </a:solidFill>
            <a:prstDash val="solid"/>
            <a:miter lim="800000"/>
          </a:ln>
          <a:effectLst/>
        </p:spPr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88A74614-6ED2-D58F-76B2-37C1B6D97F88}"/>
              </a:ext>
            </a:extLst>
          </p:cNvPr>
          <p:cNvCxnSpPr>
            <a:cxnSpLocks/>
          </p:cNvCxnSpPr>
          <p:nvPr/>
        </p:nvCxnSpPr>
        <p:spPr>
          <a:xfrm flipH="1">
            <a:off x="5708194" y="2643616"/>
            <a:ext cx="293530" cy="301439"/>
          </a:xfrm>
          <a:prstGeom prst="line">
            <a:avLst/>
          </a:prstGeom>
          <a:noFill/>
          <a:ln w="76200" cap="flat" cmpd="sng" algn="ctr">
            <a:solidFill>
              <a:srgbClr val="E7E6E6">
                <a:lumMod val="10000"/>
              </a:srgbClr>
            </a:solidFill>
            <a:prstDash val="solid"/>
            <a:miter lim="800000"/>
          </a:ln>
          <a:effectLst/>
        </p:spPr>
      </p:cxn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DF612499-91B2-647D-2B44-F40D67441855}"/>
              </a:ext>
            </a:extLst>
          </p:cNvPr>
          <p:cNvSpPr/>
          <p:nvPr/>
        </p:nvSpPr>
        <p:spPr>
          <a:xfrm>
            <a:off x="959247" y="2394376"/>
            <a:ext cx="946648" cy="595198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38100" cap="flat" cmpd="sng" algn="ctr">
            <a:solidFill>
              <a:srgbClr val="E7E6E6">
                <a:lumMod val="1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4CC93DFF-BAC8-7FE1-4108-2A31B3634544}"/>
              </a:ext>
            </a:extLst>
          </p:cNvPr>
          <p:cNvCxnSpPr>
            <a:cxnSpLocks/>
          </p:cNvCxnSpPr>
          <p:nvPr/>
        </p:nvCxnSpPr>
        <p:spPr>
          <a:xfrm>
            <a:off x="2372365" y="3297005"/>
            <a:ext cx="0" cy="369482"/>
          </a:xfrm>
          <a:prstGeom prst="line">
            <a:avLst/>
          </a:prstGeom>
          <a:noFill/>
          <a:ln w="6350" cap="flat" cmpd="sng" algn="ctr">
            <a:solidFill>
              <a:srgbClr val="E7E6E6">
                <a:lumMod val="25000"/>
              </a:srgbClr>
            </a:solidFill>
            <a:prstDash val="sysDash"/>
            <a:miter lim="800000"/>
          </a:ln>
          <a:effectLst/>
        </p:spPr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8BDE184A-1A7B-F55B-90B7-0BDCDB969612}"/>
              </a:ext>
            </a:extLst>
          </p:cNvPr>
          <p:cNvCxnSpPr>
            <a:cxnSpLocks/>
          </p:cNvCxnSpPr>
          <p:nvPr/>
        </p:nvCxnSpPr>
        <p:spPr>
          <a:xfrm>
            <a:off x="3124840" y="3297005"/>
            <a:ext cx="0" cy="369482"/>
          </a:xfrm>
          <a:prstGeom prst="line">
            <a:avLst/>
          </a:prstGeom>
          <a:noFill/>
          <a:ln w="6350" cap="flat" cmpd="sng" algn="ctr">
            <a:solidFill>
              <a:srgbClr val="E7E6E6">
                <a:lumMod val="25000"/>
              </a:srgbClr>
            </a:solidFill>
            <a:prstDash val="sysDash"/>
            <a:miter lim="800000"/>
          </a:ln>
          <a:effectLst/>
        </p:spPr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64DDB565-1556-E7E2-3714-CFDCAED63746}"/>
              </a:ext>
            </a:extLst>
          </p:cNvPr>
          <p:cNvCxnSpPr>
            <a:cxnSpLocks/>
          </p:cNvCxnSpPr>
          <p:nvPr/>
        </p:nvCxnSpPr>
        <p:spPr>
          <a:xfrm>
            <a:off x="3877315" y="3297005"/>
            <a:ext cx="0" cy="369482"/>
          </a:xfrm>
          <a:prstGeom prst="line">
            <a:avLst/>
          </a:prstGeom>
          <a:noFill/>
          <a:ln w="6350" cap="flat" cmpd="sng" algn="ctr">
            <a:solidFill>
              <a:srgbClr val="E7E6E6">
                <a:lumMod val="25000"/>
              </a:srgbClr>
            </a:solidFill>
            <a:prstDash val="sysDash"/>
            <a:miter lim="800000"/>
          </a:ln>
          <a:effectLst/>
        </p:spPr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C2FA3C13-5AD4-CE95-DA7B-85371B2C8BAE}"/>
              </a:ext>
            </a:extLst>
          </p:cNvPr>
          <p:cNvCxnSpPr>
            <a:cxnSpLocks/>
          </p:cNvCxnSpPr>
          <p:nvPr/>
        </p:nvCxnSpPr>
        <p:spPr>
          <a:xfrm>
            <a:off x="4629790" y="3297005"/>
            <a:ext cx="0" cy="369482"/>
          </a:xfrm>
          <a:prstGeom prst="line">
            <a:avLst/>
          </a:prstGeom>
          <a:noFill/>
          <a:ln w="6350" cap="flat" cmpd="sng" algn="ctr">
            <a:solidFill>
              <a:srgbClr val="E7E6E6">
                <a:lumMod val="25000"/>
              </a:srgbClr>
            </a:solidFill>
            <a:prstDash val="sysDash"/>
            <a:miter lim="800000"/>
          </a:ln>
          <a:effectLst/>
        </p:spPr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7182C78C-0370-2561-C683-41781ED48B04}"/>
              </a:ext>
            </a:extLst>
          </p:cNvPr>
          <p:cNvCxnSpPr>
            <a:cxnSpLocks/>
          </p:cNvCxnSpPr>
          <p:nvPr/>
        </p:nvCxnSpPr>
        <p:spPr>
          <a:xfrm>
            <a:off x="5382265" y="3297005"/>
            <a:ext cx="0" cy="369482"/>
          </a:xfrm>
          <a:prstGeom prst="line">
            <a:avLst/>
          </a:prstGeom>
          <a:noFill/>
          <a:ln w="6350" cap="flat" cmpd="sng" algn="ctr">
            <a:solidFill>
              <a:srgbClr val="E7E6E6">
                <a:lumMod val="25000"/>
              </a:srgbClr>
            </a:solidFill>
            <a:prstDash val="sysDash"/>
            <a:miter lim="800000"/>
          </a:ln>
          <a:effectLst/>
        </p:spPr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167FE549-B0D8-FDBD-C7E7-696A75C39630}"/>
              </a:ext>
            </a:extLst>
          </p:cNvPr>
          <p:cNvCxnSpPr>
            <a:cxnSpLocks/>
          </p:cNvCxnSpPr>
          <p:nvPr/>
        </p:nvCxnSpPr>
        <p:spPr>
          <a:xfrm>
            <a:off x="2660497" y="2249323"/>
            <a:ext cx="0" cy="369482"/>
          </a:xfrm>
          <a:prstGeom prst="line">
            <a:avLst/>
          </a:prstGeom>
          <a:noFill/>
          <a:ln w="6350" cap="flat" cmpd="sng" algn="ctr">
            <a:solidFill>
              <a:srgbClr val="E7E6E6">
                <a:lumMod val="25000"/>
              </a:srgbClr>
            </a:solidFill>
            <a:prstDash val="sysDash"/>
            <a:miter lim="800000"/>
          </a:ln>
          <a:effectLst/>
        </p:spPr>
      </p:cxn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7E73CDB6-9A6B-6313-347B-4865A62F7F4A}"/>
              </a:ext>
            </a:extLst>
          </p:cNvPr>
          <p:cNvCxnSpPr>
            <a:cxnSpLocks/>
          </p:cNvCxnSpPr>
          <p:nvPr/>
        </p:nvCxnSpPr>
        <p:spPr>
          <a:xfrm>
            <a:off x="3412972" y="2249323"/>
            <a:ext cx="0" cy="369482"/>
          </a:xfrm>
          <a:prstGeom prst="line">
            <a:avLst/>
          </a:prstGeom>
          <a:noFill/>
          <a:ln w="6350" cap="flat" cmpd="sng" algn="ctr">
            <a:solidFill>
              <a:srgbClr val="E7E6E6">
                <a:lumMod val="25000"/>
              </a:srgbClr>
            </a:solidFill>
            <a:prstDash val="sysDash"/>
            <a:miter lim="800000"/>
          </a:ln>
          <a:effectLst/>
        </p:spPr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0AA1AD0D-EF82-EE3B-F1EE-115DFDCE10C8}"/>
              </a:ext>
            </a:extLst>
          </p:cNvPr>
          <p:cNvCxnSpPr>
            <a:cxnSpLocks/>
          </p:cNvCxnSpPr>
          <p:nvPr/>
        </p:nvCxnSpPr>
        <p:spPr>
          <a:xfrm>
            <a:off x="4165447" y="2249323"/>
            <a:ext cx="0" cy="369482"/>
          </a:xfrm>
          <a:prstGeom prst="line">
            <a:avLst/>
          </a:prstGeom>
          <a:noFill/>
          <a:ln w="6350" cap="flat" cmpd="sng" algn="ctr">
            <a:solidFill>
              <a:srgbClr val="E7E6E6">
                <a:lumMod val="25000"/>
              </a:srgbClr>
            </a:solidFill>
            <a:prstDash val="sysDash"/>
            <a:miter lim="800000"/>
          </a:ln>
          <a:effectLst/>
        </p:spPr>
      </p:cxn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B9CFEF0D-1E0F-500F-CAFB-AF52DBE1B981}"/>
              </a:ext>
            </a:extLst>
          </p:cNvPr>
          <p:cNvCxnSpPr>
            <a:cxnSpLocks/>
          </p:cNvCxnSpPr>
          <p:nvPr/>
        </p:nvCxnSpPr>
        <p:spPr>
          <a:xfrm>
            <a:off x="4917922" y="2249323"/>
            <a:ext cx="0" cy="369482"/>
          </a:xfrm>
          <a:prstGeom prst="line">
            <a:avLst/>
          </a:prstGeom>
          <a:noFill/>
          <a:ln w="6350" cap="flat" cmpd="sng" algn="ctr">
            <a:solidFill>
              <a:srgbClr val="E7E6E6">
                <a:lumMod val="25000"/>
              </a:srgbClr>
            </a:solidFill>
            <a:prstDash val="sysDash"/>
            <a:miter lim="800000"/>
          </a:ln>
          <a:effectLst/>
        </p:spPr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3FD9162D-2B2B-DE9D-7380-701587B8211D}"/>
              </a:ext>
            </a:extLst>
          </p:cNvPr>
          <p:cNvCxnSpPr>
            <a:cxnSpLocks/>
          </p:cNvCxnSpPr>
          <p:nvPr/>
        </p:nvCxnSpPr>
        <p:spPr>
          <a:xfrm>
            <a:off x="5670397" y="2249323"/>
            <a:ext cx="0" cy="369482"/>
          </a:xfrm>
          <a:prstGeom prst="line">
            <a:avLst/>
          </a:prstGeom>
          <a:noFill/>
          <a:ln w="6350" cap="flat" cmpd="sng" algn="ctr">
            <a:solidFill>
              <a:srgbClr val="E7E6E6">
                <a:lumMod val="25000"/>
              </a:srgbClr>
            </a:solidFill>
            <a:prstDash val="sysDash"/>
            <a:miter lim="800000"/>
          </a:ln>
          <a:effectLst/>
        </p:spPr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14250ACA-4F4D-2A96-6233-9FD69C8DA9AF}"/>
              </a:ext>
            </a:extLst>
          </p:cNvPr>
          <p:cNvCxnSpPr>
            <a:cxnSpLocks/>
          </p:cNvCxnSpPr>
          <p:nvPr/>
        </p:nvCxnSpPr>
        <p:spPr>
          <a:xfrm>
            <a:off x="1924437" y="2250837"/>
            <a:ext cx="0" cy="369482"/>
          </a:xfrm>
          <a:prstGeom prst="line">
            <a:avLst/>
          </a:prstGeom>
          <a:noFill/>
          <a:ln w="6350" cap="flat" cmpd="sng" algn="ctr">
            <a:solidFill>
              <a:srgbClr val="E7E6E6">
                <a:lumMod val="25000"/>
              </a:srgbClr>
            </a:solidFill>
            <a:prstDash val="sysDash"/>
            <a:miter lim="800000"/>
          </a:ln>
          <a:effectLst/>
        </p:spPr>
      </p:cxnSp>
      <p:sp>
        <p:nvSpPr>
          <p:cNvPr id="84" name="ZoneTexte 83">
            <a:extLst>
              <a:ext uri="{FF2B5EF4-FFF2-40B4-BE49-F238E27FC236}">
                <a16:creationId xmlns:a16="http://schemas.microsoft.com/office/drawing/2014/main" id="{23015C00-3B83-12B7-FB1F-2A843F462A24}"/>
              </a:ext>
            </a:extLst>
          </p:cNvPr>
          <p:cNvSpPr txBox="1"/>
          <p:nvPr/>
        </p:nvSpPr>
        <p:spPr>
          <a:xfrm>
            <a:off x="1804264" y="2033120"/>
            <a:ext cx="3930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k=0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627D2A06-E33C-E8B8-B3AD-E255BAEB4647}"/>
              </a:ext>
            </a:extLst>
          </p:cNvPr>
          <p:cNvSpPr txBox="1"/>
          <p:nvPr/>
        </p:nvSpPr>
        <p:spPr>
          <a:xfrm>
            <a:off x="2541474" y="2028283"/>
            <a:ext cx="3930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k=1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5376AB76-B06E-CD56-BEF2-D0FB235C7BEC}"/>
              </a:ext>
            </a:extLst>
          </p:cNvPr>
          <p:cNvSpPr txBox="1"/>
          <p:nvPr/>
        </p:nvSpPr>
        <p:spPr>
          <a:xfrm>
            <a:off x="3278684" y="2023446"/>
            <a:ext cx="2984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cxnSp>
        <p:nvCxnSpPr>
          <p:cNvPr id="87" name="Connecteur droit avec flèche 86">
            <a:extLst>
              <a:ext uri="{FF2B5EF4-FFF2-40B4-BE49-F238E27FC236}">
                <a16:creationId xmlns:a16="http://schemas.microsoft.com/office/drawing/2014/main" id="{C1AF6320-35FA-5CC8-D607-6B750809F5CB}"/>
              </a:ext>
            </a:extLst>
          </p:cNvPr>
          <p:cNvCxnSpPr>
            <a:cxnSpLocks/>
          </p:cNvCxnSpPr>
          <p:nvPr/>
        </p:nvCxnSpPr>
        <p:spPr>
          <a:xfrm>
            <a:off x="1911237" y="3397017"/>
            <a:ext cx="440206" cy="0"/>
          </a:xfrm>
          <a:prstGeom prst="straightConnector1">
            <a:avLst/>
          </a:prstGeom>
          <a:noFill/>
          <a:ln w="12700" cap="flat" cmpd="sng" algn="ctr">
            <a:solidFill>
              <a:srgbClr val="E7E6E6">
                <a:lumMod val="25000"/>
              </a:srgbClr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88" name="ZoneTexte 87">
            <a:extLst>
              <a:ext uri="{FF2B5EF4-FFF2-40B4-BE49-F238E27FC236}">
                <a16:creationId xmlns:a16="http://schemas.microsoft.com/office/drawing/2014/main" id="{59D68054-98EC-3E0D-A0BD-48BE3EE206F4}"/>
              </a:ext>
            </a:extLst>
          </p:cNvPr>
          <p:cNvSpPr txBox="1"/>
          <p:nvPr/>
        </p:nvSpPr>
        <p:spPr>
          <a:xfrm>
            <a:off x="2004716" y="3120467"/>
            <a:ext cx="3571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endParaRPr lang="fr-FR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9" name="Flèche : droite 88">
            <a:extLst>
              <a:ext uri="{FF2B5EF4-FFF2-40B4-BE49-F238E27FC236}">
                <a16:creationId xmlns:a16="http://schemas.microsoft.com/office/drawing/2014/main" id="{9078B1A7-9579-292F-0CD9-03EE34E8EF2B}"/>
              </a:ext>
            </a:extLst>
          </p:cNvPr>
          <p:cNvSpPr/>
          <p:nvPr/>
        </p:nvSpPr>
        <p:spPr>
          <a:xfrm>
            <a:off x="4658528" y="2083287"/>
            <a:ext cx="564047" cy="180948"/>
          </a:xfrm>
          <a:prstGeom prst="rightArrow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Flèche : droite 90">
            <a:extLst>
              <a:ext uri="{FF2B5EF4-FFF2-40B4-BE49-F238E27FC236}">
                <a16:creationId xmlns:a16="http://schemas.microsoft.com/office/drawing/2014/main" id="{10369550-68CD-4FD0-309A-122E09DF13EA}"/>
              </a:ext>
            </a:extLst>
          </p:cNvPr>
          <p:cNvSpPr/>
          <p:nvPr/>
        </p:nvSpPr>
        <p:spPr>
          <a:xfrm rot="10800000">
            <a:off x="4658527" y="3193134"/>
            <a:ext cx="564047" cy="180948"/>
          </a:xfrm>
          <a:prstGeom prst="rightArrow">
            <a:avLst/>
          </a:prstGeom>
          <a:solidFill>
            <a:srgbClr val="4472C4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Rectangle 30">
            <a:extLst>
              <a:ext uri="{FF2B5EF4-FFF2-40B4-BE49-F238E27FC236}">
                <a16:creationId xmlns:a16="http://schemas.microsoft.com/office/drawing/2014/main" id="{502FEAA1-2C60-4706-E9FD-3A6031BF5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4481" y="1835621"/>
            <a:ext cx="90120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fr-FR" sz="1400" i="1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One-way</a:t>
            </a:r>
            <a:endParaRPr lang="fr-FR" altLang="fr-FR" sz="1400" i="1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Rectangle 30">
            <a:extLst>
              <a:ext uri="{FF2B5EF4-FFF2-40B4-BE49-F238E27FC236}">
                <a16:creationId xmlns:a16="http://schemas.microsoft.com/office/drawing/2014/main" id="{B77ADE8A-2F83-D468-873C-11EFE8413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2139" y="2929285"/>
            <a:ext cx="72167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fr-FR" sz="1400" i="1" dirty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endParaRPr lang="fr-FR" altLang="fr-FR" sz="1400" i="1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92A5BC82-E4E1-668A-0485-31688DABF51A}"/>
              </a:ext>
            </a:extLst>
          </p:cNvPr>
          <p:cNvSpPr txBox="1"/>
          <p:nvPr/>
        </p:nvSpPr>
        <p:spPr>
          <a:xfrm>
            <a:off x="1130590" y="2523402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007BDE49-EA27-9F91-16AA-EB9F027415D8}"/>
              </a:ext>
            </a:extLst>
          </p:cNvPr>
          <p:cNvSpPr txBox="1"/>
          <p:nvPr/>
        </p:nvSpPr>
        <p:spPr>
          <a:xfrm>
            <a:off x="6013516" y="2524437"/>
            <a:ext cx="6809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0D20FA-7D57-21C7-67D4-CB8FD4792EC7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alt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Arpent: a two-wavelength ADM operating at 780 nm and 1560 nm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227BCDE-F213-C16D-4CA3-5CCA650D52F9}"/>
              </a:ext>
            </a:extLst>
          </p:cNvPr>
          <p:cNvSpPr/>
          <p:nvPr/>
        </p:nvSpPr>
        <p:spPr>
          <a:xfrm>
            <a:off x="-77440" y="184551"/>
            <a:ext cx="432048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B9CC10CB-F8D5-770B-7047-161C96545B28}"/>
              </a:ext>
            </a:extLst>
          </p:cNvPr>
          <p:cNvSpPr txBox="1">
            <a:spLocks/>
          </p:cNvSpPr>
          <p:nvPr/>
        </p:nvSpPr>
        <p:spPr>
          <a:xfrm>
            <a:off x="-333690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4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53ACBB4-D5D4-1875-80AD-DBC159A7606A}"/>
              </a:ext>
            </a:extLst>
          </p:cNvPr>
          <p:cNvSpPr>
            <a:spLocks/>
          </p:cNvSpPr>
          <p:nvPr/>
        </p:nvSpPr>
        <p:spPr bwMode="auto">
          <a:xfrm>
            <a:off x="180000" y="972001"/>
            <a:ext cx="13259775" cy="884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/>
          <a:lstStyle>
            <a:lvl1pPr marL="342900" indent="-342900"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95288" indent="-395288"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/>
            <a:r>
              <a:rPr lang="fr-FR" altLang="fr-FR" dirty="0">
                <a:solidFill>
                  <a:srgbClr val="0070C0"/>
                </a:solidFill>
                <a:ea typeface="ＭＳ Ｐゴシック" charset="0"/>
                <a:cs typeface="Arial" panose="020B0604020202020204" pitchFamily="34" charset="0"/>
              </a:rPr>
              <a:t>At </a:t>
            </a:r>
            <a:r>
              <a:rPr lang="fr-FR" altLang="fr-FR" dirty="0" err="1">
                <a:solidFill>
                  <a:srgbClr val="0070C0"/>
                </a:solidFill>
                <a:ea typeface="ＭＳ Ｐゴシック" charset="0"/>
                <a:cs typeface="Arial" panose="020B0604020202020204" pitchFamily="34" charset="0"/>
              </a:rPr>
              <a:t>each</a:t>
            </a:r>
            <a:r>
              <a:rPr lang="fr-FR" altLang="fr-FR" dirty="0">
                <a:solidFill>
                  <a:srgbClr val="0070C0"/>
                </a:solidFill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fr-FR" altLang="fr-FR" dirty="0" err="1">
                <a:solidFill>
                  <a:srgbClr val="0070C0"/>
                </a:solidFill>
                <a:ea typeface="ＭＳ Ｐゴシック" charset="0"/>
                <a:cs typeface="Arial" panose="020B0604020202020204" pitchFamily="34" charset="0"/>
              </a:rPr>
              <a:t>wavelength</a:t>
            </a:r>
            <a:r>
              <a:rPr lang="fr-FR" altLang="fr-FR" dirty="0">
                <a:solidFill>
                  <a:srgbClr val="0070C0"/>
                </a:solidFill>
                <a:ea typeface="ＭＳ Ｐゴシック" charset="0"/>
                <a:cs typeface="Arial" panose="020B0604020202020204" pitchFamily="34" charset="0"/>
              </a:rPr>
              <a:t>:</a:t>
            </a:r>
          </a:p>
          <a:p>
            <a:pPr lvl="1" eaLnBrk="1"/>
            <a:endParaRPr lang="fr-FR" altLang="fr-FR" sz="500" dirty="0">
              <a:solidFill>
                <a:srgbClr val="426290"/>
              </a:solidFill>
              <a:cs typeface="Arial" panose="020B0604020202020204" pitchFamily="34" charset="0"/>
            </a:endParaRPr>
          </a:p>
          <a:p>
            <a:pPr lvl="1" eaLnBrk="1"/>
            <a:r>
              <a:rPr lang="fr-FR" altLang="fr-FR" dirty="0" err="1">
                <a:cs typeface="Arial" panose="020B0604020202020204" pitchFamily="34" charset="0"/>
              </a:rPr>
              <a:t>T</a:t>
            </a:r>
            <a:r>
              <a:rPr lang="en-US" altLang="fr-FR" dirty="0">
                <a:cs typeface="Arial" panose="020B0604020202020204" pitchFamily="34" charset="0"/>
              </a:rPr>
              <a:t>he beam is emitted continuously (CW laser) and is amplitude-modulated by a radio-frequency wave at 5 GHz 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446F94E-C422-BCFF-148D-259DA16438AD}"/>
              </a:ext>
            </a:extLst>
          </p:cNvPr>
          <p:cNvSpPr>
            <a:spLocks/>
          </p:cNvSpPr>
          <p:nvPr/>
        </p:nvSpPr>
        <p:spPr bwMode="auto">
          <a:xfrm>
            <a:off x="180000" y="4500393"/>
            <a:ext cx="13259775" cy="809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/>
          <a:lstStyle>
            <a:lvl1pPr marL="342900" indent="-342900"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95288" indent="-395288"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defTabSz="1008063" eaLnBrk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/>
            <a:endParaRPr lang="fr-FR" altLang="fr-FR" sz="500" dirty="0">
              <a:solidFill>
                <a:srgbClr val="426290"/>
              </a:solidFill>
              <a:cs typeface="Arial" panose="020B0604020202020204" pitchFamily="34" charset="0"/>
            </a:endParaRPr>
          </a:p>
          <a:p>
            <a:pPr lvl="1" eaLnBrk="1"/>
            <a:r>
              <a:rPr lang="fr-FR" altLang="fr-FR" dirty="0" err="1">
                <a:cs typeface="Arial" panose="020B0604020202020204" pitchFamily="34" charset="0"/>
              </a:rPr>
              <a:t>T</a:t>
            </a:r>
            <a:r>
              <a:rPr lang="en-US" altLang="fr-FR" dirty="0">
                <a:cs typeface="Arial" panose="020B0604020202020204" pitchFamily="34" charset="0"/>
              </a:rPr>
              <a:t>he OPL is determined by measuring the phase </a:t>
            </a:r>
            <a:r>
              <a:rPr lang="fr-FR" altLang="fr-FR" i="1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  </a:t>
            </a:r>
            <a:r>
              <a:rPr lang="fr-FR" altLang="fr-FR" dirty="0">
                <a:cs typeface="Arial" panose="020B0604020202020204" pitchFamily="34" charset="0"/>
              </a:rPr>
              <a:t> </a:t>
            </a:r>
            <a:r>
              <a:rPr lang="fr-FR" altLang="fr-FR" sz="1050" dirty="0">
                <a:cs typeface="Arial" panose="020B0604020202020204" pitchFamily="34" charset="0"/>
              </a:rPr>
              <a:t> </a:t>
            </a:r>
            <a:r>
              <a:rPr lang="en-US" altLang="fr-FR" dirty="0">
                <a:cs typeface="Arial" panose="020B0604020202020204" pitchFamily="34" charset="0"/>
              </a:rPr>
              <a:t>accumulated by the radio frequency wave </a:t>
            </a:r>
            <a:r>
              <a:rPr lang="en-US" altLang="fr-FR" i="1" dirty="0" err="1">
                <a:cs typeface="Arial" panose="020B0604020202020204" pitchFamily="34" charset="0"/>
              </a:rPr>
              <a:t>f</a:t>
            </a:r>
            <a:r>
              <a:rPr lang="en-US" altLang="fr-FR" i="1" baseline="-25000" dirty="0" err="1">
                <a:cs typeface="Arial" panose="020B0604020202020204" pitchFamily="34" charset="0"/>
              </a:rPr>
              <a:t>RF</a:t>
            </a:r>
            <a:r>
              <a:rPr lang="en-US" altLang="fr-FR" i="1" baseline="-25000" dirty="0">
                <a:cs typeface="Arial" panose="020B0604020202020204" pitchFamily="34" charset="0"/>
              </a:rPr>
              <a:t> </a:t>
            </a:r>
            <a:r>
              <a:rPr lang="en-US" altLang="fr-FR" dirty="0">
                <a:cs typeface="Arial" panose="020B0604020202020204" pitchFamily="34" charset="0"/>
              </a:rPr>
              <a:t>.</a:t>
            </a:r>
          </a:p>
          <a:p>
            <a:pPr lvl="1" eaLnBrk="1"/>
            <a:r>
              <a:rPr lang="en-US" altLang="fr-FR" dirty="0">
                <a:cs typeface="Arial" panose="020B0604020202020204" pitchFamily="34" charset="0"/>
              </a:rPr>
              <a:t>This RF signal is propagated in the air by means of an optical beam of wavelength </a:t>
            </a:r>
            <a:r>
              <a:rPr lang="el-GR" altLang="fr-FR" i="1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λ</a:t>
            </a:r>
            <a:r>
              <a:rPr lang="fr-FR" altLang="fr-FR" dirty="0">
                <a:cs typeface="Arial" panose="020B0604020202020204" pitchFamily="34" charset="0"/>
              </a:rPr>
              <a:t>, </a:t>
            </a:r>
            <a:r>
              <a:rPr lang="fr-FR" altLang="fr-FR" i="1" dirty="0">
                <a:cs typeface="Arial" panose="020B0604020202020204" pitchFamily="34" charset="0"/>
              </a:rPr>
              <a:t>i.e.</a:t>
            </a:r>
            <a:r>
              <a:rPr lang="fr-FR" altLang="fr-FR" dirty="0">
                <a:cs typeface="Arial" panose="020B0604020202020204" pitchFamily="34" charset="0"/>
              </a:rPr>
              <a:t> at </a:t>
            </a:r>
            <a:r>
              <a:rPr lang="en-US" altLang="fr-FR" dirty="0">
                <a:cs typeface="Arial" panose="020B0604020202020204" pitchFamily="34" charset="0"/>
              </a:rPr>
              <a:t>the speed of light </a:t>
            </a:r>
            <a:r>
              <a:rPr lang="en-US" altLang="fr-FR" i="1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c</a:t>
            </a:r>
            <a:r>
              <a:rPr lang="en-US" altLang="fr-FR" sz="500" i="1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fr-FR" dirty="0">
                <a:cs typeface="Arial" panose="020B0604020202020204" pitchFamily="34" charset="0"/>
              </a:rPr>
              <a:t>.</a:t>
            </a:r>
            <a:endParaRPr lang="en-US" altLang="fr-FR" sz="1764" dirty="0"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18">
                <a:extLst>
                  <a:ext uri="{FF2B5EF4-FFF2-40B4-BE49-F238E27FC236}">
                    <a16:creationId xmlns:a16="http://schemas.microsoft.com/office/drawing/2014/main" id="{1FAFC4EE-EC3E-23A2-B61A-01FE27AA312F}"/>
                  </a:ext>
                </a:extLst>
              </p:cNvPr>
              <p:cNvSpPr txBox="1"/>
              <p:nvPr/>
            </p:nvSpPr>
            <p:spPr bwMode="auto">
              <a:xfrm>
                <a:off x="1846897" y="5694197"/>
                <a:ext cx="5732676" cy="7651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 = </m:t>
                      </m:r>
                      <m:f>
                        <m:f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𝑅𝐹</m:t>
                                  </m:r>
                                </m:sub>
                              </m:sSub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𝑟𝑎𝑑</m:t>
                              </m:r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⋅2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𝑅𝐹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9" name="Object 18">
                <a:extLst>
                  <a:ext uri="{FF2B5EF4-FFF2-40B4-BE49-F238E27FC236}">
                    <a16:creationId xmlns:a16="http://schemas.microsoft.com/office/drawing/2014/main" id="{1FAFC4EE-EC3E-23A2-B61A-01FE27AA3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46897" y="5694197"/>
                <a:ext cx="5732676" cy="7651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CDFC7607-E869-925E-A9B8-6B3AC0C4FE10}"/>
              </a:ext>
            </a:extLst>
          </p:cNvPr>
          <p:cNvSpPr txBox="1"/>
          <p:nvPr/>
        </p:nvSpPr>
        <p:spPr>
          <a:xfrm>
            <a:off x="5082753" y="4513992"/>
            <a:ext cx="546945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altLang="fr-FR" sz="1900" i="1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φ</a:t>
            </a:r>
            <a:endParaRPr lang="fr-FR" sz="1900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B556605-AE25-926C-E1B6-8EE3AD8F54CA}"/>
              </a:ext>
            </a:extLst>
          </p:cNvPr>
          <p:cNvGrpSpPr/>
          <p:nvPr/>
        </p:nvGrpSpPr>
        <p:grpSpPr>
          <a:xfrm>
            <a:off x="8222766" y="2483693"/>
            <a:ext cx="4401777" cy="1302798"/>
            <a:chOff x="8095228" y="2403388"/>
            <a:chExt cx="4401777" cy="130279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C40E5546-207E-16EA-8F2D-818AE12BD931}"/>
                </a:ext>
              </a:extLst>
            </p:cNvPr>
            <p:cNvSpPr/>
            <p:nvPr/>
          </p:nvSpPr>
          <p:spPr>
            <a:xfrm>
              <a:off x="8095228" y="2403388"/>
              <a:ext cx="3953251" cy="1121106"/>
            </a:xfrm>
            <a:prstGeom prst="roundRect">
              <a:avLst>
                <a:gd name="adj" fmla="val 50000"/>
              </a:avLst>
            </a:prstGeom>
            <a:solidFill>
              <a:srgbClr val="FFDF7F"/>
            </a:solidFill>
            <a:ln w="9525" cap="flat" cmpd="sng" algn="ctr">
              <a:solidFill>
                <a:srgbClr val="F2F2F2">
                  <a:alpha val="9804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10118" tIns="55059" rIns="110118" bIns="55059" numCol="1" rtlCol="0" anchor="t" anchorCtr="0" compatLnSpc="1">
              <a:prstTxWarp prst="textNoShape">
                <a:avLst/>
              </a:prstTxWarp>
            </a:bodyPr>
            <a:lstStyle/>
            <a:p>
              <a:pPr defTabSz="541047">
                <a:lnSpc>
                  <a:spcPct val="93000"/>
                </a:lnSpc>
                <a:buClr>
                  <a:srgbClr val="000000"/>
                </a:buClr>
                <a:buSzPct val="100000"/>
              </a:pPr>
              <a:endParaRPr lang="fr-FR" sz="2168">
                <a:solidFill>
                  <a:schemeClr val="tx1"/>
                </a:solidFill>
                <a:latin typeface="Arial" charset="0"/>
                <a:ea typeface="ＭＳ Ｐゴシック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Object 42">
                  <a:extLst>
                    <a:ext uri="{FF2B5EF4-FFF2-40B4-BE49-F238E27FC236}">
                      <a16:creationId xmlns:a16="http://schemas.microsoft.com/office/drawing/2014/main" id="{857965CF-976E-0887-3D81-EFBCCB06AB85}"/>
                    </a:ext>
                  </a:extLst>
                </p:cNvPr>
                <p:cNvSpPr txBox="1"/>
                <p:nvPr/>
              </p:nvSpPr>
              <p:spPr bwMode="auto">
                <a:xfrm>
                  <a:off x="8266442" y="2490580"/>
                  <a:ext cx="4230563" cy="121560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fr-FR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fr-F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fr-FR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fr-FR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fr-FR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sub>
                            </m:sSub>
                            <m:r>
                              <a:rPr lang="fr-FR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fr-FR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fr-FR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fr-FR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)−1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fr-FR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fr-FR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sub>
                            </m:sSub>
                            <m:r>
                              <a:rPr lang="fr-FR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fr-FR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fr-FR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fr-FR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)−</m:t>
                            </m:r>
                            <m:sSub>
                              <m:sSubPr>
                                <m:ctrlPr>
                                  <a:rPr lang="fr-FR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fr-FR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fr-FR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fr-FR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  <m:r>
                          <m:rPr>
                            <m:nor/>
                          </m:rPr>
                          <a:rPr lang="fr-FR" sz="2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≃</m:t>
                        </m:r>
                        <m:r>
                          <m:rPr>
                            <m:nor/>
                          </m:rPr>
                          <a:rPr lang="fr-FR" sz="24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48</m:t>
                        </m:r>
                      </m:oMath>
                    </m:oMathPara>
                  </a14:m>
                  <a:endParaRPr lang="fr-FR" sz="2400" dirty="0"/>
                </a:p>
              </p:txBody>
            </p:sp>
          </mc:Choice>
          <mc:Fallback xmlns="">
            <p:sp>
              <p:nvSpPr>
                <p:cNvPr id="6" name="Object 42">
                  <a:extLst>
                    <a:ext uri="{FF2B5EF4-FFF2-40B4-BE49-F238E27FC236}">
                      <a16:creationId xmlns:a16="http://schemas.microsoft.com/office/drawing/2014/main" id="{857965CF-976E-0887-3D81-EFBCCB06AB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266442" y="2490580"/>
                  <a:ext cx="4230563" cy="121560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094039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80A65-C5C2-2748-0C19-F389E6F35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èche : bas 4">
            <a:extLst>
              <a:ext uri="{FF2B5EF4-FFF2-40B4-BE49-F238E27FC236}">
                <a16:creationId xmlns:a16="http://schemas.microsoft.com/office/drawing/2014/main" id="{6918D948-19E0-A305-4459-AE46B63E6CD2}"/>
              </a:ext>
            </a:extLst>
          </p:cNvPr>
          <p:cNvSpPr/>
          <p:nvPr/>
        </p:nvSpPr>
        <p:spPr>
          <a:xfrm>
            <a:off x="4194754" y="2381603"/>
            <a:ext cx="343995" cy="1758273"/>
          </a:xfrm>
          <a:prstGeom prst="downArrow">
            <a:avLst/>
          </a:prstGeom>
          <a:solidFill>
            <a:srgbClr val="FFC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3F42038-1C1D-1EA0-D48B-CD7A30B4828B}"/>
              </a:ext>
            </a:extLst>
          </p:cNvPr>
          <p:cNvSpPr/>
          <p:nvPr/>
        </p:nvSpPr>
        <p:spPr>
          <a:xfrm>
            <a:off x="3894949" y="2012889"/>
            <a:ext cx="936104" cy="369332"/>
          </a:xfrm>
          <a:prstGeom prst="roundRect">
            <a:avLst>
              <a:gd name="adj" fmla="val 50000"/>
            </a:avLst>
          </a:prstGeom>
          <a:solidFill>
            <a:srgbClr val="FFC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04BA95-7CB3-F6E3-5864-A2E23098249F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alt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 from IWAA 2024 and Developments Since Then</a:t>
            </a:r>
            <a:endParaRPr lang="fr-FR" alt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0A5095B-6B47-300A-83A5-871270456A1D}"/>
              </a:ext>
            </a:extLst>
          </p:cNvPr>
          <p:cNvSpPr txBox="1"/>
          <p:nvPr/>
        </p:nvSpPr>
        <p:spPr>
          <a:xfrm>
            <a:off x="166366" y="899517"/>
            <a:ext cx="811893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Traceable to the International System of Units (SI)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definition of 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metre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is ensured by knowledge of the RF wave locked to a Rubidium clock.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Instrumental uncertainty between 0.3 mm and 0.7 mm (</a:t>
            </a:r>
            <a:r>
              <a:rPr lang="en-US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9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SNRs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from 60 dB to 50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dB.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This was verified by field measurements.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Range up to 8 km.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D43D15C-E629-A2D8-DA73-75390709DC4B}"/>
              </a:ext>
            </a:extLst>
          </p:cNvPr>
          <p:cNvGrpSpPr/>
          <p:nvPr/>
        </p:nvGrpSpPr>
        <p:grpSpPr>
          <a:xfrm>
            <a:off x="1823343" y="2949649"/>
            <a:ext cx="616691" cy="235151"/>
            <a:chOff x="652421" y="5886000"/>
            <a:chExt cx="3780000" cy="1441356"/>
          </a:xfrm>
        </p:grpSpPr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81B23E88-2013-18F7-8F03-36C5A9988E58}"/>
                </a:ext>
              </a:extLst>
            </p:cNvPr>
            <p:cNvCxnSpPr>
              <a:cxnSpLocks/>
            </p:cNvCxnSpPr>
            <p:nvPr/>
          </p:nvCxnSpPr>
          <p:spPr>
            <a:xfrm>
              <a:off x="652421" y="5886000"/>
              <a:ext cx="3780000" cy="14400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BF7ECB04-09E8-6C10-A0DC-9EF716FB24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2421" y="5887356"/>
              <a:ext cx="3780000" cy="14400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7523F7C7-1F4B-F837-D9CE-575096262C07}"/>
              </a:ext>
            </a:extLst>
          </p:cNvPr>
          <p:cNvSpPr txBox="1"/>
          <p:nvPr/>
        </p:nvSpPr>
        <p:spPr>
          <a:xfrm>
            <a:off x="2399407" y="2888659"/>
            <a:ext cx="3744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12.3 km</a:t>
            </a:r>
            <a:r>
              <a:rPr lang="en-US" sz="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fr-FR" dirty="0"/>
          </a:p>
        </p:txBody>
      </p:sp>
      <p:sp>
        <p:nvSpPr>
          <p:cNvPr id="11269" name="ZoneTexte 11268">
            <a:extLst>
              <a:ext uri="{FF2B5EF4-FFF2-40B4-BE49-F238E27FC236}">
                <a16:creationId xmlns:a16="http://schemas.microsoft.com/office/drawing/2014/main" id="{411D87ED-8C0D-5D78-8934-ACB3D7376252}"/>
              </a:ext>
            </a:extLst>
          </p:cNvPr>
          <p:cNvSpPr txBox="1"/>
          <p:nvPr/>
        </p:nvSpPr>
        <p:spPr>
          <a:xfrm>
            <a:off x="453600" y="3164400"/>
            <a:ext cx="67960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Tested on the CERN geodetic network in 2025.</a:t>
            </a:r>
          </a:p>
        </p:txBody>
      </p:sp>
      <p:sp>
        <p:nvSpPr>
          <p:cNvPr id="11271" name="Rectangle : coins arrondis 11270">
            <a:extLst>
              <a:ext uri="{FF2B5EF4-FFF2-40B4-BE49-F238E27FC236}">
                <a16:creationId xmlns:a16="http://schemas.microsoft.com/office/drawing/2014/main" id="{0D575322-44E6-8E16-E075-2E3AB5FCC7E8}"/>
              </a:ext>
            </a:extLst>
          </p:cNvPr>
          <p:cNvSpPr/>
          <p:nvPr/>
        </p:nvSpPr>
        <p:spPr>
          <a:xfrm>
            <a:off x="-77440" y="184551"/>
            <a:ext cx="432048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273" name="Espace réservé du numéro de diapositive 5">
            <a:extLst>
              <a:ext uri="{FF2B5EF4-FFF2-40B4-BE49-F238E27FC236}">
                <a16:creationId xmlns:a16="http://schemas.microsoft.com/office/drawing/2014/main" id="{436BE6CC-0DEA-8B42-55CD-73D60EB4683D}"/>
              </a:ext>
            </a:extLst>
          </p:cNvPr>
          <p:cNvSpPr txBox="1">
            <a:spLocks/>
          </p:cNvSpPr>
          <p:nvPr/>
        </p:nvSpPr>
        <p:spPr>
          <a:xfrm>
            <a:off x="-333690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5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75" name="Image 11274" descr="Une image contenant plein air, ciel, personne, trépied&#10;&#10;Le contenu généré par l’IA peut être incorrect.">
            <a:extLst>
              <a:ext uri="{FF2B5EF4-FFF2-40B4-BE49-F238E27FC236}">
                <a16:creationId xmlns:a16="http://schemas.microsoft.com/office/drawing/2014/main" id="{F2AD5F1C-D73C-3B6D-0E6B-CE061EE763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81974" y="734065"/>
            <a:ext cx="5257800" cy="68202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7B5DB94-FD72-132B-DD09-7609CEAD4F81}"/>
              </a:ext>
            </a:extLst>
          </p:cNvPr>
          <p:cNvSpPr txBox="1"/>
          <p:nvPr/>
        </p:nvSpPr>
        <p:spPr>
          <a:xfrm>
            <a:off x="593703" y="4231706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satisfying result over </a:t>
            </a:r>
            <a:r>
              <a:rPr lang="en-US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kilometres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not good enough over short distances up to 100 m.</a:t>
            </a:r>
            <a:endParaRPr lang="fr-FR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6756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28" grpId="0"/>
      <p:bldP spid="11269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29070-FFAB-1C79-CCB0-3785768B5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E3E0D9-21C9-122C-220C-DB30B8B886DE}"/>
              </a:ext>
            </a:extLst>
          </p:cNvPr>
          <p:cNvSpPr/>
          <p:nvPr/>
        </p:nvSpPr>
        <p:spPr>
          <a:xfrm>
            <a:off x="0" y="-1"/>
            <a:ext cx="13439775" cy="7559675"/>
          </a:xfrm>
          <a:prstGeom prst="rect">
            <a:avLst/>
          </a:prstGeom>
          <a:solidFill>
            <a:srgbClr val="D6DC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86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109913-84A6-8040-A4F6-6DE6710FD315}"/>
              </a:ext>
            </a:extLst>
          </p:cNvPr>
          <p:cNvSpPr/>
          <p:nvPr/>
        </p:nvSpPr>
        <p:spPr>
          <a:xfrm>
            <a:off x="-1" y="2699717"/>
            <a:ext cx="13439775" cy="1625330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86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8882198-3DC7-3060-5792-3868824C14FF}"/>
              </a:ext>
            </a:extLst>
          </p:cNvPr>
          <p:cNvSpPr txBox="1"/>
          <p:nvPr/>
        </p:nvSpPr>
        <p:spPr>
          <a:xfrm>
            <a:off x="1" y="3056400"/>
            <a:ext cx="134397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714"/>
              </a:spcAft>
            </a:pPr>
            <a:r>
              <a:rPr lang="en-US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reduce the instrumental uncertainty ?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3DB2084-5870-5EE1-1E1F-FF4DA5C640D6}"/>
              </a:ext>
            </a:extLst>
          </p:cNvPr>
          <p:cNvSpPr/>
          <p:nvPr/>
        </p:nvSpPr>
        <p:spPr>
          <a:xfrm>
            <a:off x="-77440" y="184551"/>
            <a:ext cx="432048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D8F5B5ED-7DA5-06D6-09A8-8D360B46D861}"/>
              </a:ext>
            </a:extLst>
          </p:cNvPr>
          <p:cNvSpPr txBox="1">
            <a:spLocks/>
          </p:cNvSpPr>
          <p:nvPr/>
        </p:nvSpPr>
        <p:spPr>
          <a:xfrm>
            <a:off x="-333690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6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200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AB3FD02C-899A-17AD-BD79-0A93BA63A3BB}"/>
              </a:ext>
            </a:extLst>
          </p:cNvPr>
          <p:cNvSpPr/>
          <p:nvPr/>
        </p:nvSpPr>
        <p:spPr>
          <a:xfrm>
            <a:off x="5073228" y="1197435"/>
            <a:ext cx="703844" cy="562356"/>
          </a:xfrm>
          <a:prstGeom prst="roundRect">
            <a:avLst>
              <a:gd name="adj" fmla="val 48284"/>
            </a:avLst>
          </a:prstGeom>
          <a:solidFill>
            <a:srgbClr val="A0C4E6"/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00ACE2E-0E54-C8C7-002F-408B54FD7AC5}"/>
              </a:ext>
            </a:extLst>
          </p:cNvPr>
          <p:cNvGrpSpPr/>
          <p:nvPr/>
        </p:nvGrpSpPr>
        <p:grpSpPr>
          <a:xfrm>
            <a:off x="815231" y="1949257"/>
            <a:ext cx="4534278" cy="3061544"/>
            <a:chOff x="815231" y="1949257"/>
            <a:chExt cx="4534278" cy="3061544"/>
          </a:xfrm>
        </p:grpSpPr>
        <p:sp>
          <p:nvSpPr>
            <p:cNvPr id="79" name="Flèche : bas 78">
              <a:extLst>
                <a:ext uri="{FF2B5EF4-FFF2-40B4-BE49-F238E27FC236}">
                  <a16:creationId xmlns:a16="http://schemas.microsoft.com/office/drawing/2014/main" id="{60414033-5015-54A9-9CBB-FBF2C36A22BE}"/>
                </a:ext>
              </a:extLst>
            </p:cNvPr>
            <p:cNvSpPr/>
            <p:nvPr/>
          </p:nvSpPr>
          <p:spPr>
            <a:xfrm rot="3587865">
              <a:off x="4306625" y="1194404"/>
              <a:ext cx="288032" cy="1797737"/>
            </a:xfrm>
            <a:prstGeom prst="downArrow">
              <a:avLst/>
            </a:prstGeom>
            <a:solidFill>
              <a:srgbClr val="A0C4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A71D95DE-0752-27B8-B8C6-D06737B6DA9E}"/>
                </a:ext>
              </a:extLst>
            </p:cNvPr>
            <p:cNvSpPr txBox="1"/>
            <p:nvPr/>
          </p:nvSpPr>
          <p:spPr>
            <a:xfrm>
              <a:off x="894110" y="2646000"/>
              <a:ext cx="2704668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000" i="0" dirty="0" err="1">
                  <a:solidFill>
                    <a:srgbClr val="0070C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we</a:t>
              </a:r>
              <a:r>
                <a:rPr lang="fr-FR" sz="2000" i="0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2000" i="0" dirty="0" err="1">
                  <a:solidFill>
                    <a:srgbClr val="0070C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keep</a:t>
              </a:r>
              <a:r>
                <a:rPr lang="fr-FR" sz="2000" i="0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2000" i="0" dirty="0" err="1">
                  <a:solidFill>
                    <a:srgbClr val="0070C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using</a:t>
              </a:r>
              <a:r>
                <a:rPr lang="fr-FR" sz="2000" i="0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ADM</a:t>
              </a:r>
              <a:br>
                <a:rPr lang="fr-FR" sz="2000" i="0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2000" i="0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at </a:t>
              </a:r>
              <a:r>
                <a:rPr lang="el-GR" sz="2000" i="0" dirty="0">
                  <a:solidFill>
                    <a:srgbClr val="0070C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λ</a:t>
              </a:r>
              <a:r>
                <a:rPr lang="fr-FR" sz="2000" i="0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= 1.5 µm</a:t>
              </a:r>
              <a:br>
                <a:rPr lang="fr-FR" sz="2000" i="0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2000" i="1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r>
                <a:rPr lang="fr-FR" sz="2000" i="0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~ 2 µm (</a:t>
              </a:r>
              <a:r>
                <a:rPr lang="fr-FR" sz="2000" i="1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k</a:t>
              </a:r>
              <a:r>
                <a:rPr lang="fr-FR" sz="900" i="0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2000" i="0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  <a:r>
                <a:rPr lang="fr-FR" sz="900" i="0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2000" i="0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1)</a:t>
              </a:r>
            </a:p>
          </p:txBody>
        </p:sp>
        <p:sp>
          <p:nvSpPr>
            <p:cNvPr id="89" name="Flèche : bas 88">
              <a:extLst>
                <a:ext uri="{FF2B5EF4-FFF2-40B4-BE49-F238E27FC236}">
                  <a16:creationId xmlns:a16="http://schemas.microsoft.com/office/drawing/2014/main" id="{DEB276E2-ED64-58EC-1288-6B94832F0F4F}"/>
                </a:ext>
              </a:extLst>
            </p:cNvPr>
            <p:cNvSpPr/>
            <p:nvPr/>
          </p:nvSpPr>
          <p:spPr>
            <a:xfrm>
              <a:off x="2086610" y="3722960"/>
              <a:ext cx="288032" cy="648671"/>
            </a:xfrm>
            <a:prstGeom prst="downArrow">
              <a:avLst/>
            </a:prstGeom>
            <a:solidFill>
              <a:srgbClr val="82B2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ZoneTexte 90">
                  <a:extLst>
                    <a:ext uri="{FF2B5EF4-FFF2-40B4-BE49-F238E27FC236}">
                      <a16:creationId xmlns:a16="http://schemas.microsoft.com/office/drawing/2014/main" id="{E6079895-18F7-EDC0-CB63-25BABCCFD5EB}"/>
                    </a:ext>
                  </a:extLst>
                </p:cNvPr>
                <p:cNvSpPr txBox="1"/>
                <p:nvPr/>
              </p:nvSpPr>
              <p:spPr>
                <a:xfrm>
                  <a:off x="815231" y="4312468"/>
                  <a:ext cx="2824326" cy="69833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fr-FR" sz="1800">
                                <a:latin typeface="Cambria Math" panose="02040503050406030204" pitchFamily="18" charset="0"/>
                              </a:rPr>
                              <m:t>1064</m:t>
                            </m:r>
                          </m:sub>
                        </m:s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fr-FR" b="0" i="0" smtClean="0">
                                <a:latin typeface="Cambria Math" panose="02040503050406030204" pitchFamily="18" charset="0"/>
                              </a:rPr>
                              <m:t>550</m:t>
                            </m:r>
                          </m:sub>
                        </m:sSub>
                        <m:r>
                          <a:rPr lang="fr-FR" i="1" smtClean="0">
                            <a:latin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fr-FR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fr-FR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fr-FR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064</m:t>
                                </m:r>
                              </m:sub>
                            </m:s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sub>
                            </m:s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fr-FR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fr-FR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fr-FR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550</m:t>
                                </m:r>
                              </m:sub>
                            </m:s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91" name="ZoneTexte 90">
                  <a:extLst>
                    <a:ext uri="{FF2B5EF4-FFF2-40B4-BE49-F238E27FC236}">
                      <a16:creationId xmlns:a16="http://schemas.microsoft.com/office/drawing/2014/main" id="{E6079895-18F7-EDC0-CB63-25BABCCFD5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5231" y="4312468"/>
                  <a:ext cx="2824326" cy="69833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604393C8-A350-91D2-0359-3F1AFAEC734A}"/>
              </a:ext>
            </a:extLst>
          </p:cNvPr>
          <p:cNvGrpSpPr/>
          <p:nvPr/>
        </p:nvGrpSpPr>
        <p:grpSpPr>
          <a:xfrm>
            <a:off x="4920" y="5580037"/>
            <a:ext cx="13439775" cy="1979638"/>
            <a:chOff x="0" y="5580037"/>
            <a:chExt cx="13439775" cy="1979638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11E6031-1861-B886-BC09-C90A29B0669A}"/>
                </a:ext>
              </a:extLst>
            </p:cNvPr>
            <p:cNvSpPr/>
            <p:nvPr/>
          </p:nvSpPr>
          <p:spPr>
            <a:xfrm>
              <a:off x="0" y="5580037"/>
              <a:ext cx="13439775" cy="1979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F2B24137-3D2D-D84E-E6D9-FA54CF300D6B}"/>
                </a:ext>
              </a:extLst>
            </p:cNvPr>
            <p:cNvSpPr/>
            <p:nvPr/>
          </p:nvSpPr>
          <p:spPr>
            <a:xfrm>
              <a:off x="710773" y="5815793"/>
              <a:ext cx="703844" cy="562356"/>
            </a:xfrm>
            <a:prstGeom prst="roundRect">
              <a:avLst>
                <a:gd name="adj" fmla="val 48284"/>
              </a:avLst>
            </a:prstGeom>
            <a:solidFill>
              <a:srgbClr val="A0C4E6"/>
            </a:solidFill>
            <a:ln w="9525" cap="flat" cmpd="sng" algn="ctr">
              <a:solidFill>
                <a:srgbClr val="F2F2F2">
                  <a:alpha val="9804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10118" tIns="55059" rIns="110118" bIns="55059" numCol="1" rtlCol="0" anchor="t" anchorCtr="0" compatLnSpc="1">
              <a:prstTxWarp prst="textNoShape">
                <a:avLst/>
              </a:prstTxWarp>
            </a:bodyPr>
            <a:lstStyle/>
            <a:p>
              <a:pPr defTabSz="541047">
                <a:lnSpc>
                  <a:spcPct val="93000"/>
                </a:lnSpc>
                <a:buClr>
                  <a:srgbClr val="000000"/>
                </a:buClr>
                <a:buSzPct val="100000"/>
              </a:pPr>
              <a:endParaRPr lang="fr-FR" sz="2168">
                <a:solidFill>
                  <a:schemeClr val="tx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1997F846-6CBC-A759-A7BC-5FDBCCE52943}"/>
                </a:ext>
              </a:extLst>
            </p:cNvPr>
            <p:cNvSpPr/>
            <p:nvPr/>
          </p:nvSpPr>
          <p:spPr>
            <a:xfrm>
              <a:off x="5707207" y="5815793"/>
              <a:ext cx="1692000" cy="562356"/>
            </a:xfrm>
            <a:prstGeom prst="roundRect">
              <a:avLst>
                <a:gd name="adj" fmla="val 50000"/>
              </a:avLst>
            </a:prstGeom>
            <a:solidFill>
              <a:srgbClr val="FF0101">
                <a:alpha val="49804"/>
              </a:srgbClr>
            </a:solidFill>
            <a:ln w="9525" cap="flat" cmpd="sng" algn="ctr">
              <a:solidFill>
                <a:srgbClr val="F2F2F2">
                  <a:alpha val="9804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10118" tIns="55059" rIns="110118" bIns="55059" numCol="1" rtlCol="0" anchor="t" anchorCtr="0" compatLnSpc="1">
              <a:prstTxWarp prst="textNoShape">
                <a:avLst/>
              </a:prstTxWarp>
            </a:bodyPr>
            <a:lstStyle/>
            <a:p>
              <a:pPr defTabSz="541047">
                <a:lnSpc>
                  <a:spcPct val="93000"/>
                </a:lnSpc>
                <a:buClr>
                  <a:srgbClr val="000000"/>
                </a:buClr>
                <a:buSzPct val="100000"/>
              </a:pPr>
              <a:endParaRPr lang="fr-FR" sz="2168">
                <a:solidFill>
                  <a:schemeClr val="tx1"/>
                </a:solidFill>
                <a:latin typeface="Arial" charset="0"/>
                <a:ea typeface="ＭＳ Ｐゴシック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E2A5B40F-5B74-2F76-D827-66602EA832E8}"/>
                    </a:ext>
                  </a:extLst>
                </p:cNvPr>
                <p:cNvSpPr txBox="1"/>
                <p:nvPr/>
              </p:nvSpPr>
              <p:spPr>
                <a:xfrm>
                  <a:off x="485671" y="5923793"/>
                  <a:ext cx="1155962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sz="1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fr-FR" sz="1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r-FR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fr-FR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r-FR" sz="1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E2A5B40F-5B74-2F76-D827-66602EA832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5671" y="5923793"/>
                  <a:ext cx="1155962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ZoneTexte 45">
                  <a:extLst>
                    <a:ext uri="{FF2B5EF4-FFF2-40B4-BE49-F238E27FC236}">
                      <a16:creationId xmlns:a16="http://schemas.microsoft.com/office/drawing/2014/main" id="{68C4A2FE-7CB0-2ABA-08BD-A37F352B8B18}"/>
                    </a:ext>
                  </a:extLst>
                </p:cNvPr>
                <p:cNvSpPr txBox="1"/>
                <p:nvPr/>
              </p:nvSpPr>
              <p:spPr>
                <a:xfrm>
                  <a:off x="5619839" y="5923793"/>
                  <a:ext cx="189213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sz="1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fr-FR" sz="1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r-FR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fr-FR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fr-F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)−</m:t>
                        </m:r>
                        <m:r>
                          <a:rPr lang="fr-F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fr-F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r-FR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fr-FR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r-F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46" name="ZoneTexte 45">
                  <a:extLst>
                    <a:ext uri="{FF2B5EF4-FFF2-40B4-BE49-F238E27FC236}">
                      <a16:creationId xmlns:a16="http://schemas.microsoft.com/office/drawing/2014/main" id="{68C4A2FE-7CB0-2ABA-08BD-A37F352B8B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9839" y="5923793"/>
                  <a:ext cx="1892136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2AFECC2F-87D9-A1C4-2B00-10FA1D6B1D15}"/>
                    </a:ext>
                  </a:extLst>
                </p:cNvPr>
                <p:cNvSpPr txBox="1"/>
                <p:nvPr/>
              </p:nvSpPr>
              <p:spPr>
                <a:xfrm>
                  <a:off x="5855215" y="6696201"/>
                  <a:ext cx="6724983" cy="52604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532</m:t>
                            </m:r>
                          </m:sub>
                        </m:sSub>
                        <m:r>
                          <a:rPr lang="fr-FR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1064</m:t>
                            </m:r>
                          </m:sub>
                        </m:s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532</m:t>
                                </m:r>
                              </m:sub>
                            </m:sSub>
                          </m:num>
                          <m:den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fr-FR">
                            <a:latin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𝜑</m:t>
                                </m:r>
                              </m:e>
                              <m:sub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532</m:t>
                                </m:r>
                              </m:sub>
                            </m:sSub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−2×</m:t>
                            </m:r>
                            <m:sSub>
                              <m:sSub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𝜑</m:t>
                                </m:r>
                              </m:e>
                              <m:sub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1064</m:t>
                                </m:r>
                              </m:sub>
                            </m:sSub>
                          </m:num>
                          <m:den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den>
                        </m:f>
                        <m:r>
                          <a:rPr lang="fr-FR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532</m:t>
                                </m:r>
                              </m:sub>
                            </m:sSub>
                          </m:num>
                          <m:den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fr-FR">
                            <a:latin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532</m:t>
                                </m:r>
                              </m:sub>
                            </m:sSub>
                            <m:r>
                              <a:rPr lang="fr-FR">
                                <a:latin typeface="Cambria Math" panose="02040503050406030204" pitchFamily="18" charset="0"/>
                              </a:rPr>
                              <m:t>−2×</m:t>
                            </m:r>
                            <m:sSub>
                              <m:sSub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fr-FR">
                                    <a:latin typeface="Cambria Math" panose="02040503050406030204" pitchFamily="18" charset="0"/>
                                  </a:rPr>
                                  <m:t>1064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2AFECC2F-87D9-A1C4-2B00-10FA1D6B1D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55215" y="6696201"/>
                  <a:ext cx="6724983" cy="52604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5CFE7045-FD6B-39AE-746A-311A2DA1CEB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580037"/>
              <a:ext cx="13438800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Flèche : bas 61">
              <a:extLst>
                <a:ext uri="{FF2B5EF4-FFF2-40B4-BE49-F238E27FC236}">
                  <a16:creationId xmlns:a16="http://schemas.microsoft.com/office/drawing/2014/main" id="{C1997195-C8A9-101A-FC87-8048AC81F984}"/>
                </a:ext>
              </a:extLst>
            </p:cNvPr>
            <p:cNvSpPr/>
            <p:nvPr/>
          </p:nvSpPr>
          <p:spPr>
            <a:xfrm>
              <a:off x="6407688" y="6378149"/>
              <a:ext cx="288032" cy="408028"/>
            </a:xfrm>
            <a:prstGeom prst="downArrow">
              <a:avLst/>
            </a:prstGeom>
            <a:solidFill>
              <a:srgbClr val="F879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Flèche : bas 63">
              <a:extLst>
                <a:ext uri="{FF2B5EF4-FFF2-40B4-BE49-F238E27FC236}">
                  <a16:creationId xmlns:a16="http://schemas.microsoft.com/office/drawing/2014/main" id="{9A51A196-BA98-FA29-2AF9-551C08D706F1}"/>
                </a:ext>
              </a:extLst>
            </p:cNvPr>
            <p:cNvSpPr/>
            <p:nvPr/>
          </p:nvSpPr>
          <p:spPr>
            <a:xfrm>
              <a:off x="916909" y="6300117"/>
              <a:ext cx="288032" cy="487111"/>
            </a:xfrm>
            <a:prstGeom prst="downArrow">
              <a:avLst/>
            </a:prstGeom>
            <a:solidFill>
              <a:srgbClr val="A0C4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1D111355-4312-299C-E289-A72FA36AD482}"/>
              </a:ext>
            </a:extLst>
          </p:cNvPr>
          <p:cNvGrpSpPr/>
          <p:nvPr/>
        </p:nvGrpSpPr>
        <p:grpSpPr>
          <a:xfrm>
            <a:off x="7439967" y="1197436"/>
            <a:ext cx="3960440" cy="2463674"/>
            <a:chOff x="7439967" y="1197436"/>
            <a:chExt cx="3960440" cy="2463674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BDE16AC-CECE-8944-83B8-4F3A9A1CFBEF}"/>
                </a:ext>
              </a:extLst>
            </p:cNvPr>
            <p:cNvSpPr/>
            <p:nvPr/>
          </p:nvSpPr>
          <p:spPr>
            <a:xfrm>
              <a:off x="7524250" y="1197436"/>
              <a:ext cx="1692000" cy="562356"/>
            </a:xfrm>
            <a:prstGeom prst="roundRect">
              <a:avLst>
                <a:gd name="adj" fmla="val 50000"/>
              </a:avLst>
            </a:prstGeom>
            <a:solidFill>
              <a:srgbClr val="FF0101">
                <a:alpha val="49804"/>
              </a:srgbClr>
            </a:solidFill>
            <a:ln w="9525" cap="flat" cmpd="sng" algn="ctr">
              <a:solidFill>
                <a:srgbClr val="F2F2F2">
                  <a:alpha val="9804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10118" tIns="55059" rIns="110118" bIns="55059" numCol="1" rtlCol="0" anchor="t" anchorCtr="0" compatLnSpc="1">
              <a:prstTxWarp prst="textNoShape">
                <a:avLst/>
              </a:prstTxWarp>
            </a:bodyPr>
            <a:lstStyle/>
            <a:p>
              <a:pPr defTabSz="541047">
                <a:lnSpc>
                  <a:spcPct val="93000"/>
                </a:lnSpc>
                <a:buClr>
                  <a:srgbClr val="000000"/>
                </a:buClr>
                <a:buSzPct val="100000"/>
              </a:pPr>
              <a:endParaRPr lang="fr-FR" sz="2168">
                <a:solidFill>
                  <a:schemeClr val="tx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96EB19D9-F787-8211-DFED-050EBC5C4405}"/>
                </a:ext>
              </a:extLst>
            </p:cNvPr>
            <p:cNvSpPr txBox="1"/>
            <p:nvPr/>
          </p:nvSpPr>
          <p:spPr>
            <a:xfrm>
              <a:off x="7439967" y="2645447"/>
              <a:ext cx="396044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i="0" dirty="0" err="1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difference</a:t>
              </a:r>
              <a:r>
                <a:rPr lang="fr-FR" sz="200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in </a:t>
              </a:r>
              <a:r>
                <a:rPr lang="fr-FR" sz="2000" i="0" dirty="0" err="1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optical</a:t>
              </a:r>
              <a:r>
                <a:rPr lang="fr-FR" sz="200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2000" i="0" dirty="0" err="1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path</a:t>
              </a:r>
              <a:r>
                <a:rPr lang="fr-FR" sz="200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2000" i="0" dirty="0" err="1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lengths</a:t>
              </a:r>
              <a:br>
                <a:rPr lang="fr-FR" sz="200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2000" i="0" dirty="0" err="1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between</a:t>
              </a:r>
              <a:r>
                <a:rPr lang="fr-FR" sz="200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the </a:t>
              </a:r>
              <a:r>
                <a:rPr lang="fr-FR" sz="2000" i="0" dirty="0" err="1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two</a:t>
              </a:r>
              <a:r>
                <a:rPr lang="fr-FR" sz="200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2000" i="0" dirty="0" err="1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wavelengths</a:t>
              </a:r>
              <a:br>
                <a:rPr lang="fr-FR" sz="2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2000" i="1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r>
                <a:rPr lang="fr-FR" sz="200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= 6.7 µm (</a:t>
              </a:r>
              <a:r>
                <a:rPr lang="fr-FR" sz="2000" i="1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k</a:t>
              </a:r>
              <a:r>
                <a:rPr lang="fr-FR" sz="90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200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  <a:r>
                <a:rPr lang="fr-FR" sz="90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2000" i="0" dirty="0">
                  <a:solidFill>
                    <a:srgbClr val="C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1)</a:t>
              </a:r>
            </a:p>
          </p:txBody>
        </p:sp>
        <p:sp>
          <p:nvSpPr>
            <p:cNvPr id="11" name="Flèche : bas 10">
              <a:extLst>
                <a:ext uri="{FF2B5EF4-FFF2-40B4-BE49-F238E27FC236}">
                  <a16:creationId xmlns:a16="http://schemas.microsoft.com/office/drawing/2014/main" id="{3EF386FA-5E9A-2DDD-BCF4-5167992F8B99}"/>
                </a:ext>
              </a:extLst>
            </p:cNvPr>
            <p:cNvSpPr/>
            <p:nvPr/>
          </p:nvSpPr>
          <p:spPr>
            <a:xfrm rot="19046445">
              <a:off x="8767366" y="1488067"/>
              <a:ext cx="288032" cy="1297342"/>
            </a:xfrm>
            <a:prstGeom prst="downArrow">
              <a:avLst/>
            </a:prstGeom>
            <a:solidFill>
              <a:srgbClr val="FF808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5A99E191-35E6-FCA6-1FD7-1ACE58B3215E}"/>
              </a:ext>
            </a:extLst>
          </p:cNvPr>
          <p:cNvGrpSpPr/>
          <p:nvPr/>
        </p:nvGrpSpPr>
        <p:grpSpPr>
          <a:xfrm>
            <a:off x="3887575" y="683493"/>
            <a:ext cx="3465353" cy="2942046"/>
            <a:chOff x="3887575" y="683493"/>
            <a:chExt cx="3465353" cy="2942046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BA0412FA-EF28-DC5E-D651-9ED459F290D6}"/>
                </a:ext>
              </a:extLst>
            </p:cNvPr>
            <p:cNvSpPr/>
            <p:nvPr/>
          </p:nvSpPr>
          <p:spPr bwMode="auto">
            <a:xfrm>
              <a:off x="5840928" y="683493"/>
              <a:ext cx="1512000" cy="1512000"/>
            </a:xfrm>
            <a:prstGeom prst="ellipse">
              <a:avLst/>
            </a:prstGeom>
            <a:solidFill>
              <a:srgbClr val="FFC000">
                <a:alpha val="50196"/>
              </a:srgbClr>
            </a:solidFill>
            <a:ln w="9525" cap="flat" cmpd="sng" algn="ctr">
              <a:solidFill>
                <a:srgbClr val="F2F2F2">
                  <a:alpha val="9804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110118" tIns="55059" rIns="110118" bIns="55059" numCol="1" rtlCol="0" anchor="t" anchorCtr="0" compatLnSpc="1">
              <a:prstTxWarp prst="textNoShape">
                <a:avLst/>
              </a:prstTxWarp>
            </a:bodyPr>
            <a:lstStyle/>
            <a:p>
              <a:pPr defTabSz="541047" eaLnBrk="1">
                <a:lnSpc>
                  <a:spcPct val="93000"/>
                </a:lnSpc>
                <a:buClr>
                  <a:srgbClr val="000000"/>
                </a:buClr>
                <a:buSzPct val="100000"/>
              </a:pPr>
              <a:endParaRPr lang="fr-FR" sz="2168" dirty="0">
                <a:latin typeface="Arial" charset="0"/>
                <a:ea typeface="ＭＳ Ｐゴシック" charset="0"/>
                <a:cs typeface="Arial Unicode MS" charset="0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534265F-D7A5-2EAF-0C16-26601E6F830F}"/>
                </a:ext>
              </a:extLst>
            </p:cNvPr>
            <p:cNvSpPr txBox="1"/>
            <p:nvPr/>
          </p:nvSpPr>
          <p:spPr>
            <a:xfrm>
              <a:off x="3887575" y="2640654"/>
              <a:ext cx="3296095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= 48</a:t>
              </a:r>
            </a:p>
            <a:p>
              <a:pPr algn="ctr"/>
              <a:r>
                <a:rPr lang="en-US" sz="20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physical model</a:t>
              </a:r>
              <a:br>
                <a:rPr lang="en-US" sz="20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(group index | 780 &amp; 1560 nm)</a:t>
              </a:r>
              <a:endParaRPr lang="fr-FR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lèche : bas 14">
              <a:extLst>
                <a:ext uri="{FF2B5EF4-FFF2-40B4-BE49-F238E27FC236}">
                  <a16:creationId xmlns:a16="http://schemas.microsoft.com/office/drawing/2014/main" id="{C541BE43-91DE-5A86-1DF3-C94C100EF832}"/>
                </a:ext>
              </a:extLst>
            </p:cNvPr>
            <p:cNvSpPr/>
            <p:nvPr/>
          </p:nvSpPr>
          <p:spPr>
            <a:xfrm rot="2580000">
              <a:off x="5836494" y="1833281"/>
              <a:ext cx="288032" cy="901537"/>
            </a:xfrm>
            <a:prstGeom prst="downArrow">
              <a:avLst/>
            </a:prstGeom>
            <a:solidFill>
              <a:srgbClr val="FFD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42">
                <a:extLst>
                  <a:ext uri="{FF2B5EF4-FFF2-40B4-BE49-F238E27FC236}">
                    <a16:creationId xmlns:a16="http://schemas.microsoft.com/office/drawing/2014/main" id="{5F1AC382-FEB8-6759-3FEF-8252AD97A394}"/>
                  </a:ext>
                </a:extLst>
              </p:cNvPr>
              <p:cNvSpPr txBox="1"/>
              <p:nvPr/>
            </p:nvSpPr>
            <p:spPr bwMode="auto">
              <a:xfrm>
                <a:off x="3877744" y="1128069"/>
                <a:ext cx="5578447" cy="8029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)−1</m:t>
                          </m:r>
                        </m:num>
                        <m:den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" name="Object 42">
                <a:extLst>
                  <a:ext uri="{FF2B5EF4-FFF2-40B4-BE49-F238E27FC236}">
                    <a16:creationId xmlns:a16="http://schemas.microsoft.com/office/drawing/2014/main" id="{5F1AC382-FEB8-6759-3FEF-8252AD97A3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77744" y="1128069"/>
                <a:ext cx="5578447" cy="80294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990E383D-7813-DDE1-C2EB-881BD604E549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alt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approach for the air-index compensation</a:t>
            </a:r>
            <a:endParaRPr lang="fr-FR" alt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7020DA5-A432-B04C-AB2E-4D00AF2DAC74}"/>
              </a:ext>
            </a:extLst>
          </p:cNvPr>
          <p:cNvSpPr/>
          <p:nvPr/>
        </p:nvSpPr>
        <p:spPr>
          <a:xfrm>
            <a:off x="-77440" y="184551"/>
            <a:ext cx="432048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space réservé du numéro de diapositive 5">
            <a:extLst>
              <a:ext uri="{FF2B5EF4-FFF2-40B4-BE49-F238E27FC236}">
                <a16:creationId xmlns:a16="http://schemas.microsoft.com/office/drawing/2014/main" id="{EC2E04BA-64E1-CE2A-1812-623CC5D11735}"/>
              </a:ext>
            </a:extLst>
          </p:cNvPr>
          <p:cNvSpPr txBox="1">
            <a:spLocks/>
          </p:cNvSpPr>
          <p:nvPr/>
        </p:nvSpPr>
        <p:spPr>
          <a:xfrm>
            <a:off x="-333690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7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Flèche : bas 28">
            <a:extLst>
              <a:ext uri="{FF2B5EF4-FFF2-40B4-BE49-F238E27FC236}">
                <a16:creationId xmlns:a16="http://schemas.microsoft.com/office/drawing/2014/main" id="{A682C830-0403-33C1-7308-0BB44EEBA1BC}"/>
              </a:ext>
            </a:extLst>
          </p:cNvPr>
          <p:cNvSpPr/>
          <p:nvPr/>
        </p:nvSpPr>
        <p:spPr>
          <a:xfrm>
            <a:off x="9276171" y="3726872"/>
            <a:ext cx="288032" cy="648671"/>
          </a:xfrm>
          <a:prstGeom prst="downArrow">
            <a:avLst/>
          </a:prstGeom>
          <a:solidFill>
            <a:srgbClr val="FF8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17F1DAC-D460-62C8-8AD8-F57881966D5D}"/>
              </a:ext>
            </a:extLst>
          </p:cNvPr>
          <p:cNvSpPr txBox="1"/>
          <p:nvPr/>
        </p:nvSpPr>
        <p:spPr>
          <a:xfrm>
            <a:off x="7439967" y="4438272"/>
            <a:ext cx="3960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fr-FR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propose to use </a:t>
            </a:r>
            <a:r>
              <a:rPr lang="fr-FR" sz="200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interferometry</a:t>
            </a:r>
            <a:endParaRPr lang="fr-FR" sz="200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at 532 nm and 1064 nm</a:t>
            </a:r>
          </a:p>
          <a:p>
            <a:pPr algn="ctr"/>
            <a:r>
              <a:rPr lang="fr-FR" sz="20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fr-FR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 20 nm (</a:t>
            </a:r>
            <a:r>
              <a:rPr lang="fr-FR" sz="20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fr-FR" sz="9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fr-FR" sz="9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endParaRPr lang="fr-FR" sz="200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F0F53B67-08E4-C3F8-01E0-689DEB84FEA9}"/>
              </a:ext>
            </a:extLst>
          </p:cNvPr>
          <p:cNvSpPr txBox="1"/>
          <p:nvPr/>
        </p:nvSpPr>
        <p:spPr>
          <a:xfrm>
            <a:off x="3733687" y="4402484"/>
            <a:ext cx="360387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= 65</a:t>
            </a:r>
          </a:p>
          <a:p>
            <a:pPr algn="ctr"/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(phase index | 532 &amp; 1064 nm)</a:t>
            </a:r>
            <a:endParaRPr lang="fr-FR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Flèche : bas 58">
            <a:extLst>
              <a:ext uri="{FF2B5EF4-FFF2-40B4-BE49-F238E27FC236}">
                <a16:creationId xmlns:a16="http://schemas.microsoft.com/office/drawing/2014/main" id="{07362D2F-06FC-06F8-1916-3B10B46112B9}"/>
              </a:ext>
            </a:extLst>
          </p:cNvPr>
          <p:cNvSpPr/>
          <p:nvPr/>
        </p:nvSpPr>
        <p:spPr>
          <a:xfrm>
            <a:off x="5390588" y="3726000"/>
            <a:ext cx="288032" cy="648671"/>
          </a:xfrm>
          <a:prstGeom prst="downArrow">
            <a:avLst/>
          </a:prstGeom>
          <a:solidFill>
            <a:srgbClr val="FFD3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8" name="Groupe 87">
            <a:extLst>
              <a:ext uri="{FF2B5EF4-FFF2-40B4-BE49-F238E27FC236}">
                <a16:creationId xmlns:a16="http://schemas.microsoft.com/office/drawing/2014/main" id="{FE843191-8754-15CB-06AF-CA9B5B37FB85}"/>
              </a:ext>
            </a:extLst>
          </p:cNvPr>
          <p:cNvGrpSpPr/>
          <p:nvPr/>
        </p:nvGrpSpPr>
        <p:grpSpPr>
          <a:xfrm>
            <a:off x="1670452" y="5815050"/>
            <a:ext cx="3112335" cy="1261682"/>
            <a:chOff x="1670452" y="5815050"/>
            <a:chExt cx="3112335" cy="1261682"/>
          </a:xfrm>
        </p:grpSpPr>
        <p:sp>
          <p:nvSpPr>
            <p:cNvPr id="65" name="Rectangle : coins arrondis 64">
              <a:extLst>
                <a:ext uri="{FF2B5EF4-FFF2-40B4-BE49-F238E27FC236}">
                  <a16:creationId xmlns:a16="http://schemas.microsoft.com/office/drawing/2014/main" id="{86D7754F-C5C9-3A5E-0F01-7E984A826EF9}"/>
                </a:ext>
              </a:extLst>
            </p:cNvPr>
            <p:cNvSpPr/>
            <p:nvPr/>
          </p:nvSpPr>
          <p:spPr>
            <a:xfrm>
              <a:off x="2276714" y="6660000"/>
              <a:ext cx="720080" cy="416732"/>
            </a:xfrm>
            <a:prstGeom prst="roundRect">
              <a:avLst>
                <a:gd name="adj" fmla="val 50000"/>
              </a:avLst>
            </a:prstGeom>
            <a:solidFill>
              <a:srgbClr val="97B88B"/>
            </a:solidFill>
            <a:ln w="9525" cap="flat" cmpd="sng" algn="ctr">
              <a:solidFill>
                <a:srgbClr val="F2F2F2">
                  <a:alpha val="9804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10118" tIns="55059" rIns="110118" bIns="55059" numCol="1" rtlCol="0" anchor="t" anchorCtr="0" compatLnSpc="1">
              <a:prstTxWarp prst="textNoShape">
                <a:avLst/>
              </a:prstTxWarp>
            </a:bodyPr>
            <a:lstStyle/>
            <a:p>
              <a:pPr defTabSz="541047">
                <a:lnSpc>
                  <a:spcPct val="93000"/>
                </a:lnSpc>
                <a:buClr>
                  <a:srgbClr val="000000"/>
                </a:buClr>
                <a:buSzPct val="100000"/>
              </a:pPr>
              <a:endParaRPr lang="fr-FR" sz="2168">
                <a:solidFill>
                  <a:schemeClr val="tx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61" name="Rectangle : coins arrondis 60">
              <a:extLst>
                <a:ext uri="{FF2B5EF4-FFF2-40B4-BE49-F238E27FC236}">
                  <a16:creationId xmlns:a16="http://schemas.microsoft.com/office/drawing/2014/main" id="{68933ADF-F397-43C5-68B8-C93756B61B7E}"/>
                </a:ext>
              </a:extLst>
            </p:cNvPr>
            <p:cNvSpPr/>
            <p:nvPr/>
          </p:nvSpPr>
          <p:spPr>
            <a:xfrm>
              <a:off x="3609255" y="6660000"/>
              <a:ext cx="720080" cy="416732"/>
            </a:xfrm>
            <a:prstGeom prst="roundRect">
              <a:avLst>
                <a:gd name="adj" fmla="val 50000"/>
              </a:avLst>
            </a:prstGeom>
            <a:solidFill>
              <a:srgbClr val="E19BD9"/>
            </a:solidFill>
            <a:ln w="9525" cap="flat" cmpd="sng" algn="ctr">
              <a:solidFill>
                <a:srgbClr val="F2F2F2">
                  <a:alpha val="9804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10118" tIns="55059" rIns="110118" bIns="55059" numCol="1" rtlCol="0" anchor="t" anchorCtr="0" compatLnSpc="1">
              <a:prstTxWarp prst="textNoShape">
                <a:avLst/>
              </a:prstTxWarp>
            </a:bodyPr>
            <a:lstStyle/>
            <a:p>
              <a:pPr defTabSz="541047">
                <a:lnSpc>
                  <a:spcPct val="93000"/>
                </a:lnSpc>
                <a:buClr>
                  <a:srgbClr val="000000"/>
                </a:buClr>
                <a:buSzPct val="100000"/>
              </a:pPr>
              <a:endParaRPr lang="fr-FR" sz="2168">
                <a:solidFill>
                  <a:schemeClr val="tx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127704D1-9C8B-1391-3296-AFEFE6013BBC}"/>
                </a:ext>
              </a:extLst>
            </p:cNvPr>
            <p:cNvSpPr txBox="1"/>
            <p:nvPr/>
          </p:nvSpPr>
          <p:spPr>
            <a:xfrm>
              <a:off x="1670452" y="5815050"/>
              <a:ext cx="1582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fractional</a:t>
              </a:r>
              <a:r>
                <a:rPr lang="fr-FR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part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4399B192-061C-58E8-8A58-889898B4804D}"/>
                </a:ext>
              </a:extLst>
            </p:cNvPr>
            <p:cNvSpPr txBox="1"/>
            <p:nvPr/>
          </p:nvSpPr>
          <p:spPr>
            <a:xfrm>
              <a:off x="3431135" y="5815050"/>
              <a:ext cx="1351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>
                  <a:solidFill>
                    <a:srgbClr val="D86E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integer</a:t>
              </a:r>
              <a:r>
                <a:rPr lang="fr-FR" dirty="0">
                  <a:solidFill>
                    <a:srgbClr val="D86E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part</a:t>
              </a:r>
            </a:p>
          </p:txBody>
        </p:sp>
        <p:cxnSp>
          <p:nvCxnSpPr>
            <p:cNvPr id="69" name="Connecteur droit 68">
              <a:extLst>
                <a:ext uri="{FF2B5EF4-FFF2-40B4-BE49-F238E27FC236}">
                  <a16:creationId xmlns:a16="http://schemas.microsoft.com/office/drawing/2014/main" id="{B4CC19D9-A138-41A2-A93B-D3A35D65C012}"/>
                </a:ext>
              </a:extLst>
            </p:cNvPr>
            <p:cNvCxnSpPr>
              <a:cxnSpLocks/>
            </p:cNvCxnSpPr>
            <p:nvPr/>
          </p:nvCxnSpPr>
          <p:spPr>
            <a:xfrm>
              <a:off x="2466180" y="6196995"/>
              <a:ext cx="144000" cy="540355"/>
            </a:xfrm>
            <a:prstGeom prst="line">
              <a:avLst/>
            </a:prstGeom>
            <a:ln w="28575">
              <a:solidFill>
                <a:srgbClr val="97B88B"/>
              </a:solidFill>
              <a:head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cteur droit 70">
              <a:extLst>
                <a:ext uri="{FF2B5EF4-FFF2-40B4-BE49-F238E27FC236}">
                  <a16:creationId xmlns:a16="http://schemas.microsoft.com/office/drawing/2014/main" id="{F7484AB9-DA2D-6AB0-48A5-74E0FC71AB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9225" y="6184443"/>
              <a:ext cx="144000" cy="540000"/>
            </a:xfrm>
            <a:prstGeom prst="line">
              <a:avLst/>
            </a:prstGeom>
            <a:ln w="28575">
              <a:solidFill>
                <a:srgbClr val="E19BD9"/>
              </a:solidFill>
              <a:head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7FE24589-8099-4DCD-5458-1AE4ECFF7689}"/>
                  </a:ext>
                </a:extLst>
              </p:cNvPr>
              <p:cNvSpPr txBox="1"/>
              <p:nvPr/>
            </p:nvSpPr>
            <p:spPr>
              <a:xfrm>
                <a:off x="733733" y="6710180"/>
                <a:ext cx="3537250" cy="5260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1064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fr-FR"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7FE24589-8099-4DCD-5458-1AE4ECFF76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733" y="6710180"/>
                <a:ext cx="3537250" cy="52604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9" name="Groupe 98">
            <a:extLst>
              <a:ext uri="{FF2B5EF4-FFF2-40B4-BE49-F238E27FC236}">
                <a16:creationId xmlns:a16="http://schemas.microsoft.com/office/drawing/2014/main" id="{5AB3BEFC-10B6-E714-801D-A21732665062}"/>
              </a:ext>
            </a:extLst>
          </p:cNvPr>
          <p:cNvGrpSpPr/>
          <p:nvPr/>
        </p:nvGrpSpPr>
        <p:grpSpPr>
          <a:xfrm>
            <a:off x="652421" y="5886000"/>
            <a:ext cx="3780000" cy="1441356"/>
            <a:chOff x="652421" y="5886000"/>
            <a:chExt cx="3780000" cy="1441356"/>
          </a:xfrm>
        </p:grpSpPr>
        <p:cxnSp>
          <p:nvCxnSpPr>
            <p:cNvPr id="93" name="Connecteur droit 92">
              <a:extLst>
                <a:ext uri="{FF2B5EF4-FFF2-40B4-BE49-F238E27FC236}">
                  <a16:creationId xmlns:a16="http://schemas.microsoft.com/office/drawing/2014/main" id="{62B366E2-9B89-32A5-3885-B984B9C16B5F}"/>
                </a:ext>
              </a:extLst>
            </p:cNvPr>
            <p:cNvCxnSpPr>
              <a:cxnSpLocks/>
            </p:cNvCxnSpPr>
            <p:nvPr/>
          </p:nvCxnSpPr>
          <p:spPr>
            <a:xfrm>
              <a:off x="652421" y="5886000"/>
              <a:ext cx="3780000" cy="14400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necteur droit 95">
              <a:extLst>
                <a:ext uri="{FF2B5EF4-FFF2-40B4-BE49-F238E27FC236}">
                  <a16:creationId xmlns:a16="http://schemas.microsoft.com/office/drawing/2014/main" id="{7A729A08-A170-6F0B-E882-694A1CB660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2421" y="5887356"/>
              <a:ext cx="3780000" cy="14400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e 106">
            <a:extLst>
              <a:ext uri="{FF2B5EF4-FFF2-40B4-BE49-F238E27FC236}">
                <a16:creationId xmlns:a16="http://schemas.microsoft.com/office/drawing/2014/main" id="{314FBD42-2F73-A61C-655B-A30E9E17A423}"/>
              </a:ext>
            </a:extLst>
          </p:cNvPr>
          <p:cNvGrpSpPr/>
          <p:nvPr/>
        </p:nvGrpSpPr>
        <p:grpSpPr>
          <a:xfrm>
            <a:off x="2197725" y="4274665"/>
            <a:ext cx="5394425" cy="1214314"/>
            <a:chOff x="2446288" y="4274665"/>
            <a:chExt cx="5394425" cy="1214314"/>
          </a:xfrm>
        </p:grpSpPr>
        <p:sp>
          <p:nvSpPr>
            <p:cNvPr id="103" name="Rectangle : coins arrondis 102">
              <a:extLst>
                <a:ext uri="{FF2B5EF4-FFF2-40B4-BE49-F238E27FC236}">
                  <a16:creationId xmlns:a16="http://schemas.microsoft.com/office/drawing/2014/main" id="{95E3D5AE-563F-7176-616B-21D324CB5FB2}"/>
                </a:ext>
              </a:extLst>
            </p:cNvPr>
            <p:cNvSpPr/>
            <p:nvPr/>
          </p:nvSpPr>
          <p:spPr>
            <a:xfrm>
              <a:off x="2717664" y="4274665"/>
              <a:ext cx="1094408" cy="832039"/>
            </a:xfrm>
            <a:prstGeom prst="roundRect">
              <a:avLst>
                <a:gd name="adj" fmla="val 39563"/>
              </a:avLst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D5D45DBA-B31C-7227-D274-8382DBDC82F4}"/>
                </a:ext>
              </a:extLst>
            </p:cNvPr>
            <p:cNvSpPr txBox="1"/>
            <p:nvPr/>
          </p:nvSpPr>
          <p:spPr>
            <a:xfrm>
              <a:off x="2446288" y="5119647"/>
              <a:ext cx="53944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error</a:t>
              </a:r>
              <a:r>
                <a:rPr lang="fr-FR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of 10 °C </a:t>
              </a:r>
              <a:r>
                <a:rPr lang="fr-FR" dirty="0">
                  <a:solidFill>
                    <a:srgbClr val="0070C0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⇒ </a:t>
              </a:r>
              <a:r>
                <a:rPr lang="fr-FR" dirty="0" err="1">
                  <a:solidFill>
                    <a:srgbClr val="0070C0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error</a:t>
              </a:r>
              <a:r>
                <a:rPr lang="fr-FR" dirty="0">
                  <a:solidFill>
                    <a:srgbClr val="0070C0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 in </a:t>
              </a:r>
              <a:r>
                <a:rPr lang="fr-FR" i="1" dirty="0">
                  <a:solidFill>
                    <a:srgbClr val="0070C0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L</a:t>
              </a:r>
              <a:r>
                <a:rPr lang="fr-FR" i="1" baseline="-25000" dirty="0">
                  <a:solidFill>
                    <a:srgbClr val="0070C0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1064</a:t>
              </a:r>
              <a:r>
                <a:rPr lang="fr-FR" dirty="0">
                  <a:solidFill>
                    <a:srgbClr val="0070C0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 of 3 µm over 100 m</a:t>
              </a:r>
              <a:endParaRPr lang="fr-FR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8" name="ZoneTexte 107">
            <a:extLst>
              <a:ext uri="{FF2B5EF4-FFF2-40B4-BE49-F238E27FC236}">
                <a16:creationId xmlns:a16="http://schemas.microsoft.com/office/drawing/2014/main" id="{83DA61F8-0841-7CE9-0DDE-C797E274A3CF}"/>
              </a:ext>
            </a:extLst>
          </p:cNvPr>
          <p:cNvSpPr txBox="1"/>
          <p:nvPr/>
        </p:nvSpPr>
        <p:spPr>
          <a:xfrm>
            <a:off x="7297650" y="5611975"/>
            <a:ext cx="42450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Frequency-</a:t>
            </a:r>
            <a:r>
              <a:rPr lang="fr-FR" sz="2000" b="1" dirty="0" err="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doubled</a:t>
            </a:r>
            <a:r>
              <a:rPr lang="fr-FR" sz="20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Nd:YAG</a:t>
            </a:r>
            <a:r>
              <a:rPr lang="fr-FR" sz="20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laser</a:t>
            </a:r>
          </a:p>
        </p:txBody>
      </p:sp>
    </p:spTree>
    <p:extLst>
      <p:ext uri="{BB962C8B-B14F-4D97-AF65-F5344CB8AC3E}">
        <p14:creationId xmlns:p14="http://schemas.microsoft.com/office/powerpoint/2010/main" val="6178415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29" grpId="0" animBg="1"/>
      <p:bldP spid="33" grpId="0"/>
      <p:bldP spid="57" grpId="0"/>
      <p:bldP spid="59" grpId="0" animBg="1"/>
      <p:bldP spid="41" grpId="0"/>
      <p:bldP spid="108" grpId="0"/>
      <p:bldP spid="10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F06D9-24BE-C8F0-D038-0D10A970C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roupe 125">
            <a:extLst>
              <a:ext uri="{FF2B5EF4-FFF2-40B4-BE49-F238E27FC236}">
                <a16:creationId xmlns:a16="http://schemas.microsoft.com/office/drawing/2014/main" id="{F66B7A4A-B1BC-3BC7-0C36-B8B401A6BCAA}"/>
              </a:ext>
            </a:extLst>
          </p:cNvPr>
          <p:cNvGrpSpPr/>
          <p:nvPr/>
        </p:nvGrpSpPr>
        <p:grpSpPr>
          <a:xfrm>
            <a:off x="167159" y="3307729"/>
            <a:ext cx="11277673" cy="4000500"/>
            <a:chOff x="167159" y="3307729"/>
            <a:chExt cx="11277673" cy="4000500"/>
          </a:xfrm>
        </p:grpSpPr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F78194F4-FBC3-C088-8653-64006F3EFE6B}"/>
                </a:ext>
              </a:extLst>
            </p:cNvPr>
            <p:cNvSpPr txBox="1"/>
            <p:nvPr/>
          </p:nvSpPr>
          <p:spPr>
            <a:xfrm>
              <a:off x="6280293" y="4738240"/>
              <a:ext cx="516453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Dispersion </a:t>
              </a:r>
              <a:r>
                <a:rPr lang="fr-FR" dirty="0" err="1">
                  <a:latin typeface="Arial" panose="020B0604020202020204" pitchFamily="34" charset="0"/>
                  <a:cs typeface="Arial" panose="020B0604020202020204" pitchFamily="34" charset="0"/>
                </a:rPr>
                <a:t>increase</a:t>
              </a:r>
              <a:r>
                <a:rPr lang="fr-FR" dirty="0">
                  <a:latin typeface="Arial" panose="020B0604020202020204" pitchFamily="34" charset="0"/>
                  <a:cs typeface="Arial" panose="020B0604020202020204" pitchFamily="34" charset="0"/>
                </a:rPr>
                <a:t> by 4.16 µm/m</a:t>
              </a:r>
              <a:br>
                <a:rPr lang="fr-FR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dirty="0" err="1">
                  <a:latin typeface="Arial" panose="020B0604020202020204" pitchFamily="34" charset="0"/>
                  <a:cs typeface="Arial" panose="020B0604020202020204" pitchFamily="34" charset="0"/>
                </a:rPr>
                <a:t>under</a:t>
              </a:r>
              <a:r>
                <a:rPr lang="fr-FR" dirty="0">
                  <a:latin typeface="Arial" panose="020B0604020202020204" pitchFamily="34" charset="0"/>
                  <a:cs typeface="Arial" panose="020B0604020202020204" pitchFamily="34" charset="0"/>
                </a:rPr>
                <a:t> standard </a:t>
              </a:r>
              <a:r>
                <a:rPr lang="fr-FR" dirty="0" err="1">
                  <a:latin typeface="Arial" panose="020B0604020202020204" pitchFamily="34" charset="0"/>
                  <a:cs typeface="Arial" panose="020B0604020202020204" pitchFamily="34" charset="0"/>
                </a:rPr>
                <a:t>atmospheric</a:t>
              </a:r>
              <a:r>
                <a:rPr lang="fr-FR" dirty="0">
                  <a:latin typeface="Arial" panose="020B0604020202020204" pitchFamily="34" charset="0"/>
                  <a:cs typeface="Arial" panose="020B0604020202020204" pitchFamily="34" charset="0"/>
                </a:rPr>
                <a:t> conditions</a:t>
              </a:r>
              <a:br>
                <a:rPr lang="fr-FR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dirty="0">
                  <a:latin typeface="Arial" panose="020B0604020202020204" pitchFamily="34" charset="0"/>
                  <a:cs typeface="Arial" panose="020B0604020202020204" pitchFamily="34" charset="0"/>
                </a:rPr>
                <a:t>(20 °C, 1013.25 hPa, 50%, 450 ppm)</a:t>
              </a:r>
            </a:p>
          </p:txBody>
        </p:sp>
        <p:pic>
          <p:nvPicPr>
            <p:cNvPr id="74" name="Image 73">
              <a:extLst>
                <a:ext uri="{FF2B5EF4-FFF2-40B4-BE49-F238E27FC236}">
                  <a16:creationId xmlns:a16="http://schemas.microsoft.com/office/drawing/2014/main" id="{A6688BA0-D552-2FA5-5614-A878C0201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808"/>
            <a:stretch>
              <a:fillRect/>
            </a:stretch>
          </p:blipFill>
          <p:spPr>
            <a:xfrm>
              <a:off x="594122" y="3307729"/>
              <a:ext cx="5024202" cy="4000500"/>
            </a:xfrm>
            <a:prstGeom prst="rect">
              <a:avLst/>
            </a:prstGeom>
          </p:spPr>
        </p:pic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FBB77766-66B4-5E80-BAC9-E892A6A4E4EC}"/>
                </a:ext>
              </a:extLst>
            </p:cNvPr>
            <p:cNvSpPr txBox="1"/>
            <p:nvPr/>
          </p:nvSpPr>
          <p:spPr>
            <a:xfrm rot="19620000">
              <a:off x="3540373" y="4290138"/>
              <a:ext cx="137931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800" dirty="0">
                  <a:solidFill>
                    <a:schemeClr val="accent6">
                      <a:lumMod val="75000"/>
                    </a:schemeClr>
                  </a:solidFill>
                </a:rPr>
                <a:t>4.16 µm/m</a:t>
              </a:r>
              <a:endParaRPr lang="fr-F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grpSp>
          <p:nvGrpSpPr>
            <p:cNvPr id="114" name="Groupe 113">
              <a:extLst>
                <a:ext uri="{FF2B5EF4-FFF2-40B4-BE49-F238E27FC236}">
                  <a16:creationId xmlns:a16="http://schemas.microsoft.com/office/drawing/2014/main" id="{48939FD8-D53B-5F53-99DA-561BB2C7705C}"/>
                </a:ext>
              </a:extLst>
            </p:cNvPr>
            <p:cNvGrpSpPr/>
            <p:nvPr/>
          </p:nvGrpSpPr>
          <p:grpSpPr>
            <a:xfrm>
              <a:off x="167159" y="3589859"/>
              <a:ext cx="347800" cy="3188347"/>
              <a:chOff x="662400" y="2616555"/>
              <a:chExt cx="347800" cy="3188347"/>
            </a:xfrm>
          </p:grpSpPr>
          <p:pic>
            <p:nvPicPr>
              <p:cNvPr id="110" name="Image 109">
                <a:extLst>
                  <a:ext uri="{FF2B5EF4-FFF2-40B4-BE49-F238E27FC236}">
                    <a16:creationId xmlns:a16="http://schemas.microsoft.com/office/drawing/2014/main" id="{DA6C1D59-0640-B44F-2986-5025976092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t="39993" r="93878" b="34650"/>
              <a:stretch>
                <a:fillRect/>
              </a:stretch>
            </p:blipFill>
            <p:spPr>
              <a:xfrm>
                <a:off x="662820" y="4790489"/>
                <a:ext cx="326569" cy="1014413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ZoneTexte 111">
                    <a:extLst>
                      <a:ext uri="{FF2B5EF4-FFF2-40B4-BE49-F238E27FC236}">
                        <a16:creationId xmlns:a16="http://schemas.microsoft.com/office/drawing/2014/main" id="{9FE63C5D-D001-0E7F-11B8-4977A8815715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-193551" y="3780937"/>
                    <a:ext cx="2068948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fr-FR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fr-FR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  <m:r>
                            <a:rPr lang="fr-F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fr-F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fr-F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FR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064</m:t>
                              </m:r>
                            </m:sub>
                          </m:sSub>
                          <m:r>
                            <a:rPr lang="fr-F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fr-FR" sz="1600" dirty="0"/>
                  </a:p>
                </p:txBody>
              </p:sp>
            </mc:Choice>
            <mc:Fallback xmlns="">
              <p:sp>
                <p:nvSpPr>
                  <p:cNvPr id="112" name="ZoneTexte 111">
                    <a:extLst>
                      <a:ext uri="{FF2B5EF4-FFF2-40B4-BE49-F238E27FC236}">
                        <a16:creationId xmlns:a16="http://schemas.microsoft.com/office/drawing/2014/main" id="{9FE63C5D-D001-0E7F-11B8-4977A881571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6200000">
                    <a:off x="-193551" y="3780937"/>
                    <a:ext cx="2068948" cy="33855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r="-10909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113" name="Image 112">
                <a:extLst>
                  <a:ext uri="{FF2B5EF4-FFF2-40B4-BE49-F238E27FC236}">
                    <a16:creationId xmlns:a16="http://schemas.microsoft.com/office/drawing/2014/main" id="{066F3A66-CAC8-06E7-3A68-7B5E7C3B15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t="28706" r="93878" b="59655"/>
              <a:stretch>
                <a:fillRect/>
              </a:stretch>
            </p:blipFill>
            <p:spPr>
              <a:xfrm>
                <a:off x="662400" y="2616555"/>
                <a:ext cx="326569" cy="465609"/>
              </a:xfrm>
              <a:prstGeom prst="rect">
                <a:avLst/>
              </a:prstGeom>
            </p:spPr>
          </p:pic>
        </p:grp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54DCCD5-8D3D-DD26-A178-69E90B745444}"/>
              </a:ext>
            </a:extLst>
          </p:cNvPr>
          <p:cNvSpPr/>
          <p:nvPr/>
        </p:nvSpPr>
        <p:spPr>
          <a:xfrm>
            <a:off x="9208496" y="1029360"/>
            <a:ext cx="2608719" cy="900000"/>
          </a:xfrm>
          <a:prstGeom prst="roundRect">
            <a:avLst>
              <a:gd name="adj" fmla="val 50000"/>
            </a:avLst>
          </a:prstGeom>
          <a:solidFill>
            <a:srgbClr val="E3A3DB"/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B488061-0BFF-B69A-34F4-E37284655320}"/>
              </a:ext>
            </a:extLst>
          </p:cNvPr>
          <p:cNvSpPr/>
          <p:nvPr/>
        </p:nvSpPr>
        <p:spPr bwMode="auto">
          <a:xfrm>
            <a:off x="8688800" y="1228832"/>
            <a:ext cx="504000" cy="504000"/>
          </a:xfrm>
          <a:prstGeom prst="ellipse">
            <a:avLst/>
          </a:prstGeom>
          <a:solidFill>
            <a:srgbClr val="FFC000">
              <a:alpha val="50196"/>
            </a:srgbClr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 eaLnBrk="1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 dirty="0"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A9243CD5-AD3D-4ECC-94AF-3604008702BF}"/>
              </a:ext>
            </a:extLst>
          </p:cNvPr>
          <p:cNvSpPr/>
          <p:nvPr/>
        </p:nvSpPr>
        <p:spPr>
          <a:xfrm>
            <a:off x="3107839" y="1030832"/>
            <a:ext cx="1918171" cy="900000"/>
          </a:xfrm>
          <a:prstGeom prst="roundRect">
            <a:avLst>
              <a:gd name="adj" fmla="val 50000"/>
            </a:avLst>
          </a:prstGeom>
          <a:solidFill>
            <a:srgbClr val="A0C4E6"/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4B29B74-4353-AD71-FC46-F51B37BD860B}"/>
              </a:ext>
            </a:extLst>
          </p:cNvPr>
          <p:cNvSpPr/>
          <p:nvPr/>
        </p:nvSpPr>
        <p:spPr>
          <a:xfrm>
            <a:off x="5812666" y="1029360"/>
            <a:ext cx="2608719" cy="900000"/>
          </a:xfrm>
          <a:prstGeom prst="roundRect">
            <a:avLst>
              <a:gd name="adj" fmla="val 50000"/>
            </a:avLst>
          </a:prstGeom>
          <a:solidFill>
            <a:srgbClr val="97B88B"/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04B9CE21-B960-18DD-03E8-18BFBC5E6AFE}"/>
              </a:ext>
            </a:extLst>
          </p:cNvPr>
          <p:cNvSpPr/>
          <p:nvPr/>
        </p:nvSpPr>
        <p:spPr bwMode="auto">
          <a:xfrm>
            <a:off x="5301047" y="1228832"/>
            <a:ext cx="504000" cy="504000"/>
          </a:xfrm>
          <a:prstGeom prst="ellipse">
            <a:avLst/>
          </a:prstGeom>
          <a:solidFill>
            <a:srgbClr val="FFC000">
              <a:alpha val="50196"/>
            </a:srgbClr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 eaLnBrk="1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 dirty="0"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47033C-DF44-CE89-C5C1-3D93B642A421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 hybrid ADM–IFM system… with a hard problem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!</a:t>
            </a:r>
            <a:endParaRPr lang="fr-FR" alt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C9B26CB-4DFC-A125-5DED-9237C0BE5741}"/>
              </a:ext>
            </a:extLst>
          </p:cNvPr>
          <p:cNvSpPr/>
          <p:nvPr/>
        </p:nvSpPr>
        <p:spPr>
          <a:xfrm>
            <a:off x="-77440" y="184551"/>
            <a:ext cx="432048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space réservé du numéro de diapositive 5">
            <a:extLst>
              <a:ext uri="{FF2B5EF4-FFF2-40B4-BE49-F238E27FC236}">
                <a16:creationId xmlns:a16="http://schemas.microsoft.com/office/drawing/2014/main" id="{D75CBEE2-82BF-1755-6BDF-3E7A16B63433}"/>
              </a:ext>
            </a:extLst>
          </p:cNvPr>
          <p:cNvSpPr txBox="1">
            <a:spLocks/>
          </p:cNvSpPr>
          <p:nvPr/>
        </p:nvSpPr>
        <p:spPr>
          <a:xfrm>
            <a:off x="-333690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8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42">
                <a:extLst>
                  <a:ext uri="{FF2B5EF4-FFF2-40B4-BE49-F238E27FC236}">
                    <a16:creationId xmlns:a16="http://schemas.microsoft.com/office/drawing/2014/main" id="{30133F7A-D67D-5B99-041E-02CCDFAB01F6}"/>
                  </a:ext>
                </a:extLst>
              </p:cNvPr>
              <p:cNvSpPr txBox="1"/>
              <p:nvPr/>
            </p:nvSpPr>
            <p:spPr bwMode="auto">
              <a:xfrm>
                <a:off x="0" y="1129359"/>
                <a:ext cx="13439775" cy="8029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1550</m:t>
                          </m:r>
                        </m:sub>
                      </m:sSub>
                      <m:r>
                        <a:rPr lang="fr-FR" i="1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1550</m:t>
                              </m:r>
                            </m:sub>
                          </m:s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−2×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fr-FR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b="0" i="0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fr-FR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fr-FR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−2×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" name="Object 42">
                <a:extLst>
                  <a:ext uri="{FF2B5EF4-FFF2-40B4-BE49-F238E27FC236}">
                    <a16:creationId xmlns:a16="http://schemas.microsoft.com/office/drawing/2014/main" id="{30133F7A-D67D-5B99-041E-02CCDFAB01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1129359"/>
                <a:ext cx="13439775" cy="8029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176E592A-9F4E-6565-1EC1-370A1A929D57}"/>
              </a:ext>
            </a:extLst>
          </p:cNvPr>
          <p:cNvSpPr txBox="1"/>
          <p:nvPr/>
        </p:nvSpPr>
        <p:spPr>
          <a:xfrm>
            <a:off x="6071815" y="1944000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IFM: </a:t>
            </a:r>
            <a:r>
              <a:rPr lang="fr-FR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fractional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EF4FA69-3E9C-FC0A-035B-CCD2D8A1F526}"/>
              </a:ext>
            </a:extLst>
          </p:cNvPr>
          <p:cNvSpPr txBox="1"/>
          <p:nvPr/>
        </p:nvSpPr>
        <p:spPr>
          <a:xfrm>
            <a:off x="9600207" y="1944000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D86E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IFM: </a:t>
            </a:r>
            <a:r>
              <a:rPr lang="fr-FR" dirty="0" err="1">
                <a:solidFill>
                  <a:srgbClr val="D86E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  <a:r>
              <a:rPr lang="fr-FR" dirty="0">
                <a:solidFill>
                  <a:srgbClr val="D86E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4B38359-59BC-1479-201C-E05417C3B592}"/>
              </a:ext>
            </a:extLst>
          </p:cNvPr>
          <p:cNvSpPr txBox="1"/>
          <p:nvPr/>
        </p:nvSpPr>
        <p:spPr>
          <a:xfrm>
            <a:off x="3632030" y="1944000"/>
            <a:ext cx="896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ADM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75A3B67-8B0D-E712-9D0D-1472E1CE4A27}"/>
              </a:ext>
            </a:extLst>
          </p:cNvPr>
          <p:cNvSpPr txBox="1"/>
          <p:nvPr/>
        </p:nvSpPr>
        <p:spPr>
          <a:xfrm>
            <a:off x="5332675" y="1936305"/>
            <a:ext cx="45717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</a:t>
            </a:r>
            <a:endParaRPr lang="fr-FR" sz="19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Flèche : bas 30">
            <a:extLst>
              <a:ext uri="{FF2B5EF4-FFF2-40B4-BE49-F238E27FC236}">
                <a16:creationId xmlns:a16="http://schemas.microsoft.com/office/drawing/2014/main" id="{CCF57C0D-7F6B-9B24-4DA2-1AD82396DA1D}"/>
              </a:ext>
            </a:extLst>
          </p:cNvPr>
          <p:cNvSpPr/>
          <p:nvPr/>
        </p:nvSpPr>
        <p:spPr>
          <a:xfrm rot="21600000">
            <a:off x="5449592" y="1692000"/>
            <a:ext cx="206909" cy="337545"/>
          </a:xfrm>
          <a:prstGeom prst="downArrow">
            <a:avLst/>
          </a:prstGeom>
          <a:solidFill>
            <a:srgbClr val="FFD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Flèche : bas 31">
            <a:extLst>
              <a:ext uri="{FF2B5EF4-FFF2-40B4-BE49-F238E27FC236}">
                <a16:creationId xmlns:a16="http://schemas.microsoft.com/office/drawing/2014/main" id="{05E1CEF7-F142-73CA-88A6-5139AB1D6857}"/>
              </a:ext>
            </a:extLst>
          </p:cNvPr>
          <p:cNvSpPr/>
          <p:nvPr/>
        </p:nvSpPr>
        <p:spPr>
          <a:xfrm rot="21600000">
            <a:off x="8847027" y="1692000"/>
            <a:ext cx="206909" cy="337545"/>
          </a:xfrm>
          <a:prstGeom prst="downArrow">
            <a:avLst/>
          </a:prstGeom>
          <a:solidFill>
            <a:srgbClr val="FFD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BD0F95B-ED17-3528-9809-E3A217E73A56}"/>
              </a:ext>
            </a:extLst>
          </p:cNvPr>
          <p:cNvSpPr txBox="1"/>
          <p:nvPr/>
        </p:nvSpPr>
        <p:spPr>
          <a:xfrm>
            <a:off x="8720385" y="1951694"/>
            <a:ext cx="45717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</a:t>
            </a:r>
            <a:endParaRPr lang="fr-FR" sz="19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862A348B-AE5D-1198-D995-DE439BA082C3}"/>
              </a:ext>
            </a:extLst>
          </p:cNvPr>
          <p:cNvGrpSpPr/>
          <p:nvPr/>
        </p:nvGrpSpPr>
        <p:grpSpPr>
          <a:xfrm>
            <a:off x="3107839" y="2267670"/>
            <a:ext cx="5313546" cy="831710"/>
            <a:chOff x="3107839" y="2267670"/>
            <a:chExt cx="5313546" cy="831710"/>
          </a:xfrm>
        </p:grpSpPr>
        <p:sp>
          <p:nvSpPr>
            <p:cNvPr id="35" name="Accolade fermante 34">
              <a:extLst>
                <a:ext uri="{FF2B5EF4-FFF2-40B4-BE49-F238E27FC236}">
                  <a16:creationId xmlns:a16="http://schemas.microsoft.com/office/drawing/2014/main" id="{2D74E203-4E66-E56F-E651-2C5B907CEB03}"/>
                </a:ext>
              </a:extLst>
            </p:cNvPr>
            <p:cNvSpPr/>
            <p:nvPr/>
          </p:nvSpPr>
          <p:spPr>
            <a:xfrm rot="5400000">
              <a:off x="5564557" y="-189048"/>
              <a:ext cx="400110" cy="5313546"/>
            </a:xfrm>
            <a:prstGeom prst="rightBrace">
              <a:avLst>
                <a:gd name="adj1" fmla="val 40467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CA9D1800-631D-F73E-BDFA-EB2AEDD19F27}"/>
                </a:ext>
              </a:extLst>
            </p:cNvPr>
            <p:cNvSpPr txBox="1"/>
            <p:nvPr/>
          </p:nvSpPr>
          <p:spPr>
            <a:xfrm>
              <a:off x="3460033" y="2745437"/>
              <a:ext cx="4620176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700" dirty="0">
                  <a:latin typeface="Arial" panose="020B0604020202020204" pitchFamily="34" charset="0"/>
                  <a:cs typeface="Arial" panose="020B0604020202020204" pitchFamily="34" charset="0"/>
                </a:rPr>
                <a:t>The </a:t>
              </a:r>
              <a:r>
                <a:rPr lang="fr-FR" sz="1700" dirty="0" err="1">
                  <a:latin typeface="Arial" panose="020B0604020202020204" pitchFamily="34" charset="0"/>
                  <a:cs typeface="Arial" panose="020B0604020202020204" pitchFamily="34" charset="0"/>
                </a:rPr>
                <a:t>proposed</a:t>
              </a:r>
              <a:r>
                <a:rPr lang="fr-FR" sz="17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700" dirty="0" err="1">
                  <a:latin typeface="Arial" panose="020B0604020202020204" pitchFamily="34" charset="0"/>
                  <a:cs typeface="Arial" panose="020B0604020202020204" pitchFamily="34" charset="0"/>
                </a:rPr>
                <a:t>approach</a:t>
              </a:r>
              <a:r>
                <a:rPr lang="fr-FR" sz="17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700" dirty="0" err="1">
                  <a:latin typeface="Arial" panose="020B0604020202020204" pitchFamily="34" charset="0"/>
                  <a:cs typeface="Arial" panose="020B0604020202020204" pitchFamily="34" charset="0"/>
                </a:rPr>
                <a:t>is</a:t>
              </a:r>
              <a:r>
                <a:rPr lang="fr-FR" sz="17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700" dirty="0" err="1">
                  <a:latin typeface="Arial" panose="020B0604020202020204" pitchFamily="34" charset="0"/>
                  <a:cs typeface="Arial" panose="020B0604020202020204" pitchFamily="34" charset="0"/>
                </a:rPr>
                <a:t>technically</a:t>
              </a:r>
              <a:r>
                <a:rPr lang="fr-FR" sz="17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700" dirty="0" err="1">
                  <a:latin typeface="Arial" panose="020B0604020202020204" pitchFamily="34" charset="0"/>
                  <a:cs typeface="Arial" panose="020B0604020202020204" pitchFamily="34" charset="0"/>
                </a:rPr>
                <a:t>feasible</a:t>
              </a:r>
              <a:endParaRPr lang="fr-FR" sz="1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e 91">
            <a:extLst>
              <a:ext uri="{FF2B5EF4-FFF2-40B4-BE49-F238E27FC236}">
                <a16:creationId xmlns:a16="http://schemas.microsoft.com/office/drawing/2014/main" id="{1AD7C2DE-FE34-EC89-B285-5E18681E22A8}"/>
              </a:ext>
            </a:extLst>
          </p:cNvPr>
          <p:cNvGrpSpPr/>
          <p:nvPr/>
        </p:nvGrpSpPr>
        <p:grpSpPr>
          <a:xfrm>
            <a:off x="9208496" y="2267670"/>
            <a:ext cx="2608719" cy="832437"/>
            <a:chOff x="9208496" y="2267670"/>
            <a:chExt cx="2608719" cy="832437"/>
          </a:xfrm>
        </p:grpSpPr>
        <p:sp>
          <p:nvSpPr>
            <p:cNvPr id="36" name="Accolade fermante 35">
              <a:extLst>
                <a:ext uri="{FF2B5EF4-FFF2-40B4-BE49-F238E27FC236}">
                  <a16:creationId xmlns:a16="http://schemas.microsoft.com/office/drawing/2014/main" id="{6A950469-D647-8042-4FE1-248FB26186B1}"/>
                </a:ext>
              </a:extLst>
            </p:cNvPr>
            <p:cNvSpPr/>
            <p:nvPr/>
          </p:nvSpPr>
          <p:spPr>
            <a:xfrm rot="5400000">
              <a:off x="10312801" y="1163365"/>
              <a:ext cx="400110" cy="2608719"/>
            </a:xfrm>
            <a:prstGeom prst="rightBrace">
              <a:avLst>
                <a:gd name="adj1" fmla="val 40467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00AB7B80-6CF5-EF9D-D352-A8C87B2E26CB}"/>
                </a:ext>
              </a:extLst>
            </p:cNvPr>
            <p:cNvSpPr txBox="1"/>
            <p:nvPr/>
          </p:nvSpPr>
          <p:spPr>
            <a:xfrm>
              <a:off x="9500473" y="2746164"/>
              <a:ext cx="2031325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7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hard </a:t>
              </a:r>
              <a:r>
                <a:rPr lang="fr-FR" sz="17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</a:t>
              </a:r>
              <a:r>
                <a:rPr lang="fr-FR" sz="17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!</a:t>
              </a:r>
            </a:p>
          </p:txBody>
        </p:sp>
      </p:grpSp>
      <p:grpSp>
        <p:nvGrpSpPr>
          <p:cNvPr id="129" name="Groupe 128">
            <a:extLst>
              <a:ext uri="{FF2B5EF4-FFF2-40B4-BE49-F238E27FC236}">
                <a16:creationId xmlns:a16="http://schemas.microsoft.com/office/drawing/2014/main" id="{062EA05F-1982-4985-4871-5D07FB9925A7}"/>
              </a:ext>
            </a:extLst>
          </p:cNvPr>
          <p:cNvGrpSpPr/>
          <p:nvPr/>
        </p:nvGrpSpPr>
        <p:grpSpPr>
          <a:xfrm>
            <a:off x="981472" y="5417820"/>
            <a:ext cx="10729724" cy="1458361"/>
            <a:chOff x="981472" y="5417820"/>
            <a:chExt cx="10729724" cy="1458361"/>
          </a:xfrm>
        </p:grpSpPr>
        <p:cxnSp>
          <p:nvCxnSpPr>
            <p:cNvPr id="76" name="Connecteur droit 75">
              <a:extLst>
                <a:ext uri="{FF2B5EF4-FFF2-40B4-BE49-F238E27FC236}">
                  <a16:creationId xmlns:a16="http://schemas.microsoft.com/office/drawing/2014/main" id="{D25DF497-2996-3799-F470-637BA0EC53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56400" y="5417820"/>
              <a:ext cx="0" cy="134254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77">
              <a:extLst>
                <a:ext uri="{FF2B5EF4-FFF2-40B4-BE49-F238E27FC236}">
                  <a16:creationId xmlns:a16="http://schemas.microsoft.com/office/drawing/2014/main" id="{D8412E04-2B8B-709C-80FB-4C7EEB09776B}"/>
                </a:ext>
              </a:extLst>
            </p:cNvPr>
            <p:cNvCxnSpPr>
              <a:cxnSpLocks/>
            </p:cNvCxnSpPr>
            <p:nvPr/>
          </p:nvCxnSpPr>
          <p:spPr>
            <a:xfrm>
              <a:off x="981472" y="5428401"/>
              <a:ext cx="208176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7" name="Groupe 126">
              <a:extLst>
                <a:ext uri="{FF2B5EF4-FFF2-40B4-BE49-F238E27FC236}">
                  <a16:creationId xmlns:a16="http://schemas.microsoft.com/office/drawing/2014/main" id="{04F3C142-0F82-4A86-05A8-D606854CE9D4}"/>
                </a:ext>
              </a:extLst>
            </p:cNvPr>
            <p:cNvGrpSpPr/>
            <p:nvPr/>
          </p:nvGrpSpPr>
          <p:grpSpPr>
            <a:xfrm>
              <a:off x="6030538" y="5853896"/>
              <a:ext cx="5680658" cy="1022285"/>
              <a:chOff x="6030538" y="5853896"/>
              <a:chExt cx="5680658" cy="1022285"/>
            </a:xfrm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2C4395DC-6DA7-134B-4365-A26892665CDC}"/>
                  </a:ext>
                </a:extLst>
              </p:cNvPr>
              <p:cNvSpPr/>
              <p:nvPr/>
            </p:nvSpPr>
            <p:spPr>
              <a:xfrm>
                <a:off x="6030538" y="5853896"/>
                <a:ext cx="5680658" cy="1022285"/>
              </a:xfrm>
              <a:prstGeom prst="rect">
                <a:avLst/>
              </a:prstGeom>
              <a:solidFill>
                <a:srgbClr val="F2F2F2"/>
              </a:solidFill>
              <a:ln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6" name="ZoneTexte 85">
                <a:extLst>
                  <a:ext uri="{FF2B5EF4-FFF2-40B4-BE49-F238E27FC236}">
                    <a16:creationId xmlns:a16="http://schemas.microsoft.com/office/drawing/2014/main" id="{A852A555-FD65-8562-B6D4-6DD44C0CDC2C}"/>
                  </a:ext>
                </a:extLst>
              </p:cNvPr>
              <p:cNvSpPr txBox="1"/>
              <p:nvPr/>
            </p:nvSpPr>
            <p:spPr>
              <a:xfrm>
                <a:off x="6030538" y="5948793"/>
                <a:ext cx="568065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u</a:t>
                </a:r>
                <a:r>
                  <a:rPr lang="fr-FR" sz="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2000" i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ADM</a:t>
                </a:r>
                <a:r>
                  <a:rPr lang="fr-FR" dirty="0">
                    <a:latin typeface="Arial" panose="020B0604020202020204" pitchFamily="34" charset="0"/>
                    <a:cs typeface="Arial" panose="020B0604020202020204" pitchFamily="34" charset="0"/>
                  </a:rPr>
                  <a:t> ≪ 1 mm   </a:t>
                </a:r>
                <a:r>
                  <a:rPr lang="fr-FR" sz="2000" b="1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⇒</a:t>
                </a:r>
                <a:r>
                  <a:rPr lang="fr-FR" dirty="0">
                    <a:solidFill>
                      <a:srgbClr val="0070C0"/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 </a:t>
                </a:r>
                <a:r>
                  <a:rPr lang="fr-FR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u</a:t>
                </a:r>
                <a:r>
                  <a:rPr lang="fr-FR" sz="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2000" i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r>
                  <a:rPr lang="fr-FR" sz="500" i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600" i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532</a:t>
                </a:r>
                <a:r>
                  <a:rPr lang="fr-FR" sz="500" i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i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–</a:t>
                </a:r>
                <a:r>
                  <a:rPr lang="fr-FR" sz="500" i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2000" i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r>
                  <a:rPr lang="fr-FR" sz="500" i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600" i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1064</a:t>
                </a:r>
                <a:r>
                  <a:rPr lang="fr-FR" dirty="0">
                    <a:latin typeface="Arial" panose="020B0604020202020204" pitchFamily="34" charset="0"/>
                    <a:cs typeface="Arial" panose="020B0604020202020204" pitchFamily="34" charset="0"/>
                  </a:rPr>
                  <a:t> ≪ 4 nm</a:t>
                </a:r>
              </a:p>
              <a:p>
                <a:pPr algn="ctr"/>
                <a:endParaRPr lang="fr-FR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fr-FR" dirty="0" err="1">
                    <a:solidFill>
                      <a:srgbClr val="F62F00"/>
                    </a:solidFill>
                  </a:rPr>
                  <a:t>only</a:t>
                </a:r>
                <a:r>
                  <a:rPr lang="fr-FR" dirty="0">
                    <a:solidFill>
                      <a:srgbClr val="F62F00"/>
                    </a:solidFill>
                  </a:rPr>
                  <a:t> </a:t>
                </a:r>
                <a:r>
                  <a:rPr lang="fr-FR" dirty="0" err="1">
                    <a:solidFill>
                      <a:srgbClr val="F62F00"/>
                    </a:solidFill>
                  </a:rPr>
                  <a:t>true</a:t>
                </a:r>
                <a:r>
                  <a:rPr lang="fr-FR" dirty="0">
                    <a:solidFill>
                      <a:srgbClr val="F62F00"/>
                    </a:solidFill>
                  </a:rPr>
                  <a:t> if the </a:t>
                </a:r>
                <a:r>
                  <a:rPr lang="fr-FR" dirty="0" err="1">
                    <a:solidFill>
                      <a:srgbClr val="F62F00"/>
                    </a:solidFill>
                  </a:rPr>
                  <a:t>atmospheric</a:t>
                </a:r>
                <a:r>
                  <a:rPr lang="fr-FR" dirty="0">
                    <a:solidFill>
                      <a:srgbClr val="F62F00"/>
                    </a:solidFill>
                  </a:rPr>
                  <a:t> </a:t>
                </a:r>
                <a:r>
                  <a:rPr lang="fr-FR" dirty="0" err="1">
                    <a:solidFill>
                      <a:srgbClr val="F62F00"/>
                    </a:solidFill>
                  </a:rPr>
                  <a:t>parameters</a:t>
                </a:r>
                <a:r>
                  <a:rPr lang="fr-FR" dirty="0">
                    <a:solidFill>
                      <a:srgbClr val="F62F00"/>
                    </a:solidFill>
                  </a:rPr>
                  <a:t> are </a:t>
                </a:r>
                <a:r>
                  <a:rPr lang="fr-FR" dirty="0" err="1">
                    <a:solidFill>
                      <a:srgbClr val="F62F00"/>
                    </a:solidFill>
                  </a:rPr>
                  <a:t>well</a:t>
                </a:r>
                <a:r>
                  <a:rPr lang="fr-FR" dirty="0">
                    <a:solidFill>
                      <a:srgbClr val="F62F00"/>
                    </a:solidFill>
                  </a:rPr>
                  <a:t> </a:t>
                </a:r>
                <a:r>
                  <a:rPr lang="fr-FR" dirty="0" err="1">
                    <a:solidFill>
                      <a:srgbClr val="F62F00"/>
                    </a:solidFill>
                  </a:rPr>
                  <a:t>known</a:t>
                </a:r>
                <a:r>
                  <a:rPr lang="fr-FR" dirty="0">
                    <a:solidFill>
                      <a:srgbClr val="F62F00"/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  <a:endParaRPr lang="fr-FR" dirty="0">
                  <a:solidFill>
                    <a:srgbClr val="F62F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8" name="Groupe 117">
            <a:extLst>
              <a:ext uri="{FF2B5EF4-FFF2-40B4-BE49-F238E27FC236}">
                <a16:creationId xmlns:a16="http://schemas.microsoft.com/office/drawing/2014/main" id="{61FB2A2E-E8EA-A1D0-CBA7-44BE622B78C7}"/>
              </a:ext>
            </a:extLst>
          </p:cNvPr>
          <p:cNvGrpSpPr/>
          <p:nvPr/>
        </p:nvGrpSpPr>
        <p:grpSpPr>
          <a:xfrm>
            <a:off x="5310170" y="2340000"/>
            <a:ext cx="7013026" cy="2369372"/>
            <a:chOff x="5310170" y="2340000"/>
            <a:chExt cx="7013026" cy="2369372"/>
          </a:xfrm>
        </p:grpSpPr>
        <p:cxnSp>
          <p:nvCxnSpPr>
            <p:cNvPr id="119" name="Connecteur droit 118">
              <a:extLst>
                <a:ext uri="{FF2B5EF4-FFF2-40B4-BE49-F238E27FC236}">
                  <a16:creationId xmlns:a16="http://schemas.microsoft.com/office/drawing/2014/main" id="{78B13D28-5216-2658-7706-6DCCCBB05ADC}"/>
                </a:ext>
              </a:extLst>
            </p:cNvPr>
            <p:cNvCxnSpPr>
              <a:cxnSpLocks/>
            </p:cNvCxnSpPr>
            <p:nvPr/>
          </p:nvCxnSpPr>
          <p:spPr>
            <a:xfrm>
              <a:off x="7117025" y="2340000"/>
              <a:ext cx="0" cy="360000"/>
            </a:xfrm>
            <a:prstGeom prst="line">
              <a:avLst/>
            </a:prstGeom>
            <a:ln w="28575">
              <a:solidFill>
                <a:srgbClr val="97B88B"/>
              </a:solidFill>
              <a:head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necteur droit 119">
              <a:extLst>
                <a:ext uri="{FF2B5EF4-FFF2-40B4-BE49-F238E27FC236}">
                  <a16:creationId xmlns:a16="http://schemas.microsoft.com/office/drawing/2014/main" id="{9D6B3A39-E90B-F2C1-CE7F-5CEFD205078B}"/>
                </a:ext>
              </a:extLst>
            </p:cNvPr>
            <p:cNvCxnSpPr>
              <a:cxnSpLocks/>
            </p:cNvCxnSpPr>
            <p:nvPr/>
          </p:nvCxnSpPr>
          <p:spPr>
            <a:xfrm>
              <a:off x="10538925" y="2340000"/>
              <a:ext cx="0" cy="360000"/>
            </a:xfrm>
            <a:prstGeom prst="line">
              <a:avLst/>
            </a:prstGeom>
            <a:ln w="28575">
              <a:solidFill>
                <a:srgbClr val="E3A3DB"/>
              </a:solidFill>
              <a:head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cteur droit 120">
              <a:extLst>
                <a:ext uri="{FF2B5EF4-FFF2-40B4-BE49-F238E27FC236}">
                  <a16:creationId xmlns:a16="http://schemas.microsoft.com/office/drawing/2014/main" id="{208A44CB-D584-D78A-E5B0-7AB4991737BE}"/>
                </a:ext>
              </a:extLst>
            </p:cNvPr>
            <p:cNvCxnSpPr>
              <a:cxnSpLocks/>
            </p:cNvCxnSpPr>
            <p:nvPr/>
          </p:nvCxnSpPr>
          <p:spPr>
            <a:xfrm>
              <a:off x="7110959" y="2682000"/>
              <a:ext cx="676431" cy="0"/>
            </a:xfrm>
            <a:prstGeom prst="line">
              <a:avLst/>
            </a:prstGeom>
            <a:ln w="28575">
              <a:solidFill>
                <a:srgbClr val="97B88B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cteur droit 121">
              <a:extLst>
                <a:ext uri="{FF2B5EF4-FFF2-40B4-BE49-F238E27FC236}">
                  <a16:creationId xmlns:a16="http://schemas.microsoft.com/office/drawing/2014/main" id="{65C37443-386B-D3E7-34CA-D2C8C0086E8A}"/>
                </a:ext>
              </a:extLst>
            </p:cNvPr>
            <p:cNvCxnSpPr>
              <a:cxnSpLocks/>
            </p:cNvCxnSpPr>
            <p:nvPr/>
          </p:nvCxnSpPr>
          <p:spPr>
            <a:xfrm>
              <a:off x="9863528" y="2682000"/>
              <a:ext cx="675397" cy="0"/>
            </a:xfrm>
            <a:prstGeom prst="line">
              <a:avLst/>
            </a:prstGeom>
            <a:ln w="28575">
              <a:solidFill>
                <a:srgbClr val="E3A3DB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3" name="ZoneTexte 122">
                  <a:extLst>
                    <a:ext uri="{FF2B5EF4-FFF2-40B4-BE49-F238E27FC236}">
                      <a16:creationId xmlns:a16="http://schemas.microsoft.com/office/drawing/2014/main" id="{CD70B4A4-F8C2-4556-6A9F-DD7F7624524A}"/>
                    </a:ext>
                  </a:extLst>
                </p:cNvPr>
                <p:cNvSpPr txBox="1"/>
                <p:nvPr/>
              </p:nvSpPr>
              <p:spPr>
                <a:xfrm>
                  <a:off x="7835761" y="2507702"/>
                  <a:ext cx="20290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fr-F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fr-F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F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fr-F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532</m:t>
                          </m:r>
                        </m:sub>
                      </m:sSub>
                      <m:r>
                        <a:rPr lang="fr-FR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)−</m:t>
                      </m:r>
                      <m:r>
                        <a:rPr lang="fr-FR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fr-FR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F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fr-F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F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064</m:t>
                          </m:r>
                        </m:sub>
                      </m:sSub>
                      <m:r>
                        <a:rPr lang="fr-FR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fr-FR" sz="180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endParaRPr lang="fr-FR" dirty="0"/>
                </a:p>
              </p:txBody>
            </p:sp>
          </mc:Choice>
          <mc:Fallback xmlns="">
            <p:sp>
              <p:nvSpPr>
                <p:cNvPr id="123" name="ZoneTexte 122">
                  <a:extLst>
                    <a:ext uri="{FF2B5EF4-FFF2-40B4-BE49-F238E27FC236}">
                      <a16:creationId xmlns:a16="http://schemas.microsoft.com/office/drawing/2014/main" id="{CD70B4A4-F8C2-4556-6A9F-DD7F762452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35761" y="2507702"/>
                  <a:ext cx="2029000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601" b="-1311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ZoneTexte 123">
                  <a:extLst>
                    <a:ext uri="{FF2B5EF4-FFF2-40B4-BE49-F238E27FC236}">
                      <a16:creationId xmlns:a16="http://schemas.microsoft.com/office/drawing/2014/main" id="{42E35588-47B2-A520-02C0-6839ECC03602}"/>
                    </a:ext>
                  </a:extLst>
                </p:cNvPr>
                <p:cNvSpPr txBox="1"/>
                <p:nvPr/>
              </p:nvSpPr>
              <p:spPr>
                <a:xfrm>
                  <a:off x="5310170" y="3635360"/>
                  <a:ext cx="7013026" cy="107401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fr-FR" sz="180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Dispersion can </a:t>
                  </a:r>
                  <a:r>
                    <a:rPr lang="fr-FR" sz="1800" dirty="0" err="1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be</a:t>
                  </a:r>
                  <a:r>
                    <a:rPr lang="fr-FR" sz="180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fr-FR" sz="1800" dirty="0" err="1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calculated</a:t>
                  </a:r>
                  <a:r>
                    <a:rPr lang="fr-FR" sz="180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as</a:t>
                  </a:r>
                  <a:r>
                    <a:rPr lang="fr-FR" sz="20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fr-FR" sz="180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:</a:t>
                  </a:r>
                </a:p>
                <a:p>
                  <a:pPr algn="ctr"/>
                  <a:endParaRPr lang="fr-FR" sz="5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algn="ctr"/>
                  <a:br>
                    <a:rPr lang="fr-FR" sz="200" i="1" dirty="0">
                      <a:solidFill>
                        <a:schemeClr val="accent6">
                          <a:lumMod val="7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14:m>
                    <m:oMathPara xmlns:m="http://schemas.openxmlformats.org/officeDocument/2006/math">
                      <m:oMath>
                        <m:r>
                          <a:rPr lang="fr-FR" sz="1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𝑑𝑖𝑠𝑡𝑎𝑛𝑐𝑒</m:t>
                        </m:r>
                        <m:r>
                          <a:rPr lang="fr-FR" sz="1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ctrlPr>
                              <a:rPr lang="fr-FR" sz="18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8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d>
                              <m:dPr>
                                <m:ctrlPr>
                                  <a:rPr lang="fr-FR" sz="18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sz="1800" i="1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800" i="1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fr-FR" sz="1800" b="0" i="1" smtClean="0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532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fr-FR" sz="1800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r-FR" sz="18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fr-FR" sz="18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fr-FR" sz="18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fr-FR" sz="18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1064</m:t>
                                </m:r>
                              </m:sub>
                            </m:sSub>
                            <m:r>
                              <a:rPr lang="fr-FR" sz="18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  <m:r>
                          <a:rPr lang="fr-FR" sz="18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fr-FR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fr-FR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fr-FR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1550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fr-FR" sz="18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fr-FR" sz="18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fr-FR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fr-FR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fr-FR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  <m:r>
                                      <a:rPr lang="fr-FR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  <m:r>
                          <a:rPr lang="fr-FR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ctrlPr>
                              <a:rPr lang="fr-FR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d>
                              <m:dPr>
                                <m:ctrlPr>
                                  <a:rPr lang="fr-FR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i="1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i="1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fr-FR" i="1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532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fr-FR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r-FR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fr-FR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fr-FR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fr-FR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1064</m:t>
                                </m:r>
                              </m:sub>
                            </m:sSub>
                            <m:r>
                              <a:rPr lang="fr-FR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124" name="ZoneTexte 123">
                  <a:extLst>
                    <a:ext uri="{FF2B5EF4-FFF2-40B4-BE49-F238E27FC236}">
                      <a16:creationId xmlns:a16="http://schemas.microsoft.com/office/drawing/2014/main" id="{42E35588-47B2-A520-02C0-6839ECC036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10170" y="3635360"/>
                  <a:ext cx="7013026" cy="1074012"/>
                </a:xfrm>
                <a:prstGeom prst="rect">
                  <a:avLst/>
                </a:prstGeom>
                <a:blipFill>
                  <a:blip r:embed="rId7"/>
                  <a:stretch>
                    <a:fillRect t="-2825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5" name="Flèche : bas 124">
              <a:extLst>
                <a:ext uri="{FF2B5EF4-FFF2-40B4-BE49-F238E27FC236}">
                  <a16:creationId xmlns:a16="http://schemas.microsoft.com/office/drawing/2014/main" id="{F508E9AA-3996-BDDC-0F83-5DA99E89703B}"/>
                </a:ext>
              </a:extLst>
            </p:cNvPr>
            <p:cNvSpPr/>
            <p:nvPr/>
          </p:nvSpPr>
          <p:spPr>
            <a:xfrm>
              <a:off x="8675094" y="2951942"/>
              <a:ext cx="270175" cy="638159"/>
            </a:xfrm>
            <a:prstGeom prst="downArrow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4971813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0DF73-4E90-3B28-30A2-41FAB92B4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roupe 113">
            <a:extLst>
              <a:ext uri="{FF2B5EF4-FFF2-40B4-BE49-F238E27FC236}">
                <a16:creationId xmlns:a16="http://schemas.microsoft.com/office/drawing/2014/main" id="{D2DA07C9-016C-8B7C-0A7F-11B287E16AD1}"/>
              </a:ext>
            </a:extLst>
          </p:cNvPr>
          <p:cNvGrpSpPr/>
          <p:nvPr/>
        </p:nvGrpSpPr>
        <p:grpSpPr>
          <a:xfrm>
            <a:off x="167159" y="3589859"/>
            <a:ext cx="347800" cy="3188347"/>
            <a:chOff x="662400" y="2616555"/>
            <a:chExt cx="347800" cy="3188347"/>
          </a:xfrm>
        </p:grpSpPr>
        <p:pic>
          <p:nvPicPr>
            <p:cNvPr id="110" name="Image 109">
              <a:extLst>
                <a:ext uri="{FF2B5EF4-FFF2-40B4-BE49-F238E27FC236}">
                  <a16:creationId xmlns:a16="http://schemas.microsoft.com/office/drawing/2014/main" id="{515E0C20-2793-3BFC-6C51-F3C19FEDC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39993" r="93878" b="34650"/>
            <a:stretch>
              <a:fillRect/>
            </a:stretch>
          </p:blipFill>
          <p:spPr>
            <a:xfrm>
              <a:off x="662820" y="4790489"/>
              <a:ext cx="326569" cy="101441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ZoneTexte 111">
                  <a:extLst>
                    <a:ext uri="{FF2B5EF4-FFF2-40B4-BE49-F238E27FC236}">
                      <a16:creationId xmlns:a16="http://schemas.microsoft.com/office/drawing/2014/main" id="{8E392E81-4031-0A4A-719B-FDDD9F9E9D34}"/>
                    </a:ext>
                  </a:extLst>
                </p:cNvPr>
                <p:cNvSpPr txBox="1"/>
                <p:nvPr/>
              </p:nvSpPr>
              <p:spPr>
                <a:xfrm rot="16200000">
                  <a:off x="-193551" y="3780937"/>
                  <a:ext cx="206894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fr-FR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r-FR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fr-FR" sz="1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532</m:t>
                            </m:r>
                          </m:sub>
                        </m:sSub>
                        <m:r>
                          <a:rPr lang="fr-F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)−</m:t>
                        </m:r>
                        <m:r>
                          <a:rPr lang="fr-F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fr-F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r-FR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fr-FR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fr-FR" sz="1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064</m:t>
                            </m:r>
                          </m:sub>
                        </m:sSub>
                        <m:r>
                          <a:rPr lang="fr-F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fr-FR" sz="1600" dirty="0"/>
                </a:p>
              </p:txBody>
            </p:sp>
          </mc:Choice>
          <mc:Fallback xmlns="">
            <p:sp>
              <p:nvSpPr>
                <p:cNvPr id="112" name="ZoneTexte 111">
                  <a:extLst>
                    <a:ext uri="{FF2B5EF4-FFF2-40B4-BE49-F238E27FC236}">
                      <a16:creationId xmlns:a16="http://schemas.microsoft.com/office/drawing/2014/main" id="{8E392E81-4031-0A4A-719B-FDDD9F9E9D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-193551" y="3780937"/>
                  <a:ext cx="2068948" cy="338554"/>
                </a:xfrm>
                <a:prstGeom prst="rect">
                  <a:avLst/>
                </a:prstGeom>
                <a:blipFill>
                  <a:blip r:embed="rId4"/>
                  <a:stretch>
                    <a:fillRect r="-10909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13" name="Image 112">
              <a:extLst>
                <a:ext uri="{FF2B5EF4-FFF2-40B4-BE49-F238E27FC236}">
                  <a16:creationId xmlns:a16="http://schemas.microsoft.com/office/drawing/2014/main" id="{5572ABF3-AACC-1DF3-443C-586654151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8706" r="93878" b="59655"/>
            <a:stretch>
              <a:fillRect/>
            </a:stretch>
          </p:blipFill>
          <p:spPr>
            <a:xfrm>
              <a:off x="662400" y="2616555"/>
              <a:ext cx="326569" cy="465609"/>
            </a:xfrm>
            <a:prstGeom prst="rect">
              <a:avLst/>
            </a:prstGeom>
          </p:spPr>
        </p:pic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00101E7-BB74-E808-9499-65165B8C35AE}"/>
              </a:ext>
            </a:extLst>
          </p:cNvPr>
          <p:cNvSpPr/>
          <p:nvPr/>
        </p:nvSpPr>
        <p:spPr>
          <a:xfrm>
            <a:off x="9208496" y="1029360"/>
            <a:ext cx="2608719" cy="900000"/>
          </a:xfrm>
          <a:prstGeom prst="roundRect">
            <a:avLst>
              <a:gd name="adj" fmla="val 50000"/>
            </a:avLst>
          </a:prstGeom>
          <a:solidFill>
            <a:srgbClr val="E3A3DB"/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0296497-ED9C-20E8-4F51-7F8389A032A4}"/>
              </a:ext>
            </a:extLst>
          </p:cNvPr>
          <p:cNvSpPr/>
          <p:nvPr/>
        </p:nvSpPr>
        <p:spPr bwMode="auto">
          <a:xfrm>
            <a:off x="8688800" y="1228832"/>
            <a:ext cx="504000" cy="504000"/>
          </a:xfrm>
          <a:prstGeom prst="ellipse">
            <a:avLst/>
          </a:prstGeom>
          <a:solidFill>
            <a:srgbClr val="FFC000">
              <a:alpha val="50196"/>
            </a:srgbClr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 eaLnBrk="1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 dirty="0"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01DC8E9C-E115-86B1-A878-CDBF3992CD66}"/>
              </a:ext>
            </a:extLst>
          </p:cNvPr>
          <p:cNvSpPr/>
          <p:nvPr/>
        </p:nvSpPr>
        <p:spPr>
          <a:xfrm>
            <a:off x="3107839" y="1030832"/>
            <a:ext cx="1918171" cy="900000"/>
          </a:xfrm>
          <a:prstGeom prst="roundRect">
            <a:avLst>
              <a:gd name="adj" fmla="val 50000"/>
            </a:avLst>
          </a:prstGeom>
          <a:solidFill>
            <a:srgbClr val="A0C4E6"/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CE3A07-9F70-A49C-E10A-E0FDCC5A6CB9}"/>
              </a:ext>
            </a:extLst>
          </p:cNvPr>
          <p:cNvSpPr/>
          <p:nvPr/>
        </p:nvSpPr>
        <p:spPr>
          <a:xfrm>
            <a:off x="5812666" y="1029360"/>
            <a:ext cx="2608719" cy="900000"/>
          </a:xfrm>
          <a:prstGeom prst="roundRect">
            <a:avLst>
              <a:gd name="adj" fmla="val 50000"/>
            </a:avLst>
          </a:prstGeom>
          <a:solidFill>
            <a:srgbClr val="97B88B"/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3B6FF6E-AF1D-B4A0-EA03-09A2F7AF8BBF}"/>
              </a:ext>
            </a:extLst>
          </p:cNvPr>
          <p:cNvSpPr/>
          <p:nvPr/>
        </p:nvSpPr>
        <p:spPr bwMode="auto">
          <a:xfrm>
            <a:off x="5301047" y="1228832"/>
            <a:ext cx="504000" cy="504000"/>
          </a:xfrm>
          <a:prstGeom prst="ellipse">
            <a:avLst/>
          </a:prstGeom>
          <a:solidFill>
            <a:srgbClr val="FFC000">
              <a:alpha val="50196"/>
            </a:srgbClr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 eaLnBrk="1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 dirty="0">
              <a:latin typeface="Arial" charset="0"/>
              <a:ea typeface="ＭＳ Ｐゴシック" charset="0"/>
              <a:cs typeface="Arial Unicode MS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9B540F7-4CBF-2A31-590D-740B15D1E850}"/>
                  </a:ext>
                </a:extLst>
              </p:cNvPr>
              <p:cNvSpPr/>
              <p:nvPr/>
            </p:nvSpPr>
            <p:spPr bwMode="auto">
              <a:xfrm>
                <a:off x="1" y="-1"/>
                <a:ext cx="13439775" cy="739449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1">
                  <a:lnSpc>
                    <a:spcPct val="93000"/>
                  </a:lnSpc>
                  <a:buClr>
                    <a:srgbClr val="000000"/>
                  </a:buClr>
                  <a:buSzPct val="100000"/>
                  <a:buFont typeface="Times New Roman" charset="0"/>
                  <a:buNone/>
                  <a:defRPr/>
                </a:pP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75000"/>
                  </a:lnSpc>
                </a:pPr>
                <a:r>
                  <a:rPr lang="en-US" sz="2800" dirty="0">
                    <a:solidFill>
                      <a:schemeClr val="bg1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Quantification of the dispersion </a:t>
                </a:r>
                <a14:m>
                  <m:oMath xmlns:m="http://schemas.openxmlformats.org/officeDocument/2006/math">
                    <m:r>
                      <a:rPr lang="fr-FR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fr-FR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532</m:t>
                        </m:r>
                      </m:sub>
                    </m:sSub>
                    <m:r>
                      <a:rPr lang="fr-FR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)−</m:t>
                    </m:r>
                    <m:r>
                      <a:rPr lang="fr-FR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fr-FR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1064</m:t>
                        </m:r>
                      </m:sub>
                    </m:sSub>
                    <m:r>
                      <a:rPr lang="fr-FR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sz="28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fr-FR" sz="2800" dirty="0">
                  <a:solidFill>
                    <a:schemeClr val="bg1"/>
                  </a:solidFill>
                </a:endParaRPr>
              </a:p>
              <a:p>
                <a:pPr algn="ctr">
                  <a:lnSpc>
                    <a:spcPct val="75000"/>
                  </a:lnSpc>
                  <a:buClrTx/>
                  <a:buSzTx/>
                  <a:buFontTx/>
                  <a:buNone/>
                </a:pPr>
                <a:r>
                  <a:rPr lang="en-US" sz="2800" dirty="0">
                    <a:solidFill>
                      <a:schemeClr val="bg1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endParaRPr lang="fr-FR" altLang="fr-FR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9B540F7-4CBF-2A31-590D-740B15D1E8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" y="-1"/>
                <a:ext cx="13439775" cy="739449"/>
              </a:xfrm>
              <a:prstGeom prst="rect">
                <a:avLst/>
              </a:prstGeom>
              <a:blipFill>
                <a:blip r:embed="rId5"/>
                <a:stretch>
                  <a:fillRect b="-5785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42">
                <a:extLst>
                  <a:ext uri="{FF2B5EF4-FFF2-40B4-BE49-F238E27FC236}">
                    <a16:creationId xmlns:a16="http://schemas.microsoft.com/office/drawing/2014/main" id="{1AA10135-5128-9208-CD9C-D257CE850C48}"/>
                  </a:ext>
                </a:extLst>
              </p:cNvPr>
              <p:cNvSpPr txBox="1"/>
              <p:nvPr/>
            </p:nvSpPr>
            <p:spPr bwMode="auto">
              <a:xfrm>
                <a:off x="0" y="1129359"/>
                <a:ext cx="13439775" cy="8029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1550</m:t>
                          </m:r>
                        </m:sub>
                      </m:sSub>
                      <m:r>
                        <a:rPr lang="fr-FR" i="1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1550</m:t>
                              </m:r>
                            </m:sub>
                          </m:s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−2×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fr-FR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b="0" i="0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fr-FR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fr-FR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−2×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" name="Object 42">
                <a:extLst>
                  <a:ext uri="{FF2B5EF4-FFF2-40B4-BE49-F238E27FC236}">
                    <a16:creationId xmlns:a16="http://schemas.microsoft.com/office/drawing/2014/main" id="{1AA10135-5128-9208-CD9C-D257CE850C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1129359"/>
                <a:ext cx="13439775" cy="8029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42B436B5-4B2D-B5B6-8FF2-2F2A5DFA8051}"/>
              </a:ext>
            </a:extLst>
          </p:cNvPr>
          <p:cNvSpPr txBox="1"/>
          <p:nvPr/>
        </p:nvSpPr>
        <p:spPr>
          <a:xfrm>
            <a:off x="6071815" y="1944000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IFM: </a:t>
            </a:r>
            <a:r>
              <a:rPr lang="fr-FR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fractional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1100053-2830-81C5-10A1-4E2CC965B45A}"/>
              </a:ext>
            </a:extLst>
          </p:cNvPr>
          <p:cNvSpPr txBox="1"/>
          <p:nvPr/>
        </p:nvSpPr>
        <p:spPr>
          <a:xfrm>
            <a:off x="9600207" y="1944000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D86E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IFM: </a:t>
            </a:r>
            <a:r>
              <a:rPr lang="fr-FR" dirty="0" err="1">
                <a:solidFill>
                  <a:srgbClr val="D86E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  <a:r>
              <a:rPr lang="fr-FR" dirty="0">
                <a:solidFill>
                  <a:srgbClr val="D86E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55CC154-4738-9639-537B-A2B93628C037}"/>
              </a:ext>
            </a:extLst>
          </p:cNvPr>
          <p:cNvSpPr txBox="1"/>
          <p:nvPr/>
        </p:nvSpPr>
        <p:spPr>
          <a:xfrm>
            <a:off x="3632030" y="1944000"/>
            <a:ext cx="896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ADM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DAF9159-AF30-82D4-78A2-ED6085BD7FF9}"/>
              </a:ext>
            </a:extLst>
          </p:cNvPr>
          <p:cNvSpPr txBox="1"/>
          <p:nvPr/>
        </p:nvSpPr>
        <p:spPr>
          <a:xfrm>
            <a:off x="5332675" y="1936305"/>
            <a:ext cx="45717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</a:t>
            </a:r>
            <a:endParaRPr lang="fr-FR" sz="19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Flèche : bas 30">
            <a:extLst>
              <a:ext uri="{FF2B5EF4-FFF2-40B4-BE49-F238E27FC236}">
                <a16:creationId xmlns:a16="http://schemas.microsoft.com/office/drawing/2014/main" id="{B7659CE1-188C-A134-6DE5-5DFCC8E720F3}"/>
              </a:ext>
            </a:extLst>
          </p:cNvPr>
          <p:cNvSpPr/>
          <p:nvPr/>
        </p:nvSpPr>
        <p:spPr>
          <a:xfrm rot="21600000">
            <a:off x="5449592" y="1692000"/>
            <a:ext cx="206909" cy="337545"/>
          </a:xfrm>
          <a:prstGeom prst="downArrow">
            <a:avLst/>
          </a:prstGeom>
          <a:solidFill>
            <a:srgbClr val="FFD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Flèche : bas 31">
            <a:extLst>
              <a:ext uri="{FF2B5EF4-FFF2-40B4-BE49-F238E27FC236}">
                <a16:creationId xmlns:a16="http://schemas.microsoft.com/office/drawing/2014/main" id="{F3D9F80C-35ED-1638-9B48-03AF7C54F90C}"/>
              </a:ext>
            </a:extLst>
          </p:cNvPr>
          <p:cNvSpPr/>
          <p:nvPr/>
        </p:nvSpPr>
        <p:spPr>
          <a:xfrm rot="21600000">
            <a:off x="8847027" y="1692000"/>
            <a:ext cx="206909" cy="337545"/>
          </a:xfrm>
          <a:prstGeom prst="downArrow">
            <a:avLst/>
          </a:prstGeom>
          <a:solidFill>
            <a:srgbClr val="FFD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C10B2E5-1F7D-8BB4-9D5D-6D492E74F7F6}"/>
              </a:ext>
            </a:extLst>
          </p:cNvPr>
          <p:cNvSpPr txBox="1"/>
          <p:nvPr/>
        </p:nvSpPr>
        <p:spPr>
          <a:xfrm>
            <a:off x="8720385" y="1951694"/>
            <a:ext cx="45717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</a:t>
            </a:r>
            <a:endParaRPr lang="fr-FR" sz="19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E374915C-8FA1-EAE7-3581-A2D453E8B0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487046"/>
              </p:ext>
            </p:extLst>
          </p:nvPr>
        </p:nvGraphicFramePr>
        <p:xfrm>
          <a:off x="6410444" y="4896141"/>
          <a:ext cx="5069649" cy="162000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3217989">
                  <a:extLst>
                    <a:ext uri="{9D8B030D-6E8A-4147-A177-3AD203B41FA5}">
                      <a16:colId xmlns:a16="http://schemas.microsoft.com/office/drawing/2014/main" val="2216124789"/>
                    </a:ext>
                  </a:extLst>
                </a:gridCol>
                <a:gridCol w="1851660">
                  <a:extLst>
                    <a:ext uri="{9D8B030D-6E8A-4147-A177-3AD203B41FA5}">
                      <a16:colId xmlns:a16="http://schemas.microsoft.com/office/drawing/2014/main" val="2767277108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Variation in the atmospheric conditions</a:t>
                      </a:r>
                      <a:endParaRPr lang="fr-F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 in dispersion</a:t>
                      </a:r>
                      <a:endParaRPr lang="fr-FR" sz="1400" b="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980121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ΔT = 1°C</a:t>
                      </a:r>
                      <a:endParaRPr lang="fr-F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F7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13.4 nm/m</a:t>
                      </a:r>
                      <a:endParaRPr lang="fr-F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F7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17073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Δp</a:t>
                      </a: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1 </a:t>
                      </a:r>
                      <a:r>
                        <a:rPr lang="en-GB" sz="1400" b="0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hPa</a:t>
                      </a:r>
                      <a:endParaRPr lang="fr-F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-4.1 nm/m</a:t>
                      </a:r>
                      <a:endParaRPr lang="fr-F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34057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ΔRH = 5%</a:t>
                      </a:r>
                      <a:endParaRPr lang="fr-F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F7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 nm/m</a:t>
                      </a:r>
                      <a:endParaRPr lang="fr-F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F7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10606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Δx</a:t>
                      </a:r>
                      <a:r>
                        <a:rPr lang="en-GB" sz="1400" b="0" kern="1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CO2</a:t>
                      </a: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100 ppm</a:t>
                      </a:r>
                      <a:endParaRPr lang="fr-F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 nm/m</a:t>
                      </a:r>
                      <a:endParaRPr lang="fr-FR" sz="14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554748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5D1D21F-CBE8-64A1-91B6-38FB5D93C546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0033B3D0-A5BE-F34F-63ED-5B107D92C800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9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78B13D28-5216-2658-7706-6DCCCBB05ADC}"/>
              </a:ext>
            </a:extLst>
          </p:cNvPr>
          <p:cNvCxnSpPr>
            <a:cxnSpLocks/>
          </p:cNvCxnSpPr>
          <p:nvPr/>
        </p:nvCxnSpPr>
        <p:spPr>
          <a:xfrm>
            <a:off x="7117025" y="2340000"/>
            <a:ext cx="0" cy="360000"/>
          </a:xfrm>
          <a:prstGeom prst="line">
            <a:avLst/>
          </a:prstGeom>
          <a:ln w="28575">
            <a:solidFill>
              <a:srgbClr val="97B88B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D6B3A39-E90B-F2C1-CE7F-5CEFD205078B}"/>
              </a:ext>
            </a:extLst>
          </p:cNvPr>
          <p:cNvCxnSpPr>
            <a:cxnSpLocks/>
          </p:cNvCxnSpPr>
          <p:nvPr/>
        </p:nvCxnSpPr>
        <p:spPr>
          <a:xfrm>
            <a:off x="10538925" y="2340000"/>
            <a:ext cx="0" cy="360000"/>
          </a:xfrm>
          <a:prstGeom prst="line">
            <a:avLst/>
          </a:prstGeom>
          <a:ln w="28575">
            <a:solidFill>
              <a:srgbClr val="E3A3DB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08A44CB-D584-D78A-E5B0-7AB4991737BE}"/>
              </a:ext>
            </a:extLst>
          </p:cNvPr>
          <p:cNvCxnSpPr>
            <a:cxnSpLocks/>
          </p:cNvCxnSpPr>
          <p:nvPr/>
        </p:nvCxnSpPr>
        <p:spPr>
          <a:xfrm>
            <a:off x="7110959" y="2682000"/>
            <a:ext cx="676431" cy="0"/>
          </a:xfrm>
          <a:prstGeom prst="line">
            <a:avLst/>
          </a:prstGeom>
          <a:ln w="28575">
            <a:solidFill>
              <a:srgbClr val="97B88B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65C37443-386B-D3E7-34CA-D2C8C0086E8A}"/>
              </a:ext>
            </a:extLst>
          </p:cNvPr>
          <p:cNvCxnSpPr>
            <a:cxnSpLocks/>
          </p:cNvCxnSpPr>
          <p:nvPr/>
        </p:nvCxnSpPr>
        <p:spPr>
          <a:xfrm>
            <a:off x="9863528" y="2682000"/>
            <a:ext cx="675397" cy="0"/>
          </a:xfrm>
          <a:prstGeom prst="line">
            <a:avLst/>
          </a:prstGeom>
          <a:ln w="28575">
            <a:solidFill>
              <a:srgbClr val="E3A3DB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D70B4A4-F8C2-4556-6A9F-DD7F7624524A}"/>
                  </a:ext>
                </a:extLst>
              </p:cNvPr>
              <p:cNvSpPr txBox="1"/>
              <p:nvPr/>
            </p:nvSpPr>
            <p:spPr>
              <a:xfrm>
                <a:off x="7835761" y="2507702"/>
                <a:ext cx="2029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1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fr-FR" sz="1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532</m:t>
                        </m:r>
                      </m:sub>
                    </m:sSub>
                    <m:r>
                      <a:rPr lang="fr-FR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)−</m:t>
                    </m:r>
                    <m:r>
                      <a:rPr lang="fr-FR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fr-FR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064</m:t>
                        </m:r>
                      </m:sub>
                    </m:sSub>
                    <m:r>
                      <a:rPr lang="fr-FR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sz="18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CD70B4A4-F8C2-4556-6A9F-DD7F762452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5761" y="2507702"/>
                <a:ext cx="2029000" cy="369332"/>
              </a:xfrm>
              <a:prstGeom prst="rect">
                <a:avLst/>
              </a:prstGeom>
              <a:blipFill>
                <a:blip r:embed="rId8"/>
                <a:stretch>
                  <a:fillRect r="-601" b="-1311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2E35588-47B2-A520-02C0-6839ECC03602}"/>
                  </a:ext>
                </a:extLst>
              </p:cNvPr>
              <p:cNvSpPr txBox="1"/>
              <p:nvPr/>
            </p:nvSpPr>
            <p:spPr>
              <a:xfrm>
                <a:off x="5310170" y="3635360"/>
                <a:ext cx="7013026" cy="10740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18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Dispersion can </a:t>
                </a:r>
                <a:r>
                  <a:rPr lang="fr-FR" sz="1800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be</a:t>
                </a:r>
                <a:r>
                  <a:rPr lang="fr-FR" sz="18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800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calculated</a:t>
                </a:r>
                <a:r>
                  <a:rPr lang="fr-FR" sz="18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as</a:t>
                </a:r>
                <a:r>
                  <a:rPr lang="fr-FR" sz="2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8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algn="ctr"/>
                <a:endParaRPr lang="fr-FR" sz="5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br>
                  <a:rPr lang="fr-FR" sz="200" i="1" dirty="0">
                    <a:solidFill>
                      <a:schemeClr val="accent6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14:m>
                  <m:oMathPara xmlns:m="http://schemas.openxmlformats.org/officeDocument/2006/math">
                    <m:oMath>
                      <m:r>
                        <a:rPr lang="fr-FR" sz="18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fr-FR" sz="18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sz="18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fr-FR" sz="18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800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fr-FR" sz="1800" b="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532</m:t>
                                  </m:r>
                                </m:sub>
                              </m:sSub>
                            </m:e>
                          </m:d>
                          <m:r>
                            <a:rPr lang="fr-FR" sz="18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18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fr-FR" sz="18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sz="18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sz="18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  <m:r>
                            <a:rPr lang="fr-FR" sz="18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fr-FR" sz="18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1550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sz="18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18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d>
                            <m:dPr>
                              <m:ctrlPr>
                                <a:rPr lang="fr-FR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fr-FR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fr-FR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fr-FR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fr-FR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532</m:t>
                                  </m:r>
                                </m:sub>
                              </m:sSub>
                            </m:e>
                          </m:d>
                          <m:r>
                            <a:rPr lang="fr-FR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fr-FR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  <m:r>
                            <a:rPr lang="fr-FR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2E35588-47B2-A520-02C0-6839ECC036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0170" y="3635360"/>
                <a:ext cx="7013026" cy="1074012"/>
              </a:xfrm>
              <a:prstGeom prst="rect">
                <a:avLst/>
              </a:prstGeom>
              <a:blipFill>
                <a:blip r:embed="rId9"/>
                <a:stretch>
                  <a:fillRect t="-282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lèche : bas 20">
            <a:extLst>
              <a:ext uri="{FF2B5EF4-FFF2-40B4-BE49-F238E27FC236}">
                <a16:creationId xmlns:a16="http://schemas.microsoft.com/office/drawing/2014/main" id="{F508E9AA-3996-BDDC-0F83-5DA99E89703B}"/>
              </a:ext>
            </a:extLst>
          </p:cNvPr>
          <p:cNvSpPr/>
          <p:nvPr/>
        </p:nvSpPr>
        <p:spPr>
          <a:xfrm>
            <a:off x="8675094" y="2951942"/>
            <a:ext cx="270175" cy="638159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E06848B-E792-5186-7BAA-E56C8292C16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399"/>
          <a:stretch>
            <a:fillRect/>
          </a:stretch>
        </p:blipFill>
        <p:spPr>
          <a:xfrm>
            <a:off x="573578" y="3308400"/>
            <a:ext cx="5046022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5672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7C0A6-A90F-7E4B-7F95-E0D6F2DD8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C5ED845B-9C62-8539-BABC-751ADE495C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99"/>
          <a:stretch>
            <a:fillRect/>
          </a:stretch>
        </p:blipFill>
        <p:spPr>
          <a:xfrm>
            <a:off x="573578" y="3308400"/>
            <a:ext cx="5046022" cy="4000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CDB98EE-C7CD-A5DB-79C1-0D77236792C8}"/>
                  </a:ext>
                </a:extLst>
              </p:cNvPr>
              <p:cNvSpPr/>
              <p:nvPr/>
            </p:nvSpPr>
            <p:spPr bwMode="auto">
              <a:xfrm>
                <a:off x="1" y="-1"/>
                <a:ext cx="13439775" cy="739449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algn="ctr" eaLnBrk="1">
                  <a:lnSpc>
                    <a:spcPct val="93000"/>
                  </a:lnSpc>
                  <a:buClr>
                    <a:srgbClr val="000000"/>
                  </a:buClr>
                  <a:buSzPct val="100000"/>
                  <a:buFont typeface="Times New Roman" charset="0"/>
                  <a:buNone/>
                  <a:defRPr/>
                </a:pP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75000"/>
                  </a:lnSpc>
                </a:pPr>
                <a:r>
                  <a:rPr lang="en-US" sz="2800" dirty="0">
                    <a:solidFill>
                      <a:schemeClr val="bg1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Quantification of the dispersion </a:t>
                </a:r>
                <a14:m>
                  <m:oMath xmlns:m="http://schemas.openxmlformats.org/officeDocument/2006/math">
                    <m:r>
                      <a:rPr lang="fr-FR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fr-FR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532</m:t>
                        </m:r>
                      </m:sub>
                    </m:sSub>
                    <m:r>
                      <a:rPr lang="fr-FR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)−</m:t>
                    </m:r>
                    <m:r>
                      <a:rPr lang="fr-FR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fr-FR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1064</m:t>
                        </m:r>
                      </m:sub>
                    </m:sSub>
                    <m:r>
                      <a:rPr lang="fr-FR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sz="28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fr-FR" sz="2800" dirty="0">
                  <a:solidFill>
                    <a:schemeClr val="bg1"/>
                  </a:solidFill>
                </a:endParaRPr>
              </a:p>
              <a:p>
                <a:pPr algn="ctr">
                  <a:lnSpc>
                    <a:spcPct val="75000"/>
                  </a:lnSpc>
                  <a:buClrTx/>
                  <a:buSzTx/>
                  <a:buFontTx/>
                  <a:buNone/>
                </a:pPr>
                <a:r>
                  <a:rPr lang="en-US" sz="2800" dirty="0">
                    <a:solidFill>
                      <a:schemeClr val="bg1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endParaRPr lang="fr-FR" altLang="fr-FR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CDB98EE-C7CD-A5DB-79C1-0D77236792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" y="-1"/>
                <a:ext cx="13439775" cy="739449"/>
              </a:xfrm>
              <a:prstGeom prst="rect">
                <a:avLst/>
              </a:prstGeom>
              <a:blipFill>
                <a:blip r:embed="rId4"/>
                <a:stretch>
                  <a:fillRect b="-5785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4" name="Groupe 113">
            <a:extLst>
              <a:ext uri="{FF2B5EF4-FFF2-40B4-BE49-F238E27FC236}">
                <a16:creationId xmlns:a16="http://schemas.microsoft.com/office/drawing/2014/main" id="{F678F202-1C1E-09B8-C1C7-DCDBA7564DD2}"/>
              </a:ext>
            </a:extLst>
          </p:cNvPr>
          <p:cNvGrpSpPr/>
          <p:nvPr/>
        </p:nvGrpSpPr>
        <p:grpSpPr>
          <a:xfrm>
            <a:off x="167159" y="3589859"/>
            <a:ext cx="347800" cy="3188347"/>
            <a:chOff x="662400" y="2616555"/>
            <a:chExt cx="347800" cy="3188347"/>
          </a:xfrm>
        </p:grpSpPr>
        <p:pic>
          <p:nvPicPr>
            <p:cNvPr id="110" name="Image 109">
              <a:extLst>
                <a:ext uri="{FF2B5EF4-FFF2-40B4-BE49-F238E27FC236}">
                  <a16:creationId xmlns:a16="http://schemas.microsoft.com/office/drawing/2014/main" id="{6482924D-BD72-3981-48F7-D65C34EC7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39993" r="93878" b="34650"/>
            <a:stretch>
              <a:fillRect/>
            </a:stretch>
          </p:blipFill>
          <p:spPr>
            <a:xfrm>
              <a:off x="662820" y="4790489"/>
              <a:ext cx="326569" cy="101441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ZoneTexte 111">
                  <a:extLst>
                    <a:ext uri="{FF2B5EF4-FFF2-40B4-BE49-F238E27FC236}">
                      <a16:creationId xmlns:a16="http://schemas.microsoft.com/office/drawing/2014/main" id="{E80B1BC8-FD8C-2C08-2EA6-44837B13711F}"/>
                    </a:ext>
                  </a:extLst>
                </p:cNvPr>
                <p:cNvSpPr txBox="1"/>
                <p:nvPr/>
              </p:nvSpPr>
              <p:spPr>
                <a:xfrm rot="16200000">
                  <a:off x="-193551" y="3780937"/>
                  <a:ext cx="206894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fr-FR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r-FR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fr-FR" sz="1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532</m:t>
                            </m:r>
                          </m:sub>
                        </m:sSub>
                        <m:r>
                          <a:rPr lang="fr-F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)−</m:t>
                        </m:r>
                        <m:r>
                          <a:rPr lang="fr-F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fr-F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r-FR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fr-FR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fr-FR" sz="1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064</m:t>
                            </m:r>
                          </m:sub>
                        </m:sSub>
                        <m:r>
                          <a:rPr lang="fr-F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fr-FR" sz="1600" dirty="0"/>
                </a:p>
              </p:txBody>
            </p:sp>
          </mc:Choice>
          <mc:Fallback xmlns="">
            <p:sp>
              <p:nvSpPr>
                <p:cNvPr id="112" name="ZoneTexte 111">
                  <a:extLst>
                    <a:ext uri="{FF2B5EF4-FFF2-40B4-BE49-F238E27FC236}">
                      <a16:creationId xmlns:a16="http://schemas.microsoft.com/office/drawing/2014/main" id="{E80B1BC8-FD8C-2C08-2EA6-44837B1371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-193551" y="3780937"/>
                  <a:ext cx="2068948" cy="338554"/>
                </a:xfrm>
                <a:prstGeom prst="rect">
                  <a:avLst/>
                </a:prstGeom>
                <a:blipFill>
                  <a:blip r:embed="rId6"/>
                  <a:stretch>
                    <a:fillRect r="-10909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13" name="Image 112">
              <a:extLst>
                <a:ext uri="{FF2B5EF4-FFF2-40B4-BE49-F238E27FC236}">
                  <a16:creationId xmlns:a16="http://schemas.microsoft.com/office/drawing/2014/main" id="{2E643230-FA26-5116-E974-DDBD0565A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28706" r="93878" b="59655"/>
            <a:stretch>
              <a:fillRect/>
            </a:stretch>
          </p:blipFill>
          <p:spPr>
            <a:xfrm>
              <a:off x="662400" y="2616555"/>
              <a:ext cx="326569" cy="465609"/>
            </a:xfrm>
            <a:prstGeom prst="rect">
              <a:avLst/>
            </a:prstGeom>
          </p:spPr>
        </p:pic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A46A690-36FC-30C7-1676-1D14526FD6A8}"/>
              </a:ext>
            </a:extLst>
          </p:cNvPr>
          <p:cNvSpPr/>
          <p:nvPr/>
        </p:nvSpPr>
        <p:spPr>
          <a:xfrm>
            <a:off x="9208496" y="1029360"/>
            <a:ext cx="2608719" cy="900000"/>
          </a:xfrm>
          <a:prstGeom prst="roundRect">
            <a:avLst>
              <a:gd name="adj" fmla="val 50000"/>
            </a:avLst>
          </a:prstGeom>
          <a:solidFill>
            <a:srgbClr val="E3A3DB"/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6A9AF08-53AA-8EFA-AFC3-A93BC34ECB35}"/>
              </a:ext>
            </a:extLst>
          </p:cNvPr>
          <p:cNvSpPr/>
          <p:nvPr/>
        </p:nvSpPr>
        <p:spPr bwMode="auto">
          <a:xfrm>
            <a:off x="8688800" y="1228832"/>
            <a:ext cx="504000" cy="504000"/>
          </a:xfrm>
          <a:prstGeom prst="ellipse">
            <a:avLst/>
          </a:prstGeom>
          <a:solidFill>
            <a:srgbClr val="FFC000">
              <a:alpha val="50196"/>
            </a:srgbClr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 eaLnBrk="1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 dirty="0"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0F54CD12-AE86-706A-0467-E7F90137E5AE}"/>
              </a:ext>
            </a:extLst>
          </p:cNvPr>
          <p:cNvSpPr/>
          <p:nvPr/>
        </p:nvSpPr>
        <p:spPr>
          <a:xfrm>
            <a:off x="3107839" y="1030832"/>
            <a:ext cx="1918171" cy="900000"/>
          </a:xfrm>
          <a:prstGeom prst="roundRect">
            <a:avLst>
              <a:gd name="adj" fmla="val 50000"/>
            </a:avLst>
          </a:prstGeom>
          <a:solidFill>
            <a:srgbClr val="A0C4E6"/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71F7EC8-A394-0AD1-D1C2-45BF6B92B2E6}"/>
              </a:ext>
            </a:extLst>
          </p:cNvPr>
          <p:cNvSpPr/>
          <p:nvPr/>
        </p:nvSpPr>
        <p:spPr>
          <a:xfrm>
            <a:off x="5812666" y="1029360"/>
            <a:ext cx="2608719" cy="900000"/>
          </a:xfrm>
          <a:prstGeom prst="roundRect">
            <a:avLst>
              <a:gd name="adj" fmla="val 50000"/>
            </a:avLst>
          </a:prstGeom>
          <a:solidFill>
            <a:srgbClr val="97B88B"/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C6ED607-969A-E6EB-142C-A2CA367C8383}"/>
              </a:ext>
            </a:extLst>
          </p:cNvPr>
          <p:cNvSpPr/>
          <p:nvPr/>
        </p:nvSpPr>
        <p:spPr bwMode="auto">
          <a:xfrm>
            <a:off x="5301047" y="1228832"/>
            <a:ext cx="504000" cy="504000"/>
          </a:xfrm>
          <a:prstGeom prst="ellipse">
            <a:avLst/>
          </a:prstGeom>
          <a:solidFill>
            <a:srgbClr val="FFC000">
              <a:alpha val="50196"/>
            </a:srgbClr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 eaLnBrk="1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 dirty="0">
              <a:latin typeface="Arial" charset="0"/>
              <a:ea typeface="ＭＳ Ｐゴシック" charset="0"/>
              <a:cs typeface="Arial Unicode MS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42">
                <a:extLst>
                  <a:ext uri="{FF2B5EF4-FFF2-40B4-BE49-F238E27FC236}">
                    <a16:creationId xmlns:a16="http://schemas.microsoft.com/office/drawing/2014/main" id="{D9512DAD-1953-AEA3-CFED-C6DCDF4A392F}"/>
                  </a:ext>
                </a:extLst>
              </p:cNvPr>
              <p:cNvSpPr txBox="1"/>
              <p:nvPr/>
            </p:nvSpPr>
            <p:spPr bwMode="auto">
              <a:xfrm>
                <a:off x="0" y="1129359"/>
                <a:ext cx="13439775" cy="8029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1550</m:t>
                          </m:r>
                        </m:sub>
                      </m:sSub>
                      <m:r>
                        <a:rPr lang="fr-FR" i="1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1550</m:t>
                              </m:r>
                            </m:sub>
                          </m:s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−2×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fr-FR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b="0" i="0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fr-FR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fr-FR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−2×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" name="Object 42">
                <a:extLst>
                  <a:ext uri="{FF2B5EF4-FFF2-40B4-BE49-F238E27FC236}">
                    <a16:creationId xmlns:a16="http://schemas.microsoft.com/office/drawing/2014/main" id="{D9512DAD-1953-AEA3-CFED-C6DCDF4A39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1129359"/>
                <a:ext cx="13439775" cy="80294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CC9F5100-784B-4EC1-CE05-A169B5E6B2CE}"/>
              </a:ext>
            </a:extLst>
          </p:cNvPr>
          <p:cNvSpPr txBox="1"/>
          <p:nvPr/>
        </p:nvSpPr>
        <p:spPr>
          <a:xfrm>
            <a:off x="6071815" y="1944000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IFM: </a:t>
            </a:r>
            <a:r>
              <a:rPr lang="fr-FR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fractional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D43908B-378D-4448-BDB6-0734D5D78303}"/>
              </a:ext>
            </a:extLst>
          </p:cNvPr>
          <p:cNvSpPr txBox="1"/>
          <p:nvPr/>
        </p:nvSpPr>
        <p:spPr>
          <a:xfrm>
            <a:off x="9600207" y="1944000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D86E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IFM: </a:t>
            </a:r>
            <a:r>
              <a:rPr lang="fr-FR" dirty="0" err="1">
                <a:solidFill>
                  <a:srgbClr val="D86E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  <a:r>
              <a:rPr lang="fr-FR" dirty="0">
                <a:solidFill>
                  <a:srgbClr val="D86E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96416EE-7426-1DCB-C682-FF0DE4B3E5D9}"/>
              </a:ext>
            </a:extLst>
          </p:cNvPr>
          <p:cNvSpPr txBox="1"/>
          <p:nvPr/>
        </p:nvSpPr>
        <p:spPr>
          <a:xfrm>
            <a:off x="3632030" y="1944000"/>
            <a:ext cx="896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ADM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8789350-74B7-F786-AE88-02EDE629E92C}"/>
              </a:ext>
            </a:extLst>
          </p:cNvPr>
          <p:cNvSpPr txBox="1"/>
          <p:nvPr/>
        </p:nvSpPr>
        <p:spPr>
          <a:xfrm>
            <a:off x="5332675" y="1936305"/>
            <a:ext cx="45717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</a:t>
            </a:r>
            <a:endParaRPr lang="fr-FR" sz="19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Flèche : bas 30">
            <a:extLst>
              <a:ext uri="{FF2B5EF4-FFF2-40B4-BE49-F238E27FC236}">
                <a16:creationId xmlns:a16="http://schemas.microsoft.com/office/drawing/2014/main" id="{840F68B6-34ED-16E9-BAF1-14E7BC87DA9C}"/>
              </a:ext>
            </a:extLst>
          </p:cNvPr>
          <p:cNvSpPr/>
          <p:nvPr/>
        </p:nvSpPr>
        <p:spPr>
          <a:xfrm rot="21600000">
            <a:off x="5449592" y="1692000"/>
            <a:ext cx="206909" cy="337545"/>
          </a:xfrm>
          <a:prstGeom prst="downArrow">
            <a:avLst/>
          </a:prstGeom>
          <a:solidFill>
            <a:srgbClr val="FFD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Flèche : bas 31">
            <a:extLst>
              <a:ext uri="{FF2B5EF4-FFF2-40B4-BE49-F238E27FC236}">
                <a16:creationId xmlns:a16="http://schemas.microsoft.com/office/drawing/2014/main" id="{933816EA-85A0-822A-05C9-8DE3338FA3AA}"/>
              </a:ext>
            </a:extLst>
          </p:cNvPr>
          <p:cNvSpPr/>
          <p:nvPr/>
        </p:nvSpPr>
        <p:spPr>
          <a:xfrm rot="21600000">
            <a:off x="8847027" y="1692000"/>
            <a:ext cx="206909" cy="337545"/>
          </a:xfrm>
          <a:prstGeom prst="downArrow">
            <a:avLst/>
          </a:prstGeom>
          <a:solidFill>
            <a:srgbClr val="FFD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A999F99-8461-16E1-5629-277765EE0472}"/>
              </a:ext>
            </a:extLst>
          </p:cNvPr>
          <p:cNvSpPr txBox="1"/>
          <p:nvPr/>
        </p:nvSpPr>
        <p:spPr>
          <a:xfrm>
            <a:off x="8720385" y="1951694"/>
            <a:ext cx="45717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</a:t>
            </a:r>
            <a:endParaRPr lang="fr-FR" sz="19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9" name="Connecteur droit 118">
            <a:extLst>
              <a:ext uri="{FF2B5EF4-FFF2-40B4-BE49-F238E27FC236}">
                <a16:creationId xmlns:a16="http://schemas.microsoft.com/office/drawing/2014/main" id="{5A1B51D1-AA91-1658-BC5A-495C997D0148}"/>
              </a:ext>
            </a:extLst>
          </p:cNvPr>
          <p:cNvCxnSpPr>
            <a:cxnSpLocks/>
          </p:cNvCxnSpPr>
          <p:nvPr/>
        </p:nvCxnSpPr>
        <p:spPr>
          <a:xfrm>
            <a:off x="7117025" y="2340000"/>
            <a:ext cx="0" cy="360000"/>
          </a:xfrm>
          <a:prstGeom prst="line">
            <a:avLst/>
          </a:prstGeom>
          <a:ln w="28575">
            <a:solidFill>
              <a:srgbClr val="97B88B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119">
            <a:extLst>
              <a:ext uri="{FF2B5EF4-FFF2-40B4-BE49-F238E27FC236}">
                <a16:creationId xmlns:a16="http://schemas.microsoft.com/office/drawing/2014/main" id="{DACEDB83-642D-D3A2-3A9F-869C6BB114A2}"/>
              </a:ext>
            </a:extLst>
          </p:cNvPr>
          <p:cNvCxnSpPr>
            <a:cxnSpLocks/>
          </p:cNvCxnSpPr>
          <p:nvPr/>
        </p:nvCxnSpPr>
        <p:spPr>
          <a:xfrm>
            <a:off x="10538925" y="2340000"/>
            <a:ext cx="0" cy="360000"/>
          </a:xfrm>
          <a:prstGeom prst="line">
            <a:avLst/>
          </a:prstGeom>
          <a:ln w="28575">
            <a:solidFill>
              <a:srgbClr val="E3A3DB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>
            <a:extLst>
              <a:ext uri="{FF2B5EF4-FFF2-40B4-BE49-F238E27FC236}">
                <a16:creationId xmlns:a16="http://schemas.microsoft.com/office/drawing/2014/main" id="{9C4476AE-F8B1-F3C8-9EA8-6CAFBD1B5877}"/>
              </a:ext>
            </a:extLst>
          </p:cNvPr>
          <p:cNvCxnSpPr>
            <a:cxnSpLocks/>
          </p:cNvCxnSpPr>
          <p:nvPr/>
        </p:nvCxnSpPr>
        <p:spPr>
          <a:xfrm>
            <a:off x="7110959" y="2682000"/>
            <a:ext cx="676431" cy="0"/>
          </a:xfrm>
          <a:prstGeom prst="line">
            <a:avLst/>
          </a:prstGeom>
          <a:ln w="28575">
            <a:solidFill>
              <a:srgbClr val="97B88B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eur droit 121">
            <a:extLst>
              <a:ext uri="{FF2B5EF4-FFF2-40B4-BE49-F238E27FC236}">
                <a16:creationId xmlns:a16="http://schemas.microsoft.com/office/drawing/2014/main" id="{EFEF9AB2-900E-926C-A3CF-705F2ABD5274}"/>
              </a:ext>
            </a:extLst>
          </p:cNvPr>
          <p:cNvCxnSpPr>
            <a:cxnSpLocks/>
          </p:cNvCxnSpPr>
          <p:nvPr/>
        </p:nvCxnSpPr>
        <p:spPr>
          <a:xfrm>
            <a:off x="9863528" y="2682000"/>
            <a:ext cx="675397" cy="0"/>
          </a:xfrm>
          <a:prstGeom prst="line">
            <a:avLst/>
          </a:prstGeom>
          <a:ln w="28575">
            <a:solidFill>
              <a:srgbClr val="E3A3DB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ZoneTexte 122">
                <a:extLst>
                  <a:ext uri="{FF2B5EF4-FFF2-40B4-BE49-F238E27FC236}">
                    <a16:creationId xmlns:a16="http://schemas.microsoft.com/office/drawing/2014/main" id="{94C8A685-22C7-11EA-EAFB-733A0169B0A2}"/>
                  </a:ext>
                </a:extLst>
              </p:cNvPr>
              <p:cNvSpPr txBox="1"/>
              <p:nvPr/>
            </p:nvSpPr>
            <p:spPr>
              <a:xfrm>
                <a:off x="7835761" y="2507702"/>
                <a:ext cx="2029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1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fr-FR" sz="1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532</m:t>
                        </m:r>
                      </m:sub>
                    </m:sSub>
                    <m:r>
                      <a:rPr lang="fr-FR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)−</m:t>
                    </m:r>
                    <m:r>
                      <a:rPr lang="fr-FR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fr-FR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064</m:t>
                        </m:r>
                      </m:sub>
                    </m:sSub>
                    <m:r>
                      <a:rPr lang="fr-FR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sz="18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123" name="ZoneTexte 122">
                <a:extLst>
                  <a:ext uri="{FF2B5EF4-FFF2-40B4-BE49-F238E27FC236}">
                    <a16:creationId xmlns:a16="http://schemas.microsoft.com/office/drawing/2014/main" id="{94C8A685-22C7-11EA-EAFB-733A0169B0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5761" y="2507702"/>
                <a:ext cx="2029000" cy="369332"/>
              </a:xfrm>
              <a:prstGeom prst="rect">
                <a:avLst/>
              </a:prstGeom>
              <a:blipFill>
                <a:blip r:embed="rId8"/>
                <a:stretch>
                  <a:fillRect r="-601" b="-1311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Flèche : bas 124">
            <a:extLst>
              <a:ext uri="{FF2B5EF4-FFF2-40B4-BE49-F238E27FC236}">
                <a16:creationId xmlns:a16="http://schemas.microsoft.com/office/drawing/2014/main" id="{220CBED6-0629-21C2-D690-CC584C5F5A0D}"/>
              </a:ext>
            </a:extLst>
          </p:cNvPr>
          <p:cNvSpPr/>
          <p:nvPr/>
        </p:nvSpPr>
        <p:spPr>
          <a:xfrm>
            <a:off x="8675094" y="2951942"/>
            <a:ext cx="270175" cy="638159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FD2ACE23-B9B8-CD27-6F09-8A2DE59E20E4}"/>
              </a:ext>
            </a:extLst>
          </p:cNvPr>
          <p:cNvGrpSpPr/>
          <p:nvPr/>
        </p:nvGrpSpPr>
        <p:grpSpPr>
          <a:xfrm>
            <a:off x="1140863" y="4838007"/>
            <a:ext cx="2204741" cy="2255707"/>
            <a:chOff x="1140863" y="3752578"/>
            <a:chExt cx="2204741" cy="3341135"/>
          </a:xfrm>
        </p:grpSpPr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F00E8EA0-1640-CB83-0D43-855F95E14755}"/>
                </a:ext>
              </a:extLst>
            </p:cNvPr>
            <p:cNvCxnSpPr>
              <a:cxnSpLocks/>
            </p:cNvCxnSpPr>
            <p:nvPr/>
          </p:nvCxnSpPr>
          <p:spPr>
            <a:xfrm>
              <a:off x="3054738" y="4848413"/>
              <a:ext cx="0" cy="1736949"/>
            </a:xfrm>
            <a:prstGeom prst="line">
              <a:avLst/>
            </a:prstGeom>
            <a:ln>
              <a:solidFill>
                <a:srgbClr val="F62F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F6A2A999-752B-D130-3E29-81F3FB6760BC}"/>
                </a:ext>
              </a:extLst>
            </p:cNvPr>
            <p:cNvSpPr txBox="1"/>
            <p:nvPr/>
          </p:nvSpPr>
          <p:spPr>
            <a:xfrm>
              <a:off x="2776217" y="6785936"/>
              <a:ext cx="5693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rgbClr val="F62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r>
                <a:rPr lang="fr-FR" sz="700" b="1" dirty="0">
                  <a:solidFill>
                    <a:srgbClr val="F62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400" b="1" dirty="0">
                  <a:solidFill>
                    <a:srgbClr val="F62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</a:p>
          </p:txBody>
        </p: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11B0A24B-08CC-26C7-100E-B1EDF1C894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56400" y="3752578"/>
              <a:ext cx="0" cy="709885"/>
            </a:xfrm>
            <a:prstGeom prst="line">
              <a:avLst/>
            </a:prstGeom>
            <a:ln>
              <a:solidFill>
                <a:srgbClr val="F62F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8DFB94AC-F53F-8A0D-3F90-EAFDE28B14B7}"/>
                </a:ext>
              </a:extLst>
            </p:cNvPr>
            <p:cNvSpPr txBox="1"/>
            <p:nvPr/>
          </p:nvSpPr>
          <p:spPr>
            <a:xfrm>
              <a:off x="1140863" y="3837292"/>
              <a:ext cx="1975221" cy="501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solidFill>
                    <a:srgbClr val="F62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± 5 °C  </a:t>
              </a:r>
              <a:r>
                <a:rPr lang="fr-FR" sz="1600" b="1" dirty="0">
                  <a:solidFill>
                    <a:srgbClr val="F62F00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⇒</a:t>
              </a:r>
              <a:r>
                <a:rPr lang="fr-FR" sz="1600" b="1" dirty="0">
                  <a:solidFill>
                    <a:srgbClr val="F62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± 3.4 µm</a:t>
              </a:r>
            </a:p>
          </p:txBody>
        </p:sp>
      </p:grpSp>
      <p:sp>
        <p:nvSpPr>
          <p:cNvPr id="66" name="ZoneTexte 65">
            <a:extLst>
              <a:ext uri="{FF2B5EF4-FFF2-40B4-BE49-F238E27FC236}">
                <a16:creationId xmlns:a16="http://schemas.microsoft.com/office/drawing/2014/main" id="{8CB8E69F-D84C-E6B9-87AE-D26F1ED46EC4}"/>
              </a:ext>
            </a:extLst>
          </p:cNvPr>
          <p:cNvSpPr txBox="1"/>
          <p:nvPr/>
        </p:nvSpPr>
        <p:spPr>
          <a:xfrm>
            <a:off x="5943040" y="6660546"/>
            <a:ext cx="62027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ADM Helps, but not solves the hard </a:t>
            </a:r>
            <a:r>
              <a:rPr lang="fr-FR" sz="2000" i="0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problem</a:t>
            </a:r>
            <a:r>
              <a:rPr lang="fr-FR" sz="500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7B2C99B-6BB7-C49C-BA22-CED668971988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15050F0D-3473-9281-CD3F-7CD39FDF6448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10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956D1310-7FC6-6C10-5180-1AE584591B94}"/>
                  </a:ext>
                </a:extLst>
              </p:cNvPr>
              <p:cNvSpPr txBox="1"/>
              <p:nvPr/>
            </p:nvSpPr>
            <p:spPr>
              <a:xfrm>
                <a:off x="5310170" y="3635360"/>
                <a:ext cx="7013026" cy="10740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18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Dispersion can </a:t>
                </a:r>
                <a:r>
                  <a:rPr lang="fr-FR" sz="1800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be</a:t>
                </a:r>
                <a:r>
                  <a:rPr lang="fr-FR" sz="18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800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calculated</a:t>
                </a:r>
                <a:r>
                  <a:rPr lang="fr-FR" sz="18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as</a:t>
                </a:r>
                <a:r>
                  <a:rPr lang="fr-FR" sz="2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18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algn="ctr"/>
                <a:endParaRPr lang="fr-FR" sz="5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br>
                  <a:rPr lang="fr-FR" sz="200" i="1" dirty="0">
                    <a:solidFill>
                      <a:schemeClr val="accent6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14:m>
                  <m:oMathPara xmlns:m="http://schemas.openxmlformats.org/officeDocument/2006/math">
                    <m:oMath>
                      <m:r>
                        <a:rPr lang="fr-FR" sz="18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fr-FR" sz="18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sz="18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8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fr-FR" sz="18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800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fr-FR" sz="1800" b="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532</m:t>
                                  </m:r>
                                </m:sub>
                              </m:sSub>
                            </m:e>
                          </m:d>
                          <m:r>
                            <a:rPr lang="fr-FR" sz="18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18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fr-FR" sz="18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sz="18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sz="18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  <m:r>
                            <a:rPr lang="fr-FR" sz="18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fr-FR" sz="18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1550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sz="18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8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18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d>
                            <m:dPr>
                              <m:ctrlPr>
                                <a:rPr lang="fr-FR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fr-FR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fr-FR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fr-FR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fr-FR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532</m:t>
                                  </m:r>
                                </m:sub>
                              </m:sSub>
                            </m:e>
                          </m:d>
                          <m:r>
                            <a:rPr lang="fr-FR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fr-FR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  <m:r>
                            <a:rPr lang="fr-FR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956D1310-7FC6-6C10-5180-1AE584591B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0170" y="3635360"/>
                <a:ext cx="7013026" cy="1074012"/>
              </a:xfrm>
              <a:prstGeom prst="rect">
                <a:avLst/>
              </a:prstGeom>
              <a:blipFill>
                <a:blip r:embed="rId9"/>
                <a:stretch>
                  <a:fillRect t="-282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e 36">
            <a:extLst>
              <a:ext uri="{FF2B5EF4-FFF2-40B4-BE49-F238E27FC236}">
                <a16:creationId xmlns:a16="http://schemas.microsoft.com/office/drawing/2014/main" id="{7FAA31E2-370F-499C-86D6-AC91AE73C786}"/>
              </a:ext>
            </a:extLst>
          </p:cNvPr>
          <p:cNvGrpSpPr/>
          <p:nvPr/>
        </p:nvGrpSpPr>
        <p:grpSpPr>
          <a:xfrm>
            <a:off x="2987170" y="4083458"/>
            <a:ext cx="3162704" cy="2639797"/>
            <a:chOff x="2987170" y="4083458"/>
            <a:chExt cx="3162704" cy="2639797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A79976C-7A2B-F237-AF61-28E551CF7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2728" t="-1896" r="27139" b="1110"/>
            <a:stretch>
              <a:fillRect/>
            </a:stretch>
          </p:blipFill>
          <p:spPr>
            <a:xfrm>
              <a:off x="3510077" y="4083458"/>
              <a:ext cx="2639797" cy="2639797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</p:pic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A2E256BA-586C-68B8-067F-CD857293C5EC}"/>
                </a:ext>
              </a:extLst>
            </p:cNvPr>
            <p:cNvSpPr/>
            <p:nvPr/>
          </p:nvSpPr>
          <p:spPr>
            <a:xfrm>
              <a:off x="2987170" y="5372178"/>
              <a:ext cx="144000" cy="144000"/>
            </a:xfrm>
            <a:prstGeom prst="ellipse">
              <a:avLst/>
            </a:prstGeom>
            <a:solidFill>
              <a:srgbClr val="FFFFFF">
                <a:alpha val="69804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CE730C23-D0B2-6423-E5D6-0197F82E1F1F}"/>
                </a:ext>
              </a:extLst>
            </p:cNvPr>
            <p:cNvCxnSpPr/>
            <p:nvPr/>
          </p:nvCxnSpPr>
          <p:spPr>
            <a:xfrm>
              <a:off x="3128789" y="5448940"/>
              <a:ext cx="36000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DACF4953-5D08-2674-626A-32B8535AC377}"/>
              </a:ext>
            </a:extLst>
          </p:cNvPr>
          <p:cNvSpPr txBox="1"/>
          <p:nvPr/>
        </p:nvSpPr>
        <p:spPr>
          <a:xfrm>
            <a:off x="6643026" y="4762800"/>
            <a:ext cx="4330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We only take the temperature T into account.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(1013.25 hPa, 50%, 450 ppm)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AB9C844C-3BAE-97F1-7760-598B904A44B9}"/>
              </a:ext>
            </a:extLst>
          </p:cNvPr>
          <p:cNvGrpSpPr/>
          <p:nvPr/>
        </p:nvGrpSpPr>
        <p:grpSpPr>
          <a:xfrm>
            <a:off x="5722634" y="5724053"/>
            <a:ext cx="6635973" cy="790348"/>
            <a:chOff x="5916562" y="6074800"/>
            <a:chExt cx="6275933" cy="790348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C1427379-5677-C40A-1322-9BADC33D68E3}"/>
                </a:ext>
              </a:extLst>
            </p:cNvPr>
            <p:cNvSpPr/>
            <p:nvPr/>
          </p:nvSpPr>
          <p:spPr>
            <a:xfrm>
              <a:off x="5943039" y="6074800"/>
              <a:ext cx="6202771" cy="711135"/>
            </a:xfrm>
            <a:prstGeom prst="rect">
              <a:avLst/>
            </a:prstGeom>
            <a:solidFill>
              <a:srgbClr val="F2F2F2"/>
            </a:solidFill>
            <a:ln>
              <a:solidFill>
                <a:srgbClr val="59595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ZoneTexte 63">
                  <a:extLst>
                    <a:ext uri="{FF2B5EF4-FFF2-40B4-BE49-F238E27FC236}">
                      <a16:creationId xmlns:a16="http://schemas.microsoft.com/office/drawing/2014/main" id="{492807A0-1F12-B538-ABE9-A7019DFD03B0}"/>
                    </a:ext>
                  </a:extLst>
                </p:cNvPr>
                <p:cNvSpPr txBox="1"/>
                <p:nvPr/>
              </p:nvSpPr>
              <p:spPr>
                <a:xfrm>
                  <a:off x="5916562" y="6218817"/>
                  <a:ext cx="6275933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fr-FR" dirty="0">
                      <a:solidFill>
                        <a:srgbClr val="F62F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± 5 °C at 50 m </a:t>
                  </a:r>
                  <a:r>
                    <a:rPr lang="fr-FR" b="1" dirty="0">
                      <a:solidFill>
                        <a:srgbClr val="F62F00"/>
                      </a:solidFill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⇒  </a:t>
                  </a:r>
                  <a:r>
                    <a:rPr lang="fr-FR" sz="1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26 possible candidates for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532</m:t>
                          </m:r>
                        </m:sub>
                      </m:sSub>
                      <m:r>
                        <a:rPr lang="fr-FR" sz="1800">
                          <a:latin typeface="Cambria Math" panose="02040503050406030204" pitchFamily="18" charset="0"/>
                        </a:rPr>
                        <m:t>−2×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1064</m:t>
                          </m:r>
                        </m:sub>
                      </m:sSub>
                    </m:oMath>
                  </a14:m>
                  <a:endParaRPr lang="fr-FR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4" name="ZoneTexte 63">
                  <a:extLst>
                    <a:ext uri="{FF2B5EF4-FFF2-40B4-BE49-F238E27FC236}">
                      <a16:creationId xmlns:a16="http://schemas.microsoft.com/office/drawing/2014/main" id="{492807A0-1F12-B538-ABE9-A7019DFD03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16562" y="6218817"/>
                  <a:ext cx="6275933" cy="646331"/>
                </a:xfrm>
                <a:prstGeom prst="rect">
                  <a:avLst/>
                </a:prstGeom>
                <a:blipFill>
                  <a:blip r:embed="rId11"/>
                  <a:stretch>
                    <a:fillRect t="-6604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4776429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BC32F-0643-FEA0-895E-8BB4BB491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B418A8F-D90D-BB62-2791-6D8F1DBABB89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In Summary</a:t>
            </a:r>
            <a:endParaRPr lang="fr-FR" alt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7B9F087-BFAC-3336-12B6-337A8BA99204}"/>
              </a:ext>
            </a:extLst>
          </p:cNvPr>
          <p:cNvSpPr/>
          <p:nvPr/>
        </p:nvSpPr>
        <p:spPr>
          <a:xfrm>
            <a:off x="9208496" y="1029360"/>
            <a:ext cx="2608719" cy="900000"/>
          </a:xfrm>
          <a:prstGeom prst="roundRect">
            <a:avLst>
              <a:gd name="adj" fmla="val 50000"/>
            </a:avLst>
          </a:prstGeom>
          <a:solidFill>
            <a:srgbClr val="E3A3DB"/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3E19EF65-85F6-588A-6E41-7C9EE9B1DEEF}"/>
              </a:ext>
            </a:extLst>
          </p:cNvPr>
          <p:cNvSpPr/>
          <p:nvPr/>
        </p:nvSpPr>
        <p:spPr bwMode="auto">
          <a:xfrm>
            <a:off x="8688800" y="1228832"/>
            <a:ext cx="504000" cy="504000"/>
          </a:xfrm>
          <a:prstGeom prst="ellipse">
            <a:avLst/>
          </a:prstGeom>
          <a:solidFill>
            <a:srgbClr val="FFC000">
              <a:alpha val="50196"/>
            </a:srgbClr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 eaLnBrk="1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 dirty="0"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B0C6EA58-2E0A-F653-A45A-54C14F4C591A}"/>
              </a:ext>
            </a:extLst>
          </p:cNvPr>
          <p:cNvSpPr/>
          <p:nvPr/>
        </p:nvSpPr>
        <p:spPr>
          <a:xfrm>
            <a:off x="3107839" y="1030832"/>
            <a:ext cx="1918171" cy="900000"/>
          </a:xfrm>
          <a:prstGeom prst="roundRect">
            <a:avLst>
              <a:gd name="adj" fmla="val 50000"/>
            </a:avLst>
          </a:prstGeom>
          <a:solidFill>
            <a:srgbClr val="A0C4E6"/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F8DB7A4-29DF-2725-6257-072CF5EB3E9C}"/>
              </a:ext>
            </a:extLst>
          </p:cNvPr>
          <p:cNvSpPr/>
          <p:nvPr/>
        </p:nvSpPr>
        <p:spPr>
          <a:xfrm>
            <a:off x="5812666" y="1029360"/>
            <a:ext cx="2608719" cy="900000"/>
          </a:xfrm>
          <a:prstGeom prst="roundRect">
            <a:avLst>
              <a:gd name="adj" fmla="val 50000"/>
            </a:avLst>
          </a:prstGeom>
          <a:solidFill>
            <a:srgbClr val="97B88B"/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EE0CB889-F809-6D7D-E682-8E722BC2EF6F}"/>
              </a:ext>
            </a:extLst>
          </p:cNvPr>
          <p:cNvSpPr/>
          <p:nvPr/>
        </p:nvSpPr>
        <p:spPr bwMode="auto">
          <a:xfrm>
            <a:off x="5301047" y="1228832"/>
            <a:ext cx="504000" cy="504000"/>
          </a:xfrm>
          <a:prstGeom prst="ellipse">
            <a:avLst/>
          </a:prstGeom>
          <a:solidFill>
            <a:srgbClr val="FFC000">
              <a:alpha val="50196"/>
            </a:srgbClr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 eaLnBrk="1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 dirty="0">
              <a:latin typeface="Arial" charset="0"/>
              <a:ea typeface="ＭＳ Ｐゴシック" charset="0"/>
              <a:cs typeface="Arial Unicode MS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42">
                <a:extLst>
                  <a:ext uri="{FF2B5EF4-FFF2-40B4-BE49-F238E27FC236}">
                    <a16:creationId xmlns:a16="http://schemas.microsoft.com/office/drawing/2014/main" id="{53520A5F-5D4D-D0DF-6CD4-6C0DCD03E2FB}"/>
                  </a:ext>
                </a:extLst>
              </p:cNvPr>
              <p:cNvSpPr txBox="1"/>
              <p:nvPr/>
            </p:nvSpPr>
            <p:spPr bwMode="auto">
              <a:xfrm>
                <a:off x="0" y="1129359"/>
                <a:ext cx="13439775" cy="8029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1550</m:t>
                          </m:r>
                        </m:sub>
                      </m:sSub>
                      <m:r>
                        <a:rPr lang="fr-FR" i="1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1550</m:t>
                              </m:r>
                            </m:sub>
                          </m:s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−2×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fr-FR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b="0" i="0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fr-FR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fr-FR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−2×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" name="Object 42">
                <a:extLst>
                  <a:ext uri="{FF2B5EF4-FFF2-40B4-BE49-F238E27FC236}">
                    <a16:creationId xmlns:a16="http://schemas.microsoft.com/office/drawing/2014/main" id="{53520A5F-5D4D-D0DF-6CD4-6C0DCD03E2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1129359"/>
                <a:ext cx="13439775" cy="8029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6EFF123B-38C3-6D46-0021-EDFBE4CCFAEF}"/>
              </a:ext>
            </a:extLst>
          </p:cNvPr>
          <p:cNvSpPr txBox="1"/>
          <p:nvPr/>
        </p:nvSpPr>
        <p:spPr>
          <a:xfrm>
            <a:off x="6071815" y="1944000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IFM: </a:t>
            </a:r>
            <a:r>
              <a:rPr lang="fr-FR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fractional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30DC45C-6A80-E5B7-A727-3C1D7CD5A169}"/>
              </a:ext>
            </a:extLst>
          </p:cNvPr>
          <p:cNvSpPr txBox="1"/>
          <p:nvPr/>
        </p:nvSpPr>
        <p:spPr>
          <a:xfrm>
            <a:off x="9600207" y="1944000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D86E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IFM: </a:t>
            </a:r>
            <a:r>
              <a:rPr lang="fr-FR" dirty="0" err="1">
                <a:solidFill>
                  <a:srgbClr val="D86E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integer</a:t>
            </a:r>
            <a:r>
              <a:rPr lang="fr-FR" dirty="0">
                <a:solidFill>
                  <a:srgbClr val="D86E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22E76F9-6FB9-0500-6E44-104A9872A2AB}"/>
              </a:ext>
            </a:extLst>
          </p:cNvPr>
          <p:cNvSpPr txBox="1"/>
          <p:nvPr/>
        </p:nvSpPr>
        <p:spPr>
          <a:xfrm>
            <a:off x="3632030" y="1944000"/>
            <a:ext cx="8966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i="0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ADM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8589CD8-B348-3991-656F-E54E49BA67C7}"/>
              </a:ext>
            </a:extLst>
          </p:cNvPr>
          <p:cNvSpPr txBox="1"/>
          <p:nvPr/>
        </p:nvSpPr>
        <p:spPr>
          <a:xfrm>
            <a:off x="5332675" y="1936305"/>
            <a:ext cx="45717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</a:t>
            </a:r>
            <a:endParaRPr lang="fr-FR" sz="19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Flèche : bas 30">
            <a:extLst>
              <a:ext uri="{FF2B5EF4-FFF2-40B4-BE49-F238E27FC236}">
                <a16:creationId xmlns:a16="http://schemas.microsoft.com/office/drawing/2014/main" id="{76CD10A1-D621-F829-97D3-F315FF5264CB}"/>
              </a:ext>
            </a:extLst>
          </p:cNvPr>
          <p:cNvSpPr/>
          <p:nvPr/>
        </p:nvSpPr>
        <p:spPr>
          <a:xfrm rot="21600000">
            <a:off x="5449592" y="1692000"/>
            <a:ext cx="206909" cy="337545"/>
          </a:xfrm>
          <a:prstGeom prst="downArrow">
            <a:avLst/>
          </a:prstGeom>
          <a:solidFill>
            <a:srgbClr val="FFD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Flèche : bas 31">
            <a:extLst>
              <a:ext uri="{FF2B5EF4-FFF2-40B4-BE49-F238E27FC236}">
                <a16:creationId xmlns:a16="http://schemas.microsoft.com/office/drawing/2014/main" id="{A5188B4B-5FB7-B52E-7EB1-D26F6A84D438}"/>
              </a:ext>
            </a:extLst>
          </p:cNvPr>
          <p:cNvSpPr/>
          <p:nvPr/>
        </p:nvSpPr>
        <p:spPr>
          <a:xfrm rot="21600000">
            <a:off x="8847027" y="1692000"/>
            <a:ext cx="206909" cy="337545"/>
          </a:xfrm>
          <a:prstGeom prst="downArrow">
            <a:avLst/>
          </a:prstGeom>
          <a:solidFill>
            <a:srgbClr val="FFD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F0380DA-FBB4-E19B-CCA6-10230B0339E2}"/>
              </a:ext>
            </a:extLst>
          </p:cNvPr>
          <p:cNvSpPr txBox="1"/>
          <p:nvPr/>
        </p:nvSpPr>
        <p:spPr>
          <a:xfrm>
            <a:off x="8720385" y="1951694"/>
            <a:ext cx="45717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</a:t>
            </a:r>
            <a:endParaRPr lang="fr-FR" sz="19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28CF62A-5C9C-57E5-9940-1548D80B55C2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356F3CA0-E3A0-CFA1-05BE-BB686068BF16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11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AF08584-8BD8-2D3F-9EA1-3413E69E5B2E}"/>
              </a:ext>
            </a:extLst>
          </p:cNvPr>
          <p:cNvSpPr txBox="1"/>
          <p:nvPr/>
        </p:nvSpPr>
        <p:spPr>
          <a:xfrm>
            <a:off x="2803354" y="2728092"/>
            <a:ext cx="59225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Currently, the ADM can measure absolute distances,</a:t>
            </a:r>
          </a:p>
          <a:p>
            <a:pPr algn="ctr"/>
            <a:r>
              <a:rPr lang="en-GB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while the IFM can track subsequent distance variations caused by changes in the air refractive index.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C339488-CA14-10AB-367D-D8D7DCC3482F}"/>
              </a:ext>
            </a:extLst>
          </p:cNvPr>
          <p:cNvSpPr txBox="1"/>
          <p:nvPr/>
        </p:nvSpPr>
        <p:spPr>
          <a:xfrm>
            <a:off x="8152737" y="3911423"/>
            <a:ext cx="47202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We are currently implementing a third IFM wavelength to resolve the ambiguity.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F711B312-87C7-432B-642F-301925E694A2}"/>
              </a:ext>
            </a:extLst>
          </p:cNvPr>
          <p:cNvSpPr txBox="1"/>
          <p:nvPr/>
        </p:nvSpPr>
        <p:spPr>
          <a:xfrm>
            <a:off x="9073543" y="4675115"/>
            <a:ext cx="2878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He-Ne laser at 633 nm</a:t>
            </a:r>
          </a:p>
        </p:txBody>
      </p:sp>
      <p:sp>
        <p:nvSpPr>
          <p:cNvPr id="40" name="Flèche : bas 39">
            <a:extLst>
              <a:ext uri="{FF2B5EF4-FFF2-40B4-BE49-F238E27FC236}">
                <a16:creationId xmlns:a16="http://schemas.microsoft.com/office/drawing/2014/main" id="{98B7BB6F-2AC7-DA52-FF4E-6B295F1523AA}"/>
              </a:ext>
            </a:extLst>
          </p:cNvPr>
          <p:cNvSpPr/>
          <p:nvPr/>
        </p:nvSpPr>
        <p:spPr>
          <a:xfrm>
            <a:off x="5629523" y="3724019"/>
            <a:ext cx="270175" cy="638159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FB08EA1E-9AE2-E0B6-8937-8F28EC37637A}"/>
              </a:ext>
            </a:extLst>
          </p:cNvPr>
          <p:cNvSpPr txBox="1"/>
          <p:nvPr/>
        </p:nvSpPr>
        <p:spPr>
          <a:xfrm>
            <a:off x="4325299" y="4487933"/>
            <a:ext cx="28786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err="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</a:t>
            </a:r>
            <a:r>
              <a:rPr lang="fr-FR" sz="20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setup</a:t>
            </a:r>
            <a:br>
              <a:rPr lang="fr-FR" sz="20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br>
              <a:rPr lang="fr-FR" sz="20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dirty="0" err="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</a:t>
            </a:r>
            <a:r>
              <a:rPr lang="fr-FR" sz="20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fr-FR" sz="2000" b="1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2000" b="1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ABB86A2-85AF-2E2B-949E-B03B19654C0F}"/>
              </a:ext>
            </a:extLst>
          </p:cNvPr>
          <p:cNvGrpSpPr/>
          <p:nvPr/>
        </p:nvGrpSpPr>
        <p:grpSpPr>
          <a:xfrm>
            <a:off x="9208496" y="2267670"/>
            <a:ext cx="2608719" cy="832437"/>
            <a:chOff x="9208496" y="2267670"/>
            <a:chExt cx="2608719" cy="832437"/>
          </a:xfrm>
        </p:grpSpPr>
        <p:sp>
          <p:nvSpPr>
            <p:cNvPr id="21" name="Accolade fermante 20">
              <a:extLst>
                <a:ext uri="{FF2B5EF4-FFF2-40B4-BE49-F238E27FC236}">
                  <a16:creationId xmlns:a16="http://schemas.microsoft.com/office/drawing/2014/main" id="{4F223D6A-F043-562F-2EA4-172012A219CF}"/>
                </a:ext>
              </a:extLst>
            </p:cNvPr>
            <p:cNvSpPr/>
            <p:nvPr/>
          </p:nvSpPr>
          <p:spPr>
            <a:xfrm rot="5400000">
              <a:off x="10312801" y="1163365"/>
              <a:ext cx="400110" cy="2608719"/>
            </a:xfrm>
            <a:prstGeom prst="rightBrace">
              <a:avLst>
                <a:gd name="adj1" fmla="val 40467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9638B6E2-BF95-06D2-A641-FA9067F84F5D}"/>
                </a:ext>
              </a:extLst>
            </p:cNvPr>
            <p:cNvSpPr txBox="1"/>
            <p:nvPr/>
          </p:nvSpPr>
          <p:spPr>
            <a:xfrm>
              <a:off x="9500473" y="2746164"/>
              <a:ext cx="2031325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7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hard </a:t>
              </a:r>
              <a:r>
                <a:rPr lang="fr-FR" sz="17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</a:t>
              </a:r>
              <a:r>
                <a:rPr lang="fr-FR" sz="17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!</a:t>
              </a:r>
            </a:p>
          </p:txBody>
        </p:sp>
      </p:grpSp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A49D3F26-BF75-0018-7351-E809CD71ED4C}"/>
              </a:ext>
            </a:extLst>
          </p:cNvPr>
          <p:cNvSpPr/>
          <p:nvPr/>
        </p:nvSpPr>
        <p:spPr>
          <a:xfrm>
            <a:off x="10377767" y="3213686"/>
            <a:ext cx="270175" cy="638159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Accolade fermante 26">
            <a:extLst>
              <a:ext uri="{FF2B5EF4-FFF2-40B4-BE49-F238E27FC236}">
                <a16:creationId xmlns:a16="http://schemas.microsoft.com/office/drawing/2014/main" id="{1323F508-B6A3-B1AB-0CEE-744217D5C0A3}"/>
              </a:ext>
            </a:extLst>
          </p:cNvPr>
          <p:cNvSpPr/>
          <p:nvPr/>
        </p:nvSpPr>
        <p:spPr>
          <a:xfrm rot="5400000">
            <a:off x="5564557" y="-189048"/>
            <a:ext cx="400110" cy="5313546"/>
          </a:xfrm>
          <a:prstGeom prst="rightBrace">
            <a:avLst>
              <a:gd name="adj1" fmla="val 40467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01612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37" grpId="0"/>
      <p:bldP spid="40" grpId="0" animBg="1"/>
      <p:bldP spid="41" grpId="0"/>
      <p:bldP spid="25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AE077-2C80-62B5-29D0-6E61004A0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16C005-F74E-A915-A486-9A359317F76D}"/>
              </a:ext>
            </a:extLst>
          </p:cNvPr>
          <p:cNvSpPr/>
          <p:nvPr/>
        </p:nvSpPr>
        <p:spPr>
          <a:xfrm>
            <a:off x="0" y="-1"/>
            <a:ext cx="13439775" cy="7559675"/>
          </a:xfrm>
          <a:prstGeom prst="rect">
            <a:avLst/>
          </a:prstGeom>
          <a:solidFill>
            <a:srgbClr val="D6DC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86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9C1F05-0973-11F5-AAD3-4BAD682EB0C7}"/>
              </a:ext>
            </a:extLst>
          </p:cNvPr>
          <p:cNvSpPr/>
          <p:nvPr/>
        </p:nvSpPr>
        <p:spPr>
          <a:xfrm>
            <a:off x="-1" y="2699717"/>
            <a:ext cx="13439775" cy="1625330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86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C9B642B-42C8-AE3B-605F-69ACAAD8EF27}"/>
              </a:ext>
            </a:extLst>
          </p:cNvPr>
          <p:cNvSpPr txBox="1"/>
          <p:nvPr/>
        </p:nvSpPr>
        <p:spPr>
          <a:xfrm>
            <a:off x="1" y="3056400"/>
            <a:ext cx="134397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714"/>
              </a:spcAft>
            </a:pPr>
            <a:r>
              <a:rPr lang="en-US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Setup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95BA8B7-E006-5EDA-1559-C1EE590C948A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CDDD8BED-6A82-F611-5EB9-200C2321F44E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12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027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248EC-970E-66FF-8E46-5B8398E76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ZoneTexte 55">
            <a:extLst>
              <a:ext uri="{FF2B5EF4-FFF2-40B4-BE49-F238E27FC236}">
                <a16:creationId xmlns:a16="http://schemas.microsoft.com/office/drawing/2014/main" id="{4899716A-79C6-FDFC-95BB-8B54DCE43ECE}"/>
              </a:ext>
            </a:extLst>
          </p:cNvPr>
          <p:cNvSpPr txBox="1"/>
          <p:nvPr/>
        </p:nvSpPr>
        <p:spPr>
          <a:xfrm>
            <a:off x="11628000" y="2113059"/>
            <a:ext cx="1552493" cy="318924"/>
          </a:xfrm>
          <a:prstGeom prst="rect">
            <a:avLst/>
          </a:prstGeom>
          <a:solidFill>
            <a:srgbClr val="FFC000">
              <a:alpha val="80000"/>
            </a:srgbClr>
          </a:solidFill>
          <a:ln w="19050">
            <a:solidFill>
              <a:schemeClr val="tx1"/>
            </a:solidFill>
          </a:ln>
        </p:spPr>
        <p:txBody>
          <a:bodyPr wrap="square" lIns="108000" tIns="36000" rIns="108000" bIns="36000" rtlCol="0">
            <a:spAutoFit/>
          </a:bodyPr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Distant Target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C54AEB1-7482-9B43-14A4-E3497C2C5A58}"/>
              </a:ext>
            </a:extLst>
          </p:cNvPr>
          <p:cNvSpPr/>
          <p:nvPr/>
        </p:nvSpPr>
        <p:spPr>
          <a:xfrm>
            <a:off x="11628000" y="2433264"/>
            <a:ext cx="1552493" cy="173487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32D36A-00D5-F06F-BD8A-0DE5584EDA87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The hybrid ADM–IFM system</a:t>
            </a:r>
            <a:endParaRPr lang="fr-FR" alt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39730B5-5EB8-D27A-DA30-386CC0F2C87C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A965E1EF-1961-B93E-98EF-2911AD35AFE8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13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5EA1D4C-D0B9-161E-2643-56613F2643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7223"/>
          <a:stretch>
            <a:fillRect/>
          </a:stretch>
        </p:blipFill>
        <p:spPr>
          <a:xfrm>
            <a:off x="936000" y="3683446"/>
            <a:ext cx="3079701" cy="371057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A1C9B33-8119-5D16-93FE-D3D095299C8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5558808">
            <a:off x="11486769" y="2484318"/>
            <a:ext cx="1812677" cy="1756657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9EF70B6-9019-9D07-28D2-549E26B2C93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39001" y="3131764"/>
            <a:ext cx="2976787" cy="163885"/>
          </a:xfrm>
          <a:prstGeom prst="rect">
            <a:avLst/>
          </a:prstGeom>
          <a:ln w="19050"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7613847-09D1-1469-39B2-8CE3E31D397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34584" y="3335192"/>
            <a:ext cx="3028829" cy="216024"/>
          </a:xfrm>
          <a:prstGeom prst="rect">
            <a:avLst/>
          </a:prstGeom>
          <a:ln w="19050"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224C2FDF-83FB-17B3-1DBE-AF8267E9966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29821" y="3516167"/>
            <a:ext cx="3047879" cy="216024"/>
          </a:xfrm>
          <a:prstGeom prst="rect">
            <a:avLst/>
          </a:prstGeom>
          <a:ln w="19050">
            <a:noFill/>
          </a:ln>
        </p:spPr>
      </p:pic>
      <p:sp>
        <p:nvSpPr>
          <p:cNvPr id="43" name="Forme libre : forme 42">
            <a:extLst>
              <a:ext uri="{FF2B5EF4-FFF2-40B4-BE49-F238E27FC236}">
                <a16:creationId xmlns:a16="http://schemas.microsoft.com/office/drawing/2014/main" id="{F3977D79-E1B8-2239-952F-6DAD682E0E3D}"/>
              </a:ext>
            </a:extLst>
          </p:cNvPr>
          <p:cNvSpPr/>
          <p:nvPr/>
        </p:nvSpPr>
        <p:spPr>
          <a:xfrm>
            <a:off x="4052453" y="1523472"/>
            <a:ext cx="2538191" cy="914928"/>
          </a:xfrm>
          <a:custGeom>
            <a:avLst/>
            <a:gdLst>
              <a:gd name="csX0" fmla="*/ 2394067 w 2599421"/>
              <a:gd name="csY0" fmla="*/ 914928 h 914928"/>
              <a:gd name="csX1" fmla="*/ 2592187 w 2599421"/>
              <a:gd name="csY1" fmla="*/ 533928 h 914928"/>
              <a:gd name="csX2" fmla="*/ 2226427 w 2599421"/>
              <a:gd name="csY2" fmla="*/ 528 h 914928"/>
              <a:gd name="csX3" fmla="*/ 664327 w 2599421"/>
              <a:gd name="csY3" fmla="*/ 434868 h 914928"/>
              <a:gd name="csX4" fmla="*/ 1387 w 2599421"/>
              <a:gd name="csY4" fmla="*/ 450108 h 9149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599421" h="914928">
                <a:moveTo>
                  <a:pt x="2394067" y="914928"/>
                </a:moveTo>
                <a:cubicBezTo>
                  <a:pt x="2499477" y="796818"/>
                  <a:pt x="2558431" y="823488"/>
                  <a:pt x="2592187" y="533928"/>
                </a:cubicBezTo>
                <a:cubicBezTo>
                  <a:pt x="2625943" y="244368"/>
                  <a:pt x="2547737" y="17038"/>
                  <a:pt x="2226427" y="528"/>
                </a:cubicBezTo>
                <a:cubicBezTo>
                  <a:pt x="1905117" y="-15982"/>
                  <a:pt x="1035167" y="359938"/>
                  <a:pt x="664327" y="434868"/>
                </a:cubicBezTo>
                <a:cubicBezTo>
                  <a:pt x="450967" y="475508"/>
                  <a:pt x="-29093" y="458998"/>
                  <a:pt x="1387" y="450108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6B008B02-2FCB-88CE-9ABA-AF8C05DEF6B4}"/>
              </a:ext>
            </a:extLst>
          </p:cNvPr>
          <p:cNvSpPr/>
          <p:nvPr/>
        </p:nvSpPr>
        <p:spPr>
          <a:xfrm>
            <a:off x="4037214" y="1292748"/>
            <a:ext cx="2843828" cy="1144783"/>
          </a:xfrm>
          <a:custGeom>
            <a:avLst/>
            <a:gdLst>
              <a:gd name="csX0" fmla="*/ 2449639 w 2592454"/>
              <a:gd name="csY0" fmla="*/ 1047390 h 1047390"/>
              <a:gd name="csX1" fmla="*/ 2592187 w 2592454"/>
              <a:gd name="csY1" fmla="*/ 533928 h 1047390"/>
              <a:gd name="csX2" fmla="*/ 2226427 w 2592454"/>
              <a:gd name="csY2" fmla="*/ 528 h 1047390"/>
              <a:gd name="csX3" fmla="*/ 664327 w 2592454"/>
              <a:gd name="csY3" fmla="*/ 434868 h 1047390"/>
              <a:gd name="csX4" fmla="*/ 1387 w 2592454"/>
              <a:gd name="csY4" fmla="*/ 450108 h 10473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592454" h="1047390">
                <a:moveTo>
                  <a:pt x="2449639" y="1047390"/>
                </a:moveTo>
                <a:cubicBezTo>
                  <a:pt x="2548103" y="838647"/>
                  <a:pt x="2587710" y="812981"/>
                  <a:pt x="2592187" y="533928"/>
                </a:cubicBezTo>
                <a:cubicBezTo>
                  <a:pt x="2596664" y="254875"/>
                  <a:pt x="2547737" y="17038"/>
                  <a:pt x="2226427" y="528"/>
                </a:cubicBezTo>
                <a:cubicBezTo>
                  <a:pt x="1905117" y="-15982"/>
                  <a:pt x="1035167" y="359938"/>
                  <a:pt x="664327" y="434868"/>
                </a:cubicBezTo>
                <a:cubicBezTo>
                  <a:pt x="450967" y="475508"/>
                  <a:pt x="-29093" y="458998"/>
                  <a:pt x="1387" y="450108"/>
                </a:cubicBezTo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E9BE740-7436-DE54-270A-4A3C0BB1C16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150" t="-13058" r="11598" b="10716"/>
          <a:stretch>
            <a:fillRect/>
          </a:stretch>
        </p:blipFill>
        <p:spPr>
          <a:xfrm>
            <a:off x="936000" y="875135"/>
            <a:ext cx="3079702" cy="262283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91719009-3E07-6B14-E40D-D9C45C6CCA59}"/>
              </a:ext>
            </a:extLst>
          </p:cNvPr>
          <p:cNvSpPr txBox="1"/>
          <p:nvPr/>
        </p:nvSpPr>
        <p:spPr>
          <a:xfrm>
            <a:off x="4106422" y="1287390"/>
            <a:ext cx="907350" cy="264397"/>
          </a:xfrm>
          <a:prstGeom prst="rect">
            <a:avLst/>
          </a:prstGeom>
          <a:solidFill>
            <a:srgbClr val="8ED973">
              <a:alpha val="85098"/>
            </a:srgbClr>
          </a:solidFill>
        </p:spPr>
        <p:txBody>
          <a:bodyPr wrap="square" lIns="54000" tIns="0" rIns="54000" bIns="18000" rtlCol="0">
            <a:spAutoFit/>
          </a:bodyPr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532 nm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2F1399F-0876-79F9-905A-33AC2E608401}"/>
              </a:ext>
            </a:extLst>
          </p:cNvPr>
          <p:cNvSpPr txBox="1"/>
          <p:nvPr/>
        </p:nvSpPr>
        <p:spPr>
          <a:xfrm>
            <a:off x="4106422" y="2109542"/>
            <a:ext cx="907350" cy="264397"/>
          </a:xfrm>
          <a:prstGeom prst="rect">
            <a:avLst/>
          </a:prstGeom>
          <a:solidFill>
            <a:srgbClr val="FF7979">
              <a:alpha val="80000"/>
            </a:srgbClr>
          </a:solidFill>
        </p:spPr>
        <p:txBody>
          <a:bodyPr wrap="none" lIns="54000" tIns="0" rIns="54000" bIns="18000" rtlCol="0">
            <a:spAutoFit/>
          </a:bodyPr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1064 nm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0F114A10-8B2E-F664-FA35-9D26AD39CE91}"/>
              </a:ext>
            </a:extLst>
          </p:cNvPr>
          <p:cNvSpPr txBox="1"/>
          <p:nvPr/>
        </p:nvSpPr>
        <p:spPr>
          <a:xfrm>
            <a:off x="4121081" y="5801839"/>
            <a:ext cx="907350" cy="264397"/>
          </a:xfrm>
          <a:prstGeom prst="rect">
            <a:avLst/>
          </a:prstGeom>
          <a:solidFill>
            <a:schemeClr val="accent5">
              <a:lumMod val="60000"/>
              <a:lumOff val="40000"/>
              <a:alpha val="80000"/>
            </a:schemeClr>
          </a:solidFill>
        </p:spPr>
        <p:txBody>
          <a:bodyPr wrap="none" lIns="54000" tIns="0" rIns="54000" bIns="18000" rtlCol="0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1550 nm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DA60706-5010-AD92-2578-8EAB5CDD4F3A}"/>
              </a:ext>
            </a:extLst>
          </p:cNvPr>
          <p:cNvSpPr/>
          <p:nvPr/>
        </p:nvSpPr>
        <p:spPr>
          <a:xfrm>
            <a:off x="936000" y="875134"/>
            <a:ext cx="3079702" cy="30388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Frequency-</a:t>
            </a:r>
            <a:r>
              <a:rPr lang="fr-FR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doubled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Nd:YAG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laser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4B1714C-12E7-3EF8-015C-4560808E77A1}"/>
              </a:ext>
            </a:extLst>
          </p:cNvPr>
          <p:cNvSpPr/>
          <p:nvPr/>
        </p:nvSpPr>
        <p:spPr>
          <a:xfrm>
            <a:off x="936000" y="7090130"/>
            <a:ext cx="3079702" cy="30388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 </a:t>
            </a:r>
            <a:r>
              <a:rPr lang="fr-FR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developed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in-house</a:t>
            </a:r>
          </a:p>
        </p:txBody>
      </p: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B8FAD006-DE8C-1AC8-6EBE-919C757AE04D}"/>
              </a:ext>
            </a:extLst>
          </p:cNvPr>
          <p:cNvCxnSpPr/>
          <p:nvPr/>
        </p:nvCxnSpPr>
        <p:spPr>
          <a:xfrm>
            <a:off x="928766" y="1181834"/>
            <a:ext cx="30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7CD8BDAC-2342-EAAD-335B-DEBEE77E2C34}"/>
              </a:ext>
            </a:extLst>
          </p:cNvPr>
          <p:cNvCxnSpPr/>
          <p:nvPr/>
        </p:nvCxnSpPr>
        <p:spPr>
          <a:xfrm>
            <a:off x="928800" y="7090130"/>
            <a:ext cx="30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1549065A-5D98-2034-C886-D83758C55F5F}"/>
              </a:ext>
            </a:extLst>
          </p:cNvPr>
          <p:cNvSpPr txBox="1"/>
          <p:nvPr/>
        </p:nvSpPr>
        <p:spPr>
          <a:xfrm>
            <a:off x="7171440" y="2113200"/>
            <a:ext cx="1874135" cy="318924"/>
          </a:xfrm>
          <a:prstGeom prst="rect">
            <a:avLst/>
          </a:prstGeom>
          <a:solidFill>
            <a:srgbClr val="FFC000">
              <a:alpha val="80000"/>
            </a:srgbClr>
          </a:solidFill>
          <a:ln w="19050">
            <a:solidFill>
              <a:schemeClr val="tx1"/>
            </a:solidFill>
          </a:ln>
        </p:spPr>
        <p:txBody>
          <a:bodyPr wrap="square" lIns="108000" tIns="36000" rIns="108000" bIns="36000" rtlCol="0">
            <a:spAutoFit/>
          </a:bodyPr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Optical Head</a:t>
            </a:r>
          </a:p>
        </p:txBody>
      </p:sp>
      <p:sp>
        <p:nvSpPr>
          <p:cNvPr id="45" name="Forme libre : forme 44">
            <a:extLst>
              <a:ext uri="{FF2B5EF4-FFF2-40B4-BE49-F238E27FC236}">
                <a16:creationId xmlns:a16="http://schemas.microsoft.com/office/drawing/2014/main" id="{2AB1BDB8-BB46-C5A3-C622-E184401331AD}"/>
              </a:ext>
            </a:extLst>
          </p:cNvPr>
          <p:cNvSpPr/>
          <p:nvPr/>
        </p:nvSpPr>
        <p:spPr>
          <a:xfrm>
            <a:off x="4038600" y="5023911"/>
            <a:ext cx="4233687" cy="1201639"/>
          </a:xfrm>
          <a:custGeom>
            <a:avLst/>
            <a:gdLst>
              <a:gd name="csX0" fmla="*/ 5006621 w 5006621"/>
              <a:gd name="csY0" fmla="*/ 0 h 1201639"/>
              <a:gd name="csX1" fmla="*/ 4933784 w 5006621"/>
              <a:gd name="csY1" fmla="*/ 870794 h 1201639"/>
              <a:gd name="csX2" fmla="*/ 4000500 w 5006621"/>
              <a:gd name="csY2" fmla="*/ 1201629 h 1201639"/>
              <a:gd name="csX3" fmla="*/ 1897380 w 5006621"/>
              <a:gd name="csY3" fmla="*/ 881589 h 1201639"/>
              <a:gd name="csX4" fmla="*/ 937260 w 5006621"/>
              <a:gd name="csY4" fmla="*/ 698709 h 1201639"/>
              <a:gd name="csX5" fmla="*/ 0 w 5006621"/>
              <a:gd name="csY5" fmla="*/ 652989 h 12016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5006621" h="1201639">
                <a:moveTo>
                  <a:pt x="5006621" y="0"/>
                </a:moveTo>
                <a:cubicBezTo>
                  <a:pt x="4809360" y="342658"/>
                  <a:pt x="5011360" y="622898"/>
                  <a:pt x="4933784" y="870794"/>
                </a:cubicBezTo>
                <a:cubicBezTo>
                  <a:pt x="4856208" y="1118690"/>
                  <a:pt x="4506567" y="1199830"/>
                  <a:pt x="4000500" y="1201629"/>
                </a:cubicBezTo>
                <a:cubicBezTo>
                  <a:pt x="3494433" y="1203428"/>
                  <a:pt x="2407920" y="965409"/>
                  <a:pt x="1897380" y="881589"/>
                </a:cubicBezTo>
                <a:cubicBezTo>
                  <a:pt x="1386840" y="797769"/>
                  <a:pt x="1253490" y="736809"/>
                  <a:pt x="937260" y="698709"/>
                </a:cubicBezTo>
                <a:cubicBezTo>
                  <a:pt x="621030" y="660609"/>
                  <a:pt x="310515" y="656799"/>
                  <a:pt x="0" y="652989"/>
                </a:cubicBezTo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C68AF3D-B1E2-B15D-4BA4-96517F948D9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55876" y="2442889"/>
            <a:ext cx="3079701" cy="259973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62" name="ZoneTexte 61">
            <a:extLst>
              <a:ext uri="{FF2B5EF4-FFF2-40B4-BE49-F238E27FC236}">
                <a16:creationId xmlns:a16="http://schemas.microsoft.com/office/drawing/2014/main" id="{6E6AEA26-EF90-5027-63E2-FB992C13E17C}"/>
              </a:ext>
            </a:extLst>
          </p:cNvPr>
          <p:cNvSpPr txBox="1"/>
          <p:nvPr/>
        </p:nvSpPr>
        <p:spPr>
          <a:xfrm>
            <a:off x="4080277" y="6419750"/>
            <a:ext cx="67687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interferometric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polarized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beams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and the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telemetric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optical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signal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transmitted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to an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optical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optical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fibers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14847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A5A81-C1EB-37B2-D4C9-65C8CAB2E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A25648C8-820B-DFAB-583D-62BB20F2A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" y="0"/>
            <a:ext cx="13436141" cy="7559675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6318659-7338-E613-5CA2-1EF6E9016CC1}"/>
              </a:ext>
            </a:extLst>
          </p:cNvPr>
          <p:cNvSpPr/>
          <p:nvPr/>
        </p:nvSpPr>
        <p:spPr>
          <a:xfrm>
            <a:off x="-160484" y="-205562"/>
            <a:ext cx="862897" cy="942198"/>
          </a:xfrm>
          <a:prstGeom prst="round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7B3A7D-51E8-F12F-3D67-992B8B494B38}"/>
              </a:ext>
            </a:extLst>
          </p:cNvPr>
          <p:cNvSpPr txBox="1"/>
          <p:nvPr/>
        </p:nvSpPr>
        <p:spPr>
          <a:xfrm>
            <a:off x="8592095" y="6588149"/>
            <a:ext cx="43924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Top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view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corrections and a laser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beams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added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by AI to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readability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A488C05-D35F-C81E-E319-EC8AB6045699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3E6AE62F-6D36-EF9D-6102-2E4EEF25C998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14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CDC3503-A64D-C61E-3478-54F380F586EC}"/>
              </a:ext>
            </a:extLst>
          </p:cNvPr>
          <p:cNvSpPr txBox="1"/>
          <p:nvPr/>
        </p:nvSpPr>
        <p:spPr>
          <a:xfrm>
            <a:off x="2963659" y="248044"/>
            <a:ext cx="1522070" cy="264397"/>
          </a:xfrm>
          <a:prstGeom prst="rect">
            <a:avLst/>
          </a:prstGeom>
          <a:solidFill>
            <a:srgbClr val="FFC000">
              <a:alpha val="80000"/>
            </a:srgbClr>
          </a:solidFill>
        </p:spPr>
        <p:txBody>
          <a:bodyPr wrap="none" lIns="54000" tIns="0" rIns="54000" bIns="18000" rtlCol="0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IFM Ref. Target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59BC919-C58F-309D-26D2-9EAAE8DECC19}"/>
              </a:ext>
            </a:extLst>
          </p:cNvPr>
          <p:cNvSpPr txBox="1"/>
          <p:nvPr/>
        </p:nvSpPr>
        <p:spPr>
          <a:xfrm rot="16200000">
            <a:off x="1983030" y="620297"/>
            <a:ext cx="907350" cy="264397"/>
          </a:xfrm>
          <a:prstGeom prst="rect">
            <a:avLst/>
          </a:prstGeom>
          <a:solidFill>
            <a:srgbClr val="8ED973">
              <a:alpha val="85098"/>
            </a:srgbClr>
          </a:solidFill>
        </p:spPr>
        <p:txBody>
          <a:bodyPr wrap="square" lIns="54000" tIns="0" rIns="54000" bIns="18000" rtlCol="0">
            <a:spAutoFit/>
          </a:bodyPr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532 nm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2BA563E-20CF-33CD-4A74-0BC8E2E8872F}"/>
              </a:ext>
            </a:extLst>
          </p:cNvPr>
          <p:cNvSpPr txBox="1"/>
          <p:nvPr/>
        </p:nvSpPr>
        <p:spPr>
          <a:xfrm rot="16200000">
            <a:off x="943919" y="620299"/>
            <a:ext cx="907350" cy="264397"/>
          </a:xfrm>
          <a:prstGeom prst="rect">
            <a:avLst/>
          </a:prstGeom>
          <a:solidFill>
            <a:srgbClr val="FF7979">
              <a:alpha val="80000"/>
            </a:srgbClr>
          </a:solidFill>
        </p:spPr>
        <p:txBody>
          <a:bodyPr wrap="none" lIns="54000" tIns="0" rIns="54000" bIns="18000" rtlCol="0">
            <a:spAutoFit/>
          </a:bodyPr>
          <a:lstStyle/>
          <a:p>
            <a:pPr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1064 nm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AD26078-68B8-1F12-4A31-101603AEC375}"/>
              </a:ext>
            </a:extLst>
          </p:cNvPr>
          <p:cNvSpPr txBox="1"/>
          <p:nvPr/>
        </p:nvSpPr>
        <p:spPr>
          <a:xfrm rot="2273572">
            <a:off x="6763784" y="3864476"/>
            <a:ext cx="907350" cy="264397"/>
          </a:xfrm>
          <a:prstGeom prst="rect">
            <a:avLst/>
          </a:prstGeom>
          <a:solidFill>
            <a:schemeClr val="accent5">
              <a:lumMod val="60000"/>
              <a:lumOff val="40000"/>
              <a:alpha val="80000"/>
            </a:schemeClr>
          </a:solidFill>
        </p:spPr>
        <p:txBody>
          <a:bodyPr wrap="none" lIns="54000" tIns="0" rIns="54000" bIns="18000" rtlCol="0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1550 nm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C59679F5-351B-C8C1-EEDD-3020B405DFC8}"/>
              </a:ext>
            </a:extLst>
          </p:cNvPr>
          <p:cNvCxnSpPr/>
          <p:nvPr/>
        </p:nvCxnSpPr>
        <p:spPr>
          <a:xfrm>
            <a:off x="9859943" y="2935717"/>
            <a:ext cx="0" cy="454661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94345238-9063-1BC0-8B0D-47670230C7AA}"/>
              </a:ext>
            </a:extLst>
          </p:cNvPr>
          <p:cNvSpPr txBox="1"/>
          <p:nvPr/>
        </p:nvSpPr>
        <p:spPr>
          <a:xfrm>
            <a:off x="9888239" y="2978381"/>
            <a:ext cx="990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~ 29 mm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BA152F71-6E96-7425-FCD2-5FFB018BBDF5}"/>
              </a:ext>
            </a:extLst>
          </p:cNvPr>
          <p:cNvGrpSpPr/>
          <p:nvPr/>
        </p:nvGrpSpPr>
        <p:grpSpPr>
          <a:xfrm>
            <a:off x="3911167" y="3327238"/>
            <a:ext cx="1731193" cy="264397"/>
            <a:chOff x="3911167" y="3327238"/>
            <a:chExt cx="1731193" cy="264397"/>
          </a:xfrm>
        </p:grpSpPr>
        <p:sp>
          <p:nvSpPr>
            <p:cNvPr id="33" name="Flèche : bas 32">
              <a:extLst>
                <a:ext uri="{FF2B5EF4-FFF2-40B4-BE49-F238E27FC236}">
                  <a16:creationId xmlns:a16="http://schemas.microsoft.com/office/drawing/2014/main" id="{F737F126-6610-1AB2-21AE-7AF9DB157C5C}"/>
                </a:ext>
              </a:extLst>
            </p:cNvPr>
            <p:cNvSpPr/>
            <p:nvPr/>
          </p:nvSpPr>
          <p:spPr>
            <a:xfrm rot="5400000">
              <a:off x="3965387" y="3315217"/>
              <a:ext cx="180000" cy="288439"/>
            </a:xfrm>
            <a:prstGeom prst="downArrow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1CAF855A-0475-5AED-A065-34C234317302}"/>
                </a:ext>
              </a:extLst>
            </p:cNvPr>
            <p:cNvSpPr txBox="1"/>
            <p:nvPr/>
          </p:nvSpPr>
          <p:spPr>
            <a:xfrm>
              <a:off x="4199607" y="3327238"/>
              <a:ext cx="1442753" cy="264397"/>
            </a:xfrm>
            <a:prstGeom prst="rect">
              <a:avLst/>
            </a:prstGeom>
            <a:solidFill>
              <a:srgbClr val="FFFFFF">
                <a:alpha val="89804"/>
              </a:srgbClr>
            </a:solidFill>
            <a:ln w="12700">
              <a:solidFill>
                <a:schemeClr val="tx1"/>
              </a:solidFill>
            </a:ln>
          </p:spPr>
          <p:txBody>
            <a:bodyPr wrap="none" lIns="54000" tIns="0" rIns="54000" bIns="18000" rtlCol="0">
              <a:spAutoFit/>
            </a:bodyPr>
            <a:lstStyle/>
            <a:p>
              <a:r>
                <a:rPr lang="fr-FR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Dichroic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 Mirror</a:t>
              </a: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BBF838DE-8F41-1040-8BF6-B86C0D7123AF}"/>
              </a:ext>
            </a:extLst>
          </p:cNvPr>
          <p:cNvSpPr txBox="1"/>
          <p:nvPr/>
        </p:nvSpPr>
        <p:spPr>
          <a:xfrm>
            <a:off x="7315478" y="1417214"/>
            <a:ext cx="1188646" cy="264397"/>
          </a:xfrm>
          <a:prstGeom prst="rect">
            <a:avLst/>
          </a:prstGeom>
          <a:solidFill>
            <a:srgbClr val="FFC000">
              <a:alpha val="80000"/>
            </a:srgbClr>
          </a:solidFill>
        </p:spPr>
        <p:txBody>
          <a:bodyPr wrap="none" lIns="54000" tIns="0" rIns="54000" bIns="18000" rtlCol="0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ADM Target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19081FB-004A-7F78-9894-C23CEB55C861}"/>
              </a:ext>
            </a:extLst>
          </p:cNvPr>
          <p:cNvSpPr/>
          <p:nvPr/>
        </p:nvSpPr>
        <p:spPr>
          <a:xfrm>
            <a:off x="3376613" y="1866903"/>
            <a:ext cx="728662" cy="792000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0A20B0AA-F01F-FC97-0781-A7E0FD11B592}"/>
              </a:ext>
            </a:extLst>
          </p:cNvPr>
          <p:cNvGrpSpPr/>
          <p:nvPr/>
        </p:nvGrpSpPr>
        <p:grpSpPr>
          <a:xfrm>
            <a:off x="1946586" y="2448405"/>
            <a:ext cx="1442753" cy="552836"/>
            <a:chOff x="1946586" y="2448405"/>
            <a:chExt cx="1442753" cy="552836"/>
          </a:xfrm>
        </p:grpSpPr>
        <p:sp>
          <p:nvSpPr>
            <p:cNvPr id="32" name="Flèche : bas 31">
              <a:extLst>
                <a:ext uri="{FF2B5EF4-FFF2-40B4-BE49-F238E27FC236}">
                  <a16:creationId xmlns:a16="http://schemas.microsoft.com/office/drawing/2014/main" id="{B37D5F69-7F23-0F7E-CBAF-D45F56763372}"/>
                </a:ext>
              </a:extLst>
            </p:cNvPr>
            <p:cNvSpPr/>
            <p:nvPr/>
          </p:nvSpPr>
          <p:spPr>
            <a:xfrm rot="10800000">
              <a:off x="2582452" y="2448405"/>
              <a:ext cx="180000" cy="288438"/>
            </a:xfrm>
            <a:prstGeom prst="downArrow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0AD5FD17-6748-9E41-6C69-F648429E1933}"/>
                </a:ext>
              </a:extLst>
            </p:cNvPr>
            <p:cNvSpPr txBox="1"/>
            <p:nvPr/>
          </p:nvSpPr>
          <p:spPr>
            <a:xfrm>
              <a:off x="1946586" y="2736844"/>
              <a:ext cx="1442753" cy="264397"/>
            </a:xfrm>
            <a:prstGeom prst="rect">
              <a:avLst/>
            </a:prstGeom>
            <a:solidFill>
              <a:srgbClr val="FFFFFF">
                <a:alpha val="89804"/>
              </a:srgbClr>
            </a:solidFill>
            <a:ln w="12700">
              <a:solidFill>
                <a:schemeClr val="tx1"/>
              </a:solidFill>
            </a:ln>
          </p:spPr>
          <p:txBody>
            <a:bodyPr wrap="none" lIns="54000" tIns="0" rIns="54000" bIns="18000" rtlCol="0">
              <a:spAutoFit/>
            </a:bodyPr>
            <a:lstStyle/>
            <a:p>
              <a:r>
                <a:rPr lang="fr-FR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Dichroic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 Mirror</a:t>
              </a:r>
            </a:p>
          </p:txBody>
        </p:sp>
      </p:grp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2E42A5BC-5F02-1F28-572A-F4670C7D18C7}"/>
              </a:ext>
            </a:extLst>
          </p:cNvPr>
          <p:cNvCxnSpPr>
            <a:cxnSpLocks/>
          </p:cNvCxnSpPr>
          <p:nvPr/>
        </p:nvCxnSpPr>
        <p:spPr>
          <a:xfrm>
            <a:off x="4113212" y="2238822"/>
            <a:ext cx="301625" cy="0"/>
          </a:xfrm>
          <a:prstGeom prst="straightConnector1">
            <a:avLst/>
          </a:prstGeom>
          <a:noFill/>
          <a:ln w="57150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363E3099-AFCF-9F03-F323-F69312EE0F89}"/>
              </a:ext>
            </a:extLst>
          </p:cNvPr>
          <p:cNvCxnSpPr>
            <a:cxnSpLocks/>
          </p:cNvCxnSpPr>
          <p:nvPr/>
        </p:nvCxnSpPr>
        <p:spPr>
          <a:xfrm flipV="1">
            <a:off x="3759200" y="1463703"/>
            <a:ext cx="0" cy="388800"/>
          </a:xfrm>
          <a:prstGeom prst="straightConnector1">
            <a:avLst/>
          </a:prstGeom>
          <a:noFill/>
          <a:ln w="57150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5" name="ZoneTexte 54">
            <a:extLst>
              <a:ext uri="{FF2B5EF4-FFF2-40B4-BE49-F238E27FC236}">
                <a16:creationId xmlns:a16="http://schemas.microsoft.com/office/drawing/2014/main" id="{29656375-714E-2744-A0E0-063C63AF914C}"/>
              </a:ext>
            </a:extLst>
          </p:cNvPr>
          <p:cNvSpPr txBox="1"/>
          <p:nvPr/>
        </p:nvSpPr>
        <p:spPr>
          <a:xfrm>
            <a:off x="3733308" y="263428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PBS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8BD62F94-9ABA-3266-8A56-5C45FCA86104}"/>
              </a:ext>
            </a:extLst>
          </p:cNvPr>
          <p:cNvSpPr txBox="1"/>
          <p:nvPr/>
        </p:nvSpPr>
        <p:spPr>
          <a:xfrm>
            <a:off x="8973153" y="1849617"/>
            <a:ext cx="2262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Double Round-Trip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2036027-0B01-6209-7996-93257853B6AD}"/>
              </a:ext>
            </a:extLst>
          </p:cNvPr>
          <p:cNvGrpSpPr/>
          <p:nvPr/>
        </p:nvGrpSpPr>
        <p:grpSpPr>
          <a:xfrm>
            <a:off x="5173192" y="248043"/>
            <a:ext cx="8110232" cy="1754905"/>
            <a:chOff x="5173192" y="248043"/>
            <a:chExt cx="8110232" cy="1754905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458B9B55-BEF8-1813-AC50-6F774EA586BA}"/>
                </a:ext>
              </a:extLst>
            </p:cNvPr>
            <p:cNvSpPr txBox="1"/>
            <p:nvPr/>
          </p:nvSpPr>
          <p:spPr>
            <a:xfrm>
              <a:off x="5173192" y="248043"/>
              <a:ext cx="1830680" cy="264397"/>
            </a:xfrm>
            <a:prstGeom prst="rect">
              <a:avLst/>
            </a:prstGeom>
            <a:solidFill>
              <a:srgbClr val="FFFFFF">
                <a:alpha val="89804"/>
              </a:srgbClr>
            </a:solidFill>
            <a:ln w="12700">
              <a:solidFill>
                <a:schemeClr val="tx1"/>
              </a:solidFill>
            </a:ln>
          </p:spPr>
          <p:txBody>
            <a:bodyPr wrap="none" lIns="54000" tIns="0" rIns="54000" bIns="18000" rtlCol="0">
              <a:spAutoFit/>
            </a:bodyPr>
            <a:lstStyle/>
            <a:p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Beam </a:t>
              </a:r>
              <a:r>
                <a:rPr lang="fr-FR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expander</a:t>
              </a:r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 x5</a:t>
              </a:r>
            </a:p>
          </p:txBody>
        </p: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B87421A9-0C9B-CCDE-E627-807E309FF5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78241" y="971525"/>
              <a:ext cx="878436" cy="499043"/>
            </a:xfrm>
            <a:prstGeom prst="line">
              <a:avLst/>
            </a:prstGeom>
            <a:ln w="38100">
              <a:solidFill>
                <a:srgbClr val="00B0F0"/>
              </a:solidFill>
              <a:head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E8BFE90F-1927-C4E6-60DB-D85601506095}"/>
                </a:ext>
              </a:extLst>
            </p:cNvPr>
            <p:cNvCxnSpPr>
              <a:cxnSpLocks/>
            </p:cNvCxnSpPr>
            <p:nvPr/>
          </p:nvCxnSpPr>
          <p:spPr>
            <a:xfrm>
              <a:off x="5802352" y="1813229"/>
              <a:ext cx="2366288" cy="0"/>
            </a:xfrm>
            <a:prstGeom prst="line">
              <a:avLst/>
            </a:prstGeom>
            <a:ln w="38100">
              <a:solidFill>
                <a:srgbClr val="00B0F0"/>
              </a:solidFill>
              <a:head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19A5C717-694D-3549-F1A4-0D437EB3C1E2}"/>
                </a:ext>
              </a:extLst>
            </p:cNvPr>
            <p:cNvCxnSpPr>
              <a:cxnSpLocks/>
            </p:cNvCxnSpPr>
            <p:nvPr/>
          </p:nvCxnSpPr>
          <p:spPr>
            <a:xfrm>
              <a:off x="7649534" y="973906"/>
              <a:ext cx="520535" cy="0"/>
            </a:xfrm>
            <a:prstGeom prst="line">
              <a:avLst/>
            </a:prstGeom>
            <a:ln w="38100">
              <a:solidFill>
                <a:srgbClr val="00B0F0"/>
              </a:solidFill>
              <a:head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85600E56-A4EE-E7DF-30D1-6327851FDFF9}"/>
                </a:ext>
              </a:extLst>
            </p:cNvPr>
            <p:cNvSpPr txBox="1"/>
            <p:nvPr/>
          </p:nvSpPr>
          <p:spPr>
            <a:xfrm flipH="1">
              <a:off x="8168640" y="792000"/>
              <a:ext cx="51147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Ø 1.1 mm at </a:t>
              </a:r>
              <a:r>
                <a:rPr lang="fr-FR" b="1" dirty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532 nm </a:t>
              </a:r>
              <a:r>
                <a:rPr lang="fr-FR" dirty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| </a:t>
              </a:r>
              <a:r>
                <a:rPr lang="fr-FR" dirty="0">
                  <a:solidFill>
                    <a:srgbClr val="F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Ø 1.4 mm at </a:t>
              </a:r>
              <a:r>
                <a:rPr lang="fr-FR" b="1" dirty="0">
                  <a:solidFill>
                    <a:srgbClr val="F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1064 nm </a:t>
              </a:r>
              <a:endParaRPr lang="fr-FR" dirty="0">
                <a:solidFill>
                  <a:srgbClr val="FF3F3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3B4E3EFF-3DCC-CA27-EB21-5BF3247C9D36}"/>
                </a:ext>
              </a:extLst>
            </p:cNvPr>
            <p:cNvSpPr txBox="1"/>
            <p:nvPr/>
          </p:nvSpPr>
          <p:spPr>
            <a:xfrm flipH="1">
              <a:off x="8168640" y="1633616"/>
              <a:ext cx="51147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Ø 5.7 mm at </a:t>
              </a:r>
              <a:r>
                <a:rPr lang="fr-FR" b="1" dirty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532 nm </a:t>
              </a:r>
              <a:r>
                <a:rPr lang="fr-FR" dirty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| </a:t>
              </a:r>
              <a:r>
                <a:rPr lang="fr-FR" dirty="0">
                  <a:solidFill>
                    <a:srgbClr val="F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Ø 6.9 mm at </a:t>
              </a:r>
              <a:r>
                <a:rPr lang="fr-FR" b="1" dirty="0">
                  <a:solidFill>
                    <a:srgbClr val="F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1064 nm </a:t>
              </a:r>
              <a:endParaRPr lang="fr-FR" dirty="0">
                <a:solidFill>
                  <a:srgbClr val="FF3F3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4637A416-A755-C5E9-C912-989A480E4B86}"/>
              </a:ext>
            </a:extLst>
          </p:cNvPr>
          <p:cNvCxnSpPr>
            <a:cxnSpLocks/>
          </p:cNvCxnSpPr>
          <p:nvPr/>
        </p:nvCxnSpPr>
        <p:spPr>
          <a:xfrm>
            <a:off x="3760307" y="2674747"/>
            <a:ext cx="0" cy="450668"/>
          </a:xfrm>
          <a:prstGeom prst="straightConnector1">
            <a:avLst/>
          </a:prstGeom>
          <a:noFill/>
          <a:ln w="57150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C32E9124-D0AE-FE8B-7951-70C8E1998C32}"/>
              </a:ext>
            </a:extLst>
          </p:cNvPr>
          <p:cNvSpPr txBox="1"/>
          <p:nvPr/>
        </p:nvSpPr>
        <p:spPr>
          <a:xfrm>
            <a:off x="11886130" y="4019496"/>
            <a:ext cx="1371388" cy="264397"/>
          </a:xfrm>
          <a:prstGeom prst="rect">
            <a:avLst/>
          </a:prstGeom>
          <a:solidFill>
            <a:srgbClr val="FFC000">
              <a:alpha val="80000"/>
            </a:srgbClr>
          </a:solidFill>
        </p:spPr>
        <p:txBody>
          <a:bodyPr wrap="none" lIns="54000" tIns="0" rIns="54000" bIns="18000" rtlCol="0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Distant Target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3F1E985-9DD1-811F-86CF-5787335FDD51}"/>
              </a:ext>
            </a:extLst>
          </p:cNvPr>
          <p:cNvSpPr txBox="1"/>
          <p:nvPr/>
        </p:nvSpPr>
        <p:spPr>
          <a:xfrm rot="16200000">
            <a:off x="-236418" y="5475459"/>
            <a:ext cx="2181869" cy="510618"/>
          </a:xfrm>
          <a:prstGeom prst="rect">
            <a:avLst/>
          </a:prstGeom>
          <a:solidFill>
            <a:srgbClr val="8ED973">
              <a:alpha val="85098"/>
            </a:srgbClr>
          </a:solidFill>
        </p:spPr>
        <p:txBody>
          <a:bodyPr wrap="square" lIns="54000" tIns="0" rIns="54000" bIns="18000" rtlCol="0">
            <a:spAutoFit/>
          </a:bodyPr>
          <a:lstStyle/>
          <a:p>
            <a:pPr algn="ctr"/>
            <a:r>
              <a:rPr lang="fr-FR" sz="1600" dirty="0"/>
              <a:t>Homodyne </a:t>
            </a:r>
            <a:r>
              <a:rPr lang="fr-FR" sz="1600" dirty="0" err="1"/>
              <a:t>detection</a:t>
            </a:r>
            <a:r>
              <a:rPr lang="fr-FR" sz="1600" dirty="0"/>
              <a:t> in quadrature at 532 nm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E299231-8212-8EFD-E4F5-595792BC2B9F}"/>
              </a:ext>
            </a:extLst>
          </p:cNvPr>
          <p:cNvSpPr txBox="1"/>
          <p:nvPr/>
        </p:nvSpPr>
        <p:spPr>
          <a:xfrm rot="16200000">
            <a:off x="3909579" y="5500234"/>
            <a:ext cx="2232000" cy="511200"/>
          </a:xfrm>
          <a:prstGeom prst="rect">
            <a:avLst/>
          </a:prstGeom>
          <a:solidFill>
            <a:srgbClr val="FF7979">
              <a:alpha val="80000"/>
            </a:srgbClr>
          </a:solidFill>
        </p:spPr>
        <p:txBody>
          <a:bodyPr wrap="square" lIns="54000" tIns="0" rIns="54000" bIns="18000" rtlCol="0">
            <a:spAutoFit/>
          </a:bodyPr>
          <a:lstStyle>
            <a:defPPr>
              <a:defRPr lang="fr-FR"/>
            </a:defPPr>
            <a:lvl1pPr algn="ctr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Homodyne </a:t>
            </a:r>
            <a:r>
              <a:rPr lang="fr-FR" dirty="0" err="1"/>
              <a:t>detection</a:t>
            </a:r>
            <a:r>
              <a:rPr lang="fr-FR" dirty="0"/>
              <a:t> in quadrature at 1064 nm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11D4A67-E3EA-0DC4-BE19-7D017A8C6A7D}"/>
              </a:ext>
            </a:extLst>
          </p:cNvPr>
          <p:cNvSpPr/>
          <p:nvPr/>
        </p:nvSpPr>
        <p:spPr>
          <a:xfrm>
            <a:off x="7331378" y="-205200"/>
            <a:ext cx="6327472" cy="942198"/>
          </a:xfrm>
          <a:prstGeom prst="round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34D89B0-62C4-13DF-FE57-D8A4C7515D39}"/>
              </a:ext>
            </a:extLst>
          </p:cNvPr>
          <p:cNvSpPr/>
          <p:nvPr/>
        </p:nvSpPr>
        <p:spPr bwMode="auto">
          <a:xfrm>
            <a:off x="7515225" y="-1"/>
            <a:ext cx="5819775" cy="73944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Focus on the optical head</a:t>
            </a:r>
            <a:endParaRPr lang="fr-FR" alt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F4952A8-98CF-11E7-E518-5DA4E9FC484C}"/>
              </a:ext>
            </a:extLst>
          </p:cNvPr>
          <p:cNvSpPr txBox="1"/>
          <p:nvPr/>
        </p:nvSpPr>
        <p:spPr>
          <a:xfrm>
            <a:off x="4127599" y="1229444"/>
            <a:ext cx="546966" cy="307777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algn="ctr"/>
            <a:r>
              <a:rPr lang="el-GR" sz="2000" b="1" dirty="0">
                <a:solidFill>
                  <a:srgbClr val="0F9E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fr-FR" sz="600" b="1" dirty="0">
                <a:solidFill>
                  <a:srgbClr val="0F9E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b="1" dirty="0">
                <a:solidFill>
                  <a:srgbClr val="0F9E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FR" sz="600" b="1" dirty="0">
                <a:solidFill>
                  <a:srgbClr val="0F9E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b="1" dirty="0">
                <a:solidFill>
                  <a:srgbClr val="0F9E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fr-FR" sz="2000" dirty="0">
              <a:solidFill>
                <a:srgbClr val="0F9ED5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BCBF05-9B32-E38C-7B31-17FE920AC276}"/>
              </a:ext>
            </a:extLst>
          </p:cNvPr>
          <p:cNvSpPr txBox="1"/>
          <p:nvPr/>
        </p:nvSpPr>
        <p:spPr>
          <a:xfrm>
            <a:off x="4444729" y="2674869"/>
            <a:ext cx="546966" cy="307777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algn="ctr"/>
            <a:r>
              <a:rPr lang="el-GR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fr-FR" sz="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FR" sz="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fr-FR" sz="2000" dirty="0">
              <a:solidFill>
                <a:srgbClr val="00B0F0"/>
              </a:solidFill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1C9D8E5-1A38-A4DE-2CA2-34F82471BD1D}"/>
              </a:ext>
            </a:extLst>
          </p:cNvPr>
          <p:cNvCxnSpPr/>
          <p:nvPr/>
        </p:nvCxnSpPr>
        <p:spPr>
          <a:xfrm>
            <a:off x="3335511" y="1355380"/>
            <a:ext cx="792088" cy="0"/>
          </a:xfrm>
          <a:prstGeom prst="line">
            <a:avLst/>
          </a:prstGeom>
          <a:ln w="38100">
            <a:solidFill>
              <a:srgbClr val="0F9E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617867A-A784-DA6F-E309-2EB42BC38859}"/>
              </a:ext>
            </a:extLst>
          </p:cNvPr>
          <p:cNvCxnSpPr>
            <a:cxnSpLocks/>
          </p:cNvCxnSpPr>
          <p:nvPr/>
        </p:nvCxnSpPr>
        <p:spPr>
          <a:xfrm>
            <a:off x="4456373" y="1829844"/>
            <a:ext cx="0" cy="908594"/>
          </a:xfrm>
          <a:prstGeom prst="line">
            <a:avLst/>
          </a:prstGeom>
          <a:ln w="38100">
            <a:solidFill>
              <a:srgbClr val="0F9E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8FD07CCB-C84E-457F-CD49-B2984686AED7}"/>
              </a:ext>
            </a:extLst>
          </p:cNvPr>
          <p:cNvSpPr txBox="1"/>
          <p:nvPr/>
        </p:nvSpPr>
        <p:spPr>
          <a:xfrm>
            <a:off x="8973153" y="2407958"/>
            <a:ext cx="2211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Round-Trip</a:t>
            </a:r>
          </a:p>
        </p:txBody>
      </p:sp>
    </p:spTree>
    <p:extLst>
      <p:ext uri="{BB962C8B-B14F-4D97-AF65-F5344CB8AC3E}">
        <p14:creationId xmlns:p14="http://schemas.microsoft.com/office/powerpoint/2010/main" val="22627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6" grpId="0"/>
      <p:bldP spid="35" grpId="0" animBg="1"/>
      <p:bldP spid="46" grpId="0" animBg="1"/>
      <p:bldP spid="46" grpId="1" animBg="1"/>
      <p:bldP spid="46" grpId="2" animBg="1"/>
      <p:bldP spid="46" grpId="3" animBg="1"/>
      <p:bldP spid="55" grpId="0"/>
      <p:bldP spid="55" grpId="1"/>
      <p:bldP spid="55" grpId="2"/>
      <p:bldP spid="55" grpId="3"/>
      <p:bldP spid="56" grpId="0"/>
      <p:bldP spid="27" grpId="0" animBg="1"/>
      <p:bldP spid="6" grpId="0" animBg="1"/>
      <p:bldP spid="6" grpId="1" animBg="1"/>
      <p:bldP spid="8" grpId="0" animBg="1"/>
      <p:bldP spid="8" grpId="1" animBg="1"/>
      <p:bldP spid="3" grpId="0" animBg="1"/>
      <p:bldP spid="3" grpId="1" animBg="1"/>
      <p:bldP spid="9" grpId="0"/>
      <p:bldP spid="9" grpId="1"/>
      <p:bldP spid="39" grpId="0"/>
      <p:bldP spid="39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CA565-EA18-6340-823D-64F891D6F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4B2C8C12-F447-5FBE-0DA4-27E5BC8162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066"/>
            <a:ext cx="7967168" cy="755967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EEB4BAD-970D-0F48-9BC4-D0AD27C1FAF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7166" y="739448"/>
            <a:ext cx="5472608" cy="681916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28AFDA7-B330-C391-7FD8-78208B7F6270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alt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photographs</a:t>
            </a:r>
            <a:endParaRPr lang="fr-FR" alt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F9A960-2ABC-CE06-36FE-5F6D5E8014C3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space réservé du numéro de diapositive 5">
            <a:extLst>
              <a:ext uri="{FF2B5EF4-FFF2-40B4-BE49-F238E27FC236}">
                <a16:creationId xmlns:a16="http://schemas.microsoft.com/office/drawing/2014/main" id="{E61F7362-F7F9-D0B8-5C2A-6207A90F61AA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15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1B495-2C24-3CCC-1401-0A8D6A85F706}"/>
              </a:ext>
            </a:extLst>
          </p:cNvPr>
          <p:cNvSpPr/>
          <p:nvPr/>
        </p:nvSpPr>
        <p:spPr bwMode="auto">
          <a:xfrm>
            <a:off x="7923833" y="729451"/>
            <a:ext cx="72000" cy="683022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3F3810B-2E69-4D62-9DC3-57EA25004F59}"/>
              </a:ext>
            </a:extLst>
          </p:cNvPr>
          <p:cNvSpPr/>
          <p:nvPr/>
        </p:nvSpPr>
        <p:spPr bwMode="auto">
          <a:xfrm>
            <a:off x="8068640" y="1835621"/>
            <a:ext cx="2880000" cy="648000"/>
          </a:xfrm>
          <a:prstGeom prst="roundRect">
            <a:avLst>
              <a:gd name="adj" fmla="val 48417"/>
            </a:avLst>
          </a:prstGeom>
          <a:solidFill>
            <a:srgbClr val="F2F2F2"/>
          </a:solidFill>
          <a:ln w="22225">
            <a:solidFill>
              <a:srgbClr val="3B38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r>
              <a:rPr lang="fr-FR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Al. </a:t>
            </a:r>
            <a:r>
              <a:rPr lang="en-US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hollow corner cube of 127</a:t>
            </a: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 aperture </a:t>
            </a:r>
            <a:endParaRPr lang="fr-FR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1159699-CDEE-24DE-2F3F-2ECD2D850CE0}"/>
              </a:ext>
            </a:extLst>
          </p:cNvPr>
          <p:cNvSpPr/>
          <p:nvPr/>
        </p:nvSpPr>
        <p:spPr bwMode="auto">
          <a:xfrm>
            <a:off x="11583479" y="5652045"/>
            <a:ext cx="1655872" cy="648000"/>
          </a:xfrm>
          <a:prstGeom prst="roundRect">
            <a:avLst>
              <a:gd name="adj" fmla="val 48417"/>
            </a:avLst>
          </a:prstGeom>
          <a:solidFill>
            <a:srgbClr val="F2F2F2"/>
          </a:solidFill>
          <a:ln w="22225">
            <a:solidFill>
              <a:srgbClr val="3B38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Station</a:t>
            </a:r>
            <a:endParaRPr lang="fr-FR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D17730-3C29-F265-AC8A-BE46D8BD7873}"/>
              </a:ext>
            </a:extLst>
          </p:cNvPr>
          <p:cNvSpPr/>
          <p:nvPr/>
        </p:nvSpPr>
        <p:spPr bwMode="auto">
          <a:xfrm>
            <a:off x="2615751" y="1259557"/>
            <a:ext cx="2880000" cy="648000"/>
          </a:xfrm>
          <a:prstGeom prst="roundRect">
            <a:avLst>
              <a:gd name="adj" fmla="val 48417"/>
            </a:avLst>
          </a:prstGeom>
          <a:solidFill>
            <a:srgbClr val="F2F2F2"/>
          </a:solidFill>
          <a:ln w="22225">
            <a:solidFill>
              <a:srgbClr val="3B38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Optical Head</a:t>
            </a:r>
            <a:r>
              <a:rPr lang="fr-FR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fr-FR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lang="fr-FR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r>
              <a:rPr lang="fr-FR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×</a:t>
            </a:r>
            <a:r>
              <a:rPr lang="fr-FR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r>
              <a:rPr lang="fr-FR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cm,</a:t>
            </a:r>
            <a:r>
              <a:rPr lang="fr-FR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r-FR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fr-FR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fr-FR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2559195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29070-FFAB-1C79-CCB0-3785768B5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E3E0D9-21C9-122C-220C-DB30B8B886DE}"/>
              </a:ext>
            </a:extLst>
          </p:cNvPr>
          <p:cNvSpPr/>
          <p:nvPr/>
        </p:nvSpPr>
        <p:spPr>
          <a:xfrm>
            <a:off x="0" y="-1"/>
            <a:ext cx="13439775" cy="7559675"/>
          </a:xfrm>
          <a:prstGeom prst="rect">
            <a:avLst/>
          </a:prstGeom>
          <a:solidFill>
            <a:srgbClr val="D6DC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86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109913-84A6-8040-A4F6-6DE6710FD315}"/>
              </a:ext>
            </a:extLst>
          </p:cNvPr>
          <p:cNvSpPr/>
          <p:nvPr/>
        </p:nvSpPr>
        <p:spPr>
          <a:xfrm>
            <a:off x="-1" y="2699717"/>
            <a:ext cx="13439775" cy="1625330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86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8882198-3DC7-3060-5792-3868824C14FF}"/>
              </a:ext>
            </a:extLst>
          </p:cNvPr>
          <p:cNvSpPr txBox="1"/>
          <p:nvPr/>
        </p:nvSpPr>
        <p:spPr>
          <a:xfrm>
            <a:off x="1" y="3131765"/>
            <a:ext cx="134397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714"/>
              </a:spcAft>
            </a:pPr>
            <a:r>
              <a:rPr lang="en-US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Results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F6FD23A-D3FC-34A4-4E24-9186CFAE1B0D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9C99702D-AAAD-8968-8F85-AC74C5237793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16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31EEC4D-940B-0975-B923-8465BDFDF8E3}"/>
              </a:ext>
            </a:extLst>
          </p:cNvPr>
          <p:cNvSpPr txBox="1"/>
          <p:nvPr/>
        </p:nvSpPr>
        <p:spPr>
          <a:xfrm>
            <a:off x="3623543" y="5075981"/>
            <a:ext cx="69256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fr-F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Comparison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 a 3-m-long </a:t>
            </a:r>
            <a:r>
              <a:rPr lang="fr-F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interferometric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bench</a:t>
            </a:r>
            <a:endParaRPr lang="fr-F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2. Long-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term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over 2 m</a:t>
            </a:r>
          </a:p>
          <a:p>
            <a:pPr>
              <a:spcAft>
                <a:spcPts val="600"/>
              </a:spcAft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3. Long-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term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over 12 m and 66 m</a:t>
            </a:r>
          </a:p>
        </p:txBody>
      </p:sp>
    </p:spTree>
    <p:extLst>
      <p:ext uri="{BB962C8B-B14F-4D97-AF65-F5344CB8AC3E}">
        <p14:creationId xmlns:p14="http://schemas.microsoft.com/office/powerpoint/2010/main" val="887463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9F1B0-F295-85D8-E72B-B64ECD8BF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e 69">
            <a:extLst>
              <a:ext uri="{FF2B5EF4-FFF2-40B4-BE49-F238E27FC236}">
                <a16:creationId xmlns:a16="http://schemas.microsoft.com/office/drawing/2014/main" id="{79089DF3-7DD9-09D7-A25B-D6D8626AA0AE}"/>
              </a:ext>
            </a:extLst>
          </p:cNvPr>
          <p:cNvGrpSpPr/>
          <p:nvPr/>
        </p:nvGrpSpPr>
        <p:grpSpPr>
          <a:xfrm>
            <a:off x="3019911" y="1061060"/>
            <a:ext cx="896670" cy="1926122"/>
            <a:chOff x="3019911" y="1061060"/>
            <a:chExt cx="896670" cy="1926122"/>
          </a:xfrm>
        </p:grpSpPr>
        <p:sp>
          <p:nvSpPr>
            <p:cNvPr id="63" name="Rectangle : coins arrondis 62">
              <a:extLst>
                <a:ext uri="{FF2B5EF4-FFF2-40B4-BE49-F238E27FC236}">
                  <a16:creationId xmlns:a16="http://schemas.microsoft.com/office/drawing/2014/main" id="{7FBEED71-AD4E-A5E2-A58A-CBD424079C6F}"/>
                </a:ext>
              </a:extLst>
            </p:cNvPr>
            <p:cNvSpPr/>
            <p:nvPr/>
          </p:nvSpPr>
          <p:spPr>
            <a:xfrm>
              <a:off x="3032270" y="1061060"/>
              <a:ext cx="864000" cy="864000"/>
            </a:xfrm>
            <a:prstGeom prst="roundRect">
              <a:avLst>
                <a:gd name="adj" fmla="val 50000"/>
              </a:avLst>
            </a:prstGeom>
            <a:solidFill>
              <a:srgbClr val="A0C4E6"/>
            </a:solidFill>
            <a:ln w="9525" cap="flat" cmpd="sng" algn="ctr">
              <a:solidFill>
                <a:srgbClr val="F2F2F2">
                  <a:alpha val="9804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10118" tIns="55059" rIns="110118" bIns="55059" numCol="1" rtlCol="0" anchor="t" anchorCtr="0" compatLnSpc="1">
              <a:prstTxWarp prst="textNoShape">
                <a:avLst/>
              </a:prstTxWarp>
            </a:bodyPr>
            <a:lstStyle/>
            <a:p>
              <a:pPr defTabSz="541047">
                <a:lnSpc>
                  <a:spcPct val="93000"/>
                </a:lnSpc>
                <a:buClr>
                  <a:srgbClr val="000000"/>
                </a:buClr>
                <a:buSzPct val="100000"/>
              </a:pPr>
              <a:endParaRPr lang="fr-FR" sz="2168" dirty="0">
                <a:solidFill>
                  <a:schemeClr val="tx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E52529C4-F386-88A4-23C9-E0E4F0210509}"/>
                </a:ext>
              </a:extLst>
            </p:cNvPr>
            <p:cNvSpPr txBox="1"/>
            <p:nvPr/>
          </p:nvSpPr>
          <p:spPr>
            <a:xfrm>
              <a:off x="3019911" y="1928886"/>
              <a:ext cx="89667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000" i="0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ADM</a:t>
              </a:r>
            </a:p>
          </p:txBody>
        </p:sp>
        <p:sp>
          <p:nvSpPr>
            <p:cNvPr id="67" name="Flèche : bas 66">
              <a:extLst>
                <a:ext uri="{FF2B5EF4-FFF2-40B4-BE49-F238E27FC236}">
                  <a16:creationId xmlns:a16="http://schemas.microsoft.com/office/drawing/2014/main" id="{ADE614BD-2EDD-9841-FF64-4999DC9CC085}"/>
                </a:ext>
              </a:extLst>
            </p:cNvPr>
            <p:cNvSpPr/>
            <p:nvPr/>
          </p:nvSpPr>
          <p:spPr>
            <a:xfrm>
              <a:off x="3332577" y="2349023"/>
              <a:ext cx="270175" cy="638159"/>
            </a:xfrm>
            <a:prstGeom prst="downArrow">
              <a:avLst/>
            </a:prstGeom>
            <a:solidFill>
              <a:srgbClr val="95BEE3"/>
            </a:solidFill>
            <a:ln w="9525" cap="flat" cmpd="sng" algn="ctr">
              <a:solidFill>
                <a:srgbClr val="F2F2F2">
                  <a:alpha val="9804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10118" tIns="55059" rIns="110118" bIns="55059" numCol="1" rtlCol="0" anchor="t" anchorCtr="0" compatLnSpc="1">
              <a:prstTxWarp prst="textNoShape">
                <a:avLst/>
              </a:prstTxWarp>
            </a:bodyPr>
            <a:lstStyle/>
            <a:p>
              <a:pPr defTabSz="541047">
                <a:lnSpc>
                  <a:spcPct val="93000"/>
                </a:lnSpc>
                <a:buClr>
                  <a:srgbClr val="000000"/>
                </a:buClr>
                <a:buSzPct val="100000"/>
              </a:pPr>
              <a:endParaRPr lang="fr-FR" sz="2168">
                <a:solidFill>
                  <a:schemeClr val="tx1"/>
                </a:solidFill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68" name="Rectangle : coins arrondis 67">
            <a:extLst>
              <a:ext uri="{FF2B5EF4-FFF2-40B4-BE49-F238E27FC236}">
                <a16:creationId xmlns:a16="http://schemas.microsoft.com/office/drawing/2014/main" id="{CA8D3C4F-64F0-628C-4AC4-6AD8AD09296B}"/>
              </a:ext>
            </a:extLst>
          </p:cNvPr>
          <p:cNvSpPr/>
          <p:nvPr/>
        </p:nvSpPr>
        <p:spPr>
          <a:xfrm>
            <a:off x="1581150" y="1225649"/>
            <a:ext cx="1112237" cy="500610"/>
          </a:xfrm>
          <a:prstGeom prst="roundRect">
            <a:avLst>
              <a:gd name="adj" fmla="val 50000"/>
            </a:avLst>
          </a:prstGeom>
          <a:solidFill>
            <a:srgbClr val="FFD966"/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69" name="Flèche : bas 68">
            <a:extLst>
              <a:ext uri="{FF2B5EF4-FFF2-40B4-BE49-F238E27FC236}">
                <a16:creationId xmlns:a16="http://schemas.microsoft.com/office/drawing/2014/main" id="{2C0833DB-B324-AD8F-F7AE-A7B3EB061CBB}"/>
              </a:ext>
            </a:extLst>
          </p:cNvPr>
          <p:cNvSpPr/>
          <p:nvPr/>
        </p:nvSpPr>
        <p:spPr>
          <a:xfrm>
            <a:off x="9633159" y="2350933"/>
            <a:ext cx="270175" cy="887424"/>
          </a:xfrm>
          <a:prstGeom prst="downArrow">
            <a:avLst/>
          </a:prstGeom>
          <a:solidFill>
            <a:srgbClr val="FFD966"/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 dirty="0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5A9706D-2855-FA87-D340-E691C3C11E4E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alt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of the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hybrid ADM–IFM system</a:t>
            </a:r>
            <a:endParaRPr lang="fr-FR" alt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A5A10F7A-4A74-7318-6745-805CB22B4112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space réservé du numéro de diapositive 5">
            <a:extLst>
              <a:ext uri="{FF2B5EF4-FFF2-40B4-BE49-F238E27FC236}">
                <a16:creationId xmlns:a16="http://schemas.microsoft.com/office/drawing/2014/main" id="{DA8D1232-796B-D1DA-0E5B-199DBFD21A14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17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8FF1411-EA45-D5F4-1B6C-9BD2C0BAA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7919" y="3059757"/>
            <a:ext cx="5334000" cy="40005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7AADBB1-5C43-A7A0-3AC5-513D4FCFD568}"/>
              </a:ext>
            </a:extLst>
          </p:cNvPr>
          <p:cNvSpPr txBox="1"/>
          <p:nvPr/>
        </p:nvSpPr>
        <p:spPr>
          <a:xfrm>
            <a:off x="8077259" y="5961707"/>
            <a:ext cx="3372205" cy="33855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Std. Dev. = </a:t>
            </a:r>
            <a:r>
              <a:rPr lang="fr-FR" sz="1600" dirty="0">
                <a:solidFill>
                  <a:srgbClr val="0072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600" dirty="0">
                <a:solidFill>
                  <a:srgbClr val="DA32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 µm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fr-FR" sz="1600" dirty="0">
                <a:solidFill>
                  <a:srgbClr val="DCA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2.7 µm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42">
                <a:extLst>
                  <a:ext uri="{FF2B5EF4-FFF2-40B4-BE49-F238E27FC236}">
                    <a16:creationId xmlns:a16="http://schemas.microsoft.com/office/drawing/2014/main" id="{745C1959-1840-DB9C-64B9-9813FA994357}"/>
                  </a:ext>
                </a:extLst>
              </p:cNvPr>
              <p:cNvSpPr txBox="1"/>
              <p:nvPr/>
            </p:nvSpPr>
            <p:spPr bwMode="auto">
              <a:xfrm>
                <a:off x="0" y="1129359"/>
                <a:ext cx="13439775" cy="8029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𝑑𝑖𝑠𝑡𝑎𝑛𝑐𝑒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1550</m:t>
                          </m:r>
                        </m:sub>
                      </m:sSub>
                      <m:r>
                        <a:rPr lang="fr-FR" i="1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1550</m:t>
                              </m:r>
                            </m:sub>
                          </m:s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−2×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fr-FR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b="0" i="0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fr-FR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fr-FR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−2×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9" name="Object 42">
                <a:extLst>
                  <a:ext uri="{FF2B5EF4-FFF2-40B4-BE49-F238E27FC236}">
                    <a16:creationId xmlns:a16="http://schemas.microsoft.com/office/drawing/2014/main" id="{745C1959-1840-DB9C-64B9-9813FA994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1129359"/>
                <a:ext cx="13439775" cy="8029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9" name="Image 48">
            <a:extLst>
              <a:ext uri="{FF2B5EF4-FFF2-40B4-BE49-F238E27FC236}">
                <a16:creationId xmlns:a16="http://schemas.microsoft.com/office/drawing/2014/main" id="{8A41FD0F-198D-8DCB-2A90-13F708EA2F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219" y="3059757"/>
            <a:ext cx="5334000" cy="4000500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832903AA-353A-2074-B949-F77EF1E096B9}"/>
              </a:ext>
            </a:extLst>
          </p:cNvPr>
          <p:cNvSpPr txBox="1"/>
          <p:nvPr/>
        </p:nvSpPr>
        <p:spPr>
          <a:xfrm>
            <a:off x="1673919" y="5961707"/>
            <a:ext cx="3721660" cy="338554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Std. Dev. = </a:t>
            </a:r>
            <a:r>
              <a:rPr lang="fr-FR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 µm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600" dirty="0">
                <a:solidFill>
                  <a:srgbClr val="DA32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 µm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fr-FR" sz="1600" dirty="0">
                <a:solidFill>
                  <a:srgbClr val="DCA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 µm</a:t>
            </a: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E7D157F8-C3DB-9020-ECB7-F2BDC044272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1190" t="10159" r="11399" b="72818"/>
          <a:stretch>
            <a:fillRect/>
          </a:stretch>
        </p:blipFill>
        <p:spPr>
          <a:xfrm>
            <a:off x="4090960" y="3411538"/>
            <a:ext cx="1462088" cy="681037"/>
          </a:xfrm>
          <a:prstGeom prst="rect">
            <a:avLst/>
          </a:prstGeom>
        </p:spPr>
      </p:pic>
      <p:sp>
        <p:nvSpPr>
          <p:cNvPr id="61" name="ZoneTexte 60">
            <a:extLst>
              <a:ext uri="{FF2B5EF4-FFF2-40B4-BE49-F238E27FC236}">
                <a16:creationId xmlns:a16="http://schemas.microsoft.com/office/drawing/2014/main" id="{BB5CB407-1F64-0066-728A-4FDAD1A5F0BF}"/>
              </a:ext>
            </a:extLst>
          </p:cNvPr>
          <p:cNvSpPr txBox="1"/>
          <p:nvPr/>
        </p:nvSpPr>
        <p:spPr>
          <a:xfrm>
            <a:off x="1588934" y="3386407"/>
            <a:ext cx="2082869" cy="738664"/>
          </a:xfrm>
          <a:prstGeom prst="rect">
            <a:avLst/>
          </a:prstGeom>
          <a:noFill/>
        </p:spPr>
        <p:txBody>
          <a:bodyPr wrap="none" lIns="36000" rIns="36000">
            <a:spAutoFit/>
          </a:bodyPr>
          <a:lstStyle/>
          <a:p>
            <a:r>
              <a:rPr lang="fr-FR" sz="1400" dirty="0" err="1">
                <a:solidFill>
                  <a:srgbClr val="0072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</a:t>
            </a:r>
            <a:r>
              <a:rPr lang="fr-FR" sz="1400" dirty="0">
                <a:solidFill>
                  <a:srgbClr val="0072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1:</a:t>
            </a:r>
            <a:br>
              <a:rPr lang="fr-FR" sz="1400" dirty="0">
                <a:solidFill>
                  <a:srgbClr val="0072B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 dirty="0">
                <a:solidFill>
                  <a:srgbClr val="0072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 </a:t>
            </a:r>
            <a:r>
              <a:rPr lang="fr-FR" sz="1400" dirty="0" err="1">
                <a:solidFill>
                  <a:srgbClr val="0072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measurements</a:t>
            </a:r>
            <a:r>
              <a:rPr lang="fr-FR" sz="1400" dirty="0">
                <a:solidFill>
                  <a:srgbClr val="0072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solidFill>
                  <a:srgbClr val="0072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endParaRPr lang="fr-FR" sz="1400" dirty="0">
              <a:solidFill>
                <a:srgbClr val="0072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solidFill>
                <a:srgbClr val="0072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E26EBD4-BD33-E1DD-391B-1E634D5DB5B9}"/>
              </a:ext>
            </a:extLst>
          </p:cNvPr>
          <p:cNvSpPr txBox="1"/>
          <p:nvPr/>
        </p:nvSpPr>
        <p:spPr>
          <a:xfrm>
            <a:off x="7387388" y="1935046"/>
            <a:ext cx="48051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EEB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air-index-</a:t>
            </a:r>
            <a:r>
              <a:rPr lang="fr-FR" sz="2000" dirty="0" err="1">
                <a:solidFill>
                  <a:srgbClr val="EEB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compensated</a:t>
            </a:r>
            <a:r>
              <a:rPr lang="fr-FR" sz="2000" dirty="0">
                <a:solidFill>
                  <a:srgbClr val="EEB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distance</a:t>
            </a:r>
          </a:p>
        </p:txBody>
      </p:sp>
    </p:spTree>
    <p:extLst>
      <p:ext uri="{BB962C8B-B14F-4D97-AF65-F5344CB8AC3E}">
        <p14:creationId xmlns:p14="http://schemas.microsoft.com/office/powerpoint/2010/main" val="221392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9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AC55D-D9A6-A63A-9E86-5F82AD2AC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74F2B7-E1D2-F36B-905F-208EDC2AEF70}"/>
              </a:ext>
            </a:extLst>
          </p:cNvPr>
          <p:cNvSpPr/>
          <p:nvPr/>
        </p:nvSpPr>
        <p:spPr>
          <a:xfrm>
            <a:off x="0" y="-1"/>
            <a:ext cx="13439775" cy="7559675"/>
          </a:xfrm>
          <a:prstGeom prst="rect">
            <a:avLst/>
          </a:prstGeom>
          <a:solidFill>
            <a:srgbClr val="D6DC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86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686415-3709-683B-2277-A354EA205979}"/>
              </a:ext>
            </a:extLst>
          </p:cNvPr>
          <p:cNvSpPr/>
          <p:nvPr/>
        </p:nvSpPr>
        <p:spPr>
          <a:xfrm>
            <a:off x="-1" y="2699717"/>
            <a:ext cx="13439775" cy="1625330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86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E46442-D27A-FCDA-F0CE-3C0E601BC07F}"/>
              </a:ext>
            </a:extLst>
          </p:cNvPr>
          <p:cNvSpPr txBox="1"/>
          <p:nvPr/>
        </p:nvSpPr>
        <p:spPr>
          <a:xfrm>
            <a:off x="1" y="3131765"/>
            <a:ext cx="134397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714"/>
              </a:spcAft>
            </a:pPr>
            <a:r>
              <a:rPr lang="en-US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Results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83E0A97-6B1F-BC04-ABF7-BD657EA88785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55B7C065-7FA5-6862-AA9A-5ED4FD494B10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18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C2B5C6-718F-D2B4-4E9D-E5EDF42CC31E}"/>
              </a:ext>
            </a:extLst>
          </p:cNvPr>
          <p:cNvSpPr txBox="1"/>
          <p:nvPr/>
        </p:nvSpPr>
        <p:spPr>
          <a:xfrm>
            <a:off x="3623543" y="5075981"/>
            <a:ext cx="69256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Comparison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a 3-m-long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interferometric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bench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2. Long-</a:t>
            </a:r>
            <a:r>
              <a:rPr lang="fr-F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term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 over 2 m</a:t>
            </a:r>
          </a:p>
          <a:p>
            <a:pPr>
              <a:spcAft>
                <a:spcPts val="600"/>
              </a:spcAft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3. Long-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term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over 12 m and 66 m</a:t>
            </a:r>
          </a:p>
        </p:txBody>
      </p:sp>
    </p:spTree>
    <p:extLst>
      <p:ext uri="{BB962C8B-B14F-4D97-AF65-F5344CB8AC3E}">
        <p14:creationId xmlns:p14="http://schemas.microsoft.com/office/powerpoint/2010/main" val="474282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70B08-75BD-D05E-8B8C-499E89EA9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EEFE9D1D-1433-D4AF-84E8-73B7C7B00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4400" y="3898800"/>
            <a:ext cx="15156000" cy="3440821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D582BF54-223B-E017-DD8D-CEAD41E9ECD9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alt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2.05 m distance measurement over 5 days: IFM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98E1AF-71BD-578E-A50A-D5806C592035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BE6F8CB-F364-72F3-9E81-15B559EC4EE6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19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25CEDAF-4250-B608-2A87-E722EFA9116F}"/>
              </a:ext>
            </a:extLst>
          </p:cNvPr>
          <p:cNvGrpSpPr/>
          <p:nvPr/>
        </p:nvGrpSpPr>
        <p:grpSpPr>
          <a:xfrm>
            <a:off x="4955782" y="4151376"/>
            <a:ext cx="645730" cy="2718000"/>
            <a:chOff x="6031557" y="1412875"/>
            <a:chExt cx="573973" cy="240369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01F9A3E-5232-A733-B4D1-7250F955DDFB}"/>
                </a:ext>
              </a:extLst>
            </p:cNvPr>
            <p:cNvSpPr/>
            <p:nvPr/>
          </p:nvSpPr>
          <p:spPr>
            <a:xfrm>
              <a:off x="6031557" y="1412875"/>
              <a:ext cx="573973" cy="240369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984"/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43D390F0-7044-9537-5704-2D115C8A2C07}"/>
                </a:ext>
              </a:extLst>
            </p:cNvPr>
            <p:cNvSpPr txBox="1"/>
            <p:nvPr/>
          </p:nvSpPr>
          <p:spPr>
            <a:xfrm rot="16200000">
              <a:off x="5694816" y="2302790"/>
              <a:ext cx="1200970" cy="397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984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weekend</a:t>
              </a:r>
            </a:p>
          </p:txBody>
        </p:sp>
      </p:grpSp>
      <p:sp>
        <p:nvSpPr>
          <p:cNvPr id="55" name="ZoneTexte 54">
            <a:extLst>
              <a:ext uri="{FF2B5EF4-FFF2-40B4-BE49-F238E27FC236}">
                <a16:creationId xmlns:a16="http://schemas.microsoft.com/office/drawing/2014/main" id="{AC05508F-52B6-FA7A-DACA-EA07670E9950}"/>
              </a:ext>
            </a:extLst>
          </p:cNvPr>
          <p:cNvSpPr txBox="1"/>
          <p:nvPr/>
        </p:nvSpPr>
        <p:spPr>
          <a:xfrm>
            <a:off x="324000" y="2111173"/>
            <a:ext cx="5437707" cy="1000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b="1" dirty="0">
                <a:solidFill>
                  <a:srgbClr val="0086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IFM </a:t>
            </a:r>
            <a:r>
              <a:rPr lang="fr-FR" b="1" dirty="0" err="1">
                <a:solidFill>
                  <a:srgbClr val="0086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fr-FR" b="1" dirty="0">
                <a:solidFill>
                  <a:srgbClr val="0086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endParaRPr lang="fr-FR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Dispersion (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fractional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part)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evolves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Residuals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show a standard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deviation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of σ = 5.0 nm.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4912FEC7-EB68-0B6C-6DD1-31A34DE46B14}"/>
              </a:ext>
            </a:extLst>
          </p:cNvPr>
          <p:cNvSpPr txBox="1"/>
          <p:nvPr/>
        </p:nvSpPr>
        <p:spPr>
          <a:xfrm>
            <a:off x="9358470" y="922989"/>
            <a:ext cx="3867544" cy="881395"/>
          </a:xfrm>
          <a:prstGeom prst="rect">
            <a:avLst/>
          </a:prstGeom>
          <a:solidFill>
            <a:srgbClr val="D6DCE5"/>
          </a:solidFill>
          <a:ln w="28575">
            <a:solidFill>
              <a:srgbClr val="404040"/>
            </a:solidFill>
          </a:ln>
        </p:spPr>
        <p:txBody>
          <a:bodyPr wrap="square" lIns="0" rIns="324000" rtlCol="0">
            <a:spAutoFit/>
          </a:bodyPr>
          <a:lstStyle/>
          <a:p>
            <a:pPr algn="r"/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9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between 18.2 °C and 22.0 °C</a:t>
            </a:r>
            <a:endParaRPr lang="en-US" sz="1709" dirty="0">
              <a:solidFill>
                <a:srgbClr val="D6DCE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709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between 1002 </a:t>
            </a:r>
            <a:r>
              <a:rPr lang="en-US" sz="1709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hPa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1019 </a:t>
            </a:r>
            <a:r>
              <a:rPr lang="en-US" sz="1709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hPa</a:t>
            </a:r>
            <a:b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9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between 47 % and 58 %</a:t>
            </a:r>
            <a:endParaRPr lang="fr-FR" sz="1709" dirty="0">
              <a:solidFill>
                <a:srgbClr val="D6DCE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81C7C61-5DA6-33DD-5FFF-581AF309382C}"/>
              </a:ext>
            </a:extLst>
          </p:cNvPr>
          <p:cNvCxnSpPr>
            <a:cxnSpLocks/>
          </p:cNvCxnSpPr>
          <p:nvPr/>
        </p:nvCxnSpPr>
        <p:spPr>
          <a:xfrm>
            <a:off x="2235956" y="4150800"/>
            <a:ext cx="0" cy="111638"/>
          </a:xfrm>
          <a:prstGeom prst="line">
            <a:avLst/>
          </a:prstGeom>
          <a:ln>
            <a:solidFill>
              <a:srgbClr val="5959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6FB1B301-0415-27BD-404A-6A40B8D27667}"/>
              </a:ext>
            </a:extLst>
          </p:cNvPr>
          <p:cNvCxnSpPr>
            <a:cxnSpLocks/>
          </p:cNvCxnSpPr>
          <p:nvPr/>
        </p:nvCxnSpPr>
        <p:spPr>
          <a:xfrm>
            <a:off x="2235956" y="4648200"/>
            <a:ext cx="0" cy="2220600"/>
          </a:xfrm>
          <a:prstGeom prst="line">
            <a:avLst/>
          </a:prstGeom>
          <a:ln>
            <a:solidFill>
              <a:srgbClr val="5959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7B50495C-A1A0-3CCB-8B06-FFB236F44827}"/>
              </a:ext>
            </a:extLst>
          </p:cNvPr>
          <p:cNvSpPr txBox="1"/>
          <p:nvPr/>
        </p:nvSpPr>
        <p:spPr>
          <a:xfrm>
            <a:off x="3038568" y="3813976"/>
            <a:ext cx="734496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Friday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CAF897D-FC4A-56FA-AA85-C2CD1B33711C}"/>
              </a:ext>
            </a:extLst>
          </p:cNvPr>
          <p:cNvSpPr txBox="1"/>
          <p:nvPr/>
        </p:nvSpPr>
        <p:spPr>
          <a:xfrm>
            <a:off x="1171568" y="3813976"/>
            <a:ext cx="1011815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Thursday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D103AD64-3D83-833A-640F-CD6F904AE0A4}"/>
              </a:ext>
            </a:extLst>
          </p:cNvPr>
          <p:cNvCxnSpPr/>
          <p:nvPr/>
        </p:nvCxnSpPr>
        <p:spPr>
          <a:xfrm>
            <a:off x="7864395" y="4150800"/>
            <a:ext cx="0" cy="2718000"/>
          </a:xfrm>
          <a:prstGeom prst="line">
            <a:avLst/>
          </a:prstGeom>
          <a:ln>
            <a:solidFill>
              <a:srgbClr val="5959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37A80BE-8AB3-BA6C-39DB-A9D60B9548E6}"/>
              </a:ext>
            </a:extLst>
          </p:cNvPr>
          <p:cNvCxnSpPr/>
          <p:nvPr/>
        </p:nvCxnSpPr>
        <p:spPr>
          <a:xfrm>
            <a:off x="10685090" y="4150800"/>
            <a:ext cx="0" cy="2718000"/>
          </a:xfrm>
          <a:prstGeom prst="line">
            <a:avLst/>
          </a:prstGeom>
          <a:ln>
            <a:solidFill>
              <a:srgbClr val="5959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0E09B1D0-57A2-2F08-2596-DCC55D1F2CD3}"/>
                  </a:ext>
                </a:extLst>
              </p:cNvPr>
              <p:cNvSpPr txBox="1"/>
              <p:nvPr/>
            </p:nvSpPr>
            <p:spPr>
              <a:xfrm>
                <a:off x="7165753" y="3737014"/>
                <a:ext cx="1656183" cy="422405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38100"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txBody>
              <a:bodyPr wrap="square" lIns="108000" tIns="72000" rIns="108000" bIns="7200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532</m:t>
                          </m:r>
                        </m:sub>
                      </m:sSub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1064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0E09B1D0-57A2-2F08-2596-DCC55D1F2C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5753" y="3737014"/>
                <a:ext cx="1656183" cy="4224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tx2">
                    <a:lumMod val="50000"/>
                    <a:lumOff val="50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CA2BDC04-082B-30BF-5D91-B383B26E00B7}"/>
              </a:ext>
            </a:extLst>
          </p:cNvPr>
          <p:cNvCxnSpPr>
            <a:cxnSpLocks/>
          </p:cNvCxnSpPr>
          <p:nvPr/>
        </p:nvCxnSpPr>
        <p:spPr>
          <a:xfrm flipV="1">
            <a:off x="7992077" y="4150978"/>
            <a:ext cx="0" cy="324000"/>
          </a:xfrm>
          <a:prstGeom prst="line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316A73D6-E4E7-F6F0-EC08-8CDCF8E36351}"/>
                  </a:ext>
                </a:extLst>
              </p:cNvPr>
              <p:cNvSpPr txBox="1"/>
              <p:nvPr/>
            </p:nvSpPr>
            <p:spPr>
              <a:xfrm>
                <a:off x="6135839" y="5754560"/>
                <a:ext cx="5701064" cy="45805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solidFill>
                  <a:schemeClr val="accent2"/>
                </a:solidFill>
              </a:ln>
            </p:spPr>
            <p:txBody>
              <a:bodyPr wrap="square" lIns="108000" tIns="72000" rIns="108000" bIns="7200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F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d>
                        <m:dPr>
                          <m:ctrlPr>
                            <a:rPr lang="fr-F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𝑎𝑖𝑟</m:t>
                              </m:r>
                            </m:sub>
                          </m:sSub>
                          <m:d>
                            <m:d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fr-FR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</m:s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𝑅𝐻</m:t>
                              </m:r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𝐶𝑂</m:t>
                                  </m:r>
                                  <m:r>
                                    <a:rPr lang="fr-FR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fr-F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𝑎𝑖𝑟</m:t>
                              </m:r>
                            </m:sub>
                          </m:sSub>
                          <m:d>
                            <m:dPr>
                              <m:ctrlP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fr-FR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064</m:t>
                                  </m:r>
                                </m:sub>
                              </m:sSub>
                              <m:r>
                                <a:rPr lang="fr-F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  <m:r>
                                <a:rPr lang="fr-FR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316A73D6-E4E7-F6F0-EC08-8CDCF8E363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5839" y="5754560"/>
                <a:ext cx="5701064" cy="4580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16070702-9D2E-F48C-DA57-2EDA07496D46}"/>
              </a:ext>
            </a:extLst>
          </p:cNvPr>
          <p:cNvCxnSpPr>
            <a:cxnSpLocks/>
          </p:cNvCxnSpPr>
          <p:nvPr/>
        </p:nvCxnSpPr>
        <p:spPr>
          <a:xfrm>
            <a:off x="8982128" y="4597400"/>
            <a:ext cx="0" cy="1157160"/>
          </a:xfrm>
          <a:prstGeom prst="line">
            <a:avLst/>
          </a:prstGeom>
          <a:ln w="38100">
            <a:solidFill>
              <a:schemeClr val="accent2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ECA8BD1C-6B91-3E3B-CF81-03E17B337E81}"/>
              </a:ext>
            </a:extLst>
          </p:cNvPr>
          <p:cNvSpPr txBox="1"/>
          <p:nvPr/>
        </p:nvSpPr>
        <p:spPr>
          <a:xfrm>
            <a:off x="6240770" y="3813976"/>
            <a:ext cx="891591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Monday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77082EA-3938-3BB1-B2F6-EDEC241B42F3}"/>
              </a:ext>
            </a:extLst>
          </p:cNvPr>
          <p:cNvSpPr txBox="1"/>
          <p:nvPr/>
        </p:nvSpPr>
        <p:spPr>
          <a:xfrm>
            <a:off x="8831141" y="3813976"/>
            <a:ext cx="938719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Tuesday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FEFC260-C6DA-F81A-BD51-A2771933F001}"/>
              </a:ext>
            </a:extLst>
          </p:cNvPr>
          <p:cNvSpPr txBox="1"/>
          <p:nvPr/>
        </p:nvSpPr>
        <p:spPr>
          <a:xfrm>
            <a:off x="11279666" y="3813976"/>
            <a:ext cx="1120435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 err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Wenesday</a:t>
            </a:r>
            <a:endParaRPr lang="fr-FR" sz="1543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7BA49C0-F27E-0C08-4BBB-4D33D4191D69}"/>
              </a:ext>
            </a:extLst>
          </p:cNvPr>
          <p:cNvSpPr txBox="1"/>
          <p:nvPr/>
        </p:nvSpPr>
        <p:spPr>
          <a:xfrm>
            <a:off x="324000" y="936000"/>
            <a:ext cx="6378734" cy="1000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Setup:</a:t>
            </a:r>
          </a:p>
          <a:p>
            <a:endParaRPr lang="fr-FR" sz="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optical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set up on an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optical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table.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station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placed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at the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midpoint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E8B5B5A-C51B-C164-E5FA-9DD5364E5AE1}"/>
              </a:ext>
            </a:extLst>
          </p:cNvPr>
          <p:cNvSpPr txBox="1"/>
          <p:nvPr/>
        </p:nvSpPr>
        <p:spPr>
          <a:xfrm>
            <a:off x="9190955" y="5341362"/>
            <a:ext cx="184431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r>
              <a:rPr lang="fr-F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station 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3C8D53A4-2F3A-B6F3-6DCE-57E44FA28A09}"/>
              </a:ext>
            </a:extLst>
          </p:cNvPr>
          <p:cNvCxnSpPr/>
          <p:nvPr/>
        </p:nvCxnSpPr>
        <p:spPr>
          <a:xfrm>
            <a:off x="10907497" y="5641409"/>
            <a:ext cx="226800" cy="1872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DDE166FF-E0E0-5A80-30DD-3BAF25ED93B8}"/>
              </a:ext>
            </a:extLst>
          </p:cNvPr>
          <p:cNvCxnSpPr>
            <a:cxnSpLocks/>
          </p:cNvCxnSpPr>
          <p:nvPr/>
        </p:nvCxnSpPr>
        <p:spPr>
          <a:xfrm flipH="1">
            <a:off x="9091192" y="5649956"/>
            <a:ext cx="226744" cy="1873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F7F06965-0DBA-F504-7889-24089FA4DD7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-4379" b="-4293"/>
          <a:stretch>
            <a:fillRect/>
          </a:stretch>
        </p:blipFill>
        <p:spPr>
          <a:xfrm>
            <a:off x="7722591" y="2843733"/>
            <a:ext cx="5334000" cy="434744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6406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D4E55-8A62-B110-C121-81903C1A5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>
            <a:extLst>
              <a:ext uri="{FF2B5EF4-FFF2-40B4-BE49-F238E27FC236}">
                <a16:creationId xmlns:a16="http://schemas.microsoft.com/office/drawing/2014/main" id="{9CE03D3F-CEF1-68D8-2BA8-2C67119CB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4400" y="3898800"/>
            <a:ext cx="15154275" cy="3440430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8B1CEEA7-C695-433E-889F-E956A060A452}"/>
              </a:ext>
            </a:extLst>
          </p:cNvPr>
          <p:cNvGrpSpPr/>
          <p:nvPr/>
        </p:nvGrpSpPr>
        <p:grpSpPr>
          <a:xfrm>
            <a:off x="8062100" y="5643924"/>
            <a:ext cx="881797" cy="813992"/>
            <a:chOff x="9358470" y="4385130"/>
            <a:chExt cx="881797" cy="81399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1B3586E2-6FF2-B233-4FC9-E1B3A59E06CF}"/>
                    </a:ext>
                  </a:extLst>
                </p:cNvPr>
                <p:cNvSpPr txBox="1"/>
                <p:nvPr/>
              </p:nvSpPr>
              <p:spPr>
                <a:xfrm>
                  <a:off x="9358470" y="4385130"/>
                  <a:ext cx="881797" cy="422405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 w="38100">
                  <a:solidFill>
                    <a:srgbClr val="459329"/>
                  </a:solidFill>
                </a:ln>
              </p:spPr>
              <p:txBody>
                <a:bodyPr wrap="square" lIns="108000" tIns="72000" rIns="108000" bIns="7200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sz="1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fr-FR" sz="1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𝑎𝑖𝑟</m:t>
                            </m:r>
                          </m:sub>
                        </m:sSub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4CB40291-F29C-A152-4297-E39E0B55AA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58470" y="4385130"/>
                  <a:ext cx="881797" cy="42240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38100">
                  <a:solidFill>
                    <a:srgbClr val="459329"/>
                  </a:solidFill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84BF302D-4B7C-5E9F-5294-78AABF778D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99368" y="4803122"/>
              <a:ext cx="0" cy="396000"/>
            </a:xfrm>
            <a:prstGeom prst="lin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rgbClr val="459329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538A46F5-C213-D6CF-D624-05390D036B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14400" y="3898800"/>
            <a:ext cx="15156000" cy="344082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F1717E7-ECC6-03C3-818A-822DD07A46BE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alt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2.05 m distance measurement over 5 days: ADM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5F2F7BE-6E23-4B27-B3A8-87D4C3B82DEB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A58EFB8-F026-EE29-3A17-42B0E1732ED2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20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01C1598-C0C6-914D-7BF2-0C64543334BD}"/>
              </a:ext>
            </a:extLst>
          </p:cNvPr>
          <p:cNvSpPr txBox="1"/>
          <p:nvPr/>
        </p:nvSpPr>
        <p:spPr>
          <a:xfrm>
            <a:off x="324000" y="936000"/>
            <a:ext cx="6971951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r>
              <a:rPr lang="fr-FR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OPL:</a:t>
            </a:r>
          </a:p>
          <a:p>
            <a:pPr lvl="0"/>
            <a:endParaRPr lang="fr-FR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fixed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mechanical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distance of 2.05 m,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evolving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over time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according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to the air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refractive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index.</a:t>
            </a:r>
          </a:p>
          <a:p>
            <a:pPr lvl="0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b="1" dirty="0">
                <a:solidFill>
                  <a:srgbClr val="0086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 </a:t>
            </a:r>
            <a:r>
              <a:rPr lang="fr-FR" b="1" dirty="0" err="1">
                <a:solidFill>
                  <a:srgbClr val="0086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fr-FR" b="1" dirty="0">
                <a:solidFill>
                  <a:srgbClr val="0086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endParaRPr lang="fr-FR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measured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OPL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evolves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differently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trend.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D9BFB71-6C71-80B4-BEBE-38882C8F69A9}"/>
              </a:ext>
            </a:extLst>
          </p:cNvPr>
          <p:cNvSpPr txBox="1"/>
          <p:nvPr/>
        </p:nvSpPr>
        <p:spPr>
          <a:xfrm>
            <a:off x="9358470" y="922989"/>
            <a:ext cx="3867544" cy="881395"/>
          </a:xfrm>
          <a:prstGeom prst="rect">
            <a:avLst/>
          </a:prstGeom>
          <a:solidFill>
            <a:srgbClr val="D6DCE5"/>
          </a:solidFill>
          <a:ln w="28575">
            <a:solidFill>
              <a:srgbClr val="404040"/>
            </a:solidFill>
          </a:ln>
        </p:spPr>
        <p:txBody>
          <a:bodyPr wrap="square" lIns="0" rIns="324000" rtlCol="0">
            <a:spAutoFit/>
          </a:bodyPr>
          <a:lstStyle/>
          <a:p>
            <a:pPr algn="r"/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9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between 18.2 °C and 22.0 °C</a:t>
            </a:r>
            <a:endParaRPr lang="en-US" sz="1709" dirty="0">
              <a:solidFill>
                <a:srgbClr val="D6DCE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709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between 1002 </a:t>
            </a:r>
            <a:r>
              <a:rPr lang="en-US" sz="1709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hPa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1019 </a:t>
            </a:r>
            <a:r>
              <a:rPr lang="en-US" sz="1709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hPa</a:t>
            </a:r>
            <a:b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9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between 47 % and 58 %</a:t>
            </a:r>
            <a:endParaRPr lang="fr-FR" sz="1709" dirty="0">
              <a:solidFill>
                <a:srgbClr val="D6DCE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E68C6140-BB95-2761-181E-3E17367E56AE}"/>
              </a:ext>
            </a:extLst>
          </p:cNvPr>
          <p:cNvGrpSpPr/>
          <p:nvPr/>
        </p:nvGrpSpPr>
        <p:grpSpPr>
          <a:xfrm>
            <a:off x="8050355" y="4424927"/>
            <a:ext cx="881797" cy="813992"/>
            <a:chOff x="9358470" y="4385130"/>
            <a:chExt cx="881797" cy="81399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ZoneTexte 65">
                  <a:extLst>
                    <a:ext uri="{FF2B5EF4-FFF2-40B4-BE49-F238E27FC236}">
                      <a16:creationId xmlns:a16="http://schemas.microsoft.com/office/drawing/2014/main" id="{D9398BBC-33A5-88A7-DB88-7D47C762C44D}"/>
                    </a:ext>
                  </a:extLst>
                </p:cNvPr>
                <p:cNvSpPr txBox="1"/>
                <p:nvPr/>
              </p:nvSpPr>
              <p:spPr>
                <a:xfrm>
                  <a:off x="9358470" y="4385130"/>
                  <a:ext cx="881797" cy="422405"/>
                </a:xfrm>
                <a:prstGeom prst="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 w="38100"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txBody>
                <a:bodyPr wrap="square" lIns="108000" tIns="72000" rIns="108000" bIns="7200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sz="1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fr-FR" sz="1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1550</m:t>
                            </m:r>
                          </m:sub>
                        </m:sSub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66" name="ZoneTexte 65">
                  <a:extLst>
                    <a:ext uri="{FF2B5EF4-FFF2-40B4-BE49-F238E27FC236}">
                      <a16:creationId xmlns:a16="http://schemas.microsoft.com/office/drawing/2014/main" id="{D9398BBC-33A5-88A7-DB88-7D47C762C4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58470" y="4385130"/>
                  <a:ext cx="881797" cy="42240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38100">
                  <a:solidFill>
                    <a:schemeClr val="tx2">
                      <a:lumMod val="50000"/>
                      <a:lumOff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Connecteur droit 66">
              <a:extLst>
                <a:ext uri="{FF2B5EF4-FFF2-40B4-BE49-F238E27FC236}">
                  <a16:creationId xmlns:a16="http://schemas.microsoft.com/office/drawing/2014/main" id="{9AABA3FE-6C69-FCF7-2329-D171F7BAD4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99368" y="4803122"/>
              <a:ext cx="0" cy="396000"/>
            </a:xfrm>
            <a:prstGeom prst="line">
              <a:avLst/>
            </a:prstGeom>
            <a:ln w="38100">
              <a:solidFill>
                <a:schemeClr val="tx2">
                  <a:lumMod val="50000"/>
                  <a:lumOff val="50000"/>
                </a:schemeClr>
              </a:solidFill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C74B725A-CF7D-F5C9-6DA7-DE0770613815}"/>
              </a:ext>
            </a:extLst>
          </p:cNvPr>
          <p:cNvGrpSpPr/>
          <p:nvPr/>
        </p:nvGrpSpPr>
        <p:grpSpPr>
          <a:xfrm>
            <a:off x="4955782" y="4151376"/>
            <a:ext cx="645730" cy="2718000"/>
            <a:chOff x="6031557" y="1412875"/>
            <a:chExt cx="573973" cy="240369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460A9AF-9285-8C0B-8868-A7C6A7A88721}"/>
                </a:ext>
              </a:extLst>
            </p:cNvPr>
            <p:cNvSpPr/>
            <p:nvPr/>
          </p:nvSpPr>
          <p:spPr>
            <a:xfrm>
              <a:off x="6031557" y="1412875"/>
              <a:ext cx="573973" cy="240369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984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2847A35-AA19-9F24-9F55-DAF92BE1F00F}"/>
                </a:ext>
              </a:extLst>
            </p:cNvPr>
            <p:cNvSpPr txBox="1"/>
            <p:nvPr/>
          </p:nvSpPr>
          <p:spPr>
            <a:xfrm rot="16200000">
              <a:off x="5694816" y="2302790"/>
              <a:ext cx="1200970" cy="397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984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weekend</a:t>
              </a:r>
            </a:p>
          </p:txBody>
        </p:sp>
      </p:grp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F09788F-8BCC-1661-B564-46491BC6D242}"/>
              </a:ext>
            </a:extLst>
          </p:cNvPr>
          <p:cNvCxnSpPr>
            <a:cxnSpLocks/>
          </p:cNvCxnSpPr>
          <p:nvPr/>
        </p:nvCxnSpPr>
        <p:spPr>
          <a:xfrm>
            <a:off x="2235956" y="4150800"/>
            <a:ext cx="0" cy="111638"/>
          </a:xfrm>
          <a:prstGeom prst="line">
            <a:avLst/>
          </a:prstGeom>
          <a:ln>
            <a:solidFill>
              <a:srgbClr val="5959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E4047AB-BE3A-E92E-8109-F894CAA123AD}"/>
              </a:ext>
            </a:extLst>
          </p:cNvPr>
          <p:cNvCxnSpPr>
            <a:cxnSpLocks/>
          </p:cNvCxnSpPr>
          <p:nvPr/>
        </p:nvCxnSpPr>
        <p:spPr>
          <a:xfrm>
            <a:off x="2235956" y="4648200"/>
            <a:ext cx="0" cy="2220600"/>
          </a:xfrm>
          <a:prstGeom prst="line">
            <a:avLst/>
          </a:prstGeom>
          <a:ln>
            <a:solidFill>
              <a:srgbClr val="5959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E33677DD-BF54-E4AC-281C-43F3DB647821}"/>
              </a:ext>
            </a:extLst>
          </p:cNvPr>
          <p:cNvSpPr txBox="1"/>
          <p:nvPr/>
        </p:nvSpPr>
        <p:spPr>
          <a:xfrm>
            <a:off x="3038568" y="3813976"/>
            <a:ext cx="734496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Friday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2FF20D3-EF2F-449E-D0CE-E49F2339EFBE}"/>
              </a:ext>
            </a:extLst>
          </p:cNvPr>
          <p:cNvSpPr txBox="1"/>
          <p:nvPr/>
        </p:nvSpPr>
        <p:spPr>
          <a:xfrm>
            <a:off x="1171568" y="3813976"/>
            <a:ext cx="1011815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Thursday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B8F7453-B3D8-2508-3DA5-98402CD611C4}"/>
              </a:ext>
            </a:extLst>
          </p:cNvPr>
          <p:cNvCxnSpPr/>
          <p:nvPr/>
        </p:nvCxnSpPr>
        <p:spPr>
          <a:xfrm>
            <a:off x="7864395" y="4150800"/>
            <a:ext cx="0" cy="2718000"/>
          </a:xfrm>
          <a:prstGeom prst="line">
            <a:avLst/>
          </a:prstGeom>
          <a:ln>
            <a:solidFill>
              <a:srgbClr val="5959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2B0B671A-2587-0D84-0C57-5A8B8CDEE56B}"/>
              </a:ext>
            </a:extLst>
          </p:cNvPr>
          <p:cNvCxnSpPr/>
          <p:nvPr/>
        </p:nvCxnSpPr>
        <p:spPr>
          <a:xfrm>
            <a:off x="10685090" y="4150800"/>
            <a:ext cx="0" cy="2718000"/>
          </a:xfrm>
          <a:prstGeom prst="line">
            <a:avLst/>
          </a:prstGeom>
          <a:ln>
            <a:solidFill>
              <a:srgbClr val="5959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2860DB8A-C0C7-C28E-079E-1317B2B7DC92}"/>
              </a:ext>
            </a:extLst>
          </p:cNvPr>
          <p:cNvSpPr txBox="1"/>
          <p:nvPr/>
        </p:nvSpPr>
        <p:spPr>
          <a:xfrm>
            <a:off x="6240770" y="3813976"/>
            <a:ext cx="891591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Monday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4585BA2-F494-81C5-FC96-C5486C2D3C34}"/>
              </a:ext>
            </a:extLst>
          </p:cNvPr>
          <p:cNvSpPr txBox="1"/>
          <p:nvPr/>
        </p:nvSpPr>
        <p:spPr>
          <a:xfrm>
            <a:off x="8831141" y="3813976"/>
            <a:ext cx="938719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Tuesday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A5D1951-CDD0-B01A-99F3-B9BCBB510330}"/>
              </a:ext>
            </a:extLst>
          </p:cNvPr>
          <p:cNvSpPr txBox="1"/>
          <p:nvPr/>
        </p:nvSpPr>
        <p:spPr>
          <a:xfrm>
            <a:off x="11279666" y="3813976"/>
            <a:ext cx="1120435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 err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Wenesday</a:t>
            </a:r>
            <a:endParaRPr lang="fr-FR" sz="1543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C1773AB-C517-5022-020B-E01C2C312735}"/>
              </a:ext>
            </a:extLst>
          </p:cNvPr>
          <p:cNvSpPr txBox="1"/>
          <p:nvPr/>
        </p:nvSpPr>
        <p:spPr>
          <a:xfrm>
            <a:off x="7452931" y="2466989"/>
            <a:ext cx="62940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 expansion of the </a:t>
            </a:r>
            <a:r>
              <a:rPr lang="fr-FR" sz="1800" dirty="0" err="1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r>
              <a:rPr lang="fr-FR" sz="1800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Thermally</a:t>
            </a:r>
            <a:r>
              <a:rPr lang="fr-FR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induced</a:t>
            </a:r>
            <a:r>
              <a:rPr lang="fr-FR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movement</a:t>
            </a:r>
            <a:r>
              <a:rPr lang="fr-FR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of the </a:t>
            </a:r>
            <a:r>
              <a:rPr lang="fr-FR" dirty="0" err="1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r>
              <a:rPr lang="fr-FR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or </a:t>
            </a:r>
            <a:r>
              <a:rPr lang="fr-FR" dirty="0" err="1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r>
              <a:rPr lang="fr-FR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520E1B60-80CF-25FD-6995-E4C6C8E71B4C}"/>
              </a:ext>
            </a:extLst>
          </p:cNvPr>
          <p:cNvSpPr/>
          <p:nvPr/>
        </p:nvSpPr>
        <p:spPr>
          <a:xfrm>
            <a:off x="6974011" y="2565701"/>
            <a:ext cx="441715" cy="188342"/>
          </a:xfrm>
          <a:prstGeom prst="rightArrow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929847C2-E823-4B5A-8EB3-10854E258093}"/>
              </a:ext>
            </a:extLst>
          </p:cNvPr>
          <p:cNvGrpSpPr/>
          <p:nvPr/>
        </p:nvGrpSpPr>
        <p:grpSpPr>
          <a:xfrm>
            <a:off x="7058719" y="5577862"/>
            <a:ext cx="3852000" cy="846770"/>
            <a:chOff x="9073007" y="5781062"/>
            <a:chExt cx="3852000" cy="8467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ZoneTexte 62">
                  <a:extLst>
                    <a:ext uri="{FF2B5EF4-FFF2-40B4-BE49-F238E27FC236}">
                      <a16:creationId xmlns:a16="http://schemas.microsoft.com/office/drawing/2014/main" id="{521B4646-C608-42C8-6223-02747B4C6D78}"/>
                    </a:ext>
                  </a:extLst>
                </p:cNvPr>
                <p:cNvSpPr txBox="1"/>
                <p:nvPr/>
              </p:nvSpPr>
              <p:spPr>
                <a:xfrm>
                  <a:off x="9073007" y="6205427"/>
                  <a:ext cx="3852000" cy="422405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accent2"/>
                  </a:solidFill>
                </a:ln>
              </p:spPr>
              <p:txBody>
                <a:bodyPr wrap="square" lIns="108000" tIns="72000" rIns="108000" bIns="7200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fr-FR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fr-F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fr-FR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fr-F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fr-F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×</m:t>
                        </m:r>
                        <m:sSub>
                          <m:sSubPr>
                            <m:ctrlPr>
                              <a:rPr lang="fr-FR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fr-FR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𝑎𝑖𝑟</m:t>
                            </m:r>
                          </m:sub>
                        </m:sSub>
                        <m:d>
                          <m:dPr>
                            <m:ctrlPr>
                              <a:rPr lang="fr-FR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fr-FR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  <m:sub>
                                <m:r>
                                  <a:rPr lang="fr-FR" sz="1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1550</m:t>
                                </m:r>
                              </m:sub>
                            </m:sSub>
                            <m:r>
                              <a:rPr lang="fr-FR" sz="1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fr-FR" sz="1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fr-FR" sz="1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fr-FR" sz="1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fr-FR" sz="1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fr-FR" sz="1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𝑅𝐻</m:t>
                            </m:r>
                            <m:r>
                              <a:rPr lang="fr-FR" sz="1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fr-FR" sz="1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1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𝐶𝑂</m:t>
                                </m:r>
                                <m:r>
                                  <a:rPr lang="fr-FR" sz="1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63" name="ZoneTexte 62">
                  <a:extLst>
                    <a:ext uri="{FF2B5EF4-FFF2-40B4-BE49-F238E27FC236}">
                      <a16:creationId xmlns:a16="http://schemas.microsoft.com/office/drawing/2014/main" id="{521B4646-C608-42C8-6223-02747B4C6D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3007" y="6205427"/>
                  <a:ext cx="3852000" cy="42240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38100">
                  <a:solidFill>
                    <a:schemeClr val="accent2"/>
                  </a:solidFill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4" name="Connecteur droit 63">
              <a:extLst>
                <a:ext uri="{FF2B5EF4-FFF2-40B4-BE49-F238E27FC236}">
                  <a16:creationId xmlns:a16="http://schemas.microsoft.com/office/drawing/2014/main" id="{3929F061-AABA-10BA-3FB7-403A75A03CF8}"/>
                </a:ext>
              </a:extLst>
            </p:cNvPr>
            <p:cNvCxnSpPr>
              <a:cxnSpLocks/>
            </p:cNvCxnSpPr>
            <p:nvPr/>
          </p:nvCxnSpPr>
          <p:spPr>
            <a:xfrm>
              <a:off x="10999007" y="5781062"/>
              <a:ext cx="0" cy="396000"/>
            </a:xfrm>
            <a:prstGeom prst="line">
              <a:avLst/>
            </a:prstGeom>
            <a:ln w="38100">
              <a:solidFill>
                <a:schemeClr val="accent2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4D7DECF9-B1D2-F245-22E1-FF45FE28524B}"/>
              </a:ext>
            </a:extLst>
          </p:cNvPr>
          <p:cNvCxnSpPr>
            <a:cxnSpLocks/>
          </p:cNvCxnSpPr>
          <p:nvPr/>
        </p:nvCxnSpPr>
        <p:spPr>
          <a:xfrm>
            <a:off x="2235956" y="4150800"/>
            <a:ext cx="0" cy="2718000"/>
          </a:xfrm>
          <a:prstGeom prst="line">
            <a:avLst/>
          </a:prstGeom>
          <a:ln>
            <a:solidFill>
              <a:srgbClr val="5959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631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A3D50-9EFD-CC52-3C97-388FA7D3E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FDF4BEF4-CF84-BEBB-A081-80997DD4E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4400" y="3898800"/>
            <a:ext cx="15156000" cy="344082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59F59CE-BCC1-F3F8-B0EE-158F03EA1732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alt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2.05 m distance measurement over 5 days: ADM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4899CC4-E83B-2E6C-5E28-DE02E363352D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342BFE91-85EB-09B3-AE96-BF751D3C8185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21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597CFA1-026B-2424-CCF9-E30BBACD60DB}"/>
              </a:ext>
            </a:extLst>
          </p:cNvPr>
          <p:cNvSpPr txBox="1"/>
          <p:nvPr/>
        </p:nvSpPr>
        <p:spPr>
          <a:xfrm>
            <a:off x="9358470" y="922989"/>
            <a:ext cx="3867544" cy="881395"/>
          </a:xfrm>
          <a:prstGeom prst="rect">
            <a:avLst/>
          </a:prstGeom>
          <a:solidFill>
            <a:srgbClr val="D6DCE5"/>
          </a:solidFill>
          <a:ln w="28575">
            <a:solidFill>
              <a:srgbClr val="404040"/>
            </a:solidFill>
          </a:ln>
        </p:spPr>
        <p:txBody>
          <a:bodyPr wrap="square" lIns="0" rIns="324000" rtlCol="0">
            <a:spAutoFit/>
          </a:bodyPr>
          <a:lstStyle/>
          <a:p>
            <a:pPr algn="r"/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9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between 18.2 °C and 22.0 °C</a:t>
            </a:r>
            <a:endParaRPr lang="en-US" sz="1709" dirty="0">
              <a:solidFill>
                <a:srgbClr val="D6DCE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709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between 1002 </a:t>
            </a:r>
            <a:r>
              <a:rPr lang="en-US" sz="1709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hPa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1019 </a:t>
            </a:r>
            <a:r>
              <a:rPr lang="en-US" sz="1709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hPa</a:t>
            </a:r>
            <a:b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9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between 47 % and 58 %</a:t>
            </a:r>
            <a:endParaRPr lang="fr-FR" sz="1709" dirty="0">
              <a:solidFill>
                <a:srgbClr val="D6DCE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DFA2C1-9628-215A-CCA8-9502CF217040}"/>
              </a:ext>
            </a:extLst>
          </p:cNvPr>
          <p:cNvSpPr/>
          <p:nvPr/>
        </p:nvSpPr>
        <p:spPr>
          <a:xfrm>
            <a:off x="7245349" y="4150800"/>
            <a:ext cx="174625" cy="2717800"/>
          </a:xfrm>
          <a:prstGeom prst="rect">
            <a:avLst/>
          </a:prstGeom>
          <a:solidFill>
            <a:srgbClr val="FF3F3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74514E-CB40-5ABD-5C82-4AB7C68889CB}"/>
              </a:ext>
            </a:extLst>
          </p:cNvPr>
          <p:cNvSpPr/>
          <p:nvPr/>
        </p:nvSpPr>
        <p:spPr>
          <a:xfrm>
            <a:off x="8952135" y="4150800"/>
            <a:ext cx="174625" cy="2717800"/>
          </a:xfrm>
          <a:prstGeom prst="rect">
            <a:avLst/>
          </a:prstGeom>
          <a:solidFill>
            <a:srgbClr val="FF3F3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83F857-4045-8365-69A8-4CD7752DB61B}"/>
              </a:ext>
            </a:extLst>
          </p:cNvPr>
          <p:cNvSpPr/>
          <p:nvPr/>
        </p:nvSpPr>
        <p:spPr>
          <a:xfrm>
            <a:off x="10038605" y="4150800"/>
            <a:ext cx="174625" cy="2717800"/>
          </a:xfrm>
          <a:prstGeom prst="rect">
            <a:avLst/>
          </a:prstGeom>
          <a:solidFill>
            <a:srgbClr val="FF3F3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2A78E6-1641-BCD8-12E1-E93A0CD02A03}"/>
              </a:ext>
            </a:extLst>
          </p:cNvPr>
          <p:cNvSpPr/>
          <p:nvPr/>
        </p:nvSpPr>
        <p:spPr>
          <a:xfrm>
            <a:off x="11667231" y="4150800"/>
            <a:ext cx="174625" cy="2717800"/>
          </a:xfrm>
          <a:prstGeom prst="rect">
            <a:avLst/>
          </a:prstGeom>
          <a:solidFill>
            <a:srgbClr val="FF3F3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C1CDD5-708A-F654-2E0C-85F24E901E24}"/>
              </a:ext>
            </a:extLst>
          </p:cNvPr>
          <p:cNvSpPr/>
          <p:nvPr/>
        </p:nvSpPr>
        <p:spPr>
          <a:xfrm>
            <a:off x="3169395" y="4150800"/>
            <a:ext cx="174625" cy="2717800"/>
          </a:xfrm>
          <a:prstGeom prst="rect">
            <a:avLst/>
          </a:prstGeom>
          <a:solidFill>
            <a:srgbClr val="FF3F3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77F93B-9E30-2250-6463-92667DD247E4}"/>
              </a:ext>
            </a:extLst>
          </p:cNvPr>
          <p:cNvSpPr/>
          <p:nvPr/>
        </p:nvSpPr>
        <p:spPr>
          <a:xfrm>
            <a:off x="1612985" y="4150800"/>
            <a:ext cx="174625" cy="2717800"/>
          </a:xfrm>
          <a:prstGeom prst="rect">
            <a:avLst/>
          </a:prstGeom>
          <a:solidFill>
            <a:srgbClr val="FF3F3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31EB6E7-FA7E-02CA-063F-E72B38BD1992}"/>
              </a:ext>
            </a:extLst>
          </p:cNvPr>
          <p:cNvGrpSpPr/>
          <p:nvPr/>
        </p:nvGrpSpPr>
        <p:grpSpPr>
          <a:xfrm>
            <a:off x="4955782" y="4151376"/>
            <a:ext cx="645730" cy="2718000"/>
            <a:chOff x="6031557" y="1412875"/>
            <a:chExt cx="573973" cy="240369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6D317CD-CD1C-BCC9-0305-6DDA65F103C4}"/>
                </a:ext>
              </a:extLst>
            </p:cNvPr>
            <p:cNvSpPr/>
            <p:nvPr/>
          </p:nvSpPr>
          <p:spPr>
            <a:xfrm>
              <a:off x="6031557" y="1412875"/>
              <a:ext cx="573973" cy="240369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984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E787561F-63DE-27E8-CA54-351270B766DF}"/>
                </a:ext>
              </a:extLst>
            </p:cNvPr>
            <p:cNvSpPr txBox="1"/>
            <p:nvPr/>
          </p:nvSpPr>
          <p:spPr>
            <a:xfrm rot="16200000">
              <a:off x="5694816" y="2302790"/>
              <a:ext cx="1200970" cy="397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984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weekend</a:t>
              </a:r>
            </a:p>
          </p:txBody>
        </p:sp>
      </p:grp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39AB3F68-BCC7-3E56-D06C-73D4E4F2F3C1}"/>
              </a:ext>
            </a:extLst>
          </p:cNvPr>
          <p:cNvCxnSpPr>
            <a:cxnSpLocks/>
          </p:cNvCxnSpPr>
          <p:nvPr/>
        </p:nvCxnSpPr>
        <p:spPr>
          <a:xfrm>
            <a:off x="2235956" y="4150800"/>
            <a:ext cx="0" cy="2718000"/>
          </a:xfrm>
          <a:prstGeom prst="line">
            <a:avLst/>
          </a:prstGeom>
          <a:ln>
            <a:solidFill>
              <a:srgbClr val="5959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FBF20E73-238A-3A93-EDBC-15B66346B855}"/>
              </a:ext>
            </a:extLst>
          </p:cNvPr>
          <p:cNvSpPr txBox="1"/>
          <p:nvPr/>
        </p:nvSpPr>
        <p:spPr>
          <a:xfrm>
            <a:off x="3038568" y="3813976"/>
            <a:ext cx="734496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Friday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7DB083C-BC24-D4CB-D453-420685ADACBF}"/>
              </a:ext>
            </a:extLst>
          </p:cNvPr>
          <p:cNvSpPr txBox="1"/>
          <p:nvPr/>
        </p:nvSpPr>
        <p:spPr>
          <a:xfrm>
            <a:off x="1171568" y="3813976"/>
            <a:ext cx="1011815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Thursday</a:t>
            </a: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2B98FF83-3D02-65A1-8C43-1BFBCA3FC379}"/>
              </a:ext>
            </a:extLst>
          </p:cNvPr>
          <p:cNvCxnSpPr/>
          <p:nvPr/>
        </p:nvCxnSpPr>
        <p:spPr>
          <a:xfrm>
            <a:off x="7864395" y="4150800"/>
            <a:ext cx="0" cy="2718000"/>
          </a:xfrm>
          <a:prstGeom prst="line">
            <a:avLst/>
          </a:prstGeom>
          <a:ln>
            <a:solidFill>
              <a:srgbClr val="5959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02C6823B-C800-C64B-A27B-D9770BBDE2DD}"/>
              </a:ext>
            </a:extLst>
          </p:cNvPr>
          <p:cNvCxnSpPr/>
          <p:nvPr/>
        </p:nvCxnSpPr>
        <p:spPr>
          <a:xfrm>
            <a:off x="10685090" y="4150800"/>
            <a:ext cx="0" cy="2718000"/>
          </a:xfrm>
          <a:prstGeom prst="line">
            <a:avLst/>
          </a:prstGeom>
          <a:ln>
            <a:solidFill>
              <a:srgbClr val="5959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80B3F5DB-F97A-0E37-2222-8A7DD21D7F51}"/>
              </a:ext>
            </a:extLst>
          </p:cNvPr>
          <p:cNvSpPr txBox="1"/>
          <p:nvPr/>
        </p:nvSpPr>
        <p:spPr>
          <a:xfrm>
            <a:off x="8831141" y="3813976"/>
            <a:ext cx="938719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Tuesday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E711C27-6E20-3BA0-A306-E64C4B5D4329}"/>
              </a:ext>
            </a:extLst>
          </p:cNvPr>
          <p:cNvSpPr txBox="1"/>
          <p:nvPr/>
        </p:nvSpPr>
        <p:spPr>
          <a:xfrm>
            <a:off x="11279666" y="3813976"/>
            <a:ext cx="1120435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 err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Wenesday</a:t>
            </a:r>
            <a:endParaRPr lang="fr-FR" sz="1543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2C818C4B-EE7B-DEA1-4F56-3C680171522B}"/>
                  </a:ext>
                </a:extLst>
              </p:cNvPr>
              <p:cNvSpPr txBox="1"/>
              <p:nvPr/>
            </p:nvSpPr>
            <p:spPr>
              <a:xfrm>
                <a:off x="6104135" y="3655210"/>
                <a:ext cx="3713135" cy="684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bg2">
                    <a:lumMod val="50000"/>
                  </a:schemeClr>
                </a:solidFill>
              </a:ln>
            </p:spPr>
            <p:txBody>
              <a:bodyPr wrap="square" lIns="108000" tIns="72000" rIns="108000" bIns="7200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 panose="02040503050406030204" pitchFamily="18" charset="0"/>
                            </a:rPr>
                            <m:t>IFM</m:t>
                          </m:r>
                        </m:sub>
                      </m:sSub>
                      <m:r>
                        <a:rPr lang="fr-F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fr-FR"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2C818C4B-EE7B-DEA1-4F56-3C68017152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135" y="3655210"/>
                <a:ext cx="3713135" cy="684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bg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AD1C0FDC-ADE8-DEAD-6F13-E7E27611E5EF}"/>
              </a:ext>
            </a:extLst>
          </p:cNvPr>
          <p:cNvCxnSpPr>
            <a:cxnSpLocks/>
          </p:cNvCxnSpPr>
          <p:nvPr/>
        </p:nvCxnSpPr>
        <p:spPr>
          <a:xfrm flipV="1">
            <a:off x="8088039" y="4339210"/>
            <a:ext cx="0" cy="880787"/>
          </a:xfrm>
          <a:prstGeom prst="line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ZoneTexte 63">
            <a:extLst>
              <a:ext uri="{FF2B5EF4-FFF2-40B4-BE49-F238E27FC236}">
                <a16:creationId xmlns:a16="http://schemas.microsoft.com/office/drawing/2014/main" id="{F58B07E1-2143-DD0A-355C-6A8EDD38DFDE}"/>
              </a:ext>
            </a:extLst>
          </p:cNvPr>
          <p:cNvSpPr txBox="1"/>
          <p:nvPr/>
        </p:nvSpPr>
        <p:spPr>
          <a:xfrm>
            <a:off x="324000" y="936000"/>
            <a:ext cx="6971951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r>
              <a:rPr lang="fr-FR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OPL:</a:t>
            </a:r>
          </a:p>
          <a:p>
            <a:pPr lvl="0"/>
            <a:endParaRPr lang="fr-FR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fixed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mechanical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distance of 2.05 m,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evolving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over time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according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to the air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refractive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index.</a:t>
            </a:r>
          </a:p>
          <a:p>
            <a:pPr lvl="0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b="1" dirty="0">
                <a:solidFill>
                  <a:srgbClr val="0086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 </a:t>
            </a:r>
            <a:r>
              <a:rPr lang="fr-FR" b="1" dirty="0" err="1">
                <a:solidFill>
                  <a:srgbClr val="0086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fr-FR" b="1" dirty="0">
                <a:solidFill>
                  <a:srgbClr val="0086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endParaRPr lang="fr-FR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measured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OPL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evolves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differently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trend.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D1EED4AB-AAC2-55AC-6C2B-72735C5899B0}"/>
              </a:ext>
            </a:extLst>
          </p:cNvPr>
          <p:cNvSpPr txBox="1"/>
          <p:nvPr/>
        </p:nvSpPr>
        <p:spPr>
          <a:xfrm>
            <a:off x="7452931" y="2466989"/>
            <a:ext cx="62940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 expansion of the </a:t>
            </a:r>
            <a:r>
              <a:rPr lang="fr-FR" sz="1800" dirty="0" err="1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r>
              <a:rPr lang="fr-FR" sz="1800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Thermally</a:t>
            </a:r>
            <a:r>
              <a:rPr lang="fr-FR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induced</a:t>
            </a:r>
            <a:r>
              <a:rPr lang="fr-FR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movement</a:t>
            </a:r>
            <a:r>
              <a:rPr lang="fr-FR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of the </a:t>
            </a:r>
            <a:r>
              <a:rPr lang="fr-FR" dirty="0" err="1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r>
              <a:rPr lang="fr-FR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or </a:t>
            </a:r>
            <a:r>
              <a:rPr lang="fr-FR" dirty="0" err="1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r>
              <a:rPr lang="fr-FR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</a:p>
        </p:txBody>
      </p:sp>
      <p:sp>
        <p:nvSpPr>
          <p:cNvPr id="71" name="Flèche : droite 70">
            <a:extLst>
              <a:ext uri="{FF2B5EF4-FFF2-40B4-BE49-F238E27FC236}">
                <a16:creationId xmlns:a16="http://schemas.microsoft.com/office/drawing/2014/main" id="{504376C0-DC13-023B-07A5-B79F9C863884}"/>
              </a:ext>
            </a:extLst>
          </p:cNvPr>
          <p:cNvSpPr/>
          <p:nvPr/>
        </p:nvSpPr>
        <p:spPr>
          <a:xfrm>
            <a:off x="6974011" y="2565701"/>
            <a:ext cx="441715" cy="188342"/>
          </a:xfrm>
          <a:prstGeom prst="rightArrow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48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C37F0-5C91-243A-0530-81DFC7276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0061EB-7D90-90DE-B6FE-E59553009014}"/>
              </a:ext>
            </a:extLst>
          </p:cNvPr>
          <p:cNvSpPr/>
          <p:nvPr/>
        </p:nvSpPr>
        <p:spPr>
          <a:xfrm>
            <a:off x="0" y="-1"/>
            <a:ext cx="13439775" cy="7559675"/>
          </a:xfrm>
          <a:prstGeom prst="rect">
            <a:avLst/>
          </a:prstGeom>
          <a:solidFill>
            <a:srgbClr val="D6DC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86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105F2E-CD55-DAD1-0D16-5EEDF5A74F0A}"/>
              </a:ext>
            </a:extLst>
          </p:cNvPr>
          <p:cNvSpPr/>
          <p:nvPr/>
        </p:nvSpPr>
        <p:spPr>
          <a:xfrm>
            <a:off x="-1" y="2699717"/>
            <a:ext cx="13439775" cy="1625330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86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F4F890C-C766-4F9B-DC6F-63B019A67560}"/>
              </a:ext>
            </a:extLst>
          </p:cNvPr>
          <p:cNvSpPr txBox="1"/>
          <p:nvPr/>
        </p:nvSpPr>
        <p:spPr>
          <a:xfrm>
            <a:off x="1" y="3131765"/>
            <a:ext cx="134397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714"/>
              </a:spcAft>
            </a:pPr>
            <a:r>
              <a:rPr lang="en-US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Results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A17F24A-A27A-7D78-F049-62057B48E664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6A5E85A0-1264-297E-3B82-42F578CE2920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22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28C3515-5148-39FA-9A3C-CF7AABF81D39}"/>
              </a:ext>
            </a:extLst>
          </p:cNvPr>
          <p:cNvSpPr txBox="1"/>
          <p:nvPr/>
        </p:nvSpPr>
        <p:spPr>
          <a:xfrm>
            <a:off x="3623543" y="5075981"/>
            <a:ext cx="69256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Comparison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a 3-m-long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interferometric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bench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2. Long-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term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over 2 m</a:t>
            </a:r>
          </a:p>
          <a:p>
            <a:pPr>
              <a:spcAft>
                <a:spcPts val="600"/>
              </a:spcAft>
            </a:pP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3. Long-</a:t>
            </a:r>
            <a:r>
              <a:rPr lang="fr-F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term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 over 12 m and 66 m</a:t>
            </a:r>
          </a:p>
        </p:txBody>
      </p:sp>
    </p:spTree>
    <p:extLst>
      <p:ext uri="{BB962C8B-B14F-4D97-AF65-F5344CB8AC3E}">
        <p14:creationId xmlns:p14="http://schemas.microsoft.com/office/powerpoint/2010/main" val="1487705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988BC-B5C0-7B7F-BF2C-72733A07F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>
            <a:extLst>
              <a:ext uri="{FF2B5EF4-FFF2-40B4-BE49-F238E27FC236}">
                <a16:creationId xmlns:a16="http://schemas.microsoft.com/office/drawing/2014/main" id="{5F165F1A-81D9-2176-8064-80544DA78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0400" y="2728800"/>
            <a:ext cx="14572715" cy="3308400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06EB0B8-F695-3DE9-8451-F865C9FA0CF2}"/>
              </a:ext>
            </a:extLst>
          </p:cNvPr>
          <p:cNvCxnSpPr>
            <a:cxnSpLocks/>
          </p:cNvCxnSpPr>
          <p:nvPr/>
        </p:nvCxnSpPr>
        <p:spPr>
          <a:xfrm>
            <a:off x="3306368" y="2968656"/>
            <a:ext cx="0" cy="26143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4E3096E-5838-EB9D-FEE0-85FC79D141AB}"/>
              </a:ext>
            </a:extLst>
          </p:cNvPr>
          <p:cNvCxnSpPr>
            <a:cxnSpLocks/>
          </p:cNvCxnSpPr>
          <p:nvPr/>
        </p:nvCxnSpPr>
        <p:spPr>
          <a:xfrm>
            <a:off x="11001131" y="2971800"/>
            <a:ext cx="0" cy="261124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02E24F9-BE59-73F1-2364-93C618DFBF10}"/>
              </a:ext>
            </a:extLst>
          </p:cNvPr>
          <p:cNvCxnSpPr>
            <a:cxnSpLocks/>
          </p:cNvCxnSpPr>
          <p:nvPr/>
        </p:nvCxnSpPr>
        <p:spPr>
          <a:xfrm>
            <a:off x="6386235" y="2968656"/>
            <a:ext cx="0" cy="26143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69918BB-8AAB-68FF-E7B7-1DCA8459C17E}"/>
              </a:ext>
            </a:extLst>
          </p:cNvPr>
          <p:cNvCxnSpPr>
            <a:cxnSpLocks/>
          </p:cNvCxnSpPr>
          <p:nvPr/>
        </p:nvCxnSpPr>
        <p:spPr>
          <a:xfrm>
            <a:off x="9463477" y="2968656"/>
            <a:ext cx="0" cy="26143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E0B97B4-FF0F-ACDE-B8DA-45C8163CC7BF}"/>
              </a:ext>
            </a:extLst>
          </p:cNvPr>
          <p:cNvCxnSpPr>
            <a:cxnSpLocks/>
          </p:cNvCxnSpPr>
          <p:nvPr/>
        </p:nvCxnSpPr>
        <p:spPr>
          <a:xfrm>
            <a:off x="7929669" y="2968656"/>
            <a:ext cx="0" cy="26143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7946C0E-4976-1FBA-22CC-4BEC396D5D48}"/>
              </a:ext>
            </a:extLst>
          </p:cNvPr>
          <p:cNvSpPr/>
          <p:nvPr/>
        </p:nvSpPr>
        <p:spPr>
          <a:xfrm>
            <a:off x="4690558" y="2968986"/>
            <a:ext cx="573973" cy="26151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984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629466E-8330-2EDF-0188-F40C0170AD56}"/>
              </a:ext>
            </a:extLst>
          </p:cNvPr>
          <p:cNvSpPr txBox="1"/>
          <p:nvPr/>
        </p:nvSpPr>
        <p:spPr>
          <a:xfrm rot="16200000">
            <a:off x="4377059" y="4061035"/>
            <a:ext cx="1200970" cy="3976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84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weekend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DF34F9B-859C-732B-07AC-43A5C92812CE}"/>
              </a:ext>
            </a:extLst>
          </p:cNvPr>
          <p:cNvSpPr txBox="1"/>
          <p:nvPr/>
        </p:nvSpPr>
        <p:spPr>
          <a:xfrm>
            <a:off x="3569674" y="2627710"/>
            <a:ext cx="734496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Friday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8D957F4-4CFC-3292-CA17-1FA5B5015F75}"/>
              </a:ext>
            </a:extLst>
          </p:cNvPr>
          <p:cNvSpPr txBox="1"/>
          <p:nvPr/>
        </p:nvSpPr>
        <p:spPr>
          <a:xfrm>
            <a:off x="5373597" y="2627710"/>
            <a:ext cx="891591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Monday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9CD0A41-9EE0-833C-5C3A-82F8980871DD}"/>
              </a:ext>
            </a:extLst>
          </p:cNvPr>
          <p:cNvSpPr txBox="1"/>
          <p:nvPr/>
        </p:nvSpPr>
        <p:spPr>
          <a:xfrm>
            <a:off x="6677975" y="2627710"/>
            <a:ext cx="938719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Tuesday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046A67C-2DAF-B3E8-D3F1-26E6798D3950}"/>
              </a:ext>
            </a:extLst>
          </p:cNvPr>
          <p:cNvSpPr txBox="1"/>
          <p:nvPr/>
        </p:nvSpPr>
        <p:spPr>
          <a:xfrm>
            <a:off x="8126747" y="2627710"/>
            <a:ext cx="1120435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 err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Wenesday</a:t>
            </a:r>
            <a:endParaRPr lang="fr-FR" sz="1543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6EB46B6-7B02-7146-10A1-F0CB4995161A}"/>
              </a:ext>
            </a:extLst>
          </p:cNvPr>
          <p:cNvSpPr txBox="1"/>
          <p:nvPr/>
        </p:nvSpPr>
        <p:spPr>
          <a:xfrm>
            <a:off x="9717038" y="2627710"/>
            <a:ext cx="1011815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Thursday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CC1B8EF-3419-583B-63A3-9312C758FFFD}"/>
              </a:ext>
            </a:extLst>
          </p:cNvPr>
          <p:cNvSpPr txBox="1"/>
          <p:nvPr/>
        </p:nvSpPr>
        <p:spPr>
          <a:xfrm>
            <a:off x="11339984" y="2627710"/>
            <a:ext cx="734496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Friday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FAD774F-D64A-971A-D769-E2A7E4693EBE}"/>
              </a:ext>
            </a:extLst>
          </p:cNvPr>
          <p:cNvSpPr txBox="1"/>
          <p:nvPr/>
        </p:nvSpPr>
        <p:spPr>
          <a:xfrm>
            <a:off x="2023141" y="2627710"/>
            <a:ext cx="1011815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Thursday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8C1C985-1437-FAB6-414D-7BEFD02F0D2E}"/>
              </a:ext>
            </a:extLst>
          </p:cNvPr>
          <p:cNvSpPr txBox="1"/>
          <p:nvPr/>
        </p:nvSpPr>
        <p:spPr>
          <a:xfrm>
            <a:off x="1152401" y="2627709"/>
            <a:ext cx="589841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 err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Wed</a:t>
            </a:r>
            <a:endParaRPr lang="fr-FR" sz="1543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F735547D-92E4-908D-D080-07F4DDC6AD9E}"/>
              </a:ext>
            </a:extLst>
          </p:cNvPr>
          <p:cNvCxnSpPr>
            <a:cxnSpLocks/>
          </p:cNvCxnSpPr>
          <p:nvPr/>
        </p:nvCxnSpPr>
        <p:spPr>
          <a:xfrm>
            <a:off x="1762851" y="2968656"/>
            <a:ext cx="0" cy="26143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709A76F9-FDFC-2336-CBFE-9668BE7E5405}"/>
              </a:ext>
            </a:extLst>
          </p:cNvPr>
          <p:cNvSpPr txBox="1"/>
          <p:nvPr/>
        </p:nvSpPr>
        <p:spPr>
          <a:xfrm>
            <a:off x="-1" y="6379963"/>
            <a:ext cx="13439776" cy="100027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A simple model of the thermal expansion of the concrete slab based on 3 parameters:</a:t>
            </a:r>
          </a:p>
          <a:p>
            <a:pPr algn="ctr"/>
            <a:br>
              <a:rPr lang="en-GB" sz="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GB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time constant </a:t>
            </a:r>
            <a:r>
              <a:rPr lang="en-GB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of 13 hours 45 minutes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(thermal inertia of the material); </a:t>
            </a:r>
            <a:r>
              <a:rPr lang="en-GB" b="1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thermal expansion coefficient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GB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2.7 µm/m/°C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offset that defines the distance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of the slab </a:t>
            </a:r>
            <a:r>
              <a:rPr lang="en-GB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0 °C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being </a:t>
            </a:r>
            <a:r>
              <a:rPr lang="en-GB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~900 µm below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the initial air-index-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compensated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distance.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0AE72A-6667-C91B-CC92-DC43CA6C9A68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alt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Air-index-compensated distance over 12 m and 8 days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A99B4D6-9490-FD9E-4F59-BF4DF6DF20A5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space réservé du numéro de diapositive 5">
            <a:extLst>
              <a:ext uri="{FF2B5EF4-FFF2-40B4-BE49-F238E27FC236}">
                <a16:creationId xmlns:a16="http://schemas.microsoft.com/office/drawing/2014/main" id="{52BDD081-68C3-F600-8639-74426B90CCBD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23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7E3415A-5FA2-8D89-E07B-A31497CF2255}"/>
              </a:ext>
            </a:extLst>
          </p:cNvPr>
          <p:cNvSpPr txBox="1"/>
          <p:nvPr/>
        </p:nvSpPr>
        <p:spPr>
          <a:xfrm>
            <a:off x="9358470" y="922989"/>
            <a:ext cx="3867544" cy="881395"/>
          </a:xfrm>
          <a:prstGeom prst="rect">
            <a:avLst/>
          </a:prstGeom>
          <a:solidFill>
            <a:srgbClr val="D6DCE5"/>
          </a:solidFill>
          <a:ln w="28575">
            <a:solidFill>
              <a:srgbClr val="404040"/>
            </a:solidFill>
          </a:ln>
        </p:spPr>
        <p:txBody>
          <a:bodyPr wrap="square" lIns="0" rIns="324000" rtlCol="0">
            <a:spAutoFit/>
          </a:bodyPr>
          <a:lstStyle/>
          <a:p>
            <a:pPr algn="r"/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9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between 23.0 °C and 27.3 °C</a:t>
            </a:r>
            <a:endParaRPr lang="en-US" sz="1709" dirty="0">
              <a:solidFill>
                <a:srgbClr val="D6DCE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709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between 1006 </a:t>
            </a:r>
            <a:r>
              <a:rPr lang="en-US" sz="1709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hPa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1022 </a:t>
            </a:r>
            <a:r>
              <a:rPr lang="en-US" sz="1709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hPa</a:t>
            </a:r>
            <a:b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9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between 39 % and 54 %</a:t>
            </a:r>
            <a:endParaRPr lang="fr-FR" sz="1709" dirty="0">
              <a:solidFill>
                <a:srgbClr val="D6DCE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8BDF46E-5EDA-A41C-DC01-7D6742029A69}"/>
              </a:ext>
            </a:extLst>
          </p:cNvPr>
          <p:cNvSpPr txBox="1"/>
          <p:nvPr/>
        </p:nvSpPr>
        <p:spPr>
          <a:xfrm>
            <a:off x="324000" y="936000"/>
            <a:ext cx="6250429" cy="1000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Setup:</a:t>
            </a:r>
          </a:p>
          <a:p>
            <a:endParaRPr lang="fr-FR" sz="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optical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set up on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cast-iron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pillars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stations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distributed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along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B84CD17-D5FF-B1DB-9AC3-ACA1F3F2D277}"/>
                  </a:ext>
                </a:extLst>
              </p:cNvPr>
              <p:cNvSpPr txBox="1"/>
              <p:nvPr/>
            </p:nvSpPr>
            <p:spPr>
              <a:xfrm>
                <a:off x="8438429" y="3888000"/>
                <a:ext cx="881797" cy="40680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38100">
                <a:solidFill>
                  <a:srgbClr val="459329"/>
                </a:solidFill>
              </a:ln>
            </p:spPr>
            <p:txBody>
              <a:bodyPr wrap="square" lIns="108000" tIns="72000" rIns="108000" bIns="7200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r-F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B84CD17-D5FF-B1DB-9AC3-ACA1F3F2D2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8429" y="3888000"/>
                <a:ext cx="881797" cy="406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rgbClr val="459329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1BEBAAA-4D2B-935C-D722-43F1059A3CA7}"/>
              </a:ext>
            </a:extLst>
          </p:cNvPr>
          <p:cNvCxnSpPr>
            <a:cxnSpLocks/>
          </p:cNvCxnSpPr>
          <p:nvPr/>
        </p:nvCxnSpPr>
        <p:spPr>
          <a:xfrm flipV="1">
            <a:off x="8887794" y="4298007"/>
            <a:ext cx="0" cy="396000"/>
          </a:xfrm>
          <a:prstGeom prst="line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459329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A9A83BD0-BB6F-4F08-E52E-900C6F89E859}"/>
              </a:ext>
            </a:extLst>
          </p:cNvPr>
          <p:cNvSpPr txBox="1"/>
          <p:nvPr/>
        </p:nvSpPr>
        <p:spPr>
          <a:xfrm>
            <a:off x="5826347" y="3260998"/>
            <a:ext cx="3488477" cy="40701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txBody>
          <a:bodyPr wrap="square" lIns="108000" tIns="72000" rIns="108000" bIns="72000">
            <a:spAutoFit/>
          </a:bodyPr>
          <a:lstStyle/>
          <a:p>
            <a:pPr algn="ctr"/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air-index-</a:t>
            </a:r>
            <a:r>
              <a:rPr lang="fr-FR" sz="1700" dirty="0" err="1">
                <a:latin typeface="Arial" panose="020B0604020202020204" pitchFamily="34" charset="0"/>
                <a:cs typeface="Arial" panose="020B0604020202020204" pitchFamily="34" charset="0"/>
              </a:rPr>
              <a:t>compensated</a:t>
            </a:r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 distance</a:t>
            </a:r>
          </a:p>
        </p:txBody>
      </p: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875EEF42-BE71-9D5D-D571-7C8C02F0DB28}"/>
              </a:ext>
            </a:extLst>
          </p:cNvPr>
          <p:cNvCxnSpPr>
            <a:cxnSpLocks/>
          </p:cNvCxnSpPr>
          <p:nvPr/>
        </p:nvCxnSpPr>
        <p:spPr>
          <a:xfrm flipV="1">
            <a:off x="7511975" y="3671033"/>
            <a:ext cx="0" cy="832227"/>
          </a:xfrm>
          <a:prstGeom prst="line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3D579C20-77AB-88D5-54AB-6175C41089F9}"/>
              </a:ext>
            </a:extLst>
          </p:cNvPr>
          <p:cNvSpPr txBox="1"/>
          <p:nvPr/>
        </p:nvSpPr>
        <p:spPr>
          <a:xfrm>
            <a:off x="10081003" y="3888000"/>
            <a:ext cx="1512192" cy="406800"/>
          </a:xfrm>
          <a:prstGeom prst="rect">
            <a:avLst/>
          </a:prstGeom>
          <a:solidFill>
            <a:srgbClr val="FAB0B0"/>
          </a:solidFill>
          <a:ln w="38100">
            <a:solidFill>
              <a:srgbClr val="FF0000"/>
            </a:solidFill>
          </a:ln>
        </p:spPr>
        <p:txBody>
          <a:bodyPr wrap="square" lIns="108000" tIns="72000" rIns="108000" bIns="72000">
            <a:spAutoFit/>
          </a:bodyPr>
          <a:lstStyle/>
          <a:p>
            <a:pPr algn="ctr"/>
            <a:r>
              <a:rPr lang="fr-FR" sz="1700" dirty="0" err="1">
                <a:latin typeface="Arial" panose="020B0604020202020204" pitchFamily="34" charset="0"/>
                <a:cs typeface="Arial" panose="020B0604020202020204" pitchFamily="34" charset="0"/>
              </a:rPr>
              <a:t>fitted</a:t>
            </a:r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 model</a:t>
            </a: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6AFDD86E-CEEC-B9C0-B685-12FA16B01ACE}"/>
              </a:ext>
            </a:extLst>
          </p:cNvPr>
          <p:cNvCxnSpPr>
            <a:cxnSpLocks/>
          </p:cNvCxnSpPr>
          <p:nvPr/>
        </p:nvCxnSpPr>
        <p:spPr>
          <a:xfrm flipV="1">
            <a:off x="10819917" y="4305260"/>
            <a:ext cx="0" cy="791673"/>
          </a:xfrm>
          <a:prstGeom prst="line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7398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B02A9-D996-F591-6CB6-BFF8C0B27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1891875B-9AEC-C8B3-F172-4FE11C5FC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0482" y="2727117"/>
            <a:ext cx="14572715" cy="33084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4D47D6C-7DC5-3AF1-8972-E4D4EFDC7D7C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alt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Air-index-compensated distance over 12 m and 8 days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380AD7A-A139-463C-05A9-753AFB1A7112}"/>
              </a:ext>
            </a:extLst>
          </p:cNvPr>
          <p:cNvSpPr txBox="1"/>
          <p:nvPr/>
        </p:nvSpPr>
        <p:spPr>
          <a:xfrm>
            <a:off x="324000" y="936000"/>
            <a:ext cx="6503887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 residuals after subtracting the fitted model:</a:t>
            </a:r>
          </a:p>
          <a:p>
            <a:endParaRPr lang="en-US" sz="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distance variations between -20 µm et +30 µm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8021155-18FA-2440-5602-AB4D29B6670A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space réservé du numéro de diapositive 5">
            <a:extLst>
              <a:ext uri="{FF2B5EF4-FFF2-40B4-BE49-F238E27FC236}">
                <a16:creationId xmlns:a16="http://schemas.microsoft.com/office/drawing/2014/main" id="{24FEF71B-7119-EF24-3050-343B43801927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24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242B296-1AB0-B55E-7883-4C9AA5D65154}"/>
              </a:ext>
            </a:extLst>
          </p:cNvPr>
          <p:cNvCxnSpPr>
            <a:cxnSpLocks/>
          </p:cNvCxnSpPr>
          <p:nvPr/>
        </p:nvCxnSpPr>
        <p:spPr>
          <a:xfrm>
            <a:off x="3304831" y="2968854"/>
            <a:ext cx="0" cy="26143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A0BE3512-2DC0-16A4-6D2F-D5A2AE2050ED}"/>
              </a:ext>
            </a:extLst>
          </p:cNvPr>
          <p:cNvCxnSpPr>
            <a:cxnSpLocks/>
          </p:cNvCxnSpPr>
          <p:nvPr/>
        </p:nvCxnSpPr>
        <p:spPr>
          <a:xfrm>
            <a:off x="6384698" y="2968854"/>
            <a:ext cx="0" cy="26143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5FC6217F-4308-1FF5-7827-A4DFF7FCCE75}"/>
              </a:ext>
            </a:extLst>
          </p:cNvPr>
          <p:cNvCxnSpPr>
            <a:cxnSpLocks/>
          </p:cNvCxnSpPr>
          <p:nvPr/>
        </p:nvCxnSpPr>
        <p:spPr>
          <a:xfrm>
            <a:off x="9461940" y="2968854"/>
            <a:ext cx="0" cy="26143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9D93948F-A085-B08D-D169-2DD9CB96075D}"/>
              </a:ext>
            </a:extLst>
          </p:cNvPr>
          <p:cNvCxnSpPr>
            <a:cxnSpLocks/>
          </p:cNvCxnSpPr>
          <p:nvPr/>
        </p:nvCxnSpPr>
        <p:spPr>
          <a:xfrm>
            <a:off x="7928132" y="2968854"/>
            <a:ext cx="0" cy="26143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5758DB2D-9BB3-5FB9-A682-7D7609329644}"/>
              </a:ext>
            </a:extLst>
          </p:cNvPr>
          <p:cNvCxnSpPr>
            <a:cxnSpLocks/>
          </p:cNvCxnSpPr>
          <p:nvPr/>
        </p:nvCxnSpPr>
        <p:spPr>
          <a:xfrm>
            <a:off x="10999594" y="2968854"/>
            <a:ext cx="0" cy="261513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F79A9517-42FB-E178-E48A-5B7652F8D403}"/>
              </a:ext>
            </a:extLst>
          </p:cNvPr>
          <p:cNvSpPr/>
          <p:nvPr/>
        </p:nvSpPr>
        <p:spPr>
          <a:xfrm>
            <a:off x="4689021" y="2969184"/>
            <a:ext cx="573973" cy="26151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984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F06CCFA-5A19-8E85-57EB-BC3A7CE98989}"/>
              </a:ext>
            </a:extLst>
          </p:cNvPr>
          <p:cNvSpPr txBox="1"/>
          <p:nvPr/>
        </p:nvSpPr>
        <p:spPr>
          <a:xfrm rot="16200000">
            <a:off x="4375522" y="4061233"/>
            <a:ext cx="1200970" cy="3976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84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weekend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8F91DDC-6072-7B65-7941-F37F19D4E99A}"/>
              </a:ext>
            </a:extLst>
          </p:cNvPr>
          <p:cNvSpPr txBox="1"/>
          <p:nvPr/>
        </p:nvSpPr>
        <p:spPr>
          <a:xfrm>
            <a:off x="3568137" y="2627908"/>
            <a:ext cx="734496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Friday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E0F04FF-EC0E-FD01-F1C3-EB16B174771A}"/>
              </a:ext>
            </a:extLst>
          </p:cNvPr>
          <p:cNvSpPr txBox="1"/>
          <p:nvPr/>
        </p:nvSpPr>
        <p:spPr>
          <a:xfrm>
            <a:off x="5372060" y="2627908"/>
            <a:ext cx="891591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Monday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8FEDA9AA-124B-76A4-283D-DD5FAB2E354C}"/>
              </a:ext>
            </a:extLst>
          </p:cNvPr>
          <p:cNvSpPr txBox="1"/>
          <p:nvPr/>
        </p:nvSpPr>
        <p:spPr>
          <a:xfrm>
            <a:off x="6676438" y="2627908"/>
            <a:ext cx="938719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Tuesday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DC236347-203D-CB9F-AA8A-7C434CAEACD2}"/>
              </a:ext>
            </a:extLst>
          </p:cNvPr>
          <p:cNvSpPr txBox="1"/>
          <p:nvPr/>
        </p:nvSpPr>
        <p:spPr>
          <a:xfrm>
            <a:off x="8125210" y="2627908"/>
            <a:ext cx="1120435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 err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Wenesday</a:t>
            </a:r>
            <a:endParaRPr lang="fr-FR" sz="1543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F3992426-56E6-B47D-7560-B6167A4184A1}"/>
              </a:ext>
            </a:extLst>
          </p:cNvPr>
          <p:cNvSpPr txBox="1"/>
          <p:nvPr/>
        </p:nvSpPr>
        <p:spPr>
          <a:xfrm>
            <a:off x="9715501" y="2627908"/>
            <a:ext cx="1011815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Thursday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EC2C1D5B-2D2E-A04B-DAB4-1EF26CEF9BD4}"/>
              </a:ext>
            </a:extLst>
          </p:cNvPr>
          <p:cNvSpPr txBox="1"/>
          <p:nvPr/>
        </p:nvSpPr>
        <p:spPr>
          <a:xfrm>
            <a:off x="11338447" y="2627908"/>
            <a:ext cx="734496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Friday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9387E284-FDBE-7FCC-7A05-1E7EC26D83C4}"/>
              </a:ext>
            </a:extLst>
          </p:cNvPr>
          <p:cNvSpPr txBox="1"/>
          <p:nvPr/>
        </p:nvSpPr>
        <p:spPr>
          <a:xfrm>
            <a:off x="2021604" y="2627908"/>
            <a:ext cx="1011815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Thursday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A596D2DA-7CAB-984D-D6B1-3FBA17E8220C}"/>
              </a:ext>
            </a:extLst>
          </p:cNvPr>
          <p:cNvSpPr txBox="1"/>
          <p:nvPr/>
        </p:nvSpPr>
        <p:spPr>
          <a:xfrm>
            <a:off x="1150864" y="2627907"/>
            <a:ext cx="589841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43" dirty="0" err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Wed</a:t>
            </a:r>
            <a:endParaRPr lang="fr-FR" sz="1543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826A632C-BA1B-2C05-8DA6-E587155D81C3}"/>
              </a:ext>
            </a:extLst>
          </p:cNvPr>
          <p:cNvCxnSpPr>
            <a:cxnSpLocks/>
          </p:cNvCxnSpPr>
          <p:nvPr/>
        </p:nvCxnSpPr>
        <p:spPr>
          <a:xfrm>
            <a:off x="1761314" y="2968854"/>
            <a:ext cx="0" cy="26143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8AA2A93A-E4F5-5493-1488-4AFCB3CFC8E6}"/>
              </a:ext>
            </a:extLst>
          </p:cNvPr>
          <p:cNvSpPr txBox="1"/>
          <p:nvPr/>
        </p:nvSpPr>
        <p:spPr>
          <a:xfrm>
            <a:off x="1961009" y="1644997"/>
            <a:ext cx="3267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</a:t>
            </a:r>
            <a:r>
              <a:rPr lang="fr-FR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deviation</a:t>
            </a:r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10.4 µm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4D20D1C-078F-A8E7-3BC2-56390E0B494A}"/>
              </a:ext>
            </a:extLst>
          </p:cNvPr>
          <p:cNvSpPr txBox="1"/>
          <p:nvPr/>
        </p:nvSpPr>
        <p:spPr>
          <a:xfrm>
            <a:off x="9358470" y="922989"/>
            <a:ext cx="3867544" cy="881395"/>
          </a:xfrm>
          <a:prstGeom prst="rect">
            <a:avLst/>
          </a:prstGeom>
          <a:solidFill>
            <a:srgbClr val="D6DCE5"/>
          </a:solidFill>
          <a:ln w="28575">
            <a:solidFill>
              <a:srgbClr val="404040"/>
            </a:solidFill>
          </a:ln>
        </p:spPr>
        <p:txBody>
          <a:bodyPr wrap="square" lIns="0" rIns="324000" rtlCol="0">
            <a:spAutoFit/>
          </a:bodyPr>
          <a:lstStyle/>
          <a:p>
            <a:pPr algn="r"/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9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between 23.0 °C and 27.3 °C</a:t>
            </a:r>
            <a:endParaRPr lang="en-US" sz="1709" dirty="0">
              <a:solidFill>
                <a:srgbClr val="D6DCE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709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between 1006 </a:t>
            </a:r>
            <a:r>
              <a:rPr lang="en-US" sz="1709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hPa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1022 </a:t>
            </a:r>
            <a:r>
              <a:rPr lang="en-US" sz="1709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hPa</a:t>
            </a:r>
            <a:b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9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</a:t>
            </a:r>
            <a:r>
              <a:rPr lang="en-US" sz="1709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between 39 % and 54 %</a:t>
            </a:r>
            <a:endParaRPr lang="fr-FR" sz="1709" dirty="0">
              <a:solidFill>
                <a:srgbClr val="D6DCE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D674398-75DB-FF2C-05F2-41A0D6B2C233}"/>
              </a:ext>
            </a:extLst>
          </p:cNvPr>
          <p:cNvSpPr txBox="1"/>
          <p:nvPr/>
        </p:nvSpPr>
        <p:spPr>
          <a:xfrm>
            <a:off x="0" y="6401709"/>
            <a:ext cx="134397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remaining variations are likely due to thermally induced movement of the optical head or the target 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28BEAB-880B-3F37-F064-2138DEEB6070}"/>
              </a:ext>
            </a:extLst>
          </p:cNvPr>
          <p:cNvSpPr/>
          <p:nvPr/>
        </p:nvSpPr>
        <p:spPr>
          <a:xfrm>
            <a:off x="4689022" y="3029570"/>
            <a:ext cx="573972" cy="5264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87E898-EED5-608C-3BF7-71E46765BF9C}"/>
              </a:ext>
            </a:extLst>
          </p:cNvPr>
          <p:cNvSpPr/>
          <p:nvPr/>
        </p:nvSpPr>
        <p:spPr>
          <a:xfrm>
            <a:off x="4410075" y="3026218"/>
            <a:ext cx="7310389" cy="5334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residuals</a:t>
            </a:r>
            <a:r>
              <a:rPr lang="fr-F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819D1FA-4543-D46E-32AC-8994FFC0979A}"/>
              </a:ext>
            </a:extLst>
          </p:cNvPr>
          <p:cNvSpPr txBox="1"/>
          <p:nvPr/>
        </p:nvSpPr>
        <p:spPr>
          <a:xfrm>
            <a:off x="6160523" y="3075523"/>
            <a:ext cx="3488477" cy="40701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txBody>
          <a:bodyPr wrap="square" lIns="108000" tIns="72000" rIns="108000" bIns="72000">
            <a:spAutoFit/>
          </a:bodyPr>
          <a:lstStyle/>
          <a:p>
            <a:pPr algn="ctr"/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air-index-</a:t>
            </a:r>
            <a:r>
              <a:rPr lang="fr-FR" sz="1700" dirty="0" err="1">
                <a:latin typeface="Arial" panose="020B0604020202020204" pitchFamily="34" charset="0"/>
                <a:cs typeface="Arial" panose="020B0604020202020204" pitchFamily="34" charset="0"/>
              </a:rPr>
              <a:t>compensated</a:t>
            </a:r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 distance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5BD8153-6AB2-EB75-E548-4F1FA3AC43C2}"/>
              </a:ext>
            </a:extLst>
          </p:cNvPr>
          <p:cNvSpPr txBox="1"/>
          <p:nvPr/>
        </p:nvSpPr>
        <p:spPr>
          <a:xfrm>
            <a:off x="10101945" y="3075739"/>
            <a:ext cx="1512192" cy="406800"/>
          </a:xfrm>
          <a:prstGeom prst="rect">
            <a:avLst/>
          </a:prstGeom>
          <a:solidFill>
            <a:srgbClr val="FAB0B0"/>
          </a:solidFill>
          <a:ln w="38100">
            <a:solidFill>
              <a:srgbClr val="FF0000"/>
            </a:solidFill>
          </a:ln>
        </p:spPr>
        <p:txBody>
          <a:bodyPr wrap="square" lIns="108000" tIns="72000" rIns="108000" bIns="72000">
            <a:spAutoFit/>
          </a:bodyPr>
          <a:lstStyle>
            <a:defPPr>
              <a:defRPr lang="fr-FR"/>
            </a:defPPr>
            <a:lvl1pPr algn="ctr">
              <a:defRPr sz="17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err="1"/>
              <a:t>fitted</a:t>
            </a:r>
            <a:r>
              <a:rPr lang="fr-FR" dirty="0"/>
              <a:t> model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6B8D698-371C-A9C6-45C9-DBDC6E734BDE}"/>
              </a:ext>
            </a:extLst>
          </p:cNvPr>
          <p:cNvCxnSpPr/>
          <p:nvPr/>
        </p:nvCxnSpPr>
        <p:spPr>
          <a:xfrm>
            <a:off x="9761236" y="3287498"/>
            <a:ext cx="216000" cy="0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D6F3F3D8-FBE5-6E5D-AE22-BDEAAD62BAC4}"/>
              </a:ext>
            </a:extLst>
          </p:cNvPr>
          <p:cNvSpPr txBox="1"/>
          <p:nvPr/>
        </p:nvSpPr>
        <p:spPr>
          <a:xfrm>
            <a:off x="5718707" y="3040344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575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81DAD-D033-ABB3-2389-DEB42B332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EEE97E2-6737-45A7-9402-9C609398A8D7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alt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Air-index-compensated distance over 66 m and 14 hours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B07D3B83-D780-5D3B-FF13-81EE7036A01C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space réservé du numéro de diapositive 5">
            <a:extLst>
              <a:ext uri="{FF2B5EF4-FFF2-40B4-BE49-F238E27FC236}">
                <a16:creationId xmlns:a16="http://schemas.microsoft.com/office/drawing/2014/main" id="{C5D6BEDF-3AFF-6C52-DB4A-A945B1649608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25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034BEF9-07FB-6399-7A67-8066F98D8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4400" y="2728800"/>
            <a:ext cx="15156000" cy="344082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35E9414-5281-0601-C595-6772FA837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14400" y="2728795"/>
            <a:ext cx="15156000" cy="3440822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A2BB9EDC-04AF-E81D-048F-00248415BAFD}"/>
              </a:ext>
            </a:extLst>
          </p:cNvPr>
          <p:cNvSpPr txBox="1"/>
          <p:nvPr/>
        </p:nvSpPr>
        <p:spPr>
          <a:xfrm>
            <a:off x="3737116" y="2813090"/>
            <a:ext cx="1611447" cy="422405"/>
          </a:xfrm>
          <a:prstGeom prst="rect">
            <a:avLst/>
          </a:prstGeom>
          <a:noFill/>
          <a:ln w="38100">
            <a:noFill/>
          </a:ln>
        </p:spPr>
        <p:txBody>
          <a:bodyPr wrap="square" lIns="108000" tIns="72000" rIns="108000" bIns="72000">
            <a:spAutoFit/>
          </a:bodyPr>
          <a:lstStyle/>
          <a:p>
            <a:r>
              <a:rPr lang="fr-FR" dirty="0">
                <a:solidFill>
                  <a:srgbClr val="F62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polynomial fit</a:t>
            </a: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7CC6D87-D495-471C-ACF2-EFF69220205E}"/>
              </a:ext>
            </a:extLst>
          </p:cNvPr>
          <p:cNvCxnSpPr>
            <a:cxnSpLocks/>
          </p:cNvCxnSpPr>
          <p:nvPr/>
        </p:nvCxnSpPr>
        <p:spPr>
          <a:xfrm flipV="1">
            <a:off x="4465507" y="3166453"/>
            <a:ext cx="0" cy="396000"/>
          </a:xfrm>
          <a:prstGeom prst="line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0C62D637-250C-267C-50FF-2F298165EAF1}"/>
              </a:ext>
            </a:extLst>
          </p:cNvPr>
          <p:cNvSpPr txBox="1"/>
          <p:nvPr/>
        </p:nvSpPr>
        <p:spPr>
          <a:xfrm>
            <a:off x="3221938" y="4255943"/>
            <a:ext cx="2486545" cy="699404"/>
          </a:xfrm>
          <a:prstGeom prst="rect">
            <a:avLst/>
          </a:prstGeom>
          <a:noFill/>
          <a:ln w="38100">
            <a:noFill/>
          </a:ln>
        </p:spPr>
        <p:txBody>
          <a:bodyPr wrap="square" lIns="108000" tIns="72000" rIns="108000" bIns="72000">
            <a:spAutoFit/>
          </a:bodyPr>
          <a:lstStyle/>
          <a:p>
            <a:r>
              <a:rPr lang="fr-FR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residuals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1.6 µm standard </a:t>
            </a:r>
            <a:r>
              <a:rPr lang="fr-FR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deviation</a:t>
            </a:r>
            <a:endParaRPr lang="fr-FR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1BFA5839-B57A-1EF7-1FF8-79D219B6A930}"/>
              </a:ext>
            </a:extLst>
          </p:cNvPr>
          <p:cNvCxnSpPr>
            <a:cxnSpLocks/>
          </p:cNvCxnSpPr>
          <p:nvPr/>
        </p:nvCxnSpPr>
        <p:spPr>
          <a:xfrm flipV="1">
            <a:off x="4459965" y="4896005"/>
            <a:ext cx="0" cy="396000"/>
          </a:xfrm>
          <a:prstGeom prst="line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918730D4-738F-069F-12E9-340D5567E167}"/>
              </a:ext>
            </a:extLst>
          </p:cNvPr>
          <p:cNvSpPr txBox="1"/>
          <p:nvPr/>
        </p:nvSpPr>
        <p:spPr>
          <a:xfrm>
            <a:off x="5826347" y="3199500"/>
            <a:ext cx="3488477" cy="40701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solidFill>
              <a:schemeClr val="tx2">
                <a:lumMod val="50000"/>
                <a:lumOff val="50000"/>
              </a:schemeClr>
            </a:solidFill>
          </a:ln>
        </p:spPr>
        <p:txBody>
          <a:bodyPr wrap="square" lIns="108000" tIns="72000" rIns="108000" bIns="72000">
            <a:spAutoFit/>
          </a:bodyPr>
          <a:lstStyle/>
          <a:p>
            <a:pPr algn="ctr"/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air-index-</a:t>
            </a:r>
            <a:r>
              <a:rPr lang="fr-FR" sz="1700" dirty="0" err="1">
                <a:latin typeface="Arial" panose="020B0604020202020204" pitchFamily="34" charset="0"/>
                <a:cs typeface="Arial" panose="020B0604020202020204" pitchFamily="34" charset="0"/>
              </a:rPr>
              <a:t>compensated</a:t>
            </a:r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 distance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8BE0B7F9-E4C3-4C30-ECF8-F74D8A73F435}"/>
              </a:ext>
            </a:extLst>
          </p:cNvPr>
          <p:cNvCxnSpPr>
            <a:cxnSpLocks/>
          </p:cNvCxnSpPr>
          <p:nvPr/>
        </p:nvCxnSpPr>
        <p:spPr>
          <a:xfrm flipV="1">
            <a:off x="7511975" y="3609535"/>
            <a:ext cx="0" cy="832227"/>
          </a:xfrm>
          <a:prstGeom prst="line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2EFCA54E-1722-BCED-9B3F-EA28C905E5BB}"/>
              </a:ext>
            </a:extLst>
          </p:cNvPr>
          <p:cNvSpPr txBox="1"/>
          <p:nvPr/>
        </p:nvSpPr>
        <p:spPr>
          <a:xfrm>
            <a:off x="324000" y="936000"/>
            <a:ext cx="77247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Estimation of the distance resolution over a long distance:</a:t>
            </a:r>
          </a:p>
        </p:txBody>
      </p:sp>
    </p:spTree>
    <p:extLst>
      <p:ext uri="{BB962C8B-B14F-4D97-AF65-F5344CB8AC3E}">
        <p14:creationId xmlns:p14="http://schemas.microsoft.com/office/powerpoint/2010/main" val="308389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A4BF2-9010-B2D4-C399-4F8F9510B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C2AD350-7556-65B4-37D0-9061FB304FBB}"/>
              </a:ext>
            </a:extLst>
          </p:cNvPr>
          <p:cNvSpPr/>
          <p:nvPr/>
        </p:nvSpPr>
        <p:spPr>
          <a:xfrm>
            <a:off x="0" y="-1"/>
            <a:ext cx="13439775" cy="7559675"/>
          </a:xfrm>
          <a:prstGeom prst="rect">
            <a:avLst/>
          </a:prstGeom>
          <a:solidFill>
            <a:srgbClr val="D6DC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86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37FF6E-251E-D843-E35F-58FBF380049F}"/>
              </a:ext>
            </a:extLst>
          </p:cNvPr>
          <p:cNvSpPr/>
          <p:nvPr/>
        </p:nvSpPr>
        <p:spPr>
          <a:xfrm>
            <a:off x="-1" y="2699717"/>
            <a:ext cx="13439775" cy="1625330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86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676258C-97CF-DA26-E9B7-5077448F92D5}"/>
              </a:ext>
            </a:extLst>
          </p:cNvPr>
          <p:cNvSpPr txBox="1"/>
          <p:nvPr/>
        </p:nvSpPr>
        <p:spPr>
          <a:xfrm>
            <a:off x="1" y="3131765"/>
            <a:ext cx="134397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714"/>
              </a:spcAft>
            </a:pPr>
            <a:r>
              <a:rPr lang="en-US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09B268D-F110-598B-8641-6D9A07966883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947E0544-9447-5B12-4938-7D1CE21725F1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26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001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37399-A6B1-857D-0495-4D69A3651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78D812-C6DC-76E6-EF27-B3ADE8B11D3E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alt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fr-FR" alt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A9A232D-1324-AD79-D49C-3AC283B03B29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4BCFF85-15FE-9DAC-C358-C646F9693A95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27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8F57CDE-BA32-E890-DA70-C4D70AD34EDA}"/>
              </a:ext>
            </a:extLst>
          </p:cNvPr>
          <p:cNvSpPr txBox="1"/>
          <p:nvPr/>
        </p:nvSpPr>
        <p:spPr>
          <a:xfrm>
            <a:off x="166365" y="899517"/>
            <a:ext cx="13273410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new hybrid ADM-IFM system for air refractive index compensation</a:t>
            </a:r>
            <a:b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 original approach that avoids determining the absolute values of the fringe orders</a:t>
            </a:r>
            <a:r>
              <a:rPr lang="en-US" sz="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 and         ,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requiring only the difference                           .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ADM, when combined with a weather station, provides a limited number of possible candidates for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Next: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solve the determination of  </a:t>
            </a:r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</a:t>
            </a:r>
            <a:r>
              <a:rPr lang="en-US" dirty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⇒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a third IFM wavelength at 633 nm</a:t>
            </a:r>
          </a:p>
          <a:p>
            <a:pPr>
              <a:spcAft>
                <a:spcPts val="600"/>
              </a:spcAft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Range up to 66 m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experimentally tested.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Promising</a:t>
            </a:r>
            <a:r>
              <a:rPr lang="fr-F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fr-F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Short-distance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measurements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⇒ 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uncertainty </a:t>
            </a:r>
            <a:r>
              <a:rPr lang="fr-FR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µm (k=1) for displacements up to 3 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Long-distance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measurements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⇒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resolution</a:t>
            </a:r>
            <a:r>
              <a:rPr lang="fr-FR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 2 µm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FR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reliable </a:t>
            </a:r>
            <a:r>
              <a:rPr lang="fr-FR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tracking</a:t>
            </a:r>
            <a:r>
              <a:rPr lang="fr-FR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dispersion by IFM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over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several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b="1" dirty="0" err="1">
                <a:solidFill>
                  <a:srgbClr val="F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Remaining</a:t>
            </a:r>
            <a:r>
              <a:rPr lang="fr-FR" b="1" dirty="0">
                <a:solidFill>
                  <a:srgbClr val="F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Challenges:</a:t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Air-index-compensation appears effective, but distance variations due to mechanical instability / thermal expansion.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E30B7E6-5A2F-6065-D048-CC3C6BFF82F9}"/>
                  </a:ext>
                </a:extLst>
              </p:cNvPr>
              <p:cNvSpPr txBox="1"/>
              <p:nvPr/>
            </p:nvSpPr>
            <p:spPr>
              <a:xfrm>
                <a:off x="3183160" y="1777333"/>
                <a:ext cx="210609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532</m:t>
                          </m:r>
                        </m:sub>
                      </m:sSub>
                      <m:r>
                        <a:rPr lang="fr-FR" sz="1800">
                          <a:latin typeface="Cambria Math" panose="02040503050406030204" pitchFamily="18" charset="0"/>
                        </a:rPr>
                        <m:t>−2×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1064</m:t>
                          </m:r>
                        </m:sub>
                      </m:sSub>
                    </m:oMath>
                  </m:oMathPara>
                </a14:m>
                <a:endParaRPr lang="fr-FR" sz="1800" dirty="0"/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E30B7E6-5A2F-6065-D048-CC3C6BFF8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3160" y="1777333"/>
                <a:ext cx="210609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371C24C-FC0E-FB0E-54A1-28AAA6E0C02D}"/>
                  </a:ext>
                </a:extLst>
              </p:cNvPr>
              <p:cNvSpPr txBox="1"/>
              <p:nvPr/>
            </p:nvSpPr>
            <p:spPr>
              <a:xfrm>
                <a:off x="8954516" y="1504800"/>
                <a:ext cx="79208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532</m:t>
                          </m:r>
                        </m:sub>
                      </m:sSub>
                    </m:oMath>
                  </m:oMathPara>
                </a14:m>
                <a:endParaRPr lang="fr-FR" sz="1800" dirty="0"/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371C24C-FC0E-FB0E-54A1-28AAA6E0C0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4516" y="1504800"/>
                <a:ext cx="79208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D348F6E-77F7-0B01-5E02-43CEFECC1FCC}"/>
                  </a:ext>
                </a:extLst>
              </p:cNvPr>
              <p:cNvSpPr txBox="1"/>
              <p:nvPr/>
            </p:nvSpPr>
            <p:spPr>
              <a:xfrm>
                <a:off x="9859123" y="1504479"/>
                <a:ext cx="86409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1064</m:t>
                          </m:r>
                        </m:sub>
                      </m:sSub>
                    </m:oMath>
                  </m:oMathPara>
                </a14:m>
                <a:endParaRPr lang="fr-FR" sz="1800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D348F6E-77F7-0B01-5E02-43CEFECC1F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9123" y="1504479"/>
                <a:ext cx="86409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2C321D8-1628-4E99-73C1-3B5F0C83E1B0}"/>
                  </a:ext>
                </a:extLst>
              </p:cNvPr>
              <p:cNvSpPr txBox="1"/>
              <p:nvPr/>
            </p:nvSpPr>
            <p:spPr>
              <a:xfrm>
                <a:off x="3586065" y="2565512"/>
                <a:ext cx="210609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fr-FR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fr-FR" sz="18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532</m:t>
                          </m:r>
                        </m:sub>
                      </m:sSub>
                      <m:r>
                        <a:rPr lang="fr-FR" sz="1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−2×</m:t>
                      </m:r>
                      <m:sSub>
                        <m:sSubPr>
                          <m:ctrlPr>
                            <a:rPr lang="fr-FR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fr-FR" sz="18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1064</m:t>
                          </m:r>
                        </m:sub>
                      </m:sSub>
                    </m:oMath>
                  </m:oMathPara>
                </a14:m>
                <a:endParaRPr lang="fr-FR" sz="1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2C321D8-1628-4E99-73C1-3B5F0C83E1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6065" y="2565512"/>
                <a:ext cx="2106091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2940B69D-4472-91C9-A0AE-6BB9C120AD10}"/>
                  </a:ext>
                </a:extLst>
              </p:cNvPr>
              <p:cNvSpPr txBox="1"/>
              <p:nvPr/>
            </p:nvSpPr>
            <p:spPr>
              <a:xfrm>
                <a:off x="10736906" y="2181372"/>
                <a:ext cx="210609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532</m:t>
                          </m:r>
                        </m:sub>
                      </m:sSub>
                      <m:r>
                        <a:rPr lang="fr-FR" sz="1800">
                          <a:latin typeface="Cambria Math" panose="02040503050406030204" pitchFamily="18" charset="0"/>
                        </a:rPr>
                        <m:t>−2×</m:t>
                      </m:r>
                      <m:sSub>
                        <m:sSubPr>
                          <m:ctrlPr>
                            <a:rPr lang="fr-FR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fr-FR" sz="1800">
                              <a:latin typeface="Cambria Math" panose="02040503050406030204" pitchFamily="18" charset="0"/>
                            </a:rPr>
                            <m:t>1064</m:t>
                          </m:r>
                        </m:sub>
                      </m:sSub>
                    </m:oMath>
                  </m:oMathPara>
                </a14:m>
                <a:endParaRPr lang="fr-FR" sz="1800" dirty="0"/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2940B69D-4472-91C9-A0AE-6BB9C120AD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6906" y="2181372"/>
                <a:ext cx="210609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1743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29070-FFAB-1C79-CCB0-3785768B5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E3E0D9-21C9-122C-220C-DB30B8B886DE}"/>
              </a:ext>
            </a:extLst>
          </p:cNvPr>
          <p:cNvSpPr/>
          <p:nvPr/>
        </p:nvSpPr>
        <p:spPr>
          <a:xfrm>
            <a:off x="-2" y="-1"/>
            <a:ext cx="13439775" cy="7559675"/>
          </a:xfrm>
          <a:prstGeom prst="rect">
            <a:avLst/>
          </a:prstGeom>
          <a:solidFill>
            <a:srgbClr val="D6DC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86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109913-84A6-8040-A4F6-6DE6710FD315}"/>
              </a:ext>
            </a:extLst>
          </p:cNvPr>
          <p:cNvSpPr/>
          <p:nvPr/>
        </p:nvSpPr>
        <p:spPr>
          <a:xfrm>
            <a:off x="-1" y="2267669"/>
            <a:ext cx="13439775" cy="1625330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86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8882198-3DC7-3060-5792-3868824C14FF}"/>
              </a:ext>
            </a:extLst>
          </p:cNvPr>
          <p:cNvSpPr txBox="1"/>
          <p:nvPr/>
        </p:nvSpPr>
        <p:spPr>
          <a:xfrm>
            <a:off x="1" y="2623517"/>
            <a:ext cx="1343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714"/>
              </a:spcAft>
            </a:pPr>
            <a:r>
              <a:rPr lang="en-US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your attention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US" sz="4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4" descr="Résultat de recherche d'images pour &quot;cnam&quot;">
            <a:extLst>
              <a:ext uri="{FF2B5EF4-FFF2-40B4-BE49-F238E27FC236}">
                <a16:creationId xmlns:a16="http://schemas.microsoft.com/office/drawing/2014/main" id="{F166DA66-9B2F-1088-BF6F-1033A47B8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7299" y="4636139"/>
            <a:ext cx="2514263" cy="50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44657871-306B-B4A2-F32B-6699D1972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935" y="4674511"/>
            <a:ext cx="2472288" cy="43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8934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14F24-0030-BE4E-F559-37AD6377A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C76CA14-9626-8797-C66B-14E45BEBCEB9}"/>
              </a:ext>
            </a:extLst>
          </p:cNvPr>
          <p:cNvSpPr/>
          <p:nvPr/>
        </p:nvSpPr>
        <p:spPr>
          <a:xfrm>
            <a:off x="0" y="-1"/>
            <a:ext cx="13439775" cy="7559675"/>
          </a:xfrm>
          <a:prstGeom prst="rect">
            <a:avLst/>
          </a:prstGeom>
          <a:solidFill>
            <a:srgbClr val="D6DC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86" dirty="0"/>
          </a:p>
        </p:txBody>
      </p:sp>
    </p:spTree>
    <p:extLst>
      <p:ext uri="{BB962C8B-B14F-4D97-AF65-F5344CB8AC3E}">
        <p14:creationId xmlns:p14="http://schemas.microsoft.com/office/powerpoint/2010/main" val="15347538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94C37-70B4-6EF0-B344-2E33418E0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9ED854-AFF7-819E-10E1-6157134FB0ED}"/>
              </a:ext>
            </a:extLst>
          </p:cNvPr>
          <p:cNvSpPr/>
          <p:nvPr/>
        </p:nvSpPr>
        <p:spPr>
          <a:xfrm>
            <a:off x="0" y="-1"/>
            <a:ext cx="13439775" cy="7559675"/>
          </a:xfrm>
          <a:prstGeom prst="rect">
            <a:avLst/>
          </a:prstGeom>
          <a:solidFill>
            <a:srgbClr val="D6DC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86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14B49F-E820-98C8-BDB7-00534FF661B6}"/>
              </a:ext>
            </a:extLst>
          </p:cNvPr>
          <p:cNvSpPr/>
          <p:nvPr/>
        </p:nvSpPr>
        <p:spPr>
          <a:xfrm>
            <a:off x="-1" y="2699717"/>
            <a:ext cx="13439775" cy="1625330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86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901546-2023-88BE-1791-7735F7DDE9EB}"/>
              </a:ext>
            </a:extLst>
          </p:cNvPr>
          <p:cNvSpPr txBox="1"/>
          <p:nvPr/>
        </p:nvSpPr>
        <p:spPr>
          <a:xfrm>
            <a:off x="1" y="3131765"/>
            <a:ext cx="134397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714"/>
              </a:spcAft>
            </a:pPr>
            <a:r>
              <a:rPr lang="en-US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Bonus Slides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26E2483-326B-6CB6-A201-45BC439A6555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D15F879D-4DDF-F480-B5E3-37BBAE7CEE76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30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9019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B6527-61AB-4D6E-B294-C7F19C431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E0E0E521-D03D-4A84-50C2-8040C51657C4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alt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IFM performance</a:t>
            </a:r>
            <a:endParaRPr lang="fr-FR" alt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AC546508-F386-CDEC-374D-18E40B675120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space réservé du numéro de diapositive 5">
            <a:extLst>
              <a:ext uri="{FF2B5EF4-FFF2-40B4-BE49-F238E27FC236}">
                <a16:creationId xmlns:a16="http://schemas.microsoft.com/office/drawing/2014/main" id="{F528AB16-D95D-195D-DE03-A561CF929E32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31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2ADB4DA-DE28-8FC7-5614-620D5F21D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153" y="1965101"/>
            <a:ext cx="5334000" cy="4000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C820B3-EA9B-454A-8B63-2CF6D092D554}"/>
              </a:ext>
            </a:extLst>
          </p:cNvPr>
          <p:cNvSpPr txBox="1"/>
          <p:nvPr/>
        </p:nvSpPr>
        <p:spPr>
          <a:xfrm rot="19560000">
            <a:off x="2451369" y="3484636"/>
            <a:ext cx="2157568" cy="369332"/>
          </a:xfrm>
          <a:prstGeom prst="rect">
            <a:avLst/>
          </a:prstGeom>
          <a:solidFill>
            <a:srgbClr val="A7CADC"/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 err="1"/>
              <a:t>Slope</a:t>
            </a:r>
            <a:r>
              <a:rPr lang="fr-FR" dirty="0"/>
              <a:t> = 4.16 µm/m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C5EB500-8EDA-A08A-AEF1-65A54C80DF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3903" y="1965101"/>
            <a:ext cx="5334000" cy="40005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886CD0-6711-93FA-7FC9-F1092F670F46}"/>
              </a:ext>
            </a:extLst>
          </p:cNvPr>
          <p:cNvSpPr txBox="1"/>
          <p:nvPr/>
        </p:nvSpPr>
        <p:spPr>
          <a:xfrm>
            <a:off x="8212984" y="1950988"/>
            <a:ext cx="2858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STD = 43 nm for all points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3AB1A99-0122-0076-3498-1F67A1A94B5E}"/>
              </a:ext>
            </a:extLst>
          </p:cNvPr>
          <p:cNvSpPr txBox="1"/>
          <p:nvPr/>
        </p:nvSpPr>
        <p:spPr>
          <a:xfrm>
            <a:off x="7444433" y="6085549"/>
            <a:ext cx="41729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STD = 21 nm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select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points</a:t>
            </a:r>
            <a:b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IFM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levels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at 532 nm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higher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4x10</a:t>
            </a:r>
            <a:r>
              <a:rPr lang="fr-FR" sz="1600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03C5BCD-DD57-2053-798A-99A2DF614043}"/>
              </a:ext>
            </a:extLst>
          </p:cNvPr>
          <p:cNvSpPr txBox="1"/>
          <p:nvPr/>
        </p:nvSpPr>
        <p:spPr>
          <a:xfrm>
            <a:off x="7444433" y="6834765"/>
            <a:ext cx="41729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STD = 12 nm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select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points</a:t>
            </a:r>
            <a:b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IFM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levels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at 532 nm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higher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6x10</a:t>
            </a:r>
            <a:r>
              <a:rPr lang="fr-FR" sz="1600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73CBAA0-DF16-CBFB-6576-B60B1B460B08}"/>
              </a:ext>
            </a:extLst>
          </p:cNvPr>
          <p:cNvSpPr/>
          <p:nvPr/>
        </p:nvSpPr>
        <p:spPr>
          <a:xfrm>
            <a:off x="7545225" y="1039214"/>
            <a:ext cx="1895036" cy="342228"/>
          </a:xfrm>
          <a:prstGeom prst="roundRect">
            <a:avLst>
              <a:gd name="adj" fmla="val 50000"/>
            </a:avLst>
          </a:prstGeom>
          <a:solidFill>
            <a:srgbClr val="97B88B"/>
          </a:solidFill>
          <a:ln w="9525" cap="flat" cmpd="sng" algn="ctr">
            <a:solidFill>
              <a:srgbClr val="F2F2F2">
                <a:alpha val="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0118" tIns="55059" rIns="110118" bIns="55059" numCol="1" rtlCol="0" anchor="t" anchorCtr="0" compatLnSpc="1">
            <a:prstTxWarp prst="textNoShape">
              <a:avLst/>
            </a:prstTxWarp>
          </a:bodyPr>
          <a:lstStyle/>
          <a:p>
            <a:pPr defTabSz="541047">
              <a:lnSpc>
                <a:spcPct val="93000"/>
              </a:lnSpc>
              <a:buClr>
                <a:srgbClr val="000000"/>
              </a:buClr>
              <a:buSzPct val="100000"/>
            </a:pPr>
            <a:endParaRPr lang="fr-FR" sz="2168">
              <a:solidFill>
                <a:schemeClr val="tx1"/>
              </a:solidFill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42">
                <a:extLst>
                  <a:ext uri="{FF2B5EF4-FFF2-40B4-BE49-F238E27FC236}">
                    <a16:creationId xmlns:a16="http://schemas.microsoft.com/office/drawing/2014/main" id="{48D114AC-B94D-555E-7510-D56BC3279E57}"/>
                  </a:ext>
                </a:extLst>
              </p:cNvPr>
              <p:cNvSpPr txBox="1"/>
              <p:nvPr/>
            </p:nvSpPr>
            <p:spPr bwMode="auto">
              <a:xfrm>
                <a:off x="3138359" y="1045158"/>
                <a:ext cx="6503863" cy="8029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𝑚𝑒𝑎𝑠𝑢𝑟𝑒𝑚𝑒𝑛𝑡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=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532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FR" b="0" i="0" smtClean="0">
                              <a:latin typeface="Cambria Math" panose="02040503050406030204" pitchFamily="18" charset="0"/>
                            </a:rPr>
                            <m:t>064</m:t>
                          </m:r>
                        </m:sub>
                      </m:sSub>
                      <m:r>
                        <a:rPr lang="fr-FR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532</m:t>
                              </m:r>
                            </m:sub>
                          </m:sSub>
                          <m:r>
                            <a:rPr lang="fr-FR">
                              <a:latin typeface="Cambria Math" panose="02040503050406030204" pitchFamily="18" charset="0"/>
                            </a:rPr>
                            <m:t>−2×</m:t>
                          </m:r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fr-FR">
                                  <a:latin typeface="Cambria Math" panose="02040503050406030204" pitchFamily="18" charset="0"/>
                                </a:rPr>
                                <m:t>1064</m:t>
                              </m:r>
                            </m:sub>
                          </m:sSub>
                        </m:num>
                        <m:den>
                          <m:r>
                            <a:rPr lang="fr-FR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0" name="Object 42">
                <a:extLst>
                  <a:ext uri="{FF2B5EF4-FFF2-40B4-BE49-F238E27FC236}">
                    <a16:creationId xmlns:a16="http://schemas.microsoft.com/office/drawing/2014/main" id="{48D114AC-B94D-555E-7510-D56BC3279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38359" y="1045158"/>
                <a:ext cx="6503863" cy="8029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ZoneTexte 21">
            <a:extLst>
              <a:ext uri="{FF2B5EF4-FFF2-40B4-BE49-F238E27FC236}">
                <a16:creationId xmlns:a16="http://schemas.microsoft.com/office/drawing/2014/main" id="{86FCF771-DBC9-D199-4152-E270417AA423}"/>
              </a:ext>
            </a:extLst>
          </p:cNvPr>
          <p:cNvSpPr txBox="1"/>
          <p:nvPr/>
        </p:nvSpPr>
        <p:spPr>
          <a:xfrm>
            <a:off x="9539215" y="978645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IFM</a:t>
            </a:r>
          </a:p>
        </p:txBody>
      </p:sp>
    </p:spTree>
    <p:extLst>
      <p:ext uri="{BB962C8B-B14F-4D97-AF65-F5344CB8AC3E}">
        <p14:creationId xmlns:p14="http://schemas.microsoft.com/office/powerpoint/2010/main" val="27462154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E7AB4-4431-92F0-07BF-7D2587691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F4105CD-8DB9-576E-B2E3-C74EFE24A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259" y="1746291"/>
            <a:ext cx="5879747" cy="440981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5586A8-B2DE-96EF-D8E2-50870EFA8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0009" y="1746291"/>
            <a:ext cx="5879747" cy="440981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327E890-9B0B-021B-23DF-76D82E954A58}"/>
              </a:ext>
            </a:extLst>
          </p:cNvPr>
          <p:cNvSpPr/>
          <p:nvPr/>
        </p:nvSpPr>
        <p:spPr>
          <a:xfrm>
            <a:off x="4729755" y="2112572"/>
            <a:ext cx="1190500" cy="595250"/>
          </a:xfrm>
          <a:prstGeom prst="roundRect">
            <a:avLst>
              <a:gd name="adj" fmla="val 50000"/>
            </a:avLst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220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25.6 m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B9E0B40-07FA-4C5E-9FCC-2A7F0DC7AAFF}"/>
              </a:ext>
            </a:extLst>
          </p:cNvPr>
          <p:cNvSpPr/>
          <p:nvPr/>
        </p:nvSpPr>
        <p:spPr>
          <a:xfrm>
            <a:off x="8896505" y="2112572"/>
            <a:ext cx="1190500" cy="595250"/>
          </a:xfrm>
          <a:prstGeom prst="roundRect">
            <a:avLst>
              <a:gd name="adj" fmla="val 50000"/>
            </a:avLst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220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39.4 m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BCF2E91-6594-50ED-44D6-CF32F783CE29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alt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IFM: Lissajous figures</a:t>
            </a:r>
            <a:endParaRPr lang="fr-FR" alt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CAABEF6-D6E8-E422-32F4-5C475D832013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space réservé du numéro de diapositive 5">
            <a:extLst>
              <a:ext uri="{FF2B5EF4-FFF2-40B4-BE49-F238E27FC236}">
                <a16:creationId xmlns:a16="http://schemas.microsoft.com/office/drawing/2014/main" id="{F088A77C-C85D-F052-764B-F9C490789C19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32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4CEE462A-4EBA-29C1-4638-6AF3406A9DF4}"/>
              </a:ext>
            </a:extLst>
          </p:cNvPr>
          <p:cNvCxnSpPr>
            <a:cxnSpLocks/>
          </p:cNvCxnSpPr>
          <p:nvPr/>
        </p:nvCxnSpPr>
        <p:spPr>
          <a:xfrm flipV="1">
            <a:off x="10589419" y="3438366"/>
            <a:ext cx="326231" cy="440531"/>
          </a:xfrm>
          <a:prstGeom prst="line">
            <a:avLst/>
          </a:prstGeom>
          <a:ln>
            <a:solidFill>
              <a:srgbClr val="FF6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3BBFF18D-E125-5449-4079-FC46E920D6B6}"/>
              </a:ext>
            </a:extLst>
          </p:cNvPr>
          <p:cNvCxnSpPr>
            <a:cxnSpLocks/>
          </p:cNvCxnSpPr>
          <p:nvPr/>
        </p:nvCxnSpPr>
        <p:spPr>
          <a:xfrm flipH="1" flipV="1">
            <a:off x="10277475" y="2698591"/>
            <a:ext cx="311944" cy="1177925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2489FE41-3F58-154D-D5D2-8E6196D822DE}"/>
              </a:ext>
            </a:extLst>
          </p:cNvPr>
          <p:cNvCxnSpPr>
            <a:cxnSpLocks/>
          </p:cNvCxnSpPr>
          <p:nvPr/>
        </p:nvCxnSpPr>
        <p:spPr>
          <a:xfrm>
            <a:off x="8782050" y="3876516"/>
            <a:ext cx="3708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Arc 41">
            <a:extLst>
              <a:ext uri="{FF2B5EF4-FFF2-40B4-BE49-F238E27FC236}">
                <a16:creationId xmlns:a16="http://schemas.microsoft.com/office/drawing/2014/main" id="{FB927B71-A39F-B504-6AF4-F550DF6A7698}"/>
              </a:ext>
            </a:extLst>
          </p:cNvPr>
          <p:cNvSpPr/>
          <p:nvPr/>
        </p:nvSpPr>
        <p:spPr>
          <a:xfrm>
            <a:off x="9653419" y="2940516"/>
            <a:ext cx="1872000" cy="1872000"/>
          </a:xfrm>
          <a:prstGeom prst="arc">
            <a:avLst>
              <a:gd name="adj1" fmla="val 15575089"/>
              <a:gd name="adj2" fmla="val 0"/>
            </a:avLst>
          </a:prstGeom>
          <a:ln>
            <a:solidFill>
              <a:schemeClr val="tx2">
                <a:lumMod val="50000"/>
                <a:lumOff val="50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Arc 42">
            <a:extLst>
              <a:ext uri="{FF2B5EF4-FFF2-40B4-BE49-F238E27FC236}">
                <a16:creationId xmlns:a16="http://schemas.microsoft.com/office/drawing/2014/main" id="{132D1BA8-6C4D-7859-B15F-0D9AE337D341}"/>
              </a:ext>
            </a:extLst>
          </p:cNvPr>
          <p:cNvSpPr/>
          <p:nvPr/>
        </p:nvSpPr>
        <p:spPr>
          <a:xfrm>
            <a:off x="10271525" y="3552493"/>
            <a:ext cx="648000" cy="648000"/>
          </a:xfrm>
          <a:prstGeom prst="arc">
            <a:avLst>
              <a:gd name="adj1" fmla="val 18677055"/>
              <a:gd name="adj2" fmla="val 0"/>
            </a:avLst>
          </a:prstGeom>
          <a:ln>
            <a:solidFill>
              <a:srgbClr val="FF6A47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5E388EFB-4AAD-905A-C018-6B87F1A826DC}"/>
              </a:ext>
            </a:extLst>
          </p:cNvPr>
          <p:cNvGrpSpPr/>
          <p:nvPr/>
        </p:nvGrpSpPr>
        <p:grpSpPr>
          <a:xfrm>
            <a:off x="11504954" y="1614418"/>
            <a:ext cx="1758170" cy="1262280"/>
            <a:chOff x="11040367" y="1928596"/>
            <a:chExt cx="1758170" cy="126228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23653AD-7A76-708A-E704-BF25C35BBA5C}"/>
                </a:ext>
              </a:extLst>
            </p:cNvPr>
            <p:cNvSpPr/>
            <p:nvPr/>
          </p:nvSpPr>
          <p:spPr>
            <a:xfrm>
              <a:off x="11279868" y="1947646"/>
              <a:ext cx="1513074" cy="124323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ZoneTexte 45">
                  <a:extLst>
                    <a:ext uri="{FF2B5EF4-FFF2-40B4-BE49-F238E27FC236}">
                      <a16:creationId xmlns:a16="http://schemas.microsoft.com/office/drawing/2014/main" id="{7FE52424-974A-1308-F6B2-8D590D08BA00}"/>
                    </a:ext>
                  </a:extLst>
                </p:cNvPr>
                <p:cNvSpPr txBox="1"/>
                <p:nvPr/>
              </p:nvSpPr>
              <p:spPr>
                <a:xfrm>
                  <a:off x="11040367" y="2334444"/>
                  <a:ext cx="1298127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fr-FR" sz="2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1064</m:t>
                            </m:r>
                          </m:sub>
                        </m:sSub>
                      </m:oMath>
                    </m:oMathPara>
                  </a14:m>
                  <a:endParaRPr lang="fr-FR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ZoneTexte 45">
                  <a:extLst>
                    <a:ext uri="{FF2B5EF4-FFF2-40B4-BE49-F238E27FC236}">
                      <a16:creationId xmlns:a16="http://schemas.microsoft.com/office/drawing/2014/main" id="{7FE52424-974A-1308-F6B2-8D590D08BA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40367" y="2334444"/>
                  <a:ext cx="1298127" cy="400110"/>
                </a:xfrm>
                <a:prstGeom prst="rect">
                  <a:avLst/>
                </a:prstGeom>
                <a:blipFill>
                  <a:blip r:embed="rId5"/>
                  <a:stretch>
                    <a:fillRect b="-7692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4EB968CC-D901-8059-58CF-5E61A8BDEDBC}"/>
                    </a:ext>
                  </a:extLst>
                </p:cNvPr>
                <p:cNvSpPr txBox="1"/>
                <p:nvPr/>
              </p:nvSpPr>
              <p:spPr>
                <a:xfrm>
                  <a:off x="11040367" y="1928596"/>
                  <a:ext cx="1298127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fr-FR" sz="200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1064</m:t>
                            </m:r>
                          </m:sub>
                        </m:sSub>
                      </m:oMath>
                    </m:oMathPara>
                  </a14:m>
                  <a:endParaRPr lang="fr-FR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4EB968CC-D901-8059-58CF-5E61A8BDED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40367" y="1928596"/>
                  <a:ext cx="1298127" cy="400110"/>
                </a:xfrm>
                <a:prstGeom prst="rect">
                  <a:avLst/>
                </a:prstGeom>
                <a:blipFill>
                  <a:blip r:embed="rId6"/>
                  <a:stretch>
                    <a:fillRect b="-7576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ZoneTexte 47">
                  <a:extLst>
                    <a:ext uri="{FF2B5EF4-FFF2-40B4-BE49-F238E27FC236}">
                      <a16:creationId xmlns:a16="http://schemas.microsoft.com/office/drawing/2014/main" id="{98CDF8FD-40D5-5B20-FE56-13A564366A52}"/>
                    </a:ext>
                  </a:extLst>
                </p:cNvPr>
                <p:cNvSpPr txBox="1"/>
                <p:nvPr/>
              </p:nvSpPr>
              <p:spPr>
                <a:xfrm>
                  <a:off x="11327493" y="2732048"/>
                  <a:ext cx="1471044" cy="3942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radius </a:t>
                  </a:r>
                  <a14:m>
                    <m:oMath xmlns:m="http://schemas.openxmlformats.org/officeDocument/2006/math">
                      <m:r>
                        <a:rPr lang="fr-FR"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 panose="02040503050406030204" pitchFamily="18" charset="0"/>
                            </a:rPr>
                            <m:t>opt</m:t>
                          </m:r>
                        </m:sub>
                      </m:sSub>
                    </m:oMath>
                  </a14:m>
                  <a:endParaRPr lang="fr-FR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8" name="ZoneTexte 47">
                  <a:extLst>
                    <a:ext uri="{FF2B5EF4-FFF2-40B4-BE49-F238E27FC236}">
                      <a16:creationId xmlns:a16="http://schemas.microsoft.com/office/drawing/2014/main" id="{98CDF8FD-40D5-5B20-FE56-13A564366A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27493" y="2732048"/>
                  <a:ext cx="1471044" cy="394210"/>
                </a:xfrm>
                <a:prstGeom prst="rect">
                  <a:avLst/>
                </a:prstGeom>
                <a:blipFill>
                  <a:blip r:embed="rId7"/>
                  <a:stretch>
                    <a:fillRect l="-3306" t="-7692" b="-16923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E081E68F-1F1B-4FD9-66FF-4B1AF67BD5AD}"/>
              </a:ext>
            </a:extLst>
          </p:cNvPr>
          <p:cNvSpPr txBox="1"/>
          <p:nvPr/>
        </p:nvSpPr>
        <p:spPr>
          <a:xfrm>
            <a:off x="667790" y="2999000"/>
            <a:ext cx="3531817" cy="1767125"/>
          </a:xfrm>
          <a:prstGeom prst="rect">
            <a:avLst/>
          </a:prstGeom>
          <a:solidFill>
            <a:srgbClr val="A7CADC">
              <a:alpha val="50196"/>
            </a:srgbClr>
          </a:solidFill>
          <a:ln>
            <a:solidFill>
              <a:schemeClr val="tx1"/>
            </a:solidFill>
          </a:ln>
        </p:spPr>
        <p:txBody>
          <a:bodyPr wrap="square" tIns="119050" bIns="119050" rtlCol="0">
            <a:spAutoFit/>
          </a:bodyPr>
          <a:lstStyle>
            <a:defPPr>
              <a:defRPr lang="fr-FR"/>
            </a:defPPr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984" dirty="0"/>
              <a:t>The x-y plane, where each axis represents 10</a:t>
            </a:r>
            <a:r>
              <a:rPr lang="en-US" sz="1984" baseline="30000" dirty="0"/>
              <a:t>-6</a:t>
            </a:r>
            <a:r>
              <a:rPr lang="en-US" sz="1984" dirty="0"/>
              <a:t> of the ADC value from 0 to 2</a:t>
            </a:r>
            <a:r>
              <a:rPr lang="en-US" sz="1984" baseline="30000" dirty="0"/>
              <a:t>23</a:t>
            </a:r>
            <a:r>
              <a:rPr lang="en-US" sz="1984" dirty="0"/>
              <a:t>-1.</a:t>
            </a:r>
          </a:p>
          <a:p>
            <a:endParaRPr lang="en-US" sz="1984" dirty="0"/>
          </a:p>
          <a:p>
            <a:r>
              <a:rPr lang="en-US" sz="1984" dirty="0"/>
              <a:t>The observation time is 20 s.</a:t>
            </a:r>
            <a:endParaRPr lang="fr-FR" sz="1984" dirty="0"/>
          </a:p>
        </p:txBody>
      </p:sp>
    </p:spTree>
    <p:extLst>
      <p:ext uri="{BB962C8B-B14F-4D97-AF65-F5344CB8AC3E}">
        <p14:creationId xmlns:p14="http://schemas.microsoft.com/office/powerpoint/2010/main" val="25547456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5B46D-8B4B-0F7C-30F7-1327E1C9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71CD8701-479B-319D-66CD-39180F78B8FA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alt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IFM: Lissajous figures</a:t>
            </a:r>
            <a:endParaRPr lang="fr-FR" alt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705646FC-4E14-88BF-5CE6-3FE4952F37EB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space réservé du numéro de diapositive 5">
            <a:extLst>
              <a:ext uri="{FF2B5EF4-FFF2-40B4-BE49-F238E27FC236}">
                <a16:creationId xmlns:a16="http://schemas.microsoft.com/office/drawing/2014/main" id="{5A61F6E5-C598-1EA8-C35F-B8DC98033289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33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8AE02AA-F8C7-E0A5-3813-66A53F856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0009" y="1747093"/>
            <a:ext cx="5879747" cy="440981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F7F7185-1978-8A56-3B26-94DDC6E301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93491" y="1747093"/>
            <a:ext cx="5879747" cy="440981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B357F03-2E80-6FDA-C3BF-EA6F4E24AA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3259" y="1747093"/>
            <a:ext cx="5879747" cy="440981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03D8611-5C43-A20C-04AE-81E4B633FA63}"/>
              </a:ext>
            </a:extLst>
          </p:cNvPr>
          <p:cNvSpPr/>
          <p:nvPr/>
        </p:nvSpPr>
        <p:spPr>
          <a:xfrm>
            <a:off x="4726461" y="2116402"/>
            <a:ext cx="2142900" cy="595250"/>
          </a:xfrm>
          <a:prstGeom prst="roundRect">
            <a:avLst>
              <a:gd name="adj" fmla="val 50000"/>
            </a:avLst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220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53.4 m + 1 cm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F7BB2CD-AF57-34A2-C46C-A75CB45FE0A2}"/>
              </a:ext>
            </a:extLst>
          </p:cNvPr>
          <p:cNvSpPr/>
          <p:nvPr/>
        </p:nvSpPr>
        <p:spPr>
          <a:xfrm>
            <a:off x="8891742" y="2116401"/>
            <a:ext cx="1190500" cy="595250"/>
          </a:xfrm>
          <a:prstGeom prst="roundRect">
            <a:avLst>
              <a:gd name="adj" fmla="val 50000"/>
            </a:avLst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220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66.0 m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5B7FA96-6645-480B-4A8F-1E8B75E057F2}"/>
              </a:ext>
            </a:extLst>
          </p:cNvPr>
          <p:cNvSpPr/>
          <p:nvPr/>
        </p:nvSpPr>
        <p:spPr>
          <a:xfrm>
            <a:off x="559711" y="2116401"/>
            <a:ext cx="1190500" cy="595250"/>
          </a:xfrm>
          <a:prstGeom prst="roundRect">
            <a:avLst>
              <a:gd name="adj" fmla="val 50000"/>
            </a:avLst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220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53.4 m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7622320-AABE-F86D-4D2A-E9DD421F3F01}"/>
              </a:ext>
            </a:extLst>
          </p:cNvPr>
          <p:cNvSpPr/>
          <p:nvPr/>
        </p:nvSpPr>
        <p:spPr>
          <a:xfrm>
            <a:off x="755234" y="5031774"/>
            <a:ext cx="2976250" cy="714300"/>
          </a:xfrm>
          <a:prstGeom prst="roundRect">
            <a:avLst>
              <a:gd name="adj" fmla="val 50000"/>
            </a:avLst>
          </a:prstGeom>
          <a:solidFill>
            <a:srgbClr val="A7C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984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unfavourable</a:t>
            </a:r>
            <a:r>
              <a:rPr lang="en-US" sz="1984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distance</a:t>
            </a:r>
            <a:br>
              <a:rPr lang="en-US" sz="1984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84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poor alignment</a:t>
            </a:r>
            <a:endParaRPr lang="fr-FR" sz="1984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893232A-257F-5FC4-58B8-60E626059AF0}"/>
              </a:ext>
            </a:extLst>
          </p:cNvPr>
          <p:cNvSpPr/>
          <p:nvPr/>
        </p:nvSpPr>
        <p:spPr>
          <a:xfrm>
            <a:off x="4921984" y="5031774"/>
            <a:ext cx="2976250" cy="714300"/>
          </a:xfrm>
          <a:prstGeom prst="roundRect">
            <a:avLst>
              <a:gd name="adj" fmla="val 50000"/>
            </a:avLst>
          </a:prstGeom>
          <a:solidFill>
            <a:srgbClr val="A7CA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984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favourable</a:t>
            </a:r>
            <a:r>
              <a:rPr lang="en-US" sz="1984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distance</a:t>
            </a:r>
            <a:br>
              <a:rPr lang="en-US" sz="1984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84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good alignment</a:t>
            </a:r>
            <a:endParaRPr lang="fr-FR" sz="1984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5A79009-B51C-F6E1-F4BB-0FB18B6EA86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6890" t="10167" r="11145" b="77631"/>
          <a:stretch>
            <a:fillRect/>
          </a:stretch>
        </p:blipFill>
        <p:spPr>
          <a:xfrm>
            <a:off x="2692611" y="2146663"/>
            <a:ext cx="1291444" cy="538102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C9545101-E5A9-9614-4697-2E15D6BE7028}"/>
              </a:ext>
            </a:extLst>
          </p:cNvPr>
          <p:cNvSpPr txBox="1"/>
          <p:nvPr/>
        </p:nvSpPr>
        <p:spPr>
          <a:xfrm>
            <a:off x="1046001" y="2928745"/>
            <a:ext cx="2420845" cy="583040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tIns="0" bIns="39683">
            <a:spAutoFit/>
          </a:bodyPr>
          <a:lstStyle/>
          <a:p>
            <a:pPr algn="ctr"/>
            <a:r>
              <a:rPr lang="fr-FR" sz="1764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fr-FR" sz="1764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the </a:t>
            </a:r>
            <a:r>
              <a:rPr lang="fr-FR" sz="1764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</a:t>
            </a:r>
            <a:r>
              <a:rPr lang="fr-FR" sz="1764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764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</a:t>
            </a:r>
            <a:r>
              <a:rPr lang="fr-FR" sz="1764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good performance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C215DA5-924B-12C7-B890-C9ED708677E7}"/>
              </a:ext>
            </a:extLst>
          </p:cNvPr>
          <p:cNvSpPr txBox="1"/>
          <p:nvPr/>
        </p:nvSpPr>
        <p:spPr>
          <a:xfrm>
            <a:off x="1046001" y="4233072"/>
            <a:ext cx="2420845" cy="583040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tIns="0" bIns="39683">
            <a:spAutoFit/>
          </a:bodyPr>
          <a:lstStyle>
            <a:defPPr>
              <a:defRPr lang="fr-FR"/>
            </a:defPPr>
            <a:lvl1pPr algn="ctr">
              <a:defRPr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sz="1764" dirty="0">
                <a:solidFill>
                  <a:srgbClr val="2121FF"/>
                </a:solidFill>
              </a:rPr>
              <a:t>Phase </a:t>
            </a:r>
            <a:r>
              <a:rPr lang="fr-FR" sz="1764" dirty="0" err="1">
                <a:solidFill>
                  <a:srgbClr val="2121FF"/>
                </a:solidFill>
              </a:rPr>
              <a:t>accuracy</a:t>
            </a:r>
            <a:r>
              <a:rPr lang="fr-FR" sz="1764" dirty="0">
                <a:solidFill>
                  <a:srgbClr val="2121FF"/>
                </a:solidFill>
              </a:rPr>
              <a:t> </a:t>
            </a:r>
            <a:r>
              <a:rPr lang="fr-FR" sz="1764" dirty="0" err="1">
                <a:solidFill>
                  <a:srgbClr val="2121FF"/>
                </a:solidFill>
              </a:rPr>
              <a:t>degraded</a:t>
            </a:r>
            <a:r>
              <a:rPr lang="fr-FR" sz="1764" dirty="0">
                <a:solidFill>
                  <a:srgbClr val="2121FF"/>
                </a:solidFill>
              </a:rPr>
              <a:t> at </a:t>
            </a:r>
            <a:r>
              <a:rPr lang="fr-FR" sz="1764" dirty="0" err="1">
                <a:solidFill>
                  <a:srgbClr val="2121FF"/>
                </a:solidFill>
              </a:rPr>
              <a:t>this</a:t>
            </a:r>
            <a:r>
              <a:rPr lang="fr-FR" sz="1764" dirty="0">
                <a:solidFill>
                  <a:srgbClr val="2121FF"/>
                </a:solidFill>
              </a:rPr>
              <a:t> </a:t>
            </a:r>
            <a:r>
              <a:rPr lang="fr-FR" sz="1764" dirty="0" err="1">
                <a:solidFill>
                  <a:srgbClr val="2121FF"/>
                </a:solidFill>
              </a:rPr>
              <a:t>level</a:t>
            </a:r>
            <a:endParaRPr lang="fr-FR" sz="1764" dirty="0">
              <a:solidFill>
                <a:srgbClr val="2121FF"/>
              </a:solidFill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6C273F94-F789-9BE6-F9AC-04D1D933196E}"/>
              </a:ext>
            </a:extLst>
          </p:cNvPr>
          <p:cNvCxnSpPr/>
          <p:nvPr/>
        </p:nvCxnSpPr>
        <p:spPr>
          <a:xfrm>
            <a:off x="2252907" y="3454717"/>
            <a:ext cx="0" cy="215241"/>
          </a:xfrm>
          <a:prstGeom prst="line">
            <a:avLst/>
          </a:prstGeom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D3A45BCC-E866-6C58-3C39-4D8EF44043CC}"/>
              </a:ext>
            </a:extLst>
          </p:cNvPr>
          <p:cNvCxnSpPr>
            <a:cxnSpLocks/>
          </p:cNvCxnSpPr>
          <p:nvPr/>
        </p:nvCxnSpPr>
        <p:spPr>
          <a:xfrm flipV="1">
            <a:off x="2252330" y="3958695"/>
            <a:ext cx="0" cy="288738"/>
          </a:xfrm>
          <a:prstGeom prst="line">
            <a:avLst/>
          </a:prstGeom>
          <a:ln>
            <a:solidFill>
              <a:srgbClr val="2121FF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2669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BBF79D6-223A-9770-0454-9D36FAA42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1960" y="2843733"/>
            <a:ext cx="2667000" cy="40005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1B29DCE-C617-A55B-84E7-3E2375F26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508" y="2843733"/>
            <a:ext cx="2667000" cy="40005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FD4CC8-E684-E3CE-8A9F-56733A9963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7719" y="2843733"/>
            <a:ext cx="2667000" cy="40005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10F2BF7-F75B-E49C-6272-642B456E50A6}"/>
              </a:ext>
            </a:extLst>
          </p:cNvPr>
          <p:cNvSpPr txBox="1"/>
          <p:nvPr/>
        </p:nvSpPr>
        <p:spPr>
          <a:xfrm>
            <a:off x="2888879" y="4541326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2.4 µm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FA9D098-9699-9C7E-4C49-88A515B34CA5}"/>
              </a:ext>
            </a:extLst>
          </p:cNvPr>
          <p:cNvSpPr txBox="1"/>
          <p:nvPr/>
        </p:nvSpPr>
        <p:spPr>
          <a:xfrm>
            <a:off x="10675038" y="4542183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5.9 µm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159AEFE-E9E1-2EE2-5531-6C23C8C468E3}"/>
              </a:ext>
            </a:extLst>
          </p:cNvPr>
          <p:cNvSpPr txBox="1"/>
          <p:nvPr/>
        </p:nvSpPr>
        <p:spPr>
          <a:xfrm>
            <a:off x="6748180" y="4542183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2EB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3.6 µm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A7199E7-4528-661E-E153-3B467D509BEF}"/>
              </a:ext>
            </a:extLst>
          </p:cNvPr>
          <p:cNvSpPr txBox="1"/>
          <p:nvPr/>
        </p:nvSpPr>
        <p:spPr>
          <a:xfrm>
            <a:off x="1762823" y="2424157"/>
            <a:ext cx="1980029" cy="6848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532 nm – 633 nm</a:t>
            </a:r>
          </a:p>
          <a:p>
            <a:pPr algn="ctr"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48 candidates</a:t>
            </a:r>
            <a:endParaRPr lang="fr-F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EF56DE1-83FC-BA80-E60A-8272224187C9}"/>
              </a:ext>
            </a:extLst>
          </p:cNvPr>
          <p:cNvSpPr txBox="1"/>
          <p:nvPr/>
        </p:nvSpPr>
        <p:spPr>
          <a:xfrm>
            <a:off x="9461043" y="2421538"/>
            <a:ext cx="2108269" cy="6848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532 nm – 1064 nm</a:t>
            </a:r>
          </a:p>
          <a:p>
            <a:pPr algn="ctr"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22 candidates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BB9F237-0227-3D49-C439-F874A078CB18}"/>
              </a:ext>
            </a:extLst>
          </p:cNvPr>
          <p:cNvSpPr txBox="1"/>
          <p:nvPr/>
        </p:nvSpPr>
        <p:spPr>
          <a:xfrm>
            <a:off x="5543710" y="2424157"/>
            <a:ext cx="2108269" cy="6848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fr-FR" dirty="0">
                <a:solidFill>
                  <a:srgbClr val="2EB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633 nm – 1064 nm</a:t>
            </a:r>
          </a:p>
          <a:p>
            <a:pPr algn="ctr"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30 candidates</a:t>
            </a:r>
            <a:endParaRPr lang="fr-FR" dirty="0">
              <a:solidFill>
                <a:srgbClr val="2EB8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6AD0D48-4300-16D1-A8E3-7E256465957C}"/>
              </a:ext>
            </a:extLst>
          </p:cNvPr>
          <p:cNvCxnSpPr>
            <a:cxnSpLocks/>
          </p:cNvCxnSpPr>
          <p:nvPr/>
        </p:nvCxnSpPr>
        <p:spPr>
          <a:xfrm>
            <a:off x="3132408" y="4882083"/>
            <a:ext cx="0" cy="112057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702FF8B-D913-7691-3064-7D31FF8EA242}"/>
              </a:ext>
            </a:extLst>
          </p:cNvPr>
          <p:cNvCxnSpPr>
            <a:cxnSpLocks/>
          </p:cNvCxnSpPr>
          <p:nvPr/>
        </p:nvCxnSpPr>
        <p:spPr>
          <a:xfrm flipV="1">
            <a:off x="3132408" y="3377133"/>
            <a:ext cx="0" cy="120967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7215D9D3-E334-7929-2E94-9CF9195110F2}"/>
              </a:ext>
            </a:extLst>
          </p:cNvPr>
          <p:cNvSpPr/>
          <p:nvPr/>
        </p:nvSpPr>
        <p:spPr bwMode="auto">
          <a:xfrm>
            <a:off x="1" y="-1"/>
            <a:ext cx="13439775" cy="7394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75000"/>
              </a:lnSpc>
              <a:buClrTx/>
              <a:buSzTx/>
              <a:buFontTx/>
              <a:buNone/>
            </a:pPr>
            <a:r>
              <a:rPr lang="en-US" alt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IFM: Dispersion candidates</a:t>
            </a:r>
            <a:endParaRPr lang="fr-FR" altLang="fr-F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A0D2078-7741-853E-9099-C0FCC6ECB2CA}"/>
              </a:ext>
            </a:extLst>
          </p:cNvPr>
          <p:cNvSpPr/>
          <p:nvPr/>
        </p:nvSpPr>
        <p:spPr>
          <a:xfrm>
            <a:off x="-85725" y="184551"/>
            <a:ext cx="592733" cy="3429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FD6C3F0E-99ED-6139-CFCF-FA3D26857FD2}"/>
              </a:ext>
            </a:extLst>
          </p:cNvPr>
          <p:cNvSpPr txBox="1">
            <a:spLocks/>
          </p:cNvSpPr>
          <p:nvPr/>
        </p:nvSpPr>
        <p:spPr>
          <a:xfrm>
            <a:off x="-152715" y="143484"/>
            <a:ext cx="644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323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0AFF791-DFFF-4D61-8434-9E5A4965344C}" type="slidenum">
              <a:rPr lang="en-US" altLang="fr-FR" sz="240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34</a:t>
            </a:fld>
            <a:endParaRPr lang="en-US" altLang="fr-FR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5188B01-6AE3-6C58-71D5-1A9E14CE12FF}"/>
              </a:ext>
            </a:extLst>
          </p:cNvPr>
          <p:cNvSpPr txBox="1"/>
          <p:nvPr/>
        </p:nvSpPr>
        <p:spPr>
          <a:xfrm>
            <a:off x="5207719" y="974358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Curves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obtained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by a simulation</a:t>
            </a:r>
          </a:p>
        </p:txBody>
      </p:sp>
    </p:spTree>
    <p:extLst>
      <p:ext uri="{BB962C8B-B14F-4D97-AF65-F5344CB8AC3E}">
        <p14:creationId xmlns:p14="http://schemas.microsoft.com/office/powerpoint/2010/main" val="18394232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4A6EAE20000149BFDDEFBCE152738C" ma:contentTypeVersion="12" ma:contentTypeDescription="Crée un document." ma:contentTypeScope="" ma:versionID="fcf4e393ff7e80aa4488f030de87625e">
  <xsd:schema xmlns:xsd="http://www.w3.org/2001/XMLSchema" xmlns:xs="http://www.w3.org/2001/XMLSchema" xmlns:p="http://schemas.microsoft.com/office/2006/metadata/properties" xmlns:ns3="42f79e05-182d-4958-b36f-a95f5b5e8dd1" targetNamespace="http://schemas.microsoft.com/office/2006/metadata/properties" ma:root="true" ma:fieldsID="764519aa3f27f37a0b5a8866afef89b4" ns3:_="">
    <xsd:import namespace="42f79e05-182d-4958-b36f-a95f5b5e8dd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f79e05-182d-4958-b36f-a95f5b5e8d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2f79e05-182d-4958-b36f-a95f5b5e8dd1" xsi:nil="true"/>
  </documentManagement>
</p:properties>
</file>

<file path=customXml/itemProps1.xml><?xml version="1.0" encoding="utf-8"?>
<ds:datastoreItem xmlns:ds="http://schemas.openxmlformats.org/officeDocument/2006/customXml" ds:itemID="{55703B91-91E5-4AF1-B27A-7FC9EF2490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46C00E-AE06-4E5D-A4C8-8611321746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f79e05-182d-4958-b36f-a95f5b5e8d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8F30AAD-683D-4729-B51C-6F39FF5A3DDB}">
  <ds:schemaRefs>
    <ds:schemaRef ds:uri="http://schemas.microsoft.com/office/2006/metadata/properties"/>
    <ds:schemaRef ds:uri="42f79e05-182d-4958-b36f-a95f5b5e8dd1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38417</TotalTime>
  <Words>2407</Words>
  <Application>Microsoft Office PowerPoint</Application>
  <PresentationFormat>Personnalisé</PresentationFormat>
  <Paragraphs>456</Paragraphs>
  <Slides>34</Slides>
  <Notes>31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45" baseType="lpstr">
      <vt:lpstr>ＭＳ Ｐゴシック</vt:lpstr>
      <vt:lpstr>Aptos</vt:lpstr>
      <vt:lpstr>Aptos Display</vt:lpstr>
      <vt:lpstr>Arial</vt:lpstr>
      <vt:lpstr>Calibri</vt:lpstr>
      <vt:lpstr>Cambria</vt:lpstr>
      <vt:lpstr>Cambria Math</vt:lpstr>
      <vt:lpstr>Lato</vt:lpstr>
      <vt:lpstr>Roboto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Wallerand Jean-Pierre</dc:creator>
  <cp:lastModifiedBy>GUILLORY Joffray</cp:lastModifiedBy>
  <cp:revision>883</cp:revision>
  <cp:lastPrinted>2024-09-12T15:01:31Z</cp:lastPrinted>
  <dcterms:created xsi:type="dcterms:W3CDTF">2009-04-16T09:32:33Z</dcterms:created>
  <dcterms:modified xsi:type="dcterms:W3CDTF">2026-09-25T17:04:17Z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0x010100454A6EAE20000149BFDDEFBCE152738C</vt:lpwstr>
  </property>
</Properties>
</file>