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9"/>
  </p:notesMasterIdLst>
  <p:sldIdLst>
    <p:sldId id="256" r:id="rId2"/>
    <p:sldId id="266" r:id="rId3"/>
    <p:sldId id="281" r:id="rId4"/>
    <p:sldId id="269" r:id="rId5"/>
    <p:sldId id="270" r:id="rId6"/>
    <p:sldId id="271" r:id="rId7"/>
    <p:sldId id="342" r:id="rId8"/>
    <p:sldId id="343" r:id="rId9"/>
    <p:sldId id="344" r:id="rId10"/>
    <p:sldId id="349" r:id="rId11"/>
    <p:sldId id="348" r:id="rId12"/>
    <p:sldId id="347" r:id="rId13"/>
    <p:sldId id="346" r:id="rId14"/>
    <p:sldId id="354" r:id="rId15"/>
    <p:sldId id="355" r:id="rId16"/>
    <p:sldId id="353" r:id="rId17"/>
    <p:sldId id="345" r:id="rId18"/>
    <p:sldId id="272" r:id="rId19"/>
    <p:sldId id="356" r:id="rId20"/>
    <p:sldId id="357" r:id="rId21"/>
    <p:sldId id="358" r:id="rId22"/>
    <p:sldId id="273" r:id="rId23"/>
    <p:sldId id="257" r:id="rId24"/>
    <p:sldId id="274" r:id="rId25"/>
    <p:sldId id="363" r:id="rId26"/>
    <p:sldId id="276" r:id="rId27"/>
    <p:sldId id="364" r:id="rId28"/>
    <p:sldId id="361" r:id="rId29"/>
    <p:sldId id="365" r:id="rId30"/>
    <p:sldId id="362" r:id="rId31"/>
    <p:sldId id="366" r:id="rId32"/>
    <p:sldId id="360" r:id="rId33"/>
    <p:sldId id="2856" r:id="rId34"/>
    <p:sldId id="277" r:id="rId35"/>
    <p:sldId id="367" r:id="rId36"/>
    <p:sldId id="368" r:id="rId37"/>
    <p:sldId id="263" r:id="rId38"/>
  </p:sldIdLst>
  <p:sldSz cx="10160000" cy="5715000"/>
  <p:notesSz cx="6794500" cy="9931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orient="horz" pos="288" userDrawn="1">
          <p15:clr>
            <a:srgbClr val="A4A3A4"/>
          </p15:clr>
        </p15:guide>
        <p15:guide id="3" orient="horz" pos="3312" userDrawn="1">
          <p15:clr>
            <a:srgbClr val="A4A3A4"/>
          </p15:clr>
        </p15:guide>
        <p15:guide id="4" orient="horz" pos="855" userDrawn="1">
          <p15:clr>
            <a:srgbClr val="A4A3A4"/>
          </p15:clr>
        </p15:guide>
        <p15:guide id="5" pos="3200" userDrawn="1">
          <p15:clr>
            <a:srgbClr val="A4A3A4"/>
          </p15:clr>
        </p15:guide>
        <p15:guide id="6" pos="579" userDrawn="1">
          <p15:clr>
            <a:srgbClr val="A4A3A4"/>
          </p15:clr>
        </p15:guide>
        <p15:guide id="7" pos="582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B7B9BA"/>
    <a:srgbClr val="ED7703"/>
    <a:srgbClr val="132577"/>
    <a:srgbClr val="4E5B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howGuides="1">
      <p:cViewPr varScale="1">
        <p:scale>
          <a:sx n="161" d="100"/>
          <a:sy n="161" d="100"/>
        </p:scale>
        <p:origin x="1104" y="144"/>
      </p:cViewPr>
      <p:guideLst>
        <p:guide orient="horz" pos="1800"/>
        <p:guide orient="horz" pos="288"/>
        <p:guide orient="horz" pos="3312"/>
        <p:guide orient="horz" pos="855"/>
        <p:guide pos="3200"/>
        <p:guide pos="579"/>
        <p:guide pos="5821"/>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4283" cy="49657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48645" y="0"/>
            <a:ext cx="2944283" cy="496570"/>
          </a:xfrm>
          <a:prstGeom prst="rect">
            <a:avLst/>
          </a:prstGeom>
        </p:spPr>
        <p:txBody>
          <a:bodyPr vert="horz" lIns="91440" tIns="45720" rIns="91440" bIns="45720" rtlCol="0"/>
          <a:lstStyle>
            <a:lvl1pPr algn="r">
              <a:defRPr sz="1200"/>
            </a:lvl1pPr>
          </a:lstStyle>
          <a:p>
            <a:fld id="{D680E798-53FF-4C51-A981-953463752515}" type="datetimeFigureOut">
              <a:rPr lang="fr-FR" smtClean="0"/>
              <a:pPr/>
              <a:t>30/09/2026</a:t>
            </a:fld>
            <a:endParaRPr lang="fr-FR"/>
          </a:p>
        </p:txBody>
      </p:sp>
      <p:sp>
        <p:nvSpPr>
          <p:cNvPr id="4" name="Espace réservé de l'image des diapositives 3"/>
          <p:cNvSpPr>
            <a:spLocks noGrp="1" noRot="1" noChangeAspect="1"/>
          </p:cNvSpPr>
          <p:nvPr>
            <p:ph type="sldImg" idx="2"/>
          </p:nvPr>
        </p:nvSpPr>
        <p:spPr>
          <a:xfrm>
            <a:off x="87313" y="744538"/>
            <a:ext cx="6619875" cy="372427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450" y="4717415"/>
            <a:ext cx="5435600" cy="446913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33106"/>
            <a:ext cx="2944283" cy="49657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48645" y="9433106"/>
            <a:ext cx="2944283" cy="496570"/>
          </a:xfrm>
          <a:prstGeom prst="rect">
            <a:avLst/>
          </a:prstGeom>
        </p:spPr>
        <p:txBody>
          <a:bodyPr vert="horz" lIns="91440" tIns="45720" rIns="91440" bIns="45720" rtlCol="0" anchor="b"/>
          <a:lstStyle>
            <a:lvl1pPr algn="r">
              <a:defRPr sz="1200"/>
            </a:lvl1pPr>
          </a:lstStyle>
          <a:p>
            <a:fld id="{1B06CD8F-B7ED-4A05-9FB1-A01CC0EF02CC}" type="slidenum">
              <a:rPr lang="fr-FR" smtClean="0"/>
              <a:pPr/>
              <a:t>‹#›</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D74DA59C-37C6-9E41-852E-D2B84D7611E0}" type="slidenum">
              <a:rPr lang="en-US" smtClean="0"/>
              <a:t>23</a:t>
            </a:fld>
            <a:endParaRPr lang="en-US"/>
          </a:p>
        </p:txBody>
      </p:sp>
    </p:spTree>
    <p:extLst>
      <p:ext uri="{BB962C8B-B14F-4D97-AF65-F5344CB8AC3E}">
        <p14:creationId xmlns:p14="http://schemas.microsoft.com/office/powerpoint/2010/main" val="12070222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Cover page">
    <p:spTree>
      <p:nvGrpSpPr>
        <p:cNvPr id="1" name=""/>
        <p:cNvGrpSpPr/>
        <p:nvPr/>
      </p:nvGrpSpPr>
      <p:grpSpPr>
        <a:xfrm>
          <a:off x="0" y="0"/>
          <a:ext cx="0" cy="0"/>
          <a:chOff x="0" y="0"/>
          <a:chExt cx="0" cy="0"/>
        </a:xfrm>
      </p:grpSpPr>
      <p:sp>
        <p:nvSpPr>
          <p:cNvPr id="2" name="Titre 1"/>
          <p:cNvSpPr>
            <a:spLocks noGrp="1"/>
          </p:cNvSpPr>
          <p:nvPr>
            <p:ph type="ctrTitle" hasCustomPrompt="1"/>
          </p:nvPr>
        </p:nvSpPr>
        <p:spPr bwMode="gray">
          <a:xfrm>
            <a:off x="918988" y="2"/>
            <a:ext cx="8322028" cy="457729"/>
          </a:xfrm>
          <a:noFill/>
        </p:spPr>
        <p:txBody>
          <a:bodyPr anchor="b" anchorCtr="0"/>
          <a:lstStyle>
            <a:lvl1pPr>
              <a:defRPr sz="1200">
                <a:solidFill>
                  <a:schemeClr val="bg1"/>
                </a:solidFill>
              </a:defRPr>
            </a:lvl1pPr>
          </a:lstStyle>
          <a:p>
            <a:r>
              <a:rPr lang="en-US" noProof="0" dirty="0"/>
              <a:t>Click to edit Master title style</a:t>
            </a:r>
          </a:p>
        </p:txBody>
      </p:sp>
      <p:sp>
        <p:nvSpPr>
          <p:cNvPr id="3" name="Sous-titre 2"/>
          <p:cNvSpPr>
            <a:spLocks noGrp="1"/>
          </p:cNvSpPr>
          <p:nvPr>
            <p:ph type="subTitle" idx="1" hasCustomPrompt="1"/>
          </p:nvPr>
        </p:nvSpPr>
        <p:spPr bwMode="gray">
          <a:xfrm>
            <a:off x="918987" y="457729"/>
            <a:ext cx="8322028" cy="479558"/>
          </a:xfrm>
        </p:spPr>
        <p:txBody>
          <a:bodyPr/>
          <a:lstStyle>
            <a:lvl1pPr marL="0" indent="0" algn="l">
              <a:buNone/>
              <a:defRPr sz="12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a:t>Click to edit Master subtitle style</a:t>
            </a:r>
          </a:p>
        </p:txBody>
      </p:sp>
      <p:sp>
        <p:nvSpPr>
          <p:cNvPr id="12" name="Espace réservé de la date 11"/>
          <p:cNvSpPr>
            <a:spLocks noGrp="1"/>
          </p:cNvSpPr>
          <p:nvPr>
            <p:ph type="dt" sz="half" idx="10"/>
          </p:nvPr>
        </p:nvSpPr>
        <p:spPr/>
        <p:txBody>
          <a:bodyPr/>
          <a:lstStyle/>
          <a:p>
            <a:r>
              <a:rPr lang="en-US" noProof="0"/>
              <a:t>26/07/2013</a:t>
            </a:r>
          </a:p>
        </p:txBody>
      </p:sp>
      <p:sp>
        <p:nvSpPr>
          <p:cNvPr id="13" name="Espace réservé du numéro de diapositive 12"/>
          <p:cNvSpPr>
            <a:spLocks noGrp="1"/>
          </p:cNvSpPr>
          <p:nvPr>
            <p:ph type="sldNum" sz="quarter" idx="11"/>
          </p:nvPr>
        </p:nvSpPr>
        <p:spPr/>
        <p:txBody>
          <a:bodyPr/>
          <a:lstStyle>
            <a:lvl1pPr>
              <a:defRPr>
                <a:solidFill>
                  <a:schemeClr val="bg1"/>
                </a:solidFill>
              </a:defRPr>
            </a:lvl1pPr>
          </a:lstStyle>
          <a:p>
            <a:r>
              <a:rPr lang="en-US" noProof="0"/>
              <a:t>Page </a:t>
            </a:r>
            <a:fld id="{733122C9-A0B9-462F-8757-0847AD287B63}" type="slidenum">
              <a:rPr lang="en-US" noProof="0" smtClean="0"/>
              <a:pPr/>
              <a:t>‹#›</a:t>
            </a:fld>
            <a:endParaRPr lang="en-US" noProof="0"/>
          </a:p>
        </p:txBody>
      </p:sp>
      <p:sp>
        <p:nvSpPr>
          <p:cNvPr id="14" name="Espace réservé du pied de page 13"/>
          <p:cNvSpPr>
            <a:spLocks noGrp="1"/>
          </p:cNvSpPr>
          <p:nvPr>
            <p:ph type="ftr" sz="quarter" idx="12"/>
          </p:nvPr>
        </p:nvSpPr>
        <p:spPr/>
        <p:txBody>
          <a:bodyPr/>
          <a:lstStyle>
            <a:lvl1pPr>
              <a:defRPr>
                <a:solidFill>
                  <a:schemeClr val="bg1"/>
                </a:solidFill>
              </a:defRPr>
            </a:lvl1pPr>
          </a:lstStyle>
          <a:p>
            <a:r>
              <a:rPr lang="en-US" noProof="0"/>
              <a:t>IWAA 2026 KEK, Tsukuba Japan, 5-9 Oct 2026 - The ESRF SR Realignment Campaign</a:t>
            </a:r>
            <a:endParaRPr lang="en-US" noProof="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a:xfrm>
            <a:off x="808000" y="126000"/>
            <a:ext cx="9152000" cy="496800"/>
          </a:xfrm>
          <a:solidFill>
            <a:schemeClr val="accent1"/>
          </a:solidFill>
        </p:spPr>
        <p:txBody>
          <a:bodyPr lIns="108000" tIns="0" rIns="108000" anchor="ctr" anchorCtr="0"/>
          <a:lstStyle>
            <a:lvl1pPr>
              <a:lnSpc>
                <a:spcPct val="85000"/>
              </a:lnSpc>
              <a:defRPr sz="2500">
                <a:solidFill>
                  <a:schemeClr val="bg1"/>
                </a:solidFill>
              </a:defRPr>
            </a:lvl1pPr>
          </a:lstStyle>
          <a:p>
            <a:r>
              <a:rPr lang="en-US" noProof="0" dirty="0"/>
              <a:t>Click to edit Master title style</a:t>
            </a:r>
          </a:p>
        </p:txBody>
      </p:sp>
      <p:sp>
        <p:nvSpPr>
          <p:cNvPr id="3" name="Espace réservé du contenu 2"/>
          <p:cNvSpPr>
            <a:spLocks noGrp="1"/>
          </p:cNvSpPr>
          <p:nvPr>
            <p:ph idx="1" hasCustomPrompt="1"/>
          </p:nvPr>
        </p:nvSpPr>
        <p:spPr bwMode="gray">
          <a:xfrm>
            <a:off x="3724000" y="915000"/>
            <a:ext cx="6236000" cy="2970000"/>
          </a:xfrm>
          <a:solidFill>
            <a:srgbClr val="4E5B99"/>
          </a:solidFill>
        </p:spPr>
        <p:txBody>
          <a:bodyPr lIns="216000" tIns="252000"/>
          <a:lstStyle>
            <a:lvl1pPr marL="0" indent="0">
              <a:spcAft>
                <a:spcPts val="300"/>
              </a:spcAft>
              <a:buFont typeface="Arial" pitchFamily="34" charset="0"/>
              <a:buNone/>
              <a:defRPr sz="2800">
                <a:solidFill>
                  <a:schemeClr val="bg1"/>
                </a:solidFill>
              </a:defRPr>
            </a:lvl1pPr>
            <a:lvl2pPr marL="0" indent="0">
              <a:spcBef>
                <a:spcPts val="400"/>
              </a:spcBef>
              <a:spcAft>
                <a:spcPts val="0"/>
              </a:spcAft>
              <a:buFont typeface="Arial" pitchFamily="34" charset="0"/>
              <a:buNone/>
              <a:defRPr sz="2600" b="1">
                <a:solidFill>
                  <a:schemeClr val="bg1"/>
                </a:solidFill>
              </a:defRPr>
            </a:lvl2pPr>
            <a:lvl3pPr marL="0" indent="0">
              <a:lnSpc>
                <a:spcPct val="80000"/>
              </a:lnSpc>
              <a:spcAft>
                <a:spcPts val="0"/>
              </a:spcAft>
              <a:buFont typeface="Arial" pitchFamily="34" charset="0"/>
              <a:buNone/>
              <a:defRPr sz="2250">
                <a:solidFill>
                  <a:schemeClr val="bg1"/>
                </a:solidFill>
              </a:defRPr>
            </a:lvl3pPr>
            <a:lvl4pPr marL="0" indent="0">
              <a:lnSpc>
                <a:spcPct val="100000"/>
              </a:lnSpc>
              <a:spcBef>
                <a:spcPts val="0"/>
              </a:spcBef>
              <a:spcAft>
                <a:spcPts val="200"/>
              </a:spcAft>
              <a:buSzPct val="80000"/>
              <a:buNone/>
              <a:defRPr sz="1750">
                <a:solidFill>
                  <a:schemeClr val="bg1"/>
                </a:solidFill>
              </a:defRPr>
            </a:lvl4pPr>
            <a:lvl5pPr marL="0" indent="0">
              <a:lnSpc>
                <a:spcPct val="80000"/>
              </a:lnSpc>
              <a:spcAft>
                <a:spcPts val="0"/>
              </a:spcAft>
              <a:buNone/>
              <a:defRPr sz="1500" b="1" i="0">
                <a:solidFill>
                  <a:schemeClr val="bg1"/>
                </a:solidFill>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8" name="Espace réservé pour une image  7"/>
          <p:cNvSpPr>
            <a:spLocks noGrp="1"/>
          </p:cNvSpPr>
          <p:nvPr>
            <p:ph type="pic" sz="quarter" idx="13"/>
          </p:nvPr>
        </p:nvSpPr>
        <p:spPr>
          <a:xfrm>
            <a:off x="808000" y="915000"/>
            <a:ext cx="2860000" cy="2970000"/>
          </a:xfrm>
        </p:spPr>
        <p:txBody>
          <a:bodyPr anchor="ctr" anchorCtr="0"/>
          <a:lstStyle>
            <a:lvl1pPr algn="ctr">
              <a:defRPr/>
            </a:lvl1pPr>
          </a:lstStyle>
          <a:p>
            <a:r>
              <a:rPr lang="en-US" noProof="0"/>
              <a:t>Click icon to add picture</a:t>
            </a:r>
            <a:endParaRPr lang="en-US" noProof="0" dirty="0"/>
          </a:p>
        </p:txBody>
      </p:sp>
      <p:sp>
        <p:nvSpPr>
          <p:cNvPr id="17" name="Espace réservé de la date 16"/>
          <p:cNvSpPr>
            <a:spLocks noGrp="1"/>
          </p:cNvSpPr>
          <p:nvPr>
            <p:ph type="dt" sz="half" idx="14"/>
          </p:nvPr>
        </p:nvSpPr>
        <p:spPr/>
        <p:txBody>
          <a:bodyPr/>
          <a:lstStyle/>
          <a:p>
            <a:r>
              <a:rPr lang="en-US" noProof="0"/>
              <a:t>26/07/2013</a:t>
            </a:r>
          </a:p>
        </p:txBody>
      </p:sp>
      <p:sp>
        <p:nvSpPr>
          <p:cNvPr id="18" name="Espace réservé du numéro de diapositive 17"/>
          <p:cNvSpPr>
            <a:spLocks noGrp="1"/>
          </p:cNvSpPr>
          <p:nvPr>
            <p:ph type="sldNum" sz="quarter" idx="15"/>
          </p:nvPr>
        </p:nvSpPr>
        <p:spPr/>
        <p:txBody>
          <a:bodyPr/>
          <a:lstStyle/>
          <a:p>
            <a:r>
              <a:rPr lang="en-US" noProof="0"/>
              <a:t>Page </a:t>
            </a:r>
            <a:fld id="{733122C9-A0B9-462F-8757-0847AD287B63}" type="slidenum">
              <a:rPr lang="en-US" noProof="0" smtClean="0"/>
              <a:pPr/>
              <a:t>‹#›</a:t>
            </a:fld>
            <a:endParaRPr lang="en-US" noProof="0"/>
          </a:p>
        </p:txBody>
      </p:sp>
      <p:sp>
        <p:nvSpPr>
          <p:cNvPr id="19" name="Espace réservé du pied de page 18"/>
          <p:cNvSpPr>
            <a:spLocks noGrp="1"/>
          </p:cNvSpPr>
          <p:nvPr>
            <p:ph type="ftr" sz="quarter" idx="16"/>
          </p:nvPr>
        </p:nvSpPr>
        <p:spPr/>
        <p:txBody>
          <a:bodyPr/>
          <a:lstStyle/>
          <a:p>
            <a:r>
              <a:rPr lang="en-US" noProof="0"/>
              <a:t>IWAA 2026 KEK, Tsukuba Japan, 5-9 Oct 2026 - The ESRF SR Realignment Campaign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p>
            <a:r>
              <a:rPr lang="en-US" noProof="0" dirty="0"/>
              <a:t>Click to edit Master title style</a:t>
            </a:r>
          </a:p>
        </p:txBody>
      </p:sp>
      <p:sp>
        <p:nvSpPr>
          <p:cNvPr id="3" name="Espace réservé du contenu 2"/>
          <p:cNvSpPr>
            <a:spLocks noGrp="1"/>
          </p:cNvSpPr>
          <p:nvPr>
            <p:ph idx="1" hasCustomPrompt="1"/>
          </p:nvPr>
        </p:nvSpPr>
        <p:spPr bwMode="gray"/>
        <p:txBody>
          <a:bodyPr/>
          <a:lstStyle>
            <a:lvl4pPr>
              <a:spcBef>
                <a:spcPts val="0"/>
              </a:spcBef>
              <a:spcAft>
                <a:spcPts val="300"/>
              </a:spcAft>
              <a:buSzPct val="80000"/>
              <a:defRPr/>
            </a:lvl4pPr>
            <a:lvl5pPr>
              <a:spcAft>
                <a:spcPts val="300"/>
              </a:spcAft>
              <a:defRPr/>
            </a:lvl5p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Espace réservé de la date 6"/>
          <p:cNvSpPr>
            <a:spLocks noGrp="1"/>
          </p:cNvSpPr>
          <p:nvPr>
            <p:ph type="dt" sz="half" idx="10"/>
          </p:nvPr>
        </p:nvSpPr>
        <p:spPr/>
        <p:txBody>
          <a:bodyPr/>
          <a:lstStyle/>
          <a:p>
            <a:r>
              <a:rPr lang="en-US" noProof="0"/>
              <a:t>26/07/2013</a:t>
            </a:r>
          </a:p>
        </p:txBody>
      </p:sp>
      <p:sp>
        <p:nvSpPr>
          <p:cNvPr id="8" name="Espace réservé du numéro de diapositive 7"/>
          <p:cNvSpPr>
            <a:spLocks noGrp="1"/>
          </p:cNvSpPr>
          <p:nvPr>
            <p:ph type="sldNum" sz="quarter" idx="11"/>
          </p:nvPr>
        </p:nvSpPr>
        <p:spPr/>
        <p:txBody>
          <a:bodyPr/>
          <a:lstStyle/>
          <a:p>
            <a:r>
              <a:rPr lang="en-US" noProof="0"/>
              <a:t>Page </a:t>
            </a:r>
            <a:fld id="{733122C9-A0B9-462F-8757-0847AD287B63}" type="slidenum">
              <a:rPr lang="en-US" noProof="0" smtClean="0"/>
              <a:pPr/>
              <a:t>‹#›</a:t>
            </a:fld>
            <a:endParaRPr lang="en-US" noProof="0"/>
          </a:p>
        </p:txBody>
      </p:sp>
      <p:sp>
        <p:nvSpPr>
          <p:cNvPr id="9" name="Espace réservé du pied de page 8"/>
          <p:cNvSpPr>
            <a:spLocks noGrp="1"/>
          </p:cNvSpPr>
          <p:nvPr>
            <p:ph type="ftr" sz="quarter" idx="12"/>
          </p:nvPr>
        </p:nvSpPr>
        <p:spPr/>
        <p:txBody>
          <a:bodyPr/>
          <a:lstStyle/>
          <a:p>
            <a:r>
              <a:rPr lang="en-US"/>
              <a:t>IWAA 2026 KEK, Tsukuba Japan, 5-9 Oct 2026 - The ESRF SR Realignment Campaign</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se for importing slides">
    <p:spTree>
      <p:nvGrpSpPr>
        <p:cNvPr id="1" name=""/>
        <p:cNvGrpSpPr/>
        <p:nvPr/>
      </p:nvGrpSpPr>
      <p:grpSpPr>
        <a:xfrm>
          <a:off x="0" y="0"/>
          <a:ext cx="0" cy="0"/>
          <a:chOff x="0" y="0"/>
          <a:chExt cx="0" cy="0"/>
        </a:xfrm>
      </p:grpSpPr>
      <p:sp>
        <p:nvSpPr>
          <p:cNvPr id="2" name="Titre 1"/>
          <p:cNvSpPr>
            <a:spLocks noGrp="1"/>
          </p:cNvSpPr>
          <p:nvPr>
            <p:ph type="title" hasCustomPrompt="1"/>
          </p:nvPr>
        </p:nvSpPr>
        <p:spPr bwMode="gray"/>
        <p:txBody>
          <a:bodyPr/>
          <a:lstStyle/>
          <a:p>
            <a:r>
              <a:rPr lang="en-US" noProof="0" dirty="0"/>
              <a:t>Click to edit Master title style</a:t>
            </a:r>
          </a:p>
        </p:txBody>
      </p:sp>
      <p:sp>
        <p:nvSpPr>
          <p:cNvPr id="7" name="Espace réservé de la date 6"/>
          <p:cNvSpPr>
            <a:spLocks noGrp="1"/>
          </p:cNvSpPr>
          <p:nvPr>
            <p:ph type="dt" sz="half" idx="10"/>
          </p:nvPr>
        </p:nvSpPr>
        <p:spPr/>
        <p:txBody>
          <a:bodyPr/>
          <a:lstStyle/>
          <a:p>
            <a:r>
              <a:rPr lang="en-US" noProof="0"/>
              <a:t>26/07/2013</a:t>
            </a:r>
          </a:p>
        </p:txBody>
      </p:sp>
      <p:sp>
        <p:nvSpPr>
          <p:cNvPr id="8" name="Espace réservé du numéro de diapositive 7"/>
          <p:cNvSpPr>
            <a:spLocks noGrp="1"/>
          </p:cNvSpPr>
          <p:nvPr>
            <p:ph type="sldNum" sz="quarter" idx="11"/>
          </p:nvPr>
        </p:nvSpPr>
        <p:spPr/>
        <p:txBody>
          <a:bodyPr/>
          <a:lstStyle/>
          <a:p>
            <a:r>
              <a:rPr lang="en-US" noProof="0"/>
              <a:t>Page </a:t>
            </a:r>
            <a:fld id="{733122C9-A0B9-462F-8757-0847AD287B63}" type="slidenum">
              <a:rPr lang="en-US" noProof="0" smtClean="0"/>
              <a:pPr/>
              <a:t>‹#›</a:t>
            </a:fld>
            <a:endParaRPr lang="en-US" noProof="0"/>
          </a:p>
        </p:txBody>
      </p:sp>
      <p:sp>
        <p:nvSpPr>
          <p:cNvPr id="9" name="Espace réservé du pied de page 8"/>
          <p:cNvSpPr>
            <a:spLocks noGrp="1"/>
          </p:cNvSpPr>
          <p:nvPr>
            <p:ph type="ftr" sz="quarter" idx="12"/>
          </p:nvPr>
        </p:nvSpPr>
        <p:spPr/>
        <p:txBody>
          <a:bodyPr/>
          <a:lstStyle/>
          <a:p>
            <a:r>
              <a:rPr lang="en-US" noProof="0"/>
              <a:t>IWAA 2026 KEK, Tsukuba Japan, 5-9 Oct 2026 - The ESRF SR Realignment Campaign</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cSld name="Default">
    <p:spTree>
      <p:nvGrpSpPr>
        <p:cNvPr id="1" name=""/>
        <p:cNvGrpSpPr/>
        <p:nvPr/>
      </p:nvGrpSpPr>
      <p:grpSpPr>
        <a:xfrm>
          <a:off x="0" y="0"/>
          <a:ext cx="0" cy="0"/>
          <a:chOff x="0" y="0"/>
          <a:chExt cx="0" cy="0"/>
        </a:xfrm>
      </p:grpSpPr>
      <p:sp>
        <p:nvSpPr>
          <p:cNvPr id="14" name="PlaceHolder 1"/>
          <p:cNvSpPr>
            <a:spLocks noGrp="1"/>
          </p:cNvSpPr>
          <p:nvPr>
            <p:ph type="title"/>
          </p:nvPr>
        </p:nvSpPr>
        <p:spPr>
          <a:xfrm>
            <a:off x="507900" y="228000"/>
            <a:ext cx="9143700" cy="954000"/>
          </a:xfrm>
          <a:prstGeom prst="rect">
            <a:avLst/>
          </a:prstGeom>
          <a:noFill/>
          <a:ln w="0">
            <a:noFill/>
          </a:ln>
        </p:spPr>
        <p:txBody>
          <a:bodyPr lIns="0" tIns="0" rIns="0" bIns="0" anchor="ctr">
            <a:noAutofit/>
          </a:bodyPr>
          <a:lstStyle>
            <a:lvl1pPr indent="0" algn="ctr">
              <a:buNone/>
              <a:defRPr/>
            </a:lvl1pPr>
          </a:lstStyle>
          <a:p>
            <a:pPr indent="0" algn="ctr">
              <a:buNone/>
            </a:pPr>
            <a:endParaRPr lang="fr-FR" sz="3667" b="0" strike="noStrike" spc="-1">
              <a:solidFill>
                <a:srgbClr val="000000"/>
              </a:solidFill>
              <a:latin typeface="Arial"/>
            </a:endParaRPr>
          </a:p>
        </p:txBody>
      </p:sp>
      <p:sp>
        <p:nvSpPr>
          <p:cNvPr id="15" name="PlaceHolder 2"/>
          <p:cNvSpPr>
            <a:spLocks noGrp="1"/>
          </p:cNvSpPr>
          <p:nvPr>
            <p:ph type="subTitle"/>
          </p:nvPr>
        </p:nvSpPr>
        <p:spPr>
          <a:xfrm>
            <a:off x="507900" y="1337100"/>
            <a:ext cx="9143700" cy="3314400"/>
          </a:xfrm>
          <a:prstGeom prst="rect">
            <a:avLst/>
          </a:prstGeom>
          <a:noFill/>
          <a:ln w="0">
            <a:noFill/>
          </a:ln>
        </p:spPr>
        <p:txBody>
          <a:bodyPr lIns="0" tIns="0" rIns="0" bIns="0" anchor="ctr">
            <a:noAutofit/>
          </a:bodyPr>
          <a:lstStyle>
            <a:lvl1pPr indent="0" algn="ctr">
              <a:buNone/>
              <a:defRPr/>
            </a:lvl1pPr>
          </a:lstStyle>
          <a:p>
            <a:pPr indent="0" algn="ctr">
              <a:buNone/>
            </a:pPr>
            <a:endParaRPr lang="fr-FR" sz="2667" b="0" strike="noStrike" spc="-1">
              <a:solidFill>
                <a:srgbClr val="000000"/>
              </a:solidFill>
              <a:latin typeface="Arial"/>
            </a:endParaRPr>
          </a:p>
        </p:txBody>
      </p:sp>
      <p:sp>
        <p:nvSpPr>
          <p:cNvPr id="4" name="PlaceHolder 3"/>
          <p:cNvSpPr>
            <a:spLocks noGrp="1"/>
          </p:cNvSpPr>
          <p:nvPr>
            <p:ph type="ftr" idx="3"/>
          </p:nvPr>
        </p:nvSpPr>
        <p:spPr/>
        <p:txBody>
          <a:bodyPr/>
          <a:lstStyle/>
          <a:p>
            <a:r>
              <a:rPr lang="en-US"/>
              <a:t>IWAA 2026 KEK, Tsukuba Japan, 5-9 Oct 2026 - The ESRF SR Realignment Campaign</a:t>
            </a:r>
            <a:endParaRPr/>
          </a:p>
        </p:txBody>
      </p:sp>
      <p:sp>
        <p:nvSpPr>
          <p:cNvPr id="5" name="PlaceHolder 4"/>
          <p:cNvSpPr>
            <a:spLocks noGrp="1"/>
          </p:cNvSpPr>
          <p:nvPr>
            <p:ph type="sldNum" idx="4"/>
          </p:nvPr>
        </p:nvSpPr>
        <p:spPr/>
        <p:txBody>
          <a:bodyPr/>
          <a:lstStyle/>
          <a:p>
            <a:fld id="{2EF62DB7-6490-4AF3-946E-F5BA0CBE0667}" type="slidenum">
              <a:t>‹#›</a:t>
            </a:fld>
            <a:endParaRPr/>
          </a:p>
        </p:txBody>
      </p:sp>
    </p:spTree>
    <p:extLst>
      <p:ext uri="{BB962C8B-B14F-4D97-AF65-F5344CB8AC3E}">
        <p14:creationId xmlns:p14="http://schemas.microsoft.com/office/powerpoint/2010/main" val="4177388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Image 10" descr="logo_texte.jp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964507" y="5067000"/>
            <a:ext cx="2195493" cy="648000"/>
          </a:xfrm>
          <a:prstGeom prst="rect">
            <a:avLst/>
          </a:prstGeom>
        </p:spPr>
      </p:pic>
      <p:sp>
        <p:nvSpPr>
          <p:cNvPr id="2" name="Espace réservé du titre 1"/>
          <p:cNvSpPr>
            <a:spLocks noGrp="1"/>
          </p:cNvSpPr>
          <p:nvPr>
            <p:ph type="title"/>
          </p:nvPr>
        </p:nvSpPr>
        <p:spPr bwMode="gray">
          <a:xfrm>
            <a:off x="808000" y="126000"/>
            <a:ext cx="9152000" cy="496800"/>
          </a:xfrm>
          <a:prstGeom prst="rect">
            <a:avLst/>
          </a:prstGeom>
          <a:solidFill>
            <a:schemeClr val="accent1"/>
          </a:solidFill>
        </p:spPr>
        <p:txBody>
          <a:bodyPr vert="horz" lIns="72000" tIns="0" rIns="72000" bIns="0" rtlCol="0" anchor="ctr" anchorCtr="0">
            <a:noAutofit/>
          </a:bodyPr>
          <a:lstStyle/>
          <a:p>
            <a:r>
              <a:rPr lang="en-US"/>
              <a:t>Click to edit Master title style</a:t>
            </a:r>
            <a:endParaRPr lang="fr-FR" dirty="0"/>
          </a:p>
        </p:txBody>
      </p:sp>
      <p:sp>
        <p:nvSpPr>
          <p:cNvPr id="3" name="Espace réservé du texte 2"/>
          <p:cNvSpPr>
            <a:spLocks noGrp="1"/>
          </p:cNvSpPr>
          <p:nvPr>
            <p:ph type="body" idx="1"/>
          </p:nvPr>
        </p:nvSpPr>
        <p:spPr bwMode="gray">
          <a:xfrm>
            <a:off x="808000" y="805272"/>
            <a:ext cx="9152000" cy="4331980"/>
          </a:xfrm>
          <a:prstGeom prst="rect">
            <a:avLst/>
          </a:prstGeom>
        </p:spPr>
        <p:txBody>
          <a:bodyPr vert="horz" lIns="0" tIns="0" rIns="0" bIns="0" rtlCol="0" anchor="t" anchorCtr="0">
            <a:no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Espace réservé de la date 3"/>
          <p:cNvSpPr>
            <a:spLocks noGrp="1"/>
          </p:cNvSpPr>
          <p:nvPr>
            <p:ph type="dt" sz="half" idx="2"/>
          </p:nvPr>
        </p:nvSpPr>
        <p:spPr bwMode="gray">
          <a:xfrm>
            <a:off x="0" y="5587804"/>
            <a:ext cx="679511" cy="127197"/>
          </a:xfrm>
          <a:prstGeom prst="rect">
            <a:avLst/>
          </a:prstGeom>
        </p:spPr>
        <p:txBody>
          <a:bodyPr vert="horz" lIns="0" tIns="0" rIns="0" bIns="0" rtlCol="0" anchor="b" anchorCtr="0">
            <a:noAutofit/>
          </a:bodyPr>
          <a:lstStyle>
            <a:lvl1pPr algn="l">
              <a:defRPr sz="600" b="1">
                <a:solidFill>
                  <a:schemeClr val="bg1"/>
                </a:solidFill>
              </a:defRPr>
            </a:lvl1pPr>
          </a:lstStyle>
          <a:p>
            <a:r>
              <a:rPr lang="en-US"/>
              <a:t>26/07/2013</a:t>
            </a:r>
            <a:endParaRPr lang="fr-FR" dirty="0"/>
          </a:p>
        </p:txBody>
      </p:sp>
      <p:sp>
        <p:nvSpPr>
          <p:cNvPr id="5" name="Espace réservé du pied de page 4"/>
          <p:cNvSpPr>
            <a:spLocks noGrp="1"/>
          </p:cNvSpPr>
          <p:nvPr>
            <p:ph type="ftr" sz="quarter" idx="3"/>
          </p:nvPr>
        </p:nvSpPr>
        <p:spPr bwMode="gray">
          <a:xfrm>
            <a:off x="700001" y="5402791"/>
            <a:ext cx="6800000" cy="177074"/>
          </a:xfrm>
          <a:prstGeom prst="rect">
            <a:avLst/>
          </a:prstGeom>
        </p:spPr>
        <p:txBody>
          <a:bodyPr vert="horz" lIns="0" tIns="0" rIns="0" bIns="0" rtlCol="0" anchor="b" anchorCtr="0">
            <a:noAutofit/>
          </a:bodyPr>
          <a:lstStyle>
            <a:lvl1pPr algn="l">
              <a:defRPr sz="600" b="1" cap="none" baseline="0">
                <a:solidFill>
                  <a:schemeClr val="accent1"/>
                </a:solidFill>
              </a:defRPr>
            </a:lvl1pPr>
          </a:lstStyle>
          <a:p>
            <a:r>
              <a:rPr lang="en-US"/>
              <a:t>IWAA 2026 KEK, Tsukuba Japan, 5-9 Oct 2026 - The ESRF SR Realignment Campaign</a:t>
            </a:r>
            <a:endParaRPr lang="fr-FR" dirty="0"/>
          </a:p>
        </p:txBody>
      </p:sp>
      <p:sp>
        <p:nvSpPr>
          <p:cNvPr id="6" name="Espace réservé du numéro de diapositive 5"/>
          <p:cNvSpPr>
            <a:spLocks noGrp="1"/>
          </p:cNvSpPr>
          <p:nvPr>
            <p:ph type="sldNum" sz="quarter" idx="4"/>
          </p:nvPr>
        </p:nvSpPr>
        <p:spPr bwMode="gray">
          <a:xfrm>
            <a:off x="220002" y="5402865"/>
            <a:ext cx="459510" cy="177000"/>
          </a:xfrm>
          <a:prstGeom prst="rect">
            <a:avLst/>
          </a:prstGeom>
        </p:spPr>
        <p:txBody>
          <a:bodyPr vert="horz" lIns="0" tIns="0" rIns="0" bIns="0" rtlCol="0" anchor="b" anchorCtr="0">
            <a:noAutofit/>
          </a:bodyPr>
          <a:lstStyle>
            <a:lvl1pPr algn="l">
              <a:defRPr sz="600" b="1">
                <a:solidFill>
                  <a:schemeClr val="accent1"/>
                </a:solidFill>
              </a:defRPr>
            </a:lvl1pPr>
          </a:lstStyle>
          <a:p>
            <a:r>
              <a:rPr lang="fr-FR" dirty="0"/>
              <a:t>Page </a:t>
            </a:r>
            <a:fld id="{733122C9-A0B9-462F-8757-0847AD287B63}" type="slidenum">
              <a:rPr lang="fr-FR" smtClean="0"/>
              <a:pPr/>
              <a:t>‹#›</a:t>
            </a:fld>
            <a:endParaRPr lang="fr-FR" dirty="0"/>
          </a:p>
        </p:txBody>
      </p:sp>
      <p:sp>
        <p:nvSpPr>
          <p:cNvPr id="8" name="Rectangle 7"/>
          <p:cNvSpPr/>
          <p:nvPr/>
        </p:nvSpPr>
        <p:spPr>
          <a:xfrm>
            <a:off x="200000" y="126000"/>
            <a:ext cx="552000" cy="49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800"/>
          </a:p>
        </p:txBody>
      </p:sp>
    </p:spTree>
  </p:cSld>
  <p:clrMap bg1="lt1" tx1="dk1" bg2="lt2" tx2="dk2" accent1="accent1" accent2="accent2" accent3="accent3" accent4="accent4" accent5="accent5" accent6="accent6" hlink="hlink" folHlink="folHlink"/>
  <p:sldLayoutIdLst>
    <p:sldLayoutId id="2147483649" r:id="rId1"/>
    <p:sldLayoutId id="2147483653" r:id="rId2"/>
    <p:sldLayoutId id="2147483650" r:id="rId3"/>
    <p:sldLayoutId id="2147483654" r:id="rId4"/>
    <p:sldLayoutId id="2147483655" r:id="rId5"/>
  </p:sldLayoutIdLst>
  <p:hf sldNum="0" hdr="0" dt="0"/>
  <p:txStyles>
    <p:titleStyle>
      <a:lvl1pPr algn="l" defTabSz="914400" rtl="0" eaLnBrk="1" latinLnBrk="0" hangingPunct="1">
        <a:spcBef>
          <a:spcPct val="0"/>
        </a:spcBef>
        <a:buNone/>
        <a:defRPr sz="1600" b="1" kern="1200" cap="all" baseline="0">
          <a:solidFill>
            <a:schemeClr val="bg1"/>
          </a:solidFill>
          <a:latin typeface="+mj-lt"/>
          <a:ea typeface="+mj-ea"/>
          <a:cs typeface="+mj-cs"/>
        </a:defRPr>
      </a:lvl1pPr>
    </p:titleStyle>
    <p:bodyStyle>
      <a:lvl1pPr marL="0" indent="0" algn="l" defTabSz="914400" rtl="0" eaLnBrk="1" latinLnBrk="0" hangingPunct="1">
        <a:spcBef>
          <a:spcPts val="0"/>
        </a:spcBef>
        <a:spcAft>
          <a:spcPts val="1000"/>
        </a:spcAft>
        <a:buFont typeface="Arial" pitchFamily="34" charset="0"/>
        <a:buNone/>
        <a:defRPr sz="1800" b="1" kern="1200">
          <a:solidFill>
            <a:schemeClr val="accent6"/>
          </a:solidFill>
          <a:latin typeface="+mn-lt"/>
          <a:ea typeface="+mn-ea"/>
          <a:cs typeface="+mn-cs"/>
        </a:defRPr>
      </a:lvl1pPr>
      <a:lvl2pPr marL="0" indent="0" algn="l" defTabSz="914400" rtl="0" eaLnBrk="1" latinLnBrk="0" hangingPunct="1">
        <a:spcBef>
          <a:spcPts val="0"/>
        </a:spcBef>
        <a:spcAft>
          <a:spcPts val="1500"/>
        </a:spcAft>
        <a:buFont typeface="Arial" pitchFamily="34" charset="0"/>
        <a:buNone/>
        <a:defRPr sz="1700" kern="1200">
          <a:solidFill>
            <a:schemeClr val="accent6"/>
          </a:solidFill>
          <a:latin typeface="+mn-lt"/>
          <a:ea typeface="+mn-ea"/>
          <a:cs typeface="+mn-cs"/>
        </a:defRPr>
      </a:lvl2pPr>
      <a:lvl3pPr marL="0" indent="0" algn="l" defTabSz="914400" rtl="0" eaLnBrk="1" latinLnBrk="0" hangingPunct="1">
        <a:lnSpc>
          <a:spcPct val="105000"/>
        </a:lnSpc>
        <a:spcBef>
          <a:spcPts val="0"/>
        </a:spcBef>
        <a:spcAft>
          <a:spcPts val="500"/>
        </a:spcAft>
        <a:buFont typeface="Arial" pitchFamily="34" charset="0"/>
        <a:buNone/>
        <a:defRPr sz="1500" kern="1200" baseline="0">
          <a:solidFill>
            <a:schemeClr val="tx1"/>
          </a:solidFill>
          <a:latin typeface="+mn-lt"/>
          <a:ea typeface="+mn-ea"/>
          <a:cs typeface="+mn-cs"/>
        </a:defRPr>
      </a:lvl3pPr>
      <a:lvl4pPr marL="357188" indent="-174625" algn="l" defTabSz="914400" rtl="0" eaLnBrk="1" latinLnBrk="0" hangingPunct="1">
        <a:lnSpc>
          <a:spcPct val="110000"/>
        </a:lnSpc>
        <a:spcBef>
          <a:spcPts val="0"/>
        </a:spcBef>
        <a:spcAft>
          <a:spcPts val="300"/>
        </a:spcAft>
        <a:buClr>
          <a:schemeClr val="accent6"/>
        </a:buClr>
        <a:buSzPct val="80000"/>
        <a:buFont typeface="Wingdings" pitchFamily="2" charset="2"/>
        <a:buChar char="l"/>
        <a:defRPr sz="1500" kern="1200">
          <a:solidFill>
            <a:schemeClr val="tx1"/>
          </a:solidFill>
          <a:latin typeface="+mn-lt"/>
          <a:ea typeface="+mn-ea"/>
          <a:cs typeface="+mn-cs"/>
        </a:defRPr>
      </a:lvl4pPr>
      <a:lvl5pPr marL="1162050" indent="-174625" algn="l" defTabSz="914400" rtl="0" eaLnBrk="1" latinLnBrk="0" hangingPunct="1">
        <a:spcBef>
          <a:spcPts val="0"/>
        </a:spcBef>
        <a:spcAft>
          <a:spcPts val="600"/>
        </a:spcAft>
        <a:buClr>
          <a:schemeClr val="accent6"/>
        </a:buClr>
        <a:buFont typeface="ITCOfficinaSans LT Book" pitchFamily="2" charset="0"/>
        <a:buChar char="&gt;"/>
        <a:defRPr sz="1200" i="1"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10.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6.png"/><Relationship Id="rId7" Type="http://schemas.openxmlformats.org/officeDocument/2006/relationships/image" Target="../media/image16.emf"/><Relationship Id="rId2" Type="http://schemas.openxmlformats.org/officeDocument/2006/relationships/image" Target="../media/image15.png"/><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 Id="rId5" Type="http://schemas.openxmlformats.org/officeDocument/2006/relationships/image" Target="../media/image22.emf"/><Relationship Id="rId4" Type="http://schemas.openxmlformats.org/officeDocument/2006/relationships/image" Target="../media/image21.emf"/></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19.png"/><Relationship Id="rId1" Type="http://schemas.openxmlformats.org/officeDocument/2006/relationships/slideLayout" Target="../slideLayouts/slideLayout3.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19.png"/><Relationship Id="rId2"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36.emf"/><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xml"/><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 Id="rId5" Type="http://schemas.openxmlformats.org/officeDocument/2006/relationships/image" Target="../media/image53.png"/><Relationship Id="rId4" Type="http://schemas.openxmlformats.org/officeDocument/2006/relationships/image" Target="../media/image52.png"/></Relationships>
</file>

<file path=ppt/slides/_rels/slide2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xml"/><Relationship Id="rId4" Type="http://schemas.openxmlformats.org/officeDocument/2006/relationships/image" Target="../media/image5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3.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3.xml"/><Relationship Id="rId4" Type="http://schemas.openxmlformats.org/officeDocument/2006/relationships/image" Target="../media/image61.png"/></Relationships>
</file>

<file path=ppt/slides/_rels/slide32.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image" Target="../media/image64.emf"/><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Rectangle 5"/>
          <p:cNvSpPr/>
          <p:nvPr/>
        </p:nvSpPr>
        <p:spPr>
          <a:xfrm>
            <a:off x="-8400" y="-262800"/>
            <a:ext cx="10153200" cy="4613700"/>
          </a:xfrm>
          <a:prstGeom prst="rect">
            <a:avLst/>
          </a:prstGeom>
          <a:solidFill>
            <a:schemeClr val="accent1"/>
          </a:solidFill>
          <a:ln w="25560">
            <a:noFill/>
          </a:ln>
        </p:spPr>
        <p:style>
          <a:lnRef idx="0">
            <a:scrgbClr r="0" g="0" b="0"/>
          </a:lnRef>
          <a:fillRef idx="0">
            <a:scrgbClr r="0" g="0" b="0"/>
          </a:fillRef>
          <a:effectRef idx="0">
            <a:scrgbClr r="0" g="0" b="0"/>
          </a:effectRef>
          <a:fontRef idx="minor"/>
        </p:style>
        <p:txBody>
          <a:bodyPr lIns="75000" tIns="37500" rIns="75000" bIns="37500" anchor="ctr">
            <a:noAutofit/>
          </a:bodyPr>
          <a:lstStyle/>
          <a:p>
            <a:pPr>
              <a:lnSpc>
                <a:spcPct val="100000"/>
              </a:lnSpc>
            </a:pPr>
            <a:endParaRPr lang="fr-FR" sz="1500" spc="-1">
              <a:solidFill>
                <a:schemeClr val="lt1"/>
              </a:solidFill>
              <a:latin typeface="Arial"/>
              <a:ea typeface="DejaVu Sans"/>
            </a:endParaRPr>
          </a:p>
        </p:txBody>
      </p:sp>
      <p:sp>
        <p:nvSpPr>
          <p:cNvPr id="211" name="TextBox 16"/>
          <p:cNvSpPr/>
          <p:nvPr/>
        </p:nvSpPr>
        <p:spPr>
          <a:xfrm>
            <a:off x="5078400" y="3279636"/>
            <a:ext cx="3818024" cy="461665"/>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b">
            <a:spAutoFit/>
          </a:bodyPr>
          <a:lstStyle/>
          <a:p>
            <a:pPr defTabSz="507880"/>
            <a:r>
              <a:rPr lang="en-GB" sz="1500" spc="-1" dirty="0">
                <a:solidFill>
                  <a:srgbClr val="FFFFFF"/>
                </a:solidFill>
                <a:latin typeface="Calibri"/>
                <a:ea typeface="DejaVu Sans"/>
              </a:rPr>
              <a:t>Cristina Gonzalez Torres, </a:t>
            </a:r>
            <a:r>
              <a:rPr lang="en-GB" sz="1500" spc="-1" dirty="0" err="1">
                <a:solidFill>
                  <a:srgbClr val="FFFFFF"/>
                </a:solidFill>
                <a:latin typeface="Calibri"/>
                <a:ea typeface="DejaVu Sans"/>
              </a:rPr>
              <a:t>Guillame</a:t>
            </a:r>
            <a:r>
              <a:rPr lang="en-GB" sz="1500" spc="-1" dirty="0">
                <a:solidFill>
                  <a:srgbClr val="FFFFFF"/>
                </a:solidFill>
                <a:latin typeface="Calibri"/>
                <a:ea typeface="DejaVu Sans"/>
              </a:rPr>
              <a:t> </a:t>
            </a:r>
            <a:r>
              <a:rPr lang="en-GB" sz="1500" spc="-1" dirty="0" err="1">
                <a:solidFill>
                  <a:srgbClr val="FFFFFF"/>
                </a:solidFill>
                <a:latin typeface="Calibri"/>
                <a:ea typeface="DejaVu Sans"/>
              </a:rPr>
              <a:t>Chamblas</a:t>
            </a:r>
            <a:r>
              <a:rPr lang="en-GB" sz="1500" spc="-1" dirty="0">
                <a:solidFill>
                  <a:srgbClr val="FFFFFF"/>
                </a:solidFill>
                <a:latin typeface="Calibri"/>
                <a:ea typeface="DejaVu Sans"/>
              </a:rPr>
              <a:t>, David Martin, Gilles </a:t>
            </a:r>
            <a:r>
              <a:rPr lang="en-GB" sz="1500" spc="-1" dirty="0" err="1">
                <a:solidFill>
                  <a:srgbClr val="FFFFFF"/>
                </a:solidFill>
                <a:latin typeface="Calibri"/>
                <a:ea typeface="DejaVu Sans"/>
              </a:rPr>
              <a:t>Gatta</a:t>
            </a:r>
            <a:endParaRPr lang="fr-FR" sz="1167" spc="-1" dirty="0">
              <a:solidFill>
                <a:srgbClr val="000000"/>
              </a:solidFill>
              <a:latin typeface="Arial"/>
            </a:endParaRPr>
          </a:p>
        </p:txBody>
      </p:sp>
      <p:sp>
        <p:nvSpPr>
          <p:cNvPr id="212" name="TextBox 17"/>
          <p:cNvSpPr/>
          <p:nvPr/>
        </p:nvSpPr>
        <p:spPr>
          <a:xfrm>
            <a:off x="5078400" y="3850804"/>
            <a:ext cx="3410100" cy="230832"/>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defTabSz="507880"/>
            <a:r>
              <a:rPr lang="en-GB" sz="1500" spc="-1" dirty="0">
                <a:solidFill>
                  <a:srgbClr val="FFFFFF"/>
                </a:solidFill>
                <a:latin typeface="Calibri"/>
                <a:ea typeface="DejaVu Sans"/>
              </a:rPr>
              <a:t>Survey and Alignment Group, ESRF</a:t>
            </a:r>
            <a:endParaRPr lang="fr-FR" sz="1500" spc="-1" dirty="0">
              <a:solidFill>
                <a:srgbClr val="000000"/>
              </a:solidFill>
              <a:latin typeface="Arial"/>
            </a:endParaRPr>
          </a:p>
        </p:txBody>
      </p:sp>
      <p:sp>
        <p:nvSpPr>
          <p:cNvPr id="213" name="Rectangle 12"/>
          <p:cNvSpPr/>
          <p:nvPr/>
        </p:nvSpPr>
        <p:spPr>
          <a:xfrm>
            <a:off x="5093400" y="3081000"/>
            <a:ext cx="2834400" cy="113100"/>
          </a:xfrm>
          <a:prstGeom prst="rect">
            <a:avLst/>
          </a:prstGeom>
          <a:solidFill>
            <a:schemeClr val="accent2"/>
          </a:solidFill>
          <a:ln w="25560">
            <a:noFill/>
          </a:ln>
        </p:spPr>
        <p:style>
          <a:lnRef idx="0">
            <a:scrgbClr r="0" g="0" b="0"/>
          </a:lnRef>
          <a:fillRef idx="0">
            <a:scrgbClr r="0" g="0" b="0"/>
          </a:fillRef>
          <a:effectRef idx="0">
            <a:scrgbClr r="0" g="0" b="0"/>
          </a:effectRef>
          <a:fontRef idx="minor"/>
        </p:style>
        <p:txBody>
          <a:bodyPr lIns="0" tIns="0" rIns="0" bIns="0" anchor="ctr">
            <a:noAutofit/>
          </a:bodyPr>
          <a:lstStyle/>
          <a:p>
            <a:pPr>
              <a:lnSpc>
                <a:spcPct val="100000"/>
              </a:lnSpc>
            </a:pPr>
            <a:endParaRPr lang="en-US" sz="1558" spc="-1">
              <a:solidFill>
                <a:schemeClr val="dk1"/>
              </a:solidFill>
              <a:latin typeface="Arial"/>
              <a:ea typeface="DejaVu Sans"/>
            </a:endParaRPr>
          </a:p>
        </p:txBody>
      </p:sp>
      <p:sp>
        <p:nvSpPr>
          <p:cNvPr id="214" name="TextBox 34"/>
          <p:cNvSpPr/>
          <p:nvPr/>
        </p:nvSpPr>
        <p:spPr>
          <a:xfrm>
            <a:off x="5091900" y="900600"/>
            <a:ext cx="5052900" cy="15968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b">
            <a:noAutofit/>
          </a:bodyPr>
          <a:lstStyle/>
          <a:p>
            <a:pPr defTabSz="507880"/>
            <a:endParaRPr lang="fr-FR" sz="3000" spc="-1" dirty="0">
              <a:solidFill>
                <a:srgbClr val="000000"/>
              </a:solidFill>
              <a:latin typeface="Arial"/>
            </a:endParaRPr>
          </a:p>
          <a:p>
            <a:pPr defTabSz="507880"/>
            <a:endParaRPr lang="fr-FR" sz="2000" spc="-1" dirty="0">
              <a:solidFill>
                <a:srgbClr val="000000"/>
              </a:solidFill>
              <a:latin typeface="Arial"/>
            </a:endParaRPr>
          </a:p>
          <a:p>
            <a:pPr defTabSz="507880"/>
            <a:endParaRPr lang="fr-FR" sz="2667" spc="-1" dirty="0">
              <a:solidFill>
                <a:srgbClr val="000000"/>
              </a:solidFill>
              <a:latin typeface="Arial"/>
            </a:endParaRPr>
          </a:p>
          <a:p>
            <a:pPr defTabSz="380910"/>
            <a:r>
              <a:rPr lang="en-US" sz="2400" spc="-1" dirty="0">
                <a:solidFill>
                  <a:schemeClr val="lt1"/>
                </a:solidFill>
                <a:latin typeface="Calibri"/>
                <a:ea typeface="DejaVu Sans"/>
              </a:rPr>
              <a:t>The ESRF SR Full Realignment Campaign</a:t>
            </a:r>
          </a:p>
          <a:p>
            <a:pPr defTabSz="380910"/>
            <a:r>
              <a:rPr lang="en-US" sz="2000" spc="-1" dirty="0">
                <a:solidFill>
                  <a:schemeClr val="lt1"/>
                </a:solidFill>
                <a:latin typeface="Calibri"/>
                <a:ea typeface="DejaVu Sans"/>
              </a:rPr>
              <a:t>Results and Perspectives</a:t>
            </a:r>
            <a:endParaRPr lang="en-US" sz="2000" spc="-1" dirty="0">
              <a:solidFill>
                <a:srgbClr val="000000"/>
              </a:solidFill>
            </a:endParaRPr>
          </a:p>
        </p:txBody>
      </p:sp>
      <p:pic>
        <p:nvPicPr>
          <p:cNvPr id="215" name="Graphic 7"/>
          <p:cNvPicPr/>
          <p:nvPr/>
        </p:nvPicPr>
        <p:blipFill>
          <a:blip r:embed="rId2">
            <a:extLst>
              <a:ext uri="{96DAC541-7B7A-43D3-8B79-37D633B846F1}">
                <asvg:svgBlip xmlns:asvg="http://schemas.microsoft.com/office/drawing/2016/SVG/main" r:embed="rId3"/>
              </a:ext>
            </a:extLst>
          </a:blip>
          <a:stretch/>
        </p:blipFill>
        <p:spPr>
          <a:xfrm>
            <a:off x="7120200" y="237000"/>
            <a:ext cx="526500" cy="658500"/>
          </a:xfrm>
          <a:prstGeom prst="rect">
            <a:avLst/>
          </a:prstGeom>
          <a:ln w="0">
            <a:noFill/>
          </a:ln>
        </p:spPr>
      </p:pic>
      <p:sp>
        <p:nvSpPr>
          <p:cNvPr id="216" name="PlaceHolder 1"/>
          <p:cNvSpPr>
            <a:spLocks noGrp="1"/>
          </p:cNvSpPr>
          <p:nvPr>
            <p:ph type="ftr" idx="63"/>
          </p:nvPr>
        </p:nvSpPr>
        <p:spPr>
          <a:xfrm>
            <a:off x="799500" y="5402700"/>
            <a:ext cx="6790200" cy="167100"/>
          </a:xfrm>
          <a:prstGeom prst="rect">
            <a:avLst/>
          </a:prstGeom>
          <a:noFill/>
          <a:ln w="0">
            <a:noFill/>
          </a:ln>
        </p:spPr>
        <p:txBody>
          <a:bodyPr lIns="0" tIns="0" rIns="0" bIns="0" anchor="b">
            <a:noAutofit/>
          </a:bodyPr>
          <a:lstStyle>
            <a:lvl1pPr indent="0" defTabSz="761970">
              <a:lnSpc>
                <a:spcPct val="100000"/>
              </a:lnSpc>
              <a:buNone/>
              <a:tabLst>
                <a:tab pos="0" algn="l"/>
              </a:tabLst>
              <a:defRPr lang="en-US" sz="667" b="1" strike="noStrike" spc="-1">
                <a:solidFill>
                  <a:schemeClr val="dk2"/>
                </a:solidFill>
                <a:latin typeface="Arial"/>
              </a:defRPr>
            </a:lvl1pPr>
          </a:lstStyle>
          <a:p>
            <a:r>
              <a:rPr lang="en-US"/>
              <a:t>IWAA 2026 KEK, Tsukuba Japan, 5-9 Oct 2026 - The ESRF SR Realignment Campaign</a:t>
            </a:r>
            <a:endParaRPr lang="fr-FR" b="0" dirty="0">
              <a:solidFill>
                <a:srgbClr val="000000"/>
              </a:solidFill>
              <a:latin typeface="Times New Roman"/>
            </a:endParaRPr>
          </a:p>
        </p:txBody>
      </p:sp>
      <p:sp>
        <p:nvSpPr>
          <p:cNvPr id="218" name="Picture 30"/>
          <p:cNvSpPr/>
          <p:nvPr/>
        </p:nvSpPr>
        <p:spPr>
          <a:xfrm>
            <a:off x="426900" y="277200"/>
            <a:ext cx="3993000" cy="5021400"/>
          </a:xfrm>
          <a:custGeom>
            <a:avLst/>
            <a:gdLst>
              <a:gd name="textAreaLeft" fmla="*/ 0 w 4791600"/>
              <a:gd name="textAreaRight" fmla="*/ 4799880 w 4791600"/>
              <a:gd name="textAreaTop" fmla="*/ 0 h 6025680"/>
              <a:gd name="textAreaBottom" fmla="*/ 6033960 h 6025680"/>
            </a:gdLst>
            <a:ahLst/>
            <a:cxnLst/>
            <a:rect l="textAreaLeft" t="textAreaTop" r="textAreaRight" b="textAreaBottom"/>
            <a:pathLst>
              <a:path w="3600000" h="4525543">
                <a:moveTo>
                  <a:pt x="0" y="0"/>
                </a:moveTo>
                <a:lnTo>
                  <a:pt x="3600000" y="0"/>
                </a:lnTo>
                <a:lnTo>
                  <a:pt x="3600000" y="4525543"/>
                </a:lnTo>
                <a:lnTo>
                  <a:pt x="0" y="4525543"/>
                </a:lnTo>
                <a:close/>
              </a:path>
            </a:pathLst>
          </a:custGeom>
          <a:blipFill rotWithShape="0">
            <a:blip r:embed="rId4"/>
            <a:srcRect/>
            <a:stretch/>
          </a:blipFill>
          <a:ln w="0">
            <a:noFill/>
          </a:ln>
        </p:spPr>
        <p:style>
          <a:lnRef idx="0">
            <a:scrgbClr r="0" g="0" b="0"/>
          </a:lnRef>
          <a:fillRef idx="0">
            <a:scrgbClr r="0" g="0" b="0"/>
          </a:fillRef>
          <a:effectRef idx="0">
            <a:scrgbClr r="0" g="0" b="0"/>
          </a:effectRef>
          <a:fontRef idx="minor"/>
        </p:style>
        <p:txBody>
          <a:bodyPr lIns="75000" tIns="37500" rIns="75000" bIns="37500" anchor="t">
            <a:noAutofit/>
          </a:bodyPr>
          <a:lstStyle/>
          <a:p>
            <a:pPr>
              <a:lnSpc>
                <a:spcPct val="100000"/>
              </a:lnSpc>
            </a:pPr>
            <a:endParaRPr lang="fr-FR" sz="1500" spc="-1">
              <a:solidFill>
                <a:srgbClr val="000000"/>
              </a:solidFill>
              <a:latin typeface="Arial"/>
              <a:ea typeface="DejaVu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Outline</a:t>
            </a:r>
          </a:p>
        </p:txBody>
      </p:sp>
      <p:sp>
        <p:nvSpPr>
          <p:cNvPr id="3" name="Content Placeholder 2"/>
          <p:cNvSpPr>
            <a:spLocks noGrp="1"/>
          </p:cNvSpPr>
          <p:nvPr>
            <p:ph idx="1"/>
          </p:nvPr>
        </p:nvSpPr>
        <p:spPr/>
        <p:txBody>
          <a:bodyPr/>
          <a:lstStyle/>
          <a:p>
            <a:pPr marL="285750" indent="-285750">
              <a:buFont typeface="Arial" panose="020B0604020202020204" pitchFamily="34" charset="0"/>
              <a:buChar char="•"/>
            </a:pPr>
            <a:r>
              <a:rPr lang="en-GB" dirty="0"/>
              <a:t>Background</a:t>
            </a:r>
          </a:p>
          <a:p>
            <a:pPr marL="285750" indent="-285750">
              <a:buFont typeface="Arial" panose="020B0604020202020204" pitchFamily="34" charset="0"/>
              <a:buChar char="•"/>
            </a:pPr>
            <a:r>
              <a:rPr lang="en-GB" dirty="0"/>
              <a:t>SR Realignment 2025-26</a:t>
            </a:r>
          </a:p>
          <a:p>
            <a:pPr marL="285750" indent="-285750">
              <a:buFont typeface="Arial" panose="020B0604020202020204" pitchFamily="34" charset="0"/>
              <a:buChar char="•"/>
            </a:pPr>
            <a:r>
              <a:rPr lang="en-GB" dirty="0"/>
              <a:t>Future SR realignment considerations</a:t>
            </a:r>
          </a:p>
        </p:txBody>
      </p:sp>
      <p:sp>
        <p:nvSpPr>
          <p:cNvPr id="6" name="Footer Placeholder 5"/>
          <p:cNvSpPr>
            <a:spLocks noGrp="1"/>
          </p:cNvSpPr>
          <p:nvPr>
            <p:ph type="ftr" sz="quarter" idx="12"/>
          </p:nvPr>
        </p:nvSpPr>
        <p:spPr/>
        <p:txBody>
          <a:bodyPr/>
          <a:lstStyle/>
          <a:p>
            <a:r>
              <a:rPr lang="en-US"/>
              <a:t>IWAA 2026 KEK, Tsukuba Japan, 5-9 Oct 2026 - The ESRF SR Realignment Campaign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Recall the EBS Alignment Requirements</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graphicFrame>
        <p:nvGraphicFramePr>
          <p:cNvPr id="4" name="Table 3">
            <a:extLst>
              <a:ext uri="{FF2B5EF4-FFF2-40B4-BE49-F238E27FC236}">
                <a16:creationId xmlns:a16="http://schemas.microsoft.com/office/drawing/2014/main" id="{BC8AF9A5-BFA4-ABAC-A5F4-43C94759DA32}"/>
              </a:ext>
            </a:extLst>
          </p:cNvPr>
          <p:cNvGraphicFramePr>
            <a:graphicFrameLocks noGrp="1"/>
          </p:cNvGraphicFramePr>
          <p:nvPr>
            <p:extLst>
              <p:ext uri="{D42A27DB-BD31-4B8C-83A1-F6EECF244321}">
                <p14:modId xmlns:p14="http://schemas.microsoft.com/office/powerpoint/2010/main" val="2536112041"/>
              </p:ext>
            </p:extLst>
          </p:nvPr>
        </p:nvGraphicFramePr>
        <p:xfrm>
          <a:off x="734667" y="930967"/>
          <a:ext cx="4896000" cy="2353160"/>
        </p:xfrm>
        <a:graphic>
          <a:graphicData uri="http://schemas.openxmlformats.org/drawingml/2006/table">
            <a:tbl>
              <a:tblPr firstRow="1" firstCol="1" bandRow="1">
                <a:tableStyleId>{5C22544A-7EE6-4342-B048-85BDC9FD1C3A}</a:tableStyleId>
              </a:tblPr>
              <a:tblGrid>
                <a:gridCol w="2726873">
                  <a:extLst>
                    <a:ext uri="{9D8B030D-6E8A-4147-A177-3AD203B41FA5}">
                      <a16:colId xmlns:a16="http://schemas.microsoft.com/office/drawing/2014/main" val="20000"/>
                    </a:ext>
                  </a:extLst>
                </a:gridCol>
                <a:gridCol w="756815">
                  <a:extLst>
                    <a:ext uri="{9D8B030D-6E8A-4147-A177-3AD203B41FA5}">
                      <a16:colId xmlns:a16="http://schemas.microsoft.com/office/drawing/2014/main" val="724274430"/>
                    </a:ext>
                  </a:extLst>
                </a:gridCol>
                <a:gridCol w="672713">
                  <a:extLst>
                    <a:ext uri="{9D8B030D-6E8A-4147-A177-3AD203B41FA5}">
                      <a16:colId xmlns:a16="http://schemas.microsoft.com/office/drawing/2014/main" val="20001"/>
                    </a:ext>
                  </a:extLst>
                </a:gridCol>
                <a:gridCol w="739599">
                  <a:extLst>
                    <a:ext uri="{9D8B030D-6E8A-4147-A177-3AD203B41FA5}">
                      <a16:colId xmlns:a16="http://schemas.microsoft.com/office/drawing/2014/main" val="20002"/>
                    </a:ext>
                  </a:extLst>
                </a:gridCol>
              </a:tblGrid>
              <a:tr h="494922">
                <a:tc>
                  <a:txBody>
                    <a:bodyPr/>
                    <a:lstStyle/>
                    <a:p>
                      <a:pPr>
                        <a:spcAft>
                          <a:spcPts val="600"/>
                        </a:spcAft>
                      </a:pPr>
                      <a:r>
                        <a:rPr lang="en-US" sz="1200" dirty="0">
                          <a:effectLst/>
                        </a:rPr>
                        <a:t>Machine</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0089" marR="80089" marT="0" marB="0" anchor="ctr"/>
                </a:tc>
                <a:tc>
                  <a:txBody>
                    <a:bodyPr/>
                    <a:lstStyle/>
                    <a:p>
                      <a:pPr algn="ctr">
                        <a:spcAft>
                          <a:spcPts val="600"/>
                        </a:spcAft>
                      </a:pPr>
                      <a:r>
                        <a:rPr lang="en-GB" sz="1200" dirty="0" err="1">
                          <a:effectLst/>
                        </a:rPr>
                        <a:t>Δx</a:t>
                      </a:r>
                      <a:r>
                        <a:rPr lang="en-GB" sz="1200" dirty="0">
                          <a:effectLst/>
                        </a:rPr>
                        <a:t> </a:t>
                      </a:r>
                      <a:br>
                        <a:rPr lang="en-GB" sz="1200" dirty="0">
                          <a:effectLst/>
                        </a:rPr>
                      </a:br>
                      <a:r>
                        <a:rPr lang="en-GB" sz="1200" dirty="0">
                          <a:effectLst/>
                        </a:rPr>
                        <a:t>[μm]</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0089" marR="80089" marT="0" marB="0" anchor="ctr"/>
                </a:tc>
                <a:tc>
                  <a:txBody>
                    <a:bodyPr/>
                    <a:lstStyle/>
                    <a:p>
                      <a:pPr algn="ctr">
                        <a:spcAft>
                          <a:spcPts val="600"/>
                        </a:spcAft>
                      </a:pPr>
                      <a:r>
                        <a:rPr lang="en-GB" sz="1200" dirty="0" err="1">
                          <a:effectLst/>
                        </a:rPr>
                        <a:t>Δy</a:t>
                      </a:r>
                      <a:r>
                        <a:rPr lang="en-GB" sz="1200" dirty="0">
                          <a:effectLst/>
                        </a:rPr>
                        <a:t> </a:t>
                      </a:r>
                      <a:br>
                        <a:rPr lang="en-GB" sz="1200" dirty="0">
                          <a:effectLst/>
                        </a:rPr>
                      </a:br>
                      <a:r>
                        <a:rPr lang="en-GB" sz="1200" dirty="0">
                          <a:effectLst/>
                        </a:rPr>
                        <a:t>[μm]</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0089" marR="80089" marT="0" marB="0" anchor="ctr"/>
                </a:tc>
                <a:tc>
                  <a:txBody>
                    <a:bodyPr/>
                    <a:lstStyle/>
                    <a:p>
                      <a:pPr algn="ctr">
                        <a:spcAft>
                          <a:spcPts val="600"/>
                        </a:spcAft>
                      </a:pPr>
                      <a:r>
                        <a:rPr lang="en-GB" sz="1200" dirty="0">
                          <a:effectLst/>
                        </a:rPr>
                        <a:t>Δz </a:t>
                      </a:r>
                      <a:br>
                        <a:rPr lang="en-GB" sz="1200" dirty="0">
                          <a:effectLst/>
                        </a:rPr>
                      </a:br>
                      <a:r>
                        <a:rPr lang="en-GB" sz="1200" dirty="0">
                          <a:effectLst/>
                        </a:rPr>
                        <a:t>[μm]</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80089" marR="80089" marT="0" marB="0" anchor="ctr"/>
                </a:tc>
                <a:extLst>
                  <a:ext uri="{0D108BD9-81ED-4DB2-BD59-A6C34878D82A}">
                    <a16:rowId xmlns:a16="http://schemas.microsoft.com/office/drawing/2014/main" val="10000"/>
                  </a:ext>
                </a:extLst>
              </a:tr>
              <a:tr h="345977">
                <a:tc>
                  <a:txBody>
                    <a:bodyPr/>
                    <a:lstStyle/>
                    <a:p>
                      <a:pPr algn="l">
                        <a:spcAft>
                          <a:spcPts val="0"/>
                        </a:spcAft>
                      </a:pPr>
                      <a:r>
                        <a:rPr lang="en-GB" sz="1200" b="0" dirty="0">
                          <a:effectLst/>
                        </a:rPr>
                        <a:t>Long. Varying field dipoles</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1000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&gt;100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&gt;100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extLst>
                  <a:ext uri="{0D108BD9-81ED-4DB2-BD59-A6C34878D82A}">
                    <a16:rowId xmlns:a16="http://schemas.microsoft.com/office/drawing/2014/main" val="10001"/>
                  </a:ext>
                </a:extLst>
              </a:tr>
              <a:tr h="604902">
                <a:tc>
                  <a:txBody>
                    <a:bodyPr/>
                    <a:lstStyle/>
                    <a:p>
                      <a:pPr algn="l">
                        <a:spcAft>
                          <a:spcPts val="0"/>
                        </a:spcAft>
                      </a:pPr>
                      <a:r>
                        <a:rPr lang="en-GB" sz="1200" b="0" dirty="0">
                          <a:effectLst/>
                        </a:rPr>
                        <a:t>High gradient quadrupoles, Combined function dipoles</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500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60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60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extLst>
                  <a:ext uri="{0D108BD9-81ED-4DB2-BD59-A6C34878D82A}">
                    <a16:rowId xmlns:a16="http://schemas.microsoft.com/office/drawing/2014/main" val="10002"/>
                  </a:ext>
                </a:extLst>
              </a:tr>
              <a:tr h="302453">
                <a:tc>
                  <a:txBody>
                    <a:bodyPr/>
                    <a:lstStyle/>
                    <a:p>
                      <a:pPr algn="l">
                        <a:spcAft>
                          <a:spcPts val="0"/>
                        </a:spcAft>
                      </a:pPr>
                      <a:r>
                        <a:rPr lang="en-GB" sz="1200" b="0" dirty="0">
                          <a:effectLst/>
                        </a:rPr>
                        <a:t>Medium gradient quads</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500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100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85</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extLst>
                  <a:ext uri="{0D108BD9-81ED-4DB2-BD59-A6C34878D82A}">
                    <a16:rowId xmlns:a16="http://schemas.microsoft.com/office/drawing/2014/main" val="10003"/>
                  </a:ext>
                </a:extLst>
              </a:tr>
              <a:tr h="302453">
                <a:tc>
                  <a:txBody>
                    <a:bodyPr/>
                    <a:lstStyle/>
                    <a:p>
                      <a:pPr algn="l">
                        <a:spcAft>
                          <a:spcPts val="0"/>
                        </a:spcAft>
                      </a:pPr>
                      <a:r>
                        <a:rPr lang="en-GB" sz="1200" b="0" dirty="0">
                          <a:effectLst/>
                        </a:rPr>
                        <a:t>Sextupoles</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500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70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50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extLst>
                  <a:ext uri="{0D108BD9-81ED-4DB2-BD59-A6C34878D82A}">
                    <a16:rowId xmlns:a16="http://schemas.microsoft.com/office/drawing/2014/main" val="10004"/>
                  </a:ext>
                </a:extLst>
              </a:tr>
              <a:tr h="302453">
                <a:tc>
                  <a:txBody>
                    <a:bodyPr/>
                    <a:lstStyle/>
                    <a:p>
                      <a:pPr algn="l">
                        <a:spcAft>
                          <a:spcPts val="0"/>
                        </a:spcAft>
                      </a:pPr>
                      <a:r>
                        <a:rPr lang="en-GB" sz="1200" b="0" dirty="0">
                          <a:effectLst/>
                        </a:rPr>
                        <a:t>Octupoles</a:t>
                      </a:r>
                      <a:endParaRPr lang="en-GB" sz="1200" b="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500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100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tc>
                  <a:txBody>
                    <a:bodyPr/>
                    <a:lstStyle/>
                    <a:p>
                      <a:pPr algn="ctr">
                        <a:spcAft>
                          <a:spcPts val="0"/>
                        </a:spcAft>
                      </a:pPr>
                      <a:r>
                        <a:rPr lang="en-GB" sz="1200" dirty="0">
                          <a:effectLst/>
                        </a:rPr>
                        <a:t>100</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80089" marR="80089" marT="0" marB="0" anchor="ctr"/>
                </a:tc>
                <a:extLst>
                  <a:ext uri="{0D108BD9-81ED-4DB2-BD59-A6C34878D82A}">
                    <a16:rowId xmlns:a16="http://schemas.microsoft.com/office/drawing/2014/main" val="10005"/>
                  </a:ext>
                </a:extLst>
              </a:tr>
            </a:tbl>
          </a:graphicData>
        </a:graphic>
      </p:graphicFrame>
      <p:sp>
        <p:nvSpPr>
          <p:cNvPr id="6" name="TextBox 5">
            <a:extLst>
              <a:ext uri="{FF2B5EF4-FFF2-40B4-BE49-F238E27FC236}">
                <a16:creationId xmlns:a16="http://schemas.microsoft.com/office/drawing/2014/main" id="{80C4C963-4B97-2531-6BB9-F56F8BB5A4B1}"/>
              </a:ext>
            </a:extLst>
          </p:cNvPr>
          <p:cNvSpPr txBox="1"/>
          <p:nvPr/>
        </p:nvSpPr>
        <p:spPr>
          <a:xfrm>
            <a:off x="3888007" y="4236685"/>
            <a:ext cx="2383986" cy="276999"/>
          </a:xfrm>
          <a:prstGeom prst="rect">
            <a:avLst/>
          </a:prstGeom>
          <a:noFill/>
        </p:spPr>
        <p:txBody>
          <a:bodyPr wrap="none" rtlCol="0">
            <a:spAutoFit/>
          </a:bodyPr>
          <a:lstStyle/>
          <a:p>
            <a:r>
              <a:rPr lang="en-US" sz="1200" i="1" dirty="0">
                <a:solidFill>
                  <a:schemeClr val="accent6"/>
                </a:solidFill>
              </a:rPr>
              <a:t>Maximum permissible error 2.5</a:t>
            </a:r>
            <a:r>
              <a:rPr lang="el-GR" sz="1200" i="1" dirty="0">
                <a:solidFill>
                  <a:schemeClr val="accent6"/>
                </a:solidFill>
              </a:rPr>
              <a:t>σ</a:t>
            </a:r>
            <a:endParaRPr lang="en-US" sz="1200" i="1" dirty="0">
              <a:solidFill>
                <a:schemeClr val="accent6"/>
              </a:solidFill>
            </a:endParaRPr>
          </a:p>
        </p:txBody>
      </p:sp>
      <p:pic>
        <p:nvPicPr>
          <p:cNvPr id="7" name="Picture 6">
            <a:extLst>
              <a:ext uri="{FF2B5EF4-FFF2-40B4-BE49-F238E27FC236}">
                <a16:creationId xmlns:a16="http://schemas.microsoft.com/office/drawing/2014/main" id="{FF2B5616-68E1-D103-6C09-8F800CF80351}"/>
              </a:ext>
            </a:extLst>
          </p:cNvPr>
          <p:cNvPicPr>
            <a:picLocks noChangeAspect="1"/>
          </p:cNvPicPr>
          <p:nvPr/>
        </p:nvPicPr>
        <p:blipFill>
          <a:blip r:embed="rId2"/>
          <a:stretch>
            <a:fillRect/>
          </a:stretch>
        </p:blipFill>
        <p:spPr>
          <a:xfrm>
            <a:off x="6365334" y="1004458"/>
            <a:ext cx="3060000" cy="2008337"/>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06996B2-7420-2587-F23C-7CA77AB23D63}"/>
                  </a:ext>
                </a:extLst>
              </p:cNvPr>
              <p:cNvSpPr txBox="1"/>
              <p:nvPr/>
            </p:nvSpPr>
            <p:spPr>
              <a:xfrm>
                <a:off x="4431928" y="3649588"/>
                <a:ext cx="21832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𝑅</m:t>
                      </m:r>
                    </m:oMath>
                  </m:oMathPara>
                </a14:m>
                <a:endParaRPr lang="en-US" dirty="0">
                  <a:solidFill>
                    <a:schemeClr val="accent6"/>
                  </a:solidFill>
                </a:endParaRPr>
              </a:p>
            </p:txBody>
          </p:sp>
        </mc:Choice>
        <mc:Fallback xmlns="">
          <p:sp>
            <p:nvSpPr>
              <p:cNvPr id="8" name="TextBox 7">
                <a:extLst>
                  <a:ext uri="{FF2B5EF4-FFF2-40B4-BE49-F238E27FC236}">
                    <a16:creationId xmlns:a16="http://schemas.microsoft.com/office/drawing/2014/main" id="{506996B2-7420-2587-F23C-7CA77AB23D63}"/>
                  </a:ext>
                </a:extLst>
              </p:cNvPr>
              <p:cNvSpPr txBox="1">
                <a:spLocks noRot="1" noChangeAspect="1" noMove="1" noResize="1" noEditPoints="1" noAdjustHandles="1" noChangeArrowheads="1" noChangeShapeType="1" noTextEdit="1"/>
              </p:cNvSpPr>
              <p:nvPr/>
            </p:nvSpPr>
            <p:spPr>
              <a:xfrm>
                <a:off x="4431928" y="3649588"/>
                <a:ext cx="218328" cy="276999"/>
              </a:xfrm>
              <a:prstGeom prst="rect">
                <a:avLst/>
              </a:prstGeom>
              <a:blipFill>
                <a:blip r:embed="rId3"/>
                <a:stretch>
                  <a:fillRect l="-22222" r="-19444"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DB174CF-C355-06F2-72F6-85B648042A7C}"/>
                  </a:ext>
                </a:extLst>
              </p:cNvPr>
              <p:cNvSpPr txBox="1"/>
              <p:nvPr/>
            </p:nvSpPr>
            <p:spPr>
              <a:xfrm>
                <a:off x="5165672" y="3649588"/>
                <a:ext cx="20601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chemeClr val="accent6"/>
                          </a:solidFill>
                          <a:latin typeface="Cambria Math" panose="02040503050406030204" pitchFamily="18" charset="0"/>
                        </a:rPr>
                        <m:t>𝑍</m:t>
                      </m:r>
                    </m:oMath>
                  </m:oMathPara>
                </a14:m>
                <a:endParaRPr lang="en-US" dirty="0">
                  <a:solidFill>
                    <a:schemeClr val="accent6"/>
                  </a:solidFill>
                </a:endParaRPr>
              </a:p>
            </p:txBody>
          </p:sp>
        </mc:Choice>
        <mc:Fallback xmlns="">
          <p:sp>
            <p:nvSpPr>
              <p:cNvPr id="9" name="TextBox 8">
                <a:extLst>
                  <a:ext uri="{FF2B5EF4-FFF2-40B4-BE49-F238E27FC236}">
                    <a16:creationId xmlns:a16="http://schemas.microsoft.com/office/drawing/2014/main" id="{8DB174CF-C355-06F2-72F6-85B648042A7C}"/>
                  </a:ext>
                </a:extLst>
              </p:cNvPr>
              <p:cNvSpPr txBox="1">
                <a:spLocks noRot="1" noChangeAspect="1" noMove="1" noResize="1" noEditPoints="1" noAdjustHandles="1" noChangeArrowheads="1" noChangeShapeType="1" noTextEdit="1"/>
              </p:cNvSpPr>
              <p:nvPr/>
            </p:nvSpPr>
            <p:spPr>
              <a:xfrm>
                <a:off x="5165672" y="3649588"/>
                <a:ext cx="206018" cy="276999"/>
              </a:xfrm>
              <a:prstGeom prst="rect">
                <a:avLst/>
              </a:prstGeom>
              <a:blipFill>
                <a:blip r:embed="rId4"/>
                <a:stretch>
                  <a:fillRect l="-23529" r="-23529"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58A3A7C9-5969-6CD8-6157-C9A20FA02A21}"/>
                  </a:ext>
                </a:extLst>
              </p:cNvPr>
              <p:cNvSpPr txBox="1"/>
              <p:nvPr/>
            </p:nvSpPr>
            <p:spPr>
              <a:xfrm>
                <a:off x="6952208" y="3097143"/>
                <a:ext cx="1455142" cy="276999"/>
              </a:xfrm>
              <a:prstGeom prst="rect">
                <a:avLst/>
              </a:prstGeom>
              <a:noFill/>
            </p:spPr>
            <p:txBody>
              <a:bodyPr wrap="none" rtlCol="0">
                <a:spAutoFit/>
              </a:bodyPr>
              <a:lstStyle/>
              <a:p>
                <a14:m>
                  <m:oMath xmlns:m="http://schemas.openxmlformats.org/officeDocument/2006/math">
                    <m:r>
                      <a:rPr lang="en-US" sz="1200" i="1" dirty="0" smtClean="0">
                        <a:solidFill>
                          <a:schemeClr val="accent6"/>
                        </a:solidFill>
                        <a:latin typeface="Cambria Math" panose="02040503050406030204" pitchFamily="18" charset="0"/>
                      </a:rPr>
                      <m:t>𝑅</m:t>
                    </m:r>
                  </m:oMath>
                </a14:m>
                <a:r>
                  <a:rPr lang="en-US" sz="1200" i="1" dirty="0">
                    <a:solidFill>
                      <a:schemeClr val="accent6"/>
                    </a:solidFill>
                  </a:rPr>
                  <a:t> for </a:t>
                </a:r>
                <a14:m>
                  <m:oMath xmlns:m="http://schemas.openxmlformats.org/officeDocument/2006/math">
                    <m:r>
                      <a:rPr lang="en-US" sz="1200" i="1" dirty="0" smtClean="0">
                        <a:solidFill>
                          <a:schemeClr val="accent6"/>
                        </a:solidFill>
                        <a:latin typeface="Cambria Math" panose="02040503050406030204" pitchFamily="18" charset="0"/>
                      </a:rPr>
                      <m:t>𝑌</m:t>
                    </m:r>
                  </m:oMath>
                </a14:m>
                <a:r>
                  <a:rPr lang="en-US" sz="1200" i="1" dirty="0">
                    <a:solidFill>
                      <a:schemeClr val="accent6"/>
                    </a:solidFill>
                  </a:rPr>
                  <a:t> and </a:t>
                </a:r>
                <a14:m>
                  <m:oMath xmlns:m="http://schemas.openxmlformats.org/officeDocument/2006/math">
                    <m:r>
                      <a:rPr lang="en-US" sz="1200" i="1" dirty="0" smtClean="0">
                        <a:solidFill>
                          <a:schemeClr val="accent6"/>
                        </a:solidFill>
                        <a:latin typeface="Cambria Math" panose="02040503050406030204" pitchFamily="18" charset="0"/>
                      </a:rPr>
                      <m:t>𝑍</m:t>
                    </m:r>
                  </m:oMath>
                </a14:m>
                <a:r>
                  <a:rPr lang="en-US" sz="1200" i="1" dirty="0">
                    <a:solidFill>
                      <a:schemeClr val="accent6"/>
                    </a:solidFill>
                  </a:rPr>
                  <a:t> for </a:t>
                </a:r>
                <a14:m>
                  <m:oMath xmlns:m="http://schemas.openxmlformats.org/officeDocument/2006/math">
                    <m:r>
                      <a:rPr lang="en-US" sz="1200" i="1" dirty="0" smtClean="0">
                        <a:solidFill>
                          <a:schemeClr val="accent6"/>
                        </a:solidFill>
                        <a:latin typeface="Cambria Math" panose="02040503050406030204" pitchFamily="18" charset="0"/>
                      </a:rPr>
                      <m:t>𝑍</m:t>
                    </m:r>
                  </m:oMath>
                </a14:m>
                <a:endParaRPr lang="en-US" sz="1200" i="1" dirty="0">
                  <a:solidFill>
                    <a:schemeClr val="accent6"/>
                  </a:solidFill>
                </a:endParaRPr>
              </a:p>
            </p:txBody>
          </p:sp>
        </mc:Choice>
        <mc:Fallback xmlns="">
          <p:sp>
            <p:nvSpPr>
              <p:cNvPr id="10" name="TextBox 9">
                <a:extLst>
                  <a:ext uri="{FF2B5EF4-FFF2-40B4-BE49-F238E27FC236}">
                    <a16:creationId xmlns:a16="http://schemas.microsoft.com/office/drawing/2014/main" id="{58A3A7C9-5969-6CD8-6157-C9A20FA02A21}"/>
                  </a:ext>
                </a:extLst>
              </p:cNvPr>
              <p:cNvSpPr txBox="1">
                <a:spLocks noRot="1" noChangeAspect="1" noMove="1" noResize="1" noEditPoints="1" noAdjustHandles="1" noChangeArrowheads="1" noChangeShapeType="1" noTextEdit="1"/>
              </p:cNvSpPr>
              <p:nvPr/>
            </p:nvSpPr>
            <p:spPr>
              <a:xfrm>
                <a:off x="6952208" y="3097143"/>
                <a:ext cx="1455142" cy="276999"/>
              </a:xfrm>
              <a:prstGeom prst="rect">
                <a:avLst/>
              </a:prstGeom>
              <a:blipFill>
                <a:blip r:embed="rId5"/>
                <a:stretch>
                  <a:fillRect t="-2174" b="-13043"/>
                </a:stretch>
              </a:blipFill>
            </p:spPr>
            <p:txBody>
              <a:bodyPr/>
              <a:lstStyle/>
              <a:p>
                <a:r>
                  <a:rPr lang="en-US">
                    <a:noFill/>
                  </a:rPr>
                  <a:t> </a:t>
                </a:r>
              </a:p>
            </p:txBody>
          </p:sp>
        </mc:Fallback>
      </mc:AlternateContent>
      <p:sp>
        <p:nvSpPr>
          <p:cNvPr id="11" name="Arrow: Down 10">
            <a:extLst>
              <a:ext uri="{FF2B5EF4-FFF2-40B4-BE49-F238E27FC236}">
                <a16:creationId xmlns:a16="http://schemas.microsoft.com/office/drawing/2014/main" id="{8A266632-8DB9-6F23-6E4E-0EDEE888162B}"/>
              </a:ext>
            </a:extLst>
          </p:cNvPr>
          <p:cNvSpPr/>
          <p:nvPr/>
        </p:nvSpPr>
        <p:spPr>
          <a:xfrm flipV="1">
            <a:off x="4503936" y="3361556"/>
            <a:ext cx="72008" cy="27544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117C737B-4CB4-B417-B609-373E414CD1AA}"/>
              </a:ext>
            </a:extLst>
          </p:cNvPr>
          <p:cNvSpPr/>
          <p:nvPr/>
        </p:nvSpPr>
        <p:spPr>
          <a:xfrm flipV="1">
            <a:off x="5224016" y="3361556"/>
            <a:ext cx="72008" cy="27544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7924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EBS Alignment - general</a:t>
            </a:r>
          </a:p>
        </p:txBody>
      </p:sp>
      <p:sp>
        <p:nvSpPr>
          <p:cNvPr id="3" name="Content Placeholder 2"/>
          <p:cNvSpPr>
            <a:spLocks noGrp="1"/>
          </p:cNvSpPr>
          <p:nvPr>
            <p:ph idx="1"/>
          </p:nvPr>
        </p:nvSpPr>
        <p:spPr/>
        <p:txBody>
          <a:bodyPr/>
          <a:lstStyle/>
          <a:p>
            <a:r>
              <a:rPr lang="en-US" sz="1600" b="0" dirty="0"/>
              <a:t>The EBS had defined theoretical magnet positions, but the existing beamlines prevented the machine from being installed in its theoretical position.</a:t>
            </a:r>
          </a:p>
          <a:p>
            <a:r>
              <a:rPr lang="en-US" sz="1600" b="0" dirty="0"/>
              <a:t>The EBS ID source points and straight sections were therefore constrained to be aligned with those of the old machine.</a:t>
            </a:r>
          </a:p>
          <a:p>
            <a:r>
              <a:rPr lang="en-US" sz="1600" b="0" dirty="0"/>
              <a:t>Since its original alignment in the early 1990s, the old machine had gradually moved away from its theoretical position, mainly due to </a:t>
            </a:r>
            <a:r>
              <a:rPr lang="en-US" sz="1600" b="0" i="1" dirty="0"/>
              <a:t>site-related influences</a:t>
            </a:r>
            <a:r>
              <a:rPr lang="en-US" sz="1600" b="0" dirty="0"/>
              <a:t>.</a:t>
            </a:r>
          </a:p>
          <a:p>
            <a:r>
              <a:rPr lang="en-US" sz="1600" b="0" dirty="0"/>
              <a:t>To avoid large movements and disturbances on the beamlines, we therefore </a:t>
            </a:r>
            <a:r>
              <a:rPr lang="en-US" sz="1600" b="0" dirty="0" err="1"/>
              <a:t>minimise</a:t>
            </a:r>
            <a:r>
              <a:rPr lang="en-US" sz="1600" b="0" dirty="0"/>
              <a:t> the horizontal (</a:t>
            </a:r>
            <a:r>
              <a:rPr lang="en-US" sz="1600" b="0" i="1" dirty="0"/>
              <a:t>R</a:t>
            </a:r>
            <a:r>
              <a:rPr lang="en-US" sz="1600" b="0" dirty="0"/>
              <a:t>) and vertical (</a:t>
            </a:r>
            <a:r>
              <a:rPr lang="en-US" sz="1600" b="0" i="1" dirty="0"/>
              <a:t>Z</a:t>
            </a:r>
            <a:r>
              <a:rPr lang="en-US" sz="1600" b="0" dirty="0"/>
              <a:t>) deviations of the machine magnets from a smooth reference curve.</a:t>
            </a:r>
            <a:endParaRPr lang="en-GB" sz="1600" b="0"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12" name="Picture 11">
            <a:extLst>
              <a:ext uri="{FF2B5EF4-FFF2-40B4-BE49-F238E27FC236}">
                <a16:creationId xmlns:a16="http://schemas.microsoft.com/office/drawing/2014/main" id="{2B647D5B-0F63-BA71-0C24-822037A89A19}"/>
              </a:ext>
            </a:extLst>
          </p:cNvPr>
          <p:cNvPicPr>
            <a:picLocks noChangeAspect="1"/>
          </p:cNvPicPr>
          <p:nvPr/>
        </p:nvPicPr>
        <p:blipFill>
          <a:blip r:embed="rId2"/>
          <a:stretch>
            <a:fillRect/>
          </a:stretch>
        </p:blipFill>
        <p:spPr>
          <a:xfrm>
            <a:off x="831528" y="3987438"/>
            <a:ext cx="3486636" cy="598254"/>
          </a:xfrm>
          <a:prstGeom prst="rect">
            <a:avLst/>
          </a:prstGeom>
        </p:spPr>
      </p:pic>
      <p:sp>
        <p:nvSpPr>
          <p:cNvPr id="13" name="TextBox 12">
            <a:extLst>
              <a:ext uri="{FF2B5EF4-FFF2-40B4-BE49-F238E27FC236}">
                <a16:creationId xmlns:a16="http://schemas.microsoft.com/office/drawing/2014/main" id="{83059DF7-2561-71EB-F170-A378AC6D522F}"/>
              </a:ext>
            </a:extLst>
          </p:cNvPr>
          <p:cNvSpPr txBox="1"/>
          <p:nvPr/>
        </p:nvSpPr>
        <p:spPr>
          <a:xfrm>
            <a:off x="5440040" y="4225652"/>
            <a:ext cx="4392488" cy="738664"/>
          </a:xfrm>
          <a:prstGeom prst="rect">
            <a:avLst/>
          </a:prstGeom>
          <a:noFill/>
        </p:spPr>
        <p:txBody>
          <a:bodyPr wrap="square" rtlCol="0">
            <a:spAutoFit/>
          </a:bodyPr>
          <a:lstStyle/>
          <a:p>
            <a:pPr algn="r"/>
            <a:r>
              <a:rPr lang="en-US" sz="1400" i="1" dirty="0">
                <a:solidFill>
                  <a:schemeClr val="accent6"/>
                </a:solidFill>
              </a:rPr>
              <a:t>We will explore the SR realignment, but first some background on the underlying causes </a:t>
            </a:r>
            <a:br>
              <a:rPr lang="en-US" sz="1400" i="1" dirty="0">
                <a:solidFill>
                  <a:schemeClr val="accent6"/>
                </a:solidFill>
              </a:rPr>
            </a:br>
            <a:r>
              <a:rPr lang="en-US" sz="1400" i="1" dirty="0">
                <a:solidFill>
                  <a:schemeClr val="accent6"/>
                </a:solidFill>
              </a:rPr>
              <a:t> - the </a:t>
            </a:r>
            <a:r>
              <a:rPr lang="en-US" sz="1400" b="1" i="1" dirty="0">
                <a:solidFill>
                  <a:schemeClr val="accent6"/>
                </a:solidFill>
              </a:rPr>
              <a:t>site related influences</a:t>
            </a:r>
            <a:r>
              <a:rPr lang="en-US" sz="1400" i="1" dirty="0">
                <a:solidFill>
                  <a:schemeClr val="accent6"/>
                </a:solidFill>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ESRF Site Characteristics</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Picture 3">
            <a:extLst>
              <a:ext uri="{FF2B5EF4-FFF2-40B4-BE49-F238E27FC236}">
                <a16:creationId xmlns:a16="http://schemas.microsoft.com/office/drawing/2014/main" id="{D1D1EC61-ADD2-B826-39F5-4E369171AC00}"/>
              </a:ext>
            </a:extLst>
          </p:cNvPr>
          <p:cNvPicPr>
            <a:picLocks noChangeAspect="1"/>
          </p:cNvPicPr>
          <p:nvPr/>
        </p:nvPicPr>
        <p:blipFill rotWithShape="1">
          <a:blip r:embed="rId2"/>
          <a:srcRect b="21694"/>
          <a:stretch/>
        </p:blipFill>
        <p:spPr>
          <a:xfrm>
            <a:off x="-2" y="660897"/>
            <a:ext cx="10173535" cy="3339603"/>
          </a:xfrm>
          <a:prstGeom prst="rect">
            <a:avLst/>
          </a:prstGeom>
        </p:spPr>
      </p:pic>
      <p:sp>
        <p:nvSpPr>
          <p:cNvPr id="6" name="Rectangle 5">
            <a:extLst>
              <a:ext uri="{FF2B5EF4-FFF2-40B4-BE49-F238E27FC236}">
                <a16:creationId xmlns:a16="http://schemas.microsoft.com/office/drawing/2014/main" id="{0FE03AF1-F69D-E00C-C93B-5F754DAC0D60}"/>
              </a:ext>
            </a:extLst>
          </p:cNvPr>
          <p:cNvSpPr/>
          <p:nvPr/>
        </p:nvSpPr>
        <p:spPr>
          <a:xfrm>
            <a:off x="799500" y="4197967"/>
            <a:ext cx="7823800" cy="1195455"/>
          </a:xfrm>
          <a:prstGeom prst="rect">
            <a:avLst/>
          </a:prstGeom>
        </p:spPr>
        <p:txBody>
          <a:bodyPr wrap="square">
            <a:spAutoFit/>
          </a:bodyPr>
          <a:lstStyle/>
          <a:p>
            <a:r>
              <a:rPr lang="en-US" sz="1333" dirty="0">
                <a:solidFill>
                  <a:schemeClr val="accent6"/>
                </a:solidFill>
              </a:rPr>
              <a:t>The ESRF is located:</a:t>
            </a:r>
          </a:p>
          <a:p>
            <a:pPr marL="209992" indent="-119995">
              <a:buFont typeface="Arial" panose="020B0604020202020204" pitchFamily="34" charset="0"/>
              <a:buChar char="•"/>
            </a:pPr>
            <a:r>
              <a:rPr lang="en-US" sz="1167" dirty="0">
                <a:solidFill>
                  <a:schemeClr val="accent6"/>
                </a:solidFill>
              </a:rPr>
              <a:t>between the Chartreuse and </a:t>
            </a:r>
            <a:r>
              <a:rPr lang="en-US" sz="1167" dirty="0" err="1">
                <a:solidFill>
                  <a:schemeClr val="accent6"/>
                </a:solidFill>
              </a:rPr>
              <a:t>Vercors</a:t>
            </a:r>
            <a:r>
              <a:rPr lang="en-US" sz="1167" dirty="0">
                <a:solidFill>
                  <a:schemeClr val="accent6"/>
                </a:solidFill>
              </a:rPr>
              <a:t> mountain ranges, the area is influenced by distinct geological formations.</a:t>
            </a:r>
          </a:p>
          <a:p>
            <a:pPr marL="209992" indent="-119995">
              <a:buFont typeface="Arial" panose="020B0604020202020204" pitchFamily="34" charset="0"/>
              <a:buChar char="•"/>
            </a:pPr>
            <a:r>
              <a:rPr lang="en-US" sz="1167" dirty="0">
                <a:solidFill>
                  <a:schemeClr val="accent6"/>
                </a:solidFill>
              </a:rPr>
              <a:t>between the </a:t>
            </a:r>
            <a:r>
              <a:rPr lang="en-US" sz="1167" dirty="0" err="1">
                <a:solidFill>
                  <a:schemeClr val="accent6"/>
                </a:solidFill>
              </a:rPr>
              <a:t>Drac</a:t>
            </a:r>
            <a:r>
              <a:rPr lang="en-US" sz="1167" dirty="0">
                <a:solidFill>
                  <a:schemeClr val="accent6"/>
                </a:solidFill>
              </a:rPr>
              <a:t> and Isère rivers, the site is shaped by significant geomorphological processes.</a:t>
            </a:r>
          </a:p>
          <a:p>
            <a:pPr marL="209992" indent="-119995">
              <a:buFont typeface="Arial" panose="020B0604020202020204" pitchFamily="34" charset="0"/>
              <a:buChar char="•"/>
            </a:pPr>
            <a:r>
              <a:rPr lang="en-US" sz="1167" dirty="0">
                <a:solidFill>
                  <a:schemeClr val="accent6"/>
                </a:solidFill>
              </a:rPr>
              <a:t>upstream of the Saint-</a:t>
            </a:r>
            <a:r>
              <a:rPr lang="en-US" sz="1167" dirty="0" err="1">
                <a:solidFill>
                  <a:schemeClr val="accent6"/>
                </a:solidFill>
              </a:rPr>
              <a:t>Égrève</a:t>
            </a:r>
            <a:r>
              <a:rPr lang="en-US" sz="1167" dirty="0">
                <a:solidFill>
                  <a:schemeClr val="accent6"/>
                </a:solidFill>
              </a:rPr>
              <a:t> dam, where periodic emptying alters river levels and affects groundwater conditions.</a:t>
            </a:r>
          </a:p>
          <a:p>
            <a:pPr marL="209992" indent="-119995">
              <a:buFont typeface="Arial" panose="020B0604020202020204" pitchFamily="34" charset="0"/>
              <a:buChar char="•"/>
            </a:pPr>
            <a:r>
              <a:rPr lang="en-US" sz="1167" dirty="0">
                <a:solidFill>
                  <a:schemeClr val="accent6"/>
                </a:solidFill>
              </a:rPr>
              <a:t>on a former glacial lake bed, with a relatively homogeneous clay substrate overlain by alluvial deposits.</a:t>
            </a:r>
            <a:endParaRPr lang="en-GB" sz="1167" dirty="0">
              <a:solidFill>
                <a:schemeClr val="accent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Representative stratigraphic profile Grenoble Basin to ~150 m</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grpSp>
        <p:nvGrpSpPr>
          <p:cNvPr id="4" name="Group 3">
            <a:extLst>
              <a:ext uri="{FF2B5EF4-FFF2-40B4-BE49-F238E27FC236}">
                <a16:creationId xmlns:a16="http://schemas.microsoft.com/office/drawing/2014/main" id="{31B0A3B2-7F2F-1F62-C9BA-76F12BECA09B}"/>
              </a:ext>
            </a:extLst>
          </p:cNvPr>
          <p:cNvGrpSpPr/>
          <p:nvPr/>
        </p:nvGrpSpPr>
        <p:grpSpPr>
          <a:xfrm>
            <a:off x="4136657" y="889659"/>
            <a:ext cx="1200000" cy="4265940"/>
            <a:chOff x="686188" y="1086986"/>
            <a:chExt cx="1800001" cy="5119128"/>
          </a:xfrm>
        </p:grpSpPr>
        <p:sp>
          <p:nvSpPr>
            <p:cNvPr id="6" name="Rectangle 5">
              <a:extLst>
                <a:ext uri="{FF2B5EF4-FFF2-40B4-BE49-F238E27FC236}">
                  <a16:creationId xmlns:a16="http://schemas.microsoft.com/office/drawing/2014/main" id="{F9D8D978-5482-977B-03CC-994C92681CF0}"/>
                </a:ext>
              </a:extLst>
            </p:cNvPr>
            <p:cNvSpPr/>
            <p:nvPr/>
          </p:nvSpPr>
          <p:spPr>
            <a:xfrm>
              <a:off x="686188" y="1086986"/>
              <a:ext cx="1799999" cy="201169"/>
            </a:xfrm>
            <a:prstGeom prst="rect">
              <a:avLst/>
            </a:prstGeom>
            <a:solidFill>
              <a:schemeClr val="accent6">
                <a:lumMod val="75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7" name="Rectangle 6">
              <a:extLst>
                <a:ext uri="{FF2B5EF4-FFF2-40B4-BE49-F238E27FC236}">
                  <a16:creationId xmlns:a16="http://schemas.microsoft.com/office/drawing/2014/main" id="{9ED31B43-B60B-F4EE-FF8D-AC0BE657560A}"/>
                </a:ext>
              </a:extLst>
            </p:cNvPr>
            <p:cNvSpPr/>
            <p:nvPr/>
          </p:nvSpPr>
          <p:spPr>
            <a:xfrm>
              <a:off x="686190" y="1228996"/>
              <a:ext cx="1799999" cy="491207"/>
            </a:xfrm>
            <a:prstGeom prst="rect">
              <a:avLst/>
            </a:prstGeom>
            <a:solidFill>
              <a:schemeClr val="accent2"/>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8" name="Rectangle 7">
              <a:extLst>
                <a:ext uri="{FF2B5EF4-FFF2-40B4-BE49-F238E27FC236}">
                  <a16:creationId xmlns:a16="http://schemas.microsoft.com/office/drawing/2014/main" id="{7744846D-D244-5F9E-01BD-8F3DDEB58E79}"/>
                </a:ext>
              </a:extLst>
            </p:cNvPr>
            <p:cNvSpPr/>
            <p:nvPr/>
          </p:nvSpPr>
          <p:spPr>
            <a:xfrm>
              <a:off x="686189" y="1712423"/>
              <a:ext cx="1800000" cy="680132"/>
            </a:xfrm>
            <a:prstGeom prst="rect">
              <a:avLst/>
            </a:prstGeom>
            <a:solidFill>
              <a:schemeClr val="bg2"/>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9" name="Rectangle 8">
              <a:extLst>
                <a:ext uri="{FF2B5EF4-FFF2-40B4-BE49-F238E27FC236}">
                  <a16:creationId xmlns:a16="http://schemas.microsoft.com/office/drawing/2014/main" id="{DDC246A4-C49C-E45F-4AFA-034E12DC2B0B}"/>
                </a:ext>
              </a:extLst>
            </p:cNvPr>
            <p:cNvSpPr/>
            <p:nvPr/>
          </p:nvSpPr>
          <p:spPr>
            <a:xfrm>
              <a:off x="686189" y="2398601"/>
              <a:ext cx="1800000" cy="1314922"/>
            </a:xfrm>
            <a:prstGeom prst="rect">
              <a:avLst/>
            </a:prstGeom>
            <a:solidFill>
              <a:srgbClr val="CC3300"/>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0" name="Rectangle 9">
              <a:extLst>
                <a:ext uri="{FF2B5EF4-FFF2-40B4-BE49-F238E27FC236}">
                  <a16:creationId xmlns:a16="http://schemas.microsoft.com/office/drawing/2014/main" id="{90B4E3DB-F1A5-42D4-3F1F-027DAC067168}"/>
                </a:ext>
              </a:extLst>
            </p:cNvPr>
            <p:cNvSpPr/>
            <p:nvPr/>
          </p:nvSpPr>
          <p:spPr>
            <a:xfrm>
              <a:off x="686189" y="3719569"/>
              <a:ext cx="1800000" cy="2342678"/>
            </a:xfrm>
            <a:prstGeom prst="rect">
              <a:avLst/>
            </a:prstGeom>
            <a:solidFill>
              <a:schemeClr val="accent4">
                <a:lumMod val="5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1" name="Rectangle 10">
              <a:extLst>
                <a:ext uri="{FF2B5EF4-FFF2-40B4-BE49-F238E27FC236}">
                  <a16:creationId xmlns:a16="http://schemas.microsoft.com/office/drawing/2014/main" id="{380B76FB-2C2F-29B7-1FF8-435C525896FE}"/>
                </a:ext>
              </a:extLst>
            </p:cNvPr>
            <p:cNvSpPr/>
            <p:nvPr/>
          </p:nvSpPr>
          <p:spPr>
            <a:xfrm>
              <a:off x="686190" y="6040683"/>
              <a:ext cx="1799999" cy="165431"/>
            </a:xfrm>
            <a:prstGeom prst="rect">
              <a:avLst/>
            </a:prstGeom>
            <a:solidFill>
              <a:schemeClr val="accent2">
                <a:lumMod val="50000"/>
              </a:schemeClr>
            </a:solidFill>
            <a:ln w="31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cxnSp>
        <p:nvCxnSpPr>
          <p:cNvPr id="12" name="Straight Connector 11">
            <a:extLst>
              <a:ext uri="{FF2B5EF4-FFF2-40B4-BE49-F238E27FC236}">
                <a16:creationId xmlns:a16="http://schemas.microsoft.com/office/drawing/2014/main" id="{08C2450E-0226-ED0C-F5AA-2CFFA5D379B2}"/>
              </a:ext>
            </a:extLst>
          </p:cNvPr>
          <p:cNvCxnSpPr/>
          <p:nvPr/>
        </p:nvCxnSpPr>
        <p:spPr>
          <a:xfrm>
            <a:off x="4064087" y="92216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59464313-A0AE-05A9-637B-B4B5A27FFD1F}"/>
              </a:ext>
            </a:extLst>
          </p:cNvPr>
          <p:cNvGrpSpPr/>
          <p:nvPr/>
        </p:nvGrpSpPr>
        <p:grpSpPr>
          <a:xfrm>
            <a:off x="3432532" y="756376"/>
            <a:ext cx="704125" cy="220510"/>
            <a:chOff x="3332880" y="907650"/>
            <a:chExt cx="844950" cy="264612"/>
          </a:xfrm>
        </p:grpSpPr>
        <p:sp>
          <p:nvSpPr>
            <p:cNvPr id="14" name="TextBox 13">
              <a:extLst>
                <a:ext uri="{FF2B5EF4-FFF2-40B4-BE49-F238E27FC236}">
                  <a16:creationId xmlns:a16="http://schemas.microsoft.com/office/drawing/2014/main" id="{2555DB58-54DB-6035-0A28-73DE5F6250C8}"/>
                </a:ext>
              </a:extLst>
            </p:cNvPr>
            <p:cNvSpPr txBox="1"/>
            <p:nvPr/>
          </p:nvSpPr>
          <p:spPr>
            <a:xfrm>
              <a:off x="3332880" y="907650"/>
              <a:ext cx="437042" cy="264612"/>
            </a:xfrm>
            <a:prstGeom prst="rect">
              <a:avLst/>
            </a:prstGeom>
            <a:noFill/>
          </p:spPr>
          <p:txBody>
            <a:bodyPr wrap="none" rtlCol="0">
              <a:spAutoFit/>
            </a:bodyPr>
            <a:lstStyle/>
            <a:p>
              <a:r>
                <a:rPr lang="en-US" sz="833" dirty="0"/>
                <a:t>0 m</a:t>
              </a:r>
            </a:p>
          </p:txBody>
        </p:sp>
        <p:cxnSp>
          <p:nvCxnSpPr>
            <p:cNvPr id="15" name="Straight Connector 14">
              <a:extLst>
                <a:ext uri="{FF2B5EF4-FFF2-40B4-BE49-F238E27FC236}">
                  <a16:creationId xmlns:a16="http://schemas.microsoft.com/office/drawing/2014/main" id="{81340071-6268-DC5A-CB3C-A8B1746DB8B4}"/>
                </a:ext>
              </a:extLst>
            </p:cNvPr>
            <p:cNvCxnSpPr>
              <a:cxnSpLocks/>
              <a:stCxn id="14" idx="3"/>
              <a:endCxn id="6" idx="1"/>
            </p:cNvCxnSpPr>
            <p:nvPr/>
          </p:nvCxnSpPr>
          <p:spPr>
            <a:xfrm>
              <a:off x="3769922" y="1039956"/>
              <a:ext cx="407908" cy="128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Group 15">
            <a:extLst>
              <a:ext uri="{FF2B5EF4-FFF2-40B4-BE49-F238E27FC236}">
                <a16:creationId xmlns:a16="http://schemas.microsoft.com/office/drawing/2014/main" id="{B3B2D569-34FF-5B08-5FA0-201B8269E9BF}"/>
              </a:ext>
            </a:extLst>
          </p:cNvPr>
          <p:cNvGrpSpPr/>
          <p:nvPr/>
        </p:nvGrpSpPr>
        <p:grpSpPr>
          <a:xfrm>
            <a:off x="3314979" y="1303227"/>
            <a:ext cx="749108" cy="220510"/>
            <a:chOff x="3332880" y="907650"/>
            <a:chExt cx="898930" cy="264612"/>
          </a:xfrm>
        </p:grpSpPr>
        <p:sp>
          <p:nvSpPr>
            <p:cNvPr id="17" name="TextBox 16">
              <a:extLst>
                <a:ext uri="{FF2B5EF4-FFF2-40B4-BE49-F238E27FC236}">
                  <a16:creationId xmlns:a16="http://schemas.microsoft.com/office/drawing/2014/main" id="{3C681CDB-209A-7C6A-46C3-7C2C640C3587}"/>
                </a:ext>
              </a:extLst>
            </p:cNvPr>
            <p:cNvSpPr txBox="1"/>
            <p:nvPr/>
          </p:nvSpPr>
          <p:spPr>
            <a:xfrm>
              <a:off x="3332880" y="907650"/>
              <a:ext cx="508217" cy="264612"/>
            </a:xfrm>
            <a:prstGeom prst="rect">
              <a:avLst/>
            </a:prstGeom>
            <a:noFill/>
          </p:spPr>
          <p:txBody>
            <a:bodyPr wrap="none" rtlCol="0">
              <a:spAutoFit/>
            </a:bodyPr>
            <a:lstStyle/>
            <a:p>
              <a:r>
                <a:rPr lang="en-US" sz="833" dirty="0"/>
                <a:t>20 m</a:t>
              </a:r>
            </a:p>
          </p:txBody>
        </p:sp>
        <p:cxnSp>
          <p:nvCxnSpPr>
            <p:cNvPr id="18" name="Straight Connector 17">
              <a:extLst>
                <a:ext uri="{FF2B5EF4-FFF2-40B4-BE49-F238E27FC236}">
                  <a16:creationId xmlns:a16="http://schemas.microsoft.com/office/drawing/2014/main" id="{35FB741E-058D-226F-476A-167CB8EB678C}"/>
                </a:ext>
              </a:extLst>
            </p:cNvPr>
            <p:cNvCxnSpPr>
              <a:cxnSpLocks/>
              <a:stCxn id="17" idx="3"/>
            </p:cNvCxnSpPr>
            <p:nvPr/>
          </p:nvCxnSpPr>
          <p:spPr>
            <a:xfrm flipV="1">
              <a:off x="3841097" y="1030760"/>
              <a:ext cx="390713" cy="919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051FC9D4-8098-2BF1-8A26-834FF632281E}"/>
              </a:ext>
            </a:extLst>
          </p:cNvPr>
          <p:cNvGrpSpPr/>
          <p:nvPr/>
        </p:nvGrpSpPr>
        <p:grpSpPr>
          <a:xfrm>
            <a:off x="3314979" y="1870840"/>
            <a:ext cx="749108" cy="220510"/>
            <a:chOff x="3332880" y="907650"/>
            <a:chExt cx="898930" cy="264612"/>
          </a:xfrm>
        </p:grpSpPr>
        <p:sp>
          <p:nvSpPr>
            <p:cNvPr id="20" name="TextBox 19">
              <a:extLst>
                <a:ext uri="{FF2B5EF4-FFF2-40B4-BE49-F238E27FC236}">
                  <a16:creationId xmlns:a16="http://schemas.microsoft.com/office/drawing/2014/main" id="{6CE231D5-0F35-9BF8-D0B3-8B11FC921796}"/>
                </a:ext>
              </a:extLst>
            </p:cNvPr>
            <p:cNvSpPr txBox="1"/>
            <p:nvPr/>
          </p:nvSpPr>
          <p:spPr>
            <a:xfrm>
              <a:off x="3332880" y="907650"/>
              <a:ext cx="508217" cy="264612"/>
            </a:xfrm>
            <a:prstGeom prst="rect">
              <a:avLst/>
            </a:prstGeom>
            <a:noFill/>
          </p:spPr>
          <p:txBody>
            <a:bodyPr wrap="none" rtlCol="0">
              <a:spAutoFit/>
            </a:bodyPr>
            <a:lstStyle/>
            <a:p>
              <a:r>
                <a:rPr lang="en-US" sz="833" dirty="0"/>
                <a:t>40 m</a:t>
              </a:r>
            </a:p>
          </p:txBody>
        </p:sp>
        <p:cxnSp>
          <p:nvCxnSpPr>
            <p:cNvPr id="21" name="Straight Connector 20">
              <a:extLst>
                <a:ext uri="{FF2B5EF4-FFF2-40B4-BE49-F238E27FC236}">
                  <a16:creationId xmlns:a16="http://schemas.microsoft.com/office/drawing/2014/main" id="{23E48CC4-5AB0-4C80-C755-1AF947D12735}"/>
                </a:ext>
              </a:extLst>
            </p:cNvPr>
            <p:cNvCxnSpPr>
              <a:cxnSpLocks/>
              <a:stCxn id="20" idx="3"/>
            </p:cNvCxnSpPr>
            <p:nvPr/>
          </p:nvCxnSpPr>
          <p:spPr>
            <a:xfrm flipV="1">
              <a:off x="3841097" y="1030760"/>
              <a:ext cx="390713" cy="919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BBDACC5D-0A03-0C67-9039-9B543071AEA6}"/>
              </a:ext>
            </a:extLst>
          </p:cNvPr>
          <p:cNvGrpSpPr/>
          <p:nvPr/>
        </p:nvGrpSpPr>
        <p:grpSpPr>
          <a:xfrm>
            <a:off x="3314979" y="2975849"/>
            <a:ext cx="749108" cy="220510"/>
            <a:chOff x="3332880" y="907650"/>
            <a:chExt cx="898930" cy="264612"/>
          </a:xfrm>
        </p:grpSpPr>
        <p:sp>
          <p:nvSpPr>
            <p:cNvPr id="23" name="TextBox 22">
              <a:extLst>
                <a:ext uri="{FF2B5EF4-FFF2-40B4-BE49-F238E27FC236}">
                  <a16:creationId xmlns:a16="http://schemas.microsoft.com/office/drawing/2014/main" id="{A6B79CEF-CD56-5D10-78A7-B33A4A537A91}"/>
                </a:ext>
              </a:extLst>
            </p:cNvPr>
            <p:cNvSpPr txBox="1"/>
            <p:nvPr/>
          </p:nvSpPr>
          <p:spPr>
            <a:xfrm>
              <a:off x="3332880" y="907650"/>
              <a:ext cx="508217" cy="264612"/>
            </a:xfrm>
            <a:prstGeom prst="rect">
              <a:avLst/>
            </a:prstGeom>
            <a:noFill/>
          </p:spPr>
          <p:txBody>
            <a:bodyPr wrap="none" rtlCol="0">
              <a:spAutoFit/>
            </a:bodyPr>
            <a:lstStyle/>
            <a:p>
              <a:r>
                <a:rPr lang="en-US" sz="833" dirty="0"/>
                <a:t>80 m</a:t>
              </a:r>
            </a:p>
          </p:txBody>
        </p:sp>
        <p:cxnSp>
          <p:nvCxnSpPr>
            <p:cNvPr id="24" name="Straight Connector 23">
              <a:extLst>
                <a:ext uri="{FF2B5EF4-FFF2-40B4-BE49-F238E27FC236}">
                  <a16:creationId xmlns:a16="http://schemas.microsoft.com/office/drawing/2014/main" id="{9CD1041D-0DCC-6764-C7B1-F97ED5D08841}"/>
                </a:ext>
              </a:extLst>
            </p:cNvPr>
            <p:cNvCxnSpPr>
              <a:cxnSpLocks/>
              <a:stCxn id="23" idx="3"/>
            </p:cNvCxnSpPr>
            <p:nvPr/>
          </p:nvCxnSpPr>
          <p:spPr>
            <a:xfrm flipV="1">
              <a:off x="3841097" y="1030760"/>
              <a:ext cx="390713" cy="919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846E6951-8BB2-B6DD-B6BD-0717DCD6E9ED}"/>
              </a:ext>
            </a:extLst>
          </p:cNvPr>
          <p:cNvGrpSpPr/>
          <p:nvPr/>
        </p:nvGrpSpPr>
        <p:grpSpPr>
          <a:xfrm>
            <a:off x="3314979" y="4933478"/>
            <a:ext cx="749108" cy="220510"/>
            <a:chOff x="3332880" y="907650"/>
            <a:chExt cx="898930" cy="264612"/>
          </a:xfrm>
        </p:grpSpPr>
        <p:sp>
          <p:nvSpPr>
            <p:cNvPr id="26" name="TextBox 25">
              <a:extLst>
                <a:ext uri="{FF2B5EF4-FFF2-40B4-BE49-F238E27FC236}">
                  <a16:creationId xmlns:a16="http://schemas.microsoft.com/office/drawing/2014/main" id="{F59C1B4F-B9A6-2E6A-B05E-11B7E1E4D57B}"/>
                </a:ext>
              </a:extLst>
            </p:cNvPr>
            <p:cNvSpPr txBox="1"/>
            <p:nvPr/>
          </p:nvSpPr>
          <p:spPr>
            <a:xfrm>
              <a:off x="3332880" y="907650"/>
              <a:ext cx="579389" cy="264612"/>
            </a:xfrm>
            <a:prstGeom prst="rect">
              <a:avLst/>
            </a:prstGeom>
            <a:noFill/>
          </p:spPr>
          <p:txBody>
            <a:bodyPr wrap="none" rtlCol="0">
              <a:spAutoFit/>
            </a:bodyPr>
            <a:lstStyle/>
            <a:p>
              <a:r>
                <a:rPr lang="en-US" sz="833" dirty="0"/>
                <a:t>150 m</a:t>
              </a:r>
            </a:p>
          </p:txBody>
        </p:sp>
        <p:cxnSp>
          <p:nvCxnSpPr>
            <p:cNvPr id="27" name="Straight Connector 26">
              <a:extLst>
                <a:ext uri="{FF2B5EF4-FFF2-40B4-BE49-F238E27FC236}">
                  <a16:creationId xmlns:a16="http://schemas.microsoft.com/office/drawing/2014/main" id="{8E21C781-11A9-FB3F-6630-E8FAD56C9687}"/>
                </a:ext>
              </a:extLst>
            </p:cNvPr>
            <p:cNvCxnSpPr>
              <a:cxnSpLocks/>
              <a:stCxn id="26" idx="3"/>
            </p:cNvCxnSpPr>
            <p:nvPr/>
          </p:nvCxnSpPr>
          <p:spPr>
            <a:xfrm flipV="1">
              <a:off x="3912269" y="1030760"/>
              <a:ext cx="319541" cy="919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8" name="Group 27">
            <a:extLst>
              <a:ext uri="{FF2B5EF4-FFF2-40B4-BE49-F238E27FC236}">
                <a16:creationId xmlns:a16="http://schemas.microsoft.com/office/drawing/2014/main" id="{F9219C1D-41E8-ABFD-0D29-F6E92871915B}"/>
              </a:ext>
            </a:extLst>
          </p:cNvPr>
          <p:cNvGrpSpPr/>
          <p:nvPr/>
        </p:nvGrpSpPr>
        <p:grpSpPr>
          <a:xfrm>
            <a:off x="614045" y="699794"/>
            <a:ext cx="2700933" cy="4140559"/>
            <a:chOff x="61236" y="839752"/>
            <a:chExt cx="3241120" cy="4968671"/>
          </a:xfrm>
        </p:grpSpPr>
        <p:pic>
          <p:nvPicPr>
            <p:cNvPr id="29" name="Picture 28">
              <a:extLst>
                <a:ext uri="{FF2B5EF4-FFF2-40B4-BE49-F238E27FC236}">
                  <a16:creationId xmlns:a16="http://schemas.microsoft.com/office/drawing/2014/main" id="{EB29934B-11DC-8982-0C5B-3F9642E8BFE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Effect>
                        <a14:saturation sat="300000"/>
                      </a14:imgEffect>
                    </a14:imgLayer>
                  </a14:imgProps>
                </a:ext>
              </a:extLst>
            </a:blip>
            <a:stretch>
              <a:fillRect/>
            </a:stretch>
          </p:blipFill>
          <p:spPr>
            <a:xfrm>
              <a:off x="61236" y="839752"/>
              <a:ext cx="2568163" cy="4968671"/>
            </a:xfrm>
            <a:prstGeom prst="rect">
              <a:avLst/>
            </a:prstGeom>
          </p:spPr>
        </p:pic>
        <p:cxnSp>
          <p:nvCxnSpPr>
            <p:cNvPr id="30" name="Straight Connector 29">
              <a:extLst>
                <a:ext uri="{FF2B5EF4-FFF2-40B4-BE49-F238E27FC236}">
                  <a16:creationId xmlns:a16="http://schemas.microsoft.com/office/drawing/2014/main" id="{E85766CF-DE14-840F-5AE8-73F9EE896A09}"/>
                </a:ext>
              </a:extLst>
            </p:cNvPr>
            <p:cNvCxnSpPr/>
            <p:nvPr/>
          </p:nvCxnSpPr>
          <p:spPr>
            <a:xfrm flipV="1">
              <a:off x="420011" y="5675083"/>
              <a:ext cx="2498397"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F965E684-50E0-1DF1-09CB-3AF6206A2131}"/>
                </a:ext>
              </a:extLst>
            </p:cNvPr>
            <p:cNvCxnSpPr/>
            <p:nvPr/>
          </p:nvCxnSpPr>
          <p:spPr>
            <a:xfrm flipV="1">
              <a:off x="420010" y="1038276"/>
              <a:ext cx="2808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2F1359A5-A7C9-E501-09ED-D88D9AA865EA}"/>
                </a:ext>
              </a:extLst>
            </p:cNvPr>
            <p:cNvCxnSpPr>
              <a:cxnSpLocks/>
            </p:cNvCxnSpPr>
            <p:nvPr/>
          </p:nvCxnSpPr>
          <p:spPr>
            <a:xfrm flipV="1">
              <a:off x="2902857" y="1745038"/>
              <a:ext cx="399499" cy="39300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33" name="Rectangle 3">
            <a:extLst>
              <a:ext uri="{FF2B5EF4-FFF2-40B4-BE49-F238E27FC236}">
                <a16:creationId xmlns:a16="http://schemas.microsoft.com/office/drawing/2014/main" id="{F185183A-653A-CDED-27E3-B85FEDCB5E3E}"/>
              </a:ext>
            </a:extLst>
          </p:cNvPr>
          <p:cNvSpPr>
            <a:spLocks noChangeArrowheads="1"/>
          </p:cNvSpPr>
          <p:nvPr/>
        </p:nvSpPr>
        <p:spPr bwMode="auto">
          <a:xfrm>
            <a:off x="6755780" y="748743"/>
            <a:ext cx="1699183" cy="6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6200" tIns="38100" rIns="76200" bIns="38100" numCol="1" anchor="ctr" anchorCtr="0" compatLnSpc="1">
            <a:prstTxWarp prst="textNoShape">
              <a:avLst/>
            </a:prstTxWarp>
            <a:spAutoFit/>
          </a:bodyPr>
          <a:lstStyle/>
          <a:p>
            <a:pPr defTabSz="761970" eaLnBrk="0" fontAlgn="base" hangingPunct="0">
              <a:spcBef>
                <a:spcPct val="0"/>
              </a:spcBef>
              <a:spcAft>
                <a:spcPct val="0"/>
              </a:spcAft>
            </a:pPr>
            <a:r>
              <a:rPr lang="en-US" altLang="en-US" sz="750" b="1" i="1" dirty="0">
                <a:solidFill>
                  <a:srgbClr val="00B0F0"/>
                </a:solidFill>
              </a:rPr>
              <a:t>0 – ~5 m: Recent Alluvium</a:t>
            </a:r>
          </a:p>
          <a:p>
            <a:pPr defTabSz="761970" eaLnBrk="0" fontAlgn="base" hangingPunct="0">
              <a:spcBef>
                <a:spcPct val="0"/>
              </a:spcBef>
              <a:spcAft>
                <a:spcPct val="0"/>
              </a:spcAft>
            </a:pPr>
            <a:r>
              <a:rPr lang="en-US" altLang="en-US" sz="750" i="1" dirty="0">
                <a:solidFill>
                  <a:srgbClr val="00B0F0"/>
                </a:solidFill>
              </a:rPr>
              <a:t>Silty sand to sandy gravel </a:t>
            </a:r>
          </a:p>
          <a:p>
            <a:pPr defTabSz="761970" eaLnBrk="0" fontAlgn="base" hangingPunct="0">
              <a:spcBef>
                <a:spcPct val="0"/>
              </a:spcBef>
              <a:spcAft>
                <a:spcPct val="0"/>
              </a:spcAft>
            </a:pPr>
            <a:r>
              <a:rPr lang="en-US" altLang="en-US" sz="750" i="1" dirty="0">
                <a:solidFill>
                  <a:srgbClr val="00B0F0"/>
                </a:solidFill>
              </a:rPr>
              <a:t>Locally organic (floodplain deposits) </a:t>
            </a:r>
          </a:p>
          <a:p>
            <a:pPr defTabSz="761970" eaLnBrk="0" fontAlgn="base" hangingPunct="0">
              <a:spcBef>
                <a:spcPct val="0"/>
              </a:spcBef>
              <a:spcAft>
                <a:spcPct val="0"/>
              </a:spcAft>
            </a:pPr>
            <a:r>
              <a:rPr lang="en-US" altLang="en-US" sz="750" i="1" dirty="0">
                <a:solidFill>
                  <a:srgbClr val="00B0F0"/>
                </a:solidFill>
              </a:rPr>
              <a:t>Moderately permeable </a:t>
            </a:r>
          </a:p>
          <a:p>
            <a:pPr defTabSz="761970" eaLnBrk="0" fontAlgn="base" hangingPunct="0">
              <a:spcBef>
                <a:spcPct val="0"/>
              </a:spcBef>
              <a:spcAft>
                <a:spcPct val="0"/>
              </a:spcAft>
            </a:pPr>
            <a:endParaRPr lang="en-US" altLang="en-US" sz="750" i="1" dirty="0">
              <a:solidFill>
                <a:srgbClr val="00B0F0"/>
              </a:solidFill>
            </a:endParaRPr>
          </a:p>
        </p:txBody>
      </p:sp>
      <p:sp>
        <p:nvSpPr>
          <p:cNvPr id="34" name="Rectangle 5">
            <a:extLst>
              <a:ext uri="{FF2B5EF4-FFF2-40B4-BE49-F238E27FC236}">
                <a16:creationId xmlns:a16="http://schemas.microsoft.com/office/drawing/2014/main" id="{3FB1A01D-BCFC-2F4B-E19E-9DE00937B252}"/>
              </a:ext>
            </a:extLst>
          </p:cNvPr>
          <p:cNvSpPr>
            <a:spLocks noChangeArrowheads="1"/>
          </p:cNvSpPr>
          <p:nvPr/>
        </p:nvSpPr>
        <p:spPr bwMode="auto">
          <a:xfrm>
            <a:off x="6755779" y="1356877"/>
            <a:ext cx="250068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6200" tIns="38100" rIns="76200" bIns="38100" numCol="1" anchor="ctr" anchorCtr="0" compatLnSpc="1">
            <a:prstTxWarp prst="textNoShape">
              <a:avLst/>
            </a:prstTxWarp>
            <a:spAutoFit/>
          </a:bodyPr>
          <a:lstStyle/>
          <a:p>
            <a:pPr defTabSz="761970" eaLnBrk="0" fontAlgn="base" hangingPunct="0">
              <a:spcBef>
                <a:spcPct val="0"/>
              </a:spcBef>
              <a:spcAft>
                <a:spcPct val="0"/>
              </a:spcAft>
            </a:pPr>
            <a:r>
              <a:rPr lang="en-US" altLang="en-US" sz="750" b="1" i="1" dirty="0">
                <a:solidFill>
                  <a:srgbClr val="00B0F0"/>
                </a:solidFill>
              </a:rPr>
              <a:t>~5 – 20 m: Fluvio-Glacial Gravels (</a:t>
            </a:r>
            <a:r>
              <a:rPr lang="en-US" altLang="en-US" sz="750" b="1" i="1" dirty="0" err="1">
                <a:solidFill>
                  <a:srgbClr val="00B0F0"/>
                </a:solidFill>
              </a:rPr>
              <a:t>Würm</a:t>
            </a:r>
            <a:r>
              <a:rPr lang="en-US" altLang="en-US" sz="750" b="1" i="1" dirty="0">
                <a:solidFill>
                  <a:srgbClr val="00B0F0"/>
                </a:solidFill>
              </a:rPr>
              <a:t> glaciation)</a:t>
            </a:r>
          </a:p>
          <a:p>
            <a:pPr defTabSz="761970" eaLnBrk="0" fontAlgn="base" hangingPunct="0">
              <a:spcBef>
                <a:spcPct val="0"/>
              </a:spcBef>
              <a:spcAft>
                <a:spcPct val="0"/>
              </a:spcAft>
            </a:pPr>
            <a:r>
              <a:rPr lang="en-US" altLang="en-US" sz="750" i="1" dirty="0">
                <a:solidFill>
                  <a:srgbClr val="00B0F0"/>
                </a:solidFill>
              </a:rPr>
              <a:t>Dense sandy gravels with cobbles </a:t>
            </a:r>
          </a:p>
          <a:p>
            <a:pPr defTabSz="761970" eaLnBrk="0" fontAlgn="base" hangingPunct="0">
              <a:spcBef>
                <a:spcPct val="0"/>
              </a:spcBef>
              <a:spcAft>
                <a:spcPct val="0"/>
              </a:spcAft>
            </a:pPr>
            <a:r>
              <a:rPr lang="en-US" altLang="en-US" sz="750" i="1" dirty="0">
                <a:solidFill>
                  <a:srgbClr val="00B0F0"/>
                </a:solidFill>
              </a:rPr>
              <a:t>Poorly sorted </a:t>
            </a:r>
          </a:p>
          <a:p>
            <a:pPr defTabSz="761970" eaLnBrk="0" fontAlgn="base" hangingPunct="0">
              <a:spcBef>
                <a:spcPct val="0"/>
              </a:spcBef>
              <a:spcAft>
                <a:spcPct val="0"/>
              </a:spcAft>
            </a:pPr>
            <a:r>
              <a:rPr lang="en-US" altLang="en-US" sz="750" i="1" dirty="0">
                <a:solidFill>
                  <a:srgbClr val="00B0F0"/>
                </a:solidFill>
              </a:rPr>
              <a:t>High permeability </a:t>
            </a:r>
          </a:p>
          <a:p>
            <a:pPr defTabSz="761970" eaLnBrk="0" fontAlgn="base" hangingPunct="0">
              <a:spcBef>
                <a:spcPct val="0"/>
              </a:spcBef>
              <a:spcAft>
                <a:spcPct val="0"/>
              </a:spcAft>
            </a:pPr>
            <a:r>
              <a:rPr lang="en-US" altLang="en-US" sz="750" i="1" dirty="0">
                <a:solidFill>
                  <a:srgbClr val="00B0F0"/>
                </a:solidFill>
              </a:rPr>
              <a:t>Main aquifer layer </a:t>
            </a:r>
          </a:p>
          <a:p>
            <a:pPr defTabSz="761970" eaLnBrk="0" fontAlgn="base" hangingPunct="0">
              <a:spcBef>
                <a:spcPct val="0"/>
              </a:spcBef>
              <a:spcAft>
                <a:spcPct val="0"/>
              </a:spcAft>
            </a:pPr>
            <a:endParaRPr lang="en-US" altLang="en-US" sz="750" i="1" dirty="0">
              <a:solidFill>
                <a:srgbClr val="00B0F0"/>
              </a:solidFill>
            </a:endParaRPr>
          </a:p>
        </p:txBody>
      </p:sp>
      <p:sp>
        <p:nvSpPr>
          <p:cNvPr id="35" name="Rectangle 7">
            <a:extLst>
              <a:ext uri="{FF2B5EF4-FFF2-40B4-BE49-F238E27FC236}">
                <a16:creationId xmlns:a16="http://schemas.microsoft.com/office/drawing/2014/main" id="{316888D0-282C-D5EE-9026-D460417597DC}"/>
              </a:ext>
            </a:extLst>
          </p:cNvPr>
          <p:cNvSpPr>
            <a:spLocks noChangeArrowheads="1"/>
          </p:cNvSpPr>
          <p:nvPr/>
        </p:nvSpPr>
        <p:spPr bwMode="auto">
          <a:xfrm>
            <a:off x="6755779" y="2080427"/>
            <a:ext cx="1897955"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6200" tIns="38100" rIns="76200" bIns="38100" numCol="1" anchor="ctr" anchorCtr="0" compatLnSpc="1">
            <a:prstTxWarp prst="textNoShape">
              <a:avLst/>
            </a:prstTxWarp>
            <a:spAutoFit/>
          </a:bodyPr>
          <a:lstStyle/>
          <a:p>
            <a:pPr defTabSz="761970" eaLnBrk="0" fontAlgn="base" hangingPunct="0">
              <a:spcBef>
                <a:spcPct val="0"/>
              </a:spcBef>
              <a:spcAft>
                <a:spcPct val="0"/>
              </a:spcAft>
            </a:pPr>
            <a:r>
              <a:rPr lang="en-US" altLang="en-US" sz="750" b="1" i="1" dirty="0">
                <a:solidFill>
                  <a:srgbClr val="00B0F0"/>
                </a:solidFill>
              </a:rPr>
              <a:t>~20 – 40 m: Lacustrine Silts and Clays</a:t>
            </a:r>
          </a:p>
          <a:p>
            <a:pPr defTabSz="761970" eaLnBrk="0" fontAlgn="base" hangingPunct="0">
              <a:spcBef>
                <a:spcPct val="0"/>
              </a:spcBef>
              <a:spcAft>
                <a:spcPct val="0"/>
              </a:spcAft>
            </a:pPr>
            <a:r>
              <a:rPr lang="en-US" altLang="en-US" sz="750" i="1" dirty="0">
                <a:solidFill>
                  <a:srgbClr val="00B0F0"/>
                </a:solidFill>
              </a:rPr>
              <a:t>Fine silts and clayey silts </a:t>
            </a:r>
          </a:p>
          <a:p>
            <a:pPr defTabSz="761970" eaLnBrk="0" fontAlgn="base" hangingPunct="0">
              <a:spcBef>
                <a:spcPct val="0"/>
              </a:spcBef>
              <a:spcAft>
                <a:spcPct val="0"/>
              </a:spcAft>
            </a:pPr>
            <a:r>
              <a:rPr lang="en-US" altLang="en-US" sz="750" i="1" dirty="0">
                <a:solidFill>
                  <a:srgbClr val="00B0F0"/>
                </a:solidFill>
              </a:rPr>
              <a:t>Sometimes laminated (“</a:t>
            </a:r>
            <a:r>
              <a:rPr lang="en-US" altLang="en-US" sz="750" i="1" dirty="0" err="1">
                <a:solidFill>
                  <a:srgbClr val="00B0F0"/>
                </a:solidFill>
              </a:rPr>
              <a:t>varves</a:t>
            </a:r>
            <a:r>
              <a:rPr lang="en-US" altLang="en-US" sz="750" i="1" dirty="0">
                <a:solidFill>
                  <a:srgbClr val="00B0F0"/>
                </a:solidFill>
              </a:rPr>
              <a:t>”) </a:t>
            </a:r>
          </a:p>
          <a:p>
            <a:pPr defTabSz="761970" eaLnBrk="0" fontAlgn="base" hangingPunct="0">
              <a:spcBef>
                <a:spcPct val="0"/>
              </a:spcBef>
              <a:spcAft>
                <a:spcPct val="0"/>
              </a:spcAft>
            </a:pPr>
            <a:r>
              <a:rPr lang="en-US" altLang="en-US" sz="750" i="1" dirty="0">
                <a:solidFill>
                  <a:srgbClr val="00B0F0"/>
                </a:solidFill>
              </a:rPr>
              <a:t>Low permeability </a:t>
            </a:r>
          </a:p>
          <a:p>
            <a:pPr defTabSz="761970" eaLnBrk="0" fontAlgn="base" hangingPunct="0">
              <a:spcBef>
                <a:spcPct val="0"/>
              </a:spcBef>
              <a:spcAft>
                <a:spcPct val="0"/>
              </a:spcAft>
            </a:pPr>
            <a:r>
              <a:rPr lang="en-US" altLang="en-US" sz="750" i="1" dirty="0">
                <a:solidFill>
                  <a:srgbClr val="00B0F0"/>
                </a:solidFill>
              </a:rPr>
              <a:t>Compressible (important for settlement) </a:t>
            </a:r>
          </a:p>
          <a:p>
            <a:pPr defTabSz="761970" eaLnBrk="0" fontAlgn="base" hangingPunct="0">
              <a:spcBef>
                <a:spcPct val="0"/>
              </a:spcBef>
              <a:spcAft>
                <a:spcPct val="0"/>
              </a:spcAft>
            </a:pPr>
            <a:endParaRPr lang="en-US" altLang="en-US" sz="750" i="1" dirty="0">
              <a:solidFill>
                <a:srgbClr val="00B0F0"/>
              </a:solidFill>
            </a:endParaRPr>
          </a:p>
        </p:txBody>
      </p:sp>
      <p:sp>
        <p:nvSpPr>
          <p:cNvPr id="36" name="Rectangle 9">
            <a:extLst>
              <a:ext uri="{FF2B5EF4-FFF2-40B4-BE49-F238E27FC236}">
                <a16:creationId xmlns:a16="http://schemas.microsoft.com/office/drawing/2014/main" id="{6CC6F630-37CC-4BC5-B474-A96EC8935E37}"/>
              </a:ext>
            </a:extLst>
          </p:cNvPr>
          <p:cNvSpPr>
            <a:spLocks noChangeArrowheads="1"/>
          </p:cNvSpPr>
          <p:nvPr/>
        </p:nvSpPr>
        <p:spPr bwMode="auto">
          <a:xfrm>
            <a:off x="6755780" y="2803976"/>
            <a:ext cx="1986121" cy="6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6200" tIns="38100" rIns="76200" bIns="38100" numCol="1" anchor="ctr" anchorCtr="0" compatLnSpc="1">
            <a:prstTxWarp prst="textNoShape">
              <a:avLst/>
            </a:prstTxWarp>
            <a:spAutoFit/>
          </a:bodyPr>
          <a:lstStyle/>
          <a:p>
            <a:pPr defTabSz="761970" eaLnBrk="0" fontAlgn="base" hangingPunct="0">
              <a:spcBef>
                <a:spcPct val="0"/>
              </a:spcBef>
              <a:spcAft>
                <a:spcPct val="0"/>
              </a:spcAft>
            </a:pPr>
            <a:r>
              <a:rPr lang="en-US" altLang="en-US" sz="750" b="1" i="1" dirty="0">
                <a:solidFill>
                  <a:srgbClr val="00B0F0"/>
                </a:solidFill>
              </a:rPr>
              <a:t>~40 – 80 m: Older Glaciofluvial Deposits</a:t>
            </a:r>
          </a:p>
          <a:p>
            <a:pPr defTabSz="761970" eaLnBrk="0" fontAlgn="base" hangingPunct="0">
              <a:spcBef>
                <a:spcPct val="0"/>
              </a:spcBef>
              <a:spcAft>
                <a:spcPct val="0"/>
              </a:spcAft>
            </a:pPr>
            <a:r>
              <a:rPr lang="en-US" altLang="en-US" sz="750" i="1" dirty="0">
                <a:solidFill>
                  <a:srgbClr val="00B0F0"/>
                </a:solidFill>
              </a:rPr>
              <a:t>Alternating gravel, sand, and clay lenses </a:t>
            </a:r>
          </a:p>
          <a:p>
            <a:pPr defTabSz="761970" eaLnBrk="0" fontAlgn="base" hangingPunct="0">
              <a:spcBef>
                <a:spcPct val="0"/>
              </a:spcBef>
              <a:spcAft>
                <a:spcPct val="0"/>
              </a:spcAft>
            </a:pPr>
            <a:r>
              <a:rPr lang="en-US" altLang="en-US" sz="750" i="1" dirty="0">
                <a:solidFill>
                  <a:srgbClr val="00B0F0"/>
                </a:solidFill>
              </a:rPr>
              <a:t>Heterogeneous structure </a:t>
            </a:r>
          </a:p>
          <a:p>
            <a:pPr defTabSz="761970" eaLnBrk="0" fontAlgn="base" hangingPunct="0">
              <a:spcBef>
                <a:spcPct val="0"/>
              </a:spcBef>
              <a:spcAft>
                <a:spcPct val="0"/>
              </a:spcAft>
            </a:pPr>
            <a:r>
              <a:rPr lang="en-US" altLang="en-US" sz="750" i="1" dirty="0">
                <a:solidFill>
                  <a:srgbClr val="00B0F0"/>
                </a:solidFill>
              </a:rPr>
              <a:t>Variable permeability </a:t>
            </a:r>
          </a:p>
          <a:p>
            <a:pPr defTabSz="761970" eaLnBrk="0" fontAlgn="base" hangingPunct="0">
              <a:spcBef>
                <a:spcPct val="0"/>
              </a:spcBef>
              <a:spcAft>
                <a:spcPct val="0"/>
              </a:spcAft>
            </a:pPr>
            <a:endParaRPr lang="en-US" altLang="en-US" sz="750" i="1" dirty="0">
              <a:solidFill>
                <a:srgbClr val="00B0F0"/>
              </a:solidFill>
            </a:endParaRPr>
          </a:p>
        </p:txBody>
      </p:sp>
      <p:sp>
        <p:nvSpPr>
          <p:cNvPr id="37" name="Rectangle 11">
            <a:extLst>
              <a:ext uri="{FF2B5EF4-FFF2-40B4-BE49-F238E27FC236}">
                <a16:creationId xmlns:a16="http://schemas.microsoft.com/office/drawing/2014/main" id="{03B85DDB-F081-A1DC-CA27-56F914057C85}"/>
              </a:ext>
            </a:extLst>
          </p:cNvPr>
          <p:cNvSpPr>
            <a:spLocks noChangeArrowheads="1"/>
          </p:cNvSpPr>
          <p:nvPr/>
        </p:nvSpPr>
        <p:spPr bwMode="auto">
          <a:xfrm>
            <a:off x="6755780" y="3736371"/>
            <a:ext cx="2370842" cy="654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6200" tIns="38100" rIns="76200" bIns="38100" numCol="1" anchor="ctr" anchorCtr="0" compatLnSpc="1">
            <a:prstTxWarp prst="textNoShape">
              <a:avLst/>
            </a:prstTxWarp>
            <a:spAutoFit/>
          </a:bodyPr>
          <a:lstStyle/>
          <a:p>
            <a:pPr defTabSz="761970" eaLnBrk="0" fontAlgn="base" hangingPunct="0">
              <a:spcBef>
                <a:spcPct val="0"/>
              </a:spcBef>
              <a:spcAft>
                <a:spcPct val="0"/>
              </a:spcAft>
            </a:pPr>
            <a:r>
              <a:rPr lang="en-US" altLang="en-US" sz="750" b="1" i="1" dirty="0">
                <a:solidFill>
                  <a:srgbClr val="00B0F0"/>
                </a:solidFill>
              </a:rPr>
              <a:t>~80 – 150+ m: Glacial Till / Morainic Deposits</a:t>
            </a:r>
          </a:p>
          <a:p>
            <a:pPr defTabSz="761970" eaLnBrk="0" fontAlgn="base" hangingPunct="0">
              <a:spcBef>
                <a:spcPct val="0"/>
              </a:spcBef>
              <a:spcAft>
                <a:spcPct val="0"/>
              </a:spcAft>
            </a:pPr>
            <a:r>
              <a:rPr lang="en-US" altLang="en-US" sz="750" i="1" dirty="0">
                <a:solidFill>
                  <a:srgbClr val="00B0F0"/>
                </a:solidFill>
              </a:rPr>
              <a:t>Clayey matrix with embedded cobbles and boulders </a:t>
            </a:r>
          </a:p>
          <a:p>
            <a:pPr defTabSz="761970" eaLnBrk="0" fontAlgn="base" hangingPunct="0">
              <a:spcBef>
                <a:spcPct val="0"/>
              </a:spcBef>
              <a:spcAft>
                <a:spcPct val="0"/>
              </a:spcAft>
            </a:pPr>
            <a:r>
              <a:rPr lang="en-US" altLang="en-US" sz="750" i="1" dirty="0">
                <a:solidFill>
                  <a:srgbClr val="00B0F0"/>
                </a:solidFill>
              </a:rPr>
              <a:t>Very stiff to hard </a:t>
            </a:r>
          </a:p>
          <a:p>
            <a:pPr defTabSz="761970" eaLnBrk="0" fontAlgn="base" hangingPunct="0">
              <a:spcBef>
                <a:spcPct val="0"/>
              </a:spcBef>
              <a:spcAft>
                <a:spcPct val="0"/>
              </a:spcAft>
            </a:pPr>
            <a:r>
              <a:rPr lang="en-US" altLang="en-US" sz="750" i="1" dirty="0">
                <a:solidFill>
                  <a:srgbClr val="00B0F0"/>
                </a:solidFill>
              </a:rPr>
              <a:t>Low permeability </a:t>
            </a:r>
          </a:p>
          <a:p>
            <a:pPr defTabSz="761970" eaLnBrk="0" fontAlgn="base" hangingPunct="0">
              <a:spcBef>
                <a:spcPct val="0"/>
              </a:spcBef>
              <a:spcAft>
                <a:spcPct val="0"/>
              </a:spcAft>
            </a:pPr>
            <a:endParaRPr lang="en-US" altLang="en-US" sz="750" i="1" dirty="0">
              <a:solidFill>
                <a:srgbClr val="00B0F0"/>
              </a:solidFill>
            </a:endParaRPr>
          </a:p>
        </p:txBody>
      </p:sp>
      <p:sp>
        <p:nvSpPr>
          <p:cNvPr id="38" name="Rectangle 13">
            <a:extLst>
              <a:ext uri="{FF2B5EF4-FFF2-40B4-BE49-F238E27FC236}">
                <a16:creationId xmlns:a16="http://schemas.microsoft.com/office/drawing/2014/main" id="{9116DE1D-1EE1-6536-7D3D-ECCC57F9AEAF}"/>
              </a:ext>
            </a:extLst>
          </p:cNvPr>
          <p:cNvSpPr>
            <a:spLocks noChangeArrowheads="1"/>
          </p:cNvSpPr>
          <p:nvPr/>
        </p:nvSpPr>
        <p:spPr bwMode="auto">
          <a:xfrm>
            <a:off x="6722383" y="4796126"/>
            <a:ext cx="2022990"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6200" tIns="38100" rIns="76200" bIns="38100" numCol="1" anchor="ctr" anchorCtr="0" compatLnSpc="1">
            <a:prstTxWarp prst="textNoShape">
              <a:avLst/>
            </a:prstTxWarp>
            <a:spAutoFit/>
          </a:bodyPr>
          <a:lstStyle/>
          <a:p>
            <a:pPr defTabSz="761970" eaLnBrk="0" fontAlgn="base" hangingPunct="0">
              <a:spcBef>
                <a:spcPct val="0"/>
              </a:spcBef>
              <a:spcAft>
                <a:spcPct val="0"/>
              </a:spcAft>
            </a:pPr>
            <a:r>
              <a:rPr lang="en-US" altLang="en-US" sz="750" b="1" i="1" dirty="0">
                <a:solidFill>
                  <a:srgbClr val="00B0F0"/>
                </a:solidFill>
              </a:rPr>
              <a:t>&gt;150 m: Bedrock</a:t>
            </a:r>
          </a:p>
          <a:p>
            <a:pPr defTabSz="761970" eaLnBrk="0" fontAlgn="base" hangingPunct="0">
              <a:spcBef>
                <a:spcPct val="0"/>
              </a:spcBef>
              <a:spcAft>
                <a:spcPct val="0"/>
              </a:spcAft>
            </a:pPr>
            <a:r>
              <a:rPr lang="en-US" altLang="en-US" sz="750" i="1" dirty="0">
                <a:solidFill>
                  <a:srgbClr val="00B0F0"/>
                </a:solidFill>
              </a:rPr>
              <a:t>Typically limestone, marl, or conglomerates </a:t>
            </a:r>
          </a:p>
          <a:p>
            <a:pPr defTabSz="761970" eaLnBrk="0" fontAlgn="base" hangingPunct="0">
              <a:spcBef>
                <a:spcPct val="0"/>
              </a:spcBef>
              <a:spcAft>
                <a:spcPct val="0"/>
              </a:spcAft>
            </a:pPr>
            <a:r>
              <a:rPr lang="en-US" altLang="en-US" sz="750" i="1" dirty="0">
                <a:solidFill>
                  <a:srgbClr val="00B0F0"/>
                </a:solidFill>
              </a:rPr>
              <a:t>Belongs to surrounding Alpine massifs </a:t>
            </a:r>
          </a:p>
          <a:p>
            <a:pPr defTabSz="761970" eaLnBrk="0" fontAlgn="base" hangingPunct="0">
              <a:spcBef>
                <a:spcPct val="0"/>
              </a:spcBef>
              <a:spcAft>
                <a:spcPct val="0"/>
              </a:spcAft>
            </a:pPr>
            <a:endParaRPr lang="en-US" altLang="en-US" sz="750" i="1" dirty="0">
              <a:solidFill>
                <a:srgbClr val="00B0F0"/>
              </a:solidFill>
            </a:endParaRPr>
          </a:p>
        </p:txBody>
      </p:sp>
      <p:sp>
        <p:nvSpPr>
          <p:cNvPr id="39" name="TextBox 38">
            <a:extLst>
              <a:ext uri="{FF2B5EF4-FFF2-40B4-BE49-F238E27FC236}">
                <a16:creationId xmlns:a16="http://schemas.microsoft.com/office/drawing/2014/main" id="{157A15A4-8389-E10D-186F-1BA6F9B0501E}"/>
              </a:ext>
            </a:extLst>
          </p:cNvPr>
          <p:cNvSpPr txBox="1"/>
          <p:nvPr/>
        </p:nvSpPr>
        <p:spPr>
          <a:xfrm>
            <a:off x="771767" y="4840684"/>
            <a:ext cx="2377574" cy="297454"/>
          </a:xfrm>
          <a:prstGeom prst="rect">
            <a:avLst/>
          </a:prstGeom>
          <a:noFill/>
        </p:spPr>
        <p:txBody>
          <a:bodyPr wrap="none" rtlCol="0">
            <a:spAutoFit/>
          </a:bodyPr>
          <a:lstStyle/>
          <a:p>
            <a:r>
              <a:rPr lang="en-US" sz="1333" dirty="0">
                <a:solidFill>
                  <a:srgbClr val="00B0F0"/>
                </a:solidFill>
              </a:rPr>
              <a:t>1980s bore on the ESRF site</a:t>
            </a:r>
          </a:p>
        </p:txBody>
      </p:sp>
      <p:cxnSp>
        <p:nvCxnSpPr>
          <p:cNvPr id="40" name="Straight Arrow Connector 39">
            <a:extLst>
              <a:ext uri="{FF2B5EF4-FFF2-40B4-BE49-F238E27FC236}">
                <a16:creationId xmlns:a16="http://schemas.microsoft.com/office/drawing/2014/main" id="{DCCB9579-91F9-CAD7-0A74-1FA7AEEED760}"/>
              </a:ext>
            </a:extLst>
          </p:cNvPr>
          <p:cNvCxnSpPr>
            <a:cxnSpLocks/>
          </p:cNvCxnSpPr>
          <p:nvPr/>
        </p:nvCxnSpPr>
        <p:spPr>
          <a:xfrm flipH="1">
            <a:off x="6722382" y="791520"/>
            <a:ext cx="33397" cy="4110000"/>
          </a:xfrm>
          <a:prstGeom prst="straightConnector1">
            <a:avLst/>
          </a:prstGeom>
          <a:ln>
            <a:solidFill>
              <a:schemeClr val="bg1">
                <a:lumMod val="75000"/>
              </a:schemeClr>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41" name="Group 40">
            <a:extLst>
              <a:ext uri="{FF2B5EF4-FFF2-40B4-BE49-F238E27FC236}">
                <a16:creationId xmlns:a16="http://schemas.microsoft.com/office/drawing/2014/main" id="{7C889F99-96D4-2F4B-0DF0-52AA82724272}"/>
              </a:ext>
            </a:extLst>
          </p:cNvPr>
          <p:cNvGrpSpPr/>
          <p:nvPr/>
        </p:nvGrpSpPr>
        <p:grpSpPr>
          <a:xfrm>
            <a:off x="4136656" y="851348"/>
            <a:ext cx="1128219" cy="4345812"/>
            <a:chOff x="4343344" y="1021617"/>
            <a:chExt cx="1353863" cy="5214975"/>
          </a:xfrm>
        </p:grpSpPr>
        <p:sp>
          <p:nvSpPr>
            <p:cNvPr id="42" name="TextBox 41">
              <a:extLst>
                <a:ext uri="{FF2B5EF4-FFF2-40B4-BE49-F238E27FC236}">
                  <a16:creationId xmlns:a16="http://schemas.microsoft.com/office/drawing/2014/main" id="{E265933B-9233-A0B5-D815-27120670721A}"/>
                </a:ext>
              </a:extLst>
            </p:cNvPr>
            <p:cNvSpPr txBox="1"/>
            <p:nvPr/>
          </p:nvSpPr>
          <p:spPr>
            <a:xfrm>
              <a:off x="4374244" y="1021617"/>
              <a:ext cx="1260000" cy="249299"/>
            </a:xfrm>
            <a:prstGeom prst="rect">
              <a:avLst/>
            </a:prstGeom>
            <a:noFill/>
          </p:spPr>
          <p:txBody>
            <a:bodyPr wrap="square" rtlCol="0">
              <a:spAutoFit/>
            </a:bodyPr>
            <a:lstStyle/>
            <a:p>
              <a:pPr algn="ctr"/>
              <a:r>
                <a:rPr lang="en-US" sz="750" dirty="0"/>
                <a:t>Recent Alluvium </a:t>
              </a:r>
            </a:p>
          </p:txBody>
        </p:sp>
        <p:sp>
          <p:nvSpPr>
            <p:cNvPr id="43" name="TextBox 42">
              <a:extLst>
                <a:ext uri="{FF2B5EF4-FFF2-40B4-BE49-F238E27FC236}">
                  <a16:creationId xmlns:a16="http://schemas.microsoft.com/office/drawing/2014/main" id="{79B0B379-826E-6284-44CE-40A736B32698}"/>
                </a:ext>
              </a:extLst>
            </p:cNvPr>
            <p:cNvSpPr txBox="1"/>
            <p:nvPr/>
          </p:nvSpPr>
          <p:spPr>
            <a:xfrm>
              <a:off x="4343344" y="1296393"/>
              <a:ext cx="1260000" cy="387798"/>
            </a:xfrm>
            <a:prstGeom prst="rect">
              <a:avLst/>
            </a:prstGeom>
            <a:noFill/>
          </p:spPr>
          <p:txBody>
            <a:bodyPr wrap="square" rtlCol="0">
              <a:spAutoFit/>
            </a:bodyPr>
            <a:lstStyle/>
            <a:p>
              <a:pPr algn="ctr"/>
              <a:r>
                <a:rPr lang="en-US" sz="750" dirty="0"/>
                <a:t>Fluvio-glacial gravels</a:t>
              </a:r>
            </a:p>
          </p:txBody>
        </p:sp>
        <p:sp>
          <p:nvSpPr>
            <p:cNvPr id="44" name="TextBox 43">
              <a:extLst>
                <a:ext uri="{FF2B5EF4-FFF2-40B4-BE49-F238E27FC236}">
                  <a16:creationId xmlns:a16="http://schemas.microsoft.com/office/drawing/2014/main" id="{F7F0CCA1-145B-D5D6-E057-58FC77E72BD0}"/>
                </a:ext>
              </a:extLst>
            </p:cNvPr>
            <p:cNvSpPr txBox="1"/>
            <p:nvPr/>
          </p:nvSpPr>
          <p:spPr>
            <a:xfrm>
              <a:off x="4433345" y="1906338"/>
              <a:ext cx="1260000" cy="387798"/>
            </a:xfrm>
            <a:prstGeom prst="rect">
              <a:avLst/>
            </a:prstGeom>
            <a:noFill/>
          </p:spPr>
          <p:txBody>
            <a:bodyPr wrap="square" rtlCol="0">
              <a:spAutoFit/>
            </a:bodyPr>
            <a:lstStyle/>
            <a:p>
              <a:pPr algn="ctr"/>
              <a:r>
                <a:rPr lang="en-US" sz="750" dirty="0"/>
                <a:t>Lacustrine silts and clays</a:t>
              </a:r>
            </a:p>
          </p:txBody>
        </p:sp>
        <p:sp>
          <p:nvSpPr>
            <p:cNvPr id="45" name="TextBox 44">
              <a:extLst>
                <a:ext uri="{FF2B5EF4-FFF2-40B4-BE49-F238E27FC236}">
                  <a16:creationId xmlns:a16="http://schemas.microsoft.com/office/drawing/2014/main" id="{F943DEE4-7E76-004A-F3D8-B53537C0B604}"/>
                </a:ext>
              </a:extLst>
            </p:cNvPr>
            <p:cNvSpPr txBox="1"/>
            <p:nvPr/>
          </p:nvSpPr>
          <p:spPr>
            <a:xfrm>
              <a:off x="4433345" y="2852564"/>
              <a:ext cx="1260000" cy="249299"/>
            </a:xfrm>
            <a:prstGeom prst="rect">
              <a:avLst/>
            </a:prstGeom>
            <a:noFill/>
          </p:spPr>
          <p:txBody>
            <a:bodyPr wrap="square" rtlCol="0">
              <a:spAutoFit/>
            </a:bodyPr>
            <a:lstStyle/>
            <a:p>
              <a:pPr algn="ctr"/>
              <a:r>
                <a:rPr lang="en-US" sz="750" dirty="0"/>
                <a:t>Older glaciofluvial</a:t>
              </a:r>
            </a:p>
          </p:txBody>
        </p:sp>
        <p:sp>
          <p:nvSpPr>
            <p:cNvPr id="46" name="TextBox 45">
              <a:extLst>
                <a:ext uri="{FF2B5EF4-FFF2-40B4-BE49-F238E27FC236}">
                  <a16:creationId xmlns:a16="http://schemas.microsoft.com/office/drawing/2014/main" id="{123C1C49-FF9E-97A4-4E01-40C49F9406F4}"/>
                </a:ext>
              </a:extLst>
            </p:cNvPr>
            <p:cNvSpPr txBox="1"/>
            <p:nvPr/>
          </p:nvSpPr>
          <p:spPr>
            <a:xfrm>
              <a:off x="4433345" y="4709966"/>
              <a:ext cx="1260000" cy="249299"/>
            </a:xfrm>
            <a:prstGeom prst="rect">
              <a:avLst/>
            </a:prstGeom>
            <a:noFill/>
          </p:spPr>
          <p:txBody>
            <a:bodyPr wrap="square" rtlCol="0">
              <a:spAutoFit/>
            </a:bodyPr>
            <a:lstStyle/>
            <a:p>
              <a:pPr algn="ctr"/>
              <a:r>
                <a:rPr lang="en-US" sz="750" dirty="0"/>
                <a:t>Glacial till</a:t>
              </a:r>
            </a:p>
          </p:txBody>
        </p:sp>
        <p:sp>
          <p:nvSpPr>
            <p:cNvPr id="47" name="TextBox 46">
              <a:extLst>
                <a:ext uri="{FF2B5EF4-FFF2-40B4-BE49-F238E27FC236}">
                  <a16:creationId xmlns:a16="http://schemas.microsoft.com/office/drawing/2014/main" id="{B25685C4-6FA7-4EA5-7EC8-574A73E27174}"/>
                </a:ext>
              </a:extLst>
            </p:cNvPr>
            <p:cNvSpPr txBox="1"/>
            <p:nvPr/>
          </p:nvSpPr>
          <p:spPr>
            <a:xfrm>
              <a:off x="4437207" y="5987293"/>
              <a:ext cx="1260000" cy="249299"/>
            </a:xfrm>
            <a:prstGeom prst="rect">
              <a:avLst/>
            </a:prstGeom>
            <a:noFill/>
          </p:spPr>
          <p:txBody>
            <a:bodyPr wrap="square" rtlCol="0">
              <a:spAutoFit/>
            </a:bodyPr>
            <a:lstStyle/>
            <a:p>
              <a:pPr algn="ctr"/>
              <a:r>
                <a:rPr lang="en-US" sz="750" dirty="0"/>
                <a:t>Bedrock</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Spatial and Temporal Patterns of Subsidence in the Grenoble Basin</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Picture 3">
            <a:extLst>
              <a:ext uri="{FF2B5EF4-FFF2-40B4-BE49-F238E27FC236}">
                <a16:creationId xmlns:a16="http://schemas.microsoft.com/office/drawing/2014/main" id="{28EA73CA-C3B7-AF44-0A94-91DAD301D1DB}"/>
              </a:ext>
            </a:extLst>
          </p:cNvPr>
          <p:cNvPicPr>
            <a:picLocks noChangeAspect="1"/>
          </p:cNvPicPr>
          <p:nvPr/>
        </p:nvPicPr>
        <p:blipFill>
          <a:blip r:embed="rId2"/>
          <a:stretch>
            <a:fillRect/>
          </a:stretch>
        </p:blipFill>
        <p:spPr>
          <a:xfrm>
            <a:off x="5002610" y="630655"/>
            <a:ext cx="4830000" cy="3033069"/>
          </a:xfrm>
          <a:prstGeom prst="rect">
            <a:avLst/>
          </a:prstGeom>
        </p:spPr>
      </p:pic>
      <p:pic>
        <p:nvPicPr>
          <p:cNvPr id="6" name="Picture 5">
            <a:extLst>
              <a:ext uri="{FF2B5EF4-FFF2-40B4-BE49-F238E27FC236}">
                <a16:creationId xmlns:a16="http://schemas.microsoft.com/office/drawing/2014/main" id="{F14CDC87-5EF2-9E73-3DA3-F2DD86B86D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501" y="634398"/>
            <a:ext cx="4030764" cy="4800000"/>
          </a:xfrm>
          <a:prstGeom prst="rect">
            <a:avLst/>
          </a:prstGeom>
        </p:spPr>
      </p:pic>
      <p:sp>
        <p:nvSpPr>
          <p:cNvPr id="7" name="TextBox 6">
            <a:extLst>
              <a:ext uri="{FF2B5EF4-FFF2-40B4-BE49-F238E27FC236}">
                <a16:creationId xmlns:a16="http://schemas.microsoft.com/office/drawing/2014/main" id="{8580605D-8944-37BC-2DBF-81139CC51137}"/>
              </a:ext>
            </a:extLst>
          </p:cNvPr>
          <p:cNvSpPr txBox="1"/>
          <p:nvPr/>
        </p:nvSpPr>
        <p:spPr>
          <a:xfrm>
            <a:off x="4947011" y="3736294"/>
            <a:ext cx="4941199" cy="1169936"/>
          </a:xfrm>
          <a:prstGeom prst="rect">
            <a:avLst/>
          </a:prstGeom>
          <a:solidFill>
            <a:schemeClr val="bg1">
              <a:alpha val="80000"/>
            </a:schemeClr>
          </a:solidFill>
        </p:spPr>
        <p:txBody>
          <a:bodyPr wrap="square" rtlCol="0">
            <a:spAutoFit/>
          </a:bodyPr>
          <a:lstStyle/>
          <a:p>
            <a:r>
              <a:rPr lang="en-US" sz="1167" dirty="0">
                <a:solidFill>
                  <a:srgbClr val="00B0F0"/>
                </a:solidFill>
              </a:rPr>
              <a:t>A 2008 study investigated subsidence in the Grenoble Basin using long-term leveling data from the IGN, covering periods from the late 19th century to the early 2000s. It shows measurable, spatially variable subsidence of about 1–3 mm/year but does not attribute it to a single definitive mechanism, suggesting that multiple geological and hydrological factors may be involved.</a:t>
            </a:r>
          </a:p>
        </p:txBody>
      </p:sp>
      <p:sp>
        <p:nvSpPr>
          <p:cNvPr id="8" name="TextBox 7">
            <a:extLst>
              <a:ext uri="{FF2B5EF4-FFF2-40B4-BE49-F238E27FC236}">
                <a16:creationId xmlns:a16="http://schemas.microsoft.com/office/drawing/2014/main" id="{ED9A710B-546D-80D8-0FA2-3BDCC3A5F3A1}"/>
              </a:ext>
            </a:extLst>
          </p:cNvPr>
          <p:cNvSpPr txBox="1"/>
          <p:nvPr/>
        </p:nvSpPr>
        <p:spPr>
          <a:xfrm>
            <a:off x="5800080" y="5011206"/>
            <a:ext cx="3683333" cy="438582"/>
          </a:xfrm>
          <a:prstGeom prst="rect">
            <a:avLst/>
          </a:prstGeom>
          <a:noFill/>
        </p:spPr>
        <p:txBody>
          <a:bodyPr wrap="square" rtlCol="0">
            <a:spAutoFit/>
          </a:bodyPr>
          <a:lstStyle/>
          <a:p>
            <a:r>
              <a:rPr lang="fr-FR" sz="750" i="1" dirty="0">
                <a:solidFill>
                  <a:srgbClr val="00B0F0"/>
                </a:solidFill>
              </a:rPr>
              <a:t>Ménard, G. (2008). Mesure de l’affaissement actuel de la cuvette grenobloise par comparaisons de nivellements. Rapport scientifique, Pôle Grenoblois d’Étude et de Recherche pour la Prévention des Risques Naturels, Conseil Général de l’Isère.</a:t>
            </a:r>
            <a:endParaRPr lang="en-US" sz="750" i="1" dirty="0">
              <a:solidFill>
                <a:srgbClr val="00B0F0"/>
              </a:solidFill>
            </a:endParaRPr>
          </a:p>
        </p:txBody>
      </p:sp>
    </p:spTree>
    <p:extLst>
      <p:ext uri="{BB962C8B-B14F-4D97-AF65-F5344CB8AC3E}">
        <p14:creationId xmlns:p14="http://schemas.microsoft.com/office/powerpoint/2010/main" val="2974964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Vertical site movements – from site levelling campaigns 2015 to 2025</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Picture 3">
            <a:extLst>
              <a:ext uri="{FF2B5EF4-FFF2-40B4-BE49-F238E27FC236}">
                <a16:creationId xmlns:a16="http://schemas.microsoft.com/office/drawing/2014/main" id="{B6FE3E60-CDF0-1589-95CA-E179E25DE8B3}"/>
              </a:ext>
            </a:extLst>
          </p:cNvPr>
          <p:cNvPicPr>
            <a:picLocks noChangeAspect="1"/>
          </p:cNvPicPr>
          <p:nvPr/>
        </p:nvPicPr>
        <p:blipFill>
          <a:blip r:embed="rId2"/>
          <a:stretch>
            <a:fillRect/>
          </a:stretch>
        </p:blipFill>
        <p:spPr>
          <a:xfrm>
            <a:off x="222446" y="771070"/>
            <a:ext cx="7500000" cy="4256626"/>
          </a:xfrm>
          <a:prstGeom prst="rect">
            <a:avLst/>
          </a:prstGeom>
        </p:spPr>
      </p:pic>
      <p:pic>
        <p:nvPicPr>
          <p:cNvPr id="6" name="Picture 5">
            <a:extLst>
              <a:ext uri="{FF2B5EF4-FFF2-40B4-BE49-F238E27FC236}">
                <a16:creationId xmlns:a16="http://schemas.microsoft.com/office/drawing/2014/main" id="{74DE2A5C-465D-FEE3-207B-E9650126A3D1}"/>
              </a:ext>
            </a:extLst>
          </p:cNvPr>
          <p:cNvPicPr>
            <a:picLocks noChangeAspect="1"/>
          </p:cNvPicPr>
          <p:nvPr/>
        </p:nvPicPr>
        <p:blipFill>
          <a:blip r:embed="rId3"/>
          <a:stretch>
            <a:fillRect/>
          </a:stretch>
        </p:blipFill>
        <p:spPr>
          <a:xfrm>
            <a:off x="5472446" y="3449436"/>
            <a:ext cx="4500000" cy="1366953"/>
          </a:xfrm>
          <a:prstGeom prst="rect">
            <a:avLst/>
          </a:prstGeom>
          <a:effectLst>
            <a:outerShdw blurRad="50800" dist="38100" dir="2700000" algn="tl" rotWithShape="0">
              <a:prstClr val="black">
                <a:alpha val="40000"/>
              </a:prstClr>
            </a:outerShdw>
          </a:effectLst>
        </p:spPr>
      </p:pic>
      <p:sp>
        <p:nvSpPr>
          <p:cNvPr id="7" name="Arrow: Right 6">
            <a:extLst>
              <a:ext uri="{FF2B5EF4-FFF2-40B4-BE49-F238E27FC236}">
                <a16:creationId xmlns:a16="http://schemas.microsoft.com/office/drawing/2014/main" id="{50B285EB-CE23-6B2F-29B2-8F65343E1B2D}"/>
              </a:ext>
            </a:extLst>
          </p:cNvPr>
          <p:cNvSpPr/>
          <p:nvPr/>
        </p:nvSpPr>
        <p:spPr>
          <a:xfrm rot="3965986" flipH="1">
            <a:off x="6268012" y="1793927"/>
            <a:ext cx="2272952" cy="280834"/>
          </a:xfrm>
          <a:prstGeom prst="rightArrow">
            <a:avLst/>
          </a:prstGeom>
          <a:solidFill>
            <a:srgbClr val="A162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833" dirty="0"/>
              <a:t>Chartreuse to Vercors</a:t>
            </a:r>
          </a:p>
        </p:txBody>
      </p:sp>
      <p:sp>
        <p:nvSpPr>
          <p:cNvPr id="8" name="TextBox 7">
            <a:extLst>
              <a:ext uri="{FF2B5EF4-FFF2-40B4-BE49-F238E27FC236}">
                <a16:creationId xmlns:a16="http://schemas.microsoft.com/office/drawing/2014/main" id="{D5A391F4-AA3C-11DE-63D4-9EEA032B937B}"/>
              </a:ext>
            </a:extLst>
          </p:cNvPr>
          <p:cNvSpPr txBox="1"/>
          <p:nvPr/>
        </p:nvSpPr>
        <p:spPr>
          <a:xfrm>
            <a:off x="254347" y="5105846"/>
            <a:ext cx="3959738" cy="271934"/>
          </a:xfrm>
          <a:prstGeom prst="rect">
            <a:avLst/>
          </a:prstGeom>
          <a:noFill/>
        </p:spPr>
        <p:txBody>
          <a:bodyPr wrap="none" rtlCol="0">
            <a:spAutoFit/>
          </a:bodyPr>
          <a:lstStyle/>
          <a:p>
            <a:r>
              <a:rPr lang="en-US" sz="1167" i="1" dirty="0">
                <a:solidFill>
                  <a:schemeClr val="accent6"/>
                </a:solidFill>
              </a:rPr>
              <a:t>Change in height over 10 years between 2015 and 2025.</a:t>
            </a:r>
          </a:p>
        </p:txBody>
      </p:sp>
    </p:spTree>
    <p:extLst>
      <p:ext uri="{BB962C8B-B14F-4D97-AF65-F5344CB8AC3E}">
        <p14:creationId xmlns:p14="http://schemas.microsoft.com/office/powerpoint/2010/main" val="30551329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Horizontal and vertical position of the Storage Ring (SR) August 2025 </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grpSp>
        <p:nvGrpSpPr>
          <p:cNvPr id="4" name="Group 3">
            <a:extLst>
              <a:ext uri="{FF2B5EF4-FFF2-40B4-BE49-F238E27FC236}">
                <a16:creationId xmlns:a16="http://schemas.microsoft.com/office/drawing/2014/main" id="{2C260841-BD9B-07AA-BE85-CAAAEB3211A5}"/>
              </a:ext>
            </a:extLst>
          </p:cNvPr>
          <p:cNvGrpSpPr>
            <a:grpSpLocks noChangeAspect="1"/>
          </p:cNvGrpSpPr>
          <p:nvPr/>
        </p:nvGrpSpPr>
        <p:grpSpPr>
          <a:xfrm>
            <a:off x="7061190" y="732806"/>
            <a:ext cx="1794939" cy="742803"/>
            <a:chOff x="2229633" y="4744670"/>
            <a:chExt cx="3565739" cy="1475613"/>
          </a:xfrm>
        </p:grpSpPr>
        <p:sp>
          <p:nvSpPr>
            <p:cNvPr id="6" name="Freeform: Shape 5">
              <a:extLst>
                <a:ext uri="{FF2B5EF4-FFF2-40B4-BE49-F238E27FC236}">
                  <a16:creationId xmlns:a16="http://schemas.microsoft.com/office/drawing/2014/main" id="{1CEF9832-120D-305F-721F-B1859138494B}"/>
                </a:ext>
              </a:extLst>
            </p:cNvPr>
            <p:cNvSpPr/>
            <p:nvPr/>
          </p:nvSpPr>
          <p:spPr>
            <a:xfrm>
              <a:off x="2229633" y="5382475"/>
              <a:ext cx="2837145" cy="548600"/>
            </a:xfrm>
            <a:custGeom>
              <a:avLst/>
              <a:gdLst>
                <a:gd name="connsiteX0" fmla="*/ 0 w 4421688"/>
                <a:gd name="connsiteY0" fmla="*/ 352406 h 546559"/>
                <a:gd name="connsiteX1" fmla="*/ 1584543 w 4421688"/>
                <a:gd name="connsiteY1" fmla="*/ 1677 h 546559"/>
                <a:gd name="connsiteX2" fmla="*/ 3331924 w 4421688"/>
                <a:gd name="connsiteY2" fmla="*/ 233408 h 546559"/>
                <a:gd name="connsiteX3" fmla="*/ 4421688 w 4421688"/>
                <a:gd name="connsiteY3" fmla="*/ 546559 h 546559"/>
                <a:gd name="connsiteX0" fmla="*/ 0 w 4421688"/>
                <a:gd name="connsiteY0" fmla="*/ 357040 h 551193"/>
                <a:gd name="connsiteX1" fmla="*/ 1584543 w 4421688"/>
                <a:gd name="connsiteY1" fmla="*/ 6311 h 551193"/>
                <a:gd name="connsiteX2" fmla="*/ 3150296 w 4421688"/>
                <a:gd name="connsiteY2" fmla="*/ 162886 h 551193"/>
                <a:gd name="connsiteX3" fmla="*/ 4421688 w 4421688"/>
                <a:gd name="connsiteY3" fmla="*/ 551193 h 551193"/>
                <a:gd name="connsiteX0" fmla="*/ 0 w 4421688"/>
                <a:gd name="connsiteY0" fmla="*/ 353617 h 547770"/>
                <a:gd name="connsiteX1" fmla="*/ 1584543 w 4421688"/>
                <a:gd name="connsiteY1" fmla="*/ 2888 h 547770"/>
                <a:gd name="connsiteX2" fmla="*/ 3150296 w 4421688"/>
                <a:gd name="connsiteY2" fmla="*/ 159463 h 547770"/>
                <a:gd name="connsiteX3" fmla="*/ 4421688 w 4421688"/>
                <a:gd name="connsiteY3" fmla="*/ 547770 h 547770"/>
                <a:gd name="connsiteX0" fmla="*/ 0 w 4421688"/>
                <a:gd name="connsiteY0" fmla="*/ 354447 h 548600"/>
                <a:gd name="connsiteX1" fmla="*/ 1584543 w 4421688"/>
                <a:gd name="connsiteY1" fmla="*/ 3718 h 548600"/>
                <a:gd name="connsiteX2" fmla="*/ 3150296 w 4421688"/>
                <a:gd name="connsiteY2" fmla="*/ 160293 h 548600"/>
                <a:gd name="connsiteX3" fmla="*/ 4421688 w 4421688"/>
                <a:gd name="connsiteY3" fmla="*/ 548600 h 548600"/>
                <a:gd name="connsiteX0" fmla="*/ 0 w 4421688"/>
                <a:gd name="connsiteY0" fmla="*/ 354447 h 548600"/>
                <a:gd name="connsiteX1" fmla="*/ 1584543 w 4421688"/>
                <a:gd name="connsiteY1" fmla="*/ 3718 h 548600"/>
                <a:gd name="connsiteX2" fmla="*/ 3150296 w 4421688"/>
                <a:gd name="connsiteY2" fmla="*/ 160293 h 548600"/>
                <a:gd name="connsiteX3" fmla="*/ 4421688 w 4421688"/>
                <a:gd name="connsiteY3" fmla="*/ 548600 h 548600"/>
                <a:gd name="connsiteX0" fmla="*/ 0 w 2837145"/>
                <a:gd name="connsiteY0" fmla="*/ 3718 h 548600"/>
                <a:gd name="connsiteX1" fmla="*/ 1565753 w 2837145"/>
                <a:gd name="connsiteY1" fmla="*/ 160293 h 548600"/>
                <a:gd name="connsiteX2" fmla="*/ 2837145 w 2837145"/>
                <a:gd name="connsiteY2" fmla="*/ 548600 h 548600"/>
              </a:gdLst>
              <a:ahLst/>
              <a:cxnLst>
                <a:cxn ang="0">
                  <a:pos x="connsiteX0" y="connsiteY0"/>
                </a:cxn>
                <a:cxn ang="0">
                  <a:pos x="connsiteX1" y="connsiteY1"/>
                </a:cxn>
                <a:cxn ang="0">
                  <a:pos x="connsiteX2" y="connsiteY2"/>
                </a:cxn>
              </a:cxnLst>
              <a:rect l="l" t="t" r="r" b="b"/>
              <a:pathLst>
                <a:path w="2837145" h="548600">
                  <a:moveTo>
                    <a:pt x="0" y="3718"/>
                  </a:moveTo>
                  <a:cubicBezTo>
                    <a:pt x="618994" y="-16115"/>
                    <a:pt x="1049055" y="44427"/>
                    <a:pt x="1565753" y="160293"/>
                  </a:cubicBezTo>
                  <a:cubicBezTo>
                    <a:pt x="2038610" y="257370"/>
                    <a:pt x="2528691" y="437431"/>
                    <a:pt x="2837145" y="548600"/>
                  </a:cubicBezTo>
                </a:path>
              </a:pathLst>
            </a:custGeom>
            <a:noFill/>
            <a:ln w="12700">
              <a:solidFill>
                <a:schemeClr val="accent4">
                  <a:lumMod val="60000"/>
                  <a:lumOff val="40000"/>
                </a:schemeClr>
              </a:solidFill>
              <a:headEnd type="none" w="med" len="med"/>
              <a:tailEnd type="arrow"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67"/>
            </a:p>
          </p:txBody>
        </p:sp>
        <p:cxnSp>
          <p:nvCxnSpPr>
            <p:cNvPr id="7" name="Straight Arrow Connector 6">
              <a:extLst>
                <a:ext uri="{FF2B5EF4-FFF2-40B4-BE49-F238E27FC236}">
                  <a16:creationId xmlns:a16="http://schemas.microsoft.com/office/drawing/2014/main" id="{0F750F8D-F1D3-BC77-4BB8-B3ABC6FC2EB2}"/>
                </a:ext>
              </a:extLst>
            </p:cNvPr>
            <p:cNvCxnSpPr/>
            <p:nvPr/>
          </p:nvCxnSpPr>
          <p:spPr>
            <a:xfrm flipV="1">
              <a:off x="3686638" y="4906043"/>
              <a:ext cx="0" cy="1080000"/>
            </a:xfrm>
            <a:prstGeom prst="straightConnector1">
              <a:avLst/>
            </a:prstGeom>
            <a:ln>
              <a:solidFill>
                <a:srgbClr val="0000FF"/>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B82AC088-EF79-6D32-162F-1F15A75E8B8A}"/>
                </a:ext>
              </a:extLst>
            </p:cNvPr>
            <p:cNvCxnSpPr>
              <a:cxnSpLocks/>
            </p:cNvCxnSpPr>
            <p:nvPr/>
          </p:nvCxnSpPr>
          <p:spPr>
            <a:xfrm rot="4500000" flipV="1">
              <a:off x="3657960" y="4982914"/>
              <a:ext cx="0" cy="1080000"/>
            </a:xfrm>
            <a:prstGeom prst="straightConnector1">
              <a:avLst/>
            </a:prstGeom>
            <a:ln>
              <a:solidFill>
                <a:srgbClr val="00FF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47F7CD51-5F9E-8158-1869-3918E3A0B25D}"/>
                </a:ext>
              </a:extLst>
            </p:cNvPr>
            <p:cNvCxnSpPr>
              <a:cxnSpLocks/>
            </p:cNvCxnSpPr>
            <p:nvPr/>
          </p:nvCxnSpPr>
          <p:spPr>
            <a:xfrm rot="6120000" flipV="1">
              <a:off x="3698834" y="4981076"/>
              <a:ext cx="0" cy="10800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F91BB7C-4AD6-BDE5-7610-FE2ABAEBD9BC}"/>
                    </a:ext>
                  </a:extLst>
                </p:cNvPr>
                <p:cNvSpPr txBox="1"/>
                <p:nvPr/>
              </p:nvSpPr>
              <p:spPr>
                <a:xfrm>
                  <a:off x="3945617" y="5738589"/>
                  <a:ext cx="182914" cy="267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75" i="1">
                            <a:solidFill>
                              <a:srgbClr val="FF0000"/>
                            </a:solidFill>
                            <a:latin typeface="Cambria Math" panose="02040503050406030204" pitchFamily="18" charset="0"/>
                          </a:rPr>
                          <m:t>𝐿</m:t>
                        </m:r>
                      </m:oMath>
                    </m:oMathPara>
                  </a14:m>
                  <a:endParaRPr lang="en-US" sz="875" dirty="0">
                    <a:solidFill>
                      <a:srgbClr val="FF0000"/>
                    </a:solidFill>
                  </a:endParaRPr>
                </a:p>
              </p:txBody>
            </p:sp>
          </mc:Choice>
          <mc:Fallback xmlns="">
            <p:sp>
              <p:nvSpPr>
                <p:cNvPr id="10" name="TextBox 9">
                  <a:extLst>
                    <a:ext uri="{FF2B5EF4-FFF2-40B4-BE49-F238E27FC236}">
                      <a16:creationId xmlns:a16="http://schemas.microsoft.com/office/drawing/2014/main" id="{EF91BB7C-4AD6-BDE5-7610-FE2ABAEBD9BC}"/>
                    </a:ext>
                  </a:extLst>
                </p:cNvPr>
                <p:cNvSpPr txBox="1">
                  <a:spLocks noRot="1" noChangeAspect="1" noMove="1" noResize="1" noEditPoints="1" noAdjustHandles="1" noChangeArrowheads="1" noChangeShapeType="1" noTextEdit="1"/>
                </p:cNvSpPr>
                <p:nvPr/>
              </p:nvSpPr>
              <p:spPr>
                <a:xfrm>
                  <a:off x="3945617" y="5738589"/>
                  <a:ext cx="182914" cy="267493"/>
                </a:xfrm>
                <a:prstGeom prst="rect">
                  <a:avLst/>
                </a:prstGeom>
                <a:blipFill>
                  <a:blip r:embed="rId2"/>
                  <a:stretch>
                    <a:fillRect l="-20000" r="-33333"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7C98E93-F28B-F158-4A3A-2E6D018206E2}"/>
                    </a:ext>
                  </a:extLst>
                </p:cNvPr>
                <p:cNvSpPr txBox="1"/>
                <p:nvPr/>
              </p:nvSpPr>
              <p:spPr>
                <a:xfrm>
                  <a:off x="3744766" y="4744670"/>
                  <a:ext cx="196544" cy="267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75" i="1">
                            <a:solidFill>
                              <a:srgbClr val="0000FF"/>
                            </a:solidFill>
                            <a:latin typeface="Cambria Math" panose="02040503050406030204" pitchFamily="18" charset="0"/>
                          </a:rPr>
                          <m:t>𝑍</m:t>
                        </m:r>
                      </m:oMath>
                    </m:oMathPara>
                  </a14:m>
                  <a:endParaRPr lang="en-US" sz="875" dirty="0">
                    <a:solidFill>
                      <a:srgbClr val="0000FF"/>
                    </a:solidFill>
                  </a:endParaRPr>
                </a:p>
              </p:txBody>
            </p:sp>
          </mc:Choice>
          <mc:Fallback xmlns="">
            <p:sp>
              <p:nvSpPr>
                <p:cNvPr id="11" name="TextBox 10">
                  <a:extLst>
                    <a:ext uri="{FF2B5EF4-FFF2-40B4-BE49-F238E27FC236}">
                      <a16:creationId xmlns:a16="http://schemas.microsoft.com/office/drawing/2014/main" id="{47C98E93-F28B-F158-4A3A-2E6D018206E2}"/>
                    </a:ext>
                  </a:extLst>
                </p:cNvPr>
                <p:cNvSpPr txBox="1">
                  <a:spLocks noRot="1" noChangeAspect="1" noMove="1" noResize="1" noEditPoints="1" noAdjustHandles="1" noChangeArrowheads="1" noChangeShapeType="1" noTextEdit="1"/>
                </p:cNvSpPr>
                <p:nvPr/>
              </p:nvSpPr>
              <p:spPr>
                <a:xfrm>
                  <a:off x="3744766" y="4744670"/>
                  <a:ext cx="196544" cy="267493"/>
                </a:xfrm>
                <a:prstGeom prst="rect">
                  <a:avLst/>
                </a:prstGeom>
                <a:blipFill>
                  <a:blip r:embed="rId3"/>
                  <a:stretch>
                    <a:fillRect l="-17647" r="-23529"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14FFE3D-7A9A-BC6F-B6DB-BB3F6D372FCC}"/>
                    </a:ext>
                  </a:extLst>
                </p:cNvPr>
                <p:cNvSpPr txBox="1"/>
                <p:nvPr/>
              </p:nvSpPr>
              <p:spPr>
                <a:xfrm>
                  <a:off x="4041166" y="5063572"/>
                  <a:ext cx="210300" cy="26749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875" i="1">
                            <a:solidFill>
                              <a:srgbClr val="00FF00"/>
                            </a:solidFill>
                            <a:latin typeface="Cambria Math" panose="02040503050406030204" pitchFamily="18" charset="0"/>
                          </a:rPr>
                          <m:t>𝑅</m:t>
                        </m:r>
                      </m:oMath>
                    </m:oMathPara>
                  </a14:m>
                  <a:endParaRPr lang="en-US" sz="875" dirty="0">
                    <a:solidFill>
                      <a:srgbClr val="00FF00"/>
                    </a:solidFill>
                  </a:endParaRPr>
                </a:p>
              </p:txBody>
            </p:sp>
          </mc:Choice>
          <mc:Fallback xmlns="">
            <p:sp>
              <p:nvSpPr>
                <p:cNvPr id="12" name="TextBox 11">
                  <a:extLst>
                    <a:ext uri="{FF2B5EF4-FFF2-40B4-BE49-F238E27FC236}">
                      <a16:creationId xmlns:a16="http://schemas.microsoft.com/office/drawing/2014/main" id="{414FFE3D-7A9A-BC6F-B6DB-BB3F6D372FCC}"/>
                    </a:ext>
                  </a:extLst>
                </p:cNvPr>
                <p:cNvSpPr txBox="1">
                  <a:spLocks noRot="1" noChangeAspect="1" noMove="1" noResize="1" noEditPoints="1" noAdjustHandles="1" noChangeArrowheads="1" noChangeShapeType="1" noTextEdit="1"/>
                </p:cNvSpPr>
                <p:nvPr/>
              </p:nvSpPr>
              <p:spPr>
                <a:xfrm>
                  <a:off x="4041166" y="5063572"/>
                  <a:ext cx="210300" cy="267493"/>
                </a:xfrm>
                <a:prstGeom prst="rect">
                  <a:avLst/>
                </a:prstGeom>
                <a:blipFill>
                  <a:blip r:embed="rId4"/>
                  <a:stretch>
                    <a:fillRect l="-29412" r="-11765"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92B8803B-5D91-5A21-DE1D-2C662AD64600}"/>
                    </a:ext>
                  </a:extLst>
                </p:cNvPr>
                <p:cNvSpPr txBox="1"/>
                <p:nvPr/>
              </p:nvSpPr>
              <p:spPr>
                <a:xfrm>
                  <a:off x="5036581" y="5769367"/>
                  <a:ext cx="758791" cy="4509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875" i="1">
                            <a:solidFill>
                              <a:schemeClr val="accent1"/>
                            </a:solidFill>
                            <a:latin typeface="Cambria Math" panose="02040503050406030204" pitchFamily="18" charset="0"/>
                          </a:rPr>
                          <m:t>𝑒</m:t>
                        </m:r>
                        <m:r>
                          <a:rPr lang="en-US" sz="875" i="1">
                            <a:solidFill>
                              <a:schemeClr val="accent1"/>
                            </a:solidFill>
                            <a:latin typeface="Cambria Math" panose="02040503050406030204" pitchFamily="18" charset="0"/>
                            <a:ea typeface="Cambria Math" panose="02040503050406030204" pitchFamily="18" charset="0"/>
                          </a:rPr>
                          <m:t>−</m:t>
                        </m:r>
                      </m:oMath>
                    </m:oMathPara>
                  </a14:m>
                  <a:endParaRPr lang="en-US" sz="875" dirty="0">
                    <a:solidFill>
                      <a:schemeClr val="accent1"/>
                    </a:solidFill>
                  </a:endParaRPr>
                </a:p>
              </p:txBody>
            </p:sp>
          </mc:Choice>
          <mc:Fallback xmlns="">
            <p:sp>
              <p:nvSpPr>
                <p:cNvPr id="13" name="TextBox 12">
                  <a:extLst>
                    <a:ext uri="{FF2B5EF4-FFF2-40B4-BE49-F238E27FC236}">
                      <a16:creationId xmlns:a16="http://schemas.microsoft.com/office/drawing/2014/main" id="{92B8803B-5D91-5A21-DE1D-2C662AD64600}"/>
                    </a:ext>
                  </a:extLst>
                </p:cNvPr>
                <p:cNvSpPr txBox="1">
                  <a:spLocks noRot="1" noChangeAspect="1" noMove="1" noResize="1" noEditPoints="1" noAdjustHandles="1" noChangeArrowheads="1" noChangeShapeType="1" noTextEdit="1"/>
                </p:cNvSpPr>
                <p:nvPr/>
              </p:nvSpPr>
              <p:spPr>
                <a:xfrm>
                  <a:off x="5036581" y="5769367"/>
                  <a:ext cx="758791" cy="450916"/>
                </a:xfrm>
                <a:prstGeom prst="rect">
                  <a:avLst/>
                </a:prstGeom>
                <a:blipFill>
                  <a:blip r:embed="rId5"/>
                  <a:stretch>
                    <a:fillRect/>
                  </a:stretch>
                </a:blipFill>
              </p:spPr>
              <p:txBody>
                <a:bodyPr/>
                <a:lstStyle/>
                <a:p>
                  <a:r>
                    <a:rPr lang="en-US">
                      <a:noFill/>
                    </a:rPr>
                    <a:t> </a:t>
                  </a:r>
                </a:p>
              </p:txBody>
            </p:sp>
          </mc:Fallback>
        </mc:AlternateContent>
      </p:grpSp>
      <p:grpSp>
        <p:nvGrpSpPr>
          <p:cNvPr id="14" name="Group 13">
            <a:extLst>
              <a:ext uri="{FF2B5EF4-FFF2-40B4-BE49-F238E27FC236}">
                <a16:creationId xmlns:a16="http://schemas.microsoft.com/office/drawing/2014/main" id="{B69A5045-76C3-F454-6ADD-6DCC3D26429F}"/>
              </a:ext>
            </a:extLst>
          </p:cNvPr>
          <p:cNvGrpSpPr>
            <a:grpSpLocks noChangeAspect="1"/>
          </p:cNvGrpSpPr>
          <p:nvPr/>
        </p:nvGrpSpPr>
        <p:grpSpPr>
          <a:xfrm>
            <a:off x="148739" y="636066"/>
            <a:ext cx="5625000" cy="1542526"/>
            <a:chOff x="67985" y="2187736"/>
            <a:chExt cx="6365079" cy="1745473"/>
          </a:xfrm>
        </p:grpSpPr>
        <p:grpSp>
          <p:nvGrpSpPr>
            <p:cNvPr id="15" name="Group 14">
              <a:extLst>
                <a:ext uri="{FF2B5EF4-FFF2-40B4-BE49-F238E27FC236}">
                  <a16:creationId xmlns:a16="http://schemas.microsoft.com/office/drawing/2014/main" id="{1D730E7E-51CB-C708-A738-52F5EDD52AAA}"/>
                </a:ext>
              </a:extLst>
            </p:cNvPr>
            <p:cNvGrpSpPr/>
            <p:nvPr/>
          </p:nvGrpSpPr>
          <p:grpSpPr>
            <a:xfrm>
              <a:off x="67985" y="2187736"/>
              <a:ext cx="6365079" cy="1745473"/>
              <a:chOff x="-55694" y="3750135"/>
              <a:chExt cx="8486768" cy="2327297"/>
            </a:xfrm>
          </p:grpSpPr>
          <p:grpSp>
            <p:nvGrpSpPr>
              <p:cNvPr id="20" name="Group 19">
                <a:extLst>
                  <a:ext uri="{FF2B5EF4-FFF2-40B4-BE49-F238E27FC236}">
                    <a16:creationId xmlns:a16="http://schemas.microsoft.com/office/drawing/2014/main" id="{FFDE8FE4-DEFE-141E-0085-EF6502F4B3DD}"/>
                  </a:ext>
                </a:extLst>
              </p:cNvPr>
              <p:cNvGrpSpPr/>
              <p:nvPr/>
            </p:nvGrpSpPr>
            <p:grpSpPr>
              <a:xfrm>
                <a:off x="-55694" y="3750135"/>
                <a:ext cx="8486768" cy="2327297"/>
                <a:chOff x="1666875" y="904875"/>
                <a:chExt cx="8486768" cy="2327297"/>
              </a:xfrm>
            </p:grpSpPr>
            <p:pic>
              <p:nvPicPr>
                <p:cNvPr id="25" name="Picture 2" descr="http://ebs.esrf.fr/wp-content/uploads/2015/09/esrf-header-day.jpg">
                  <a:extLst>
                    <a:ext uri="{FF2B5EF4-FFF2-40B4-BE49-F238E27FC236}">
                      <a16:creationId xmlns:a16="http://schemas.microsoft.com/office/drawing/2014/main" id="{C5778562-1A52-FE6C-95CB-6E018E259D50}"/>
                    </a:ext>
                  </a:extLst>
                </p:cNvPr>
                <p:cNvPicPr>
                  <a:picLocks noChangeAspect="1" noChangeArrowheads="1"/>
                </p:cNvPicPr>
                <p:nvPr/>
              </p:nvPicPr>
              <p:blipFill rotWithShape="1">
                <a:blip r:embed="rId6" cstate="print"/>
                <a:srcRect t="26412" b="5898"/>
                <a:stretch/>
              </p:blipFill>
              <p:spPr bwMode="auto">
                <a:xfrm>
                  <a:off x="1729708" y="960126"/>
                  <a:ext cx="8385740" cy="2242159"/>
                </a:xfrm>
                <a:prstGeom prst="rect">
                  <a:avLst/>
                </a:prstGeom>
                <a:noFill/>
              </p:spPr>
            </p:pic>
            <p:sp>
              <p:nvSpPr>
                <p:cNvPr id="26" name="Rectangle 25">
                  <a:extLst>
                    <a:ext uri="{FF2B5EF4-FFF2-40B4-BE49-F238E27FC236}">
                      <a16:creationId xmlns:a16="http://schemas.microsoft.com/office/drawing/2014/main" id="{0BE31B6D-5FA5-3063-9619-C396F2BEEFFF}"/>
                    </a:ext>
                  </a:extLst>
                </p:cNvPr>
                <p:cNvSpPr/>
                <p:nvPr/>
              </p:nvSpPr>
              <p:spPr>
                <a:xfrm>
                  <a:off x="1666875" y="904875"/>
                  <a:ext cx="8486768" cy="2327297"/>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grpSp>
              <p:nvGrpSpPr>
                <p:cNvPr id="27" name="Group 26">
                  <a:extLst>
                    <a:ext uri="{FF2B5EF4-FFF2-40B4-BE49-F238E27FC236}">
                      <a16:creationId xmlns:a16="http://schemas.microsoft.com/office/drawing/2014/main" id="{59368959-4EAE-1D94-9D57-1146B8719972}"/>
                    </a:ext>
                  </a:extLst>
                </p:cNvPr>
                <p:cNvGrpSpPr/>
                <p:nvPr/>
              </p:nvGrpSpPr>
              <p:grpSpPr>
                <a:xfrm>
                  <a:off x="4514549" y="1066423"/>
                  <a:ext cx="2573442" cy="1298348"/>
                  <a:chOff x="4543124" y="3542923"/>
                  <a:chExt cx="2573442" cy="1298348"/>
                </a:xfrm>
              </p:grpSpPr>
              <p:cxnSp>
                <p:nvCxnSpPr>
                  <p:cNvPr id="28" name="Straight Arrow Connector 27">
                    <a:extLst>
                      <a:ext uri="{FF2B5EF4-FFF2-40B4-BE49-F238E27FC236}">
                        <a16:creationId xmlns:a16="http://schemas.microsoft.com/office/drawing/2014/main" id="{4A453D67-4505-1C59-E3BE-D6F9FD8F4DF1}"/>
                      </a:ext>
                    </a:extLst>
                  </p:cNvPr>
                  <p:cNvCxnSpPr/>
                  <p:nvPr/>
                </p:nvCxnSpPr>
                <p:spPr>
                  <a:xfrm flipV="1">
                    <a:off x="6204642" y="3542923"/>
                    <a:ext cx="0" cy="682027"/>
                  </a:xfrm>
                  <a:prstGeom prst="straightConnector1">
                    <a:avLst/>
                  </a:prstGeom>
                  <a:ln>
                    <a:solidFill>
                      <a:srgbClr val="0033CC"/>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E07A25D0-4112-E58D-0708-D78879F58097}"/>
                      </a:ext>
                    </a:extLst>
                  </p:cNvPr>
                  <p:cNvCxnSpPr>
                    <a:cxnSpLocks/>
                  </p:cNvCxnSpPr>
                  <p:nvPr/>
                </p:nvCxnSpPr>
                <p:spPr>
                  <a:xfrm>
                    <a:off x="6204642" y="4224950"/>
                    <a:ext cx="821652" cy="616321"/>
                  </a:xfrm>
                  <a:prstGeom prst="straightConnector1">
                    <a:avLst/>
                  </a:prstGeom>
                  <a:ln>
                    <a:solidFill>
                      <a:srgbClr val="66FF33"/>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29361DF2-E387-C479-0383-E350808100EF}"/>
                      </a:ext>
                    </a:extLst>
                  </p:cNvPr>
                  <p:cNvCxnSpPr>
                    <a:cxnSpLocks/>
                  </p:cNvCxnSpPr>
                  <p:nvPr/>
                </p:nvCxnSpPr>
                <p:spPr>
                  <a:xfrm flipH="1">
                    <a:off x="4543124" y="4224950"/>
                    <a:ext cx="1661518" cy="11392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753668E5-A4E1-5C48-D340-7D93F84B92A5}"/>
                      </a:ext>
                    </a:extLst>
                  </p:cNvPr>
                  <p:cNvSpPr/>
                  <p:nvPr/>
                </p:nvSpPr>
                <p:spPr>
                  <a:xfrm rot="-60000">
                    <a:off x="5280566" y="3907726"/>
                    <a:ext cx="1836000" cy="612000"/>
                  </a:xfrm>
                  <a:prstGeom prst="ellipse">
                    <a:avLst/>
                  </a:prstGeom>
                  <a:noFill/>
                  <a:ln w="1270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grpSp>
          </p:grpSp>
          <p:sp>
            <p:nvSpPr>
              <p:cNvPr id="21" name="TextBox 20">
                <a:extLst>
                  <a:ext uri="{FF2B5EF4-FFF2-40B4-BE49-F238E27FC236}">
                    <a16:creationId xmlns:a16="http://schemas.microsoft.com/office/drawing/2014/main" id="{83B52964-E834-6B61-8EAB-1FCCB1992F84}"/>
                  </a:ext>
                </a:extLst>
              </p:cNvPr>
              <p:cNvSpPr txBox="1"/>
              <p:nvPr/>
            </p:nvSpPr>
            <p:spPr>
              <a:xfrm>
                <a:off x="3426373" y="4746663"/>
                <a:ext cx="518053" cy="294193"/>
              </a:xfrm>
              <a:prstGeom prst="rect">
                <a:avLst/>
              </a:prstGeom>
              <a:noFill/>
            </p:spPr>
            <p:txBody>
              <a:bodyPr wrap="none" rtlCol="0">
                <a:spAutoFit/>
              </a:bodyPr>
              <a:lstStyle/>
              <a:p>
                <a:r>
                  <a:rPr lang="en-US" sz="667" dirty="0"/>
                  <a:t>C01</a:t>
                </a:r>
                <a:endParaRPr lang="en-GB" sz="667" dirty="0"/>
              </a:p>
            </p:txBody>
          </p:sp>
          <p:sp>
            <p:nvSpPr>
              <p:cNvPr id="22" name="TextBox 21">
                <a:extLst>
                  <a:ext uri="{FF2B5EF4-FFF2-40B4-BE49-F238E27FC236}">
                    <a16:creationId xmlns:a16="http://schemas.microsoft.com/office/drawing/2014/main" id="{B5A1AC0E-4AE0-C2DE-D9E3-507927642384}"/>
                  </a:ext>
                </a:extLst>
              </p:cNvPr>
              <p:cNvSpPr txBox="1"/>
              <p:nvPr/>
            </p:nvSpPr>
            <p:spPr>
              <a:xfrm>
                <a:off x="5097687" y="4203179"/>
                <a:ext cx="513237" cy="294193"/>
              </a:xfrm>
              <a:prstGeom prst="rect">
                <a:avLst/>
              </a:prstGeom>
              <a:noFill/>
            </p:spPr>
            <p:txBody>
              <a:bodyPr wrap="square" rtlCol="0">
                <a:spAutoFit/>
              </a:bodyPr>
              <a:lstStyle/>
              <a:p>
                <a:r>
                  <a:rPr lang="en-US" sz="667" dirty="0"/>
                  <a:t>C16</a:t>
                </a:r>
                <a:endParaRPr lang="en-GB" sz="667" dirty="0"/>
              </a:p>
            </p:txBody>
          </p:sp>
          <p:sp>
            <p:nvSpPr>
              <p:cNvPr id="23" name="TextBox 22">
                <a:extLst>
                  <a:ext uri="{FF2B5EF4-FFF2-40B4-BE49-F238E27FC236}">
                    <a16:creationId xmlns:a16="http://schemas.microsoft.com/office/drawing/2014/main" id="{BF5E5EE2-8280-7EDD-2050-6CAC7FC7277C}"/>
                  </a:ext>
                </a:extLst>
              </p:cNvPr>
              <p:cNvSpPr txBox="1"/>
              <p:nvPr/>
            </p:nvSpPr>
            <p:spPr>
              <a:xfrm>
                <a:off x="4971136" y="4716001"/>
                <a:ext cx="513239" cy="294193"/>
              </a:xfrm>
              <a:prstGeom prst="rect">
                <a:avLst/>
              </a:prstGeom>
              <a:noFill/>
            </p:spPr>
            <p:txBody>
              <a:bodyPr wrap="square" rtlCol="0">
                <a:spAutoFit/>
              </a:bodyPr>
              <a:lstStyle/>
              <a:p>
                <a:r>
                  <a:rPr lang="en-US" sz="667" dirty="0"/>
                  <a:t>C24</a:t>
                </a:r>
                <a:endParaRPr lang="en-GB" sz="667" dirty="0"/>
              </a:p>
            </p:txBody>
          </p:sp>
          <p:sp>
            <p:nvSpPr>
              <p:cNvPr id="24" name="TextBox 23">
                <a:extLst>
                  <a:ext uri="{FF2B5EF4-FFF2-40B4-BE49-F238E27FC236}">
                    <a16:creationId xmlns:a16="http://schemas.microsoft.com/office/drawing/2014/main" id="{F2A7A84C-190A-4C13-2F16-E5D8001D9859}"/>
                  </a:ext>
                </a:extLst>
              </p:cNvPr>
              <p:cNvSpPr txBox="1"/>
              <p:nvPr/>
            </p:nvSpPr>
            <p:spPr>
              <a:xfrm>
                <a:off x="3682459" y="4070259"/>
                <a:ext cx="586157" cy="294193"/>
              </a:xfrm>
              <a:prstGeom prst="rect">
                <a:avLst/>
              </a:prstGeom>
              <a:noFill/>
            </p:spPr>
            <p:txBody>
              <a:bodyPr wrap="square" rtlCol="0">
                <a:spAutoFit/>
              </a:bodyPr>
              <a:lstStyle/>
              <a:p>
                <a:r>
                  <a:rPr lang="en-US" sz="667" dirty="0"/>
                  <a:t>C08</a:t>
                </a:r>
                <a:endParaRPr lang="en-GB" sz="667" dirty="0"/>
              </a:p>
            </p:txBody>
          </p:sp>
        </p:grpSp>
        <p:sp>
          <p:nvSpPr>
            <p:cNvPr id="16" name="Oval 15">
              <a:extLst>
                <a:ext uri="{FF2B5EF4-FFF2-40B4-BE49-F238E27FC236}">
                  <a16:creationId xmlns:a16="http://schemas.microsoft.com/office/drawing/2014/main" id="{4CBEBC8E-F92A-ABF1-ED0C-06EB990AF678}"/>
                </a:ext>
              </a:extLst>
            </p:cNvPr>
            <p:cNvSpPr/>
            <p:nvPr/>
          </p:nvSpPr>
          <p:spPr>
            <a:xfrm>
              <a:off x="2988373" y="2961890"/>
              <a:ext cx="54000" cy="540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7" name="Oval 16">
              <a:extLst>
                <a:ext uri="{FF2B5EF4-FFF2-40B4-BE49-F238E27FC236}">
                  <a16:creationId xmlns:a16="http://schemas.microsoft.com/office/drawing/2014/main" id="{5294B199-CD9E-09F7-947F-D21F0620ABC0}"/>
                </a:ext>
              </a:extLst>
            </p:cNvPr>
            <p:cNvSpPr/>
            <p:nvPr/>
          </p:nvSpPr>
          <p:spPr>
            <a:xfrm>
              <a:off x="3148291" y="2572788"/>
              <a:ext cx="54000" cy="54000"/>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8" name="Oval 17">
              <a:extLst>
                <a:ext uri="{FF2B5EF4-FFF2-40B4-BE49-F238E27FC236}">
                  <a16:creationId xmlns:a16="http://schemas.microsoft.com/office/drawing/2014/main" id="{DC417A08-44A6-FC0C-5AC5-E70057B2F4F6}"/>
                </a:ext>
              </a:extLst>
            </p:cNvPr>
            <p:cNvSpPr/>
            <p:nvPr/>
          </p:nvSpPr>
          <p:spPr>
            <a:xfrm>
              <a:off x="3945063" y="2622746"/>
              <a:ext cx="54000" cy="54000"/>
            </a:xfrm>
            <a:prstGeom prst="ellipse">
              <a:avLst/>
            </a:prstGeom>
            <a:solidFill>
              <a:srgbClr val="0033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19" name="Oval 18">
              <a:extLst>
                <a:ext uri="{FF2B5EF4-FFF2-40B4-BE49-F238E27FC236}">
                  <a16:creationId xmlns:a16="http://schemas.microsoft.com/office/drawing/2014/main" id="{61826977-0C49-BC54-EA86-168E19AD7C88}"/>
                </a:ext>
              </a:extLst>
            </p:cNvPr>
            <p:cNvSpPr/>
            <p:nvPr/>
          </p:nvSpPr>
          <p:spPr>
            <a:xfrm>
              <a:off x="3856834" y="2946368"/>
              <a:ext cx="54000" cy="54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pic>
        <p:nvPicPr>
          <p:cNvPr id="32" name="Content Placeholder 4">
            <a:extLst>
              <a:ext uri="{FF2B5EF4-FFF2-40B4-BE49-F238E27FC236}">
                <a16:creationId xmlns:a16="http://schemas.microsoft.com/office/drawing/2014/main" id="{D48D40DF-E203-F30B-8D1D-8C145C58DE81}"/>
              </a:ext>
            </a:extLst>
          </p:cNvPr>
          <p:cNvPicPr>
            <a:picLocks noChangeAspect="1"/>
          </p:cNvPicPr>
          <p:nvPr/>
        </p:nvPicPr>
        <p:blipFill>
          <a:blip r:embed="rId7"/>
          <a:stretch>
            <a:fillRect/>
          </a:stretch>
        </p:blipFill>
        <p:spPr>
          <a:xfrm>
            <a:off x="828052" y="2244055"/>
            <a:ext cx="4178300" cy="3133725"/>
          </a:xfrm>
          <a:prstGeom prst="rect">
            <a:avLst/>
          </a:prstGeom>
        </p:spPr>
      </p:pic>
      <p:pic>
        <p:nvPicPr>
          <p:cNvPr id="33" name="Content Placeholder 5">
            <a:extLst>
              <a:ext uri="{FF2B5EF4-FFF2-40B4-BE49-F238E27FC236}">
                <a16:creationId xmlns:a16="http://schemas.microsoft.com/office/drawing/2014/main" id="{9133BBFF-F3C0-E44A-E289-800561656587}"/>
              </a:ext>
            </a:extLst>
          </p:cNvPr>
          <p:cNvPicPr>
            <a:picLocks noChangeAspect="1"/>
          </p:cNvPicPr>
          <p:nvPr/>
        </p:nvPicPr>
        <p:blipFill>
          <a:blip r:embed="rId8"/>
          <a:stretch>
            <a:fillRect/>
          </a:stretch>
        </p:blipFill>
        <p:spPr>
          <a:xfrm>
            <a:off x="5617880" y="2244055"/>
            <a:ext cx="4178300" cy="3133725"/>
          </a:xfrm>
          <a:prstGeom prst="rect">
            <a:avLst/>
          </a:prstGeom>
        </p:spPr>
      </p:pic>
    </p:spTree>
    <p:extLst>
      <p:ext uri="{BB962C8B-B14F-4D97-AF65-F5344CB8AC3E}">
        <p14:creationId xmlns:p14="http://schemas.microsoft.com/office/powerpoint/2010/main" val="24284749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Long term horizontal machine deformation</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Picture 3">
            <a:extLst>
              <a:ext uri="{FF2B5EF4-FFF2-40B4-BE49-F238E27FC236}">
                <a16:creationId xmlns:a16="http://schemas.microsoft.com/office/drawing/2014/main" id="{FE218276-056D-5F0A-2937-7A6BCD5AB190}"/>
              </a:ext>
            </a:extLst>
          </p:cNvPr>
          <p:cNvPicPr>
            <a:picLocks noChangeAspect="1"/>
          </p:cNvPicPr>
          <p:nvPr/>
        </p:nvPicPr>
        <p:blipFill>
          <a:blip r:embed="rId2"/>
          <a:stretch>
            <a:fillRect/>
          </a:stretch>
        </p:blipFill>
        <p:spPr>
          <a:xfrm>
            <a:off x="371016" y="770136"/>
            <a:ext cx="3663463" cy="1140000"/>
          </a:xfrm>
          <a:prstGeom prst="rect">
            <a:avLst/>
          </a:prstGeom>
        </p:spPr>
      </p:pic>
      <p:sp>
        <p:nvSpPr>
          <p:cNvPr id="6" name="TextBox 5">
            <a:extLst>
              <a:ext uri="{FF2B5EF4-FFF2-40B4-BE49-F238E27FC236}">
                <a16:creationId xmlns:a16="http://schemas.microsoft.com/office/drawing/2014/main" id="{18C1A9FC-504B-B907-3292-A926C40D511E}"/>
              </a:ext>
            </a:extLst>
          </p:cNvPr>
          <p:cNvSpPr txBox="1"/>
          <p:nvPr/>
        </p:nvSpPr>
        <p:spPr>
          <a:xfrm>
            <a:off x="4525087" y="1053887"/>
            <a:ext cx="3238089" cy="707694"/>
          </a:xfrm>
          <a:prstGeom prst="rect">
            <a:avLst/>
          </a:prstGeom>
          <a:noFill/>
        </p:spPr>
        <p:txBody>
          <a:bodyPr wrap="square" rtlCol="0">
            <a:spAutoFit/>
          </a:bodyPr>
          <a:lstStyle/>
          <a:p>
            <a:r>
              <a:rPr lang="en-US" sz="1333" dirty="0">
                <a:solidFill>
                  <a:schemeClr val="accent6"/>
                </a:solidFill>
              </a:rPr>
              <a:t>The ESRF site, and machine are stretching along the valley and river axes…</a:t>
            </a:r>
            <a:endParaRPr lang="en-GB" sz="1333" dirty="0">
              <a:solidFill>
                <a:schemeClr val="accent6"/>
              </a:solidFill>
            </a:endParaRPr>
          </a:p>
        </p:txBody>
      </p:sp>
      <p:grpSp>
        <p:nvGrpSpPr>
          <p:cNvPr id="7" name="Group 6">
            <a:extLst>
              <a:ext uri="{FF2B5EF4-FFF2-40B4-BE49-F238E27FC236}">
                <a16:creationId xmlns:a16="http://schemas.microsoft.com/office/drawing/2014/main" id="{5AD23639-80B0-835F-00E7-1B7B615FCCF3}"/>
              </a:ext>
            </a:extLst>
          </p:cNvPr>
          <p:cNvGrpSpPr>
            <a:grpSpLocks noChangeAspect="1"/>
          </p:cNvGrpSpPr>
          <p:nvPr/>
        </p:nvGrpSpPr>
        <p:grpSpPr>
          <a:xfrm>
            <a:off x="2016000" y="2124000"/>
            <a:ext cx="6616573" cy="2984612"/>
            <a:chOff x="216000" y="2412000"/>
            <a:chExt cx="6775905" cy="3056483"/>
          </a:xfrm>
        </p:grpSpPr>
        <p:pic>
          <p:nvPicPr>
            <p:cNvPr id="8" name="Picture 5">
              <a:extLst>
                <a:ext uri="{FF2B5EF4-FFF2-40B4-BE49-F238E27FC236}">
                  <a16:creationId xmlns:a16="http://schemas.microsoft.com/office/drawing/2014/main" id="{B4F53209-FFFC-23FA-A06D-42F1C9C70D5A}"/>
                </a:ext>
              </a:extLst>
            </p:cNvPr>
            <p:cNvPicPr>
              <a:picLocks noChangeAspect="1" noChangeArrowheads="1"/>
            </p:cNvPicPr>
            <p:nvPr/>
          </p:nvPicPr>
          <p:blipFill>
            <a:blip r:embed="rId3" cstate="print"/>
            <a:srcRect/>
            <a:stretch>
              <a:fillRect/>
            </a:stretch>
          </p:blipFill>
          <p:spPr bwMode="auto">
            <a:xfrm>
              <a:off x="4138588" y="2450295"/>
              <a:ext cx="2853316" cy="2732615"/>
            </a:xfrm>
            <a:prstGeom prst="rect">
              <a:avLst/>
            </a:prstGeom>
            <a:noFill/>
            <a:ln w="9525">
              <a:noFill/>
              <a:miter lim="800000"/>
              <a:headEnd/>
              <a:tailEnd/>
            </a:ln>
          </p:spPr>
        </p:pic>
        <p:sp>
          <p:nvSpPr>
            <p:cNvPr id="9" name="Rectangle 8">
              <a:extLst>
                <a:ext uri="{FF2B5EF4-FFF2-40B4-BE49-F238E27FC236}">
                  <a16:creationId xmlns:a16="http://schemas.microsoft.com/office/drawing/2014/main" id="{B36E0201-E4C6-D283-339E-A1F735F369B5}"/>
                </a:ext>
              </a:extLst>
            </p:cNvPr>
            <p:cNvSpPr/>
            <p:nvPr/>
          </p:nvSpPr>
          <p:spPr>
            <a:xfrm>
              <a:off x="4138589" y="2450294"/>
              <a:ext cx="2853316" cy="2732614"/>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sp>
          <p:nvSpPr>
            <p:cNvPr id="10" name="TextBox 9">
              <a:extLst>
                <a:ext uri="{FF2B5EF4-FFF2-40B4-BE49-F238E27FC236}">
                  <a16:creationId xmlns:a16="http://schemas.microsoft.com/office/drawing/2014/main" id="{689721F3-3D03-D6FA-24C1-ED0C5D9BF500}"/>
                </a:ext>
              </a:extLst>
            </p:cNvPr>
            <p:cNvSpPr txBox="1"/>
            <p:nvPr/>
          </p:nvSpPr>
          <p:spPr>
            <a:xfrm>
              <a:off x="6433502" y="4899055"/>
              <a:ext cx="472181" cy="225820"/>
            </a:xfrm>
            <a:prstGeom prst="rect">
              <a:avLst/>
            </a:prstGeom>
            <a:solidFill>
              <a:schemeClr val="bg1"/>
            </a:solidFill>
            <a:effectLst>
              <a:softEdge rad="31750"/>
            </a:effectLst>
          </p:spPr>
          <p:txBody>
            <a:bodyPr wrap="square" rtlCol="0">
              <a:spAutoFit/>
            </a:bodyPr>
            <a:lstStyle/>
            <a:p>
              <a:r>
                <a:rPr lang="en-US" sz="833" dirty="0">
                  <a:solidFill>
                    <a:schemeClr val="accent6"/>
                  </a:solidFill>
                </a:rPr>
                <a:t>C06</a:t>
              </a:r>
              <a:endParaRPr lang="en-GB" sz="833" dirty="0">
                <a:solidFill>
                  <a:schemeClr val="accent6"/>
                </a:solidFill>
              </a:endParaRPr>
            </a:p>
          </p:txBody>
        </p:sp>
        <p:sp>
          <p:nvSpPr>
            <p:cNvPr id="11" name="TextBox 10">
              <a:extLst>
                <a:ext uri="{FF2B5EF4-FFF2-40B4-BE49-F238E27FC236}">
                  <a16:creationId xmlns:a16="http://schemas.microsoft.com/office/drawing/2014/main" id="{8EC6CD94-0FC8-3A13-D92E-E366ECD1244F}"/>
                </a:ext>
              </a:extLst>
            </p:cNvPr>
            <p:cNvSpPr txBox="1"/>
            <p:nvPr/>
          </p:nvSpPr>
          <p:spPr>
            <a:xfrm>
              <a:off x="4154826" y="3179461"/>
              <a:ext cx="389388" cy="225820"/>
            </a:xfrm>
            <a:prstGeom prst="rect">
              <a:avLst/>
            </a:prstGeom>
            <a:solidFill>
              <a:schemeClr val="bg1"/>
            </a:solidFill>
            <a:effectLst>
              <a:softEdge rad="31750"/>
            </a:effectLst>
          </p:spPr>
          <p:txBody>
            <a:bodyPr wrap="none" rtlCol="0">
              <a:spAutoFit/>
            </a:bodyPr>
            <a:lstStyle/>
            <a:p>
              <a:r>
                <a:rPr lang="en-US" sz="833" dirty="0">
                  <a:solidFill>
                    <a:schemeClr val="accent6"/>
                  </a:solidFill>
                </a:rPr>
                <a:t>C20</a:t>
              </a:r>
              <a:endParaRPr lang="en-GB" sz="833" dirty="0">
                <a:solidFill>
                  <a:schemeClr val="accent6"/>
                </a:solidFill>
              </a:endParaRPr>
            </a:p>
          </p:txBody>
        </p:sp>
        <p:cxnSp>
          <p:nvCxnSpPr>
            <p:cNvPr id="12" name="Straight Arrow Connector 11">
              <a:extLst>
                <a:ext uri="{FF2B5EF4-FFF2-40B4-BE49-F238E27FC236}">
                  <a16:creationId xmlns:a16="http://schemas.microsoft.com/office/drawing/2014/main" id="{65668ABA-10DB-4F0D-8A6C-CE641C1DE015}"/>
                </a:ext>
              </a:extLst>
            </p:cNvPr>
            <p:cNvCxnSpPr>
              <a:cxnSpLocks noChangeAspect="1"/>
            </p:cNvCxnSpPr>
            <p:nvPr/>
          </p:nvCxnSpPr>
          <p:spPr>
            <a:xfrm rot="-480000" flipH="1" flipV="1">
              <a:off x="4539931" y="3287355"/>
              <a:ext cx="725262" cy="470623"/>
            </a:xfrm>
            <a:prstGeom prst="straightConnector1">
              <a:avLst/>
            </a:prstGeom>
            <a:ln w="57150">
              <a:solidFill>
                <a:schemeClr val="accent6"/>
              </a:solidFill>
              <a:tailEnd type="arrow"/>
            </a:ln>
            <a:effectLst>
              <a:glow rad="63500">
                <a:schemeClr val="accent1">
                  <a:satMod val="175000"/>
                  <a:alpha val="40000"/>
                </a:schemeClr>
              </a:glow>
              <a:outerShdw blurRad="40000" dist="23000" dir="5400000" rotWithShape="0">
                <a:srgbClr val="000000">
                  <a:alpha val="35000"/>
                </a:srgbClr>
              </a:outerShdw>
            </a:effectLst>
          </p:spPr>
          <p:style>
            <a:lnRef idx="3">
              <a:schemeClr val="accent5"/>
            </a:lnRef>
            <a:fillRef idx="0">
              <a:schemeClr val="accent5"/>
            </a:fillRef>
            <a:effectRef idx="2">
              <a:schemeClr val="accent5"/>
            </a:effectRef>
            <a:fontRef idx="minor">
              <a:schemeClr val="tx1"/>
            </a:fontRef>
          </p:style>
        </p:cxnSp>
        <p:sp>
          <p:nvSpPr>
            <p:cNvPr id="13" name="TextBox 12">
              <a:extLst>
                <a:ext uri="{FF2B5EF4-FFF2-40B4-BE49-F238E27FC236}">
                  <a16:creationId xmlns:a16="http://schemas.microsoft.com/office/drawing/2014/main" id="{59F5C54D-6EC6-7446-AD68-4AC8549B1270}"/>
                </a:ext>
              </a:extLst>
            </p:cNvPr>
            <p:cNvSpPr txBox="1"/>
            <p:nvPr/>
          </p:nvSpPr>
          <p:spPr>
            <a:xfrm>
              <a:off x="5621924" y="2951707"/>
              <a:ext cx="435353" cy="212752"/>
            </a:xfrm>
            <a:prstGeom prst="rect">
              <a:avLst/>
            </a:prstGeom>
            <a:solidFill>
              <a:schemeClr val="bg1"/>
            </a:solidFill>
            <a:effectLst>
              <a:softEdge rad="63500"/>
            </a:effectLst>
          </p:spPr>
          <p:txBody>
            <a:bodyPr wrap="none" rtlCol="0">
              <a:spAutoFit/>
            </a:bodyPr>
            <a:lstStyle/>
            <a:p>
              <a:r>
                <a:rPr lang="en-US" sz="750" dirty="0">
                  <a:solidFill>
                    <a:schemeClr val="accent6"/>
                  </a:solidFill>
                </a:rPr>
                <a:t>0 mm</a:t>
              </a:r>
              <a:endParaRPr lang="en-GB" sz="750" dirty="0">
                <a:solidFill>
                  <a:schemeClr val="accent6"/>
                </a:solidFill>
              </a:endParaRPr>
            </a:p>
          </p:txBody>
        </p:sp>
        <p:sp>
          <p:nvSpPr>
            <p:cNvPr id="14" name="TextBox 13">
              <a:extLst>
                <a:ext uri="{FF2B5EF4-FFF2-40B4-BE49-F238E27FC236}">
                  <a16:creationId xmlns:a16="http://schemas.microsoft.com/office/drawing/2014/main" id="{A718C9C9-4AAB-902E-B625-C21036F49F7D}"/>
                </a:ext>
              </a:extLst>
            </p:cNvPr>
            <p:cNvSpPr txBox="1"/>
            <p:nvPr/>
          </p:nvSpPr>
          <p:spPr>
            <a:xfrm>
              <a:off x="5575110" y="2546550"/>
              <a:ext cx="574890" cy="212752"/>
            </a:xfrm>
            <a:prstGeom prst="rect">
              <a:avLst/>
            </a:prstGeom>
            <a:solidFill>
              <a:schemeClr val="bg1"/>
            </a:solidFill>
            <a:effectLst>
              <a:softEdge rad="63500"/>
            </a:effectLst>
          </p:spPr>
          <p:txBody>
            <a:bodyPr wrap="none" rtlCol="0">
              <a:spAutoFit/>
            </a:bodyPr>
            <a:lstStyle/>
            <a:p>
              <a:r>
                <a:rPr lang="en-US" sz="750" dirty="0">
                  <a:solidFill>
                    <a:schemeClr val="accent6"/>
                  </a:solidFill>
                </a:rPr>
                <a:t>+2.5 mm</a:t>
              </a:r>
              <a:endParaRPr lang="en-GB" sz="750" dirty="0">
                <a:solidFill>
                  <a:schemeClr val="accent6"/>
                </a:solidFill>
              </a:endParaRPr>
            </a:p>
          </p:txBody>
        </p:sp>
        <p:sp>
          <p:nvSpPr>
            <p:cNvPr id="15" name="TextBox 14">
              <a:extLst>
                <a:ext uri="{FF2B5EF4-FFF2-40B4-BE49-F238E27FC236}">
                  <a16:creationId xmlns:a16="http://schemas.microsoft.com/office/drawing/2014/main" id="{3EAD9F4A-44AC-B159-C9C0-A036EE70C32C}"/>
                </a:ext>
              </a:extLst>
            </p:cNvPr>
            <p:cNvSpPr txBox="1"/>
            <p:nvPr/>
          </p:nvSpPr>
          <p:spPr>
            <a:xfrm>
              <a:off x="5589580" y="3544119"/>
              <a:ext cx="550266" cy="212752"/>
            </a:xfrm>
            <a:prstGeom prst="rect">
              <a:avLst/>
            </a:prstGeom>
            <a:solidFill>
              <a:schemeClr val="bg1"/>
            </a:solidFill>
            <a:effectLst>
              <a:softEdge rad="63500"/>
            </a:effectLst>
          </p:spPr>
          <p:txBody>
            <a:bodyPr wrap="none" rtlCol="0">
              <a:spAutoFit/>
            </a:bodyPr>
            <a:lstStyle/>
            <a:p>
              <a:r>
                <a:rPr lang="en-US" sz="750" dirty="0">
                  <a:solidFill>
                    <a:schemeClr val="accent6"/>
                  </a:solidFill>
                </a:rPr>
                <a:t>-3.5 mm</a:t>
              </a:r>
              <a:endParaRPr lang="en-GB" sz="750" dirty="0">
                <a:solidFill>
                  <a:schemeClr val="accent6"/>
                </a:solidFill>
              </a:endParaRPr>
            </a:p>
          </p:txBody>
        </p:sp>
        <p:grpSp>
          <p:nvGrpSpPr>
            <p:cNvPr id="16" name="Group 15">
              <a:extLst>
                <a:ext uri="{FF2B5EF4-FFF2-40B4-BE49-F238E27FC236}">
                  <a16:creationId xmlns:a16="http://schemas.microsoft.com/office/drawing/2014/main" id="{9AFF67C7-3A5D-7E81-625D-71B00C26DB3B}"/>
                </a:ext>
              </a:extLst>
            </p:cNvPr>
            <p:cNvGrpSpPr>
              <a:grpSpLocks noChangeAspect="1"/>
            </p:cNvGrpSpPr>
            <p:nvPr/>
          </p:nvGrpSpPr>
          <p:grpSpPr>
            <a:xfrm>
              <a:off x="216000" y="2412000"/>
              <a:ext cx="6775904" cy="3024000"/>
              <a:chOff x="216000" y="2412000"/>
              <a:chExt cx="6775904" cy="3024000"/>
            </a:xfrm>
          </p:grpSpPr>
          <p:pic>
            <p:nvPicPr>
              <p:cNvPr id="19" name="Picture 18">
                <a:extLst>
                  <a:ext uri="{FF2B5EF4-FFF2-40B4-BE49-F238E27FC236}">
                    <a16:creationId xmlns:a16="http://schemas.microsoft.com/office/drawing/2014/main" id="{93645B43-702F-812C-ED5D-4679CA16004C}"/>
                  </a:ext>
                </a:extLst>
              </p:cNvPr>
              <p:cNvPicPr>
                <a:picLocks noChangeAspect="1"/>
              </p:cNvPicPr>
              <p:nvPr/>
            </p:nvPicPr>
            <p:blipFill rotWithShape="1">
              <a:blip r:embed="rId4">
                <a:clrChange>
                  <a:clrFrom>
                    <a:srgbClr val="FFFFFF"/>
                  </a:clrFrom>
                  <a:clrTo>
                    <a:srgbClr val="FFFFFF">
                      <a:alpha val="0"/>
                    </a:srgbClr>
                  </a:clrTo>
                </a:clrChange>
              </a:blip>
              <a:srcRect l="14753" r="14480"/>
              <a:stretch/>
            </p:blipFill>
            <p:spPr>
              <a:xfrm>
                <a:off x="4138588" y="2412000"/>
                <a:ext cx="2853316" cy="3024000"/>
              </a:xfrm>
              <a:prstGeom prst="rect">
                <a:avLst/>
              </a:prstGeom>
            </p:spPr>
          </p:pic>
          <p:pic>
            <p:nvPicPr>
              <p:cNvPr id="20" name="Picture 19">
                <a:extLst>
                  <a:ext uri="{FF2B5EF4-FFF2-40B4-BE49-F238E27FC236}">
                    <a16:creationId xmlns:a16="http://schemas.microsoft.com/office/drawing/2014/main" id="{01608759-8286-99EA-8BFD-9929135115C7}"/>
                  </a:ext>
                </a:extLst>
              </p:cNvPr>
              <p:cNvPicPr>
                <a:picLocks noChangeAspect="1"/>
              </p:cNvPicPr>
              <p:nvPr/>
            </p:nvPicPr>
            <p:blipFill>
              <a:blip r:embed="rId5"/>
              <a:stretch>
                <a:fillRect/>
              </a:stretch>
            </p:blipFill>
            <p:spPr>
              <a:xfrm>
                <a:off x="216000" y="2495339"/>
                <a:ext cx="3809746" cy="2857323"/>
              </a:xfrm>
              <a:prstGeom prst="rect">
                <a:avLst/>
              </a:prstGeom>
            </p:spPr>
          </p:pic>
        </p:grpSp>
        <p:cxnSp>
          <p:nvCxnSpPr>
            <p:cNvPr id="17" name="Straight Arrow Connector 16">
              <a:extLst>
                <a:ext uri="{FF2B5EF4-FFF2-40B4-BE49-F238E27FC236}">
                  <a16:creationId xmlns:a16="http://schemas.microsoft.com/office/drawing/2014/main" id="{891E4EF0-8083-707E-06EC-629D8D8EAB8C}"/>
                </a:ext>
              </a:extLst>
            </p:cNvPr>
            <p:cNvCxnSpPr>
              <a:cxnSpLocks noChangeAspect="1"/>
            </p:cNvCxnSpPr>
            <p:nvPr/>
          </p:nvCxnSpPr>
          <p:spPr>
            <a:xfrm>
              <a:off x="5873477" y="4203978"/>
              <a:ext cx="628300" cy="673289"/>
            </a:xfrm>
            <a:prstGeom prst="straightConnector1">
              <a:avLst/>
            </a:prstGeom>
            <a:ln w="57150">
              <a:solidFill>
                <a:schemeClr val="accent6"/>
              </a:solidFill>
              <a:tailEnd type="arrow"/>
            </a:ln>
            <a:effectLst>
              <a:glow rad="63500">
                <a:schemeClr val="accent1">
                  <a:satMod val="175000"/>
                  <a:alpha val="40000"/>
                </a:schemeClr>
              </a:glow>
              <a:outerShdw blurRad="40000" dist="23000" dir="5400000" rotWithShape="0">
                <a:srgbClr val="000000">
                  <a:alpha val="35000"/>
                </a:srgbClr>
              </a:outerShdw>
            </a:effectLst>
          </p:spPr>
          <p:style>
            <a:lnRef idx="3">
              <a:schemeClr val="accent5"/>
            </a:lnRef>
            <a:fillRef idx="0">
              <a:schemeClr val="accent5"/>
            </a:fillRef>
            <a:effectRef idx="2">
              <a:schemeClr val="accent5"/>
            </a:effectRef>
            <a:fontRef idx="minor">
              <a:schemeClr val="tx1"/>
            </a:fontRef>
          </p:style>
        </p:cxnSp>
        <p:sp>
          <p:nvSpPr>
            <p:cNvPr id="18" name="TextBox 17">
              <a:extLst>
                <a:ext uri="{FF2B5EF4-FFF2-40B4-BE49-F238E27FC236}">
                  <a16:creationId xmlns:a16="http://schemas.microsoft.com/office/drawing/2014/main" id="{DF3E07BC-9997-6433-65DE-DD2432F15ED1}"/>
                </a:ext>
              </a:extLst>
            </p:cNvPr>
            <p:cNvSpPr txBox="1"/>
            <p:nvPr/>
          </p:nvSpPr>
          <p:spPr>
            <a:xfrm>
              <a:off x="5869296" y="5268798"/>
              <a:ext cx="873663" cy="199685"/>
            </a:xfrm>
            <a:prstGeom prst="rect">
              <a:avLst/>
            </a:prstGeom>
            <a:noFill/>
          </p:spPr>
          <p:txBody>
            <a:bodyPr wrap="none" rtlCol="0">
              <a:spAutoFit/>
            </a:bodyPr>
            <a:lstStyle/>
            <a:p>
              <a:r>
                <a:rPr lang="en-US" sz="667" i="1" dirty="0">
                  <a:solidFill>
                    <a:srgbClr val="00B0F0"/>
                  </a:solidFill>
                </a:rPr>
                <a:t>SR October 2018</a:t>
              </a:r>
              <a:endParaRPr lang="en-GB" sz="667" i="1" dirty="0">
                <a:solidFill>
                  <a:srgbClr val="00B0F0"/>
                </a:solidFill>
              </a:endParaRPr>
            </a:p>
          </p:txBody>
        </p:sp>
      </p:grpSp>
    </p:spTree>
    <p:extLst>
      <p:ext uri="{BB962C8B-B14F-4D97-AF65-F5344CB8AC3E}">
        <p14:creationId xmlns:p14="http://schemas.microsoft.com/office/powerpoint/2010/main" val="1701782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Long term Vertical Machine deformation</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Picture 3">
            <a:extLst>
              <a:ext uri="{FF2B5EF4-FFF2-40B4-BE49-F238E27FC236}">
                <a16:creationId xmlns:a16="http://schemas.microsoft.com/office/drawing/2014/main" id="{6ECA2DD9-10EF-0530-3C7E-4CF07B37F289}"/>
              </a:ext>
            </a:extLst>
          </p:cNvPr>
          <p:cNvPicPr>
            <a:picLocks noChangeAspect="1"/>
          </p:cNvPicPr>
          <p:nvPr/>
        </p:nvPicPr>
        <p:blipFill>
          <a:blip r:embed="rId2"/>
          <a:stretch>
            <a:fillRect/>
          </a:stretch>
        </p:blipFill>
        <p:spPr>
          <a:xfrm>
            <a:off x="589616" y="770136"/>
            <a:ext cx="3663463" cy="1140000"/>
          </a:xfrm>
          <a:prstGeom prst="rect">
            <a:avLst/>
          </a:prstGeom>
        </p:spPr>
      </p:pic>
      <p:sp>
        <p:nvSpPr>
          <p:cNvPr id="6" name="TextBox 5">
            <a:extLst>
              <a:ext uri="{FF2B5EF4-FFF2-40B4-BE49-F238E27FC236}">
                <a16:creationId xmlns:a16="http://schemas.microsoft.com/office/drawing/2014/main" id="{A11CC261-C552-50B5-896A-9B2C3E8D85D0}"/>
              </a:ext>
            </a:extLst>
          </p:cNvPr>
          <p:cNvSpPr txBox="1"/>
          <p:nvPr/>
        </p:nvSpPr>
        <p:spPr>
          <a:xfrm>
            <a:off x="4743687" y="1053887"/>
            <a:ext cx="3913224" cy="502573"/>
          </a:xfrm>
          <a:prstGeom prst="rect">
            <a:avLst/>
          </a:prstGeom>
          <a:noFill/>
        </p:spPr>
        <p:txBody>
          <a:bodyPr wrap="square" rtlCol="0">
            <a:spAutoFit/>
          </a:bodyPr>
          <a:lstStyle/>
          <a:p>
            <a:r>
              <a:rPr lang="en-US" sz="1333" dirty="0">
                <a:solidFill>
                  <a:schemeClr val="accent6"/>
                </a:solidFill>
              </a:rPr>
              <a:t>The ESRF site, and machine are tilting across the valley as we have already observed…</a:t>
            </a:r>
            <a:endParaRPr lang="en-GB" sz="1333" dirty="0">
              <a:solidFill>
                <a:schemeClr val="accent6"/>
              </a:solidFill>
            </a:endParaRPr>
          </a:p>
        </p:txBody>
      </p:sp>
      <p:grpSp>
        <p:nvGrpSpPr>
          <p:cNvPr id="7" name="Group 6">
            <a:extLst>
              <a:ext uri="{FF2B5EF4-FFF2-40B4-BE49-F238E27FC236}">
                <a16:creationId xmlns:a16="http://schemas.microsoft.com/office/drawing/2014/main" id="{8EE27656-001B-CBCD-972B-5BFE0D31973F}"/>
              </a:ext>
            </a:extLst>
          </p:cNvPr>
          <p:cNvGrpSpPr>
            <a:grpSpLocks noChangeAspect="1"/>
          </p:cNvGrpSpPr>
          <p:nvPr/>
        </p:nvGrpSpPr>
        <p:grpSpPr>
          <a:xfrm>
            <a:off x="2016000" y="2124000"/>
            <a:ext cx="6611527" cy="2989677"/>
            <a:chOff x="216000" y="2412000"/>
            <a:chExt cx="6770738" cy="3061670"/>
          </a:xfrm>
        </p:grpSpPr>
        <p:pic>
          <p:nvPicPr>
            <p:cNvPr id="8" name="Picture 7">
              <a:extLst>
                <a:ext uri="{FF2B5EF4-FFF2-40B4-BE49-F238E27FC236}">
                  <a16:creationId xmlns:a16="http://schemas.microsoft.com/office/drawing/2014/main" id="{D19F7FFE-21DC-3EA6-D971-02B2174D12BD}"/>
                </a:ext>
              </a:extLst>
            </p:cNvPr>
            <p:cNvPicPr>
              <a:picLocks noChangeAspect="1"/>
            </p:cNvPicPr>
            <p:nvPr/>
          </p:nvPicPr>
          <p:blipFill rotWithShape="1">
            <a:blip r:embed="rId3">
              <a:clrChange>
                <a:clrFrom>
                  <a:srgbClr val="FFFFFF"/>
                </a:clrFrom>
                <a:clrTo>
                  <a:srgbClr val="FFFFFF">
                    <a:alpha val="0"/>
                  </a:srgbClr>
                </a:clrTo>
              </a:clrChange>
            </a:blip>
            <a:srcRect l="14640" r="14593"/>
            <a:stretch/>
          </p:blipFill>
          <p:spPr>
            <a:xfrm>
              <a:off x="4135595" y="2412000"/>
              <a:ext cx="2851141" cy="3021680"/>
            </a:xfrm>
            <a:prstGeom prst="rect">
              <a:avLst/>
            </a:prstGeom>
          </p:spPr>
        </p:pic>
        <p:pic>
          <p:nvPicPr>
            <p:cNvPr id="9" name="Picture 5">
              <a:extLst>
                <a:ext uri="{FF2B5EF4-FFF2-40B4-BE49-F238E27FC236}">
                  <a16:creationId xmlns:a16="http://schemas.microsoft.com/office/drawing/2014/main" id="{54DA622C-14CD-665A-0B97-FD22C00CB2D6}"/>
                </a:ext>
              </a:extLst>
            </p:cNvPr>
            <p:cNvPicPr>
              <a:picLocks noChangeAspect="1" noChangeArrowheads="1"/>
            </p:cNvPicPr>
            <p:nvPr/>
          </p:nvPicPr>
          <p:blipFill>
            <a:blip r:embed="rId4" cstate="print"/>
            <a:srcRect/>
            <a:stretch>
              <a:fillRect/>
            </a:stretch>
          </p:blipFill>
          <p:spPr bwMode="auto">
            <a:xfrm>
              <a:off x="4135597" y="2450266"/>
              <a:ext cx="2851140" cy="2730518"/>
            </a:xfrm>
            <a:prstGeom prst="rect">
              <a:avLst/>
            </a:prstGeom>
            <a:noFill/>
            <a:ln w="9525">
              <a:noFill/>
              <a:miter lim="800000"/>
              <a:headEnd/>
              <a:tailEnd/>
            </a:ln>
          </p:spPr>
        </p:pic>
        <p:sp>
          <p:nvSpPr>
            <p:cNvPr id="10" name="Rectangle 9">
              <a:extLst>
                <a:ext uri="{FF2B5EF4-FFF2-40B4-BE49-F238E27FC236}">
                  <a16:creationId xmlns:a16="http://schemas.microsoft.com/office/drawing/2014/main" id="{A6CD2F8D-CC57-F8AB-23D7-5B1EC3C94A70}"/>
                </a:ext>
              </a:extLst>
            </p:cNvPr>
            <p:cNvSpPr/>
            <p:nvPr/>
          </p:nvSpPr>
          <p:spPr>
            <a:xfrm>
              <a:off x="4135598" y="2450265"/>
              <a:ext cx="2851140" cy="2730518"/>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pic>
          <p:nvPicPr>
            <p:cNvPr id="11" name="Picture 10">
              <a:extLst>
                <a:ext uri="{FF2B5EF4-FFF2-40B4-BE49-F238E27FC236}">
                  <a16:creationId xmlns:a16="http://schemas.microsoft.com/office/drawing/2014/main" id="{6BE7E8E4-4F09-61D2-E9DB-996A2D1CD762}"/>
                </a:ext>
              </a:extLst>
            </p:cNvPr>
            <p:cNvPicPr>
              <a:picLocks noChangeAspect="1"/>
            </p:cNvPicPr>
            <p:nvPr/>
          </p:nvPicPr>
          <p:blipFill rotWithShape="1">
            <a:blip r:embed="rId5">
              <a:clrChange>
                <a:clrFrom>
                  <a:srgbClr val="FFFFFF"/>
                </a:clrFrom>
                <a:clrTo>
                  <a:srgbClr val="FFFFFF">
                    <a:alpha val="0"/>
                  </a:srgbClr>
                </a:clrTo>
              </a:clrChange>
            </a:blip>
            <a:srcRect l="14800" r="14433"/>
            <a:stretch/>
          </p:blipFill>
          <p:spPr>
            <a:xfrm>
              <a:off x="4135593" y="2414320"/>
              <a:ext cx="2851143" cy="3021680"/>
            </a:xfrm>
            <a:prstGeom prst="rect">
              <a:avLst/>
            </a:prstGeom>
          </p:spPr>
        </p:pic>
        <p:sp>
          <p:nvSpPr>
            <p:cNvPr id="12" name="TextBox 11">
              <a:extLst>
                <a:ext uri="{FF2B5EF4-FFF2-40B4-BE49-F238E27FC236}">
                  <a16:creationId xmlns:a16="http://schemas.microsoft.com/office/drawing/2014/main" id="{359EE99C-DF5F-CB56-36FA-9D26363402E2}"/>
                </a:ext>
              </a:extLst>
            </p:cNvPr>
            <p:cNvSpPr txBox="1"/>
            <p:nvPr/>
          </p:nvSpPr>
          <p:spPr>
            <a:xfrm>
              <a:off x="6349079" y="2744310"/>
              <a:ext cx="389388" cy="225820"/>
            </a:xfrm>
            <a:prstGeom prst="rect">
              <a:avLst/>
            </a:prstGeom>
            <a:solidFill>
              <a:schemeClr val="bg1"/>
            </a:solidFill>
            <a:effectLst>
              <a:softEdge rad="31750"/>
            </a:effectLst>
          </p:spPr>
          <p:txBody>
            <a:bodyPr wrap="none" rtlCol="0">
              <a:spAutoFit/>
            </a:bodyPr>
            <a:lstStyle/>
            <a:p>
              <a:r>
                <a:rPr lang="en-US" sz="833" dirty="0">
                  <a:solidFill>
                    <a:schemeClr val="accent6"/>
                  </a:solidFill>
                </a:rPr>
                <a:t>C28</a:t>
              </a:r>
              <a:endParaRPr lang="en-GB" sz="833" dirty="0">
                <a:solidFill>
                  <a:schemeClr val="accent6"/>
                </a:solidFill>
              </a:endParaRPr>
            </a:p>
          </p:txBody>
        </p:sp>
        <p:sp>
          <p:nvSpPr>
            <p:cNvPr id="13" name="TextBox 12">
              <a:extLst>
                <a:ext uri="{FF2B5EF4-FFF2-40B4-BE49-F238E27FC236}">
                  <a16:creationId xmlns:a16="http://schemas.microsoft.com/office/drawing/2014/main" id="{A0459A34-99ED-E93B-E677-D693B1BE1A3A}"/>
                </a:ext>
              </a:extLst>
            </p:cNvPr>
            <p:cNvSpPr txBox="1"/>
            <p:nvPr/>
          </p:nvSpPr>
          <p:spPr>
            <a:xfrm>
              <a:off x="4256732" y="3619796"/>
              <a:ext cx="437247" cy="225820"/>
            </a:xfrm>
            <a:prstGeom prst="rect">
              <a:avLst/>
            </a:prstGeom>
            <a:solidFill>
              <a:schemeClr val="bg1"/>
            </a:solidFill>
            <a:effectLst>
              <a:softEdge rad="31750"/>
            </a:effectLst>
          </p:spPr>
          <p:txBody>
            <a:bodyPr wrap="square" rtlCol="0">
              <a:spAutoFit/>
            </a:bodyPr>
            <a:lstStyle/>
            <a:p>
              <a:r>
                <a:rPr lang="en-US" sz="833" dirty="0">
                  <a:solidFill>
                    <a:schemeClr val="accent6"/>
                  </a:solidFill>
                </a:rPr>
                <a:t>C17</a:t>
              </a:r>
              <a:endParaRPr lang="en-GB" sz="833" dirty="0">
                <a:solidFill>
                  <a:schemeClr val="accent6"/>
                </a:solidFill>
              </a:endParaRPr>
            </a:p>
          </p:txBody>
        </p:sp>
        <p:cxnSp>
          <p:nvCxnSpPr>
            <p:cNvPr id="14" name="Straight Arrow Connector 13">
              <a:extLst>
                <a:ext uri="{FF2B5EF4-FFF2-40B4-BE49-F238E27FC236}">
                  <a16:creationId xmlns:a16="http://schemas.microsoft.com/office/drawing/2014/main" id="{7DA80D8A-64C2-6759-9E89-029DD3C78F17}"/>
                </a:ext>
              </a:extLst>
            </p:cNvPr>
            <p:cNvCxnSpPr>
              <a:cxnSpLocks noChangeAspect="1"/>
            </p:cNvCxnSpPr>
            <p:nvPr/>
          </p:nvCxnSpPr>
          <p:spPr>
            <a:xfrm rot="19920000" flipV="1">
              <a:off x="5950869" y="3142760"/>
              <a:ext cx="469385" cy="148878"/>
            </a:xfrm>
            <a:prstGeom prst="straightConnector1">
              <a:avLst/>
            </a:prstGeom>
            <a:ln w="57150">
              <a:solidFill>
                <a:schemeClr val="accent6"/>
              </a:solidFill>
              <a:tailEnd type="arrow"/>
            </a:ln>
            <a:effectLst>
              <a:glow rad="63500">
                <a:schemeClr val="accent1">
                  <a:satMod val="175000"/>
                  <a:alpha val="40000"/>
                </a:schemeClr>
              </a:glow>
              <a:outerShdw blurRad="40000" dist="23000" dir="5400000" rotWithShape="0">
                <a:srgbClr val="000000">
                  <a:alpha val="35000"/>
                </a:srgbClr>
              </a:outerShdw>
            </a:effectLst>
          </p:spPr>
          <p:style>
            <a:lnRef idx="3">
              <a:schemeClr val="accent5"/>
            </a:lnRef>
            <a:fillRef idx="0">
              <a:schemeClr val="accent5"/>
            </a:fillRef>
            <a:effectRef idx="2">
              <a:schemeClr val="accent5"/>
            </a:effectRef>
            <a:fontRef idx="minor">
              <a:schemeClr val="tx1"/>
            </a:fontRef>
          </p:style>
        </p:cxnSp>
        <p:sp>
          <p:nvSpPr>
            <p:cNvPr id="15" name="TextBox 14">
              <a:extLst>
                <a:ext uri="{FF2B5EF4-FFF2-40B4-BE49-F238E27FC236}">
                  <a16:creationId xmlns:a16="http://schemas.microsoft.com/office/drawing/2014/main" id="{CF1B3444-B53E-2906-754A-CD03188F5BD0}"/>
                </a:ext>
              </a:extLst>
            </p:cNvPr>
            <p:cNvSpPr txBox="1"/>
            <p:nvPr/>
          </p:nvSpPr>
          <p:spPr>
            <a:xfrm>
              <a:off x="5617802" y="2951293"/>
              <a:ext cx="435353" cy="212752"/>
            </a:xfrm>
            <a:prstGeom prst="rect">
              <a:avLst/>
            </a:prstGeom>
            <a:solidFill>
              <a:schemeClr val="bg1"/>
            </a:solidFill>
            <a:effectLst>
              <a:softEdge rad="63500"/>
            </a:effectLst>
          </p:spPr>
          <p:txBody>
            <a:bodyPr wrap="none" rtlCol="0">
              <a:spAutoFit/>
            </a:bodyPr>
            <a:lstStyle/>
            <a:p>
              <a:r>
                <a:rPr lang="en-US" sz="750" dirty="0">
                  <a:solidFill>
                    <a:schemeClr val="accent6"/>
                  </a:solidFill>
                </a:rPr>
                <a:t>0 mm</a:t>
              </a:r>
              <a:endParaRPr lang="en-GB" sz="750" dirty="0">
                <a:solidFill>
                  <a:schemeClr val="accent6"/>
                </a:solidFill>
              </a:endParaRPr>
            </a:p>
          </p:txBody>
        </p:sp>
        <p:sp>
          <p:nvSpPr>
            <p:cNvPr id="16" name="TextBox 15">
              <a:extLst>
                <a:ext uri="{FF2B5EF4-FFF2-40B4-BE49-F238E27FC236}">
                  <a16:creationId xmlns:a16="http://schemas.microsoft.com/office/drawing/2014/main" id="{42ED9D71-BAC7-0E80-F2C1-991D53B5981C}"/>
                </a:ext>
              </a:extLst>
            </p:cNvPr>
            <p:cNvSpPr txBox="1"/>
            <p:nvPr/>
          </p:nvSpPr>
          <p:spPr>
            <a:xfrm>
              <a:off x="5571023" y="2546446"/>
              <a:ext cx="574890" cy="212752"/>
            </a:xfrm>
            <a:prstGeom prst="rect">
              <a:avLst/>
            </a:prstGeom>
            <a:solidFill>
              <a:schemeClr val="bg1"/>
            </a:solidFill>
            <a:effectLst>
              <a:softEdge rad="63500"/>
            </a:effectLst>
          </p:spPr>
          <p:txBody>
            <a:bodyPr wrap="none" rtlCol="0">
              <a:spAutoFit/>
            </a:bodyPr>
            <a:lstStyle/>
            <a:p>
              <a:r>
                <a:rPr lang="en-US" sz="750" dirty="0">
                  <a:solidFill>
                    <a:schemeClr val="accent6"/>
                  </a:solidFill>
                </a:rPr>
                <a:t>+2.5 mm</a:t>
              </a:r>
              <a:endParaRPr lang="en-GB" sz="750" dirty="0">
                <a:solidFill>
                  <a:schemeClr val="accent6"/>
                </a:solidFill>
              </a:endParaRPr>
            </a:p>
          </p:txBody>
        </p:sp>
        <p:sp>
          <p:nvSpPr>
            <p:cNvPr id="17" name="TextBox 16">
              <a:extLst>
                <a:ext uri="{FF2B5EF4-FFF2-40B4-BE49-F238E27FC236}">
                  <a16:creationId xmlns:a16="http://schemas.microsoft.com/office/drawing/2014/main" id="{B0292C1C-C186-E8D2-9B6F-AE27260FE63C}"/>
                </a:ext>
              </a:extLst>
            </p:cNvPr>
            <p:cNvSpPr txBox="1"/>
            <p:nvPr/>
          </p:nvSpPr>
          <p:spPr>
            <a:xfrm>
              <a:off x="5585482" y="3543250"/>
              <a:ext cx="550266" cy="212752"/>
            </a:xfrm>
            <a:prstGeom prst="rect">
              <a:avLst/>
            </a:prstGeom>
            <a:solidFill>
              <a:schemeClr val="bg1"/>
            </a:solidFill>
            <a:effectLst>
              <a:softEdge rad="63500"/>
            </a:effectLst>
          </p:spPr>
          <p:txBody>
            <a:bodyPr wrap="none" rtlCol="0">
              <a:spAutoFit/>
            </a:bodyPr>
            <a:lstStyle/>
            <a:p>
              <a:r>
                <a:rPr lang="en-US" sz="750" dirty="0">
                  <a:solidFill>
                    <a:schemeClr val="accent6"/>
                  </a:solidFill>
                </a:rPr>
                <a:t>-3.5 mm</a:t>
              </a:r>
              <a:endParaRPr lang="en-GB" sz="750" dirty="0">
                <a:solidFill>
                  <a:schemeClr val="accent6"/>
                </a:solidFill>
              </a:endParaRPr>
            </a:p>
          </p:txBody>
        </p:sp>
        <p:pic>
          <p:nvPicPr>
            <p:cNvPr id="18" name="Picture 17">
              <a:extLst>
                <a:ext uri="{FF2B5EF4-FFF2-40B4-BE49-F238E27FC236}">
                  <a16:creationId xmlns:a16="http://schemas.microsoft.com/office/drawing/2014/main" id="{53F8DC87-FCB1-89F6-9BC1-C37E7D724490}"/>
                </a:ext>
              </a:extLst>
            </p:cNvPr>
            <p:cNvPicPr>
              <a:picLocks noChangeAspect="1"/>
            </p:cNvPicPr>
            <p:nvPr/>
          </p:nvPicPr>
          <p:blipFill>
            <a:blip r:embed="rId6"/>
            <a:stretch>
              <a:fillRect/>
            </a:stretch>
          </p:blipFill>
          <p:spPr>
            <a:xfrm>
              <a:off x="216000" y="2496435"/>
              <a:ext cx="3806841" cy="2855130"/>
            </a:xfrm>
            <a:prstGeom prst="rect">
              <a:avLst/>
            </a:prstGeom>
          </p:spPr>
        </p:pic>
        <p:cxnSp>
          <p:nvCxnSpPr>
            <p:cNvPr id="19" name="Straight Arrow Connector 18">
              <a:extLst>
                <a:ext uri="{FF2B5EF4-FFF2-40B4-BE49-F238E27FC236}">
                  <a16:creationId xmlns:a16="http://schemas.microsoft.com/office/drawing/2014/main" id="{B35394D5-847A-FA5C-DB63-686F71A9F1B1}"/>
                </a:ext>
              </a:extLst>
            </p:cNvPr>
            <p:cNvCxnSpPr>
              <a:cxnSpLocks noChangeAspect="1"/>
            </p:cNvCxnSpPr>
            <p:nvPr/>
          </p:nvCxnSpPr>
          <p:spPr>
            <a:xfrm rot="22860000" flipV="1">
              <a:off x="4705070" y="3694800"/>
              <a:ext cx="469385" cy="148878"/>
            </a:xfrm>
            <a:prstGeom prst="straightConnector1">
              <a:avLst/>
            </a:prstGeom>
            <a:ln w="57150">
              <a:solidFill>
                <a:schemeClr val="accent6"/>
              </a:solidFill>
              <a:tailEnd type="arrow"/>
            </a:ln>
            <a:effectLst>
              <a:glow rad="63500">
                <a:schemeClr val="accent1">
                  <a:satMod val="175000"/>
                  <a:alpha val="40000"/>
                </a:schemeClr>
              </a:glow>
              <a:outerShdw blurRad="40000" dist="23000" dir="5400000" rotWithShape="0">
                <a:srgbClr val="000000">
                  <a:alpha val="35000"/>
                </a:srgbClr>
              </a:outerShdw>
            </a:effectLst>
          </p:spPr>
          <p:style>
            <a:lnRef idx="3">
              <a:schemeClr val="accent5"/>
            </a:lnRef>
            <a:fillRef idx="0">
              <a:schemeClr val="accent5"/>
            </a:fillRef>
            <a:effectRef idx="2">
              <a:schemeClr val="accent5"/>
            </a:effectRef>
            <a:fontRef idx="minor">
              <a:schemeClr val="tx1"/>
            </a:fontRef>
          </p:style>
        </p:cxnSp>
        <p:sp>
          <p:nvSpPr>
            <p:cNvPr id="20" name="TextBox 19">
              <a:extLst>
                <a:ext uri="{FF2B5EF4-FFF2-40B4-BE49-F238E27FC236}">
                  <a16:creationId xmlns:a16="http://schemas.microsoft.com/office/drawing/2014/main" id="{297680F6-B735-63BE-66BE-122C63A05036}"/>
                </a:ext>
              </a:extLst>
            </p:cNvPr>
            <p:cNvSpPr txBox="1"/>
            <p:nvPr/>
          </p:nvSpPr>
          <p:spPr>
            <a:xfrm>
              <a:off x="5869296" y="5268798"/>
              <a:ext cx="899928" cy="204872"/>
            </a:xfrm>
            <a:prstGeom prst="rect">
              <a:avLst/>
            </a:prstGeom>
            <a:noFill/>
          </p:spPr>
          <p:txBody>
            <a:bodyPr wrap="none" rtlCol="0">
              <a:spAutoFit/>
            </a:bodyPr>
            <a:lstStyle/>
            <a:p>
              <a:r>
                <a:rPr lang="en-US" sz="700" i="1" dirty="0">
                  <a:solidFill>
                    <a:srgbClr val="00B0F0"/>
                  </a:solidFill>
                </a:rPr>
                <a:t>SR October 2018</a:t>
              </a:r>
              <a:endParaRPr lang="en-GB" sz="700" i="1" dirty="0">
                <a:solidFill>
                  <a:srgbClr val="00B0F0"/>
                </a:solidFill>
              </a:endParaRPr>
            </a:p>
          </p:txBody>
        </p:sp>
      </p:grpSp>
    </p:spTree>
    <p:extLst>
      <p:ext uri="{BB962C8B-B14F-4D97-AF65-F5344CB8AC3E}">
        <p14:creationId xmlns:p14="http://schemas.microsoft.com/office/powerpoint/2010/main" val="18897731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Dam flushing</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Content Placeholder 6" descr="Eclusé Energétique 1.JPG">
            <a:extLst>
              <a:ext uri="{FF2B5EF4-FFF2-40B4-BE49-F238E27FC236}">
                <a16:creationId xmlns:a16="http://schemas.microsoft.com/office/drawing/2014/main" id="{E9D413B2-BA00-9673-2A9C-5D41D00611FB}"/>
              </a:ext>
            </a:extLst>
          </p:cNvPr>
          <p:cNvPicPr>
            <a:picLocks noChangeAspect="1"/>
          </p:cNvPicPr>
          <p:nvPr/>
        </p:nvPicPr>
        <p:blipFill>
          <a:blip r:embed="rId2" cstate="print"/>
          <a:stretch>
            <a:fillRect/>
          </a:stretch>
        </p:blipFill>
        <p:spPr>
          <a:xfrm>
            <a:off x="199500" y="667900"/>
            <a:ext cx="3365500" cy="2244368"/>
          </a:xfrm>
          <a:prstGeom prst="rect">
            <a:avLst/>
          </a:prstGeom>
          <a:noFill/>
          <a:ln w="0">
            <a:noFill/>
          </a:ln>
        </p:spPr>
      </p:pic>
      <p:pic>
        <p:nvPicPr>
          <p:cNvPr id="6" name="Content Placeholder 7" descr="P5290504.JPG">
            <a:extLst>
              <a:ext uri="{FF2B5EF4-FFF2-40B4-BE49-F238E27FC236}">
                <a16:creationId xmlns:a16="http://schemas.microsoft.com/office/drawing/2014/main" id="{D5AD567E-AF1C-6382-1EC8-81AA58E40890}"/>
              </a:ext>
            </a:extLst>
          </p:cNvPr>
          <p:cNvPicPr>
            <a:picLocks noChangeAspect="1"/>
          </p:cNvPicPr>
          <p:nvPr/>
        </p:nvPicPr>
        <p:blipFill>
          <a:blip r:embed="rId3" cstate="print"/>
          <a:srcRect t="8066" b="8664"/>
          <a:stretch>
            <a:fillRect/>
          </a:stretch>
        </p:blipFill>
        <p:spPr>
          <a:xfrm>
            <a:off x="199500" y="3037661"/>
            <a:ext cx="3365500" cy="2239347"/>
          </a:xfrm>
          <a:prstGeom prst="rect">
            <a:avLst/>
          </a:prstGeom>
          <a:noFill/>
          <a:ln w="0">
            <a:noFill/>
          </a:ln>
        </p:spPr>
      </p:pic>
      <p:grpSp>
        <p:nvGrpSpPr>
          <p:cNvPr id="7" name="Group 6">
            <a:extLst>
              <a:ext uri="{FF2B5EF4-FFF2-40B4-BE49-F238E27FC236}">
                <a16:creationId xmlns:a16="http://schemas.microsoft.com/office/drawing/2014/main" id="{8450E65D-34C5-EE3F-7676-C8EA21E917D1}"/>
              </a:ext>
            </a:extLst>
          </p:cNvPr>
          <p:cNvGrpSpPr>
            <a:grpSpLocks noChangeAspect="1"/>
          </p:cNvGrpSpPr>
          <p:nvPr/>
        </p:nvGrpSpPr>
        <p:grpSpPr>
          <a:xfrm>
            <a:off x="3802532" y="2231803"/>
            <a:ext cx="6157968" cy="2746995"/>
            <a:chOff x="-3973" y="2430113"/>
            <a:chExt cx="8967973" cy="4000500"/>
          </a:xfrm>
        </p:grpSpPr>
        <p:grpSp>
          <p:nvGrpSpPr>
            <p:cNvPr id="8" name="Group 7">
              <a:extLst>
                <a:ext uri="{FF2B5EF4-FFF2-40B4-BE49-F238E27FC236}">
                  <a16:creationId xmlns:a16="http://schemas.microsoft.com/office/drawing/2014/main" id="{E598859C-B96C-7EA1-5E37-508A129CC534}"/>
                </a:ext>
              </a:extLst>
            </p:cNvPr>
            <p:cNvGrpSpPr/>
            <p:nvPr/>
          </p:nvGrpSpPr>
          <p:grpSpPr>
            <a:xfrm>
              <a:off x="5189281" y="2430113"/>
              <a:ext cx="3774719" cy="4000500"/>
              <a:chOff x="5189281" y="2430113"/>
              <a:chExt cx="3774719" cy="4000500"/>
            </a:xfrm>
          </p:grpSpPr>
          <p:pic>
            <p:nvPicPr>
              <p:cNvPr id="10" name="Picture 5">
                <a:extLst>
                  <a:ext uri="{FF2B5EF4-FFF2-40B4-BE49-F238E27FC236}">
                    <a16:creationId xmlns:a16="http://schemas.microsoft.com/office/drawing/2014/main" id="{337598DF-9702-663E-D4E5-9BCD1A64D69B}"/>
                  </a:ext>
                </a:extLst>
              </p:cNvPr>
              <p:cNvPicPr>
                <a:picLocks noChangeAspect="1" noChangeArrowheads="1"/>
              </p:cNvPicPr>
              <p:nvPr/>
            </p:nvPicPr>
            <p:blipFill>
              <a:blip r:embed="rId4" cstate="print"/>
              <a:srcRect/>
              <a:stretch>
                <a:fillRect/>
              </a:stretch>
            </p:blipFill>
            <p:spPr bwMode="auto">
              <a:xfrm>
                <a:off x="5189281" y="2468718"/>
                <a:ext cx="3774718" cy="3615022"/>
              </a:xfrm>
              <a:prstGeom prst="rect">
                <a:avLst/>
              </a:prstGeom>
              <a:noFill/>
              <a:ln w="9525">
                <a:noFill/>
                <a:miter lim="800000"/>
                <a:headEnd/>
                <a:tailEnd/>
              </a:ln>
            </p:spPr>
          </p:pic>
          <p:sp>
            <p:nvSpPr>
              <p:cNvPr id="11" name="Rectangle 10">
                <a:extLst>
                  <a:ext uri="{FF2B5EF4-FFF2-40B4-BE49-F238E27FC236}">
                    <a16:creationId xmlns:a16="http://schemas.microsoft.com/office/drawing/2014/main" id="{B5E4282F-B13C-4FEC-4A00-5A4DBEB0B7FD}"/>
                  </a:ext>
                </a:extLst>
              </p:cNvPr>
              <p:cNvSpPr/>
              <p:nvPr/>
            </p:nvSpPr>
            <p:spPr>
              <a:xfrm>
                <a:off x="5189282" y="2468717"/>
                <a:ext cx="3774718" cy="3615021"/>
              </a:xfrm>
              <a:prstGeom prst="rect">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pic>
            <p:nvPicPr>
              <p:cNvPr id="12" name="Picture 11">
                <a:extLst>
                  <a:ext uri="{FF2B5EF4-FFF2-40B4-BE49-F238E27FC236}">
                    <a16:creationId xmlns:a16="http://schemas.microsoft.com/office/drawing/2014/main" id="{4D32EF6D-8619-57F7-F3A6-9B4DA33A1242}"/>
                  </a:ext>
                </a:extLst>
              </p:cNvPr>
              <p:cNvPicPr>
                <a:picLocks noChangeAspect="1"/>
              </p:cNvPicPr>
              <p:nvPr/>
            </p:nvPicPr>
            <p:blipFill rotWithShape="1">
              <a:blip r:embed="rId5">
                <a:clrChange>
                  <a:clrFrom>
                    <a:srgbClr val="FFFFFF"/>
                  </a:clrFrom>
                  <a:clrTo>
                    <a:srgbClr val="FFFFFF">
                      <a:alpha val="0"/>
                    </a:srgbClr>
                  </a:clrTo>
                </a:clrChange>
              </a:blip>
              <a:srcRect l="15300" r="13933"/>
              <a:stretch/>
            </p:blipFill>
            <p:spPr>
              <a:xfrm>
                <a:off x="5189281" y="2430113"/>
                <a:ext cx="3774718" cy="4000500"/>
              </a:xfrm>
              <a:prstGeom prst="rect">
                <a:avLst/>
              </a:prstGeom>
            </p:spPr>
          </p:pic>
          <p:sp>
            <p:nvSpPr>
              <p:cNvPr id="13" name="TextBox 12">
                <a:extLst>
                  <a:ext uri="{FF2B5EF4-FFF2-40B4-BE49-F238E27FC236}">
                    <a16:creationId xmlns:a16="http://schemas.microsoft.com/office/drawing/2014/main" id="{EBF88358-9151-C71B-29AC-6DB54CD637D9}"/>
                  </a:ext>
                </a:extLst>
              </p:cNvPr>
              <p:cNvSpPr txBox="1"/>
              <p:nvPr/>
            </p:nvSpPr>
            <p:spPr>
              <a:xfrm>
                <a:off x="7368259" y="2664395"/>
                <a:ext cx="553739" cy="321133"/>
              </a:xfrm>
              <a:prstGeom prst="rect">
                <a:avLst/>
              </a:prstGeom>
              <a:solidFill>
                <a:schemeClr val="bg1"/>
              </a:solidFill>
              <a:effectLst>
                <a:softEdge rad="31750"/>
              </a:effectLst>
            </p:spPr>
            <p:txBody>
              <a:bodyPr wrap="none" rtlCol="0">
                <a:spAutoFit/>
              </a:bodyPr>
              <a:lstStyle/>
              <a:p>
                <a:r>
                  <a:rPr lang="en-US" sz="833" dirty="0">
                    <a:solidFill>
                      <a:schemeClr val="accent6"/>
                    </a:solidFill>
                  </a:rPr>
                  <a:t>C25</a:t>
                </a:r>
                <a:endParaRPr lang="en-GB" sz="833" dirty="0">
                  <a:solidFill>
                    <a:schemeClr val="accent6"/>
                  </a:solidFill>
                </a:endParaRPr>
              </a:p>
            </p:txBody>
          </p:sp>
          <p:sp>
            <p:nvSpPr>
              <p:cNvPr id="14" name="TextBox 13">
                <a:extLst>
                  <a:ext uri="{FF2B5EF4-FFF2-40B4-BE49-F238E27FC236}">
                    <a16:creationId xmlns:a16="http://schemas.microsoft.com/office/drawing/2014/main" id="{89236636-585E-10DE-3318-2C1BCC3A2190}"/>
                  </a:ext>
                </a:extLst>
              </p:cNvPr>
              <p:cNvSpPr txBox="1"/>
              <p:nvPr/>
            </p:nvSpPr>
            <p:spPr>
              <a:xfrm>
                <a:off x="5280502" y="5172314"/>
                <a:ext cx="553739" cy="321133"/>
              </a:xfrm>
              <a:prstGeom prst="rect">
                <a:avLst/>
              </a:prstGeom>
              <a:solidFill>
                <a:schemeClr val="bg1"/>
              </a:solidFill>
              <a:effectLst>
                <a:softEdge rad="31750"/>
              </a:effectLst>
            </p:spPr>
            <p:txBody>
              <a:bodyPr wrap="none" rtlCol="0">
                <a:spAutoFit/>
              </a:bodyPr>
              <a:lstStyle/>
              <a:p>
                <a:r>
                  <a:rPr lang="en-US" sz="833" dirty="0">
                    <a:solidFill>
                      <a:schemeClr val="accent6"/>
                    </a:solidFill>
                  </a:rPr>
                  <a:t>C14</a:t>
                </a:r>
                <a:endParaRPr lang="en-GB" sz="833" dirty="0">
                  <a:solidFill>
                    <a:schemeClr val="accent6"/>
                  </a:solidFill>
                </a:endParaRPr>
              </a:p>
            </p:txBody>
          </p:sp>
          <p:cxnSp>
            <p:nvCxnSpPr>
              <p:cNvPr id="15" name="Straight Arrow Connector 14">
                <a:extLst>
                  <a:ext uri="{FF2B5EF4-FFF2-40B4-BE49-F238E27FC236}">
                    <a16:creationId xmlns:a16="http://schemas.microsoft.com/office/drawing/2014/main" id="{71A34CCF-09D4-F16A-AA24-FB45C385F1BE}"/>
                  </a:ext>
                </a:extLst>
              </p:cNvPr>
              <p:cNvCxnSpPr>
                <a:cxnSpLocks noChangeAspect="1"/>
              </p:cNvCxnSpPr>
              <p:nvPr/>
            </p:nvCxnSpPr>
            <p:spPr>
              <a:xfrm flipV="1">
                <a:off x="7288925" y="2999381"/>
                <a:ext cx="137708" cy="649002"/>
              </a:xfrm>
              <a:prstGeom prst="straightConnector1">
                <a:avLst/>
              </a:prstGeom>
              <a:ln w="57150">
                <a:solidFill>
                  <a:schemeClr val="accent6"/>
                </a:solidFill>
                <a:tailEnd type="arrow"/>
              </a:ln>
              <a:effectLst>
                <a:glow rad="63500">
                  <a:schemeClr val="accent1">
                    <a:satMod val="175000"/>
                    <a:alpha val="40000"/>
                  </a:schemeClr>
                </a:glow>
                <a:outerShdw blurRad="40000" dist="23000" dir="5400000" rotWithShape="0">
                  <a:srgbClr val="000000">
                    <a:alpha val="35000"/>
                  </a:srgbClr>
                </a:outerShdw>
              </a:effectLst>
            </p:spPr>
            <p:style>
              <a:lnRef idx="3">
                <a:schemeClr val="accent5"/>
              </a:lnRef>
              <a:fillRef idx="0">
                <a:schemeClr val="accent5"/>
              </a:fillRef>
              <a:effectRef idx="2">
                <a:schemeClr val="accent5"/>
              </a:effectRef>
              <a:fontRef idx="minor">
                <a:schemeClr val="tx1"/>
              </a:fontRef>
            </p:style>
          </p:cxnSp>
          <p:sp>
            <p:nvSpPr>
              <p:cNvPr id="16" name="TextBox 15">
                <a:extLst>
                  <a:ext uri="{FF2B5EF4-FFF2-40B4-BE49-F238E27FC236}">
                    <a16:creationId xmlns:a16="http://schemas.microsoft.com/office/drawing/2014/main" id="{6F08DF90-3680-7BF0-C63B-46AE0EFC88C6}"/>
                  </a:ext>
                </a:extLst>
              </p:cNvPr>
              <p:cNvSpPr txBox="1"/>
              <p:nvPr/>
            </p:nvSpPr>
            <p:spPr>
              <a:xfrm>
                <a:off x="6685643" y="3132045"/>
                <a:ext cx="619105" cy="302549"/>
              </a:xfrm>
              <a:prstGeom prst="rect">
                <a:avLst/>
              </a:prstGeom>
              <a:solidFill>
                <a:schemeClr val="bg1"/>
              </a:solidFill>
              <a:effectLst>
                <a:softEdge rad="63500"/>
              </a:effectLst>
            </p:spPr>
            <p:txBody>
              <a:bodyPr wrap="none" rtlCol="0">
                <a:spAutoFit/>
              </a:bodyPr>
              <a:lstStyle/>
              <a:p>
                <a:r>
                  <a:rPr lang="en-US" sz="750" dirty="0">
                    <a:solidFill>
                      <a:schemeClr val="accent6"/>
                    </a:solidFill>
                  </a:rPr>
                  <a:t>0 mm</a:t>
                </a:r>
                <a:endParaRPr lang="en-GB" sz="750" dirty="0">
                  <a:solidFill>
                    <a:schemeClr val="accent6"/>
                  </a:solidFill>
                </a:endParaRPr>
              </a:p>
            </p:txBody>
          </p:sp>
          <p:sp>
            <p:nvSpPr>
              <p:cNvPr id="17" name="TextBox 16">
                <a:extLst>
                  <a:ext uri="{FF2B5EF4-FFF2-40B4-BE49-F238E27FC236}">
                    <a16:creationId xmlns:a16="http://schemas.microsoft.com/office/drawing/2014/main" id="{CCB56717-7C90-3399-A754-6A70D640E99B}"/>
                  </a:ext>
                </a:extLst>
              </p:cNvPr>
              <p:cNvSpPr txBox="1"/>
              <p:nvPr/>
            </p:nvSpPr>
            <p:spPr>
              <a:xfrm>
                <a:off x="6522134" y="2596055"/>
                <a:ext cx="817537" cy="302549"/>
              </a:xfrm>
              <a:prstGeom prst="rect">
                <a:avLst/>
              </a:prstGeom>
              <a:solidFill>
                <a:schemeClr val="bg1"/>
              </a:solidFill>
              <a:effectLst>
                <a:softEdge rad="63500"/>
              </a:effectLst>
            </p:spPr>
            <p:txBody>
              <a:bodyPr wrap="none" rtlCol="0">
                <a:spAutoFit/>
              </a:bodyPr>
              <a:lstStyle/>
              <a:p>
                <a:r>
                  <a:rPr lang="en-US" sz="750" dirty="0">
                    <a:solidFill>
                      <a:schemeClr val="accent6"/>
                    </a:solidFill>
                  </a:rPr>
                  <a:t>+0.4 mm</a:t>
                </a:r>
                <a:endParaRPr lang="en-GB" sz="750" dirty="0">
                  <a:solidFill>
                    <a:schemeClr val="accent6"/>
                  </a:solidFill>
                </a:endParaRPr>
              </a:p>
            </p:txBody>
          </p:sp>
          <p:sp>
            <p:nvSpPr>
              <p:cNvPr id="18" name="TextBox 17">
                <a:extLst>
                  <a:ext uri="{FF2B5EF4-FFF2-40B4-BE49-F238E27FC236}">
                    <a16:creationId xmlns:a16="http://schemas.microsoft.com/office/drawing/2014/main" id="{DCB0BD64-C233-38D4-68F3-13884C07E92A}"/>
                  </a:ext>
                </a:extLst>
              </p:cNvPr>
              <p:cNvSpPr txBox="1"/>
              <p:nvPr/>
            </p:nvSpPr>
            <p:spPr>
              <a:xfrm>
                <a:off x="6550988" y="3691310"/>
                <a:ext cx="782520" cy="302549"/>
              </a:xfrm>
              <a:prstGeom prst="rect">
                <a:avLst/>
              </a:prstGeom>
              <a:solidFill>
                <a:schemeClr val="bg1"/>
              </a:solidFill>
              <a:effectLst>
                <a:softEdge rad="63500"/>
              </a:effectLst>
            </p:spPr>
            <p:txBody>
              <a:bodyPr wrap="none" rtlCol="0">
                <a:spAutoFit/>
              </a:bodyPr>
              <a:lstStyle/>
              <a:p>
                <a:r>
                  <a:rPr lang="en-US" sz="750" dirty="0">
                    <a:solidFill>
                      <a:schemeClr val="accent6"/>
                    </a:solidFill>
                  </a:rPr>
                  <a:t>-0.4 mm</a:t>
                </a:r>
                <a:endParaRPr lang="en-GB" sz="750" dirty="0">
                  <a:solidFill>
                    <a:schemeClr val="accent6"/>
                  </a:solidFill>
                </a:endParaRPr>
              </a:p>
            </p:txBody>
          </p:sp>
          <p:cxnSp>
            <p:nvCxnSpPr>
              <p:cNvPr id="19" name="Straight Arrow Connector 18">
                <a:extLst>
                  <a:ext uri="{FF2B5EF4-FFF2-40B4-BE49-F238E27FC236}">
                    <a16:creationId xmlns:a16="http://schemas.microsoft.com/office/drawing/2014/main" id="{EEA725E3-FEEB-0B39-219F-61400D0B68B7}"/>
                  </a:ext>
                </a:extLst>
              </p:cNvPr>
              <p:cNvCxnSpPr>
                <a:cxnSpLocks noChangeAspect="1"/>
              </p:cNvCxnSpPr>
              <p:nvPr/>
            </p:nvCxnSpPr>
            <p:spPr>
              <a:xfrm rot="4200000">
                <a:off x="6111052" y="4588726"/>
                <a:ext cx="137708" cy="649002"/>
              </a:xfrm>
              <a:prstGeom prst="straightConnector1">
                <a:avLst/>
              </a:prstGeom>
              <a:ln w="57150">
                <a:solidFill>
                  <a:schemeClr val="accent6"/>
                </a:solidFill>
                <a:tailEnd type="arrow"/>
              </a:ln>
              <a:effectLst>
                <a:glow rad="63500">
                  <a:schemeClr val="accent1">
                    <a:satMod val="175000"/>
                    <a:alpha val="40000"/>
                  </a:schemeClr>
                </a:glow>
                <a:outerShdw blurRad="40000" dist="23000" dir="5400000" rotWithShape="0">
                  <a:srgbClr val="000000">
                    <a:alpha val="35000"/>
                  </a:srgbClr>
                </a:outerShdw>
              </a:effectLst>
            </p:spPr>
            <p:style>
              <a:lnRef idx="3">
                <a:schemeClr val="accent5"/>
              </a:lnRef>
              <a:fillRef idx="0">
                <a:schemeClr val="accent5"/>
              </a:fillRef>
              <a:effectRef idx="2">
                <a:schemeClr val="accent5"/>
              </a:effectRef>
              <a:fontRef idx="minor">
                <a:schemeClr val="tx1"/>
              </a:fontRef>
            </p:style>
          </p:cxnSp>
        </p:grpSp>
        <p:pic>
          <p:nvPicPr>
            <p:cNvPr id="9" name="Picture 8">
              <a:extLst>
                <a:ext uri="{FF2B5EF4-FFF2-40B4-BE49-F238E27FC236}">
                  <a16:creationId xmlns:a16="http://schemas.microsoft.com/office/drawing/2014/main" id="{965B88DD-0A33-3C1F-5DA5-D7D001ED590A}"/>
                </a:ext>
              </a:extLst>
            </p:cNvPr>
            <p:cNvPicPr>
              <a:picLocks noChangeAspect="1"/>
            </p:cNvPicPr>
            <p:nvPr/>
          </p:nvPicPr>
          <p:blipFill>
            <a:blip r:embed="rId6"/>
            <a:stretch>
              <a:fillRect/>
            </a:stretch>
          </p:blipFill>
          <p:spPr>
            <a:xfrm>
              <a:off x="-3973" y="2540363"/>
              <a:ext cx="5040000" cy="3780000"/>
            </a:xfrm>
            <a:prstGeom prst="rect">
              <a:avLst/>
            </a:prstGeom>
          </p:spPr>
        </p:pic>
      </p:grpSp>
      <p:pic>
        <p:nvPicPr>
          <p:cNvPr id="20" name="Picture 19">
            <a:extLst>
              <a:ext uri="{FF2B5EF4-FFF2-40B4-BE49-F238E27FC236}">
                <a16:creationId xmlns:a16="http://schemas.microsoft.com/office/drawing/2014/main" id="{236376B9-36FD-3FFA-CAC1-0E583AD74FE8}"/>
              </a:ext>
            </a:extLst>
          </p:cNvPr>
          <p:cNvPicPr>
            <a:picLocks noChangeAspect="1"/>
          </p:cNvPicPr>
          <p:nvPr/>
        </p:nvPicPr>
        <p:blipFill>
          <a:blip r:embed="rId7"/>
          <a:stretch>
            <a:fillRect/>
          </a:stretch>
        </p:blipFill>
        <p:spPr>
          <a:xfrm>
            <a:off x="3675140" y="667900"/>
            <a:ext cx="3663463" cy="1140000"/>
          </a:xfrm>
          <a:prstGeom prst="rect">
            <a:avLst/>
          </a:prstGeom>
        </p:spPr>
      </p:pic>
      <p:sp>
        <p:nvSpPr>
          <p:cNvPr id="21" name="TextBox 20">
            <a:extLst>
              <a:ext uri="{FF2B5EF4-FFF2-40B4-BE49-F238E27FC236}">
                <a16:creationId xmlns:a16="http://schemas.microsoft.com/office/drawing/2014/main" id="{E5D9573A-1123-84DB-DBB4-FDA9178DC90A}"/>
              </a:ext>
            </a:extLst>
          </p:cNvPr>
          <p:cNvSpPr txBox="1"/>
          <p:nvPr/>
        </p:nvSpPr>
        <p:spPr>
          <a:xfrm>
            <a:off x="7457450" y="615956"/>
            <a:ext cx="2218308" cy="707694"/>
          </a:xfrm>
          <a:prstGeom prst="rect">
            <a:avLst/>
          </a:prstGeom>
          <a:noFill/>
        </p:spPr>
        <p:txBody>
          <a:bodyPr wrap="square" rtlCol="0">
            <a:spAutoFit/>
          </a:bodyPr>
          <a:lstStyle/>
          <a:p>
            <a:r>
              <a:rPr lang="en-US" sz="1333" dirty="0">
                <a:solidFill>
                  <a:schemeClr val="accent6"/>
                </a:solidFill>
              </a:rPr>
              <a:t>The ESRF site, and machine bend up towards the adjacent rivers…</a:t>
            </a:r>
            <a:endParaRPr lang="en-GB" sz="1333" dirty="0">
              <a:solidFill>
                <a:schemeClr val="accent6"/>
              </a:solidFill>
            </a:endParaRPr>
          </a:p>
        </p:txBody>
      </p:sp>
      <p:sp>
        <p:nvSpPr>
          <p:cNvPr id="22" name="TextBox 21">
            <a:extLst>
              <a:ext uri="{FF2B5EF4-FFF2-40B4-BE49-F238E27FC236}">
                <a16:creationId xmlns:a16="http://schemas.microsoft.com/office/drawing/2014/main" id="{57280CE0-BA36-9193-C622-92CC8F5454CE}"/>
              </a:ext>
            </a:extLst>
          </p:cNvPr>
          <p:cNvSpPr txBox="1"/>
          <p:nvPr/>
        </p:nvSpPr>
        <p:spPr>
          <a:xfrm>
            <a:off x="8416221" y="4383102"/>
            <a:ext cx="973343" cy="194990"/>
          </a:xfrm>
          <a:prstGeom prst="rect">
            <a:avLst/>
          </a:prstGeom>
          <a:noFill/>
        </p:spPr>
        <p:txBody>
          <a:bodyPr wrap="none" rtlCol="0">
            <a:spAutoFit/>
          </a:bodyPr>
          <a:lstStyle/>
          <a:p>
            <a:r>
              <a:rPr lang="en-US" sz="667" i="1" dirty="0">
                <a:solidFill>
                  <a:srgbClr val="00B0F0"/>
                </a:solidFill>
              </a:rPr>
              <a:t>Roof HLS April 2006</a:t>
            </a:r>
            <a:endParaRPr lang="en-GB" sz="667" i="1" dirty="0">
              <a:solidFill>
                <a:srgbClr val="00B0F0"/>
              </a:solidFill>
            </a:endParaRPr>
          </a:p>
        </p:txBody>
      </p:sp>
      <p:sp>
        <p:nvSpPr>
          <p:cNvPr id="23" name="TextBox 22">
            <a:extLst>
              <a:ext uri="{FF2B5EF4-FFF2-40B4-BE49-F238E27FC236}">
                <a16:creationId xmlns:a16="http://schemas.microsoft.com/office/drawing/2014/main" id="{9065549A-1491-B2DB-612A-A6E01C5FBA18}"/>
              </a:ext>
            </a:extLst>
          </p:cNvPr>
          <p:cNvSpPr txBox="1"/>
          <p:nvPr/>
        </p:nvSpPr>
        <p:spPr>
          <a:xfrm>
            <a:off x="8730068" y="4825870"/>
            <a:ext cx="1318992" cy="252454"/>
          </a:xfrm>
          <a:prstGeom prst="rect">
            <a:avLst/>
          </a:prstGeom>
          <a:noFill/>
        </p:spPr>
        <p:txBody>
          <a:bodyPr wrap="none" rtlCol="0">
            <a:spAutoFit/>
          </a:bodyPr>
          <a:lstStyle/>
          <a:p>
            <a:r>
              <a:rPr lang="en-US" sz="800" i="1" dirty="0">
                <a:solidFill>
                  <a:srgbClr val="00B0F0"/>
                </a:solidFill>
              </a:rPr>
              <a:t>Roof HLS April 2006</a:t>
            </a:r>
            <a:endParaRPr lang="en-GB" sz="800" i="1" dirty="0">
              <a:solidFill>
                <a:srgbClr val="00B0F0"/>
              </a:solidFill>
            </a:endParaRPr>
          </a:p>
        </p:txBody>
      </p:sp>
    </p:spTree>
    <p:extLst>
      <p:ext uri="{BB962C8B-B14F-4D97-AF65-F5344CB8AC3E}">
        <p14:creationId xmlns:p14="http://schemas.microsoft.com/office/powerpoint/2010/main" val="411056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Slab bending</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grpSp>
        <p:nvGrpSpPr>
          <p:cNvPr id="4" name="Group 3">
            <a:extLst>
              <a:ext uri="{FF2B5EF4-FFF2-40B4-BE49-F238E27FC236}">
                <a16:creationId xmlns:a16="http://schemas.microsoft.com/office/drawing/2014/main" id="{9FB6B7D4-731C-AB5B-5543-663F98800B5E}"/>
              </a:ext>
            </a:extLst>
          </p:cNvPr>
          <p:cNvGrpSpPr/>
          <p:nvPr/>
        </p:nvGrpSpPr>
        <p:grpSpPr>
          <a:xfrm>
            <a:off x="442326" y="690000"/>
            <a:ext cx="9275348" cy="4500000"/>
            <a:chOff x="530791" y="828000"/>
            <a:chExt cx="11130418" cy="5400000"/>
          </a:xfrm>
        </p:grpSpPr>
        <p:pic>
          <p:nvPicPr>
            <p:cNvPr id="6" name="Picture 5">
              <a:extLst>
                <a:ext uri="{FF2B5EF4-FFF2-40B4-BE49-F238E27FC236}">
                  <a16:creationId xmlns:a16="http://schemas.microsoft.com/office/drawing/2014/main" id="{8945941F-9D6C-E708-8E6F-A93E04B18209}"/>
                </a:ext>
              </a:extLst>
            </p:cNvPr>
            <p:cNvPicPr>
              <a:picLocks noChangeAspect="1"/>
            </p:cNvPicPr>
            <p:nvPr/>
          </p:nvPicPr>
          <p:blipFill rotWithShape="1">
            <a:blip r:embed="rId2"/>
            <a:srcRect l="313"/>
            <a:stretch/>
          </p:blipFill>
          <p:spPr>
            <a:xfrm>
              <a:off x="530791" y="828000"/>
              <a:ext cx="11130418" cy="5400000"/>
            </a:xfrm>
            <a:prstGeom prst="rect">
              <a:avLst/>
            </a:prstGeom>
          </p:spPr>
        </p:pic>
        <p:sp>
          <p:nvSpPr>
            <p:cNvPr id="7" name="Rectangle 6">
              <a:extLst>
                <a:ext uri="{FF2B5EF4-FFF2-40B4-BE49-F238E27FC236}">
                  <a16:creationId xmlns:a16="http://schemas.microsoft.com/office/drawing/2014/main" id="{C3543C2F-D108-FA67-B86A-50A995348B50}"/>
                </a:ext>
              </a:extLst>
            </p:cNvPr>
            <p:cNvSpPr/>
            <p:nvPr/>
          </p:nvSpPr>
          <p:spPr>
            <a:xfrm>
              <a:off x="10955708" y="6093151"/>
              <a:ext cx="444382" cy="1348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Tree>
    <p:extLst>
      <p:ext uri="{BB962C8B-B14F-4D97-AF65-F5344CB8AC3E}">
        <p14:creationId xmlns:p14="http://schemas.microsoft.com/office/powerpoint/2010/main" val="123004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Vertical Movements at slab joints are due to slab bending</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4" name="TextBox 3">
            <a:extLst>
              <a:ext uri="{FF2B5EF4-FFF2-40B4-BE49-F238E27FC236}">
                <a16:creationId xmlns:a16="http://schemas.microsoft.com/office/drawing/2014/main" id="{F8A7936A-F760-475D-127A-723838CBD28B}"/>
              </a:ext>
            </a:extLst>
          </p:cNvPr>
          <p:cNvSpPr txBox="1"/>
          <p:nvPr/>
        </p:nvSpPr>
        <p:spPr>
          <a:xfrm>
            <a:off x="799500" y="821686"/>
            <a:ext cx="7176831" cy="553998"/>
          </a:xfrm>
          <a:prstGeom prst="rect">
            <a:avLst/>
          </a:prstGeom>
          <a:noFill/>
        </p:spPr>
        <p:txBody>
          <a:bodyPr wrap="square" rtlCol="0">
            <a:spAutoFit/>
          </a:bodyPr>
          <a:lstStyle/>
          <a:p>
            <a:r>
              <a:rPr lang="en-US" sz="1500" dirty="0">
                <a:solidFill>
                  <a:schemeClr val="accent6"/>
                </a:solidFill>
              </a:rPr>
              <a:t>This event highlights the key movement affecting machine operation: </a:t>
            </a:r>
            <a:br>
              <a:rPr lang="en-US" sz="1500" dirty="0">
                <a:solidFill>
                  <a:schemeClr val="accent6"/>
                </a:solidFill>
              </a:rPr>
            </a:br>
            <a:r>
              <a:rPr lang="en-US" sz="1500" dirty="0">
                <a:solidFill>
                  <a:schemeClr val="accent6"/>
                </a:solidFill>
              </a:rPr>
              <a:t>specifically </a:t>
            </a:r>
            <a:r>
              <a:rPr lang="en-US" sz="1500" b="1" dirty="0">
                <a:solidFill>
                  <a:schemeClr val="accent6"/>
                </a:solidFill>
              </a:rPr>
              <a:t>slab bending</a:t>
            </a:r>
            <a:r>
              <a:rPr lang="en-US" sz="1500" dirty="0">
                <a:solidFill>
                  <a:schemeClr val="accent6"/>
                </a:solidFill>
              </a:rPr>
              <a:t>/curling.</a:t>
            </a:r>
          </a:p>
        </p:txBody>
      </p:sp>
      <p:grpSp>
        <p:nvGrpSpPr>
          <p:cNvPr id="6" name="Group 5">
            <a:extLst>
              <a:ext uri="{FF2B5EF4-FFF2-40B4-BE49-F238E27FC236}">
                <a16:creationId xmlns:a16="http://schemas.microsoft.com/office/drawing/2014/main" id="{ED1B83ED-D093-4F2D-4BD1-921FC9CBF197}"/>
              </a:ext>
            </a:extLst>
          </p:cNvPr>
          <p:cNvGrpSpPr/>
          <p:nvPr/>
        </p:nvGrpSpPr>
        <p:grpSpPr>
          <a:xfrm>
            <a:off x="1602236" y="1555876"/>
            <a:ext cx="6955528" cy="3761175"/>
            <a:chOff x="273153" y="1222288"/>
            <a:chExt cx="8346633" cy="4513410"/>
          </a:xfrm>
        </p:grpSpPr>
        <p:pic>
          <p:nvPicPr>
            <p:cNvPr id="7" name="Picture 6">
              <a:extLst>
                <a:ext uri="{FF2B5EF4-FFF2-40B4-BE49-F238E27FC236}">
                  <a16:creationId xmlns:a16="http://schemas.microsoft.com/office/drawing/2014/main" id="{9D69E2A9-10A3-ABEF-A686-755DA81B9B76}"/>
                </a:ext>
              </a:extLst>
            </p:cNvPr>
            <p:cNvPicPr/>
            <p:nvPr/>
          </p:nvPicPr>
          <p:blipFill>
            <a:blip r:embed="rId2" cstate="print"/>
            <a:srcRect/>
            <a:stretch>
              <a:fillRect/>
            </a:stretch>
          </p:blipFill>
          <p:spPr bwMode="auto">
            <a:xfrm>
              <a:off x="273153" y="1222288"/>
              <a:ext cx="2519680" cy="4057015"/>
            </a:xfrm>
            <a:prstGeom prst="rect">
              <a:avLst/>
            </a:prstGeom>
            <a:noFill/>
            <a:ln w="9525">
              <a:noFill/>
              <a:miter lim="800000"/>
              <a:headEnd/>
              <a:tailEnd/>
            </a:ln>
            <a:effectLst/>
          </p:spPr>
        </p:pic>
        <p:sp>
          <p:nvSpPr>
            <p:cNvPr id="8" name="TextBox 7">
              <a:extLst>
                <a:ext uri="{FF2B5EF4-FFF2-40B4-BE49-F238E27FC236}">
                  <a16:creationId xmlns:a16="http://schemas.microsoft.com/office/drawing/2014/main" id="{A7CC85D8-C1F3-168F-89B5-27699B692595}"/>
                </a:ext>
              </a:extLst>
            </p:cNvPr>
            <p:cNvSpPr txBox="1"/>
            <p:nvPr/>
          </p:nvSpPr>
          <p:spPr>
            <a:xfrm>
              <a:off x="3845402" y="5132148"/>
              <a:ext cx="4774384" cy="603550"/>
            </a:xfrm>
            <a:prstGeom prst="rect">
              <a:avLst/>
            </a:prstGeom>
            <a:noFill/>
          </p:spPr>
          <p:txBody>
            <a:bodyPr wrap="square" rtlCol="0">
              <a:spAutoFit/>
            </a:bodyPr>
            <a:lstStyle/>
            <a:p>
              <a:r>
                <a:rPr lang="fr-FR" sz="667" dirty="0">
                  <a:solidFill>
                    <a:schemeClr val="accent6"/>
                  </a:solidFill>
                </a:rPr>
                <a:t>NECS (</a:t>
              </a:r>
              <a:r>
                <a:rPr lang="fr-FR" sz="667" dirty="0" err="1">
                  <a:solidFill>
                    <a:schemeClr val="accent6"/>
                  </a:solidFill>
                </a:rPr>
                <a:t>Numerical</a:t>
              </a:r>
              <a:r>
                <a:rPr lang="fr-FR" sz="667" dirty="0">
                  <a:solidFill>
                    <a:schemeClr val="accent6"/>
                  </a:solidFill>
                </a:rPr>
                <a:t> Engineering &amp; Consulting Services SAS), “«Etudes de Stabilité du Golden Slab»- Comportement Thermomécanique Tenant Compte des Charges Statiques, et des Déformations Différées Dues au Séchage du Béton, Note Technique - Rapport d’Etudes Paramétriques”, N001_A143_2010_ESRF_A,26 May 2010</a:t>
              </a:r>
              <a:endParaRPr lang="en-GB" sz="667" dirty="0">
                <a:solidFill>
                  <a:schemeClr val="accent6"/>
                </a:solidFill>
              </a:endParaRPr>
            </a:p>
          </p:txBody>
        </p:sp>
        <p:sp>
          <p:nvSpPr>
            <p:cNvPr id="9" name="TextBox 8">
              <a:extLst>
                <a:ext uri="{FF2B5EF4-FFF2-40B4-BE49-F238E27FC236}">
                  <a16:creationId xmlns:a16="http://schemas.microsoft.com/office/drawing/2014/main" id="{FFCF84E3-7912-2DD7-0765-7AE6AA0D29C1}"/>
                </a:ext>
              </a:extLst>
            </p:cNvPr>
            <p:cNvSpPr txBox="1"/>
            <p:nvPr/>
          </p:nvSpPr>
          <p:spPr>
            <a:xfrm>
              <a:off x="3202272" y="1247618"/>
              <a:ext cx="5133777" cy="541841"/>
            </a:xfrm>
            <a:prstGeom prst="rect">
              <a:avLst/>
            </a:prstGeom>
            <a:noFill/>
          </p:spPr>
          <p:txBody>
            <a:bodyPr wrap="square" rtlCol="0">
              <a:spAutoFit/>
            </a:bodyPr>
            <a:lstStyle/>
            <a:p>
              <a:r>
                <a:rPr lang="en-US" sz="1167" dirty="0">
                  <a:solidFill>
                    <a:schemeClr val="accent6"/>
                  </a:solidFill>
                </a:rPr>
                <a:t>Slab bending arises from thermal gradient variations through the slab. Temperature varies diurnally and annually.</a:t>
              </a:r>
              <a:endParaRPr lang="en-GB" sz="1167" dirty="0">
                <a:solidFill>
                  <a:schemeClr val="accent6"/>
                </a:solidFill>
              </a:endParaRPr>
            </a:p>
          </p:txBody>
        </p:sp>
      </p:grpSp>
      <p:sp>
        <p:nvSpPr>
          <p:cNvPr id="10" name="Rectangle 9">
            <a:extLst>
              <a:ext uri="{FF2B5EF4-FFF2-40B4-BE49-F238E27FC236}">
                <a16:creationId xmlns:a16="http://schemas.microsoft.com/office/drawing/2014/main" id="{AB7FFABC-1C62-08BF-BE68-A88D396610DA}"/>
              </a:ext>
            </a:extLst>
          </p:cNvPr>
          <p:cNvSpPr>
            <a:spLocks noChangeAspect="1"/>
          </p:cNvSpPr>
          <p:nvPr/>
        </p:nvSpPr>
        <p:spPr>
          <a:xfrm>
            <a:off x="4343596" y="3545974"/>
            <a:ext cx="3977720" cy="629312"/>
          </a:xfrm>
          <a:prstGeom prst="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T=constant</a:t>
            </a:r>
          </a:p>
          <a:p>
            <a:pPr algn="ctr"/>
            <a:r>
              <a:rPr lang="en-US" sz="1000" dirty="0"/>
              <a:t>Over one day the ground temperature doesn’t vary significantly</a:t>
            </a:r>
            <a:endParaRPr lang="en-GB" sz="1000" dirty="0"/>
          </a:p>
        </p:txBody>
      </p:sp>
      <p:sp>
        <p:nvSpPr>
          <p:cNvPr id="11" name="Rectangle 10">
            <a:extLst>
              <a:ext uri="{FF2B5EF4-FFF2-40B4-BE49-F238E27FC236}">
                <a16:creationId xmlns:a16="http://schemas.microsoft.com/office/drawing/2014/main" id="{7CAAD55F-EEBD-9A62-F5BD-3887F683841B}"/>
              </a:ext>
            </a:extLst>
          </p:cNvPr>
          <p:cNvSpPr>
            <a:spLocks noChangeAspect="1"/>
          </p:cNvSpPr>
          <p:nvPr/>
        </p:nvSpPr>
        <p:spPr>
          <a:xfrm>
            <a:off x="4864039" y="3121447"/>
            <a:ext cx="3027818" cy="409647"/>
          </a:xfrm>
          <a:prstGeom prst="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sp>
        <p:nvSpPr>
          <p:cNvPr id="12" name="TextBox 11">
            <a:extLst>
              <a:ext uri="{FF2B5EF4-FFF2-40B4-BE49-F238E27FC236}">
                <a16:creationId xmlns:a16="http://schemas.microsoft.com/office/drawing/2014/main" id="{FD0632A8-A3EF-C514-9B41-55CC824FF4FF}"/>
              </a:ext>
            </a:extLst>
          </p:cNvPr>
          <p:cNvSpPr txBox="1">
            <a:spLocks noChangeAspect="1"/>
          </p:cNvSpPr>
          <p:nvPr/>
        </p:nvSpPr>
        <p:spPr>
          <a:xfrm>
            <a:off x="5780826" y="2142735"/>
            <a:ext cx="403724" cy="271934"/>
          </a:xfrm>
          <a:prstGeom prst="rect">
            <a:avLst/>
          </a:prstGeom>
          <a:noFill/>
        </p:spPr>
        <p:txBody>
          <a:bodyPr wrap="square" rtlCol="0">
            <a:spAutoFit/>
          </a:bodyPr>
          <a:lstStyle/>
          <a:p>
            <a:r>
              <a:rPr lang="en-US" sz="1167" dirty="0">
                <a:solidFill>
                  <a:schemeClr val="accent6"/>
                </a:solidFill>
              </a:rPr>
              <a:t>T=</a:t>
            </a:r>
            <a:endParaRPr lang="en-GB" sz="1167" dirty="0">
              <a:solidFill>
                <a:schemeClr val="accent6"/>
              </a:solidFill>
            </a:endParaRPr>
          </a:p>
        </p:txBody>
      </p:sp>
      <p:sp>
        <p:nvSpPr>
          <p:cNvPr id="13" name="Freeform 7">
            <a:extLst>
              <a:ext uri="{FF2B5EF4-FFF2-40B4-BE49-F238E27FC236}">
                <a16:creationId xmlns:a16="http://schemas.microsoft.com/office/drawing/2014/main" id="{BA564141-D976-B9F8-38C8-76E621E8928B}"/>
              </a:ext>
            </a:extLst>
          </p:cNvPr>
          <p:cNvSpPr>
            <a:spLocks noChangeAspect="1"/>
          </p:cNvSpPr>
          <p:nvPr/>
        </p:nvSpPr>
        <p:spPr>
          <a:xfrm>
            <a:off x="6175114" y="2152585"/>
            <a:ext cx="332640" cy="156603"/>
          </a:xfrm>
          <a:custGeom>
            <a:avLst/>
            <a:gdLst>
              <a:gd name="connsiteX0" fmla="*/ 0 w 1405719"/>
              <a:gd name="connsiteY0" fmla="*/ 477672 h 675565"/>
              <a:gd name="connsiteX1" fmla="*/ 232012 w 1405719"/>
              <a:gd name="connsiteY1" fmla="*/ 600502 h 675565"/>
              <a:gd name="connsiteX2" fmla="*/ 573206 w 1405719"/>
              <a:gd name="connsiteY2" fmla="*/ 27296 h 675565"/>
              <a:gd name="connsiteX3" fmla="*/ 968991 w 1405719"/>
              <a:gd name="connsiteY3" fmla="*/ 586854 h 675565"/>
              <a:gd name="connsiteX4" fmla="*/ 1269242 w 1405719"/>
              <a:gd name="connsiteY4" fmla="*/ 163773 h 675565"/>
              <a:gd name="connsiteX5" fmla="*/ 1405719 w 1405719"/>
              <a:gd name="connsiteY5" fmla="*/ 0 h 675565"/>
              <a:gd name="connsiteX0" fmla="*/ 0 w 1405719"/>
              <a:gd name="connsiteY0" fmla="*/ 477672 h 675565"/>
              <a:gd name="connsiteX1" fmla="*/ 232012 w 1405719"/>
              <a:gd name="connsiteY1" fmla="*/ 600502 h 675565"/>
              <a:gd name="connsiteX2" fmla="*/ 573206 w 1405719"/>
              <a:gd name="connsiteY2" fmla="*/ 27296 h 675565"/>
              <a:gd name="connsiteX3" fmla="*/ 968991 w 1405719"/>
              <a:gd name="connsiteY3" fmla="*/ 627797 h 675565"/>
              <a:gd name="connsiteX4" fmla="*/ 1269242 w 1405719"/>
              <a:gd name="connsiteY4" fmla="*/ 163773 h 675565"/>
              <a:gd name="connsiteX5" fmla="*/ 1405719 w 1405719"/>
              <a:gd name="connsiteY5" fmla="*/ 0 h 675565"/>
              <a:gd name="connsiteX0" fmla="*/ 0 w 1269242"/>
              <a:gd name="connsiteY0" fmla="*/ 454925 h 652818"/>
              <a:gd name="connsiteX1" fmla="*/ 232012 w 1269242"/>
              <a:gd name="connsiteY1" fmla="*/ 577755 h 652818"/>
              <a:gd name="connsiteX2" fmla="*/ 573206 w 1269242"/>
              <a:gd name="connsiteY2" fmla="*/ 4549 h 652818"/>
              <a:gd name="connsiteX3" fmla="*/ 968991 w 1269242"/>
              <a:gd name="connsiteY3" fmla="*/ 605050 h 652818"/>
              <a:gd name="connsiteX4" fmla="*/ 1269242 w 1269242"/>
              <a:gd name="connsiteY4" fmla="*/ 141026 h 652818"/>
              <a:gd name="connsiteX0" fmla="*/ 0 w 1269242"/>
              <a:gd name="connsiteY0" fmla="*/ 454925 h 627796"/>
              <a:gd name="connsiteX1" fmla="*/ 232012 w 1269242"/>
              <a:gd name="connsiteY1" fmla="*/ 577755 h 627796"/>
              <a:gd name="connsiteX2" fmla="*/ 573206 w 1269242"/>
              <a:gd name="connsiteY2" fmla="*/ 4549 h 627796"/>
              <a:gd name="connsiteX3" fmla="*/ 968991 w 1269242"/>
              <a:gd name="connsiteY3" fmla="*/ 605050 h 627796"/>
              <a:gd name="connsiteX4" fmla="*/ 1269242 w 1269242"/>
              <a:gd name="connsiteY4" fmla="*/ 141026 h 627796"/>
              <a:gd name="connsiteX0" fmla="*/ 0 w 1323833"/>
              <a:gd name="connsiteY0" fmla="*/ 291152 h 627796"/>
              <a:gd name="connsiteX1" fmla="*/ 286603 w 1323833"/>
              <a:gd name="connsiteY1" fmla="*/ 577755 h 627796"/>
              <a:gd name="connsiteX2" fmla="*/ 627797 w 1323833"/>
              <a:gd name="connsiteY2" fmla="*/ 4549 h 627796"/>
              <a:gd name="connsiteX3" fmla="*/ 1023582 w 1323833"/>
              <a:gd name="connsiteY3" fmla="*/ 605050 h 627796"/>
              <a:gd name="connsiteX4" fmla="*/ 1323833 w 1323833"/>
              <a:gd name="connsiteY4" fmla="*/ 141026 h 627796"/>
              <a:gd name="connsiteX0" fmla="*/ 0 w 1323833"/>
              <a:gd name="connsiteY0" fmla="*/ 291152 h 627796"/>
              <a:gd name="connsiteX1" fmla="*/ 286603 w 1323833"/>
              <a:gd name="connsiteY1" fmla="*/ 577755 h 627796"/>
              <a:gd name="connsiteX2" fmla="*/ 627797 w 1323833"/>
              <a:gd name="connsiteY2" fmla="*/ 4549 h 627796"/>
              <a:gd name="connsiteX3" fmla="*/ 1023582 w 1323833"/>
              <a:gd name="connsiteY3" fmla="*/ 605050 h 627796"/>
              <a:gd name="connsiteX4" fmla="*/ 1323833 w 1323833"/>
              <a:gd name="connsiteY4" fmla="*/ 141026 h 627796"/>
              <a:gd name="connsiteX0" fmla="*/ 0 w 1323833"/>
              <a:gd name="connsiteY0" fmla="*/ 295702 h 632346"/>
              <a:gd name="connsiteX1" fmla="*/ 245660 w 1323833"/>
              <a:gd name="connsiteY1" fmla="*/ 555009 h 632346"/>
              <a:gd name="connsiteX2" fmla="*/ 627797 w 1323833"/>
              <a:gd name="connsiteY2" fmla="*/ 9099 h 632346"/>
              <a:gd name="connsiteX3" fmla="*/ 1023582 w 1323833"/>
              <a:gd name="connsiteY3" fmla="*/ 609600 h 632346"/>
              <a:gd name="connsiteX4" fmla="*/ 1323833 w 1323833"/>
              <a:gd name="connsiteY4" fmla="*/ 145576 h 632346"/>
              <a:gd name="connsiteX0" fmla="*/ 0 w 1323833"/>
              <a:gd name="connsiteY0" fmla="*/ 286603 h 623247"/>
              <a:gd name="connsiteX1" fmla="*/ 259308 w 1323833"/>
              <a:gd name="connsiteY1" fmla="*/ 600501 h 623247"/>
              <a:gd name="connsiteX2" fmla="*/ 627797 w 1323833"/>
              <a:gd name="connsiteY2" fmla="*/ 0 h 623247"/>
              <a:gd name="connsiteX3" fmla="*/ 1023582 w 1323833"/>
              <a:gd name="connsiteY3" fmla="*/ 600501 h 623247"/>
              <a:gd name="connsiteX4" fmla="*/ 1323833 w 1323833"/>
              <a:gd name="connsiteY4" fmla="*/ 136477 h 6232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3833" h="623247">
                <a:moveTo>
                  <a:pt x="0" y="286603"/>
                </a:moveTo>
                <a:cubicBezTo>
                  <a:pt x="68239" y="385549"/>
                  <a:pt x="109183" y="593678"/>
                  <a:pt x="259308" y="600501"/>
                </a:cubicBezTo>
                <a:cubicBezTo>
                  <a:pt x="368490" y="593677"/>
                  <a:pt x="500418" y="0"/>
                  <a:pt x="627797" y="0"/>
                </a:cubicBezTo>
                <a:cubicBezTo>
                  <a:pt x="755176" y="0"/>
                  <a:pt x="907576" y="577755"/>
                  <a:pt x="1023582" y="600501"/>
                </a:cubicBezTo>
                <a:cubicBezTo>
                  <a:pt x="1139588" y="623247"/>
                  <a:pt x="1251045" y="241110"/>
                  <a:pt x="1323833" y="136477"/>
                </a:cubicBezTo>
              </a:path>
            </a:pathLst>
          </a:cu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500"/>
          </a:p>
        </p:txBody>
      </p:sp>
      <p:sp>
        <p:nvSpPr>
          <p:cNvPr id="14" name="TextBox 13">
            <a:extLst>
              <a:ext uri="{FF2B5EF4-FFF2-40B4-BE49-F238E27FC236}">
                <a16:creationId xmlns:a16="http://schemas.microsoft.com/office/drawing/2014/main" id="{944DD69E-8B18-8BFE-52CF-1FB30D219634}"/>
              </a:ext>
            </a:extLst>
          </p:cNvPr>
          <p:cNvSpPr txBox="1">
            <a:spLocks noChangeAspect="1"/>
          </p:cNvSpPr>
          <p:nvPr/>
        </p:nvSpPr>
        <p:spPr>
          <a:xfrm>
            <a:off x="5503804" y="2557417"/>
            <a:ext cx="1857120" cy="400110"/>
          </a:xfrm>
          <a:prstGeom prst="rect">
            <a:avLst/>
          </a:prstGeom>
          <a:noFill/>
        </p:spPr>
        <p:txBody>
          <a:bodyPr wrap="square" rtlCol="0">
            <a:spAutoFit/>
          </a:bodyPr>
          <a:lstStyle/>
          <a:p>
            <a:pPr algn="ctr"/>
            <a:r>
              <a:rPr lang="en-US" sz="1000" dirty="0">
                <a:solidFill>
                  <a:schemeClr val="accent6"/>
                </a:solidFill>
              </a:rPr>
              <a:t>Over the day air temperature varies</a:t>
            </a:r>
            <a:endParaRPr lang="en-GB" sz="1000" dirty="0">
              <a:solidFill>
                <a:schemeClr val="accent6"/>
              </a:solidFill>
            </a:endParaRPr>
          </a:p>
        </p:txBody>
      </p:sp>
      <p:sp>
        <p:nvSpPr>
          <p:cNvPr id="15" name="Freeform 9">
            <a:extLst>
              <a:ext uri="{FF2B5EF4-FFF2-40B4-BE49-F238E27FC236}">
                <a16:creationId xmlns:a16="http://schemas.microsoft.com/office/drawing/2014/main" id="{E44CE158-6284-E434-8476-7793F3CC8C6C}"/>
              </a:ext>
            </a:extLst>
          </p:cNvPr>
          <p:cNvSpPr>
            <a:spLocks noChangeAspect="1"/>
          </p:cNvSpPr>
          <p:nvPr/>
        </p:nvSpPr>
        <p:spPr>
          <a:xfrm>
            <a:off x="7391578" y="2332494"/>
            <a:ext cx="195827" cy="538523"/>
          </a:xfrm>
          <a:custGeom>
            <a:avLst/>
            <a:gdLst>
              <a:gd name="connsiteX0" fmla="*/ 229772 w 461889"/>
              <a:gd name="connsiteY0" fmla="*/ 0 h 1237957"/>
              <a:gd name="connsiteX1" fmla="*/ 75028 w 461889"/>
              <a:gd name="connsiteY1" fmla="*/ 211015 h 1237957"/>
              <a:gd name="connsiteX2" fmla="*/ 398584 w 461889"/>
              <a:gd name="connsiteY2" fmla="*/ 478301 h 1237957"/>
              <a:gd name="connsiteX3" fmla="*/ 4689 w 461889"/>
              <a:gd name="connsiteY3" fmla="*/ 675249 h 1237957"/>
              <a:gd name="connsiteX4" fmla="*/ 426720 w 461889"/>
              <a:gd name="connsiteY4" fmla="*/ 844061 h 1237957"/>
              <a:gd name="connsiteX5" fmla="*/ 215704 w 461889"/>
              <a:gd name="connsiteY5" fmla="*/ 1083212 h 1237957"/>
              <a:gd name="connsiteX6" fmla="*/ 173501 w 461889"/>
              <a:gd name="connsiteY6" fmla="*/ 1237957 h 1237957"/>
              <a:gd name="connsiteX7" fmla="*/ 173501 w 461889"/>
              <a:gd name="connsiteY7" fmla="*/ 1237957 h 1237957"/>
              <a:gd name="connsiteX0" fmla="*/ 229772 w 450166"/>
              <a:gd name="connsiteY0" fmla="*/ 0 h 1237957"/>
              <a:gd name="connsiteX1" fmla="*/ 75028 w 450166"/>
              <a:gd name="connsiteY1" fmla="*/ 211015 h 1237957"/>
              <a:gd name="connsiteX2" fmla="*/ 398584 w 450166"/>
              <a:gd name="connsiteY2" fmla="*/ 478301 h 1237957"/>
              <a:gd name="connsiteX3" fmla="*/ 4689 w 450166"/>
              <a:gd name="connsiteY3" fmla="*/ 675249 h 1237957"/>
              <a:gd name="connsiteX4" fmla="*/ 426720 w 450166"/>
              <a:gd name="connsiteY4" fmla="*/ 844061 h 1237957"/>
              <a:gd name="connsiteX5" fmla="*/ 145366 w 450166"/>
              <a:gd name="connsiteY5" fmla="*/ 1055077 h 1237957"/>
              <a:gd name="connsiteX6" fmla="*/ 173501 w 450166"/>
              <a:gd name="connsiteY6" fmla="*/ 1237957 h 1237957"/>
              <a:gd name="connsiteX7" fmla="*/ 173501 w 450166"/>
              <a:gd name="connsiteY7" fmla="*/ 1237957 h 1237957"/>
              <a:gd name="connsiteX0" fmla="*/ 229772 w 459544"/>
              <a:gd name="connsiteY0" fmla="*/ 0 h 1237957"/>
              <a:gd name="connsiteX1" fmla="*/ 75028 w 459544"/>
              <a:gd name="connsiteY1" fmla="*/ 211015 h 1237957"/>
              <a:gd name="connsiteX2" fmla="*/ 398584 w 459544"/>
              <a:gd name="connsiteY2" fmla="*/ 478301 h 1237957"/>
              <a:gd name="connsiteX3" fmla="*/ 4689 w 459544"/>
              <a:gd name="connsiteY3" fmla="*/ 675249 h 1237957"/>
              <a:gd name="connsiteX4" fmla="*/ 426720 w 459544"/>
              <a:gd name="connsiteY4" fmla="*/ 844061 h 1237957"/>
              <a:gd name="connsiteX5" fmla="*/ 201636 w 459544"/>
              <a:gd name="connsiteY5" fmla="*/ 1097280 h 1237957"/>
              <a:gd name="connsiteX6" fmla="*/ 173501 w 459544"/>
              <a:gd name="connsiteY6" fmla="*/ 1237957 h 1237957"/>
              <a:gd name="connsiteX7" fmla="*/ 173501 w 459544"/>
              <a:gd name="connsiteY7" fmla="*/ 1237957 h 1237957"/>
              <a:gd name="connsiteX0" fmla="*/ 229772 w 459545"/>
              <a:gd name="connsiteY0" fmla="*/ 0 h 1237957"/>
              <a:gd name="connsiteX1" fmla="*/ 75028 w 459545"/>
              <a:gd name="connsiteY1" fmla="*/ 211015 h 1237957"/>
              <a:gd name="connsiteX2" fmla="*/ 398584 w 459545"/>
              <a:gd name="connsiteY2" fmla="*/ 478301 h 1237957"/>
              <a:gd name="connsiteX3" fmla="*/ 4689 w 459545"/>
              <a:gd name="connsiteY3" fmla="*/ 675249 h 1237957"/>
              <a:gd name="connsiteX4" fmla="*/ 426720 w 459545"/>
              <a:gd name="connsiteY4" fmla="*/ 844061 h 1237957"/>
              <a:gd name="connsiteX5" fmla="*/ 201636 w 459545"/>
              <a:gd name="connsiteY5" fmla="*/ 1012874 h 1237957"/>
              <a:gd name="connsiteX6" fmla="*/ 173501 w 459545"/>
              <a:gd name="connsiteY6" fmla="*/ 1237957 h 1237957"/>
              <a:gd name="connsiteX7" fmla="*/ 173501 w 459545"/>
              <a:gd name="connsiteY7" fmla="*/ 1237957 h 1237957"/>
              <a:gd name="connsiteX0" fmla="*/ 229772 w 459545"/>
              <a:gd name="connsiteY0" fmla="*/ 0 h 1237957"/>
              <a:gd name="connsiteX1" fmla="*/ 75028 w 459545"/>
              <a:gd name="connsiteY1" fmla="*/ 211015 h 1237957"/>
              <a:gd name="connsiteX2" fmla="*/ 398584 w 459545"/>
              <a:gd name="connsiteY2" fmla="*/ 478301 h 1237957"/>
              <a:gd name="connsiteX3" fmla="*/ 4689 w 459545"/>
              <a:gd name="connsiteY3" fmla="*/ 675249 h 1237957"/>
              <a:gd name="connsiteX4" fmla="*/ 426720 w 459545"/>
              <a:gd name="connsiteY4" fmla="*/ 844061 h 1237957"/>
              <a:gd name="connsiteX5" fmla="*/ 201636 w 459545"/>
              <a:gd name="connsiteY5" fmla="*/ 1012874 h 1237957"/>
              <a:gd name="connsiteX6" fmla="*/ 173501 w 459545"/>
              <a:gd name="connsiteY6" fmla="*/ 1237957 h 1237957"/>
              <a:gd name="connsiteX7" fmla="*/ 173501 w 459545"/>
              <a:gd name="connsiteY7" fmla="*/ 1237957 h 1237957"/>
              <a:gd name="connsiteX0" fmla="*/ 229772 w 450166"/>
              <a:gd name="connsiteY0" fmla="*/ 0 h 1237957"/>
              <a:gd name="connsiteX1" fmla="*/ 75028 w 450166"/>
              <a:gd name="connsiteY1" fmla="*/ 211015 h 1237957"/>
              <a:gd name="connsiteX2" fmla="*/ 398584 w 450166"/>
              <a:gd name="connsiteY2" fmla="*/ 478301 h 1237957"/>
              <a:gd name="connsiteX3" fmla="*/ 4689 w 450166"/>
              <a:gd name="connsiteY3" fmla="*/ 675249 h 1237957"/>
              <a:gd name="connsiteX4" fmla="*/ 426720 w 450166"/>
              <a:gd name="connsiteY4" fmla="*/ 844061 h 1237957"/>
              <a:gd name="connsiteX5" fmla="*/ 145366 w 450166"/>
              <a:gd name="connsiteY5" fmla="*/ 984739 h 1237957"/>
              <a:gd name="connsiteX6" fmla="*/ 173501 w 450166"/>
              <a:gd name="connsiteY6" fmla="*/ 1237957 h 1237957"/>
              <a:gd name="connsiteX7" fmla="*/ 173501 w 450166"/>
              <a:gd name="connsiteY7" fmla="*/ 1237957 h 1237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50166" h="1237957">
                <a:moveTo>
                  <a:pt x="229772" y="0"/>
                </a:moveTo>
                <a:cubicBezTo>
                  <a:pt x="138332" y="65649"/>
                  <a:pt x="46893" y="131298"/>
                  <a:pt x="75028" y="211015"/>
                </a:cubicBezTo>
                <a:cubicBezTo>
                  <a:pt x="103163" y="290732"/>
                  <a:pt x="410307" y="400929"/>
                  <a:pt x="398584" y="478301"/>
                </a:cubicBezTo>
                <a:cubicBezTo>
                  <a:pt x="386861" y="555673"/>
                  <a:pt x="0" y="614289"/>
                  <a:pt x="4689" y="675249"/>
                </a:cubicBezTo>
                <a:cubicBezTo>
                  <a:pt x="9378" y="736209"/>
                  <a:pt x="403274" y="792479"/>
                  <a:pt x="426720" y="844061"/>
                </a:cubicBezTo>
                <a:cubicBezTo>
                  <a:pt x="450166" y="895643"/>
                  <a:pt x="187569" y="919090"/>
                  <a:pt x="145366" y="984739"/>
                </a:cubicBezTo>
                <a:cubicBezTo>
                  <a:pt x="159433" y="1078524"/>
                  <a:pt x="168812" y="1207477"/>
                  <a:pt x="173501" y="1237957"/>
                </a:cubicBezTo>
                <a:lnTo>
                  <a:pt x="173501" y="1237957"/>
                </a:lnTo>
              </a:path>
            </a:pathLst>
          </a:custGeom>
          <a:ln>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500"/>
          </a:p>
        </p:txBody>
      </p:sp>
      <p:grpSp>
        <p:nvGrpSpPr>
          <p:cNvPr id="16" name="Group 15">
            <a:extLst>
              <a:ext uri="{FF2B5EF4-FFF2-40B4-BE49-F238E27FC236}">
                <a16:creationId xmlns:a16="http://schemas.microsoft.com/office/drawing/2014/main" id="{1F25EA3B-2511-E3D4-C486-EFF201236B63}"/>
              </a:ext>
            </a:extLst>
          </p:cNvPr>
          <p:cNvGrpSpPr>
            <a:grpSpLocks noChangeAspect="1"/>
          </p:cNvGrpSpPr>
          <p:nvPr/>
        </p:nvGrpSpPr>
        <p:grpSpPr>
          <a:xfrm>
            <a:off x="4915531" y="3219332"/>
            <a:ext cx="2845622" cy="159110"/>
            <a:chOff x="1308324" y="4431323"/>
            <a:chExt cx="6541477" cy="365760"/>
          </a:xfrm>
          <a:solidFill>
            <a:schemeClr val="accent6"/>
          </a:solidFill>
        </p:grpSpPr>
        <p:cxnSp>
          <p:nvCxnSpPr>
            <p:cNvPr id="17" name="Straight Arrow Connector 16">
              <a:extLst>
                <a:ext uri="{FF2B5EF4-FFF2-40B4-BE49-F238E27FC236}">
                  <a16:creationId xmlns:a16="http://schemas.microsoft.com/office/drawing/2014/main" id="{6CC26C17-9B8C-C880-3AC7-F5ED82565446}"/>
                </a:ext>
              </a:extLst>
            </p:cNvPr>
            <p:cNvCxnSpPr/>
            <p:nvPr/>
          </p:nvCxnSpPr>
          <p:spPr>
            <a:xfrm>
              <a:off x="1308324" y="4431323"/>
              <a:ext cx="6541477" cy="0"/>
            </a:xfrm>
            <a:prstGeom prst="straightConnector1">
              <a:avLst/>
            </a:prstGeom>
            <a:grpFill/>
            <a:ln w="38100">
              <a:solidFill>
                <a:schemeClr val="accent3"/>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B13D8BE3-929E-3978-1C96-03227C38576D}"/>
                </a:ext>
              </a:extLst>
            </p:cNvPr>
            <p:cNvCxnSpPr/>
            <p:nvPr/>
          </p:nvCxnSpPr>
          <p:spPr>
            <a:xfrm flipV="1">
              <a:off x="4698611" y="4794738"/>
              <a:ext cx="3106616" cy="2345"/>
            </a:xfrm>
            <a:prstGeom prst="straightConnector1">
              <a:avLst/>
            </a:prstGeom>
            <a:grpFill/>
            <a:ln w="381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BC10889-BD75-5F3F-11DE-91F48CF4CCCD}"/>
                </a:ext>
              </a:extLst>
            </p:cNvPr>
            <p:cNvCxnSpPr/>
            <p:nvPr/>
          </p:nvCxnSpPr>
          <p:spPr>
            <a:xfrm flipH="1">
              <a:off x="1308324" y="4792394"/>
              <a:ext cx="3106616" cy="2345"/>
            </a:xfrm>
            <a:prstGeom prst="straightConnector1">
              <a:avLst/>
            </a:prstGeom>
            <a:grpFill/>
            <a:ln w="3810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0" name="Freeform 22">
            <a:extLst>
              <a:ext uri="{FF2B5EF4-FFF2-40B4-BE49-F238E27FC236}">
                <a16:creationId xmlns:a16="http://schemas.microsoft.com/office/drawing/2014/main" id="{ECC0A799-DA2E-901B-016D-63AE5EBF78C0}"/>
              </a:ext>
            </a:extLst>
          </p:cNvPr>
          <p:cNvSpPr>
            <a:spLocks noChangeAspect="1"/>
          </p:cNvSpPr>
          <p:nvPr/>
        </p:nvSpPr>
        <p:spPr>
          <a:xfrm>
            <a:off x="4848501" y="3028317"/>
            <a:ext cx="3140858" cy="492718"/>
          </a:xfrm>
          <a:custGeom>
            <a:avLst/>
            <a:gdLst>
              <a:gd name="connsiteX0" fmla="*/ 18617 w 7199456"/>
              <a:gd name="connsiteY0" fmla="*/ 1061709 h 1351237"/>
              <a:gd name="connsiteX1" fmla="*/ 46752 w 7199456"/>
              <a:gd name="connsiteY1" fmla="*/ 1019506 h 1351237"/>
              <a:gd name="connsiteX2" fmla="*/ 60820 w 7199456"/>
              <a:gd name="connsiteY2" fmla="*/ 963235 h 1351237"/>
              <a:gd name="connsiteX3" fmla="*/ 88955 w 7199456"/>
              <a:gd name="connsiteY3" fmla="*/ 878829 h 1351237"/>
              <a:gd name="connsiteX4" fmla="*/ 131158 w 7199456"/>
              <a:gd name="connsiteY4" fmla="*/ 808491 h 1351237"/>
              <a:gd name="connsiteX5" fmla="*/ 131158 w 7199456"/>
              <a:gd name="connsiteY5" fmla="*/ 344257 h 1351237"/>
              <a:gd name="connsiteX6" fmla="*/ 88955 w 7199456"/>
              <a:gd name="connsiteY6" fmla="*/ 259851 h 1351237"/>
              <a:gd name="connsiteX7" fmla="*/ 88955 w 7199456"/>
              <a:gd name="connsiteY7" fmla="*/ 105106 h 1351237"/>
              <a:gd name="connsiteX8" fmla="*/ 243700 w 7199456"/>
              <a:gd name="connsiteY8" fmla="*/ 133241 h 1351237"/>
              <a:gd name="connsiteX9" fmla="*/ 440648 w 7199456"/>
              <a:gd name="connsiteY9" fmla="*/ 161377 h 1351237"/>
              <a:gd name="connsiteX10" fmla="*/ 722002 w 7199456"/>
              <a:gd name="connsiteY10" fmla="*/ 189512 h 1351237"/>
              <a:gd name="connsiteX11" fmla="*/ 806408 w 7199456"/>
              <a:gd name="connsiteY11" fmla="*/ 203580 h 1351237"/>
              <a:gd name="connsiteX12" fmla="*/ 848611 w 7199456"/>
              <a:gd name="connsiteY12" fmla="*/ 217648 h 1351237"/>
              <a:gd name="connsiteX13" fmla="*/ 1242506 w 7199456"/>
              <a:gd name="connsiteY13" fmla="*/ 231715 h 1351237"/>
              <a:gd name="connsiteX14" fmla="*/ 1340980 w 7199456"/>
              <a:gd name="connsiteY14" fmla="*/ 245783 h 1351237"/>
              <a:gd name="connsiteX15" fmla="*/ 1453522 w 7199456"/>
              <a:gd name="connsiteY15" fmla="*/ 259851 h 1351237"/>
              <a:gd name="connsiteX16" fmla="*/ 1608266 w 7199456"/>
              <a:gd name="connsiteY16" fmla="*/ 287986 h 1351237"/>
              <a:gd name="connsiteX17" fmla="*/ 2297583 w 7199456"/>
              <a:gd name="connsiteY17" fmla="*/ 330189 h 1351237"/>
              <a:gd name="connsiteX18" fmla="*/ 3310457 w 7199456"/>
              <a:gd name="connsiteY18" fmla="*/ 316121 h 1351237"/>
              <a:gd name="connsiteX19" fmla="*/ 3549608 w 7199456"/>
              <a:gd name="connsiteY19" fmla="*/ 302054 h 1351237"/>
              <a:gd name="connsiteX20" fmla="*/ 3591811 w 7199456"/>
              <a:gd name="connsiteY20" fmla="*/ 287986 h 1351237"/>
              <a:gd name="connsiteX21" fmla="*/ 4590617 w 7199456"/>
              <a:gd name="connsiteY21" fmla="*/ 273918 h 1351237"/>
              <a:gd name="connsiteX22" fmla="*/ 5181460 w 7199456"/>
              <a:gd name="connsiteY22" fmla="*/ 287986 h 1351237"/>
              <a:gd name="connsiteX23" fmla="*/ 5237731 w 7199456"/>
              <a:gd name="connsiteY23" fmla="*/ 259851 h 1351237"/>
              <a:gd name="connsiteX24" fmla="*/ 6109928 w 7199456"/>
              <a:gd name="connsiteY24" fmla="*/ 245783 h 1351237"/>
              <a:gd name="connsiteX25" fmla="*/ 6320943 w 7199456"/>
              <a:gd name="connsiteY25" fmla="*/ 189512 h 1351237"/>
              <a:gd name="connsiteX26" fmla="*/ 6391282 w 7199456"/>
              <a:gd name="connsiteY26" fmla="*/ 161377 h 1351237"/>
              <a:gd name="connsiteX27" fmla="*/ 6517891 w 7199456"/>
              <a:gd name="connsiteY27" fmla="*/ 133241 h 1351237"/>
              <a:gd name="connsiteX28" fmla="*/ 6574162 w 7199456"/>
              <a:gd name="connsiteY28" fmla="*/ 105106 h 1351237"/>
              <a:gd name="connsiteX29" fmla="*/ 6799245 w 7199456"/>
              <a:gd name="connsiteY29" fmla="*/ 91038 h 1351237"/>
              <a:gd name="connsiteX30" fmla="*/ 6996192 w 7199456"/>
              <a:gd name="connsiteY30" fmla="*/ 76971 h 1351237"/>
              <a:gd name="connsiteX31" fmla="*/ 7024328 w 7199456"/>
              <a:gd name="connsiteY31" fmla="*/ 48835 h 1351237"/>
              <a:gd name="connsiteX32" fmla="*/ 7038395 w 7199456"/>
              <a:gd name="connsiteY32" fmla="*/ 6632 h 1351237"/>
              <a:gd name="connsiteX33" fmla="*/ 7052463 w 7199456"/>
              <a:gd name="connsiteY33" fmla="*/ 62903 h 1351237"/>
              <a:gd name="connsiteX34" fmla="*/ 7066531 w 7199456"/>
              <a:gd name="connsiteY34" fmla="*/ 189512 h 1351237"/>
              <a:gd name="connsiteX35" fmla="*/ 7108734 w 7199456"/>
              <a:gd name="connsiteY35" fmla="*/ 442731 h 1351237"/>
              <a:gd name="connsiteX36" fmla="*/ 7122802 w 7199456"/>
              <a:gd name="connsiteY36" fmla="*/ 710017 h 1351237"/>
              <a:gd name="connsiteX37" fmla="*/ 7179072 w 7199456"/>
              <a:gd name="connsiteY37" fmla="*/ 921032 h 1351237"/>
              <a:gd name="connsiteX38" fmla="*/ 7193140 w 7199456"/>
              <a:gd name="connsiteY38" fmla="*/ 991371 h 1351237"/>
              <a:gd name="connsiteX39" fmla="*/ 7136869 w 7199456"/>
              <a:gd name="connsiteY39" fmla="*/ 1019506 h 1351237"/>
              <a:gd name="connsiteX40" fmla="*/ 7094666 w 7199456"/>
              <a:gd name="connsiteY40" fmla="*/ 1005438 h 1351237"/>
              <a:gd name="connsiteX41" fmla="*/ 7066531 w 7199456"/>
              <a:gd name="connsiteY41" fmla="*/ 963235 h 1351237"/>
              <a:gd name="connsiteX42" fmla="*/ 6982125 w 7199456"/>
              <a:gd name="connsiteY42" fmla="*/ 921032 h 1351237"/>
              <a:gd name="connsiteX43" fmla="*/ 6771109 w 7199456"/>
              <a:gd name="connsiteY43" fmla="*/ 949168 h 1351237"/>
              <a:gd name="connsiteX44" fmla="*/ 6560094 w 7199456"/>
              <a:gd name="connsiteY44" fmla="*/ 963235 h 1351237"/>
              <a:gd name="connsiteX45" fmla="*/ 6306875 w 7199456"/>
              <a:gd name="connsiteY45" fmla="*/ 1005438 h 1351237"/>
              <a:gd name="connsiteX46" fmla="*/ 6236537 w 7199456"/>
              <a:gd name="connsiteY46" fmla="*/ 1019506 h 1351237"/>
              <a:gd name="connsiteX47" fmla="*/ 6152131 w 7199456"/>
              <a:gd name="connsiteY47" fmla="*/ 1061709 h 1351237"/>
              <a:gd name="connsiteX48" fmla="*/ 5969251 w 7199456"/>
              <a:gd name="connsiteY48" fmla="*/ 1089845 h 1351237"/>
              <a:gd name="connsiteX49" fmla="*/ 3732488 w 7199456"/>
              <a:gd name="connsiteY49" fmla="*/ 1117980 h 1351237"/>
              <a:gd name="connsiteX50" fmla="*/ 3282322 w 7199456"/>
              <a:gd name="connsiteY50" fmla="*/ 1103912 h 1351237"/>
              <a:gd name="connsiteX51" fmla="*/ 2916562 w 7199456"/>
              <a:gd name="connsiteY51" fmla="*/ 1132048 h 1351237"/>
              <a:gd name="connsiteX52" fmla="*/ 722002 w 7199456"/>
              <a:gd name="connsiteY52" fmla="*/ 1132048 h 1351237"/>
              <a:gd name="connsiteX53" fmla="*/ 117091 w 7199456"/>
              <a:gd name="connsiteY53" fmla="*/ 1117980 h 1351237"/>
              <a:gd name="connsiteX54" fmla="*/ 103023 w 7199456"/>
              <a:gd name="connsiteY54" fmla="*/ 1061709 h 1351237"/>
              <a:gd name="connsiteX55" fmla="*/ 60820 w 7199456"/>
              <a:gd name="connsiteY55" fmla="*/ 1047641 h 1351237"/>
              <a:gd name="connsiteX56" fmla="*/ 18617 w 7199456"/>
              <a:gd name="connsiteY56" fmla="*/ 1061709 h 1351237"/>
              <a:gd name="connsiteX0" fmla="*/ 18617 w 7199456"/>
              <a:gd name="connsiteY0" fmla="*/ 1061709 h 1351237"/>
              <a:gd name="connsiteX1" fmla="*/ 46752 w 7199456"/>
              <a:gd name="connsiteY1" fmla="*/ 1019506 h 1351237"/>
              <a:gd name="connsiteX2" fmla="*/ 60820 w 7199456"/>
              <a:gd name="connsiteY2" fmla="*/ 963235 h 1351237"/>
              <a:gd name="connsiteX3" fmla="*/ 88955 w 7199456"/>
              <a:gd name="connsiteY3" fmla="*/ 878829 h 1351237"/>
              <a:gd name="connsiteX4" fmla="*/ 131158 w 7199456"/>
              <a:gd name="connsiteY4" fmla="*/ 808491 h 1351237"/>
              <a:gd name="connsiteX5" fmla="*/ 131158 w 7199456"/>
              <a:gd name="connsiteY5" fmla="*/ 344257 h 1351237"/>
              <a:gd name="connsiteX6" fmla="*/ 88955 w 7199456"/>
              <a:gd name="connsiteY6" fmla="*/ 259851 h 1351237"/>
              <a:gd name="connsiteX7" fmla="*/ 88955 w 7199456"/>
              <a:gd name="connsiteY7" fmla="*/ 105106 h 1351237"/>
              <a:gd name="connsiteX8" fmla="*/ 243700 w 7199456"/>
              <a:gd name="connsiteY8" fmla="*/ 133241 h 1351237"/>
              <a:gd name="connsiteX9" fmla="*/ 440648 w 7199456"/>
              <a:gd name="connsiteY9" fmla="*/ 161377 h 1351237"/>
              <a:gd name="connsiteX10" fmla="*/ 722002 w 7199456"/>
              <a:gd name="connsiteY10" fmla="*/ 189512 h 1351237"/>
              <a:gd name="connsiteX11" fmla="*/ 806408 w 7199456"/>
              <a:gd name="connsiteY11" fmla="*/ 203580 h 1351237"/>
              <a:gd name="connsiteX12" fmla="*/ 848611 w 7199456"/>
              <a:gd name="connsiteY12" fmla="*/ 217648 h 1351237"/>
              <a:gd name="connsiteX13" fmla="*/ 1242506 w 7199456"/>
              <a:gd name="connsiteY13" fmla="*/ 231715 h 1351237"/>
              <a:gd name="connsiteX14" fmla="*/ 1340980 w 7199456"/>
              <a:gd name="connsiteY14" fmla="*/ 245783 h 1351237"/>
              <a:gd name="connsiteX15" fmla="*/ 1453522 w 7199456"/>
              <a:gd name="connsiteY15" fmla="*/ 259851 h 1351237"/>
              <a:gd name="connsiteX16" fmla="*/ 1608266 w 7199456"/>
              <a:gd name="connsiteY16" fmla="*/ 287986 h 1351237"/>
              <a:gd name="connsiteX17" fmla="*/ 2297583 w 7199456"/>
              <a:gd name="connsiteY17" fmla="*/ 330189 h 1351237"/>
              <a:gd name="connsiteX18" fmla="*/ 3310457 w 7199456"/>
              <a:gd name="connsiteY18" fmla="*/ 316121 h 1351237"/>
              <a:gd name="connsiteX19" fmla="*/ 3549608 w 7199456"/>
              <a:gd name="connsiteY19" fmla="*/ 302054 h 1351237"/>
              <a:gd name="connsiteX20" fmla="*/ 3591811 w 7199456"/>
              <a:gd name="connsiteY20" fmla="*/ 287986 h 1351237"/>
              <a:gd name="connsiteX21" fmla="*/ 4590617 w 7199456"/>
              <a:gd name="connsiteY21" fmla="*/ 273918 h 1351237"/>
              <a:gd name="connsiteX22" fmla="*/ 5181460 w 7199456"/>
              <a:gd name="connsiteY22" fmla="*/ 287986 h 1351237"/>
              <a:gd name="connsiteX23" fmla="*/ 5237731 w 7199456"/>
              <a:gd name="connsiteY23" fmla="*/ 259851 h 1351237"/>
              <a:gd name="connsiteX24" fmla="*/ 6109928 w 7199456"/>
              <a:gd name="connsiteY24" fmla="*/ 245783 h 1351237"/>
              <a:gd name="connsiteX25" fmla="*/ 6320943 w 7199456"/>
              <a:gd name="connsiteY25" fmla="*/ 189512 h 1351237"/>
              <a:gd name="connsiteX26" fmla="*/ 6391282 w 7199456"/>
              <a:gd name="connsiteY26" fmla="*/ 161377 h 1351237"/>
              <a:gd name="connsiteX27" fmla="*/ 6517891 w 7199456"/>
              <a:gd name="connsiteY27" fmla="*/ 133241 h 1351237"/>
              <a:gd name="connsiteX28" fmla="*/ 6574162 w 7199456"/>
              <a:gd name="connsiteY28" fmla="*/ 105106 h 1351237"/>
              <a:gd name="connsiteX29" fmla="*/ 6799245 w 7199456"/>
              <a:gd name="connsiteY29" fmla="*/ 91038 h 1351237"/>
              <a:gd name="connsiteX30" fmla="*/ 6996192 w 7199456"/>
              <a:gd name="connsiteY30" fmla="*/ 76971 h 1351237"/>
              <a:gd name="connsiteX31" fmla="*/ 7024328 w 7199456"/>
              <a:gd name="connsiteY31" fmla="*/ 48835 h 1351237"/>
              <a:gd name="connsiteX32" fmla="*/ 7038395 w 7199456"/>
              <a:gd name="connsiteY32" fmla="*/ 6632 h 1351237"/>
              <a:gd name="connsiteX33" fmla="*/ 7052463 w 7199456"/>
              <a:gd name="connsiteY33" fmla="*/ 62903 h 1351237"/>
              <a:gd name="connsiteX34" fmla="*/ 7066531 w 7199456"/>
              <a:gd name="connsiteY34" fmla="*/ 189512 h 1351237"/>
              <a:gd name="connsiteX35" fmla="*/ 7108734 w 7199456"/>
              <a:gd name="connsiteY35" fmla="*/ 442731 h 1351237"/>
              <a:gd name="connsiteX36" fmla="*/ 7122802 w 7199456"/>
              <a:gd name="connsiteY36" fmla="*/ 710017 h 1351237"/>
              <a:gd name="connsiteX37" fmla="*/ 7179072 w 7199456"/>
              <a:gd name="connsiteY37" fmla="*/ 921032 h 1351237"/>
              <a:gd name="connsiteX38" fmla="*/ 7193140 w 7199456"/>
              <a:gd name="connsiteY38" fmla="*/ 991371 h 1351237"/>
              <a:gd name="connsiteX39" fmla="*/ 7136869 w 7199456"/>
              <a:gd name="connsiteY39" fmla="*/ 1019506 h 1351237"/>
              <a:gd name="connsiteX40" fmla="*/ 7094666 w 7199456"/>
              <a:gd name="connsiteY40" fmla="*/ 1005438 h 1351237"/>
              <a:gd name="connsiteX41" fmla="*/ 7066531 w 7199456"/>
              <a:gd name="connsiteY41" fmla="*/ 963235 h 1351237"/>
              <a:gd name="connsiteX42" fmla="*/ 6982125 w 7199456"/>
              <a:gd name="connsiteY42" fmla="*/ 921032 h 1351237"/>
              <a:gd name="connsiteX43" fmla="*/ 6771109 w 7199456"/>
              <a:gd name="connsiteY43" fmla="*/ 949168 h 1351237"/>
              <a:gd name="connsiteX44" fmla="*/ 6560094 w 7199456"/>
              <a:gd name="connsiteY44" fmla="*/ 963235 h 1351237"/>
              <a:gd name="connsiteX45" fmla="*/ 6306875 w 7199456"/>
              <a:gd name="connsiteY45" fmla="*/ 1005438 h 1351237"/>
              <a:gd name="connsiteX46" fmla="*/ 6236537 w 7199456"/>
              <a:gd name="connsiteY46" fmla="*/ 1019506 h 1351237"/>
              <a:gd name="connsiteX47" fmla="*/ 6152131 w 7199456"/>
              <a:gd name="connsiteY47" fmla="*/ 1061709 h 1351237"/>
              <a:gd name="connsiteX48" fmla="*/ 5969251 w 7199456"/>
              <a:gd name="connsiteY48" fmla="*/ 1089845 h 1351237"/>
              <a:gd name="connsiteX49" fmla="*/ 3732488 w 7199456"/>
              <a:gd name="connsiteY49" fmla="*/ 1117980 h 1351237"/>
              <a:gd name="connsiteX50" fmla="*/ 3282322 w 7199456"/>
              <a:gd name="connsiteY50" fmla="*/ 1103912 h 1351237"/>
              <a:gd name="connsiteX51" fmla="*/ 2916562 w 7199456"/>
              <a:gd name="connsiteY51" fmla="*/ 1132048 h 1351237"/>
              <a:gd name="connsiteX52" fmla="*/ 722002 w 7199456"/>
              <a:gd name="connsiteY52" fmla="*/ 1132048 h 1351237"/>
              <a:gd name="connsiteX53" fmla="*/ 117091 w 7199456"/>
              <a:gd name="connsiteY53" fmla="*/ 1117980 h 1351237"/>
              <a:gd name="connsiteX54" fmla="*/ 103023 w 7199456"/>
              <a:gd name="connsiteY54" fmla="*/ 1061709 h 1351237"/>
              <a:gd name="connsiteX55" fmla="*/ 60820 w 7199456"/>
              <a:gd name="connsiteY55" fmla="*/ 1047641 h 1351237"/>
              <a:gd name="connsiteX56" fmla="*/ 18617 w 7199456"/>
              <a:gd name="connsiteY56" fmla="*/ 1061709 h 1351237"/>
              <a:gd name="connsiteX0" fmla="*/ 18617 w 7199456"/>
              <a:gd name="connsiteY0" fmla="*/ 1061709 h 1351237"/>
              <a:gd name="connsiteX1" fmla="*/ 46752 w 7199456"/>
              <a:gd name="connsiteY1" fmla="*/ 1019506 h 1351237"/>
              <a:gd name="connsiteX2" fmla="*/ 60820 w 7199456"/>
              <a:gd name="connsiteY2" fmla="*/ 963235 h 1351237"/>
              <a:gd name="connsiteX3" fmla="*/ 88955 w 7199456"/>
              <a:gd name="connsiteY3" fmla="*/ 878829 h 1351237"/>
              <a:gd name="connsiteX4" fmla="*/ 131158 w 7199456"/>
              <a:gd name="connsiteY4" fmla="*/ 344257 h 1351237"/>
              <a:gd name="connsiteX5" fmla="*/ 88955 w 7199456"/>
              <a:gd name="connsiteY5" fmla="*/ 259851 h 1351237"/>
              <a:gd name="connsiteX6" fmla="*/ 88955 w 7199456"/>
              <a:gd name="connsiteY6" fmla="*/ 105106 h 1351237"/>
              <a:gd name="connsiteX7" fmla="*/ 243700 w 7199456"/>
              <a:gd name="connsiteY7" fmla="*/ 133241 h 1351237"/>
              <a:gd name="connsiteX8" fmla="*/ 440648 w 7199456"/>
              <a:gd name="connsiteY8" fmla="*/ 161377 h 1351237"/>
              <a:gd name="connsiteX9" fmla="*/ 722002 w 7199456"/>
              <a:gd name="connsiteY9" fmla="*/ 189512 h 1351237"/>
              <a:gd name="connsiteX10" fmla="*/ 806408 w 7199456"/>
              <a:gd name="connsiteY10" fmla="*/ 203580 h 1351237"/>
              <a:gd name="connsiteX11" fmla="*/ 848611 w 7199456"/>
              <a:gd name="connsiteY11" fmla="*/ 217648 h 1351237"/>
              <a:gd name="connsiteX12" fmla="*/ 1242506 w 7199456"/>
              <a:gd name="connsiteY12" fmla="*/ 231715 h 1351237"/>
              <a:gd name="connsiteX13" fmla="*/ 1340980 w 7199456"/>
              <a:gd name="connsiteY13" fmla="*/ 245783 h 1351237"/>
              <a:gd name="connsiteX14" fmla="*/ 1453522 w 7199456"/>
              <a:gd name="connsiteY14" fmla="*/ 259851 h 1351237"/>
              <a:gd name="connsiteX15" fmla="*/ 1608266 w 7199456"/>
              <a:gd name="connsiteY15" fmla="*/ 287986 h 1351237"/>
              <a:gd name="connsiteX16" fmla="*/ 2297583 w 7199456"/>
              <a:gd name="connsiteY16" fmla="*/ 330189 h 1351237"/>
              <a:gd name="connsiteX17" fmla="*/ 3310457 w 7199456"/>
              <a:gd name="connsiteY17" fmla="*/ 316121 h 1351237"/>
              <a:gd name="connsiteX18" fmla="*/ 3549608 w 7199456"/>
              <a:gd name="connsiteY18" fmla="*/ 302054 h 1351237"/>
              <a:gd name="connsiteX19" fmla="*/ 3591811 w 7199456"/>
              <a:gd name="connsiteY19" fmla="*/ 287986 h 1351237"/>
              <a:gd name="connsiteX20" fmla="*/ 4590617 w 7199456"/>
              <a:gd name="connsiteY20" fmla="*/ 273918 h 1351237"/>
              <a:gd name="connsiteX21" fmla="*/ 5181460 w 7199456"/>
              <a:gd name="connsiteY21" fmla="*/ 287986 h 1351237"/>
              <a:gd name="connsiteX22" fmla="*/ 5237731 w 7199456"/>
              <a:gd name="connsiteY22" fmla="*/ 259851 h 1351237"/>
              <a:gd name="connsiteX23" fmla="*/ 6109928 w 7199456"/>
              <a:gd name="connsiteY23" fmla="*/ 245783 h 1351237"/>
              <a:gd name="connsiteX24" fmla="*/ 6320943 w 7199456"/>
              <a:gd name="connsiteY24" fmla="*/ 189512 h 1351237"/>
              <a:gd name="connsiteX25" fmla="*/ 6391282 w 7199456"/>
              <a:gd name="connsiteY25" fmla="*/ 161377 h 1351237"/>
              <a:gd name="connsiteX26" fmla="*/ 6517891 w 7199456"/>
              <a:gd name="connsiteY26" fmla="*/ 133241 h 1351237"/>
              <a:gd name="connsiteX27" fmla="*/ 6574162 w 7199456"/>
              <a:gd name="connsiteY27" fmla="*/ 105106 h 1351237"/>
              <a:gd name="connsiteX28" fmla="*/ 6799245 w 7199456"/>
              <a:gd name="connsiteY28" fmla="*/ 91038 h 1351237"/>
              <a:gd name="connsiteX29" fmla="*/ 6996192 w 7199456"/>
              <a:gd name="connsiteY29" fmla="*/ 76971 h 1351237"/>
              <a:gd name="connsiteX30" fmla="*/ 7024328 w 7199456"/>
              <a:gd name="connsiteY30" fmla="*/ 48835 h 1351237"/>
              <a:gd name="connsiteX31" fmla="*/ 7038395 w 7199456"/>
              <a:gd name="connsiteY31" fmla="*/ 6632 h 1351237"/>
              <a:gd name="connsiteX32" fmla="*/ 7052463 w 7199456"/>
              <a:gd name="connsiteY32" fmla="*/ 62903 h 1351237"/>
              <a:gd name="connsiteX33" fmla="*/ 7066531 w 7199456"/>
              <a:gd name="connsiteY33" fmla="*/ 189512 h 1351237"/>
              <a:gd name="connsiteX34" fmla="*/ 7108734 w 7199456"/>
              <a:gd name="connsiteY34" fmla="*/ 442731 h 1351237"/>
              <a:gd name="connsiteX35" fmla="*/ 7122802 w 7199456"/>
              <a:gd name="connsiteY35" fmla="*/ 710017 h 1351237"/>
              <a:gd name="connsiteX36" fmla="*/ 7179072 w 7199456"/>
              <a:gd name="connsiteY36" fmla="*/ 921032 h 1351237"/>
              <a:gd name="connsiteX37" fmla="*/ 7193140 w 7199456"/>
              <a:gd name="connsiteY37" fmla="*/ 991371 h 1351237"/>
              <a:gd name="connsiteX38" fmla="*/ 7136869 w 7199456"/>
              <a:gd name="connsiteY38" fmla="*/ 1019506 h 1351237"/>
              <a:gd name="connsiteX39" fmla="*/ 7094666 w 7199456"/>
              <a:gd name="connsiteY39" fmla="*/ 1005438 h 1351237"/>
              <a:gd name="connsiteX40" fmla="*/ 7066531 w 7199456"/>
              <a:gd name="connsiteY40" fmla="*/ 963235 h 1351237"/>
              <a:gd name="connsiteX41" fmla="*/ 6982125 w 7199456"/>
              <a:gd name="connsiteY41" fmla="*/ 921032 h 1351237"/>
              <a:gd name="connsiteX42" fmla="*/ 6771109 w 7199456"/>
              <a:gd name="connsiteY42" fmla="*/ 949168 h 1351237"/>
              <a:gd name="connsiteX43" fmla="*/ 6560094 w 7199456"/>
              <a:gd name="connsiteY43" fmla="*/ 963235 h 1351237"/>
              <a:gd name="connsiteX44" fmla="*/ 6306875 w 7199456"/>
              <a:gd name="connsiteY44" fmla="*/ 1005438 h 1351237"/>
              <a:gd name="connsiteX45" fmla="*/ 6236537 w 7199456"/>
              <a:gd name="connsiteY45" fmla="*/ 1019506 h 1351237"/>
              <a:gd name="connsiteX46" fmla="*/ 6152131 w 7199456"/>
              <a:gd name="connsiteY46" fmla="*/ 1061709 h 1351237"/>
              <a:gd name="connsiteX47" fmla="*/ 5969251 w 7199456"/>
              <a:gd name="connsiteY47" fmla="*/ 1089845 h 1351237"/>
              <a:gd name="connsiteX48" fmla="*/ 3732488 w 7199456"/>
              <a:gd name="connsiteY48" fmla="*/ 1117980 h 1351237"/>
              <a:gd name="connsiteX49" fmla="*/ 3282322 w 7199456"/>
              <a:gd name="connsiteY49" fmla="*/ 1103912 h 1351237"/>
              <a:gd name="connsiteX50" fmla="*/ 2916562 w 7199456"/>
              <a:gd name="connsiteY50" fmla="*/ 1132048 h 1351237"/>
              <a:gd name="connsiteX51" fmla="*/ 722002 w 7199456"/>
              <a:gd name="connsiteY51" fmla="*/ 1132048 h 1351237"/>
              <a:gd name="connsiteX52" fmla="*/ 117091 w 7199456"/>
              <a:gd name="connsiteY52" fmla="*/ 1117980 h 1351237"/>
              <a:gd name="connsiteX53" fmla="*/ 103023 w 7199456"/>
              <a:gd name="connsiteY53" fmla="*/ 1061709 h 1351237"/>
              <a:gd name="connsiteX54" fmla="*/ 60820 w 7199456"/>
              <a:gd name="connsiteY54" fmla="*/ 1047641 h 1351237"/>
              <a:gd name="connsiteX55" fmla="*/ 18617 w 7199456"/>
              <a:gd name="connsiteY55" fmla="*/ 1061709 h 1351237"/>
              <a:gd name="connsiteX0" fmla="*/ 18617 w 7199456"/>
              <a:gd name="connsiteY0" fmla="*/ 1061709 h 1351237"/>
              <a:gd name="connsiteX1" fmla="*/ 46752 w 7199456"/>
              <a:gd name="connsiteY1" fmla="*/ 1019506 h 1351237"/>
              <a:gd name="connsiteX2" fmla="*/ 60820 w 7199456"/>
              <a:gd name="connsiteY2" fmla="*/ 963235 h 1351237"/>
              <a:gd name="connsiteX3" fmla="*/ 131158 w 7199456"/>
              <a:gd name="connsiteY3" fmla="*/ 344257 h 1351237"/>
              <a:gd name="connsiteX4" fmla="*/ 88955 w 7199456"/>
              <a:gd name="connsiteY4" fmla="*/ 259851 h 1351237"/>
              <a:gd name="connsiteX5" fmla="*/ 88955 w 7199456"/>
              <a:gd name="connsiteY5" fmla="*/ 105106 h 1351237"/>
              <a:gd name="connsiteX6" fmla="*/ 243700 w 7199456"/>
              <a:gd name="connsiteY6" fmla="*/ 133241 h 1351237"/>
              <a:gd name="connsiteX7" fmla="*/ 440648 w 7199456"/>
              <a:gd name="connsiteY7" fmla="*/ 161377 h 1351237"/>
              <a:gd name="connsiteX8" fmla="*/ 722002 w 7199456"/>
              <a:gd name="connsiteY8" fmla="*/ 189512 h 1351237"/>
              <a:gd name="connsiteX9" fmla="*/ 806408 w 7199456"/>
              <a:gd name="connsiteY9" fmla="*/ 203580 h 1351237"/>
              <a:gd name="connsiteX10" fmla="*/ 848611 w 7199456"/>
              <a:gd name="connsiteY10" fmla="*/ 217648 h 1351237"/>
              <a:gd name="connsiteX11" fmla="*/ 1242506 w 7199456"/>
              <a:gd name="connsiteY11" fmla="*/ 231715 h 1351237"/>
              <a:gd name="connsiteX12" fmla="*/ 1340980 w 7199456"/>
              <a:gd name="connsiteY12" fmla="*/ 245783 h 1351237"/>
              <a:gd name="connsiteX13" fmla="*/ 1453522 w 7199456"/>
              <a:gd name="connsiteY13" fmla="*/ 259851 h 1351237"/>
              <a:gd name="connsiteX14" fmla="*/ 1608266 w 7199456"/>
              <a:gd name="connsiteY14" fmla="*/ 287986 h 1351237"/>
              <a:gd name="connsiteX15" fmla="*/ 2297583 w 7199456"/>
              <a:gd name="connsiteY15" fmla="*/ 330189 h 1351237"/>
              <a:gd name="connsiteX16" fmla="*/ 3310457 w 7199456"/>
              <a:gd name="connsiteY16" fmla="*/ 316121 h 1351237"/>
              <a:gd name="connsiteX17" fmla="*/ 3549608 w 7199456"/>
              <a:gd name="connsiteY17" fmla="*/ 302054 h 1351237"/>
              <a:gd name="connsiteX18" fmla="*/ 3591811 w 7199456"/>
              <a:gd name="connsiteY18" fmla="*/ 287986 h 1351237"/>
              <a:gd name="connsiteX19" fmla="*/ 4590617 w 7199456"/>
              <a:gd name="connsiteY19" fmla="*/ 273918 h 1351237"/>
              <a:gd name="connsiteX20" fmla="*/ 5181460 w 7199456"/>
              <a:gd name="connsiteY20" fmla="*/ 287986 h 1351237"/>
              <a:gd name="connsiteX21" fmla="*/ 5237731 w 7199456"/>
              <a:gd name="connsiteY21" fmla="*/ 259851 h 1351237"/>
              <a:gd name="connsiteX22" fmla="*/ 6109928 w 7199456"/>
              <a:gd name="connsiteY22" fmla="*/ 245783 h 1351237"/>
              <a:gd name="connsiteX23" fmla="*/ 6320943 w 7199456"/>
              <a:gd name="connsiteY23" fmla="*/ 189512 h 1351237"/>
              <a:gd name="connsiteX24" fmla="*/ 6391282 w 7199456"/>
              <a:gd name="connsiteY24" fmla="*/ 161377 h 1351237"/>
              <a:gd name="connsiteX25" fmla="*/ 6517891 w 7199456"/>
              <a:gd name="connsiteY25" fmla="*/ 133241 h 1351237"/>
              <a:gd name="connsiteX26" fmla="*/ 6574162 w 7199456"/>
              <a:gd name="connsiteY26" fmla="*/ 105106 h 1351237"/>
              <a:gd name="connsiteX27" fmla="*/ 6799245 w 7199456"/>
              <a:gd name="connsiteY27" fmla="*/ 91038 h 1351237"/>
              <a:gd name="connsiteX28" fmla="*/ 6996192 w 7199456"/>
              <a:gd name="connsiteY28" fmla="*/ 76971 h 1351237"/>
              <a:gd name="connsiteX29" fmla="*/ 7024328 w 7199456"/>
              <a:gd name="connsiteY29" fmla="*/ 48835 h 1351237"/>
              <a:gd name="connsiteX30" fmla="*/ 7038395 w 7199456"/>
              <a:gd name="connsiteY30" fmla="*/ 6632 h 1351237"/>
              <a:gd name="connsiteX31" fmla="*/ 7052463 w 7199456"/>
              <a:gd name="connsiteY31" fmla="*/ 62903 h 1351237"/>
              <a:gd name="connsiteX32" fmla="*/ 7066531 w 7199456"/>
              <a:gd name="connsiteY32" fmla="*/ 189512 h 1351237"/>
              <a:gd name="connsiteX33" fmla="*/ 7108734 w 7199456"/>
              <a:gd name="connsiteY33" fmla="*/ 442731 h 1351237"/>
              <a:gd name="connsiteX34" fmla="*/ 7122802 w 7199456"/>
              <a:gd name="connsiteY34" fmla="*/ 710017 h 1351237"/>
              <a:gd name="connsiteX35" fmla="*/ 7179072 w 7199456"/>
              <a:gd name="connsiteY35" fmla="*/ 921032 h 1351237"/>
              <a:gd name="connsiteX36" fmla="*/ 7193140 w 7199456"/>
              <a:gd name="connsiteY36" fmla="*/ 991371 h 1351237"/>
              <a:gd name="connsiteX37" fmla="*/ 7136869 w 7199456"/>
              <a:gd name="connsiteY37" fmla="*/ 1019506 h 1351237"/>
              <a:gd name="connsiteX38" fmla="*/ 7094666 w 7199456"/>
              <a:gd name="connsiteY38" fmla="*/ 1005438 h 1351237"/>
              <a:gd name="connsiteX39" fmla="*/ 7066531 w 7199456"/>
              <a:gd name="connsiteY39" fmla="*/ 963235 h 1351237"/>
              <a:gd name="connsiteX40" fmla="*/ 6982125 w 7199456"/>
              <a:gd name="connsiteY40" fmla="*/ 921032 h 1351237"/>
              <a:gd name="connsiteX41" fmla="*/ 6771109 w 7199456"/>
              <a:gd name="connsiteY41" fmla="*/ 949168 h 1351237"/>
              <a:gd name="connsiteX42" fmla="*/ 6560094 w 7199456"/>
              <a:gd name="connsiteY42" fmla="*/ 963235 h 1351237"/>
              <a:gd name="connsiteX43" fmla="*/ 6306875 w 7199456"/>
              <a:gd name="connsiteY43" fmla="*/ 1005438 h 1351237"/>
              <a:gd name="connsiteX44" fmla="*/ 6236537 w 7199456"/>
              <a:gd name="connsiteY44" fmla="*/ 1019506 h 1351237"/>
              <a:gd name="connsiteX45" fmla="*/ 6152131 w 7199456"/>
              <a:gd name="connsiteY45" fmla="*/ 1061709 h 1351237"/>
              <a:gd name="connsiteX46" fmla="*/ 5969251 w 7199456"/>
              <a:gd name="connsiteY46" fmla="*/ 1089845 h 1351237"/>
              <a:gd name="connsiteX47" fmla="*/ 3732488 w 7199456"/>
              <a:gd name="connsiteY47" fmla="*/ 1117980 h 1351237"/>
              <a:gd name="connsiteX48" fmla="*/ 3282322 w 7199456"/>
              <a:gd name="connsiteY48" fmla="*/ 1103912 h 1351237"/>
              <a:gd name="connsiteX49" fmla="*/ 2916562 w 7199456"/>
              <a:gd name="connsiteY49" fmla="*/ 1132048 h 1351237"/>
              <a:gd name="connsiteX50" fmla="*/ 722002 w 7199456"/>
              <a:gd name="connsiteY50" fmla="*/ 1132048 h 1351237"/>
              <a:gd name="connsiteX51" fmla="*/ 117091 w 7199456"/>
              <a:gd name="connsiteY51" fmla="*/ 1117980 h 1351237"/>
              <a:gd name="connsiteX52" fmla="*/ 103023 w 7199456"/>
              <a:gd name="connsiteY52" fmla="*/ 1061709 h 1351237"/>
              <a:gd name="connsiteX53" fmla="*/ 60820 w 7199456"/>
              <a:gd name="connsiteY53" fmla="*/ 1047641 h 1351237"/>
              <a:gd name="connsiteX54" fmla="*/ 18617 w 7199456"/>
              <a:gd name="connsiteY54" fmla="*/ 1061709 h 1351237"/>
              <a:gd name="connsiteX0" fmla="*/ 18617 w 7199456"/>
              <a:gd name="connsiteY0" fmla="*/ 1061709 h 1351237"/>
              <a:gd name="connsiteX1" fmla="*/ 46752 w 7199456"/>
              <a:gd name="connsiteY1" fmla="*/ 1019506 h 1351237"/>
              <a:gd name="connsiteX2" fmla="*/ 60820 w 7199456"/>
              <a:gd name="connsiteY2" fmla="*/ 963235 h 1351237"/>
              <a:gd name="connsiteX3" fmla="*/ 131158 w 7199456"/>
              <a:gd name="connsiteY3" fmla="*/ 344257 h 1351237"/>
              <a:gd name="connsiteX4" fmla="*/ 88955 w 7199456"/>
              <a:gd name="connsiteY4" fmla="*/ 259851 h 1351237"/>
              <a:gd name="connsiteX5" fmla="*/ 88955 w 7199456"/>
              <a:gd name="connsiteY5" fmla="*/ 105106 h 1351237"/>
              <a:gd name="connsiteX6" fmla="*/ 243700 w 7199456"/>
              <a:gd name="connsiteY6" fmla="*/ 133241 h 1351237"/>
              <a:gd name="connsiteX7" fmla="*/ 440648 w 7199456"/>
              <a:gd name="connsiteY7" fmla="*/ 161377 h 1351237"/>
              <a:gd name="connsiteX8" fmla="*/ 722002 w 7199456"/>
              <a:gd name="connsiteY8" fmla="*/ 189512 h 1351237"/>
              <a:gd name="connsiteX9" fmla="*/ 806408 w 7199456"/>
              <a:gd name="connsiteY9" fmla="*/ 203580 h 1351237"/>
              <a:gd name="connsiteX10" fmla="*/ 848611 w 7199456"/>
              <a:gd name="connsiteY10" fmla="*/ 217648 h 1351237"/>
              <a:gd name="connsiteX11" fmla="*/ 1242506 w 7199456"/>
              <a:gd name="connsiteY11" fmla="*/ 231715 h 1351237"/>
              <a:gd name="connsiteX12" fmla="*/ 1340980 w 7199456"/>
              <a:gd name="connsiteY12" fmla="*/ 245783 h 1351237"/>
              <a:gd name="connsiteX13" fmla="*/ 1453522 w 7199456"/>
              <a:gd name="connsiteY13" fmla="*/ 259851 h 1351237"/>
              <a:gd name="connsiteX14" fmla="*/ 1608266 w 7199456"/>
              <a:gd name="connsiteY14" fmla="*/ 287986 h 1351237"/>
              <a:gd name="connsiteX15" fmla="*/ 2297583 w 7199456"/>
              <a:gd name="connsiteY15" fmla="*/ 330189 h 1351237"/>
              <a:gd name="connsiteX16" fmla="*/ 3310457 w 7199456"/>
              <a:gd name="connsiteY16" fmla="*/ 316121 h 1351237"/>
              <a:gd name="connsiteX17" fmla="*/ 3549608 w 7199456"/>
              <a:gd name="connsiteY17" fmla="*/ 302054 h 1351237"/>
              <a:gd name="connsiteX18" fmla="*/ 3591811 w 7199456"/>
              <a:gd name="connsiteY18" fmla="*/ 287986 h 1351237"/>
              <a:gd name="connsiteX19" fmla="*/ 4590617 w 7199456"/>
              <a:gd name="connsiteY19" fmla="*/ 273918 h 1351237"/>
              <a:gd name="connsiteX20" fmla="*/ 5181460 w 7199456"/>
              <a:gd name="connsiteY20" fmla="*/ 287986 h 1351237"/>
              <a:gd name="connsiteX21" fmla="*/ 5237731 w 7199456"/>
              <a:gd name="connsiteY21" fmla="*/ 259851 h 1351237"/>
              <a:gd name="connsiteX22" fmla="*/ 6109928 w 7199456"/>
              <a:gd name="connsiteY22" fmla="*/ 245783 h 1351237"/>
              <a:gd name="connsiteX23" fmla="*/ 6320943 w 7199456"/>
              <a:gd name="connsiteY23" fmla="*/ 189512 h 1351237"/>
              <a:gd name="connsiteX24" fmla="*/ 6391282 w 7199456"/>
              <a:gd name="connsiteY24" fmla="*/ 161377 h 1351237"/>
              <a:gd name="connsiteX25" fmla="*/ 6517891 w 7199456"/>
              <a:gd name="connsiteY25" fmla="*/ 133241 h 1351237"/>
              <a:gd name="connsiteX26" fmla="*/ 6574162 w 7199456"/>
              <a:gd name="connsiteY26" fmla="*/ 105106 h 1351237"/>
              <a:gd name="connsiteX27" fmla="*/ 6799245 w 7199456"/>
              <a:gd name="connsiteY27" fmla="*/ 91038 h 1351237"/>
              <a:gd name="connsiteX28" fmla="*/ 6996192 w 7199456"/>
              <a:gd name="connsiteY28" fmla="*/ 76971 h 1351237"/>
              <a:gd name="connsiteX29" fmla="*/ 7024328 w 7199456"/>
              <a:gd name="connsiteY29" fmla="*/ 48835 h 1351237"/>
              <a:gd name="connsiteX30" fmla="*/ 7038395 w 7199456"/>
              <a:gd name="connsiteY30" fmla="*/ 6632 h 1351237"/>
              <a:gd name="connsiteX31" fmla="*/ 7052463 w 7199456"/>
              <a:gd name="connsiteY31" fmla="*/ 62903 h 1351237"/>
              <a:gd name="connsiteX32" fmla="*/ 7066531 w 7199456"/>
              <a:gd name="connsiteY32" fmla="*/ 189512 h 1351237"/>
              <a:gd name="connsiteX33" fmla="*/ 7108734 w 7199456"/>
              <a:gd name="connsiteY33" fmla="*/ 442731 h 1351237"/>
              <a:gd name="connsiteX34" fmla="*/ 7122802 w 7199456"/>
              <a:gd name="connsiteY34" fmla="*/ 710017 h 1351237"/>
              <a:gd name="connsiteX35" fmla="*/ 7179072 w 7199456"/>
              <a:gd name="connsiteY35" fmla="*/ 921032 h 1351237"/>
              <a:gd name="connsiteX36" fmla="*/ 7193140 w 7199456"/>
              <a:gd name="connsiteY36" fmla="*/ 991371 h 1351237"/>
              <a:gd name="connsiteX37" fmla="*/ 7136869 w 7199456"/>
              <a:gd name="connsiteY37" fmla="*/ 1019506 h 1351237"/>
              <a:gd name="connsiteX38" fmla="*/ 7094666 w 7199456"/>
              <a:gd name="connsiteY38" fmla="*/ 1005438 h 1351237"/>
              <a:gd name="connsiteX39" fmla="*/ 7066531 w 7199456"/>
              <a:gd name="connsiteY39" fmla="*/ 963235 h 1351237"/>
              <a:gd name="connsiteX40" fmla="*/ 6982125 w 7199456"/>
              <a:gd name="connsiteY40" fmla="*/ 921032 h 1351237"/>
              <a:gd name="connsiteX41" fmla="*/ 6771109 w 7199456"/>
              <a:gd name="connsiteY41" fmla="*/ 949168 h 1351237"/>
              <a:gd name="connsiteX42" fmla="*/ 6560094 w 7199456"/>
              <a:gd name="connsiteY42" fmla="*/ 963235 h 1351237"/>
              <a:gd name="connsiteX43" fmla="*/ 6306875 w 7199456"/>
              <a:gd name="connsiteY43" fmla="*/ 1005438 h 1351237"/>
              <a:gd name="connsiteX44" fmla="*/ 6236537 w 7199456"/>
              <a:gd name="connsiteY44" fmla="*/ 1019506 h 1351237"/>
              <a:gd name="connsiteX45" fmla="*/ 6152131 w 7199456"/>
              <a:gd name="connsiteY45" fmla="*/ 1061709 h 1351237"/>
              <a:gd name="connsiteX46" fmla="*/ 5969251 w 7199456"/>
              <a:gd name="connsiteY46" fmla="*/ 1089845 h 1351237"/>
              <a:gd name="connsiteX47" fmla="*/ 3732488 w 7199456"/>
              <a:gd name="connsiteY47" fmla="*/ 1117980 h 1351237"/>
              <a:gd name="connsiteX48" fmla="*/ 3282322 w 7199456"/>
              <a:gd name="connsiteY48" fmla="*/ 1103912 h 1351237"/>
              <a:gd name="connsiteX49" fmla="*/ 2916562 w 7199456"/>
              <a:gd name="connsiteY49" fmla="*/ 1132048 h 1351237"/>
              <a:gd name="connsiteX50" fmla="*/ 722002 w 7199456"/>
              <a:gd name="connsiteY50" fmla="*/ 1132048 h 1351237"/>
              <a:gd name="connsiteX51" fmla="*/ 117091 w 7199456"/>
              <a:gd name="connsiteY51" fmla="*/ 1117980 h 1351237"/>
              <a:gd name="connsiteX52" fmla="*/ 103023 w 7199456"/>
              <a:gd name="connsiteY52" fmla="*/ 1061709 h 1351237"/>
              <a:gd name="connsiteX53" fmla="*/ 60820 w 7199456"/>
              <a:gd name="connsiteY53" fmla="*/ 1047641 h 1351237"/>
              <a:gd name="connsiteX54" fmla="*/ 18617 w 7199456"/>
              <a:gd name="connsiteY54" fmla="*/ 1061709 h 1351237"/>
              <a:gd name="connsiteX0" fmla="*/ 2345 w 7183184"/>
              <a:gd name="connsiteY0" fmla="*/ 1061709 h 1351237"/>
              <a:gd name="connsiteX1" fmla="*/ 30480 w 7183184"/>
              <a:gd name="connsiteY1" fmla="*/ 1019506 h 1351237"/>
              <a:gd name="connsiteX2" fmla="*/ 44548 w 7183184"/>
              <a:gd name="connsiteY2" fmla="*/ 963235 h 1351237"/>
              <a:gd name="connsiteX3" fmla="*/ 114886 w 7183184"/>
              <a:gd name="connsiteY3" fmla="*/ 344257 h 1351237"/>
              <a:gd name="connsiteX4" fmla="*/ 72683 w 7183184"/>
              <a:gd name="connsiteY4" fmla="*/ 259851 h 1351237"/>
              <a:gd name="connsiteX5" fmla="*/ 72683 w 7183184"/>
              <a:gd name="connsiteY5" fmla="*/ 105106 h 1351237"/>
              <a:gd name="connsiteX6" fmla="*/ 227428 w 7183184"/>
              <a:gd name="connsiteY6" fmla="*/ 133241 h 1351237"/>
              <a:gd name="connsiteX7" fmla="*/ 424376 w 7183184"/>
              <a:gd name="connsiteY7" fmla="*/ 161377 h 1351237"/>
              <a:gd name="connsiteX8" fmla="*/ 705730 w 7183184"/>
              <a:gd name="connsiteY8" fmla="*/ 189512 h 1351237"/>
              <a:gd name="connsiteX9" fmla="*/ 790136 w 7183184"/>
              <a:gd name="connsiteY9" fmla="*/ 203580 h 1351237"/>
              <a:gd name="connsiteX10" fmla="*/ 832339 w 7183184"/>
              <a:gd name="connsiteY10" fmla="*/ 217648 h 1351237"/>
              <a:gd name="connsiteX11" fmla="*/ 1226234 w 7183184"/>
              <a:gd name="connsiteY11" fmla="*/ 231715 h 1351237"/>
              <a:gd name="connsiteX12" fmla="*/ 1324708 w 7183184"/>
              <a:gd name="connsiteY12" fmla="*/ 245783 h 1351237"/>
              <a:gd name="connsiteX13" fmla="*/ 1437250 w 7183184"/>
              <a:gd name="connsiteY13" fmla="*/ 259851 h 1351237"/>
              <a:gd name="connsiteX14" fmla="*/ 1591994 w 7183184"/>
              <a:gd name="connsiteY14" fmla="*/ 287986 h 1351237"/>
              <a:gd name="connsiteX15" fmla="*/ 2281311 w 7183184"/>
              <a:gd name="connsiteY15" fmla="*/ 330189 h 1351237"/>
              <a:gd name="connsiteX16" fmla="*/ 3294185 w 7183184"/>
              <a:gd name="connsiteY16" fmla="*/ 316121 h 1351237"/>
              <a:gd name="connsiteX17" fmla="*/ 3533336 w 7183184"/>
              <a:gd name="connsiteY17" fmla="*/ 302054 h 1351237"/>
              <a:gd name="connsiteX18" fmla="*/ 3575539 w 7183184"/>
              <a:gd name="connsiteY18" fmla="*/ 287986 h 1351237"/>
              <a:gd name="connsiteX19" fmla="*/ 4574345 w 7183184"/>
              <a:gd name="connsiteY19" fmla="*/ 273918 h 1351237"/>
              <a:gd name="connsiteX20" fmla="*/ 5165188 w 7183184"/>
              <a:gd name="connsiteY20" fmla="*/ 287986 h 1351237"/>
              <a:gd name="connsiteX21" fmla="*/ 5221459 w 7183184"/>
              <a:gd name="connsiteY21" fmla="*/ 259851 h 1351237"/>
              <a:gd name="connsiteX22" fmla="*/ 6093656 w 7183184"/>
              <a:gd name="connsiteY22" fmla="*/ 245783 h 1351237"/>
              <a:gd name="connsiteX23" fmla="*/ 6304671 w 7183184"/>
              <a:gd name="connsiteY23" fmla="*/ 189512 h 1351237"/>
              <a:gd name="connsiteX24" fmla="*/ 6375010 w 7183184"/>
              <a:gd name="connsiteY24" fmla="*/ 161377 h 1351237"/>
              <a:gd name="connsiteX25" fmla="*/ 6501619 w 7183184"/>
              <a:gd name="connsiteY25" fmla="*/ 133241 h 1351237"/>
              <a:gd name="connsiteX26" fmla="*/ 6557890 w 7183184"/>
              <a:gd name="connsiteY26" fmla="*/ 105106 h 1351237"/>
              <a:gd name="connsiteX27" fmla="*/ 6782973 w 7183184"/>
              <a:gd name="connsiteY27" fmla="*/ 91038 h 1351237"/>
              <a:gd name="connsiteX28" fmla="*/ 6979920 w 7183184"/>
              <a:gd name="connsiteY28" fmla="*/ 76971 h 1351237"/>
              <a:gd name="connsiteX29" fmla="*/ 7008056 w 7183184"/>
              <a:gd name="connsiteY29" fmla="*/ 48835 h 1351237"/>
              <a:gd name="connsiteX30" fmla="*/ 7022123 w 7183184"/>
              <a:gd name="connsiteY30" fmla="*/ 6632 h 1351237"/>
              <a:gd name="connsiteX31" fmla="*/ 7036191 w 7183184"/>
              <a:gd name="connsiteY31" fmla="*/ 62903 h 1351237"/>
              <a:gd name="connsiteX32" fmla="*/ 7050259 w 7183184"/>
              <a:gd name="connsiteY32" fmla="*/ 189512 h 1351237"/>
              <a:gd name="connsiteX33" fmla="*/ 7092462 w 7183184"/>
              <a:gd name="connsiteY33" fmla="*/ 442731 h 1351237"/>
              <a:gd name="connsiteX34" fmla="*/ 7106530 w 7183184"/>
              <a:gd name="connsiteY34" fmla="*/ 710017 h 1351237"/>
              <a:gd name="connsiteX35" fmla="*/ 7162800 w 7183184"/>
              <a:gd name="connsiteY35" fmla="*/ 921032 h 1351237"/>
              <a:gd name="connsiteX36" fmla="*/ 7176868 w 7183184"/>
              <a:gd name="connsiteY36" fmla="*/ 991371 h 1351237"/>
              <a:gd name="connsiteX37" fmla="*/ 7120597 w 7183184"/>
              <a:gd name="connsiteY37" fmla="*/ 1019506 h 1351237"/>
              <a:gd name="connsiteX38" fmla="*/ 7078394 w 7183184"/>
              <a:gd name="connsiteY38" fmla="*/ 1005438 h 1351237"/>
              <a:gd name="connsiteX39" fmla="*/ 7050259 w 7183184"/>
              <a:gd name="connsiteY39" fmla="*/ 963235 h 1351237"/>
              <a:gd name="connsiteX40" fmla="*/ 6965853 w 7183184"/>
              <a:gd name="connsiteY40" fmla="*/ 921032 h 1351237"/>
              <a:gd name="connsiteX41" fmla="*/ 6754837 w 7183184"/>
              <a:gd name="connsiteY41" fmla="*/ 949168 h 1351237"/>
              <a:gd name="connsiteX42" fmla="*/ 6543822 w 7183184"/>
              <a:gd name="connsiteY42" fmla="*/ 963235 h 1351237"/>
              <a:gd name="connsiteX43" fmla="*/ 6290603 w 7183184"/>
              <a:gd name="connsiteY43" fmla="*/ 1005438 h 1351237"/>
              <a:gd name="connsiteX44" fmla="*/ 6220265 w 7183184"/>
              <a:gd name="connsiteY44" fmla="*/ 1019506 h 1351237"/>
              <a:gd name="connsiteX45" fmla="*/ 6135859 w 7183184"/>
              <a:gd name="connsiteY45" fmla="*/ 1061709 h 1351237"/>
              <a:gd name="connsiteX46" fmla="*/ 5952979 w 7183184"/>
              <a:gd name="connsiteY46" fmla="*/ 1089845 h 1351237"/>
              <a:gd name="connsiteX47" fmla="*/ 3716216 w 7183184"/>
              <a:gd name="connsiteY47" fmla="*/ 1117980 h 1351237"/>
              <a:gd name="connsiteX48" fmla="*/ 3266050 w 7183184"/>
              <a:gd name="connsiteY48" fmla="*/ 1103912 h 1351237"/>
              <a:gd name="connsiteX49" fmla="*/ 2900290 w 7183184"/>
              <a:gd name="connsiteY49" fmla="*/ 1132048 h 1351237"/>
              <a:gd name="connsiteX50" fmla="*/ 705730 w 7183184"/>
              <a:gd name="connsiteY50" fmla="*/ 1132048 h 1351237"/>
              <a:gd name="connsiteX51" fmla="*/ 100819 w 7183184"/>
              <a:gd name="connsiteY51" fmla="*/ 1117980 h 1351237"/>
              <a:gd name="connsiteX52" fmla="*/ 86751 w 7183184"/>
              <a:gd name="connsiteY52" fmla="*/ 1061709 h 1351237"/>
              <a:gd name="connsiteX53" fmla="*/ 2345 w 7183184"/>
              <a:gd name="connsiteY53" fmla="*/ 1061709 h 1351237"/>
              <a:gd name="connsiteX0" fmla="*/ 18757 w 7199596"/>
              <a:gd name="connsiteY0" fmla="*/ 1061709 h 1351237"/>
              <a:gd name="connsiteX1" fmla="*/ 46892 w 7199596"/>
              <a:gd name="connsiteY1" fmla="*/ 1019506 h 1351237"/>
              <a:gd name="connsiteX2" fmla="*/ 60960 w 7199596"/>
              <a:gd name="connsiteY2" fmla="*/ 963235 h 1351237"/>
              <a:gd name="connsiteX3" fmla="*/ 131298 w 7199596"/>
              <a:gd name="connsiteY3" fmla="*/ 344257 h 1351237"/>
              <a:gd name="connsiteX4" fmla="*/ 89095 w 7199596"/>
              <a:gd name="connsiteY4" fmla="*/ 259851 h 1351237"/>
              <a:gd name="connsiteX5" fmla="*/ 89095 w 7199596"/>
              <a:gd name="connsiteY5" fmla="*/ 105106 h 1351237"/>
              <a:gd name="connsiteX6" fmla="*/ 243840 w 7199596"/>
              <a:gd name="connsiteY6" fmla="*/ 133241 h 1351237"/>
              <a:gd name="connsiteX7" fmla="*/ 440788 w 7199596"/>
              <a:gd name="connsiteY7" fmla="*/ 161377 h 1351237"/>
              <a:gd name="connsiteX8" fmla="*/ 722142 w 7199596"/>
              <a:gd name="connsiteY8" fmla="*/ 189512 h 1351237"/>
              <a:gd name="connsiteX9" fmla="*/ 806548 w 7199596"/>
              <a:gd name="connsiteY9" fmla="*/ 203580 h 1351237"/>
              <a:gd name="connsiteX10" fmla="*/ 848751 w 7199596"/>
              <a:gd name="connsiteY10" fmla="*/ 217648 h 1351237"/>
              <a:gd name="connsiteX11" fmla="*/ 1242646 w 7199596"/>
              <a:gd name="connsiteY11" fmla="*/ 231715 h 1351237"/>
              <a:gd name="connsiteX12" fmla="*/ 1341120 w 7199596"/>
              <a:gd name="connsiteY12" fmla="*/ 245783 h 1351237"/>
              <a:gd name="connsiteX13" fmla="*/ 1453662 w 7199596"/>
              <a:gd name="connsiteY13" fmla="*/ 259851 h 1351237"/>
              <a:gd name="connsiteX14" fmla="*/ 1608406 w 7199596"/>
              <a:gd name="connsiteY14" fmla="*/ 287986 h 1351237"/>
              <a:gd name="connsiteX15" fmla="*/ 2297723 w 7199596"/>
              <a:gd name="connsiteY15" fmla="*/ 330189 h 1351237"/>
              <a:gd name="connsiteX16" fmla="*/ 3310597 w 7199596"/>
              <a:gd name="connsiteY16" fmla="*/ 316121 h 1351237"/>
              <a:gd name="connsiteX17" fmla="*/ 3549748 w 7199596"/>
              <a:gd name="connsiteY17" fmla="*/ 302054 h 1351237"/>
              <a:gd name="connsiteX18" fmla="*/ 3591951 w 7199596"/>
              <a:gd name="connsiteY18" fmla="*/ 287986 h 1351237"/>
              <a:gd name="connsiteX19" fmla="*/ 4590757 w 7199596"/>
              <a:gd name="connsiteY19" fmla="*/ 273918 h 1351237"/>
              <a:gd name="connsiteX20" fmla="*/ 5181600 w 7199596"/>
              <a:gd name="connsiteY20" fmla="*/ 287986 h 1351237"/>
              <a:gd name="connsiteX21" fmla="*/ 5237871 w 7199596"/>
              <a:gd name="connsiteY21" fmla="*/ 259851 h 1351237"/>
              <a:gd name="connsiteX22" fmla="*/ 6110068 w 7199596"/>
              <a:gd name="connsiteY22" fmla="*/ 245783 h 1351237"/>
              <a:gd name="connsiteX23" fmla="*/ 6321083 w 7199596"/>
              <a:gd name="connsiteY23" fmla="*/ 189512 h 1351237"/>
              <a:gd name="connsiteX24" fmla="*/ 6391422 w 7199596"/>
              <a:gd name="connsiteY24" fmla="*/ 161377 h 1351237"/>
              <a:gd name="connsiteX25" fmla="*/ 6518031 w 7199596"/>
              <a:gd name="connsiteY25" fmla="*/ 133241 h 1351237"/>
              <a:gd name="connsiteX26" fmla="*/ 6574302 w 7199596"/>
              <a:gd name="connsiteY26" fmla="*/ 105106 h 1351237"/>
              <a:gd name="connsiteX27" fmla="*/ 6799385 w 7199596"/>
              <a:gd name="connsiteY27" fmla="*/ 91038 h 1351237"/>
              <a:gd name="connsiteX28" fmla="*/ 6996332 w 7199596"/>
              <a:gd name="connsiteY28" fmla="*/ 76971 h 1351237"/>
              <a:gd name="connsiteX29" fmla="*/ 7024468 w 7199596"/>
              <a:gd name="connsiteY29" fmla="*/ 48835 h 1351237"/>
              <a:gd name="connsiteX30" fmla="*/ 7038535 w 7199596"/>
              <a:gd name="connsiteY30" fmla="*/ 6632 h 1351237"/>
              <a:gd name="connsiteX31" fmla="*/ 7052603 w 7199596"/>
              <a:gd name="connsiteY31" fmla="*/ 62903 h 1351237"/>
              <a:gd name="connsiteX32" fmla="*/ 7066671 w 7199596"/>
              <a:gd name="connsiteY32" fmla="*/ 189512 h 1351237"/>
              <a:gd name="connsiteX33" fmla="*/ 7108874 w 7199596"/>
              <a:gd name="connsiteY33" fmla="*/ 442731 h 1351237"/>
              <a:gd name="connsiteX34" fmla="*/ 7122942 w 7199596"/>
              <a:gd name="connsiteY34" fmla="*/ 710017 h 1351237"/>
              <a:gd name="connsiteX35" fmla="*/ 7179212 w 7199596"/>
              <a:gd name="connsiteY35" fmla="*/ 921032 h 1351237"/>
              <a:gd name="connsiteX36" fmla="*/ 7193280 w 7199596"/>
              <a:gd name="connsiteY36" fmla="*/ 991371 h 1351237"/>
              <a:gd name="connsiteX37" fmla="*/ 7137009 w 7199596"/>
              <a:gd name="connsiteY37" fmla="*/ 1019506 h 1351237"/>
              <a:gd name="connsiteX38" fmla="*/ 7094806 w 7199596"/>
              <a:gd name="connsiteY38" fmla="*/ 1005438 h 1351237"/>
              <a:gd name="connsiteX39" fmla="*/ 7066671 w 7199596"/>
              <a:gd name="connsiteY39" fmla="*/ 963235 h 1351237"/>
              <a:gd name="connsiteX40" fmla="*/ 6982265 w 7199596"/>
              <a:gd name="connsiteY40" fmla="*/ 921032 h 1351237"/>
              <a:gd name="connsiteX41" fmla="*/ 6771249 w 7199596"/>
              <a:gd name="connsiteY41" fmla="*/ 949168 h 1351237"/>
              <a:gd name="connsiteX42" fmla="*/ 6560234 w 7199596"/>
              <a:gd name="connsiteY42" fmla="*/ 963235 h 1351237"/>
              <a:gd name="connsiteX43" fmla="*/ 6307015 w 7199596"/>
              <a:gd name="connsiteY43" fmla="*/ 1005438 h 1351237"/>
              <a:gd name="connsiteX44" fmla="*/ 6236677 w 7199596"/>
              <a:gd name="connsiteY44" fmla="*/ 1019506 h 1351237"/>
              <a:gd name="connsiteX45" fmla="*/ 6152271 w 7199596"/>
              <a:gd name="connsiteY45" fmla="*/ 1061709 h 1351237"/>
              <a:gd name="connsiteX46" fmla="*/ 5969391 w 7199596"/>
              <a:gd name="connsiteY46" fmla="*/ 1089845 h 1351237"/>
              <a:gd name="connsiteX47" fmla="*/ 3732628 w 7199596"/>
              <a:gd name="connsiteY47" fmla="*/ 1117980 h 1351237"/>
              <a:gd name="connsiteX48" fmla="*/ 3282462 w 7199596"/>
              <a:gd name="connsiteY48" fmla="*/ 1103912 h 1351237"/>
              <a:gd name="connsiteX49" fmla="*/ 2916702 w 7199596"/>
              <a:gd name="connsiteY49" fmla="*/ 1132048 h 1351237"/>
              <a:gd name="connsiteX50" fmla="*/ 722142 w 7199596"/>
              <a:gd name="connsiteY50" fmla="*/ 1132048 h 1351237"/>
              <a:gd name="connsiteX51" fmla="*/ 117231 w 7199596"/>
              <a:gd name="connsiteY51" fmla="*/ 1117980 h 1351237"/>
              <a:gd name="connsiteX52" fmla="*/ 18757 w 7199596"/>
              <a:gd name="connsiteY52" fmla="*/ 1061709 h 1351237"/>
              <a:gd name="connsiteX0" fmla="*/ 18757 w 7199596"/>
              <a:gd name="connsiteY0" fmla="*/ 1061709 h 1351237"/>
              <a:gd name="connsiteX1" fmla="*/ 60960 w 7199596"/>
              <a:gd name="connsiteY1" fmla="*/ 963235 h 1351237"/>
              <a:gd name="connsiteX2" fmla="*/ 131298 w 7199596"/>
              <a:gd name="connsiteY2" fmla="*/ 344257 h 1351237"/>
              <a:gd name="connsiteX3" fmla="*/ 89095 w 7199596"/>
              <a:gd name="connsiteY3" fmla="*/ 259851 h 1351237"/>
              <a:gd name="connsiteX4" fmla="*/ 89095 w 7199596"/>
              <a:gd name="connsiteY4" fmla="*/ 105106 h 1351237"/>
              <a:gd name="connsiteX5" fmla="*/ 243840 w 7199596"/>
              <a:gd name="connsiteY5" fmla="*/ 133241 h 1351237"/>
              <a:gd name="connsiteX6" fmla="*/ 440788 w 7199596"/>
              <a:gd name="connsiteY6" fmla="*/ 161377 h 1351237"/>
              <a:gd name="connsiteX7" fmla="*/ 722142 w 7199596"/>
              <a:gd name="connsiteY7" fmla="*/ 189512 h 1351237"/>
              <a:gd name="connsiteX8" fmla="*/ 806548 w 7199596"/>
              <a:gd name="connsiteY8" fmla="*/ 203580 h 1351237"/>
              <a:gd name="connsiteX9" fmla="*/ 848751 w 7199596"/>
              <a:gd name="connsiteY9" fmla="*/ 217648 h 1351237"/>
              <a:gd name="connsiteX10" fmla="*/ 1242646 w 7199596"/>
              <a:gd name="connsiteY10" fmla="*/ 231715 h 1351237"/>
              <a:gd name="connsiteX11" fmla="*/ 1341120 w 7199596"/>
              <a:gd name="connsiteY11" fmla="*/ 245783 h 1351237"/>
              <a:gd name="connsiteX12" fmla="*/ 1453662 w 7199596"/>
              <a:gd name="connsiteY12" fmla="*/ 259851 h 1351237"/>
              <a:gd name="connsiteX13" fmla="*/ 1608406 w 7199596"/>
              <a:gd name="connsiteY13" fmla="*/ 287986 h 1351237"/>
              <a:gd name="connsiteX14" fmla="*/ 2297723 w 7199596"/>
              <a:gd name="connsiteY14" fmla="*/ 330189 h 1351237"/>
              <a:gd name="connsiteX15" fmla="*/ 3310597 w 7199596"/>
              <a:gd name="connsiteY15" fmla="*/ 316121 h 1351237"/>
              <a:gd name="connsiteX16" fmla="*/ 3549748 w 7199596"/>
              <a:gd name="connsiteY16" fmla="*/ 302054 h 1351237"/>
              <a:gd name="connsiteX17" fmla="*/ 3591951 w 7199596"/>
              <a:gd name="connsiteY17" fmla="*/ 287986 h 1351237"/>
              <a:gd name="connsiteX18" fmla="*/ 4590757 w 7199596"/>
              <a:gd name="connsiteY18" fmla="*/ 273918 h 1351237"/>
              <a:gd name="connsiteX19" fmla="*/ 5181600 w 7199596"/>
              <a:gd name="connsiteY19" fmla="*/ 287986 h 1351237"/>
              <a:gd name="connsiteX20" fmla="*/ 5237871 w 7199596"/>
              <a:gd name="connsiteY20" fmla="*/ 259851 h 1351237"/>
              <a:gd name="connsiteX21" fmla="*/ 6110068 w 7199596"/>
              <a:gd name="connsiteY21" fmla="*/ 245783 h 1351237"/>
              <a:gd name="connsiteX22" fmla="*/ 6321083 w 7199596"/>
              <a:gd name="connsiteY22" fmla="*/ 189512 h 1351237"/>
              <a:gd name="connsiteX23" fmla="*/ 6391422 w 7199596"/>
              <a:gd name="connsiteY23" fmla="*/ 161377 h 1351237"/>
              <a:gd name="connsiteX24" fmla="*/ 6518031 w 7199596"/>
              <a:gd name="connsiteY24" fmla="*/ 133241 h 1351237"/>
              <a:gd name="connsiteX25" fmla="*/ 6574302 w 7199596"/>
              <a:gd name="connsiteY25" fmla="*/ 105106 h 1351237"/>
              <a:gd name="connsiteX26" fmla="*/ 6799385 w 7199596"/>
              <a:gd name="connsiteY26" fmla="*/ 91038 h 1351237"/>
              <a:gd name="connsiteX27" fmla="*/ 6996332 w 7199596"/>
              <a:gd name="connsiteY27" fmla="*/ 76971 h 1351237"/>
              <a:gd name="connsiteX28" fmla="*/ 7024468 w 7199596"/>
              <a:gd name="connsiteY28" fmla="*/ 48835 h 1351237"/>
              <a:gd name="connsiteX29" fmla="*/ 7038535 w 7199596"/>
              <a:gd name="connsiteY29" fmla="*/ 6632 h 1351237"/>
              <a:gd name="connsiteX30" fmla="*/ 7052603 w 7199596"/>
              <a:gd name="connsiteY30" fmla="*/ 62903 h 1351237"/>
              <a:gd name="connsiteX31" fmla="*/ 7066671 w 7199596"/>
              <a:gd name="connsiteY31" fmla="*/ 189512 h 1351237"/>
              <a:gd name="connsiteX32" fmla="*/ 7108874 w 7199596"/>
              <a:gd name="connsiteY32" fmla="*/ 442731 h 1351237"/>
              <a:gd name="connsiteX33" fmla="*/ 7122942 w 7199596"/>
              <a:gd name="connsiteY33" fmla="*/ 710017 h 1351237"/>
              <a:gd name="connsiteX34" fmla="*/ 7179212 w 7199596"/>
              <a:gd name="connsiteY34" fmla="*/ 921032 h 1351237"/>
              <a:gd name="connsiteX35" fmla="*/ 7193280 w 7199596"/>
              <a:gd name="connsiteY35" fmla="*/ 991371 h 1351237"/>
              <a:gd name="connsiteX36" fmla="*/ 7137009 w 7199596"/>
              <a:gd name="connsiteY36" fmla="*/ 1019506 h 1351237"/>
              <a:gd name="connsiteX37" fmla="*/ 7094806 w 7199596"/>
              <a:gd name="connsiteY37" fmla="*/ 1005438 h 1351237"/>
              <a:gd name="connsiteX38" fmla="*/ 7066671 w 7199596"/>
              <a:gd name="connsiteY38" fmla="*/ 963235 h 1351237"/>
              <a:gd name="connsiteX39" fmla="*/ 6982265 w 7199596"/>
              <a:gd name="connsiteY39" fmla="*/ 921032 h 1351237"/>
              <a:gd name="connsiteX40" fmla="*/ 6771249 w 7199596"/>
              <a:gd name="connsiteY40" fmla="*/ 949168 h 1351237"/>
              <a:gd name="connsiteX41" fmla="*/ 6560234 w 7199596"/>
              <a:gd name="connsiteY41" fmla="*/ 963235 h 1351237"/>
              <a:gd name="connsiteX42" fmla="*/ 6307015 w 7199596"/>
              <a:gd name="connsiteY42" fmla="*/ 1005438 h 1351237"/>
              <a:gd name="connsiteX43" fmla="*/ 6236677 w 7199596"/>
              <a:gd name="connsiteY43" fmla="*/ 1019506 h 1351237"/>
              <a:gd name="connsiteX44" fmla="*/ 6152271 w 7199596"/>
              <a:gd name="connsiteY44" fmla="*/ 1061709 h 1351237"/>
              <a:gd name="connsiteX45" fmla="*/ 5969391 w 7199596"/>
              <a:gd name="connsiteY45" fmla="*/ 1089845 h 1351237"/>
              <a:gd name="connsiteX46" fmla="*/ 3732628 w 7199596"/>
              <a:gd name="connsiteY46" fmla="*/ 1117980 h 1351237"/>
              <a:gd name="connsiteX47" fmla="*/ 3282462 w 7199596"/>
              <a:gd name="connsiteY47" fmla="*/ 1103912 h 1351237"/>
              <a:gd name="connsiteX48" fmla="*/ 2916702 w 7199596"/>
              <a:gd name="connsiteY48" fmla="*/ 1132048 h 1351237"/>
              <a:gd name="connsiteX49" fmla="*/ 722142 w 7199596"/>
              <a:gd name="connsiteY49" fmla="*/ 1132048 h 1351237"/>
              <a:gd name="connsiteX50" fmla="*/ 117231 w 7199596"/>
              <a:gd name="connsiteY50" fmla="*/ 1117980 h 1351237"/>
              <a:gd name="connsiteX51" fmla="*/ 18757 w 7199596"/>
              <a:gd name="connsiteY51" fmla="*/ 1061709 h 1351237"/>
              <a:gd name="connsiteX0" fmla="*/ 18757 w 7199596"/>
              <a:gd name="connsiteY0" fmla="*/ 1061709 h 1351237"/>
              <a:gd name="connsiteX1" fmla="*/ 131298 w 7199596"/>
              <a:gd name="connsiteY1" fmla="*/ 344257 h 1351237"/>
              <a:gd name="connsiteX2" fmla="*/ 89095 w 7199596"/>
              <a:gd name="connsiteY2" fmla="*/ 259851 h 1351237"/>
              <a:gd name="connsiteX3" fmla="*/ 89095 w 7199596"/>
              <a:gd name="connsiteY3" fmla="*/ 105106 h 1351237"/>
              <a:gd name="connsiteX4" fmla="*/ 243840 w 7199596"/>
              <a:gd name="connsiteY4" fmla="*/ 133241 h 1351237"/>
              <a:gd name="connsiteX5" fmla="*/ 440788 w 7199596"/>
              <a:gd name="connsiteY5" fmla="*/ 161377 h 1351237"/>
              <a:gd name="connsiteX6" fmla="*/ 722142 w 7199596"/>
              <a:gd name="connsiteY6" fmla="*/ 189512 h 1351237"/>
              <a:gd name="connsiteX7" fmla="*/ 806548 w 7199596"/>
              <a:gd name="connsiteY7" fmla="*/ 203580 h 1351237"/>
              <a:gd name="connsiteX8" fmla="*/ 848751 w 7199596"/>
              <a:gd name="connsiteY8" fmla="*/ 217648 h 1351237"/>
              <a:gd name="connsiteX9" fmla="*/ 1242646 w 7199596"/>
              <a:gd name="connsiteY9" fmla="*/ 231715 h 1351237"/>
              <a:gd name="connsiteX10" fmla="*/ 1341120 w 7199596"/>
              <a:gd name="connsiteY10" fmla="*/ 245783 h 1351237"/>
              <a:gd name="connsiteX11" fmla="*/ 1453662 w 7199596"/>
              <a:gd name="connsiteY11" fmla="*/ 259851 h 1351237"/>
              <a:gd name="connsiteX12" fmla="*/ 1608406 w 7199596"/>
              <a:gd name="connsiteY12" fmla="*/ 287986 h 1351237"/>
              <a:gd name="connsiteX13" fmla="*/ 2297723 w 7199596"/>
              <a:gd name="connsiteY13" fmla="*/ 330189 h 1351237"/>
              <a:gd name="connsiteX14" fmla="*/ 3310597 w 7199596"/>
              <a:gd name="connsiteY14" fmla="*/ 316121 h 1351237"/>
              <a:gd name="connsiteX15" fmla="*/ 3549748 w 7199596"/>
              <a:gd name="connsiteY15" fmla="*/ 302054 h 1351237"/>
              <a:gd name="connsiteX16" fmla="*/ 3591951 w 7199596"/>
              <a:gd name="connsiteY16" fmla="*/ 287986 h 1351237"/>
              <a:gd name="connsiteX17" fmla="*/ 4590757 w 7199596"/>
              <a:gd name="connsiteY17" fmla="*/ 273918 h 1351237"/>
              <a:gd name="connsiteX18" fmla="*/ 5181600 w 7199596"/>
              <a:gd name="connsiteY18" fmla="*/ 287986 h 1351237"/>
              <a:gd name="connsiteX19" fmla="*/ 5237871 w 7199596"/>
              <a:gd name="connsiteY19" fmla="*/ 259851 h 1351237"/>
              <a:gd name="connsiteX20" fmla="*/ 6110068 w 7199596"/>
              <a:gd name="connsiteY20" fmla="*/ 245783 h 1351237"/>
              <a:gd name="connsiteX21" fmla="*/ 6321083 w 7199596"/>
              <a:gd name="connsiteY21" fmla="*/ 189512 h 1351237"/>
              <a:gd name="connsiteX22" fmla="*/ 6391422 w 7199596"/>
              <a:gd name="connsiteY22" fmla="*/ 161377 h 1351237"/>
              <a:gd name="connsiteX23" fmla="*/ 6518031 w 7199596"/>
              <a:gd name="connsiteY23" fmla="*/ 133241 h 1351237"/>
              <a:gd name="connsiteX24" fmla="*/ 6574302 w 7199596"/>
              <a:gd name="connsiteY24" fmla="*/ 105106 h 1351237"/>
              <a:gd name="connsiteX25" fmla="*/ 6799385 w 7199596"/>
              <a:gd name="connsiteY25" fmla="*/ 91038 h 1351237"/>
              <a:gd name="connsiteX26" fmla="*/ 6996332 w 7199596"/>
              <a:gd name="connsiteY26" fmla="*/ 76971 h 1351237"/>
              <a:gd name="connsiteX27" fmla="*/ 7024468 w 7199596"/>
              <a:gd name="connsiteY27" fmla="*/ 48835 h 1351237"/>
              <a:gd name="connsiteX28" fmla="*/ 7038535 w 7199596"/>
              <a:gd name="connsiteY28" fmla="*/ 6632 h 1351237"/>
              <a:gd name="connsiteX29" fmla="*/ 7052603 w 7199596"/>
              <a:gd name="connsiteY29" fmla="*/ 62903 h 1351237"/>
              <a:gd name="connsiteX30" fmla="*/ 7066671 w 7199596"/>
              <a:gd name="connsiteY30" fmla="*/ 189512 h 1351237"/>
              <a:gd name="connsiteX31" fmla="*/ 7108874 w 7199596"/>
              <a:gd name="connsiteY31" fmla="*/ 442731 h 1351237"/>
              <a:gd name="connsiteX32" fmla="*/ 7122942 w 7199596"/>
              <a:gd name="connsiteY32" fmla="*/ 710017 h 1351237"/>
              <a:gd name="connsiteX33" fmla="*/ 7179212 w 7199596"/>
              <a:gd name="connsiteY33" fmla="*/ 921032 h 1351237"/>
              <a:gd name="connsiteX34" fmla="*/ 7193280 w 7199596"/>
              <a:gd name="connsiteY34" fmla="*/ 991371 h 1351237"/>
              <a:gd name="connsiteX35" fmla="*/ 7137009 w 7199596"/>
              <a:gd name="connsiteY35" fmla="*/ 1019506 h 1351237"/>
              <a:gd name="connsiteX36" fmla="*/ 7094806 w 7199596"/>
              <a:gd name="connsiteY36" fmla="*/ 1005438 h 1351237"/>
              <a:gd name="connsiteX37" fmla="*/ 7066671 w 7199596"/>
              <a:gd name="connsiteY37" fmla="*/ 963235 h 1351237"/>
              <a:gd name="connsiteX38" fmla="*/ 6982265 w 7199596"/>
              <a:gd name="connsiteY38" fmla="*/ 921032 h 1351237"/>
              <a:gd name="connsiteX39" fmla="*/ 6771249 w 7199596"/>
              <a:gd name="connsiteY39" fmla="*/ 949168 h 1351237"/>
              <a:gd name="connsiteX40" fmla="*/ 6560234 w 7199596"/>
              <a:gd name="connsiteY40" fmla="*/ 963235 h 1351237"/>
              <a:gd name="connsiteX41" fmla="*/ 6307015 w 7199596"/>
              <a:gd name="connsiteY41" fmla="*/ 1005438 h 1351237"/>
              <a:gd name="connsiteX42" fmla="*/ 6236677 w 7199596"/>
              <a:gd name="connsiteY42" fmla="*/ 1019506 h 1351237"/>
              <a:gd name="connsiteX43" fmla="*/ 6152271 w 7199596"/>
              <a:gd name="connsiteY43" fmla="*/ 1061709 h 1351237"/>
              <a:gd name="connsiteX44" fmla="*/ 5969391 w 7199596"/>
              <a:gd name="connsiteY44" fmla="*/ 1089845 h 1351237"/>
              <a:gd name="connsiteX45" fmla="*/ 3732628 w 7199596"/>
              <a:gd name="connsiteY45" fmla="*/ 1117980 h 1351237"/>
              <a:gd name="connsiteX46" fmla="*/ 3282462 w 7199596"/>
              <a:gd name="connsiteY46" fmla="*/ 1103912 h 1351237"/>
              <a:gd name="connsiteX47" fmla="*/ 2916702 w 7199596"/>
              <a:gd name="connsiteY47" fmla="*/ 1132048 h 1351237"/>
              <a:gd name="connsiteX48" fmla="*/ 722142 w 7199596"/>
              <a:gd name="connsiteY48" fmla="*/ 1132048 h 1351237"/>
              <a:gd name="connsiteX49" fmla="*/ 117231 w 7199596"/>
              <a:gd name="connsiteY49" fmla="*/ 1117980 h 1351237"/>
              <a:gd name="connsiteX50" fmla="*/ 18757 w 7199596"/>
              <a:gd name="connsiteY50" fmla="*/ 1061709 h 1351237"/>
              <a:gd name="connsiteX0" fmla="*/ 18757 w 7199596"/>
              <a:gd name="connsiteY0" fmla="*/ 1061709 h 1351237"/>
              <a:gd name="connsiteX1" fmla="*/ 131298 w 7199596"/>
              <a:gd name="connsiteY1" fmla="*/ 344257 h 1351237"/>
              <a:gd name="connsiteX2" fmla="*/ 89095 w 7199596"/>
              <a:gd name="connsiteY2" fmla="*/ 105106 h 1351237"/>
              <a:gd name="connsiteX3" fmla="*/ 243840 w 7199596"/>
              <a:gd name="connsiteY3" fmla="*/ 133241 h 1351237"/>
              <a:gd name="connsiteX4" fmla="*/ 440788 w 7199596"/>
              <a:gd name="connsiteY4" fmla="*/ 161377 h 1351237"/>
              <a:gd name="connsiteX5" fmla="*/ 722142 w 7199596"/>
              <a:gd name="connsiteY5" fmla="*/ 189512 h 1351237"/>
              <a:gd name="connsiteX6" fmla="*/ 806548 w 7199596"/>
              <a:gd name="connsiteY6" fmla="*/ 203580 h 1351237"/>
              <a:gd name="connsiteX7" fmla="*/ 848751 w 7199596"/>
              <a:gd name="connsiteY7" fmla="*/ 217648 h 1351237"/>
              <a:gd name="connsiteX8" fmla="*/ 1242646 w 7199596"/>
              <a:gd name="connsiteY8" fmla="*/ 231715 h 1351237"/>
              <a:gd name="connsiteX9" fmla="*/ 1341120 w 7199596"/>
              <a:gd name="connsiteY9" fmla="*/ 245783 h 1351237"/>
              <a:gd name="connsiteX10" fmla="*/ 1453662 w 7199596"/>
              <a:gd name="connsiteY10" fmla="*/ 259851 h 1351237"/>
              <a:gd name="connsiteX11" fmla="*/ 1608406 w 7199596"/>
              <a:gd name="connsiteY11" fmla="*/ 287986 h 1351237"/>
              <a:gd name="connsiteX12" fmla="*/ 2297723 w 7199596"/>
              <a:gd name="connsiteY12" fmla="*/ 330189 h 1351237"/>
              <a:gd name="connsiteX13" fmla="*/ 3310597 w 7199596"/>
              <a:gd name="connsiteY13" fmla="*/ 316121 h 1351237"/>
              <a:gd name="connsiteX14" fmla="*/ 3549748 w 7199596"/>
              <a:gd name="connsiteY14" fmla="*/ 302054 h 1351237"/>
              <a:gd name="connsiteX15" fmla="*/ 3591951 w 7199596"/>
              <a:gd name="connsiteY15" fmla="*/ 287986 h 1351237"/>
              <a:gd name="connsiteX16" fmla="*/ 4590757 w 7199596"/>
              <a:gd name="connsiteY16" fmla="*/ 273918 h 1351237"/>
              <a:gd name="connsiteX17" fmla="*/ 5181600 w 7199596"/>
              <a:gd name="connsiteY17" fmla="*/ 287986 h 1351237"/>
              <a:gd name="connsiteX18" fmla="*/ 5237871 w 7199596"/>
              <a:gd name="connsiteY18" fmla="*/ 259851 h 1351237"/>
              <a:gd name="connsiteX19" fmla="*/ 6110068 w 7199596"/>
              <a:gd name="connsiteY19" fmla="*/ 245783 h 1351237"/>
              <a:gd name="connsiteX20" fmla="*/ 6321083 w 7199596"/>
              <a:gd name="connsiteY20" fmla="*/ 189512 h 1351237"/>
              <a:gd name="connsiteX21" fmla="*/ 6391422 w 7199596"/>
              <a:gd name="connsiteY21" fmla="*/ 161377 h 1351237"/>
              <a:gd name="connsiteX22" fmla="*/ 6518031 w 7199596"/>
              <a:gd name="connsiteY22" fmla="*/ 133241 h 1351237"/>
              <a:gd name="connsiteX23" fmla="*/ 6574302 w 7199596"/>
              <a:gd name="connsiteY23" fmla="*/ 105106 h 1351237"/>
              <a:gd name="connsiteX24" fmla="*/ 6799385 w 7199596"/>
              <a:gd name="connsiteY24" fmla="*/ 91038 h 1351237"/>
              <a:gd name="connsiteX25" fmla="*/ 6996332 w 7199596"/>
              <a:gd name="connsiteY25" fmla="*/ 76971 h 1351237"/>
              <a:gd name="connsiteX26" fmla="*/ 7024468 w 7199596"/>
              <a:gd name="connsiteY26" fmla="*/ 48835 h 1351237"/>
              <a:gd name="connsiteX27" fmla="*/ 7038535 w 7199596"/>
              <a:gd name="connsiteY27" fmla="*/ 6632 h 1351237"/>
              <a:gd name="connsiteX28" fmla="*/ 7052603 w 7199596"/>
              <a:gd name="connsiteY28" fmla="*/ 62903 h 1351237"/>
              <a:gd name="connsiteX29" fmla="*/ 7066671 w 7199596"/>
              <a:gd name="connsiteY29" fmla="*/ 189512 h 1351237"/>
              <a:gd name="connsiteX30" fmla="*/ 7108874 w 7199596"/>
              <a:gd name="connsiteY30" fmla="*/ 442731 h 1351237"/>
              <a:gd name="connsiteX31" fmla="*/ 7122942 w 7199596"/>
              <a:gd name="connsiteY31" fmla="*/ 710017 h 1351237"/>
              <a:gd name="connsiteX32" fmla="*/ 7179212 w 7199596"/>
              <a:gd name="connsiteY32" fmla="*/ 921032 h 1351237"/>
              <a:gd name="connsiteX33" fmla="*/ 7193280 w 7199596"/>
              <a:gd name="connsiteY33" fmla="*/ 991371 h 1351237"/>
              <a:gd name="connsiteX34" fmla="*/ 7137009 w 7199596"/>
              <a:gd name="connsiteY34" fmla="*/ 1019506 h 1351237"/>
              <a:gd name="connsiteX35" fmla="*/ 7094806 w 7199596"/>
              <a:gd name="connsiteY35" fmla="*/ 1005438 h 1351237"/>
              <a:gd name="connsiteX36" fmla="*/ 7066671 w 7199596"/>
              <a:gd name="connsiteY36" fmla="*/ 963235 h 1351237"/>
              <a:gd name="connsiteX37" fmla="*/ 6982265 w 7199596"/>
              <a:gd name="connsiteY37" fmla="*/ 921032 h 1351237"/>
              <a:gd name="connsiteX38" fmla="*/ 6771249 w 7199596"/>
              <a:gd name="connsiteY38" fmla="*/ 949168 h 1351237"/>
              <a:gd name="connsiteX39" fmla="*/ 6560234 w 7199596"/>
              <a:gd name="connsiteY39" fmla="*/ 963235 h 1351237"/>
              <a:gd name="connsiteX40" fmla="*/ 6307015 w 7199596"/>
              <a:gd name="connsiteY40" fmla="*/ 1005438 h 1351237"/>
              <a:gd name="connsiteX41" fmla="*/ 6236677 w 7199596"/>
              <a:gd name="connsiteY41" fmla="*/ 1019506 h 1351237"/>
              <a:gd name="connsiteX42" fmla="*/ 6152271 w 7199596"/>
              <a:gd name="connsiteY42" fmla="*/ 1061709 h 1351237"/>
              <a:gd name="connsiteX43" fmla="*/ 5969391 w 7199596"/>
              <a:gd name="connsiteY43" fmla="*/ 1089845 h 1351237"/>
              <a:gd name="connsiteX44" fmla="*/ 3732628 w 7199596"/>
              <a:gd name="connsiteY44" fmla="*/ 1117980 h 1351237"/>
              <a:gd name="connsiteX45" fmla="*/ 3282462 w 7199596"/>
              <a:gd name="connsiteY45" fmla="*/ 1103912 h 1351237"/>
              <a:gd name="connsiteX46" fmla="*/ 2916702 w 7199596"/>
              <a:gd name="connsiteY46" fmla="*/ 1132048 h 1351237"/>
              <a:gd name="connsiteX47" fmla="*/ 722142 w 7199596"/>
              <a:gd name="connsiteY47" fmla="*/ 1132048 h 1351237"/>
              <a:gd name="connsiteX48" fmla="*/ 117231 w 7199596"/>
              <a:gd name="connsiteY48" fmla="*/ 1117980 h 1351237"/>
              <a:gd name="connsiteX49" fmla="*/ 18757 w 7199596"/>
              <a:gd name="connsiteY49" fmla="*/ 1061709 h 1351237"/>
              <a:gd name="connsiteX0" fmla="*/ 18757 w 7199596"/>
              <a:gd name="connsiteY0" fmla="*/ 1061709 h 1351237"/>
              <a:gd name="connsiteX1" fmla="*/ 89095 w 7199596"/>
              <a:gd name="connsiteY1" fmla="*/ 105106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8757 w 7199596"/>
              <a:gd name="connsiteY0" fmla="*/ 1061709 h 1351237"/>
              <a:gd name="connsiteX1" fmla="*/ 89095 w 7199596"/>
              <a:gd name="connsiteY1" fmla="*/ 105106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8757 w 7199596"/>
              <a:gd name="connsiteY0" fmla="*/ 1061709 h 1351237"/>
              <a:gd name="connsiteX1" fmla="*/ 86714 w 7199596"/>
              <a:gd name="connsiteY1" fmla="*/ 109868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8757 w 7199596"/>
              <a:gd name="connsiteY0" fmla="*/ 1061709 h 1351237"/>
              <a:gd name="connsiteX1" fmla="*/ 81951 w 7199596"/>
              <a:gd name="connsiteY1" fmla="*/ 114631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8757 w 7199596"/>
              <a:gd name="connsiteY0" fmla="*/ 1061709 h 1351237"/>
              <a:gd name="connsiteX1" fmla="*/ 81951 w 7199596"/>
              <a:gd name="connsiteY1" fmla="*/ 114631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6376 w 7199596"/>
              <a:gd name="connsiteY0" fmla="*/ 1090284 h 1351237"/>
              <a:gd name="connsiteX1" fmla="*/ 81951 w 7199596"/>
              <a:gd name="connsiteY1" fmla="*/ 114631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6376 w 7199596"/>
              <a:gd name="connsiteY48" fmla="*/ 1090284 h 1351237"/>
              <a:gd name="connsiteX0" fmla="*/ 16376 w 7199596"/>
              <a:gd name="connsiteY0" fmla="*/ 1090284 h 1351237"/>
              <a:gd name="connsiteX1" fmla="*/ 81951 w 7199596"/>
              <a:gd name="connsiteY1" fmla="*/ 114631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6376 w 7199596"/>
              <a:gd name="connsiteY48" fmla="*/ 1090284 h 1351237"/>
              <a:gd name="connsiteX0" fmla="*/ 0 w 7183220"/>
              <a:gd name="connsiteY0" fmla="*/ 1090284 h 1351237"/>
              <a:gd name="connsiteX1" fmla="*/ 65575 w 7183220"/>
              <a:gd name="connsiteY1" fmla="*/ 114631 h 1351237"/>
              <a:gd name="connsiteX2" fmla="*/ 227464 w 7183220"/>
              <a:gd name="connsiteY2" fmla="*/ 133241 h 1351237"/>
              <a:gd name="connsiteX3" fmla="*/ 424412 w 7183220"/>
              <a:gd name="connsiteY3" fmla="*/ 161377 h 1351237"/>
              <a:gd name="connsiteX4" fmla="*/ 705766 w 7183220"/>
              <a:gd name="connsiteY4" fmla="*/ 189512 h 1351237"/>
              <a:gd name="connsiteX5" fmla="*/ 790172 w 7183220"/>
              <a:gd name="connsiteY5" fmla="*/ 203580 h 1351237"/>
              <a:gd name="connsiteX6" fmla="*/ 832375 w 7183220"/>
              <a:gd name="connsiteY6" fmla="*/ 217648 h 1351237"/>
              <a:gd name="connsiteX7" fmla="*/ 1226270 w 7183220"/>
              <a:gd name="connsiteY7" fmla="*/ 231715 h 1351237"/>
              <a:gd name="connsiteX8" fmla="*/ 1324744 w 7183220"/>
              <a:gd name="connsiteY8" fmla="*/ 245783 h 1351237"/>
              <a:gd name="connsiteX9" fmla="*/ 1437286 w 7183220"/>
              <a:gd name="connsiteY9" fmla="*/ 259851 h 1351237"/>
              <a:gd name="connsiteX10" fmla="*/ 1592030 w 7183220"/>
              <a:gd name="connsiteY10" fmla="*/ 287986 h 1351237"/>
              <a:gd name="connsiteX11" fmla="*/ 2281347 w 7183220"/>
              <a:gd name="connsiteY11" fmla="*/ 330189 h 1351237"/>
              <a:gd name="connsiteX12" fmla="*/ 3294221 w 7183220"/>
              <a:gd name="connsiteY12" fmla="*/ 316121 h 1351237"/>
              <a:gd name="connsiteX13" fmla="*/ 3533372 w 7183220"/>
              <a:gd name="connsiteY13" fmla="*/ 302054 h 1351237"/>
              <a:gd name="connsiteX14" fmla="*/ 3575575 w 7183220"/>
              <a:gd name="connsiteY14" fmla="*/ 287986 h 1351237"/>
              <a:gd name="connsiteX15" fmla="*/ 4574381 w 7183220"/>
              <a:gd name="connsiteY15" fmla="*/ 273918 h 1351237"/>
              <a:gd name="connsiteX16" fmla="*/ 5165224 w 7183220"/>
              <a:gd name="connsiteY16" fmla="*/ 287986 h 1351237"/>
              <a:gd name="connsiteX17" fmla="*/ 5221495 w 7183220"/>
              <a:gd name="connsiteY17" fmla="*/ 259851 h 1351237"/>
              <a:gd name="connsiteX18" fmla="*/ 6093692 w 7183220"/>
              <a:gd name="connsiteY18" fmla="*/ 245783 h 1351237"/>
              <a:gd name="connsiteX19" fmla="*/ 6304707 w 7183220"/>
              <a:gd name="connsiteY19" fmla="*/ 189512 h 1351237"/>
              <a:gd name="connsiteX20" fmla="*/ 6375046 w 7183220"/>
              <a:gd name="connsiteY20" fmla="*/ 161377 h 1351237"/>
              <a:gd name="connsiteX21" fmla="*/ 6501655 w 7183220"/>
              <a:gd name="connsiteY21" fmla="*/ 133241 h 1351237"/>
              <a:gd name="connsiteX22" fmla="*/ 6557926 w 7183220"/>
              <a:gd name="connsiteY22" fmla="*/ 105106 h 1351237"/>
              <a:gd name="connsiteX23" fmla="*/ 6783009 w 7183220"/>
              <a:gd name="connsiteY23" fmla="*/ 91038 h 1351237"/>
              <a:gd name="connsiteX24" fmla="*/ 6979956 w 7183220"/>
              <a:gd name="connsiteY24" fmla="*/ 76971 h 1351237"/>
              <a:gd name="connsiteX25" fmla="*/ 7008092 w 7183220"/>
              <a:gd name="connsiteY25" fmla="*/ 48835 h 1351237"/>
              <a:gd name="connsiteX26" fmla="*/ 7022159 w 7183220"/>
              <a:gd name="connsiteY26" fmla="*/ 6632 h 1351237"/>
              <a:gd name="connsiteX27" fmla="*/ 7036227 w 7183220"/>
              <a:gd name="connsiteY27" fmla="*/ 62903 h 1351237"/>
              <a:gd name="connsiteX28" fmla="*/ 7050295 w 7183220"/>
              <a:gd name="connsiteY28" fmla="*/ 189512 h 1351237"/>
              <a:gd name="connsiteX29" fmla="*/ 7092498 w 7183220"/>
              <a:gd name="connsiteY29" fmla="*/ 442731 h 1351237"/>
              <a:gd name="connsiteX30" fmla="*/ 7106566 w 7183220"/>
              <a:gd name="connsiteY30" fmla="*/ 710017 h 1351237"/>
              <a:gd name="connsiteX31" fmla="*/ 7162836 w 7183220"/>
              <a:gd name="connsiteY31" fmla="*/ 921032 h 1351237"/>
              <a:gd name="connsiteX32" fmla="*/ 7176904 w 7183220"/>
              <a:gd name="connsiteY32" fmla="*/ 991371 h 1351237"/>
              <a:gd name="connsiteX33" fmla="*/ 7120633 w 7183220"/>
              <a:gd name="connsiteY33" fmla="*/ 1019506 h 1351237"/>
              <a:gd name="connsiteX34" fmla="*/ 7078430 w 7183220"/>
              <a:gd name="connsiteY34" fmla="*/ 1005438 h 1351237"/>
              <a:gd name="connsiteX35" fmla="*/ 7050295 w 7183220"/>
              <a:gd name="connsiteY35" fmla="*/ 963235 h 1351237"/>
              <a:gd name="connsiteX36" fmla="*/ 6965889 w 7183220"/>
              <a:gd name="connsiteY36" fmla="*/ 921032 h 1351237"/>
              <a:gd name="connsiteX37" fmla="*/ 6754873 w 7183220"/>
              <a:gd name="connsiteY37" fmla="*/ 949168 h 1351237"/>
              <a:gd name="connsiteX38" fmla="*/ 6543858 w 7183220"/>
              <a:gd name="connsiteY38" fmla="*/ 963235 h 1351237"/>
              <a:gd name="connsiteX39" fmla="*/ 6290639 w 7183220"/>
              <a:gd name="connsiteY39" fmla="*/ 1005438 h 1351237"/>
              <a:gd name="connsiteX40" fmla="*/ 6220301 w 7183220"/>
              <a:gd name="connsiteY40" fmla="*/ 1019506 h 1351237"/>
              <a:gd name="connsiteX41" fmla="*/ 6135895 w 7183220"/>
              <a:gd name="connsiteY41" fmla="*/ 1061709 h 1351237"/>
              <a:gd name="connsiteX42" fmla="*/ 5953015 w 7183220"/>
              <a:gd name="connsiteY42" fmla="*/ 1089845 h 1351237"/>
              <a:gd name="connsiteX43" fmla="*/ 3716252 w 7183220"/>
              <a:gd name="connsiteY43" fmla="*/ 1117980 h 1351237"/>
              <a:gd name="connsiteX44" fmla="*/ 3266086 w 7183220"/>
              <a:gd name="connsiteY44" fmla="*/ 1103912 h 1351237"/>
              <a:gd name="connsiteX45" fmla="*/ 2900326 w 7183220"/>
              <a:gd name="connsiteY45" fmla="*/ 1132048 h 1351237"/>
              <a:gd name="connsiteX46" fmla="*/ 705766 w 7183220"/>
              <a:gd name="connsiteY46" fmla="*/ 1132048 h 1351237"/>
              <a:gd name="connsiteX47" fmla="*/ 217536 w 7183220"/>
              <a:gd name="connsiteY47" fmla="*/ 1139411 h 1351237"/>
              <a:gd name="connsiteX48" fmla="*/ 0 w 7183220"/>
              <a:gd name="connsiteY48" fmla="*/ 1090284 h 1351237"/>
              <a:gd name="connsiteX0" fmla="*/ 0 w 7183220"/>
              <a:gd name="connsiteY0" fmla="*/ 1090284 h 1351237"/>
              <a:gd name="connsiteX1" fmla="*/ 65575 w 7183220"/>
              <a:gd name="connsiteY1" fmla="*/ 114631 h 1351237"/>
              <a:gd name="connsiteX2" fmla="*/ 227464 w 7183220"/>
              <a:gd name="connsiteY2" fmla="*/ 133241 h 1351237"/>
              <a:gd name="connsiteX3" fmla="*/ 424412 w 7183220"/>
              <a:gd name="connsiteY3" fmla="*/ 161377 h 1351237"/>
              <a:gd name="connsiteX4" fmla="*/ 705766 w 7183220"/>
              <a:gd name="connsiteY4" fmla="*/ 189512 h 1351237"/>
              <a:gd name="connsiteX5" fmla="*/ 790172 w 7183220"/>
              <a:gd name="connsiteY5" fmla="*/ 203580 h 1351237"/>
              <a:gd name="connsiteX6" fmla="*/ 832375 w 7183220"/>
              <a:gd name="connsiteY6" fmla="*/ 217648 h 1351237"/>
              <a:gd name="connsiteX7" fmla="*/ 1226270 w 7183220"/>
              <a:gd name="connsiteY7" fmla="*/ 231715 h 1351237"/>
              <a:gd name="connsiteX8" fmla="*/ 1324744 w 7183220"/>
              <a:gd name="connsiteY8" fmla="*/ 245783 h 1351237"/>
              <a:gd name="connsiteX9" fmla="*/ 1437286 w 7183220"/>
              <a:gd name="connsiteY9" fmla="*/ 259851 h 1351237"/>
              <a:gd name="connsiteX10" fmla="*/ 1592030 w 7183220"/>
              <a:gd name="connsiteY10" fmla="*/ 287986 h 1351237"/>
              <a:gd name="connsiteX11" fmla="*/ 2281347 w 7183220"/>
              <a:gd name="connsiteY11" fmla="*/ 330189 h 1351237"/>
              <a:gd name="connsiteX12" fmla="*/ 3294221 w 7183220"/>
              <a:gd name="connsiteY12" fmla="*/ 316121 h 1351237"/>
              <a:gd name="connsiteX13" fmla="*/ 3533372 w 7183220"/>
              <a:gd name="connsiteY13" fmla="*/ 302054 h 1351237"/>
              <a:gd name="connsiteX14" fmla="*/ 3575575 w 7183220"/>
              <a:gd name="connsiteY14" fmla="*/ 287986 h 1351237"/>
              <a:gd name="connsiteX15" fmla="*/ 4574381 w 7183220"/>
              <a:gd name="connsiteY15" fmla="*/ 273918 h 1351237"/>
              <a:gd name="connsiteX16" fmla="*/ 5165224 w 7183220"/>
              <a:gd name="connsiteY16" fmla="*/ 287986 h 1351237"/>
              <a:gd name="connsiteX17" fmla="*/ 5221495 w 7183220"/>
              <a:gd name="connsiteY17" fmla="*/ 259851 h 1351237"/>
              <a:gd name="connsiteX18" fmla="*/ 6093692 w 7183220"/>
              <a:gd name="connsiteY18" fmla="*/ 245783 h 1351237"/>
              <a:gd name="connsiteX19" fmla="*/ 6304707 w 7183220"/>
              <a:gd name="connsiteY19" fmla="*/ 189512 h 1351237"/>
              <a:gd name="connsiteX20" fmla="*/ 6375046 w 7183220"/>
              <a:gd name="connsiteY20" fmla="*/ 161377 h 1351237"/>
              <a:gd name="connsiteX21" fmla="*/ 6501655 w 7183220"/>
              <a:gd name="connsiteY21" fmla="*/ 133241 h 1351237"/>
              <a:gd name="connsiteX22" fmla="*/ 6557926 w 7183220"/>
              <a:gd name="connsiteY22" fmla="*/ 105106 h 1351237"/>
              <a:gd name="connsiteX23" fmla="*/ 6783009 w 7183220"/>
              <a:gd name="connsiteY23" fmla="*/ 91038 h 1351237"/>
              <a:gd name="connsiteX24" fmla="*/ 6979956 w 7183220"/>
              <a:gd name="connsiteY24" fmla="*/ 76971 h 1351237"/>
              <a:gd name="connsiteX25" fmla="*/ 7008092 w 7183220"/>
              <a:gd name="connsiteY25" fmla="*/ 48835 h 1351237"/>
              <a:gd name="connsiteX26" fmla="*/ 7022159 w 7183220"/>
              <a:gd name="connsiteY26" fmla="*/ 6632 h 1351237"/>
              <a:gd name="connsiteX27" fmla="*/ 7036227 w 7183220"/>
              <a:gd name="connsiteY27" fmla="*/ 62903 h 1351237"/>
              <a:gd name="connsiteX28" fmla="*/ 7050295 w 7183220"/>
              <a:gd name="connsiteY28" fmla="*/ 189512 h 1351237"/>
              <a:gd name="connsiteX29" fmla="*/ 7092498 w 7183220"/>
              <a:gd name="connsiteY29" fmla="*/ 442731 h 1351237"/>
              <a:gd name="connsiteX30" fmla="*/ 7106566 w 7183220"/>
              <a:gd name="connsiteY30" fmla="*/ 710017 h 1351237"/>
              <a:gd name="connsiteX31" fmla="*/ 7162836 w 7183220"/>
              <a:gd name="connsiteY31" fmla="*/ 921032 h 1351237"/>
              <a:gd name="connsiteX32" fmla="*/ 7176904 w 7183220"/>
              <a:gd name="connsiteY32" fmla="*/ 991371 h 1351237"/>
              <a:gd name="connsiteX33" fmla="*/ 7120633 w 7183220"/>
              <a:gd name="connsiteY33" fmla="*/ 1019506 h 1351237"/>
              <a:gd name="connsiteX34" fmla="*/ 7078430 w 7183220"/>
              <a:gd name="connsiteY34" fmla="*/ 1005438 h 1351237"/>
              <a:gd name="connsiteX35" fmla="*/ 7050295 w 7183220"/>
              <a:gd name="connsiteY35" fmla="*/ 963235 h 1351237"/>
              <a:gd name="connsiteX36" fmla="*/ 6965889 w 7183220"/>
              <a:gd name="connsiteY36" fmla="*/ 921032 h 1351237"/>
              <a:gd name="connsiteX37" fmla="*/ 6754873 w 7183220"/>
              <a:gd name="connsiteY37" fmla="*/ 949168 h 1351237"/>
              <a:gd name="connsiteX38" fmla="*/ 6543858 w 7183220"/>
              <a:gd name="connsiteY38" fmla="*/ 963235 h 1351237"/>
              <a:gd name="connsiteX39" fmla="*/ 6290639 w 7183220"/>
              <a:gd name="connsiteY39" fmla="*/ 1005438 h 1351237"/>
              <a:gd name="connsiteX40" fmla="*/ 6220301 w 7183220"/>
              <a:gd name="connsiteY40" fmla="*/ 1019506 h 1351237"/>
              <a:gd name="connsiteX41" fmla="*/ 6135895 w 7183220"/>
              <a:gd name="connsiteY41" fmla="*/ 1061709 h 1351237"/>
              <a:gd name="connsiteX42" fmla="*/ 5953015 w 7183220"/>
              <a:gd name="connsiteY42" fmla="*/ 1089845 h 1351237"/>
              <a:gd name="connsiteX43" fmla="*/ 3716252 w 7183220"/>
              <a:gd name="connsiteY43" fmla="*/ 1117980 h 1351237"/>
              <a:gd name="connsiteX44" fmla="*/ 3266086 w 7183220"/>
              <a:gd name="connsiteY44" fmla="*/ 1103912 h 1351237"/>
              <a:gd name="connsiteX45" fmla="*/ 2900326 w 7183220"/>
              <a:gd name="connsiteY45" fmla="*/ 1132048 h 1351237"/>
              <a:gd name="connsiteX46" fmla="*/ 705766 w 7183220"/>
              <a:gd name="connsiteY46" fmla="*/ 1132048 h 1351237"/>
              <a:gd name="connsiteX47" fmla="*/ 217536 w 7183220"/>
              <a:gd name="connsiteY47" fmla="*/ 1139411 h 1351237"/>
              <a:gd name="connsiteX48" fmla="*/ 0 w 7183220"/>
              <a:gd name="connsiteY48" fmla="*/ 1090284 h 1351237"/>
              <a:gd name="connsiteX0" fmla="*/ 0 w 7183220"/>
              <a:gd name="connsiteY0" fmla="*/ 1090284 h 1351237"/>
              <a:gd name="connsiteX1" fmla="*/ 65575 w 7183220"/>
              <a:gd name="connsiteY1" fmla="*/ 114631 h 1351237"/>
              <a:gd name="connsiteX2" fmla="*/ 227464 w 7183220"/>
              <a:gd name="connsiteY2" fmla="*/ 133241 h 1351237"/>
              <a:gd name="connsiteX3" fmla="*/ 424412 w 7183220"/>
              <a:gd name="connsiteY3" fmla="*/ 161377 h 1351237"/>
              <a:gd name="connsiteX4" fmla="*/ 705766 w 7183220"/>
              <a:gd name="connsiteY4" fmla="*/ 189512 h 1351237"/>
              <a:gd name="connsiteX5" fmla="*/ 790172 w 7183220"/>
              <a:gd name="connsiteY5" fmla="*/ 203580 h 1351237"/>
              <a:gd name="connsiteX6" fmla="*/ 832375 w 7183220"/>
              <a:gd name="connsiteY6" fmla="*/ 217648 h 1351237"/>
              <a:gd name="connsiteX7" fmla="*/ 1226270 w 7183220"/>
              <a:gd name="connsiteY7" fmla="*/ 231715 h 1351237"/>
              <a:gd name="connsiteX8" fmla="*/ 1324744 w 7183220"/>
              <a:gd name="connsiteY8" fmla="*/ 245783 h 1351237"/>
              <a:gd name="connsiteX9" fmla="*/ 1437286 w 7183220"/>
              <a:gd name="connsiteY9" fmla="*/ 259851 h 1351237"/>
              <a:gd name="connsiteX10" fmla="*/ 1592030 w 7183220"/>
              <a:gd name="connsiteY10" fmla="*/ 287986 h 1351237"/>
              <a:gd name="connsiteX11" fmla="*/ 2281347 w 7183220"/>
              <a:gd name="connsiteY11" fmla="*/ 330189 h 1351237"/>
              <a:gd name="connsiteX12" fmla="*/ 3294221 w 7183220"/>
              <a:gd name="connsiteY12" fmla="*/ 316121 h 1351237"/>
              <a:gd name="connsiteX13" fmla="*/ 3533372 w 7183220"/>
              <a:gd name="connsiteY13" fmla="*/ 302054 h 1351237"/>
              <a:gd name="connsiteX14" fmla="*/ 3575575 w 7183220"/>
              <a:gd name="connsiteY14" fmla="*/ 287986 h 1351237"/>
              <a:gd name="connsiteX15" fmla="*/ 4574381 w 7183220"/>
              <a:gd name="connsiteY15" fmla="*/ 273918 h 1351237"/>
              <a:gd name="connsiteX16" fmla="*/ 5165224 w 7183220"/>
              <a:gd name="connsiteY16" fmla="*/ 287986 h 1351237"/>
              <a:gd name="connsiteX17" fmla="*/ 5221495 w 7183220"/>
              <a:gd name="connsiteY17" fmla="*/ 259851 h 1351237"/>
              <a:gd name="connsiteX18" fmla="*/ 6093692 w 7183220"/>
              <a:gd name="connsiteY18" fmla="*/ 245783 h 1351237"/>
              <a:gd name="connsiteX19" fmla="*/ 6304707 w 7183220"/>
              <a:gd name="connsiteY19" fmla="*/ 189512 h 1351237"/>
              <a:gd name="connsiteX20" fmla="*/ 6375046 w 7183220"/>
              <a:gd name="connsiteY20" fmla="*/ 161377 h 1351237"/>
              <a:gd name="connsiteX21" fmla="*/ 6501655 w 7183220"/>
              <a:gd name="connsiteY21" fmla="*/ 133241 h 1351237"/>
              <a:gd name="connsiteX22" fmla="*/ 6557926 w 7183220"/>
              <a:gd name="connsiteY22" fmla="*/ 105106 h 1351237"/>
              <a:gd name="connsiteX23" fmla="*/ 6783009 w 7183220"/>
              <a:gd name="connsiteY23" fmla="*/ 91038 h 1351237"/>
              <a:gd name="connsiteX24" fmla="*/ 6979956 w 7183220"/>
              <a:gd name="connsiteY24" fmla="*/ 76971 h 1351237"/>
              <a:gd name="connsiteX25" fmla="*/ 7008092 w 7183220"/>
              <a:gd name="connsiteY25" fmla="*/ 48835 h 1351237"/>
              <a:gd name="connsiteX26" fmla="*/ 7022159 w 7183220"/>
              <a:gd name="connsiteY26" fmla="*/ 6632 h 1351237"/>
              <a:gd name="connsiteX27" fmla="*/ 7036227 w 7183220"/>
              <a:gd name="connsiteY27" fmla="*/ 62903 h 1351237"/>
              <a:gd name="connsiteX28" fmla="*/ 7050295 w 7183220"/>
              <a:gd name="connsiteY28" fmla="*/ 189512 h 1351237"/>
              <a:gd name="connsiteX29" fmla="*/ 7092498 w 7183220"/>
              <a:gd name="connsiteY29" fmla="*/ 442731 h 1351237"/>
              <a:gd name="connsiteX30" fmla="*/ 7106566 w 7183220"/>
              <a:gd name="connsiteY30" fmla="*/ 710017 h 1351237"/>
              <a:gd name="connsiteX31" fmla="*/ 7162836 w 7183220"/>
              <a:gd name="connsiteY31" fmla="*/ 921032 h 1351237"/>
              <a:gd name="connsiteX32" fmla="*/ 7176904 w 7183220"/>
              <a:gd name="connsiteY32" fmla="*/ 991371 h 1351237"/>
              <a:gd name="connsiteX33" fmla="*/ 7120633 w 7183220"/>
              <a:gd name="connsiteY33" fmla="*/ 1019506 h 1351237"/>
              <a:gd name="connsiteX34" fmla="*/ 7078430 w 7183220"/>
              <a:gd name="connsiteY34" fmla="*/ 1005438 h 1351237"/>
              <a:gd name="connsiteX35" fmla="*/ 7050295 w 7183220"/>
              <a:gd name="connsiteY35" fmla="*/ 963235 h 1351237"/>
              <a:gd name="connsiteX36" fmla="*/ 6965889 w 7183220"/>
              <a:gd name="connsiteY36" fmla="*/ 921032 h 1351237"/>
              <a:gd name="connsiteX37" fmla="*/ 6754873 w 7183220"/>
              <a:gd name="connsiteY37" fmla="*/ 949168 h 1351237"/>
              <a:gd name="connsiteX38" fmla="*/ 6543858 w 7183220"/>
              <a:gd name="connsiteY38" fmla="*/ 963235 h 1351237"/>
              <a:gd name="connsiteX39" fmla="*/ 6290639 w 7183220"/>
              <a:gd name="connsiteY39" fmla="*/ 1005438 h 1351237"/>
              <a:gd name="connsiteX40" fmla="*/ 6220301 w 7183220"/>
              <a:gd name="connsiteY40" fmla="*/ 1019506 h 1351237"/>
              <a:gd name="connsiteX41" fmla="*/ 6135895 w 7183220"/>
              <a:gd name="connsiteY41" fmla="*/ 1061709 h 1351237"/>
              <a:gd name="connsiteX42" fmla="*/ 5953015 w 7183220"/>
              <a:gd name="connsiteY42" fmla="*/ 1089845 h 1351237"/>
              <a:gd name="connsiteX43" fmla="*/ 3716252 w 7183220"/>
              <a:gd name="connsiteY43" fmla="*/ 1117980 h 1351237"/>
              <a:gd name="connsiteX44" fmla="*/ 3266086 w 7183220"/>
              <a:gd name="connsiteY44" fmla="*/ 1103912 h 1351237"/>
              <a:gd name="connsiteX45" fmla="*/ 2900326 w 7183220"/>
              <a:gd name="connsiteY45" fmla="*/ 1132048 h 1351237"/>
              <a:gd name="connsiteX46" fmla="*/ 705766 w 7183220"/>
              <a:gd name="connsiteY46" fmla="*/ 1132048 h 1351237"/>
              <a:gd name="connsiteX47" fmla="*/ 217536 w 7183220"/>
              <a:gd name="connsiteY47" fmla="*/ 1139411 h 1351237"/>
              <a:gd name="connsiteX48" fmla="*/ 0 w 7183220"/>
              <a:gd name="connsiteY48" fmla="*/ 1090284 h 1351237"/>
              <a:gd name="connsiteX0" fmla="*/ 0 w 7183220"/>
              <a:gd name="connsiteY0" fmla="*/ 1090284 h 1351237"/>
              <a:gd name="connsiteX1" fmla="*/ 65575 w 7183220"/>
              <a:gd name="connsiteY1" fmla="*/ 114631 h 1351237"/>
              <a:gd name="connsiteX2" fmla="*/ 227464 w 7183220"/>
              <a:gd name="connsiteY2" fmla="*/ 133241 h 1351237"/>
              <a:gd name="connsiteX3" fmla="*/ 424412 w 7183220"/>
              <a:gd name="connsiteY3" fmla="*/ 161377 h 1351237"/>
              <a:gd name="connsiteX4" fmla="*/ 705766 w 7183220"/>
              <a:gd name="connsiteY4" fmla="*/ 189512 h 1351237"/>
              <a:gd name="connsiteX5" fmla="*/ 790172 w 7183220"/>
              <a:gd name="connsiteY5" fmla="*/ 203580 h 1351237"/>
              <a:gd name="connsiteX6" fmla="*/ 832375 w 7183220"/>
              <a:gd name="connsiteY6" fmla="*/ 217648 h 1351237"/>
              <a:gd name="connsiteX7" fmla="*/ 1226270 w 7183220"/>
              <a:gd name="connsiteY7" fmla="*/ 231715 h 1351237"/>
              <a:gd name="connsiteX8" fmla="*/ 1324744 w 7183220"/>
              <a:gd name="connsiteY8" fmla="*/ 245783 h 1351237"/>
              <a:gd name="connsiteX9" fmla="*/ 1437286 w 7183220"/>
              <a:gd name="connsiteY9" fmla="*/ 259851 h 1351237"/>
              <a:gd name="connsiteX10" fmla="*/ 1592030 w 7183220"/>
              <a:gd name="connsiteY10" fmla="*/ 287986 h 1351237"/>
              <a:gd name="connsiteX11" fmla="*/ 2281347 w 7183220"/>
              <a:gd name="connsiteY11" fmla="*/ 330189 h 1351237"/>
              <a:gd name="connsiteX12" fmla="*/ 3294221 w 7183220"/>
              <a:gd name="connsiteY12" fmla="*/ 316121 h 1351237"/>
              <a:gd name="connsiteX13" fmla="*/ 3533372 w 7183220"/>
              <a:gd name="connsiteY13" fmla="*/ 302054 h 1351237"/>
              <a:gd name="connsiteX14" fmla="*/ 3575575 w 7183220"/>
              <a:gd name="connsiteY14" fmla="*/ 287986 h 1351237"/>
              <a:gd name="connsiteX15" fmla="*/ 4574381 w 7183220"/>
              <a:gd name="connsiteY15" fmla="*/ 273918 h 1351237"/>
              <a:gd name="connsiteX16" fmla="*/ 5165224 w 7183220"/>
              <a:gd name="connsiteY16" fmla="*/ 287986 h 1351237"/>
              <a:gd name="connsiteX17" fmla="*/ 5221495 w 7183220"/>
              <a:gd name="connsiteY17" fmla="*/ 259851 h 1351237"/>
              <a:gd name="connsiteX18" fmla="*/ 6093692 w 7183220"/>
              <a:gd name="connsiteY18" fmla="*/ 245783 h 1351237"/>
              <a:gd name="connsiteX19" fmla="*/ 6304707 w 7183220"/>
              <a:gd name="connsiteY19" fmla="*/ 189512 h 1351237"/>
              <a:gd name="connsiteX20" fmla="*/ 6375046 w 7183220"/>
              <a:gd name="connsiteY20" fmla="*/ 161377 h 1351237"/>
              <a:gd name="connsiteX21" fmla="*/ 6501655 w 7183220"/>
              <a:gd name="connsiteY21" fmla="*/ 133241 h 1351237"/>
              <a:gd name="connsiteX22" fmla="*/ 6557926 w 7183220"/>
              <a:gd name="connsiteY22" fmla="*/ 105106 h 1351237"/>
              <a:gd name="connsiteX23" fmla="*/ 6783009 w 7183220"/>
              <a:gd name="connsiteY23" fmla="*/ 91038 h 1351237"/>
              <a:gd name="connsiteX24" fmla="*/ 6979956 w 7183220"/>
              <a:gd name="connsiteY24" fmla="*/ 76971 h 1351237"/>
              <a:gd name="connsiteX25" fmla="*/ 7008092 w 7183220"/>
              <a:gd name="connsiteY25" fmla="*/ 48835 h 1351237"/>
              <a:gd name="connsiteX26" fmla="*/ 7022159 w 7183220"/>
              <a:gd name="connsiteY26" fmla="*/ 6632 h 1351237"/>
              <a:gd name="connsiteX27" fmla="*/ 7036227 w 7183220"/>
              <a:gd name="connsiteY27" fmla="*/ 62903 h 1351237"/>
              <a:gd name="connsiteX28" fmla="*/ 7050295 w 7183220"/>
              <a:gd name="connsiteY28" fmla="*/ 189512 h 1351237"/>
              <a:gd name="connsiteX29" fmla="*/ 7092498 w 7183220"/>
              <a:gd name="connsiteY29" fmla="*/ 442731 h 1351237"/>
              <a:gd name="connsiteX30" fmla="*/ 7106566 w 7183220"/>
              <a:gd name="connsiteY30" fmla="*/ 710017 h 1351237"/>
              <a:gd name="connsiteX31" fmla="*/ 7162836 w 7183220"/>
              <a:gd name="connsiteY31" fmla="*/ 921032 h 1351237"/>
              <a:gd name="connsiteX32" fmla="*/ 7176904 w 7183220"/>
              <a:gd name="connsiteY32" fmla="*/ 991371 h 1351237"/>
              <a:gd name="connsiteX33" fmla="*/ 7120633 w 7183220"/>
              <a:gd name="connsiteY33" fmla="*/ 1019506 h 1351237"/>
              <a:gd name="connsiteX34" fmla="*/ 7078430 w 7183220"/>
              <a:gd name="connsiteY34" fmla="*/ 1005438 h 1351237"/>
              <a:gd name="connsiteX35" fmla="*/ 7050295 w 7183220"/>
              <a:gd name="connsiteY35" fmla="*/ 963235 h 1351237"/>
              <a:gd name="connsiteX36" fmla="*/ 6965889 w 7183220"/>
              <a:gd name="connsiteY36" fmla="*/ 921032 h 1351237"/>
              <a:gd name="connsiteX37" fmla="*/ 6754873 w 7183220"/>
              <a:gd name="connsiteY37" fmla="*/ 949168 h 1351237"/>
              <a:gd name="connsiteX38" fmla="*/ 6543858 w 7183220"/>
              <a:gd name="connsiteY38" fmla="*/ 963235 h 1351237"/>
              <a:gd name="connsiteX39" fmla="*/ 6290639 w 7183220"/>
              <a:gd name="connsiteY39" fmla="*/ 1005438 h 1351237"/>
              <a:gd name="connsiteX40" fmla="*/ 6220301 w 7183220"/>
              <a:gd name="connsiteY40" fmla="*/ 1019506 h 1351237"/>
              <a:gd name="connsiteX41" fmla="*/ 6135895 w 7183220"/>
              <a:gd name="connsiteY41" fmla="*/ 1061709 h 1351237"/>
              <a:gd name="connsiteX42" fmla="*/ 5953015 w 7183220"/>
              <a:gd name="connsiteY42" fmla="*/ 1089845 h 1351237"/>
              <a:gd name="connsiteX43" fmla="*/ 3716252 w 7183220"/>
              <a:gd name="connsiteY43" fmla="*/ 1117980 h 1351237"/>
              <a:gd name="connsiteX44" fmla="*/ 3266086 w 7183220"/>
              <a:gd name="connsiteY44" fmla="*/ 1103912 h 1351237"/>
              <a:gd name="connsiteX45" fmla="*/ 2900326 w 7183220"/>
              <a:gd name="connsiteY45" fmla="*/ 1132048 h 1351237"/>
              <a:gd name="connsiteX46" fmla="*/ 705766 w 7183220"/>
              <a:gd name="connsiteY46" fmla="*/ 1132048 h 1351237"/>
              <a:gd name="connsiteX47" fmla="*/ 215155 w 7183220"/>
              <a:gd name="connsiteY47" fmla="*/ 1139411 h 1351237"/>
              <a:gd name="connsiteX48" fmla="*/ 0 w 7183220"/>
              <a:gd name="connsiteY48" fmla="*/ 1090284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54657"/>
              <a:gd name="connsiteY0" fmla="*/ 1073615 h 1351237"/>
              <a:gd name="connsiteX1" fmla="*/ 137012 w 7254657"/>
              <a:gd name="connsiteY1" fmla="*/ 114631 h 1351237"/>
              <a:gd name="connsiteX2" fmla="*/ 298901 w 7254657"/>
              <a:gd name="connsiteY2" fmla="*/ 133241 h 1351237"/>
              <a:gd name="connsiteX3" fmla="*/ 495849 w 7254657"/>
              <a:gd name="connsiteY3" fmla="*/ 161377 h 1351237"/>
              <a:gd name="connsiteX4" fmla="*/ 777203 w 7254657"/>
              <a:gd name="connsiteY4" fmla="*/ 189512 h 1351237"/>
              <a:gd name="connsiteX5" fmla="*/ 861609 w 7254657"/>
              <a:gd name="connsiteY5" fmla="*/ 203580 h 1351237"/>
              <a:gd name="connsiteX6" fmla="*/ 903812 w 7254657"/>
              <a:gd name="connsiteY6" fmla="*/ 217648 h 1351237"/>
              <a:gd name="connsiteX7" fmla="*/ 1297707 w 7254657"/>
              <a:gd name="connsiteY7" fmla="*/ 231715 h 1351237"/>
              <a:gd name="connsiteX8" fmla="*/ 1396181 w 7254657"/>
              <a:gd name="connsiteY8" fmla="*/ 245783 h 1351237"/>
              <a:gd name="connsiteX9" fmla="*/ 1508723 w 7254657"/>
              <a:gd name="connsiteY9" fmla="*/ 259851 h 1351237"/>
              <a:gd name="connsiteX10" fmla="*/ 1663467 w 7254657"/>
              <a:gd name="connsiteY10" fmla="*/ 287986 h 1351237"/>
              <a:gd name="connsiteX11" fmla="*/ 2352784 w 7254657"/>
              <a:gd name="connsiteY11" fmla="*/ 330189 h 1351237"/>
              <a:gd name="connsiteX12" fmla="*/ 3365658 w 7254657"/>
              <a:gd name="connsiteY12" fmla="*/ 316121 h 1351237"/>
              <a:gd name="connsiteX13" fmla="*/ 3604809 w 7254657"/>
              <a:gd name="connsiteY13" fmla="*/ 302054 h 1351237"/>
              <a:gd name="connsiteX14" fmla="*/ 3647012 w 7254657"/>
              <a:gd name="connsiteY14" fmla="*/ 287986 h 1351237"/>
              <a:gd name="connsiteX15" fmla="*/ 4645818 w 7254657"/>
              <a:gd name="connsiteY15" fmla="*/ 273918 h 1351237"/>
              <a:gd name="connsiteX16" fmla="*/ 5236661 w 7254657"/>
              <a:gd name="connsiteY16" fmla="*/ 287986 h 1351237"/>
              <a:gd name="connsiteX17" fmla="*/ 5292932 w 7254657"/>
              <a:gd name="connsiteY17" fmla="*/ 259851 h 1351237"/>
              <a:gd name="connsiteX18" fmla="*/ 6165129 w 7254657"/>
              <a:gd name="connsiteY18" fmla="*/ 245783 h 1351237"/>
              <a:gd name="connsiteX19" fmla="*/ 6376144 w 7254657"/>
              <a:gd name="connsiteY19" fmla="*/ 189512 h 1351237"/>
              <a:gd name="connsiteX20" fmla="*/ 6446483 w 7254657"/>
              <a:gd name="connsiteY20" fmla="*/ 161377 h 1351237"/>
              <a:gd name="connsiteX21" fmla="*/ 6573092 w 7254657"/>
              <a:gd name="connsiteY21" fmla="*/ 133241 h 1351237"/>
              <a:gd name="connsiteX22" fmla="*/ 6629363 w 7254657"/>
              <a:gd name="connsiteY22" fmla="*/ 105106 h 1351237"/>
              <a:gd name="connsiteX23" fmla="*/ 6854446 w 7254657"/>
              <a:gd name="connsiteY23" fmla="*/ 91038 h 1351237"/>
              <a:gd name="connsiteX24" fmla="*/ 7051393 w 7254657"/>
              <a:gd name="connsiteY24" fmla="*/ 76971 h 1351237"/>
              <a:gd name="connsiteX25" fmla="*/ 7079529 w 7254657"/>
              <a:gd name="connsiteY25" fmla="*/ 48835 h 1351237"/>
              <a:gd name="connsiteX26" fmla="*/ 7093596 w 7254657"/>
              <a:gd name="connsiteY26" fmla="*/ 6632 h 1351237"/>
              <a:gd name="connsiteX27" fmla="*/ 7107664 w 7254657"/>
              <a:gd name="connsiteY27" fmla="*/ 62903 h 1351237"/>
              <a:gd name="connsiteX28" fmla="*/ 7121732 w 7254657"/>
              <a:gd name="connsiteY28" fmla="*/ 189512 h 1351237"/>
              <a:gd name="connsiteX29" fmla="*/ 7163935 w 7254657"/>
              <a:gd name="connsiteY29" fmla="*/ 442731 h 1351237"/>
              <a:gd name="connsiteX30" fmla="*/ 7178003 w 7254657"/>
              <a:gd name="connsiteY30" fmla="*/ 710017 h 1351237"/>
              <a:gd name="connsiteX31" fmla="*/ 7234273 w 7254657"/>
              <a:gd name="connsiteY31" fmla="*/ 921032 h 1351237"/>
              <a:gd name="connsiteX32" fmla="*/ 7248341 w 7254657"/>
              <a:gd name="connsiteY32" fmla="*/ 991371 h 1351237"/>
              <a:gd name="connsiteX33" fmla="*/ 7192070 w 7254657"/>
              <a:gd name="connsiteY33" fmla="*/ 1019506 h 1351237"/>
              <a:gd name="connsiteX34" fmla="*/ 7149867 w 7254657"/>
              <a:gd name="connsiteY34" fmla="*/ 1005438 h 1351237"/>
              <a:gd name="connsiteX35" fmla="*/ 7121732 w 7254657"/>
              <a:gd name="connsiteY35" fmla="*/ 963235 h 1351237"/>
              <a:gd name="connsiteX36" fmla="*/ 7037326 w 7254657"/>
              <a:gd name="connsiteY36" fmla="*/ 921032 h 1351237"/>
              <a:gd name="connsiteX37" fmla="*/ 6826310 w 7254657"/>
              <a:gd name="connsiteY37" fmla="*/ 949168 h 1351237"/>
              <a:gd name="connsiteX38" fmla="*/ 6615295 w 7254657"/>
              <a:gd name="connsiteY38" fmla="*/ 963235 h 1351237"/>
              <a:gd name="connsiteX39" fmla="*/ 6362076 w 7254657"/>
              <a:gd name="connsiteY39" fmla="*/ 1005438 h 1351237"/>
              <a:gd name="connsiteX40" fmla="*/ 6291738 w 7254657"/>
              <a:gd name="connsiteY40" fmla="*/ 1019506 h 1351237"/>
              <a:gd name="connsiteX41" fmla="*/ 6207332 w 7254657"/>
              <a:gd name="connsiteY41" fmla="*/ 1061709 h 1351237"/>
              <a:gd name="connsiteX42" fmla="*/ 6024452 w 7254657"/>
              <a:gd name="connsiteY42" fmla="*/ 1089845 h 1351237"/>
              <a:gd name="connsiteX43" fmla="*/ 3787689 w 7254657"/>
              <a:gd name="connsiteY43" fmla="*/ 1117980 h 1351237"/>
              <a:gd name="connsiteX44" fmla="*/ 3337523 w 7254657"/>
              <a:gd name="connsiteY44" fmla="*/ 1103912 h 1351237"/>
              <a:gd name="connsiteX45" fmla="*/ 2971763 w 7254657"/>
              <a:gd name="connsiteY45" fmla="*/ 1132048 h 1351237"/>
              <a:gd name="connsiteX46" fmla="*/ 777203 w 7254657"/>
              <a:gd name="connsiteY46" fmla="*/ 1132048 h 1351237"/>
              <a:gd name="connsiteX47" fmla="*/ 286592 w 7254657"/>
              <a:gd name="connsiteY47" fmla="*/ 1139411 h 1351237"/>
              <a:gd name="connsiteX48" fmla="*/ 0 w 7254657"/>
              <a:gd name="connsiteY48" fmla="*/ 1073615 h 1351237"/>
              <a:gd name="connsiteX0" fmla="*/ 0 w 7254657"/>
              <a:gd name="connsiteY0" fmla="*/ 1073615 h 1351237"/>
              <a:gd name="connsiteX1" fmla="*/ 137012 w 7254657"/>
              <a:gd name="connsiteY1" fmla="*/ 114631 h 1351237"/>
              <a:gd name="connsiteX2" fmla="*/ 298901 w 7254657"/>
              <a:gd name="connsiteY2" fmla="*/ 133241 h 1351237"/>
              <a:gd name="connsiteX3" fmla="*/ 495849 w 7254657"/>
              <a:gd name="connsiteY3" fmla="*/ 161377 h 1351237"/>
              <a:gd name="connsiteX4" fmla="*/ 777203 w 7254657"/>
              <a:gd name="connsiteY4" fmla="*/ 189512 h 1351237"/>
              <a:gd name="connsiteX5" fmla="*/ 861609 w 7254657"/>
              <a:gd name="connsiteY5" fmla="*/ 203580 h 1351237"/>
              <a:gd name="connsiteX6" fmla="*/ 903812 w 7254657"/>
              <a:gd name="connsiteY6" fmla="*/ 217648 h 1351237"/>
              <a:gd name="connsiteX7" fmla="*/ 1297707 w 7254657"/>
              <a:gd name="connsiteY7" fmla="*/ 231715 h 1351237"/>
              <a:gd name="connsiteX8" fmla="*/ 1396181 w 7254657"/>
              <a:gd name="connsiteY8" fmla="*/ 245783 h 1351237"/>
              <a:gd name="connsiteX9" fmla="*/ 1508723 w 7254657"/>
              <a:gd name="connsiteY9" fmla="*/ 259851 h 1351237"/>
              <a:gd name="connsiteX10" fmla="*/ 1663467 w 7254657"/>
              <a:gd name="connsiteY10" fmla="*/ 287986 h 1351237"/>
              <a:gd name="connsiteX11" fmla="*/ 2352784 w 7254657"/>
              <a:gd name="connsiteY11" fmla="*/ 330189 h 1351237"/>
              <a:gd name="connsiteX12" fmla="*/ 3365658 w 7254657"/>
              <a:gd name="connsiteY12" fmla="*/ 316121 h 1351237"/>
              <a:gd name="connsiteX13" fmla="*/ 3604809 w 7254657"/>
              <a:gd name="connsiteY13" fmla="*/ 302054 h 1351237"/>
              <a:gd name="connsiteX14" fmla="*/ 3647012 w 7254657"/>
              <a:gd name="connsiteY14" fmla="*/ 287986 h 1351237"/>
              <a:gd name="connsiteX15" fmla="*/ 4645818 w 7254657"/>
              <a:gd name="connsiteY15" fmla="*/ 273918 h 1351237"/>
              <a:gd name="connsiteX16" fmla="*/ 5236661 w 7254657"/>
              <a:gd name="connsiteY16" fmla="*/ 287986 h 1351237"/>
              <a:gd name="connsiteX17" fmla="*/ 5292932 w 7254657"/>
              <a:gd name="connsiteY17" fmla="*/ 259851 h 1351237"/>
              <a:gd name="connsiteX18" fmla="*/ 6165129 w 7254657"/>
              <a:gd name="connsiteY18" fmla="*/ 245783 h 1351237"/>
              <a:gd name="connsiteX19" fmla="*/ 6376144 w 7254657"/>
              <a:gd name="connsiteY19" fmla="*/ 189512 h 1351237"/>
              <a:gd name="connsiteX20" fmla="*/ 6446483 w 7254657"/>
              <a:gd name="connsiteY20" fmla="*/ 161377 h 1351237"/>
              <a:gd name="connsiteX21" fmla="*/ 6573092 w 7254657"/>
              <a:gd name="connsiteY21" fmla="*/ 133241 h 1351237"/>
              <a:gd name="connsiteX22" fmla="*/ 6629363 w 7254657"/>
              <a:gd name="connsiteY22" fmla="*/ 105106 h 1351237"/>
              <a:gd name="connsiteX23" fmla="*/ 6854446 w 7254657"/>
              <a:gd name="connsiteY23" fmla="*/ 91038 h 1351237"/>
              <a:gd name="connsiteX24" fmla="*/ 7051393 w 7254657"/>
              <a:gd name="connsiteY24" fmla="*/ 76971 h 1351237"/>
              <a:gd name="connsiteX25" fmla="*/ 7079529 w 7254657"/>
              <a:gd name="connsiteY25" fmla="*/ 48835 h 1351237"/>
              <a:gd name="connsiteX26" fmla="*/ 7093596 w 7254657"/>
              <a:gd name="connsiteY26" fmla="*/ 6632 h 1351237"/>
              <a:gd name="connsiteX27" fmla="*/ 7107664 w 7254657"/>
              <a:gd name="connsiteY27" fmla="*/ 62903 h 1351237"/>
              <a:gd name="connsiteX28" fmla="*/ 7121732 w 7254657"/>
              <a:gd name="connsiteY28" fmla="*/ 189512 h 1351237"/>
              <a:gd name="connsiteX29" fmla="*/ 7163935 w 7254657"/>
              <a:gd name="connsiteY29" fmla="*/ 442731 h 1351237"/>
              <a:gd name="connsiteX30" fmla="*/ 7178003 w 7254657"/>
              <a:gd name="connsiteY30" fmla="*/ 710017 h 1351237"/>
              <a:gd name="connsiteX31" fmla="*/ 7234273 w 7254657"/>
              <a:gd name="connsiteY31" fmla="*/ 921032 h 1351237"/>
              <a:gd name="connsiteX32" fmla="*/ 7248341 w 7254657"/>
              <a:gd name="connsiteY32" fmla="*/ 991371 h 1351237"/>
              <a:gd name="connsiteX33" fmla="*/ 7192070 w 7254657"/>
              <a:gd name="connsiteY33" fmla="*/ 1019506 h 1351237"/>
              <a:gd name="connsiteX34" fmla="*/ 7149867 w 7254657"/>
              <a:gd name="connsiteY34" fmla="*/ 1005438 h 1351237"/>
              <a:gd name="connsiteX35" fmla="*/ 7121732 w 7254657"/>
              <a:gd name="connsiteY35" fmla="*/ 963235 h 1351237"/>
              <a:gd name="connsiteX36" fmla="*/ 7037326 w 7254657"/>
              <a:gd name="connsiteY36" fmla="*/ 921032 h 1351237"/>
              <a:gd name="connsiteX37" fmla="*/ 6826310 w 7254657"/>
              <a:gd name="connsiteY37" fmla="*/ 949168 h 1351237"/>
              <a:gd name="connsiteX38" fmla="*/ 6615295 w 7254657"/>
              <a:gd name="connsiteY38" fmla="*/ 963235 h 1351237"/>
              <a:gd name="connsiteX39" fmla="*/ 6362076 w 7254657"/>
              <a:gd name="connsiteY39" fmla="*/ 1005438 h 1351237"/>
              <a:gd name="connsiteX40" fmla="*/ 6291738 w 7254657"/>
              <a:gd name="connsiteY40" fmla="*/ 1019506 h 1351237"/>
              <a:gd name="connsiteX41" fmla="*/ 6207332 w 7254657"/>
              <a:gd name="connsiteY41" fmla="*/ 1061709 h 1351237"/>
              <a:gd name="connsiteX42" fmla="*/ 6024452 w 7254657"/>
              <a:gd name="connsiteY42" fmla="*/ 1089845 h 1351237"/>
              <a:gd name="connsiteX43" fmla="*/ 3787689 w 7254657"/>
              <a:gd name="connsiteY43" fmla="*/ 1117980 h 1351237"/>
              <a:gd name="connsiteX44" fmla="*/ 3337523 w 7254657"/>
              <a:gd name="connsiteY44" fmla="*/ 1103912 h 1351237"/>
              <a:gd name="connsiteX45" fmla="*/ 2971763 w 7254657"/>
              <a:gd name="connsiteY45" fmla="*/ 1132048 h 1351237"/>
              <a:gd name="connsiteX46" fmla="*/ 777203 w 7254657"/>
              <a:gd name="connsiteY46" fmla="*/ 1132048 h 1351237"/>
              <a:gd name="connsiteX47" fmla="*/ 286592 w 7254657"/>
              <a:gd name="connsiteY47" fmla="*/ 1139411 h 1351237"/>
              <a:gd name="connsiteX48" fmla="*/ 0 w 7254657"/>
              <a:gd name="connsiteY48" fmla="*/ 1073615 h 1351237"/>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787689 w 7254657"/>
              <a:gd name="connsiteY43" fmla="*/ 1117980 h 1325629"/>
              <a:gd name="connsiteX44" fmla="*/ 3337523 w 7254657"/>
              <a:gd name="connsiteY44" fmla="*/ 1103912 h 1325629"/>
              <a:gd name="connsiteX45" fmla="*/ 2971763 w 7254657"/>
              <a:gd name="connsiteY45" fmla="*/ 1132048 h 1325629"/>
              <a:gd name="connsiteX46" fmla="*/ 286592 w 7254657"/>
              <a:gd name="connsiteY46" fmla="*/ 1139411 h 1325629"/>
              <a:gd name="connsiteX47" fmla="*/ 0 w 7254657"/>
              <a:gd name="connsiteY47" fmla="*/ 1073615 h 1325629"/>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787689 w 7254657"/>
              <a:gd name="connsiteY43" fmla="*/ 1117980 h 1325629"/>
              <a:gd name="connsiteX44" fmla="*/ 3337523 w 7254657"/>
              <a:gd name="connsiteY44" fmla="*/ 1103912 h 1325629"/>
              <a:gd name="connsiteX45" fmla="*/ 286592 w 7254657"/>
              <a:gd name="connsiteY45" fmla="*/ 1139411 h 1325629"/>
              <a:gd name="connsiteX46" fmla="*/ 0 w 7254657"/>
              <a:gd name="connsiteY46" fmla="*/ 1073615 h 1325629"/>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787689 w 7254657"/>
              <a:gd name="connsiteY43" fmla="*/ 1117980 h 1325629"/>
              <a:gd name="connsiteX44" fmla="*/ 286592 w 7254657"/>
              <a:gd name="connsiteY44" fmla="*/ 1139411 h 1325629"/>
              <a:gd name="connsiteX45" fmla="*/ 0 w 7254657"/>
              <a:gd name="connsiteY45" fmla="*/ 1073615 h 1325629"/>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787689 w 7254657"/>
              <a:gd name="connsiteY43" fmla="*/ 1117980 h 1325629"/>
              <a:gd name="connsiteX44" fmla="*/ 1974715 w 7254657"/>
              <a:gd name="connsiteY44" fmla="*/ 1195681 h 1325629"/>
              <a:gd name="connsiteX45" fmla="*/ 0 w 7254657"/>
              <a:gd name="connsiteY45" fmla="*/ 1073615 h 1325629"/>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478200 w 7254657"/>
              <a:gd name="connsiteY43" fmla="*/ 1117980 h 1325629"/>
              <a:gd name="connsiteX44" fmla="*/ 1974715 w 7254657"/>
              <a:gd name="connsiteY44" fmla="*/ 1195681 h 1325629"/>
              <a:gd name="connsiteX45" fmla="*/ 0 w 7254657"/>
              <a:gd name="connsiteY45" fmla="*/ 1073615 h 1325629"/>
              <a:gd name="connsiteX0" fmla="*/ 0 w 7254657"/>
              <a:gd name="connsiteY0" fmla="*/ 1073615 h 1438171"/>
              <a:gd name="connsiteX1" fmla="*/ 137012 w 7254657"/>
              <a:gd name="connsiteY1" fmla="*/ 114631 h 1438171"/>
              <a:gd name="connsiteX2" fmla="*/ 298901 w 7254657"/>
              <a:gd name="connsiteY2" fmla="*/ 133241 h 1438171"/>
              <a:gd name="connsiteX3" fmla="*/ 495849 w 7254657"/>
              <a:gd name="connsiteY3" fmla="*/ 161377 h 1438171"/>
              <a:gd name="connsiteX4" fmla="*/ 777203 w 7254657"/>
              <a:gd name="connsiteY4" fmla="*/ 189512 h 1438171"/>
              <a:gd name="connsiteX5" fmla="*/ 861609 w 7254657"/>
              <a:gd name="connsiteY5" fmla="*/ 203580 h 1438171"/>
              <a:gd name="connsiteX6" fmla="*/ 903812 w 7254657"/>
              <a:gd name="connsiteY6" fmla="*/ 217648 h 1438171"/>
              <a:gd name="connsiteX7" fmla="*/ 1297707 w 7254657"/>
              <a:gd name="connsiteY7" fmla="*/ 231715 h 1438171"/>
              <a:gd name="connsiteX8" fmla="*/ 1396181 w 7254657"/>
              <a:gd name="connsiteY8" fmla="*/ 245783 h 1438171"/>
              <a:gd name="connsiteX9" fmla="*/ 1508723 w 7254657"/>
              <a:gd name="connsiteY9" fmla="*/ 259851 h 1438171"/>
              <a:gd name="connsiteX10" fmla="*/ 1663467 w 7254657"/>
              <a:gd name="connsiteY10" fmla="*/ 287986 h 1438171"/>
              <a:gd name="connsiteX11" fmla="*/ 2352784 w 7254657"/>
              <a:gd name="connsiteY11" fmla="*/ 330189 h 1438171"/>
              <a:gd name="connsiteX12" fmla="*/ 3365658 w 7254657"/>
              <a:gd name="connsiteY12" fmla="*/ 316121 h 1438171"/>
              <a:gd name="connsiteX13" fmla="*/ 3604809 w 7254657"/>
              <a:gd name="connsiteY13" fmla="*/ 302054 h 1438171"/>
              <a:gd name="connsiteX14" fmla="*/ 3647012 w 7254657"/>
              <a:gd name="connsiteY14" fmla="*/ 287986 h 1438171"/>
              <a:gd name="connsiteX15" fmla="*/ 4645818 w 7254657"/>
              <a:gd name="connsiteY15" fmla="*/ 273918 h 1438171"/>
              <a:gd name="connsiteX16" fmla="*/ 5236661 w 7254657"/>
              <a:gd name="connsiteY16" fmla="*/ 287986 h 1438171"/>
              <a:gd name="connsiteX17" fmla="*/ 5292932 w 7254657"/>
              <a:gd name="connsiteY17" fmla="*/ 259851 h 1438171"/>
              <a:gd name="connsiteX18" fmla="*/ 6165129 w 7254657"/>
              <a:gd name="connsiteY18" fmla="*/ 245783 h 1438171"/>
              <a:gd name="connsiteX19" fmla="*/ 6376144 w 7254657"/>
              <a:gd name="connsiteY19" fmla="*/ 189512 h 1438171"/>
              <a:gd name="connsiteX20" fmla="*/ 6446483 w 7254657"/>
              <a:gd name="connsiteY20" fmla="*/ 161377 h 1438171"/>
              <a:gd name="connsiteX21" fmla="*/ 6573092 w 7254657"/>
              <a:gd name="connsiteY21" fmla="*/ 133241 h 1438171"/>
              <a:gd name="connsiteX22" fmla="*/ 6629363 w 7254657"/>
              <a:gd name="connsiteY22" fmla="*/ 105106 h 1438171"/>
              <a:gd name="connsiteX23" fmla="*/ 6854446 w 7254657"/>
              <a:gd name="connsiteY23" fmla="*/ 91038 h 1438171"/>
              <a:gd name="connsiteX24" fmla="*/ 7051393 w 7254657"/>
              <a:gd name="connsiteY24" fmla="*/ 76971 h 1438171"/>
              <a:gd name="connsiteX25" fmla="*/ 7079529 w 7254657"/>
              <a:gd name="connsiteY25" fmla="*/ 48835 h 1438171"/>
              <a:gd name="connsiteX26" fmla="*/ 7093596 w 7254657"/>
              <a:gd name="connsiteY26" fmla="*/ 6632 h 1438171"/>
              <a:gd name="connsiteX27" fmla="*/ 7107664 w 7254657"/>
              <a:gd name="connsiteY27" fmla="*/ 62903 h 1438171"/>
              <a:gd name="connsiteX28" fmla="*/ 7121732 w 7254657"/>
              <a:gd name="connsiteY28" fmla="*/ 189512 h 1438171"/>
              <a:gd name="connsiteX29" fmla="*/ 7163935 w 7254657"/>
              <a:gd name="connsiteY29" fmla="*/ 442731 h 1438171"/>
              <a:gd name="connsiteX30" fmla="*/ 7178003 w 7254657"/>
              <a:gd name="connsiteY30" fmla="*/ 710017 h 1438171"/>
              <a:gd name="connsiteX31" fmla="*/ 7234273 w 7254657"/>
              <a:gd name="connsiteY31" fmla="*/ 921032 h 1438171"/>
              <a:gd name="connsiteX32" fmla="*/ 7248341 w 7254657"/>
              <a:gd name="connsiteY32" fmla="*/ 991371 h 1438171"/>
              <a:gd name="connsiteX33" fmla="*/ 7192070 w 7254657"/>
              <a:gd name="connsiteY33" fmla="*/ 1019506 h 1438171"/>
              <a:gd name="connsiteX34" fmla="*/ 7149867 w 7254657"/>
              <a:gd name="connsiteY34" fmla="*/ 1005438 h 1438171"/>
              <a:gd name="connsiteX35" fmla="*/ 7121732 w 7254657"/>
              <a:gd name="connsiteY35" fmla="*/ 963235 h 1438171"/>
              <a:gd name="connsiteX36" fmla="*/ 7037326 w 7254657"/>
              <a:gd name="connsiteY36" fmla="*/ 921032 h 1438171"/>
              <a:gd name="connsiteX37" fmla="*/ 6826310 w 7254657"/>
              <a:gd name="connsiteY37" fmla="*/ 949168 h 1438171"/>
              <a:gd name="connsiteX38" fmla="*/ 6615295 w 7254657"/>
              <a:gd name="connsiteY38" fmla="*/ 963235 h 1438171"/>
              <a:gd name="connsiteX39" fmla="*/ 6362076 w 7254657"/>
              <a:gd name="connsiteY39" fmla="*/ 1005438 h 1438171"/>
              <a:gd name="connsiteX40" fmla="*/ 6291738 w 7254657"/>
              <a:gd name="connsiteY40" fmla="*/ 1019506 h 1438171"/>
              <a:gd name="connsiteX41" fmla="*/ 6207332 w 7254657"/>
              <a:gd name="connsiteY41" fmla="*/ 1061709 h 1438171"/>
              <a:gd name="connsiteX42" fmla="*/ 5560219 w 7254657"/>
              <a:gd name="connsiteY42" fmla="*/ 1202387 h 1438171"/>
              <a:gd name="connsiteX43" fmla="*/ 3478200 w 7254657"/>
              <a:gd name="connsiteY43" fmla="*/ 1117980 h 1438171"/>
              <a:gd name="connsiteX44" fmla="*/ 1974715 w 7254657"/>
              <a:gd name="connsiteY44" fmla="*/ 1195681 h 1438171"/>
              <a:gd name="connsiteX45" fmla="*/ 0 w 7254657"/>
              <a:gd name="connsiteY45" fmla="*/ 1073615 h 1438171"/>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6615295 w 7254657"/>
              <a:gd name="connsiteY38" fmla="*/ 963235 h 1202387"/>
              <a:gd name="connsiteX39" fmla="*/ 6362076 w 7254657"/>
              <a:gd name="connsiteY39" fmla="*/ 1005438 h 1202387"/>
              <a:gd name="connsiteX40" fmla="*/ 6291738 w 7254657"/>
              <a:gd name="connsiteY40" fmla="*/ 1019506 h 1202387"/>
              <a:gd name="connsiteX41" fmla="*/ 6207332 w 7254657"/>
              <a:gd name="connsiteY41" fmla="*/ 1061709 h 1202387"/>
              <a:gd name="connsiteX42" fmla="*/ 5560219 w 7254657"/>
              <a:gd name="connsiteY42" fmla="*/ 1202387 h 1202387"/>
              <a:gd name="connsiteX43" fmla="*/ 3478200 w 7254657"/>
              <a:gd name="connsiteY43" fmla="*/ 1117980 h 1202387"/>
              <a:gd name="connsiteX44" fmla="*/ 1974715 w 7254657"/>
              <a:gd name="connsiteY44" fmla="*/ 1195681 h 1202387"/>
              <a:gd name="connsiteX45" fmla="*/ 0 w 7254657"/>
              <a:gd name="connsiteY45"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6615295 w 7254657"/>
              <a:gd name="connsiteY38" fmla="*/ 963235 h 1202387"/>
              <a:gd name="connsiteX39" fmla="*/ 6362076 w 7254657"/>
              <a:gd name="connsiteY39" fmla="*/ 1005438 h 1202387"/>
              <a:gd name="connsiteX40" fmla="*/ 6291738 w 7254657"/>
              <a:gd name="connsiteY40" fmla="*/ 1019506 h 1202387"/>
              <a:gd name="connsiteX41" fmla="*/ 5560219 w 7254657"/>
              <a:gd name="connsiteY41" fmla="*/ 1202387 h 1202387"/>
              <a:gd name="connsiteX42" fmla="*/ 3478200 w 7254657"/>
              <a:gd name="connsiteY42" fmla="*/ 1117980 h 1202387"/>
              <a:gd name="connsiteX43" fmla="*/ 1974715 w 7254657"/>
              <a:gd name="connsiteY43" fmla="*/ 1195681 h 1202387"/>
              <a:gd name="connsiteX44" fmla="*/ 0 w 7254657"/>
              <a:gd name="connsiteY44"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6615295 w 7254657"/>
              <a:gd name="connsiteY38" fmla="*/ 963235 h 1202387"/>
              <a:gd name="connsiteX39" fmla="*/ 6362076 w 7254657"/>
              <a:gd name="connsiteY39" fmla="*/ 1005438 h 1202387"/>
              <a:gd name="connsiteX40" fmla="*/ 5560219 w 7254657"/>
              <a:gd name="connsiteY40" fmla="*/ 1202387 h 1202387"/>
              <a:gd name="connsiteX41" fmla="*/ 3478200 w 7254657"/>
              <a:gd name="connsiteY41" fmla="*/ 1117980 h 1202387"/>
              <a:gd name="connsiteX42" fmla="*/ 1974715 w 7254657"/>
              <a:gd name="connsiteY42" fmla="*/ 1195681 h 1202387"/>
              <a:gd name="connsiteX43" fmla="*/ 0 w 7254657"/>
              <a:gd name="connsiteY43"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6615295 w 7254657"/>
              <a:gd name="connsiteY38" fmla="*/ 963235 h 1202387"/>
              <a:gd name="connsiteX39" fmla="*/ 5560219 w 7254657"/>
              <a:gd name="connsiteY39" fmla="*/ 1202387 h 1202387"/>
              <a:gd name="connsiteX40" fmla="*/ 3478200 w 7254657"/>
              <a:gd name="connsiteY40" fmla="*/ 1117980 h 1202387"/>
              <a:gd name="connsiteX41" fmla="*/ 1974715 w 7254657"/>
              <a:gd name="connsiteY41" fmla="*/ 1195681 h 1202387"/>
              <a:gd name="connsiteX42" fmla="*/ 0 w 7254657"/>
              <a:gd name="connsiteY42"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5560219 w 7254657"/>
              <a:gd name="connsiteY38" fmla="*/ 1202387 h 1202387"/>
              <a:gd name="connsiteX39" fmla="*/ 3478200 w 7254657"/>
              <a:gd name="connsiteY39" fmla="*/ 1117980 h 1202387"/>
              <a:gd name="connsiteX40" fmla="*/ 1974715 w 7254657"/>
              <a:gd name="connsiteY40" fmla="*/ 1195681 h 1202387"/>
              <a:gd name="connsiteX41" fmla="*/ 0 w 7254657"/>
              <a:gd name="connsiteY41"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5560219 w 7254657"/>
              <a:gd name="connsiteY37" fmla="*/ 1202387 h 1202387"/>
              <a:gd name="connsiteX38" fmla="*/ 3478200 w 7254657"/>
              <a:gd name="connsiteY38" fmla="*/ 1117980 h 1202387"/>
              <a:gd name="connsiteX39" fmla="*/ 1974715 w 7254657"/>
              <a:gd name="connsiteY39" fmla="*/ 1195681 h 1202387"/>
              <a:gd name="connsiteX40" fmla="*/ 0 w 7254657"/>
              <a:gd name="connsiteY40"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5560219 w 7254657"/>
              <a:gd name="connsiteY36" fmla="*/ 1202387 h 1202387"/>
              <a:gd name="connsiteX37" fmla="*/ 3478200 w 7254657"/>
              <a:gd name="connsiteY37" fmla="*/ 1117980 h 1202387"/>
              <a:gd name="connsiteX38" fmla="*/ 1974715 w 7254657"/>
              <a:gd name="connsiteY38" fmla="*/ 1195681 h 1202387"/>
              <a:gd name="connsiteX39" fmla="*/ 0 w 7254657"/>
              <a:gd name="connsiteY39"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234273 w 7254657"/>
              <a:gd name="connsiteY30" fmla="*/ 921032 h 1202387"/>
              <a:gd name="connsiteX31" fmla="*/ 7248341 w 7254657"/>
              <a:gd name="connsiteY31" fmla="*/ 991371 h 1202387"/>
              <a:gd name="connsiteX32" fmla="*/ 7192070 w 7254657"/>
              <a:gd name="connsiteY32" fmla="*/ 1019506 h 1202387"/>
              <a:gd name="connsiteX33" fmla="*/ 7149867 w 7254657"/>
              <a:gd name="connsiteY33" fmla="*/ 1005438 h 1202387"/>
              <a:gd name="connsiteX34" fmla="*/ 7121732 w 7254657"/>
              <a:gd name="connsiteY34" fmla="*/ 963235 h 1202387"/>
              <a:gd name="connsiteX35" fmla="*/ 5560219 w 7254657"/>
              <a:gd name="connsiteY35" fmla="*/ 1202387 h 1202387"/>
              <a:gd name="connsiteX36" fmla="*/ 3478200 w 7254657"/>
              <a:gd name="connsiteY36" fmla="*/ 1117980 h 1202387"/>
              <a:gd name="connsiteX37" fmla="*/ 1974715 w 7254657"/>
              <a:gd name="connsiteY37" fmla="*/ 1195681 h 1202387"/>
              <a:gd name="connsiteX38" fmla="*/ 0 w 7254657"/>
              <a:gd name="connsiteY38"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234273 w 7254657"/>
              <a:gd name="connsiteY29" fmla="*/ 921032 h 1202387"/>
              <a:gd name="connsiteX30" fmla="*/ 7248341 w 7254657"/>
              <a:gd name="connsiteY30" fmla="*/ 991371 h 1202387"/>
              <a:gd name="connsiteX31" fmla="*/ 7192070 w 7254657"/>
              <a:gd name="connsiteY31" fmla="*/ 1019506 h 1202387"/>
              <a:gd name="connsiteX32" fmla="*/ 7149867 w 7254657"/>
              <a:gd name="connsiteY32" fmla="*/ 1005438 h 1202387"/>
              <a:gd name="connsiteX33" fmla="*/ 7121732 w 7254657"/>
              <a:gd name="connsiteY33" fmla="*/ 963235 h 1202387"/>
              <a:gd name="connsiteX34" fmla="*/ 5560219 w 7254657"/>
              <a:gd name="connsiteY34" fmla="*/ 1202387 h 1202387"/>
              <a:gd name="connsiteX35" fmla="*/ 3478200 w 7254657"/>
              <a:gd name="connsiteY35" fmla="*/ 1117980 h 1202387"/>
              <a:gd name="connsiteX36" fmla="*/ 1974715 w 7254657"/>
              <a:gd name="connsiteY36" fmla="*/ 1195681 h 1202387"/>
              <a:gd name="connsiteX37" fmla="*/ 0 w 7254657"/>
              <a:gd name="connsiteY37"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234273 w 7254657"/>
              <a:gd name="connsiteY28" fmla="*/ 921032 h 1202387"/>
              <a:gd name="connsiteX29" fmla="*/ 7248341 w 7254657"/>
              <a:gd name="connsiteY29" fmla="*/ 991371 h 1202387"/>
              <a:gd name="connsiteX30" fmla="*/ 7192070 w 7254657"/>
              <a:gd name="connsiteY30" fmla="*/ 1019506 h 1202387"/>
              <a:gd name="connsiteX31" fmla="*/ 7149867 w 7254657"/>
              <a:gd name="connsiteY31" fmla="*/ 1005438 h 1202387"/>
              <a:gd name="connsiteX32" fmla="*/ 7121732 w 7254657"/>
              <a:gd name="connsiteY32" fmla="*/ 963235 h 1202387"/>
              <a:gd name="connsiteX33" fmla="*/ 5560219 w 7254657"/>
              <a:gd name="connsiteY33" fmla="*/ 1202387 h 1202387"/>
              <a:gd name="connsiteX34" fmla="*/ 3478200 w 7254657"/>
              <a:gd name="connsiteY34" fmla="*/ 1117980 h 1202387"/>
              <a:gd name="connsiteX35" fmla="*/ 1974715 w 7254657"/>
              <a:gd name="connsiteY35" fmla="*/ 1195681 h 1202387"/>
              <a:gd name="connsiteX36" fmla="*/ 0 w 7254657"/>
              <a:gd name="connsiteY36"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234273 w 7254657"/>
              <a:gd name="connsiteY27" fmla="*/ 921032 h 1202387"/>
              <a:gd name="connsiteX28" fmla="*/ 7248341 w 7254657"/>
              <a:gd name="connsiteY28" fmla="*/ 991371 h 1202387"/>
              <a:gd name="connsiteX29" fmla="*/ 7192070 w 7254657"/>
              <a:gd name="connsiteY29" fmla="*/ 1019506 h 1202387"/>
              <a:gd name="connsiteX30" fmla="*/ 7149867 w 7254657"/>
              <a:gd name="connsiteY30" fmla="*/ 1005438 h 1202387"/>
              <a:gd name="connsiteX31" fmla="*/ 7121732 w 7254657"/>
              <a:gd name="connsiteY31" fmla="*/ 963235 h 1202387"/>
              <a:gd name="connsiteX32" fmla="*/ 5560219 w 7254657"/>
              <a:gd name="connsiteY32" fmla="*/ 1202387 h 1202387"/>
              <a:gd name="connsiteX33" fmla="*/ 3478200 w 7254657"/>
              <a:gd name="connsiteY33" fmla="*/ 1117980 h 1202387"/>
              <a:gd name="connsiteX34" fmla="*/ 1974715 w 7254657"/>
              <a:gd name="connsiteY34" fmla="*/ 1195681 h 1202387"/>
              <a:gd name="connsiteX35" fmla="*/ 0 w 7254657"/>
              <a:gd name="connsiteY35" fmla="*/ 1073615 h 1202387"/>
              <a:gd name="connsiteX0" fmla="*/ 0 w 7254657"/>
              <a:gd name="connsiteY0" fmla="*/ 1024780 h 1153552"/>
              <a:gd name="connsiteX1" fmla="*/ 137012 w 7254657"/>
              <a:gd name="connsiteY1" fmla="*/ 65796 h 1153552"/>
              <a:gd name="connsiteX2" fmla="*/ 298901 w 7254657"/>
              <a:gd name="connsiteY2" fmla="*/ 84406 h 1153552"/>
              <a:gd name="connsiteX3" fmla="*/ 495849 w 7254657"/>
              <a:gd name="connsiteY3" fmla="*/ 112542 h 1153552"/>
              <a:gd name="connsiteX4" fmla="*/ 777203 w 7254657"/>
              <a:gd name="connsiteY4" fmla="*/ 140677 h 1153552"/>
              <a:gd name="connsiteX5" fmla="*/ 861609 w 7254657"/>
              <a:gd name="connsiteY5" fmla="*/ 154745 h 1153552"/>
              <a:gd name="connsiteX6" fmla="*/ 903812 w 7254657"/>
              <a:gd name="connsiteY6" fmla="*/ 168813 h 1153552"/>
              <a:gd name="connsiteX7" fmla="*/ 1297707 w 7254657"/>
              <a:gd name="connsiteY7" fmla="*/ 182880 h 1153552"/>
              <a:gd name="connsiteX8" fmla="*/ 1396181 w 7254657"/>
              <a:gd name="connsiteY8" fmla="*/ 196948 h 1153552"/>
              <a:gd name="connsiteX9" fmla="*/ 1508723 w 7254657"/>
              <a:gd name="connsiteY9" fmla="*/ 211016 h 1153552"/>
              <a:gd name="connsiteX10" fmla="*/ 1663467 w 7254657"/>
              <a:gd name="connsiteY10" fmla="*/ 239151 h 1153552"/>
              <a:gd name="connsiteX11" fmla="*/ 2352784 w 7254657"/>
              <a:gd name="connsiteY11" fmla="*/ 281354 h 1153552"/>
              <a:gd name="connsiteX12" fmla="*/ 3365658 w 7254657"/>
              <a:gd name="connsiteY12" fmla="*/ 267286 h 1153552"/>
              <a:gd name="connsiteX13" fmla="*/ 3604809 w 7254657"/>
              <a:gd name="connsiteY13" fmla="*/ 253219 h 1153552"/>
              <a:gd name="connsiteX14" fmla="*/ 3647012 w 7254657"/>
              <a:gd name="connsiteY14" fmla="*/ 239151 h 1153552"/>
              <a:gd name="connsiteX15" fmla="*/ 4645818 w 7254657"/>
              <a:gd name="connsiteY15" fmla="*/ 225083 h 1153552"/>
              <a:gd name="connsiteX16" fmla="*/ 5236661 w 7254657"/>
              <a:gd name="connsiteY16" fmla="*/ 239151 h 1153552"/>
              <a:gd name="connsiteX17" fmla="*/ 5292932 w 7254657"/>
              <a:gd name="connsiteY17" fmla="*/ 211016 h 1153552"/>
              <a:gd name="connsiteX18" fmla="*/ 6165129 w 7254657"/>
              <a:gd name="connsiteY18" fmla="*/ 196948 h 1153552"/>
              <a:gd name="connsiteX19" fmla="*/ 6376144 w 7254657"/>
              <a:gd name="connsiteY19" fmla="*/ 140677 h 1153552"/>
              <a:gd name="connsiteX20" fmla="*/ 6446483 w 7254657"/>
              <a:gd name="connsiteY20" fmla="*/ 112542 h 1153552"/>
              <a:gd name="connsiteX21" fmla="*/ 6573092 w 7254657"/>
              <a:gd name="connsiteY21" fmla="*/ 84406 h 1153552"/>
              <a:gd name="connsiteX22" fmla="*/ 6629363 w 7254657"/>
              <a:gd name="connsiteY22" fmla="*/ 56271 h 1153552"/>
              <a:gd name="connsiteX23" fmla="*/ 6854446 w 7254657"/>
              <a:gd name="connsiteY23" fmla="*/ 42203 h 1153552"/>
              <a:gd name="connsiteX24" fmla="*/ 7051393 w 7254657"/>
              <a:gd name="connsiteY24" fmla="*/ 28136 h 1153552"/>
              <a:gd name="connsiteX25" fmla="*/ 7079529 w 7254657"/>
              <a:gd name="connsiteY25" fmla="*/ 0 h 1153552"/>
              <a:gd name="connsiteX26" fmla="*/ 7234273 w 7254657"/>
              <a:gd name="connsiteY26" fmla="*/ 872197 h 1153552"/>
              <a:gd name="connsiteX27" fmla="*/ 7248341 w 7254657"/>
              <a:gd name="connsiteY27" fmla="*/ 942536 h 1153552"/>
              <a:gd name="connsiteX28" fmla="*/ 7192070 w 7254657"/>
              <a:gd name="connsiteY28" fmla="*/ 970671 h 1153552"/>
              <a:gd name="connsiteX29" fmla="*/ 7149867 w 7254657"/>
              <a:gd name="connsiteY29" fmla="*/ 956603 h 1153552"/>
              <a:gd name="connsiteX30" fmla="*/ 7121732 w 7254657"/>
              <a:gd name="connsiteY30" fmla="*/ 914400 h 1153552"/>
              <a:gd name="connsiteX31" fmla="*/ 5560219 w 7254657"/>
              <a:gd name="connsiteY31" fmla="*/ 1153552 h 1153552"/>
              <a:gd name="connsiteX32" fmla="*/ 3478200 w 7254657"/>
              <a:gd name="connsiteY32" fmla="*/ 1069145 h 1153552"/>
              <a:gd name="connsiteX33" fmla="*/ 1974715 w 7254657"/>
              <a:gd name="connsiteY33" fmla="*/ 1146846 h 1153552"/>
              <a:gd name="connsiteX34" fmla="*/ 0 w 7254657"/>
              <a:gd name="connsiteY34" fmla="*/ 1024780 h 1153552"/>
              <a:gd name="connsiteX0" fmla="*/ 0 w 7254657"/>
              <a:gd name="connsiteY0" fmla="*/ 996644 h 1125416"/>
              <a:gd name="connsiteX1" fmla="*/ 137012 w 7254657"/>
              <a:gd name="connsiteY1" fmla="*/ 37660 h 1125416"/>
              <a:gd name="connsiteX2" fmla="*/ 298901 w 7254657"/>
              <a:gd name="connsiteY2" fmla="*/ 56270 h 1125416"/>
              <a:gd name="connsiteX3" fmla="*/ 495849 w 7254657"/>
              <a:gd name="connsiteY3" fmla="*/ 84406 h 1125416"/>
              <a:gd name="connsiteX4" fmla="*/ 777203 w 7254657"/>
              <a:gd name="connsiteY4" fmla="*/ 112541 h 1125416"/>
              <a:gd name="connsiteX5" fmla="*/ 861609 w 7254657"/>
              <a:gd name="connsiteY5" fmla="*/ 126609 h 1125416"/>
              <a:gd name="connsiteX6" fmla="*/ 903812 w 7254657"/>
              <a:gd name="connsiteY6" fmla="*/ 140677 h 1125416"/>
              <a:gd name="connsiteX7" fmla="*/ 1297707 w 7254657"/>
              <a:gd name="connsiteY7" fmla="*/ 154744 h 1125416"/>
              <a:gd name="connsiteX8" fmla="*/ 1396181 w 7254657"/>
              <a:gd name="connsiteY8" fmla="*/ 168812 h 1125416"/>
              <a:gd name="connsiteX9" fmla="*/ 1508723 w 7254657"/>
              <a:gd name="connsiteY9" fmla="*/ 182880 h 1125416"/>
              <a:gd name="connsiteX10" fmla="*/ 1663467 w 7254657"/>
              <a:gd name="connsiteY10" fmla="*/ 211015 h 1125416"/>
              <a:gd name="connsiteX11" fmla="*/ 2352784 w 7254657"/>
              <a:gd name="connsiteY11" fmla="*/ 253218 h 1125416"/>
              <a:gd name="connsiteX12" fmla="*/ 3365658 w 7254657"/>
              <a:gd name="connsiteY12" fmla="*/ 239150 h 1125416"/>
              <a:gd name="connsiteX13" fmla="*/ 3604809 w 7254657"/>
              <a:gd name="connsiteY13" fmla="*/ 225083 h 1125416"/>
              <a:gd name="connsiteX14" fmla="*/ 3647012 w 7254657"/>
              <a:gd name="connsiteY14" fmla="*/ 211015 h 1125416"/>
              <a:gd name="connsiteX15" fmla="*/ 4645818 w 7254657"/>
              <a:gd name="connsiteY15" fmla="*/ 196947 h 1125416"/>
              <a:gd name="connsiteX16" fmla="*/ 5236661 w 7254657"/>
              <a:gd name="connsiteY16" fmla="*/ 211015 h 1125416"/>
              <a:gd name="connsiteX17" fmla="*/ 5292932 w 7254657"/>
              <a:gd name="connsiteY17" fmla="*/ 182880 h 1125416"/>
              <a:gd name="connsiteX18" fmla="*/ 6165129 w 7254657"/>
              <a:gd name="connsiteY18" fmla="*/ 168812 h 1125416"/>
              <a:gd name="connsiteX19" fmla="*/ 6376144 w 7254657"/>
              <a:gd name="connsiteY19" fmla="*/ 112541 h 1125416"/>
              <a:gd name="connsiteX20" fmla="*/ 6446483 w 7254657"/>
              <a:gd name="connsiteY20" fmla="*/ 84406 h 1125416"/>
              <a:gd name="connsiteX21" fmla="*/ 6573092 w 7254657"/>
              <a:gd name="connsiteY21" fmla="*/ 56270 h 1125416"/>
              <a:gd name="connsiteX22" fmla="*/ 6629363 w 7254657"/>
              <a:gd name="connsiteY22" fmla="*/ 28135 h 1125416"/>
              <a:gd name="connsiteX23" fmla="*/ 6854446 w 7254657"/>
              <a:gd name="connsiteY23" fmla="*/ 14067 h 1125416"/>
              <a:gd name="connsiteX24" fmla="*/ 7051393 w 7254657"/>
              <a:gd name="connsiteY24" fmla="*/ 0 h 1125416"/>
              <a:gd name="connsiteX25" fmla="*/ 7234273 w 7254657"/>
              <a:gd name="connsiteY25" fmla="*/ 844061 h 1125416"/>
              <a:gd name="connsiteX26" fmla="*/ 7248341 w 7254657"/>
              <a:gd name="connsiteY26" fmla="*/ 914400 h 1125416"/>
              <a:gd name="connsiteX27" fmla="*/ 7192070 w 7254657"/>
              <a:gd name="connsiteY27" fmla="*/ 942535 h 1125416"/>
              <a:gd name="connsiteX28" fmla="*/ 7149867 w 7254657"/>
              <a:gd name="connsiteY28" fmla="*/ 928467 h 1125416"/>
              <a:gd name="connsiteX29" fmla="*/ 7121732 w 7254657"/>
              <a:gd name="connsiteY29" fmla="*/ 886264 h 1125416"/>
              <a:gd name="connsiteX30" fmla="*/ 5560219 w 7254657"/>
              <a:gd name="connsiteY30" fmla="*/ 1125416 h 1125416"/>
              <a:gd name="connsiteX31" fmla="*/ 3478200 w 7254657"/>
              <a:gd name="connsiteY31" fmla="*/ 1041009 h 1125416"/>
              <a:gd name="connsiteX32" fmla="*/ 1974715 w 7254657"/>
              <a:gd name="connsiteY32" fmla="*/ 1118710 h 1125416"/>
              <a:gd name="connsiteX33" fmla="*/ 0 w 7254657"/>
              <a:gd name="connsiteY33" fmla="*/ 996644 h 1125416"/>
              <a:gd name="connsiteX0" fmla="*/ 0 w 7254657"/>
              <a:gd name="connsiteY0" fmla="*/ 1132632 h 1261404"/>
              <a:gd name="connsiteX1" fmla="*/ 137012 w 7254657"/>
              <a:gd name="connsiteY1" fmla="*/ 173648 h 1261404"/>
              <a:gd name="connsiteX2" fmla="*/ 298901 w 7254657"/>
              <a:gd name="connsiteY2" fmla="*/ 192258 h 1261404"/>
              <a:gd name="connsiteX3" fmla="*/ 495849 w 7254657"/>
              <a:gd name="connsiteY3" fmla="*/ 220394 h 1261404"/>
              <a:gd name="connsiteX4" fmla="*/ 777203 w 7254657"/>
              <a:gd name="connsiteY4" fmla="*/ 248529 h 1261404"/>
              <a:gd name="connsiteX5" fmla="*/ 861609 w 7254657"/>
              <a:gd name="connsiteY5" fmla="*/ 262597 h 1261404"/>
              <a:gd name="connsiteX6" fmla="*/ 903812 w 7254657"/>
              <a:gd name="connsiteY6" fmla="*/ 276665 h 1261404"/>
              <a:gd name="connsiteX7" fmla="*/ 1297707 w 7254657"/>
              <a:gd name="connsiteY7" fmla="*/ 290732 h 1261404"/>
              <a:gd name="connsiteX8" fmla="*/ 1396181 w 7254657"/>
              <a:gd name="connsiteY8" fmla="*/ 304800 h 1261404"/>
              <a:gd name="connsiteX9" fmla="*/ 1508723 w 7254657"/>
              <a:gd name="connsiteY9" fmla="*/ 318868 h 1261404"/>
              <a:gd name="connsiteX10" fmla="*/ 1663467 w 7254657"/>
              <a:gd name="connsiteY10" fmla="*/ 347003 h 1261404"/>
              <a:gd name="connsiteX11" fmla="*/ 2352784 w 7254657"/>
              <a:gd name="connsiteY11" fmla="*/ 389206 h 1261404"/>
              <a:gd name="connsiteX12" fmla="*/ 3365658 w 7254657"/>
              <a:gd name="connsiteY12" fmla="*/ 375138 h 1261404"/>
              <a:gd name="connsiteX13" fmla="*/ 3604809 w 7254657"/>
              <a:gd name="connsiteY13" fmla="*/ 361071 h 1261404"/>
              <a:gd name="connsiteX14" fmla="*/ 3647012 w 7254657"/>
              <a:gd name="connsiteY14" fmla="*/ 347003 h 1261404"/>
              <a:gd name="connsiteX15" fmla="*/ 4645818 w 7254657"/>
              <a:gd name="connsiteY15" fmla="*/ 332935 h 1261404"/>
              <a:gd name="connsiteX16" fmla="*/ 5236661 w 7254657"/>
              <a:gd name="connsiteY16" fmla="*/ 347003 h 1261404"/>
              <a:gd name="connsiteX17" fmla="*/ 5292932 w 7254657"/>
              <a:gd name="connsiteY17" fmla="*/ 318868 h 1261404"/>
              <a:gd name="connsiteX18" fmla="*/ 6165129 w 7254657"/>
              <a:gd name="connsiteY18" fmla="*/ 304800 h 1261404"/>
              <a:gd name="connsiteX19" fmla="*/ 6376144 w 7254657"/>
              <a:gd name="connsiteY19" fmla="*/ 248529 h 1261404"/>
              <a:gd name="connsiteX20" fmla="*/ 6446483 w 7254657"/>
              <a:gd name="connsiteY20" fmla="*/ 220394 h 1261404"/>
              <a:gd name="connsiteX21" fmla="*/ 6573092 w 7254657"/>
              <a:gd name="connsiteY21" fmla="*/ 192258 h 1261404"/>
              <a:gd name="connsiteX22" fmla="*/ 6629363 w 7254657"/>
              <a:gd name="connsiteY22" fmla="*/ 164123 h 1261404"/>
              <a:gd name="connsiteX23" fmla="*/ 7051393 w 7254657"/>
              <a:gd name="connsiteY23" fmla="*/ 135988 h 1261404"/>
              <a:gd name="connsiteX24" fmla="*/ 7234273 w 7254657"/>
              <a:gd name="connsiteY24" fmla="*/ 980049 h 1261404"/>
              <a:gd name="connsiteX25" fmla="*/ 7248341 w 7254657"/>
              <a:gd name="connsiteY25" fmla="*/ 1050388 h 1261404"/>
              <a:gd name="connsiteX26" fmla="*/ 7192070 w 7254657"/>
              <a:gd name="connsiteY26" fmla="*/ 1078523 h 1261404"/>
              <a:gd name="connsiteX27" fmla="*/ 7149867 w 7254657"/>
              <a:gd name="connsiteY27" fmla="*/ 1064455 h 1261404"/>
              <a:gd name="connsiteX28" fmla="*/ 7121732 w 7254657"/>
              <a:gd name="connsiteY28" fmla="*/ 1022252 h 1261404"/>
              <a:gd name="connsiteX29" fmla="*/ 5560219 w 7254657"/>
              <a:gd name="connsiteY29" fmla="*/ 1261404 h 1261404"/>
              <a:gd name="connsiteX30" fmla="*/ 3478200 w 7254657"/>
              <a:gd name="connsiteY30" fmla="*/ 1176997 h 1261404"/>
              <a:gd name="connsiteX31" fmla="*/ 1974715 w 7254657"/>
              <a:gd name="connsiteY31" fmla="*/ 1254698 h 1261404"/>
              <a:gd name="connsiteX32" fmla="*/ 0 w 7254657"/>
              <a:gd name="connsiteY32" fmla="*/ 1132632 h 1261404"/>
              <a:gd name="connsiteX0" fmla="*/ 0 w 7254657"/>
              <a:gd name="connsiteY0" fmla="*/ 1132632 h 1261404"/>
              <a:gd name="connsiteX1" fmla="*/ 137012 w 7254657"/>
              <a:gd name="connsiteY1" fmla="*/ 173648 h 1261404"/>
              <a:gd name="connsiteX2" fmla="*/ 298901 w 7254657"/>
              <a:gd name="connsiteY2" fmla="*/ 192258 h 1261404"/>
              <a:gd name="connsiteX3" fmla="*/ 495849 w 7254657"/>
              <a:gd name="connsiteY3" fmla="*/ 220394 h 1261404"/>
              <a:gd name="connsiteX4" fmla="*/ 777203 w 7254657"/>
              <a:gd name="connsiteY4" fmla="*/ 248529 h 1261404"/>
              <a:gd name="connsiteX5" fmla="*/ 861609 w 7254657"/>
              <a:gd name="connsiteY5" fmla="*/ 262597 h 1261404"/>
              <a:gd name="connsiteX6" fmla="*/ 903812 w 7254657"/>
              <a:gd name="connsiteY6" fmla="*/ 276665 h 1261404"/>
              <a:gd name="connsiteX7" fmla="*/ 1297707 w 7254657"/>
              <a:gd name="connsiteY7" fmla="*/ 290732 h 1261404"/>
              <a:gd name="connsiteX8" fmla="*/ 1396181 w 7254657"/>
              <a:gd name="connsiteY8" fmla="*/ 304800 h 1261404"/>
              <a:gd name="connsiteX9" fmla="*/ 1508723 w 7254657"/>
              <a:gd name="connsiteY9" fmla="*/ 318868 h 1261404"/>
              <a:gd name="connsiteX10" fmla="*/ 1663467 w 7254657"/>
              <a:gd name="connsiteY10" fmla="*/ 347003 h 1261404"/>
              <a:gd name="connsiteX11" fmla="*/ 2352784 w 7254657"/>
              <a:gd name="connsiteY11" fmla="*/ 389206 h 1261404"/>
              <a:gd name="connsiteX12" fmla="*/ 3365658 w 7254657"/>
              <a:gd name="connsiteY12" fmla="*/ 375138 h 1261404"/>
              <a:gd name="connsiteX13" fmla="*/ 3604809 w 7254657"/>
              <a:gd name="connsiteY13" fmla="*/ 361071 h 1261404"/>
              <a:gd name="connsiteX14" fmla="*/ 3647012 w 7254657"/>
              <a:gd name="connsiteY14" fmla="*/ 347003 h 1261404"/>
              <a:gd name="connsiteX15" fmla="*/ 4645818 w 7254657"/>
              <a:gd name="connsiteY15" fmla="*/ 332935 h 1261404"/>
              <a:gd name="connsiteX16" fmla="*/ 5236661 w 7254657"/>
              <a:gd name="connsiteY16" fmla="*/ 347003 h 1261404"/>
              <a:gd name="connsiteX17" fmla="*/ 5292932 w 7254657"/>
              <a:gd name="connsiteY17" fmla="*/ 318868 h 1261404"/>
              <a:gd name="connsiteX18" fmla="*/ 6165129 w 7254657"/>
              <a:gd name="connsiteY18" fmla="*/ 304800 h 1261404"/>
              <a:gd name="connsiteX19" fmla="*/ 6376144 w 7254657"/>
              <a:gd name="connsiteY19" fmla="*/ 248529 h 1261404"/>
              <a:gd name="connsiteX20" fmla="*/ 6446483 w 7254657"/>
              <a:gd name="connsiteY20" fmla="*/ 220394 h 1261404"/>
              <a:gd name="connsiteX21" fmla="*/ 6573092 w 7254657"/>
              <a:gd name="connsiteY21" fmla="*/ 192258 h 1261404"/>
              <a:gd name="connsiteX22" fmla="*/ 6629363 w 7254657"/>
              <a:gd name="connsiteY22" fmla="*/ 164123 h 1261404"/>
              <a:gd name="connsiteX23" fmla="*/ 7051393 w 7254657"/>
              <a:gd name="connsiteY23" fmla="*/ 135988 h 1261404"/>
              <a:gd name="connsiteX24" fmla="*/ 7234273 w 7254657"/>
              <a:gd name="connsiteY24" fmla="*/ 980049 h 1261404"/>
              <a:gd name="connsiteX25" fmla="*/ 7248341 w 7254657"/>
              <a:gd name="connsiteY25" fmla="*/ 1050388 h 1261404"/>
              <a:gd name="connsiteX26" fmla="*/ 7192070 w 7254657"/>
              <a:gd name="connsiteY26" fmla="*/ 1078523 h 1261404"/>
              <a:gd name="connsiteX27" fmla="*/ 7149867 w 7254657"/>
              <a:gd name="connsiteY27" fmla="*/ 1064455 h 1261404"/>
              <a:gd name="connsiteX28" fmla="*/ 5560219 w 7254657"/>
              <a:gd name="connsiteY28" fmla="*/ 1261404 h 1261404"/>
              <a:gd name="connsiteX29" fmla="*/ 3478200 w 7254657"/>
              <a:gd name="connsiteY29" fmla="*/ 1176997 h 1261404"/>
              <a:gd name="connsiteX30" fmla="*/ 1974715 w 7254657"/>
              <a:gd name="connsiteY30" fmla="*/ 1254698 h 1261404"/>
              <a:gd name="connsiteX31" fmla="*/ 0 w 7254657"/>
              <a:gd name="connsiteY31" fmla="*/ 1132632 h 1261404"/>
              <a:gd name="connsiteX0" fmla="*/ 0 w 7254657"/>
              <a:gd name="connsiteY0" fmla="*/ 1132632 h 1261404"/>
              <a:gd name="connsiteX1" fmla="*/ 137012 w 7254657"/>
              <a:gd name="connsiteY1" fmla="*/ 173648 h 1261404"/>
              <a:gd name="connsiteX2" fmla="*/ 298901 w 7254657"/>
              <a:gd name="connsiteY2" fmla="*/ 192258 h 1261404"/>
              <a:gd name="connsiteX3" fmla="*/ 495849 w 7254657"/>
              <a:gd name="connsiteY3" fmla="*/ 220394 h 1261404"/>
              <a:gd name="connsiteX4" fmla="*/ 777203 w 7254657"/>
              <a:gd name="connsiteY4" fmla="*/ 248529 h 1261404"/>
              <a:gd name="connsiteX5" fmla="*/ 861609 w 7254657"/>
              <a:gd name="connsiteY5" fmla="*/ 262597 h 1261404"/>
              <a:gd name="connsiteX6" fmla="*/ 903812 w 7254657"/>
              <a:gd name="connsiteY6" fmla="*/ 276665 h 1261404"/>
              <a:gd name="connsiteX7" fmla="*/ 1297707 w 7254657"/>
              <a:gd name="connsiteY7" fmla="*/ 290732 h 1261404"/>
              <a:gd name="connsiteX8" fmla="*/ 1396181 w 7254657"/>
              <a:gd name="connsiteY8" fmla="*/ 304800 h 1261404"/>
              <a:gd name="connsiteX9" fmla="*/ 1508723 w 7254657"/>
              <a:gd name="connsiteY9" fmla="*/ 318868 h 1261404"/>
              <a:gd name="connsiteX10" fmla="*/ 1663467 w 7254657"/>
              <a:gd name="connsiteY10" fmla="*/ 347003 h 1261404"/>
              <a:gd name="connsiteX11" fmla="*/ 2352784 w 7254657"/>
              <a:gd name="connsiteY11" fmla="*/ 389206 h 1261404"/>
              <a:gd name="connsiteX12" fmla="*/ 3365658 w 7254657"/>
              <a:gd name="connsiteY12" fmla="*/ 375138 h 1261404"/>
              <a:gd name="connsiteX13" fmla="*/ 3604809 w 7254657"/>
              <a:gd name="connsiteY13" fmla="*/ 361071 h 1261404"/>
              <a:gd name="connsiteX14" fmla="*/ 3647012 w 7254657"/>
              <a:gd name="connsiteY14" fmla="*/ 347003 h 1261404"/>
              <a:gd name="connsiteX15" fmla="*/ 4645818 w 7254657"/>
              <a:gd name="connsiteY15" fmla="*/ 332935 h 1261404"/>
              <a:gd name="connsiteX16" fmla="*/ 5236661 w 7254657"/>
              <a:gd name="connsiteY16" fmla="*/ 347003 h 1261404"/>
              <a:gd name="connsiteX17" fmla="*/ 5292932 w 7254657"/>
              <a:gd name="connsiteY17" fmla="*/ 318868 h 1261404"/>
              <a:gd name="connsiteX18" fmla="*/ 6165129 w 7254657"/>
              <a:gd name="connsiteY18" fmla="*/ 304800 h 1261404"/>
              <a:gd name="connsiteX19" fmla="*/ 6376144 w 7254657"/>
              <a:gd name="connsiteY19" fmla="*/ 248529 h 1261404"/>
              <a:gd name="connsiteX20" fmla="*/ 6446483 w 7254657"/>
              <a:gd name="connsiteY20" fmla="*/ 220394 h 1261404"/>
              <a:gd name="connsiteX21" fmla="*/ 6573092 w 7254657"/>
              <a:gd name="connsiteY21" fmla="*/ 192258 h 1261404"/>
              <a:gd name="connsiteX22" fmla="*/ 6629363 w 7254657"/>
              <a:gd name="connsiteY22" fmla="*/ 164123 h 1261404"/>
              <a:gd name="connsiteX23" fmla="*/ 7051393 w 7254657"/>
              <a:gd name="connsiteY23" fmla="*/ 135988 h 1261404"/>
              <a:gd name="connsiteX24" fmla="*/ 7234273 w 7254657"/>
              <a:gd name="connsiteY24" fmla="*/ 980049 h 1261404"/>
              <a:gd name="connsiteX25" fmla="*/ 7248341 w 7254657"/>
              <a:gd name="connsiteY25" fmla="*/ 1050388 h 1261404"/>
              <a:gd name="connsiteX26" fmla="*/ 7192070 w 7254657"/>
              <a:gd name="connsiteY26" fmla="*/ 1078523 h 1261404"/>
              <a:gd name="connsiteX27" fmla="*/ 5560219 w 7254657"/>
              <a:gd name="connsiteY27" fmla="*/ 1261404 h 1261404"/>
              <a:gd name="connsiteX28" fmla="*/ 3478200 w 7254657"/>
              <a:gd name="connsiteY28" fmla="*/ 1176997 h 1261404"/>
              <a:gd name="connsiteX29" fmla="*/ 1974715 w 7254657"/>
              <a:gd name="connsiteY29" fmla="*/ 1254698 h 1261404"/>
              <a:gd name="connsiteX30" fmla="*/ 0 w 7254657"/>
              <a:gd name="connsiteY30" fmla="*/ 1132632 h 1261404"/>
              <a:gd name="connsiteX0" fmla="*/ 0 w 7248341"/>
              <a:gd name="connsiteY0" fmla="*/ 1132632 h 1261404"/>
              <a:gd name="connsiteX1" fmla="*/ 137012 w 7248341"/>
              <a:gd name="connsiteY1" fmla="*/ 173648 h 1261404"/>
              <a:gd name="connsiteX2" fmla="*/ 298901 w 7248341"/>
              <a:gd name="connsiteY2" fmla="*/ 192258 h 1261404"/>
              <a:gd name="connsiteX3" fmla="*/ 495849 w 7248341"/>
              <a:gd name="connsiteY3" fmla="*/ 220394 h 1261404"/>
              <a:gd name="connsiteX4" fmla="*/ 777203 w 7248341"/>
              <a:gd name="connsiteY4" fmla="*/ 248529 h 1261404"/>
              <a:gd name="connsiteX5" fmla="*/ 861609 w 7248341"/>
              <a:gd name="connsiteY5" fmla="*/ 262597 h 1261404"/>
              <a:gd name="connsiteX6" fmla="*/ 903812 w 7248341"/>
              <a:gd name="connsiteY6" fmla="*/ 276665 h 1261404"/>
              <a:gd name="connsiteX7" fmla="*/ 1297707 w 7248341"/>
              <a:gd name="connsiteY7" fmla="*/ 290732 h 1261404"/>
              <a:gd name="connsiteX8" fmla="*/ 1396181 w 7248341"/>
              <a:gd name="connsiteY8" fmla="*/ 304800 h 1261404"/>
              <a:gd name="connsiteX9" fmla="*/ 1508723 w 7248341"/>
              <a:gd name="connsiteY9" fmla="*/ 318868 h 1261404"/>
              <a:gd name="connsiteX10" fmla="*/ 1663467 w 7248341"/>
              <a:gd name="connsiteY10" fmla="*/ 347003 h 1261404"/>
              <a:gd name="connsiteX11" fmla="*/ 2352784 w 7248341"/>
              <a:gd name="connsiteY11" fmla="*/ 389206 h 1261404"/>
              <a:gd name="connsiteX12" fmla="*/ 3365658 w 7248341"/>
              <a:gd name="connsiteY12" fmla="*/ 375138 h 1261404"/>
              <a:gd name="connsiteX13" fmla="*/ 3604809 w 7248341"/>
              <a:gd name="connsiteY13" fmla="*/ 361071 h 1261404"/>
              <a:gd name="connsiteX14" fmla="*/ 3647012 w 7248341"/>
              <a:gd name="connsiteY14" fmla="*/ 347003 h 1261404"/>
              <a:gd name="connsiteX15" fmla="*/ 4645818 w 7248341"/>
              <a:gd name="connsiteY15" fmla="*/ 332935 h 1261404"/>
              <a:gd name="connsiteX16" fmla="*/ 5236661 w 7248341"/>
              <a:gd name="connsiteY16" fmla="*/ 347003 h 1261404"/>
              <a:gd name="connsiteX17" fmla="*/ 5292932 w 7248341"/>
              <a:gd name="connsiteY17" fmla="*/ 318868 h 1261404"/>
              <a:gd name="connsiteX18" fmla="*/ 6165129 w 7248341"/>
              <a:gd name="connsiteY18" fmla="*/ 304800 h 1261404"/>
              <a:gd name="connsiteX19" fmla="*/ 6376144 w 7248341"/>
              <a:gd name="connsiteY19" fmla="*/ 248529 h 1261404"/>
              <a:gd name="connsiteX20" fmla="*/ 6446483 w 7248341"/>
              <a:gd name="connsiteY20" fmla="*/ 220394 h 1261404"/>
              <a:gd name="connsiteX21" fmla="*/ 6573092 w 7248341"/>
              <a:gd name="connsiteY21" fmla="*/ 192258 h 1261404"/>
              <a:gd name="connsiteX22" fmla="*/ 6629363 w 7248341"/>
              <a:gd name="connsiteY22" fmla="*/ 164123 h 1261404"/>
              <a:gd name="connsiteX23" fmla="*/ 7051393 w 7248341"/>
              <a:gd name="connsiteY23" fmla="*/ 135988 h 1261404"/>
              <a:gd name="connsiteX24" fmla="*/ 7234273 w 7248341"/>
              <a:gd name="connsiteY24" fmla="*/ 980049 h 1261404"/>
              <a:gd name="connsiteX25" fmla="*/ 7248341 w 7248341"/>
              <a:gd name="connsiteY25" fmla="*/ 1050388 h 1261404"/>
              <a:gd name="connsiteX26" fmla="*/ 5560219 w 7248341"/>
              <a:gd name="connsiteY26" fmla="*/ 1261404 h 1261404"/>
              <a:gd name="connsiteX27" fmla="*/ 3478200 w 7248341"/>
              <a:gd name="connsiteY27" fmla="*/ 1176997 h 1261404"/>
              <a:gd name="connsiteX28" fmla="*/ 1974715 w 7248341"/>
              <a:gd name="connsiteY28" fmla="*/ 1254698 h 1261404"/>
              <a:gd name="connsiteX29" fmla="*/ 0 w 7248341"/>
              <a:gd name="connsiteY29" fmla="*/ 1132632 h 1261404"/>
              <a:gd name="connsiteX0" fmla="*/ 0 w 7496870"/>
              <a:gd name="connsiteY0" fmla="*/ 1132632 h 1261404"/>
              <a:gd name="connsiteX1" fmla="*/ 137012 w 7496870"/>
              <a:gd name="connsiteY1" fmla="*/ 173648 h 1261404"/>
              <a:gd name="connsiteX2" fmla="*/ 298901 w 7496870"/>
              <a:gd name="connsiteY2" fmla="*/ 192258 h 1261404"/>
              <a:gd name="connsiteX3" fmla="*/ 495849 w 7496870"/>
              <a:gd name="connsiteY3" fmla="*/ 220394 h 1261404"/>
              <a:gd name="connsiteX4" fmla="*/ 777203 w 7496870"/>
              <a:gd name="connsiteY4" fmla="*/ 248529 h 1261404"/>
              <a:gd name="connsiteX5" fmla="*/ 861609 w 7496870"/>
              <a:gd name="connsiteY5" fmla="*/ 262597 h 1261404"/>
              <a:gd name="connsiteX6" fmla="*/ 903812 w 7496870"/>
              <a:gd name="connsiteY6" fmla="*/ 276665 h 1261404"/>
              <a:gd name="connsiteX7" fmla="*/ 1297707 w 7496870"/>
              <a:gd name="connsiteY7" fmla="*/ 290732 h 1261404"/>
              <a:gd name="connsiteX8" fmla="*/ 1396181 w 7496870"/>
              <a:gd name="connsiteY8" fmla="*/ 304800 h 1261404"/>
              <a:gd name="connsiteX9" fmla="*/ 1508723 w 7496870"/>
              <a:gd name="connsiteY9" fmla="*/ 318868 h 1261404"/>
              <a:gd name="connsiteX10" fmla="*/ 1663467 w 7496870"/>
              <a:gd name="connsiteY10" fmla="*/ 347003 h 1261404"/>
              <a:gd name="connsiteX11" fmla="*/ 2352784 w 7496870"/>
              <a:gd name="connsiteY11" fmla="*/ 389206 h 1261404"/>
              <a:gd name="connsiteX12" fmla="*/ 3365658 w 7496870"/>
              <a:gd name="connsiteY12" fmla="*/ 375138 h 1261404"/>
              <a:gd name="connsiteX13" fmla="*/ 3604809 w 7496870"/>
              <a:gd name="connsiteY13" fmla="*/ 361071 h 1261404"/>
              <a:gd name="connsiteX14" fmla="*/ 3647012 w 7496870"/>
              <a:gd name="connsiteY14" fmla="*/ 347003 h 1261404"/>
              <a:gd name="connsiteX15" fmla="*/ 4645818 w 7496870"/>
              <a:gd name="connsiteY15" fmla="*/ 332935 h 1261404"/>
              <a:gd name="connsiteX16" fmla="*/ 5236661 w 7496870"/>
              <a:gd name="connsiteY16" fmla="*/ 347003 h 1261404"/>
              <a:gd name="connsiteX17" fmla="*/ 5292932 w 7496870"/>
              <a:gd name="connsiteY17" fmla="*/ 318868 h 1261404"/>
              <a:gd name="connsiteX18" fmla="*/ 6165129 w 7496870"/>
              <a:gd name="connsiteY18" fmla="*/ 304800 h 1261404"/>
              <a:gd name="connsiteX19" fmla="*/ 6376144 w 7496870"/>
              <a:gd name="connsiteY19" fmla="*/ 248529 h 1261404"/>
              <a:gd name="connsiteX20" fmla="*/ 6446483 w 7496870"/>
              <a:gd name="connsiteY20" fmla="*/ 220394 h 1261404"/>
              <a:gd name="connsiteX21" fmla="*/ 6573092 w 7496870"/>
              <a:gd name="connsiteY21" fmla="*/ 192258 h 1261404"/>
              <a:gd name="connsiteX22" fmla="*/ 6629363 w 7496870"/>
              <a:gd name="connsiteY22" fmla="*/ 164123 h 1261404"/>
              <a:gd name="connsiteX23" fmla="*/ 7051393 w 7496870"/>
              <a:gd name="connsiteY23" fmla="*/ 135988 h 1261404"/>
              <a:gd name="connsiteX24" fmla="*/ 7248341 w 7496870"/>
              <a:gd name="connsiteY24" fmla="*/ 1050388 h 1261404"/>
              <a:gd name="connsiteX25" fmla="*/ 5560219 w 7496870"/>
              <a:gd name="connsiteY25" fmla="*/ 1261404 h 1261404"/>
              <a:gd name="connsiteX26" fmla="*/ 3478200 w 7496870"/>
              <a:gd name="connsiteY26" fmla="*/ 1176997 h 1261404"/>
              <a:gd name="connsiteX27" fmla="*/ 1974715 w 7496870"/>
              <a:gd name="connsiteY27" fmla="*/ 1254698 h 1261404"/>
              <a:gd name="connsiteX28" fmla="*/ 0 w 7496870"/>
              <a:gd name="connsiteY28" fmla="*/ 1132632 h 1261404"/>
              <a:gd name="connsiteX0" fmla="*/ 0 w 7496870"/>
              <a:gd name="connsiteY0" fmla="*/ 1139666 h 1268438"/>
              <a:gd name="connsiteX1" fmla="*/ 137012 w 7496870"/>
              <a:gd name="connsiteY1" fmla="*/ 180682 h 1268438"/>
              <a:gd name="connsiteX2" fmla="*/ 298901 w 7496870"/>
              <a:gd name="connsiteY2" fmla="*/ 199292 h 1268438"/>
              <a:gd name="connsiteX3" fmla="*/ 495849 w 7496870"/>
              <a:gd name="connsiteY3" fmla="*/ 227428 h 1268438"/>
              <a:gd name="connsiteX4" fmla="*/ 777203 w 7496870"/>
              <a:gd name="connsiteY4" fmla="*/ 255563 h 1268438"/>
              <a:gd name="connsiteX5" fmla="*/ 861609 w 7496870"/>
              <a:gd name="connsiteY5" fmla="*/ 269631 h 1268438"/>
              <a:gd name="connsiteX6" fmla="*/ 903812 w 7496870"/>
              <a:gd name="connsiteY6" fmla="*/ 283699 h 1268438"/>
              <a:gd name="connsiteX7" fmla="*/ 1297707 w 7496870"/>
              <a:gd name="connsiteY7" fmla="*/ 297766 h 1268438"/>
              <a:gd name="connsiteX8" fmla="*/ 1396181 w 7496870"/>
              <a:gd name="connsiteY8" fmla="*/ 311834 h 1268438"/>
              <a:gd name="connsiteX9" fmla="*/ 1508723 w 7496870"/>
              <a:gd name="connsiteY9" fmla="*/ 325902 h 1268438"/>
              <a:gd name="connsiteX10" fmla="*/ 1663467 w 7496870"/>
              <a:gd name="connsiteY10" fmla="*/ 354037 h 1268438"/>
              <a:gd name="connsiteX11" fmla="*/ 2352784 w 7496870"/>
              <a:gd name="connsiteY11" fmla="*/ 396240 h 1268438"/>
              <a:gd name="connsiteX12" fmla="*/ 3365658 w 7496870"/>
              <a:gd name="connsiteY12" fmla="*/ 382172 h 1268438"/>
              <a:gd name="connsiteX13" fmla="*/ 3604809 w 7496870"/>
              <a:gd name="connsiteY13" fmla="*/ 368105 h 1268438"/>
              <a:gd name="connsiteX14" fmla="*/ 3647012 w 7496870"/>
              <a:gd name="connsiteY14" fmla="*/ 354037 h 1268438"/>
              <a:gd name="connsiteX15" fmla="*/ 4645818 w 7496870"/>
              <a:gd name="connsiteY15" fmla="*/ 339969 h 1268438"/>
              <a:gd name="connsiteX16" fmla="*/ 5236661 w 7496870"/>
              <a:gd name="connsiteY16" fmla="*/ 354037 h 1268438"/>
              <a:gd name="connsiteX17" fmla="*/ 5292932 w 7496870"/>
              <a:gd name="connsiteY17" fmla="*/ 325902 h 1268438"/>
              <a:gd name="connsiteX18" fmla="*/ 6165129 w 7496870"/>
              <a:gd name="connsiteY18" fmla="*/ 311834 h 1268438"/>
              <a:gd name="connsiteX19" fmla="*/ 6376144 w 7496870"/>
              <a:gd name="connsiteY19" fmla="*/ 255563 h 1268438"/>
              <a:gd name="connsiteX20" fmla="*/ 6446483 w 7496870"/>
              <a:gd name="connsiteY20" fmla="*/ 227428 h 1268438"/>
              <a:gd name="connsiteX21" fmla="*/ 6573092 w 7496870"/>
              <a:gd name="connsiteY21" fmla="*/ 199292 h 1268438"/>
              <a:gd name="connsiteX22" fmla="*/ 7051393 w 7496870"/>
              <a:gd name="connsiteY22" fmla="*/ 143022 h 1268438"/>
              <a:gd name="connsiteX23" fmla="*/ 7248341 w 7496870"/>
              <a:gd name="connsiteY23" fmla="*/ 1057422 h 1268438"/>
              <a:gd name="connsiteX24" fmla="*/ 5560219 w 7496870"/>
              <a:gd name="connsiteY24" fmla="*/ 1268438 h 1268438"/>
              <a:gd name="connsiteX25" fmla="*/ 3478200 w 7496870"/>
              <a:gd name="connsiteY25" fmla="*/ 1184031 h 1268438"/>
              <a:gd name="connsiteX26" fmla="*/ 1974715 w 7496870"/>
              <a:gd name="connsiteY26" fmla="*/ 1261732 h 1268438"/>
              <a:gd name="connsiteX27" fmla="*/ 0 w 7496870"/>
              <a:gd name="connsiteY27" fmla="*/ 1139666 h 1268438"/>
              <a:gd name="connsiteX0" fmla="*/ 0 w 7496870"/>
              <a:gd name="connsiteY0" fmla="*/ 1134976 h 1263748"/>
              <a:gd name="connsiteX1" fmla="*/ 137012 w 7496870"/>
              <a:gd name="connsiteY1" fmla="*/ 175992 h 1263748"/>
              <a:gd name="connsiteX2" fmla="*/ 298901 w 7496870"/>
              <a:gd name="connsiteY2" fmla="*/ 194602 h 1263748"/>
              <a:gd name="connsiteX3" fmla="*/ 495849 w 7496870"/>
              <a:gd name="connsiteY3" fmla="*/ 222738 h 1263748"/>
              <a:gd name="connsiteX4" fmla="*/ 777203 w 7496870"/>
              <a:gd name="connsiteY4" fmla="*/ 250873 h 1263748"/>
              <a:gd name="connsiteX5" fmla="*/ 861609 w 7496870"/>
              <a:gd name="connsiteY5" fmla="*/ 264941 h 1263748"/>
              <a:gd name="connsiteX6" fmla="*/ 903812 w 7496870"/>
              <a:gd name="connsiteY6" fmla="*/ 279009 h 1263748"/>
              <a:gd name="connsiteX7" fmla="*/ 1297707 w 7496870"/>
              <a:gd name="connsiteY7" fmla="*/ 293076 h 1263748"/>
              <a:gd name="connsiteX8" fmla="*/ 1396181 w 7496870"/>
              <a:gd name="connsiteY8" fmla="*/ 307144 h 1263748"/>
              <a:gd name="connsiteX9" fmla="*/ 1508723 w 7496870"/>
              <a:gd name="connsiteY9" fmla="*/ 321212 h 1263748"/>
              <a:gd name="connsiteX10" fmla="*/ 1663467 w 7496870"/>
              <a:gd name="connsiteY10" fmla="*/ 349347 h 1263748"/>
              <a:gd name="connsiteX11" fmla="*/ 2352784 w 7496870"/>
              <a:gd name="connsiteY11" fmla="*/ 391550 h 1263748"/>
              <a:gd name="connsiteX12" fmla="*/ 3365658 w 7496870"/>
              <a:gd name="connsiteY12" fmla="*/ 377482 h 1263748"/>
              <a:gd name="connsiteX13" fmla="*/ 3604809 w 7496870"/>
              <a:gd name="connsiteY13" fmla="*/ 363415 h 1263748"/>
              <a:gd name="connsiteX14" fmla="*/ 3647012 w 7496870"/>
              <a:gd name="connsiteY14" fmla="*/ 349347 h 1263748"/>
              <a:gd name="connsiteX15" fmla="*/ 4645818 w 7496870"/>
              <a:gd name="connsiteY15" fmla="*/ 335279 h 1263748"/>
              <a:gd name="connsiteX16" fmla="*/ 5236661 w 7496870"/>
              <a:gd name="connsiteY16" fmla="*/ 349347 h 1263748"/>
              <a:gd name="connsiteX17" fmla="*/ 5292932 w 7496870"/>
              <a:gd name="connsiteY17" fmla="*/ 321212 h 1263748"/>
              <a:gd name="connsiteX18" fmla="*/ 6165129 w 7496870"/>
              <a:gd name="connsiteY18" fmla="*/ 307144 h 1263748"/>
              <a:gd name="connsiteX19" fmla="*/ 6376144 w 7496870"/>
              <a:gd name="connsiteY19" fmla="*/ 250873 h 1263748"/>
              <a:gd name="connsiteX20" fmla="*/ 6446483 w 7496870"/>
              <a:gd name="connsiteY20" fmla="*/ 222738 h 1263748"/>
              <a:gd name="connsiteX21" fmla="*/ 7051393 w 7496870"/>
              <a:gd name="connsiteY21" fmla="*/ 138332 h 1263748"/>
              <a:gd name="connsiteX22" fmla="*/ 7248341 w 7496870"/>
              <a:gd name="connsiteY22" fmla="*/ 1052732 h 1263748"/>
              <a:gd name="connsiteX23" fmla="*/ 5560219 w 7496870"/>
              <a:gd name="connsiteY23" fmla="*/ 1263748 h 1263748"/>
              <a:gd name="connsiteX24" fmla="*/ 3478200 w 7496870"/>
              <a:gd name="connsiteY24" fmla="*/ 1179341 h 1263748"/>
              <a:gd name="connsiteX25" fmla="*/ 1974715 w 7496870"/>
              <a:gd name="connsiteY25" fmla="*/ 1257042 h 1263748"/>
              <a:gd name="connsiteX26" fmla="*/ 0 w 7496870"/>
              <a:gd name="connsiteY26" fmla="*/ 1134976 h 1263748"/>
              <a:gd name="connsiteX0" fmla="*/ 0 w 7496870"/>
              <a:gd name="connsiteY0" fmla="*/ 1130287 h 1259059"/>
              <a:gd name="connsiteX1" fmla="*/ 137012 w 7496870"/>
              <a:gd name="connsiteY1" fmla="*/ 171303 h 1259059"/>
              <a:gd name="connsiteX2" fmla="*/ 298901 w 7496870"/>
              <a:gd name="connsiteY2" fmla="*/ 189913 h 1259059"/>
              <a:gd name="connsiteX3" fmla="*/ 495849 w 7496870"/>
              <a:gd name="connsiteY3" fmla="*/ 218049 h 1259059"/>
              <a:gd name="connsiteX4" fmla="*/ 777203 w 7496870"/>
              <a:gd name="connsiteY4" fmla="*/ 246184 h 1259059"/>
              <a:gd name="connsiteX5" fmla="*/ 861609 w 7496870"/>
              <a:gd name="connsiteY5" fmla="*/ 260252 h 1259059"/>
              <a:gd name="connsiteX6" fmla="*/ 903812 w 7496870"/>
              <a:gd name="connsiteY6" fmla="*/ 274320 h 1259059"/>
              <a:gd name="connsiteX7" fmla="*/ 1297707 w 7496870"/>
              <a:gd name="connsiteY7" fmla="*/ 288387 h 1259059"/>
              <a:gd name="connsiteX8" fmla="*/ 1396181 w 7496870"/>
              <a:gd name="connsiteY8" fmla="*/ 302455 h 1259059"/>
              <a:gd name="connsiteX9" fmla="*/ 1508723 w 7496870"/>
              <a:gd name="connsiteY9" fmla="*/ 316523 h 1259059"/>
              <a:gd name="connsiteX10" fmla="*/ 1663467 w 7496870"/>
              <a:gd name="connsiteY10" fmla="*/ 344658 h 1259059"/>
              <a:gd name="connsiteX11" fmla="*/ 2352784 w 7496870"/>
              <a:gd name="connsiteY11" fmla="*/ 386861 h 1259059"/>
              <a:gd name="connsiteX12" fmla="*/ 3365658 w 7496870"/>
              <a:gd name="connsiteY12" fmla="*/ 372793 h 1259059"/>
              <a:gd name="connsiteX13" fmla="*/ 3604809 w 7496870"/>
              <a:gd name="connsiteY13" fmla="*/ 358726 h 1259059"/>
              <a:gd name="connsiteX14" fmla="*/ 3647012 w 7496870"/>
              <a:gd name="connsiteY14" fmla="*/ 344658 h 1259059"/>
              <a:gd name="connsiteX15" fmla="*/ 4645818 w 7496870"/>
              <a:gd name="connsiteY15" fmla="*/ 330590 h 1259059"/>
              <a:gd name="connsiteX16" fmla="*/ 5236661 w 7496870"/>
              <a:gd name="connsiteY16" fmla="*/ 344658 h 1259059"/>
              <a:gd name="connsiteX17" fmla="*/ 5292932 w 7496870"/>
              <a:gd name="connsiteY17" fmla="*/ 316523 h 1259059"/>
              <a:gd name="connsiteX18" fmla="*/ 6165129 w 7496870"/>
              <a:gd name="connsiteY18" fmla="*/ 302455 h 1259059"/>
              <a:gd name="connsiteX19" fmla="*/ 6376144 w 7496870"/>
              <a:gd name="connsiteY19" fmla="*/ 246184 h 1259059"/>
              <a:gd name="connsiteX20" fmla="*/ 7051393 w 7496870"/>
              <a:gd name="connsiteY20" fmla="*/ 133643 h 1259059"/>
              <a:gd name="connsiteX21" fmla="*/ 7248341 w 7496870"/>
              <a:gd name="connsiteY21" fmla="*/ 1048043 h 1259059"/>
              <a:gd name="connsiteX22" fmla="*/ 5560219 w 7496870"/>
              <a:gd name="connsiteY22" fmla="*/ 1259059 h 1259059"/>
              <a:gd name="connsiteX23" fmla="*/ 3478200 w 7496870"/>
              <a:gd name="connsiteY23" fmla="*/ 1174652 h 1259059"/>
              <a:gd name="connsiteX24" fmla="*/ 1974715 w 7496870"/>
              <a:gd name="connsiteY24" fmla="*/ 1252353 h 1259059"/>
              <a:gd name="connsiteX25" fmla="*/ 0 w 7496870"/>
              <a:gd name="connsiteY25" fmla="*/ 1130287 h 1259059"/>
              <a:gd name="connsiteX0" fmla="*/ 0 w 7496870"/>
              <a:gd name="connsiteY0" fmla="*/ 1130287 h 1259059"/>
              <a:gd name="connsiteX1" fmla="*/ 137012 w 7496870"/>
              <a:gd name="connsiteY1" fmla="*/ 171303 h 1259059"/>
              <a:gd name="connsiteX2" fmla="*/ 298901 w 7496870"/>
              <a:gd name="connsiteY2" fmla="*/ 189913 h 1259059"/>
              <a:gd name="connsiteX3" fmla="*/ 495849 w 7496870"/>
              <a:gd name="connsiteY3" fmla="*/ 218049 h 1259059"/>
              <a:gd name="connsiteX4" fmla="*/ 777203 w 7496870"/>
              <a:gd name="connsiteY4" fmla="*/ 246184 h 1259059"/>
              <a:gd name="connsiteX5" fmla="*/ 861609 w 7496870"/>
              <a:gd name="connsiteY5" fmla="*/ 260252 h 1259059"/>
              <a:gd name="connsiteX6" fmla="*/ 903812 w 7496870"/>
              <a:gd name="connsiteY6" fmla="*/ 274320 h 1259059"/>
              <a:gd name="connsiteX7" fmla="*/ 1297707 w 7496870"/>
              <a:gd name="connsiteY7" fmla="*/ 288387 h 1259059"/>
              <a:gd name="connsiteX8" fmla="*/ 1396181 w 7496870"/>
              <a:gd name="connsiteY8" fmla="*/ 302455 h 1259059"/>
              <a:gd name="connsiteX9" fmla="*/ 1508723 w 7496870"/>
              <a:gd name="connsiteY9" fmla="*/ 316523 h 1259059"/>
              <a:gd name="connsiteX10" fmla="*/ 1663467 w 7496870"/>
              <a:gd name="connsiteY10" fmla="*/ 344658 h 1259059"/>
              <a:gd name="connsiteX11" fmla="*/ 2352784 w 7496870"/>
              <a:gd name="connsiteY11" fmla="*/ 386861 h 1259059"/>
              <a:gd name="connsiteX12" fmla="*/ 3365658 w 7496870"/>
              <a:gd name="connsiteY12" fmla="*/ 372793 h 1259059"/>
              <a:gd name="connsiteX13" fmla="*/ 3604809 w 7496870"/>
              <a:gd name="connsiteY13" fmla="*/ 358726 h 1259059"/>
              <a:gd name="connsiteX14" fmla="*/ 3647012 w 7496870"/>
              <a:gd name="connsiteY14" fmla="*/ 344658 h 1259059"/>
              <a:gd name="connsiteX15" fmla="*/ 4645818 w 7496870"/>
              <a:gd name="connsiteY15" fmla="*/ 330590 h 1259059"/>
              <a:gd name="connsiteX16" fmla="*/ 5236661 w 7496870"/>
              <a:gd name="connsiteY16" fmla="*/ 344658 h 1259059"/>
              <a:gd name="connsiteX17" fmla="*/ 5292932 w 7496870"/>
              <a:gd name="connsiteY17" fmla="*/ 316523 h 1259059"/>
              <a:gd name="connsiteX18" fmla="*/ 6376144 w 7496870"/>
              <a:gd name="connsiteY18" fmla="*/ 246184 h 1259059"/>
              <a:gd name="connsiteX19" fmla="*/ 7051393 w 7496870"/>
              <a:gd name="connsiteY19" fmla="*/ 133643 h 1259059"/>
              <a:gd name="connsiteX20" fmla="*/ 7248341 w 7496870"/>
              <a:gd name="connsiteY20" fmla="*/ 1048043 h 1259059"/>
              <a:gd name="connsiteX21" fmla="*/ 5560219 w 7496870"/>
              <a:gd name="connsiteY21" fmla="*/ 1259059 h 1259059"/>
              <a:gd name="connsiteX22" fmla="*/ 3478200 w 7496870"/>
              <a:gd name="connsiteY22" fmla="*/ 1174652 h 1259059"/>
              <a:gd name="connsiteX23" fmla="*/ 1974715 w 7496870"/>
              <a:gd name="connsiteY23" fmla="*/ 1252353 h 1259059"/>
              <a:gd name="connsiteX24" fmla="*/ 0 w 7496870"/>
              <a:gd name="connsiteY24" fmla="*/ 1130287 h 1259059"/>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365658 w 7496870"/>
              <a:gd name="connsiteY12" fmla="*/ 361070 h 1247336"/>
              <a:gd name="connsiteX13" fmla="*/ 3604809 w 7496870"/>
              <a:gd name="connsiteY13" fmla="*/ 347003 h 1247336"/>
              <a:gd name="connsiteX14" fmla="*/ 3647012 w 7496870"/>
              <a:gd name="connsiteY14" fmla="*/ 332935 h 1247336"/>
              <a:gd name="connsiteX15" fmla="*/ 4645818 w 7496870"/>
              <a:gd name="connsiteY15" fmla="*/ 318867 h 1247336"/>
              <a:gd name="connsiteX16" fmla="*/ 5236661 w 7496870"/>
              <a:gd name="connsiteY16" fmla="*/ 332935 h 1247336"/>
              <a:gd name="connsiteX17" fmla="*/ 5292932 w 7496870"/>
              <a:gd name="connsiteY17" fmla="*/ 304800 h 1247336"/>
              <a:gd name="connsiteX18" fmla="*/ 7051393 w 7496870"/>
              <a:gd name="connsiteY18" fmla="*/ 121920 h 1247336"/>
              <a:gd name="connsiteX19" fmla="*/ 7248341 w 7496870"/>
              <a:gd name="connsiteY19" fmla="*/ 1036320 h 1247336"/>
              <a:gd name="connsiteX20" fmla="*/ 5560219 w 7496870"/>
              <a:gd name="connsiteY20" fmla="*/ 1247336 h 1247336"/>
              <a:gd name="connsiteX21" fmla="*/ 3478200 w 7496870"/>
              <a:gd name="connsiteY21" fmla="*/ 1162929 h 1247336"/>
              <a:gd name="connsiteX22" fmla="*/ 1974715 w 7496870"/>
              <a:gd name="connsiteY22" fmla="*/ 1240630 h 1247336"/>
              <a:gd name="connsiteX23" fmla="*/ 0 w 7496870"/>
              <a:gd name="connsiteY23"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365658 w 7496870"/>
              <a:gd name="connsiteY12" fmla="*/ 361070 h 1247336"/>
              <a:gd name="connsiteX13" fmla="*/ 3604809 w 7496870"/>
              <a:gd name="connsiteY13" fmla="*/ 347003 h 1247336"/>
              <a:gd name="connsiteX14" fmla="*/ 3647012 w 7496870"/>
              <a:gd name="connsiteY14" fmla="*/ 332935 h 1247336"/>
              <a:gd name="connsiteX15" fmla="*/ 4645818 w 7496870"/>
              <a:gd name="connsiteY15" fmla="*/ 318867 h 1247336"/>
              <a:gd name="connsiteX16" fmla="*/ 5292932 w 7496870"/>
              <a:gd name="connsiteY16" fmla="*/ 304800 h 1247336"/>
              <a:gd name="connsiteX17" fmla="*/ 7051393 w 7496870"/>
              <a:gd name="connsiteY17" fmla="*/ 121920 h 1247336"/>
              <a:gd name="connsiteX18" fmla="*/ 7248341 w 7496870"/>
              <a:gd name="connsiteY18" fmla="*/ 1036320 h 1247336"/>
              <a:gd name="connsiteX19" fmla="*/ 5560219 w 7496870"/>
              <a:gd name="connsiteY19" fmla="*/ 1247336 h 1247336"/>
              <a:gd name="connsiteX20" fmla="*/ 3478200 w 7496870"/>
              <a:gd name="connsiteY20" fmla="*/ 1162929 h 1247336"/>
              <a:gd name="connsiteX21" fmla="*/ 1974715 w 7496870"/>
              <a:gd name="connsiteY21" fmla="*/ 1240630 h 1247336"/>
              <a:gd name="connsiteX22" fmla="*/ 0 w 7496870"/>
              <a:gd name="connsiteY22"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365658 w 7496870"/>
              <a:gd name="connsiteY12" fmla="*/ 361070 h 1247336"/>
              <a:gd name="connsiteX13" fmla="*/ 3604809 w 7496870"/>
              <a:gd name="connsiteY13" fmla="*/ 347003 h 1247336"/>
              <a:gd name="connsiteX14" fmla="*/ 3647012 w 7496870"/>
              <a:gd name="connsiteY14" fmla="*/ 332935 h 1247336"/>
              <a:gd name="connsiteX15" fmla="*/ 5292932 w 7496870"/>
              <a:gd name="connsiteY15" fmla="*/ 304800 h 1247336"/>
              <a:gd name="connsiteX16" fmla="*/ 7051393 w 7496870"/>
              <a:gd name="connsiteY16" fmla="*/ 121920 h 1247336"/>
              <a:gd name="connsiteX17" fmla="*/ 7248341 w 7496870"/>
              <a:gd name="connsiteY17" fmla="*/ 1036320 h 1247336"/>
              <a:gd name="connsiteX18" fmla="*/ 5560219 w 7496870"/>
              <a:gd name="connsiteY18" fmla="*/ 1247336 h 1247336"/>
              <a:gd name="connsiteX19" fmla="*/ 3478200 w 7496870"/>
              <a:gd name="connsiteY19" fmla="*/ 1162929 h 1247336"/>
              <a:gd name="connsiteX20" fmla="*/ 1974715 w 7496870"/>
              <a:gd name="connsiteY20" fmla="*/ 1240630 h 1247336"/>
              <a:gd name="connsiteX21" fmla="*/ 0 w 7496870"/>
              <a:gd name="connsiteY21"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365658 w 7496870"/>
              <a:gd name="connsiteY12" fmla="*/ 361070 h 1247336"/>
              <a:gd name="connsiteX13" fmla="*/ 3604809 w 7496870"/>
              <a:gd name="connsiteY13" fmla="*/ 347003 h 1247336"/>
              <a:gd name="connsiteX14" fmla="*/ 5292932 w 7496870"/>
              <a:gd name="connsiteY14" fmla="*/ 304800 h 1247336"/>
              <a:gd name="connsiteX15" fmla="*/ 7051393 w 7496870"/>
              <a:gd name="connsiteY15" fmla="*/ 121920 h 1247336"/>
              <a:gd name="connsiteX16" fmla="*/ 7248341 w 7496870"/>
              <a:gd name="connsiteY16" fmla="*/ 1036320 h 1247336"/>
              <a:gd name="connsiteX17" fmla="*/ 5560219 w 7496870"/>
              <a:gd name="connsiteY17" fmla="*/ 1247336 h 1247336"/>
              <a:gd name="connsiteX18" fmla="*/ 3478200 w 7496870"/>
              <a:gd name="connsiteY18" fmla="*/ 1162929 h 1247336"/>
              <a:gd name="connsiteX19" fmla="*/ 1974715 w 7496870"/>
              <a:gd name="connsiteY19" fmla="*/ 1240630 h 1247336"/>
              <a:gd name="connsiteX20" fmla="*/ 0 w 7496870"/>
              <a:gd name="connsiteY20"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604809 w 7496870"/>
              <a:gd name="connsiteY12" fmla="*/ 347003 h 1247336"/>
              <a:gd name="connsiteX13" fmla="*/ 5292932 w 7496870"/>
              <a:gd name="connsiteY13" fmla="*/ 304800 h 1247336"/>
              <a:gd name="connsiteX14" fmla="*/ 7051393 w 7496870"/>
              <a:gd name="connsiteY14" fmla="*/ 121920 h 1247336"/>
              <a:gd name="connsiteX15" fmla="*/ 7248341 w 7496870"/>
              <a:gd name="connsiteY15" fmla="*/ 1036320 h 1247336"/>
              <a:gd name="connsiteX16" fmla="*/ 5560219 w 7496870"/>
              <a:gd name="connsiteY16" fmla="*/ 1247336 h 1247336"/>
              <a:gd name="connsiteX17" fmla="*/ 3478200 w 7496870"/>
              <a:gd name="connsiteY17" fmla="*/ 1162929 h 1247336"/>
              <a:gd name="connsiteX18" fmla="*/ 1974715 w 7496870"/>
              <a:gd name="connsiteY18" fmla="*/ 1240630 h 1247336"/>
              <a:gd name="connsiteX19" fmla="*/ 0 w 7496870"/>
              <a:gd name="connsiteY19"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3604809 w 7496870"/>
              <a:gd name="connsiteY11" fmla="*/ 347003 h 1247336"/>
              <a:gd name="connsiteX12" fmla="*/ 5292932 w 7496870"/>
              <a:gd name="connsiteY12" fmla="*/ 304800 h 1247336"/>
              <a:gd name="connsiteX13" fmla="*/ 7051393 w 7496870"/>
              <a:gd name="connsiteY13" fmla="*/ 121920 h 1247336"/>
              <a:gd name="connsiteX14" fmla="*/ 7248341 w 7496870"/>
              <a:gd name="connsiteY14" fmla="*/ 1036320 h 1247336"/>
              <a:gd name="connsiteX15" fmla="*/ 5560219 w 7496870"/>
              <a:gd name="connsiteY15" fmla="*/ 1247336 h 1247336"/>
              <a:gd name="connsiteX16" fmla="*/ 3478200 w 7496870"/>
              <a:gd name="connsiteY16" fmla="*/ 1162929 h 1247336"/>
              <a:gd name="connsiteX17" fmla="*/ 1974715 w 7496870"/>
              <a:gd name="connsiteY17" fmla="*/ 1240630 h 1247336"/>
              <a:gd name="connsiteX18" fmla="*/ 0 w 7496870"/>
              <a:gd name="connsiteY18"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663467 w 7496870"/>
              <a:gd name="connsiteY9" fmla="*/ 332935 h 1247336"/>
              <a:gd name="connsiteX10" fmla="*/ 3604809 w 7496870"/>
              <a:gd name="connsiteY10" fmla="*/ 347003 h 1247336"/>
              <a:gd name="connsiteX11" fmla="*/ 5292932 w 7496870"/>
              <a:gd name="connsiteY11" fmla="*/ 304800 h 1247336"/>
              <a:gd name="connsiteX12" fmla="*/ 7051393 w 7496870"/>
              <a:gd name="connsiteY12" fmla="*/ 121920 h 1247336"/>
              <a:gd name="connsiteX13" fmla="*/ 7248341 w 7496870"/>
              <a:gd name="connsiteY13" fmla="*/ 1036320 h 1247336"/>
              <a:gd name="connsiteX14" fmla="*/ 5560219 w 7496870"/>
              <a:gd name="connsiteY14" fmla="*/ 1247336 h 1247336"/>
              <a:gd name="connsiteX15" fmla="*/ 3478200 w 7496870"/>
              <a:gd name="connsiteY15" fmla="*/ 1162929 h 1247336"/>
              <a:gd name="connsiteX16" fmla="*/ 1974715 w 7496870"/>
              <a:gd name="connsiteY16" fmla="*/ 1240630 h 1247336"/>
              <a:gd name="connsiteX17" fmla="*/ 0 w 7496870"/>
              <a:gd name="connsiteY17"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663467 w 7496870"/>
              <a:gd name="connsiteY8" fmla="*/ 332935 h 1247336"/>
              <a:gd name="connsiteX9" fmla="*/ 3604809 w 7496870"/>
              <a:gd name="connsiteY9" fmla="*/ 347003 h 1247336"/>
              <a:gd name="connsiteX10" fmla="*/ 5292932 w 7496870"/>
              <a:gd name="connsiteY10" fmla="*/ 304800 h 1247336"/>
              <a:gd name="connsiteX11" fmla="*/ 7051393 w 7496870"/>
              <a:gd name="connsiteY11" fmla="*/ 121920 h 1247336"/>
              <a:gd name="connsiteX12" fmla="*/ 7248341 w 7496870"/>
              <a:gd name="connsiteY12" fmla="*/ 1036320 h 1247336"/>
              <a:gd name="connsiteX13" fmla="*/ 5560219 w 7496870"/>
              <a:gd name="connsiteY13" fmla="*/ 1247336 h 1247336"/>
              <a:gd name="connsiteX14" fmla="*/ 3478200 w 7496870"/>
              <a:gd name="connsiteY14" fmla="*/ 1162929 h 1247336"/>
              <a:gd name="connsiteX15" fmla="*/ 1974715 w 7496870"/>
              <a:gd name="connsiteY15" fmla="*/ 1240630 h 1247336"/>
              <a:gd name="connsiteX16" fmla="*/ 0 w 7496870"/>
              <a:gd name="connsiteY16"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663467 w 7496870"/>
              <a:gd name="connsiteY7" fmla="*/ 332935 h 1247336"/>
              <a:gd name="connsiteX8" fmla="*/ 3604809 w 7496870"/>
              <a:gd name="connsiteY8" fmla="*/ 347003 h 1247336"/>
              <a:gd name="connsiteX9" fmla="*/ 5292932 w 7496870"/>
              <a:gd name="connsiteY9" fmla="*/ 304800 h 1247336"/>
              <a:gd name="connsiteX10" fmla="*/ 7051393 w 7496870"/>
              <a:gd name="connsiteY10" fmla="*/ 121920 h 1247336"/>
              <a:gd name="connsiteX11" fmla="*/ 7248341 w 7496870"/>
              <a:gd name="connsiteY11" fmla="*/ 1036320 h 1247336"/>
              <a:gd name="connsiteX12" fmla="*/ 5560219 w 7496870"/>
              <a:gd name="connsiteY12" fmla="*/ 1247336 h 1247336"/>
              <a:gd name="connsiteX13" fmla="*/ 3478200 w 7496870"/>
              <a:gd name="connsiteY13" fmla="*/ 1162929 h 1247336"/>
              <a:gd name="connsiteX14" fmla="*/ 1974715 w 7496870"/>
              <a:gd name="connsiteY14" fmla="*/ 1240630 h 1247336"/>
              <a:gd name="connsiteX15" fmla="*/ 0 w 7496870"/>
              <a:gd name="connsiteY15"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1663467 w 7496870"/>
              <a:gd name="connsiteY6" fmla="*/ 332935 h 1247336"/>
              <a:gd name="connsiteX7" fmla="*/ 3604809 w 7496870"/>
              <a:gd name="connsiteY7" fmla="*/ 347003 h 1247336"/>
              <a:gd name="connsiteX8" fmla="*/ 5292932 w 7496870"/>
              <a:gd name="connsiteY8" fmla="*/ 304800 h 1247336"/>
              <a:gd name="connsiteX9" fmla="*/ 7051393 w 7496870"/>
              <a:gd name="connsiteY9" fmla="*/ 121920 h 1247336"/>
              <a:gd name="connsiteX10" fmla="*/ 7248341 w 7496870"/>
              <a:gd name="connsiteY10" fmla="*/ 1036320 h 1247336"/>
              <a:gd name="connsiteX11" fmla="*/ 5560219 w 7496870"/>
              <a:gd name="connsiteY11" fmla="*/ 1247336 h 1247336"/>
              <a:gd name="connsiteX12" fmla="*/ 3478200 w 7496870"/>
              <a:gd name="connsiteY12" fmla="*/ 1162929 h 1247336"/>
              <a:gd name="connsiteX13" fmla="*/ 1974715 w 7496870"/>
              <a:gd name="connsiteY13" fmla="*/ 1240630 h 1247336"/>
              <a:gd name="connsiteX14" fmla="*/ 0 w 7496870"/>
              <a:gd name="connsiteY14"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1663467 w 7496870"/>
              <a:gd name="connsiteY5" fmla="*/ 332935 h 1247336"/>
              <a:gd name="connsiteX6" fmla="*/ 3604809 w 7496870"/>
              <a:gd name="connsiteY6" fmla="*/ 347003 h 1247336"/>
              <a:gd name="connsiteX7" fmla="*/ 5292932 w 7496870"/>
              <a:gd name="connsiteY7" fmla="*/ 304800 h 1247336"/>
              <a:gd name="connsiteX8" fmla="*/ 7051393 w 7496870"/>
              <a:gd name="connsiteY8" fmla="*/ 121920 h 1247336"/>
              <a:gd name="connsiteX9" fmla="*/ 7248341 w 7496870"/>
              <a:gd name="connsiteY9" fmla="*/ 1036320 h 1247336"/>
              <a:gd name="connsiteX10" fmla="*/ 5560219 w 7496870"/>
              <a:gd name="connsiteY10" fmla="*/ 1247336 h 1247336"/>
              <a:gd name="connsiteX11" fmla="*/ 3478200 w 7496870"/>
              <a:gd name="connsiteY11" fmla="*/ 1162929 h 1247336"/>
              <a:gd name="connsiteX12" fmla="*/ 1974715 w 7496870"/>
              <a:gd name="connsiteY12" fmla="*/ 1240630 h 1247336"/>
              <a:gd name="connsiteX13" fmla="*/ 0 w 7496870"/>
              <a:gd name="connsiteY13"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1663467 w 7496870"/>
              <a:gd name="connsiteY4" fmla="*/ 332935 h 1247336"/>
              <a:gd name="connsiteX5" fmla="*/ 3604809 w 7496870"/>
              <a:gd name="connsiteY5" fmla="*/ 347003 h 1247336"/>
              <a:gd name="connsiteX6" fmla="*/ 5292932 w 7496870"/>
              <a:gd name="connsiteY6" fmla="*/ 304800 h 1247336"/>
              <a:gd name="connsiteX7" fmla="*/ 7051393 w 7496870"/>
              <a:gd name="connsiteY7" fmla="*/ 121920 h 1247336"/>
              <a:gd name="connsiteX8" fmla="*/ 7248341 w 7496870"/>
              <a:gd name="connsiteY8" fmla="*/ 1036320 h 1247336"/>
              <a:gd name="connsiteX9" fmla="*/ 5560219 w 7496870"/>
              <a:gd name="connsiteY9" fmla="*/ 1247336 h 1247336"/>
              <a:gd name="connsiteX10" fmla="*/ 3478200 w 7496870"/>
              <a:gd name="connsiteY10" fmla="*/ 1162929 h 1247336"/>
              <a:gd name="connsiteX11" fmla="*/ 1974715 w 7496870"/>
              <a:gd name="connsiteY11" fmla="*/ 1240630 h 1247336"/>
              <a:gd name="connsiteX12" fmla="*/ 0 w 7496870"/>
              <a:gd name="connsiteY12"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1663467 w 7496870"/>
              <a:gd name="connsiteY3" fmla="*/ 332935 h 1247336"/>
              <a:gd name="connsiteX4" fmla="*/ 3604809 w 7496870"/>
              <a:gd name="connsiteY4" fmla="*/ 347003 h 1247336"/>
              <a:gd name="connsiteX5" fmla="*/ 5292932 w 7496870"/>
              <a:gd name="connsiteY5" fmla="*/ 304800 h 1247336"/>
              <a:gd name="connsiteX6" fmla="*/ 7051393 w 7496870"/>
              <a:gd name="connsiteY6" fmla="*/ 121920 h 1247336"/>
              <a:gd name="connsiteX7" fmla="*/ 7248341 w 7496870"/>
              <a:gd name="connsiteY7" fmla="*/ 1036320 h 1247336"/>
              <a:gd name="connsiteX8" fmla="*/ 5560219 w 7496870"/>
              <a:gd name="connsiteY8" fmla="*/ 1247336 h 1247336"/>
              <a:gd name="connsiteX9" fmla="*/ 3478200 w 7496870"/>
              <a:gd name="connsiteY9" fmla="*/ 1162929 h 1247336"/>
              <a:gd name="connsiteX10" fmla="*/ 1974715 w 7496870"/>
              <a:gd name="connsiteY10" fmla="*/ 1240630 h 1247336"/>
              <a:gd name="connsiteX11" fmla="*/ 0 w 7496870"/>
              <a:gd name="connsiteY11" fmla="*/ 1118564 h 1247336"/>
              <a:gd name="connsiteX0" fmla="*/ 0 w 7496870"/>
              <a:gd name="connsiteY0" fmla="*/ 1118564 h 1247336"/>
              <a:gd name="connsiteX1" fmla="*/ 137012 w 7496870"/>
              <a:gd name="connsiteY1" fmla="*/ 159580 h 1247336"/>
              <a:gd name="connsiteX2" fmla="*/ 1663467 w 7496870"/>
              <a:gd name="connsiteY2" fmla="*/ 332935 h 1247336"/>
              <a:gd name="connsiteX3" fmla="*/ 3604809 w 7496870"/>
              <a:gd name="connsiteY3" fmla="*/ 347003 h 1247336"/>
              <a:gd name="connsiteX4" fmla="*/ 5292932 w 7496870"/>
              <a:gd name="connsiteY4" fmla="*/ 304800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1118564 h 1247336"/>
              <a:gd name="connsiteX1" fmla="*/ 137012 w 7496870"/>
              <a:gd name="connsiteY1" fmla="*/ 159580 h 1247336"/>
              <a:gd name="connsiteX2" fmla="*/ 1663467 w 7496870"/>
              <a:gd name="connsiteY2" fmla="*/ 332935 h 1247336"/>
              <a:gd name="connsiteX3" fmla="*/ 3604809 w 7496870"/>
              <a:gd name="connsiteY3" fmla="*/ 347003 h 1247336"/>
              <a:gd name="connsiteX4" fmla="*/ 5292932 w 7496870"/>
              <a:gd name="connsiteY4" fmla="*/ 304800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1118564 h 1247336"/>
              <a:gd name="connsiteX1" fmla="*/ 122945 w 7496870"/>
              <a:gd name="connsiteY1" fmla="*/ 201784 h 1247336"/>
              <a:gd name="connsiteX2" fmla="*/ 1663467 w 7496870"/>
              <a:gd name="connsiteY2" fmla="*/ 332935 h 1247336"/>
              <a:gd name="connsiteX3" fmla="*/ 3604809 w 7496870"/>
              <a:gd name="connsiteY3" fmla="*/ 347003 h 1247336"/>
              <a:gd name="connsiteX4" fmla="*/ 5292932 w 7496870"/>
              <a:gd name="connsiteY4" fmla="*/ 304800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1118564 h 1247336"/>
              <a:gd name="connsiteX1" fmla="*/ 122945 w 7496870"/>
              <a:gd name="connsiteY1" fmla="*/ 201784 h 1247336"/>
              <a:gd name="connsiteX2" fmla="*/ 1663467 w 7496870"/>
              <a:gd name="connsiteY2" fmla="*/ 332935 h 1247336"/>
              <a:gd name="connsiteX3" fmla="*/ 3492267 w 7496870"/>
              <a:gd name="connsiteY3" fmla="*/ 276665 h 1247336"/>
              <a:gd name="connsiteX4" fmla="*/ 5292932 w 7496870"/>
              <a:gd name="connsiteY4" fmla="*/ 304800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1118564 h 1247336"/>
              <a:gd name="connsiteX1" fmla="*/ 122945 w 7496870"/>
              <a:gd name="connsiteY1" fmla="*/ 201784 h 1247336"/>
              <a:gd name="connsiteX2" fmla="*/ 1663467 w 7496870"/>
              <a:gd name="connsiteY2" fmla="*/ 332935 h 1247336"/>
              <a:gd name="connsiteX3" fmla="*/ 3492267 w 7496870"/>
              <a:gd name="connsiteY3" fmla="*/ 276665 h 1247336"/>
              <a:gd name="connsiteX4" fmla="*/ 5447677 w 7496870"/>
              <a:gd name="connsiteY4" fmla="*/ 389207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996644 h 1125416"/>
              <a:gd name="connsiteX1" fmla="*/ 122945 w 7496870"/>
              <a:gd name="connsiteY1" fmla="*/ 79864 h 1125416"/>
              <a:gd name="connsiteX2" fmla="*/ 1663467 w 7496870"/>
              <a:gd name="connsiteY2" fmla="*/ 211015 h 1125416"/>
              <a:gd name="connsiteX3" fmla="*/ 3492267 w 7496870"/>
              <a:gd name="connsiteY3" fmla="*/ 154745 h 1125416"/>
              <a:gd name="connsiteX4" fmla="*/ 5447677 w 7496870"/>
              <a:gd name="connsiteY4" fmla="*/ 267287 h 1125416"/>
              <a:gd name="connsiteX5" fmla="*/ 7051393 w 7496870"/>
              <a:gd name="connsiteY5" fmla="*/ 0 h 1125416"/>
              <a:gd name="connsiteX6" fmla="*/ 7248341 w 7496870"/>
              <a:gd name="connsiteY6" fmla="*/ 914400 h 1125416"/>
              <a:gd name="connsiteX7" fmla="*/ 5560219 w 7496870"/>
              <a:gd name="connsiteY7" fmla="*/ 1125416 h 1125416"/>
              <a:gd name="connsiteX8" fmla="*/ 3478200 w 7496870"/>
              <a:gd name="connsiteY8" fmla="*/ 1041009 h 1125416"/>
              <a:gd name="connsiteX9" fmla="*/ 1974715 w 7496870"/>
              <a:gd name="connsiteY9" fmla="*/ 1118710 h 1125416"/>
              <a:gd name="connsiteX10" fmla="*/ 0 w 7496870"/>
              <a:gd name="connsiteY10" fmla="*/ 996644 h 1125416"/>
              <a:gd name="connsiteX0" fmla="*/ 0 w 7496870"/>
              <a:gd name="connsiteY0" fmla="*/ 996644 h 1125416"/>
              <a:gd name="connsiteX1" fmla="*/ 122945 w 7496870"/>
              <a:gd name="connsiteY1" fmla="*/ 79864 h 1125416"/>
              <a:gd name="connsiteX2" fmla="*/ 1663467 w 7496870"/>
              <a:gd name="connsiteY2" fmla="*/ 211015 h 1125416"/>
              <a:gd name="connsiteX3" fmla="*/ 3492267 w 7496870"/>
              <a:gd name="connsiteY3" fmla="*/ 154745 h 1125416"/>
              <a:gd name="connsiteX4" fmla="*/ 5447677 w 7496870"/>
              <a:gd name="connsiteY4" fmla="*/ 267287 h 1125416"/>
              <a:gd name="connsiteX5" fmla="*/ 7051393 w 7496870"/>
              <a:gd name="connsiteY5" fmla="*/ 0 h 1125416"/>
              <a:gd name="connsiteX6" fmla="*/ 7248341 w 7496870"/>
              <a:gd name="connsiteY6" fmla="*/ 914400 h 1125416"/>
              <a:gd name="connsiteX7" fmla="*/ 5560219 w 7496870"/>
              <a:gd name="connsiteY7" fmla="*/ 1125416 h 1125416"/>
              <a:gd name="connsiteX8" fmla="*/ 3478200 w 7496870"/>
              <a:gd name="connsiteY8" fmla="*/ 1041009 h 1125416"/>
              <a:gd name="connsiteX9" fmla="*/ 1974715 w 7496870"/>
              <a:gd name="connsiteY9" fmla="*/ 1118710 h 1125416"/>
              <a:gd name="connsiteX10" fmla="*/ 0 w 7496870"/>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11092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015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94423 w 7248341"/>
              <a:gd name="connsiteY2" fmla="*/ 19196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94423 w 7248341"/>
              <a:gd name="connsiteY2" fmla="*/ 19196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03935 w 7248341"/>
              <a:gd name="connsiteY2" fmla="*/ 196728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89660 w 7248341"/>
              <a:gd name="connsiteY2" fmla="*/ 127672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956360 w 7248341"/>
              <a:gd name="connsiteY2" fmla="*/ 149104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37285 w 7248341"/>
              <a:gd name="connsiteY2" fmla="*/ 141960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37285 w 7248341"/>
              <a:gd name="connsiteY2" fmla="*/ 141960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3492267 w 7248341"/>
              <a:gd name="connsiteY2" fmla="*/ 154745 h 1150184"/>
              <a:gd name="connsiteX3" fmla="*/ 5447677 w 7248341"/>
              <a:gd name="connsiteY3" fmla="*/ 267287 h 1150184"/>
              <a:gd name="connsiteX4" fmla="*/ 7051393 w 7248341"/>
              <a:gd name="connsiteY4" fmla="*/ 0 h 1150184"/>
              <a:gd name="connsiteX5" fmla="*/ 7248341 w 7248341"/>
              <a:gd name="connsiteY5" fmla="*/ 914400 h 1150184"/>
              <a:gd name="connsiteX6" fmla="*/ 5560219 w 7248341"/>
              <a:gd name="connsiteY6" fmla="*/ 1125416 h 1150184"/>
              <a:gd name="connsiteX7" fmla="*/ 3478200 w 7248341"/>
              <a:gd name="connsiteY7" fmla="*/ 1041009 h 1150184"/>
              <a:gd name="connsiteX8" fmla="*/ 1717540 w 7248341"/>
              <a:gd name="connsiteY8" fmla="*/ 1106803 h 1150184"/>
              <a:gd name="connsiteX9" fmla="*/ 0 w 7248341"/>
              <a:gd name="connsiteY9" fmla="*/ 996644 h 1150184"/>
              <a:gd name="connsiteX0" fmla="*/ 0 w 7248341"/>
              <a:gd name="connsiteY0" fmla="*/ 996644 h 1150184"/>
              <a:gd name="connsiteX1" fmla="*/ 122945 w 7248341"/>
              <a:gd name="connsiteY1" fmla="*/ 79864 h 1150184"/>
              <a:gd name="connsiteX2" fmla="*/ 1704792 w 7248341"/>
              <a:gd name="connsiteY2" fmla="*/ 11356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04792 w 7248341"/>
              <a:gd name="connsiteY2" fmla="*/ 1707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1123253 h 1276793"/>
              <a:gd name="connsiteX1" fmla="*/ 122945 w 7248341"/>
              <a:gd name="connsiteY1" fmla="*/ 206473 h 1276793"/>
              <a:gd name="connsiteX2" fmla="*/ 1704792 w 7248341"/>
              <a:gd name="connsiteY2" fmla="*/ 297324 h 1276793"/>
              <a:gd name="connsiteX3" fmla="*/ 3492267 w 7248341"/>
              <a:gd name="connsiteY3" fmla="*/ 281354 h 1276793"/>
              <a:gd name="connsiteX4" fmla="*/ 7051393 w 7248341"/>
              <a:gd name="connsiteY4" fmla="*/ 126609 h 1276793"/>
              <a:gd name="connsiteX5" fmla="*/ 7248341 w 7248341"/>
              <a:gd name="connsiteY5" fmla="*/ 1041009 h 1276793"/>
              <a:gd name="connsiteX6" fmla="*/ 5560219 w 7248341"/>
              <a:gd name="connsiteY6" fmla="*/ 1252025 h 1276793"/>
              <a:gd name="connsiteX7" fmla="*/ 3478200 w 7248341"/>
              <a:gd name="connsiteY7" fmla="*/ 1167618 h 1276793"/>
              <a:gd name="connsiteX8" fmla="*/ 1717540 w 7248341"/>
              <a:gd name="connsiteY8" fmla="*/ 1233412 h 1276793"/>
              <a:gd name="connsiteX9" fmla="*/ 0 w 7248341"/>
              <a:gd name="connsiteY9" fmla="*/ 1123253 h 1276793"/>
              <a:gd name="connsiteX0" fmla="*/ 0 w 7248341"/>
              <a:gd name="connsiteY0" fmla="*/ 1144355 h 1297895"/>
              <a:gd name="connsiteX1" fmla="*/ 122945 w 7248341"/>
              <a:gd name="connsiteY1" fmla="*/ 227575 h 1297895"/>
              <a:gd name="connsiteX2" fmla="*/ 1704792 w 7248341"/>
              <a:gd name="connsiteY2" fmla="*/ 318426 h 1297895"/>
              <a:gd name="connsiteX3" fmla="*/ 3492267 w 7248341"/>
              <a:gd name="connsiteY3" fmla="*/ 302456 h 1297895"/>
              <a:gd name="connsiteX4" fmla="*/ 5377339 w 7248341"/>
              <a:gd name="connsiteY4" fmla="*/ 175845 h 1297895"/>
              <a:gd name="connsiteX5" fmla="*/ 7051393 w 7248341"/>
              <a:gd name="connsiteY5" fmla="*/ 147711 h 1297895"/>
              <a:gd name="connsiteX6" fmla="*/ 7248341 w 7248341"/>
              <a:gd name="connsiteY6" fmla="*/ 1062111 h 1297895"/>
              <a:gd name="connsiteX7" fmla="*/ 5560219 w 7248341"/>
              <a:gd name="connsiteY7" fmla="*/ 1273127 h 1297895"/>
              <a:gd name="connsiteX8" fmla="*/ 3478200 w 7248341"/>
              <a:gd name="connsiteY8" fmla="*/ 1188720 h 1297895"/>
              <a:gd name="connsiteX9" fmla="*/ 1717540 w 7248341"/>
              <a:gd name="connsiteY9" fmla="*/ 1254514 h 1297895"/>
              <a:gd name="connsiteX10" fmla="*/ 0 w 7248341"/>
              <a:gd name="connsiteY10" fmla="*/ 1144355 h 1297895"/>
              <a:gd name="connsiteX0" fmla="*/ 0 w 7248341"/>
              <a:gd name="connsiteY0" fmla="*/ 1144355 h 1297895"/>
              <a:gd name="connsiteX1" fmla="*/ 122945 w 7248341"/>
              <a:gd name="connsiteY1" fmla="*/ 227575 h 1297895"/>
              <a:gd name="connsiteX2" fmla="*/ 1704792 w 7248341"/>
              <a:gd name="connsiteY2" fmla="*/ 318426 h 1297895"/>
              <a:gd name="connsiteX3" fmla="*/ 3492267 w 7248341"/>
              <a:gd name="connsiteY3" fmla="*/ 302456 h 1297895"/>
              <a:gd name="connsiteX4" fmla="*/ 5503948 w 7248341"/>
              <a:gd name="connsiteY4" fmla="*/ 344657 h 1297895"/>
              <a:gd name="connsiteX5" fmla="*/ 7051393 w 7248341"/>
              <a:gd name="connsiteY5" fmla="*/ 147711 h 1297895"/>
              <a:gd name="connsiteX6" fmla="*/ 7248341 w 7248341"/>
              <a:gd name="connsiteY6" fmla="*/ 1062111 h 1297895"/>
              <a:gd name="connsiteX7" fmla="*/ 5560219 w 7248341"/>
              <a:gd name="connsiteY7" fmla="*/ 1273127 h 1297895"/>
              <a:gd name="connsiteX8" fmla="*/ 3478200 w 7248341"/>
              <a:gd name="connsiteY8" fmla="*/ 1188720 h 1297895"/>
              <a:gd name="connsiteX9" fmla="*/ 1717540 w 7248341"/>
              <a:gd name="connsiteY9" fmla="*/ 1254514 h 1297895"/>
              <a:gd name="connsiteX10" fmla="*/ 0 w 7248341"/>
              <a:gd name="connsiteY10" fmla="*/ 1144355 h 1297895"/>
              <a:gd name="connsiteX0" fmla="*/ 0 w 7248341"/>
              <a:gd name="connsiteY0" fmla="*/ 1144355 h 1297895"/>
              <a:gd name="connsiteX1" fmla="*/ 122945 w 7248341"/>
              <a:gd name="connsiteY1" fmla="*/ 227575 h 1297895"/>
              <a:gd name="connsiteX2" fmla="*/ 1704792 w 7248341"/>
              <a:gd name="connsiteY2" fmla="*/ 318426 h 1297895"/>
              <a:gd name="connsiteX3" fmla="*/ 3492267 w 7248341"/>
              <a:gd name="connsiteY3" fmla="*/ 302456 h 1297895"/>
              <a:gd name="connsiteX4" fmla="*/ 5503948 w 7248341"/>
              <a:gd name="connsiteY4" fmla="*/ 344657 h 1297895"/>
              <a:gd name="connsiteX5" fmla="*/ 7051393 w 7248341"/>
              <a:gd name="connsiteY5" fmla="*/ 147711 h 1297895"/>
              <a:gd name="connsiteX6" fmla="*/ 7248341 w 7248341"/>
              <a:gd name="connsiteY6" fmla="*/ 1062111 h 1297895"/>
              <a:gd name="connsiteX7" fmla="*/ 5560219 w 7248341"/>
              <a:gd name="connsiteY7" fmla="*/ 1273127 h 1297895"/>
              <a:gd name="connsiteX8" fmla="*/ 3478200 w 7248341"/>
              <a:gd name="connsiteY8" fmla="*/ 1188720 h 1297895"/>
              <a:gd name="connsiteX9" fmla="*/ 1717540 w 7248341"/>
              <a:gd name="connsiteY9" fmla="*/ 1254514 h 1297895"/>
              <a:gd name="connsiteX10" fmla="*/ 0 w 7248341"/>
              <a:gd name="connsiteY10" fmla="*/ 1144355 h 1297895"/>
              <a:gd name="connsiteX0" fmla="*/ 0 w 7248341"/>
              <a:gd name="connsiteY0" fmla="*/ 996644 h 1150184"/>
              <a:gd name="connsiteX1" fmla="*/ 122945 w 7248341"/>
              <a:gd name="connsiteY1" fmla="*/ 79864 h 1150184"/>
              <a:gd name="connsiteX2" fmla="*/ 1704792 w 7248341"/>
              <a:gd name="connsiteY2" fmla="*/ 170715 h 1150184"/>
              <a:gd name="connsiteX3" fmla="*/ 3492267 w 7248341"/>
              <a:gd name="connsiteY3" fmla="*/ 154745 h 1150184"/>
              <a:gd name="connsiteX4" fmla="*/ 5503948 w 7248341"/>
              <a:gd name="connsiteY4" fmla="*/ 196946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04792 w 7248341"/>
              <a:gd name="connsiteY2" fmla="*/ 170715 h 1150184"/>
              <a:gd name="connsiteX3" fmla="*/ 3492267 w 7248341"/>
              <a:gd name="connsiteY3" fmla="*/ 154745 h 1150184"/>
              <a:gd name="connsiteX4" fmla="*/ 5503948 w 7248341"/>
              <a:gd name="connsiteY4" fmla="*/ 196946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04792 w 7248341"/>
              <a:gd name="connsiteY2" fmla="*/ 170715 h 1150184"/>
              <a:gd name="connsiteX3" fmla="*/ 3492267 w 7248341"/>
              <a:gd name="connsiteY3" fmla="*/ 154745 h 1150184"/>
              <a:gd name="connsiteX4" fmla="*/ 5503948 w 7248341"/>
              <a:gd name="connsiteY4" fmla="*/ 196946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25416"/>
              <a:gd name="connsiteX1" fmla="*/ 122945 w 7248341"/>
              <a:gd name="connsiteY1" fmla="*/ 79864 h 1125416"/>
              <a:gd name="connsiteX2" fmla="*/ 1704792 w 7248341"/>
              <a:gd name="connsiteY2" fmla="*/ 170715 h 1125416"/>
              <a:gd name="connsiteX3" fmla="*/ 3492267 w 7248341"/>
              <a:gd name="connsiteY3" fmla="*/ 154745 h 1125416"/>
              <a:gd name="connsiteX4" fmla="*/ 5503948 w 7248341"/>
              <a:gd name="connsiteY4" fmla="*/ 196946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717540 w 7248341"/>
              <a:gd name="connsiteY9" fmla="*/ 1106803 h 1125416"/>
              <a:gd name="connsiteX10" fmla="*/ 0 w 7248341"/>
              <a:gd name="connsiteY10" fmla="*/ 996644 h 1125416"/>
              <a:gd name="connsiteX0" fmla="*/ 0 w 7248341"/>
              <a:gd name="connsiteY0" fmla="*/ 996644 h 1125416"/>
              <a:gd name="connsiteX1" fmla="*/ 122945 w 7248341"/>
              <a:gd name="connsiteY1" fmla="*/ 79864 h 1125416"/>
              <a:gd name="connsiteX2" fmla="*/ 1704792 w 7248341"/>
              <a:gd name="connsiteY2" fmla="*/ 170715 h 1125416"/>
              <a:gd name="connsiteX3" fmla="*/ 3492267 w 7248341"/>
              <a:gd name="connsiteY3" fmla="*/ 154745 h 1125416"/>
              <a:gd name="connsiteX4" fmla="*/ 5503948 w 7248341"/>
              <a:gd name="connsiteY4" fmla="*/ 196946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717540 w 7248341"/>
              <a:gd name="connsiteY9" fmla="*/ 1106803 h 1125416"/>
              <a:gd name="connsiteX10" fmla="*/ 0 w 7248341"/>
              <a:gd name="connsiteY10" fmla="*/ 996644 h 1125416"/>
              <a:gd name="connsiteX0" fmla="*/ 0 w 7248341"/>
              <a:gd name="connsiteY0" fmla="*/ 996644 h 1125416"/>
              <a:gd name="connsiteX1" fmla="*/ 122945 w 7248341"/>
              <a:gd name="connsiteY1" fmla="*/ 79864 h 1125416"/>
              <a:gd name="connsiteX2" fmla="*/ 1704792 w 7248341"/>
              <a:gd name="connsiteY2" fmla="*/ 170715 h 1125416"/>
              <a:gd name="connsiteX3" fmla="*/ 3492267 w 7248341"/>
              <a:gd name="connsiteY3" fmla="*/ 154745 h 1125416"/>
              <a:gd name="connsiteX4" fmla="*/ 5503948 w 7248341"/>
              <a:gd name="connsiteY4" fmla="*/ 196946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717540 w 7248341"/>
              <a:gd name="connsiteY9" fmla="*/ 1106803 h 1125416"/>
              <a:gd name="connsiteX10" fmla="*/ 0 w 7248341"/>
              <a:gd name="connsiteY10" fmla="*/ 996644 h 1125416"/>
              <a:gd name="connsiteX0" fmla="*/ 0 w 7248341"/>
              <a:gd name="connsiteY0" fmla="*/ 996644 h 1157483"/>
              <a:gd name="connsiteX1" fmla="*/ 122945 w 7248341"/>
              <a:gd name="connsiteY1" fmla="*/ 79864 h 1157483"/>
              <a:gd name="connsiteX2" fmla="*/ 1704792 w 7248341"/>
              <a:gd name="connsiteY2" fmla="*/ 170715 h 1157483"/>
              <a:gd name="connsiteX3" fmla="*/ 3492267 w 7248341"/>
              <a:gd name="connsiteY3" fmla="*/ 154745 h 1157483"/>
              <a:gd name="connsiteX4" fmla="*/ 5503948 w 7248341"/>
              <a:gd name="connsiteY4" fmla="*/ 196946 h 1157483"/>
              <a:gd name="connsiteX5" fmla="*/ 7051393 w 7248341"/>
              <a:gd name="connsiteY5" fmla="*/ 0 h 1157483"/>
              <a:gd name="connsiteX6" fmla="*/ 7248341 w 7248341"/>
              <a:gd name="connsiteY6" fmla="*/ 914400 h 1157483"/>
              <a:gd name="connsiteX7" fmla="*/ 5560219 w 7248341"/>
              <a:gd name="connsiteY7" fmla="*/ 1125416 h 1157483"/>
              <a:gd name="connsiteX8" fmla="*/ 1717540 w 7248341"/>
              <a:gd name="connsiteY8" fmla="*/ 1106803 h 1157483"/>
              <a:gd name="connsiteX9" fmla="*/ 0 w 7248341"/>
              <a:gd name="connsiteY9" fmla="*/ 996644 h 1157483"/>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562607 w 7248341"/>
              <a:gd name="connsiteY8" fmla="*/ 1139481 h 1162930"/>
              <a:gd name="connsiteX9" fmla="*/ 1717540 w 7248341"/>
              <a:gd name="connsiteY9" fmla="*/ 1106803 h 1162930"/>
              <a:gd name="connsiteX10" fmla="*/ 0 w 7248341"/>
              <a:gd name="connsiteY10" fmla="*/ 996644 h 1162930"/>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604810 w 7248341"/>
              <a:gd name="connsiteY8" fmla="*/ 1097278 h 1162930"/>
              <a:gd name="connsiteX9" fmla="*/ 1717540 w 7248341"/>
              <a:gd name="connsiteY9" fmla="*/ 1106803 h 1162930"/>
              <a:gd name="connsiteX10" fmla="*/ 0 w 7248341"/>
              <a:gd name="connsiteY10" fmla="*/ 996644 h 1162930"/>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534472 w 7248341"/>
              <a:gd name="connsiteY8" fmla="*/ 1055075 h 1162930"/>
              <a:gd name="connsiteX9" fmla="*/ 1717540 w 7248341"/>
              <a:gd name="connsiteY9" fmla="*/ 1106803 h 1162930"/>
              <a:gd name="connsiteX10" fmla="*/ 0 w 7248341"/>
              <a:gd name="connsiteY10" fmla="*/ 996644 h 1162930"/>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534472 w 7248341"/>
              <a:gd name="connsiteY8" fmla="*/ 1055075 h 1162930"/>
              <a:gd name="connsiteX9" fmla="*/ 0 w 7248341"/>
              <a:gd name="connsiteY9" fmla="*/ 996644 h 1162930"/>
              <a:gd name="connsiteX0" fmla="*/ 0 w 7248341"/>
              <a:gd name="connsiteY0" fmla="*/ 996644 h 1163868"/>
              <a:gd name="connsiteX1" fmla="*/ 122945 w 7248341"/>
              <a:gd name="connsiteY1" fmla="*/ 79864 h 1163868"/>
              <a:gd name="connsiteX2" fmla="*/ 1704792 w 7248341"/>
              <a:gd name="connsiteY2" fmla="*/ 170715 h 1163868"/>
              <a:gd name="connsiteX3" fmla="*/ 3492267 w 7248341"/>
              <a:gd name="connsiteY3" fmla="*/ 154745 h 1163868"/>
              <a:gd name="connsiteX4" fmla="*/ 5503948 w 7248341"/>
              <a:gd name="connsiteY4" fmla="*/ 196946 h 1163868"/>
              <a:gd name="connsiteX5" fmla="*/ 7051393 w 7248341"/>
              <a:gd name="connsiteY5" fmla="*/ 0 h 1163868"/>
              <a:gd name="connsiteX6" fmla="*/ 7248341 w 7248341"/>
              <a:gd name="connsiteY6" fmla="*/ 914400 h 1163868"/>
              <a:gd name="connsiteX7" fmla="*/ 5560219 w 7248341"/>
              <a:gd name="connsiteY7" fmla="*/ 1125416 h 1163868"/>
              <a:gd name="connsiteX8" fmla="*/ 3534472 w 7248341"/>
              <a:gd name="connsiteY8" fmla="*/ 1055075 h 1163868"/>
              <a:gd name="connsiteX9" fmla="*/ 1761942 w 7248341"/>
              <a:gd name="connsiteY9" fmla="*/ 1083209 h 1163868"/>
              <a:gd name="connsiteX10" fmla="*/ 0 w 7248341"/>
              <a:gd name="connsiteY10" fmla="*/ 996644 h 1163868"/>
              <a:gd name="connsiteX0" fmla="*/ 0 w 7248341"/>
              <a:gd name="connsiteY0" fmla="*/ 996644 h 1163868"/>
              <a:gd name="connsiteX1" fmla="*/ 122945 w 7248341"/>
              <a:gd name="connsiteY1" fmla="*/ 79864 h 1163868"/>
              <a:gd name="connsiteX2" fmla="*/ 1704792 w 7248341"/>
              <a:gd name="connsiteY2" fmla="*/ 170715 h 1163868"/>
              <a:gd name="connsiteX3" fmla="*/ 3492267 w 7248341"/>
              <a:gd name="connsiteY3" fmla="*/ 154745 h 1163868"/>
              <a:gd name="connsiteX4" fmla="*/ 5503948 w 7248341"/>
              <a:gd name="connsiteY4" fmla="*/ 196946 h 1163868"/>
              <a:gd name="connsiteX5" fmla="*/ 7051393 w 7248341"/>
              <a:gd name="connsiteY5" fmla="*/ 0 h 1163868"/>
              <a:gd name="connsiteX6" fmla="*/ 7248341 w 7248341"/>
              <a:gd name="connsiteY6" fmla="*/ 914400 h 1163868"/>
              <a:gd name="connsiteX7" fmla="*/ 5560219 w 7248341"/>
              <a:gd name="connsiteY7" fmla="*/ 1125416 h 1163868"/>
              <a:gd name="connsiteX8" fmla="*/ 3534472 w 7248341"/>
              <a:gd name="connsiteY8" fmla="*/ 1055075 h 1163868"/>
              <a:gd name="connsiteX9" fmla="*/ 1719739 w 7248341"/>
              <a:gd name="connsiteY9" fmla="*/ 1153548 h 1163868"/>
              <a:gd name="connsiteX10" fmla="*/ 0 w 7248341"/>
              <a:gd name="connsiteY10" fmla="*/ 996644 h 1163868"/>
              <a:gd name="connsiteX0" fmla="*/ 0 w 7248341"/>
              <a:gd name="connsiteY0" fmla="*/ 996644 h 1163286"/>
              <a:gd name="connsiteX1" fmla="*/ 122945 w 7248341"/>
              <a:gd name="connsiteY1" fmla="*/ 79864 h 1163286"/>
              <a:gd name="connsiteX2" fmla="*/ 1704792 w 7248341"/>
              <a:gd name="connsiteY2" fmla="*/ 170715 h 1163286"/>
              <a:gd name="connsiteX3" fmla="*/ 3492267 w 7248341"/>
              <a:gd name="connsiteY3" fmla="*/ 154745 h 1163286"/>
              <a:gd name="connsiteX4" fmla="*/ 5503948 w 7248341"/>
              <a:gd name="connsiteY4" fmla="*/ 196946 h 1163286"/>
              <a:gd name="connsiteX5" fmla="*/ 7051393 w 7248341"/>
              <a:gd name="connsiteY5" fmla="*/ 0 h 1163286"/>
              <a:gd name="connsiteX6" fmla="*/ 7248341 w 7248341"/>
              <a:gd name="connsiteY6" fmla="*/ 914400 h 1163286"/>
              <a:gd name="connsiteX7" fmla="*/ 5560219 w 7248341"/>
              <a:gd name="connsiteY7" fmla="*/ 1125416 h 1163286"/>
              <a:gd name="connsiteX8" fmla="*/ 3534472 w 7248341"/>
              <a:gd name="connsiteY8" fmla="*/ 1055075 h 1163286"/>
              <a:gd name="connsiteX9" fmla="*/ 1719739 w 7248341"/>
              <a:gd name="connsiteY9" fmla="*/ 1153548 h 1163286"/>
              <a:gd name="connsiteX10" fmla="*/ 0 w 7248341"/>
              <a:gd name="connsiteY10" fmla="*/ 996644 h 1163286"/>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534472 w 7248341"/>
              <a:gd name="connsiteY8" fmla="*/ 1055075 h 1162930"/>
              <a:gd name="connsiteX9" fmla="*/ 1705671 w 7248341"/>
              <a:gd name="connsiteY9" fmla="*/ 1097277 h 1162930"/>
              <a:gd name="connsiteX10" fmla="*/ 0 w 7248341"/>
              <a:gd name="connsiteY10" fmla="*/ 996644 h 1162930"/>
              <a:gd name="connsiteX0" fmla="*/ 0 w 7248341"/>
              <a:gd name="connsiteY0" fmla="*/ 996644 h 1107597"/>
              <a:gd name="connsiteX1" fmla="*/ 122945 w 7248341"/>
              <a:gd name="connsiteY1" fmla="*/ 79864 h 1107597"/>
              <a:gd name="connsiteX2" fmla="*/ 1704792 w 7248341"/>
              <a:gd name="connsiteY2" fmla="*/ 170715 h 1107597"/>
              <a:gd name="connsiteX3" fmla="*/ 3492267 w 7248341"/>
              <a:gd name="connsiteY3" fmla="*/ 154745 h 1107597"/>
              <a:gd name="connsiteX4" fmla="*/ 5503948 w 7248341"/>
              <a:gd name="connsiteY4" fmla="*/ 196946 h 1107597"/>
              <a:gd name="connsiteX5" fmla="*/ 7051393 w 7248341"/>
              <a:gd name="connsiteY5" fmla="*/ 0 h 1107597"/>
              <a:gd name="connsiteX6" fmla="*/ 7248341 w 7248341"/>
              <a:gd name="connsiteY6" fmla="*/ 914400 h 1107597"/>
              <a:gd name="connsiteX7" fmla="*/ 5532084 w 7248341"/>
              <a:gd name="connsiteY7" fmla="*/ 1069145 h 1107597"/>
              <a:gd name="connsiteX8" fmla="*/ 3534472 w 7248341"/>
              <a:gd name="connsiteY8" fmla="*/ 1055075 h 1107597"/>
              <a:gd name="connsiteX9" fmla="*/ 1705671 w 7248341"/>
              <a:gd name="connsiteY9" fmla="*/ 1097277 h 1107597"/>
              <a:gd name="connsiteX10" fmla="*/ 0 w 7248341"/>
              <a:gd name="connsiteY10" fmla="*/ 996644 h 1107597"/>
              <a:gd name="connsiteX0" fmla="*/ 0 w 7248341"/>
              <a:gd name="connsiteY0" fmla="*/ 1001187 h 1112140"/>
              <a:gd name="connsiteX1" fmla="*/ 165148 w 7248341"/>
              <a:gd name="connsiteY1" fmla="*/ 0 h 1112140"/>
              <a:gd name="connsiteX2" fmla="*/ 1704792 w 7248341"/>
              <a:gd name="connsiteY2" fmla="*/ 175258 h 1112140"/>
              <a:gd name="connsiteX3" fmla="*/ 3492267 w 7248341"/>
              <a:gd name="connsiteY3" fmla="*/ 159288 h 1112140"/>
              <a:gd name="connsiteX4" fmla="*/ 5503948 w 7248341"/>
              <a:gd name="connsiteY4" fmla="*/ 201489 h 1112140"/>
              <a:gd name="connsiteX5" fmla="*/ 7051393 w 7248341"/>
              <a:gd name="connsiteY5" fmla="*/ 4543 h 1112140"/>
              <a:gd name="connsiteX6" fmla="*/ 7248341 w 7248341"/>
              <a:gd name="connsiteY6" fmla="*/ 918943 h 1112140"/>
              <a:gd name="connsiteX7" fmla="*/ 5532084 w 7248341"/>
              <a:gd name="connsiteY7" fmla="*/ 1073688 h 1112140"/>
              <a:gd name="connsiteX8" fmla="*/ 3534472 w 7248341"/>
              <a:gd name="connsiteY8" fmla="*/ 1059618 h 1112140"/>
              <a:gd name="connsiteX9" fmla="*/ 1705671 w 7248341"/>
              <a:gd name="connsiteY9" fmla="*/ 1101820 h 1112140"/>
              <a:gd name="connsiteX10" fmla="*/ 0 w 7248341"/>
              <a:gd name="connsiteY10" fmla="*/ 1001187 h 1112140"/>
              <a:gd name="connsiteX0" fmla="*/ 0 w 7220206"/>
              <a:gd name="connsiteY0" fmla="*/ 874578 h 1132660"/>
              <a:gd name="connsiteX1" fmla="*/ 137013 w 7220206"/>
              <a:gd name="connsiteY1" fmla="*/ 0 h 1132660"/>
              <a:gd name="connsiteX2" fmla="*/ 1676657 w 7220206"/>
              <a:gd name="connsiteY2" fmla="*/ 175258 h 1132660"/>
              <a:gd name="connsiteX3" fmla="*/ 3464132 w 7220206"/>
              <a:gd name="connsiteY3" fmla="*/ 159288 h 1132660"/>
              <a:gd name="connsiteX4" fmla="*/ 5475813 w 7220206"/>
              <a:gd name="connsiteY4" fmla="*/ 201489 h 1132660"/>
              <a:gd name="connsiteX5" fmla="*/ 7023258 w 7220206"/>
              <a:gd name="connsiteY5" fmla="*/ 4543 h 1132660"/>
              <a:gd name="connsiteX6" fmla="*/ 7220206 w 7220206"/>
              <a:gd name="connsiteY6" fmla="*/ 918943 h 1132660"/>
              <a:gd name="connsiteX7" fmla="*/ 5503949 w 7220206"/>
              <a:gd name="connsiteY7" fmla="*/ 1073688 h 1132660"/>
              <a:gd name="connsiteX8" fmla="*/ 3506337 w 7220206"/>
              <a:gd name="connsiteY8" fmla="*/ 1059618 h 1132660"/>
              <a:gd name="connsiteX9" fmla="*/ 1677536 w 7220206"/>
              <a:gd name="connsiteY9" fmla="*/ 1101820 h 1132660"/>
              <a:gd name="connsiteX10" fmla="*/ 0 w 7220206"/>
              <a:gd name="connsiteY10" fmla="*/ 874578 h 1132660"/>
              <a:gd name="connsiteX0" fmla="*/ 0 w 7220206"/>
              <a:gd name="connsiteY0" fmla="*/ 874578 h 1132660"/>
              <a:gd name="connsiteX1" fmla="*/ 137013 w 7220206"/>
              <a:gd name="connsiteY1" fmla="*/ 0 h 1132660"/>
              <a:gd name="connsiteX2" fmla="*/ 1676657 w 7220206"/>
              <a:gd name="connsiteY2" fmla="*/ 175258 h 1132660"/>
              <a:gd name="connsiteX3" fmla="*/ 3464132 w 7220206"/>
              <a:gd name="connsiteY3" fmla="*/ 159288 h 1132660"/>
              <a:gd name="connsiteX4" fmla="*/ 5475813 w 7220206"/>
              <a:gd name="connsiteY4" fmla="*/ 201489 h 1132660"/>
              <a:gd name="connsiteX5" fmla="*/ 7023258 w 7220206"/>
              <a:gd name="connsiteY5" fmla="*/ 4543 h 1132660"/>
              <a:gd name="connsiteX6" fmla="*/ 7220206 w 7220206"/>
              <a:gd name="connsiteY6" fmla="*/ 918943 h 1132660"/>
              <a:gd name="connsiteX7" fmla="*/ 5503949 w 7220206"/>
              <a:gd name="connsiteY7" fmla="*/ 1073688 h 1132660"/>
              <a:gd name="connsiteX8" fmla="*/ 3506337 w 7220206"/>
              <a:gd name="connsiteY8" fmla="*/ 1059618 h 1132660"/>
              <a:gd name="connsiteX9" fmla="*/ 1677536 w 7220206"/>
              <a:gd name="connsiteY9" fmla="*/ 1101820 h 1132660"/>
              <a:gd name="connsiteX10" fmla="*/ 0 w 7220206"/>
              <a:gd name="connsiteY10" fmla="*/ 874578 h 1132660"/>
              <a:gd name="connsiteX0" fmla="*/ 0 w 7220206"/>
              <a:gd name="connsiteY0" fmla="*/ 874578 h 1132660"/>
              <a:gd name="connsiteX1" fmla="*/ 137013 w 7220206"/>
              <a:gd name="connsiteY1" fmla="*/ 0 h 1132660"/>
              <a:gd name="connsiteX2" fmla="*/ 1676657 w 7220206"/>
              <a:gd name="connsiteY2" fmla="*/ 175258 h 1132660"/>
              <a:gd name="connsiteX3" fmla="*/ 3464132 w 7220206"/>
              <a:gd name="connsiteY3" fmla="*/ 159288 h 1132660"/>
              <a:gd name="connsiteX4" fmla="*/ 5475813 w 7220206"/>
              <a:gd name="connsiteY4" fmla="*/ 201489 h 1132660"/>
              <a:gd name="connsiteX5" fmla="*/ 7023258 w 7220206"/>
              <a:gd name="connsiteY5" fmla="*/ 4543 h 1132660"/>
              <a:gd name="connsiteX6" fmla="*/ 7220206 w 7220206"/>
              <a:gd name="connsiteY6" fmla="*/ 918943 h 1132660"/>
              <a:gd name="connsiteX7" fmla="*/ 5503949 w 7220206"/>
              <a:gd name="connsiteY7" fmla="*/ 1073688 h 1132660"/>
              <a:gd name="connsiteX8" fmla="*/ 3506337 w 7220206"/>
              <a:gd name="connsiteY8" fmla="*/ 1059618 h 1132660"/>
              <a:gd name="connsiteX9" fmla="*/ 1677536 w 7220206"/>
              <a:gd name="connsiteY9" fmla="*/ 1101820 h 1132660"/>
              <a:gd name="connsiteX10" fmla="*/ 0 w 7220206"/>
              <a:gd name="connsiteY10" fmla="*/ 874578 h 1132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0206" h="1132660">
                <a:moveTo>
                  <a:pt x="0" y="874578"/>
                </a:moveTo>
                <a:cubicBezTo>
                  <a:pt x="26267" y="705766"/>
                  <a:pt x="116168" y="159507"/>
                  <a:pt x="137013" y="0"/>
                </a:cubicBezTo>
                <a:lnTo>
                  <a:pt x="1676657" y="175258"/>
                </a:lnTo>
                <a:lnTo>
                  <a:pt x="3464132" y="159288"/>
                </a:lnTo>
                <a:cubicBezTo>
                  <a:pt x="4076223" y="135525"/>
                  <a:pt x="4882625" y="227280"/>
                  <a:pt x="5475813" y="201489"/>
                </a:cubicBezTo>
                <a:cubicBezTo>
                  <a:pt x="6364422" y="119427"/>
                  <a:pt x="6331596" y="110051"/>
                  <a:pt x="7023258" y="4543"/>
                </a:cubicBezTo>
                <a:cubicBezTo>
                  <a:pt x="7098286" y="278863"/>
                  <a:pt x="7159246" y="548494"/>
                  <a:pt x="7220206" y="918943"/>
                </a:cubicBezTo>
                <a:cubicBezTo>
                  <a:pt x="6462895" y="1036173"/>
                  <a:pt x="6230779" y="1024451"/>
                  <a:pt x="5503949" y="1073688"/>
                </a:cubicBezTo>
                <a:cubicBezTo>
                  <a:pt x="4889660" y="1111202"/>
                  <a:pt x="4433040" y="1081080"/>
                  <a:pt x="3506337" y="1059618"/>
                </a:cubicBezTo>
                <a:cubicBezTo>
                  <a:pt x="2873291" y="1052584"/>
                  <a:pt x="2261926" y="1132660"/>
                  <a:pt x="1677536" y="1101820"/>
                </a:cubicBezTo>
                <a:cubicBezTo>
                  <a:pt x="1093146" y="1070980"/>
                  <a:pt x="878076" y="1027734"/>
                  <a:pt x="0" y="874578"/>
                </a:cubicBezTo>
                <a:close/>
              </a:path>
            </a:pathLst>
          </a:custGeom>
          <a:solidFill>
            <a:schemeClr val="accent6"/>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spTree>
    <p:extLst>
      <p:ext uri="{BB962C8B-B14F-4D97-AF65-F5344CB8AC3E}">
        <p14:creationId xmlns:p14="http://schemas.microsoft.com/office/powerpoint/2010/main" val="2485805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xit" presetSubtype="0" fill="hold" nodeType="withEffect">
                                  <p:stCondLst>
                                    <p:cond delay="0"/>
                                  </p:stCondLst>
                                  <p:childTnLst>
                                    <p:set>
                                      <p:cBhvr>
                                        <p:cTn id="22" dur="1" fill="hold">
                                          <p:stCondLst>
                                            <p:cond delay="0"/>
                                          </p:stCondLst>
                                        </p:cTn>
                                        <p:tgtEl>
                                          <p:spTgt spid="16"/>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P spid="13" grpId="0" animBg="1"/>
      <p:bldP spid="14" grpId="0"/>
      <p:bldP spid="15" grpId="0" animBg="1"/>
      <p:bldP spid="15" grpId="1" animBg="1"/>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Event in the ID18 straight section on 21 November 2023 and others…</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grpSp>
        <p:nvGrpSpPr>
          <p:cNvPr id="4" name="Group 3">
            <a:extLst>
              <a:ext uri="{FF2B5EF4-FFF2-40B4-BE49-F238E27FC236}">
                <a16:creationId xmlns:a16="http://schemas.microsoft.com/office/drawing/2014/main" id="{406AE84F-7E48-011E-6B59-4470D2645C75}"/>
              </a:ext>
            </a:extLst>
          </p:cNvPr>
          <p:cNvGrpSpPr/>
          <p:nvPr/>
        </p:nvGrpSpPr>
        <p:grpSpPr>
          <a:xfrm>
            <a:off x="580001" y="690000"/>
            <a:ext cx="8999999" cy="4579900"/>
            <a:chOff x="696001" y="828001"/>
            <a:chExt cx="10799994" cy="5495887"/>
          </a:xfrm>
        </p:grpSpPr>
        <p:pic>
          <p:nvPicPr>
            <p:cNvPr id="6" name="Picture 5">
              <a:extLst>
                <a:ext uri="{FF2B5EF4-FFF2-40B4-BE49-F238E27FC236}">
                  <a16:creationId xmlns:a16="http://schemas.microsoft.com/office/drawing/2014/main" id="{FB7470B1-D675-8450-F4AD-E52017D56964}"/>
                </a:ext>
              </a:extLst>
            </p:cNvPr>
            <p:cNvPicPr>
              <a:picLocks noChangeAspect="1"/>
            </p:cNvPicPr>
            <p:nvPr/>
          </p:nvPicPr>
          <p:blipFill>
            <a:blip r:embed="rId2"/>
            <a:stretch>
              <a:fillRect/>
            </a:stretch>
          </p:blipFill>
          <p:spPr>
            <a:xfrm>
              <a:off x="696001" y="828001"/>
              <a:ext cx="10799994" cy="5400006"/>
            </a:xfrm>
            <a:prstGeom prst="rect">
              <a:avLst/>
            </a:prstGeom>
          </p:spPr>
        </p:pic>
        <p:sp>
          <p:nvSpPr>
            <p:cNvPr id="7" name="Rectangle 6">
              <a:extLst>
                <a:ext uri="{FF2B5EF4-FFF2-40B4-BE49-F238E27FC236}">
                  <a16:creationId xmlns:a16="http://schemas.microsoft.com/office/drawing/2014/main" id="{AF571904-5A25-AC15-CF9B-D6C24B7EB728}"/>
                </a:ext>
              </a:extLst>
            </p:cNvPr>
            <p:cNvSpPr/>
            <p:nvPr/>
          </p:nvSpPr>
          <p:spPr>
            <a:xfrm>
              <a:off x="10878796" y="5990602"/>
              <a:ext cx="461473" cy="33328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Tree>
    <p:extLst>
      <p:ext uri="{BB962C8B-B14F-4D97-AF65-F5344CB8AC3E}">
        <p14:creationId xmlns:p14="http://schemas.microsoft.com/office/powerpoint/2010/main" val="24985326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Event in the ID18 straight section on 21 November 2023</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grpSp>
        <p:nvGrpSpPr>
          <p:cNvPr id="4" name="Group 3">
            <a:extLst>
              <a:ext uri="{FF2B5EF4-FFF2-40B4-BE49-F238E27FC236}">
                <a16:creationId xmlns:a16="http://schemas.microsoft.com/office/drawing/2014/main" id="{2B29E06C-C981-7F99-B185-6F360E0A7B04}"/>
              </a:ext>
            </a:extLst>
          </p:cNvPr>
          <p:cNvGrpSpPr/>
          <p:nvPr/>
        </p:nvGrpSpPr>
        <p:grpSpPr>
          <a:xfrm>
            <a:off x="963053" y="696805"/>
            <a:ext cx="8337620" cy="4558858"/>
            <a:chOff x="1155663" y="836166"/>
            <a:chExt cx="10005144" cy="5470630"/>
          </a:xfrm>
        </p:grpSpPr>
        <p:pic>
          <p:nvPicPr>
            <p:cNvPr id="6" name="Picture 5">
              <a:extLst>
                <a:ext uri="{FF2B5EF4-FFF2-40B4-BE49-F238E27FC236}">
                  <a16:creationId xmlns:a16="http://schemas.microsoft.com/office/drawing/2014/main" id="{1D5222AB-D964-DA35-FE98-3BC05CDC15D3}"/>
                </a:ext>
              </a:extLst>
            </p:cNvPr>
            <p:cNvPicPr>
              <a:picLocks noChangeAspect="1"/>
            </p:cNvPicPr>
            <p:nvPr/>
          </p:nvPicPr>
          <p:blipFill>
            <a:blip r:embed="rId2"/>
            <a:stretch>
              <a:fillRect/>
            </a:stretch>
          </p:blipFill>
          <p:spPr>
            <a:xfrm>
              <a:off x="1155663" y="836166"/>
              <a:ext cx="9880675" cy="5400000"/>
            </a:xfrm>
            <a:prstGeom prst="rect">
              <a:avLst/>
            </a:prstGeom>
          </p:spPr>
        </p:pic>
        <p:sp>
          <p:nvSpPr>
            <p:cNvPr id="7" name="Rectangle 6">
              <a:extLst>
                <a:ext uri="{FF2B5EF4-FFF2-40B4-BE49-F238E27FC236}">
                  <a16:creationId xmlns:a16="http://schemas.microsoft.com/office/drawing/2014/main" id="{C8626CA9-ACA2-7F71-0A3D-5F9545BC0F15}"/>
                </a:ext>
              </a:extLst>
            </p:cNvPr>
            <p:cNvSpPr/>
            <p:nvPr/>
          </p:nvSpPr>
          <p:spPr>
            <a:xfrm>
              <a:off x="6691357" y="5512037"/>
              <a:ext cx="4469450" cy="79475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Tree>
    <p:extLst>
      <p:ext uri="{BB962C8B-B14F-4D97-AF65-F5344CB8AC3E}">
        <p14:creationId xmlns:p14="http://schemas.microsoft.com/office/powerpoint/2010/main" val="38145547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Problematic movements</a:t>
            </a:r>
          </a:p>
        </p:txBody>
      </p:sp>
      <p:sp>
        <p:nvSpPr>
          <p:cNvPr id="3" name="Content Placeholder 2"/>
          <p:cNvSpPr>
            <a:spLocks noGrp="1"/>
          </p:cNvSpPr>
          <p:nvPr>
            <p:ph idx="1"/>
          </p:nvPr>
        </p:nvSpPr>
        <p:spPr>
          <a:xfrm>
            <a:off x="808000" y="805272"/>
            <a:ext cx="9152000" cy="2700300"/>
          </a:xfrm>
        </p:spPr>
        <p:txBody>
          <a:bodyPr/>
          <a:lstStyle/>
          <a:p>
            <a:r>
              <a:rPr lang="en-GB" sz="1600" b="0" dirty="0"/>
              <a:t>Most of these signatures are slow, taking place over months to years and they are smooth. Their effect on machine performance is not very important.</a:t>
            </a:r>
          </a:p>
          <a:p>
            <a:r>
              <a:rPr lang="en-GB" sz="1600" b="0" dirty="0"/>
              <a:t>Three however, have disturbing effects over short time periods of minutes to days. In order of importance:</a:t>
            </a:r>
          </a:p>
          <a:p>
            <a:r>
              <a:rPr lang="en-GB" sz="1400" b="0" dirty="0"/>
              <a:t>	1) Fast events on the EBS slabs - like what happened on 21 November 2023,</a:t>
            </a:r>
          </a:p>
          <a:p>
            <a:r>
              <a:rPr lang="en-GB" sz="1400" b="0" dirty="0"/>
              <a:t>	2) Slab bending due to thermal gradient variation through the slab,</a:t>
            </a:r>
          </a:p>
          <a:p>
            <a:r>
              <a:rPr lang="en-GB" sz="1400" b="0" dirty="0"/>
              <a:t>	3) Dam flushing.</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4" name="TextBox 3">
            <a:extLst>
              <a:ext uri="{FF2B5EF4-FFF2-40B4-BE49-F238E27FC236}">
                <a16:creationId xmlns:a16="http://schemas.microsoft.com/office/drawing/2014/main" id="{FA472453-24B5-E9DA-2E6A-79D1AB93176F}"/>
              </a:ext>
            </a:extLst>
          </p:cNvPr>
          <p:cNvSpPr txBox="1"/>
          <p:nvPr/>
        </p:nvSpPr>
        <p:spPr>
          <a:xfrm>
            <a:off x="4055344" y="4441676"/>
            <a:ext cx="5904656" cy="323165"/>
          </a:xfrm>
          <a:prstGeom prst="rect">
            <a:avLst/>
          </a:prstGeom>
          <a:noFill/>
        </p:spPr>
        <p:txBody>
          <a:bodyPr wrap="square" rtlCol="0">
            <a:spAutoFit/>
          </a:bodyPr>
          <a:lstStyle/>
          <a:p>
            <a:r>
              <a:rPr lang="en-US" sz="1500" i="1" dirty="0">
                <a:solidFill>
                  <a:schemeClr val="accent6"/>
                </a:solidFill>
              </a:rPr>
              <a:t>We will come back to this, but first the SR realignment campaign…</a:t>
            </a:r>
          </a:p>
        </p:txBody>
      </p:sp>
    </p:spTree>
    <p:extLst>
      <p:ext uri="{BB962C8B-B14F-4D97-AF65-F5344CB8AC3E}">
        <p14:creationId xmlns:p14="http://schemas.microsoft.com/office/powerpoint/2010/main" val="35471819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SR Realignment - </a:t>
            </a:r>
            <a:r>
              <a:rPr lang="en-US" b="1" cap="all" dirty="0">
                <a:solidFill>
                  <a:schemeClr val="bg1"/>
                </a:solidFill>
              </a:rPr>
              <a:t>position of the machine before realignment</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Content Placeholder 8">
            <a:extLst>
              <a:ext uri="{FF2B5EF4-FFF2-40B4-BE49-F238E27FC236}">
                <a16:creationId xmlns:a16="http://schemas.microsoft.com/office/drawing/2014/main" id="{D2399EC1-8783-ED91-3843-F3F999794DCE}"/>
              </a:ext>
            </a:extLst>
          </p:cNvPr>
          <p:cNvPicPr>
            <a:picLocks noChangeAspect="1"/>
          </p:cNvPicPr>
          <p:nvPr/>
        </p:nvPicPr>
        <p:blipFill>
          <a:blip r:embed="rId2"/>
          <a:stretch>
            <a:fillRect/>
          </a:stretch>
        </p:blipFill>
        <p:spPr>
          <a:xfrm>
            <a:off x="420000" y="1260000"/>
            <a:ext cx="4500000" cy="2914412"/>
          </a:xfrm>
          <a:prstGeom prst="rect">
            <a:avLst/>
          </a:prstGeom>
        </p:spPr>
      </p:pic>
      <p:pic>
        <p:nvPicPr>
          <p:cNvPr id="6" name="Content Placeholder 6">
            <a:extLst>
              <a:ext uri="{FF2B5EF4-FFF2-40B4-BE49-F238E27FC236}">
                <a16:creationId xmlns:a16="http://schemas.microsoft.com/office/drawing/2014/main" id="{D7DBC50C-800B-4748-2129-E6FC193CBF5A}"/>
              </a:ext>
            </a:extLst>
          </p:cNvPr>
          <p:cNvPicPr>
            <a:picLocks noChangeAspect="1"/>
          </p:cNvPicPr>
          <p:nvPr/>
        </p:nvPicPr>
        <p:blipFill>
          <a:blip r:embed="rId3"/>
          <a:stretch>
            <a:fillRect/>
          </a:stretch>
        </p:blipFill>
        <p:spPr>
          <a:xfrm>
            <a:off x="5310000" y="1260000"/>
            <a:ext cx="4500000" cy="2929618"/>
          </a:xfrm>
          <a:prstGeom prst="rect">
            <a:avLst/>
          </a:prstGeom>
        </p:spPr>
      </p:pic>
      <p:sp>
        <p:nvSpPr>
          <p:cNvPr id="7" name="TextBox 6">
            <a:extLst>
              <a:ext uri="{FF2B5EF4-FFF2-40B4-BE49-F238E27FC236}">
                <a16:creationId xmlns:a16="http://schemas.microsoft.com/office/drawing/2014/main" id="{0B94C951-0B69-3D77-C235-D2B35188BA61}"/>
              </a:ext>
            </a:extLst>
          </p:cNvPr>
          <p:cNvSpPr txBox="1"/>
          <p:nvPr/>
        </p:nvSpPr>
        <p:spPr>
          <a:xfrm>
            <a:off x="3238744" y="4474483"/>
            <a:ext cx="6652783" cy="553998"/>
          </a:xfrm>
          <a:prstGeom prst="rect">
            <a:avLst/>
          </a:prstGeom>
          <a:noFill/>
        </p:spPr>
        <p:txBody>
          <a:bodyPr wrap="none" rtlCol="0">
            <a:spAutoFit/>
          </a:bodyPr>
          <a:lstStyle/>
          <a:p>
            <a:pPr algn="r"/>
            <a:r>
              <a:rPr lang="en-US" sz="1500" dirty="0">
                <a:solidFill>
                  <a:schemeClr val="accent6"/>
                </a:solidFill>
              </a:rPr>
              <a:t>The absolute position of the machine is dominated by </a:t>
            </a:r>
            <a:r>
              <a:rPr lang="en-US" sz="1500" i="1" dirty="0">
                <a:solidFill>
                  <a:schemeClr val="accent6"/>
                </a:solidFill>
              </a:rPr>
              <a:t>site related influences</a:t>
            </a:r>
            <a:br>
              <a:rPr lang="en-US" sz="1500" dirty="0">
                <a:solidFill>
                  <a:schemeClr val="accent6"/>
                </a:solidFill>
              </a:rPr>
            </a:br>
            <a:r>
              <a:rPr lang="en-US" sz="1500" dirty="0">
                <a:solidFill>
                  <a:schemeClr val="accent6"/>
                </a:solidFill>
              </a:rPr>
              <a:t>But it is not as important as the machine </a:t>
            </a:r>
            <a:r>
              <a:rPr lang="en-US" sz="1500" i="1" dirty="0">
                <a:solidFill>
                  <a:schemeClr val="accent6"/>
                </a:solidFill>
              </a:rPr>
              <a:t>smoothing</a:t>
            </a:r>
            <a:endParaRPr lang="en-US" sz="1167" i="1" dirty="0">
              <a:solidFill>
                <a:schemeClr val="accent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SR Realignment – Smoothing Before Realignment</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Content Placeholder 7">
            <a:extLst>
              <a:ext uri="{FF2B5EF4-FFF2-40B4-BE49-F238E27FC236}">
                <a16:creationId xmlns:a16="http://schemas.microsoft.com/office/drawing/2014/main" id="{CC465C5E-F9C8-808F-F0E8-7D7E91FAF97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0000" y="900000"/>
            <a:ext cx="4500000" cy="2939748"/>
          </a:xfrm>
          <a:prstGeom prst="rect">
            <a:avLst/>
          </a:prstGeom>
          <a:noFill/>
          <a:ln>
            <a:noFill/>
          </a:ln>
        </p:spPr>
      </p:pic>
      <p:pic>
        <p:nvPicPr>
          <p:cNvPr id="6" name="Content Placeholder 8">
            <a:extLst>
              <a:ext uri="{FF2B5EF4-FFF2-40B4-BE49-F238E27FC236}">
                <a16:creationId xmlns:a16="http://schemas.microsoft.com/office/drawing/2014/main" id="{7C84579E-968E-8ED0-880E-7418408C2B3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0000" y="900000"/>
            <a:ext cx="4500000" cy="2940184"/>
          </a:xfrm>
          <a:prstGeom prst="rect">
            <a:avLst/>
          </a:prstGeom>
          <a:noFill/>
          <a:ln>
            <a:noFill/>
          </a:ln>
        </p:spPr>
      </p:pic>
      <p:sp>
        <p:nvSpPr>
          <p:cNvPr id="7" name="TextBox 6">
            <a:extLst>
              <a:ext uri="{FF2B5EF4-FFF2-40B4-BE49-F238E27FC236}">
                <a16:creationId xmlns:a16="http://schemas.microsoft.com/office/drawing/2014/main" id="{D00F45AC-F23D-B1AE-BCD6-21CE67EE6620}"/>
              </a:ext>
            </a:extLst>
          </p:cNvPr>
          <p:cNvSpPr txBox="1"/>
          <p:nvPr/>
        </p:nvSpPr>
        <p:spPr>
          <a:xfrm>
            <a:off x="1310201" y="3970697"/>
            <a:ext cx="8601279" cy="502573"/>
          </a:xfrm>
          <a:prstGeom prst="rect">
            <a:avLst/>
          </a:prstGeom>
          <a:noFill/>
        </p:spPr>
        <p:txBody>
          <a:bodyPr wrap="square" rtlCol="0">
            <a:spAutoFit/>
          </a:bodyPr>
          <a:lstStyle/>
          <a:p>
            <a:pPr>
              <a:spcAft>
                <a:spcPts val="500"/>
              </a:spcAft>
            </a:pPr>
            <a:r>
              <a:rPr lang="en-US" sz="1333" dirty="0">
                <a:solidFill>
                  <a:schemeClr val="accent6"/>
                </a:solidFill>
              </a:rPr>
              <a:t>These graphs show the position of the entry and exit of adjacent girders with respect to their neighbors before the SR realignment. These smoothing errors have a strong impact on the machine performance.</a:t>
            </a:r>
          </a:p>
        </p:txBody>
      </p:sp>
    </p:spTree>
    <p:extLst>
      <p:ext uri="{BB962C8B-B14F-4D97-AF65-F5344CB8AC3E}">
        <p14:creationId xmlns:p14="http://schemas.microsoft.com/office/powerpoint/2010/main" val="13282976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Survey of magnets on girders in 2022 </a:t>
            </a:r>
            <a:r>
              <a:rPr lang="en-US" b="1" dirty="0">
                <a:solidFill>
                  <a:schemeClr val="bg1"/>
                </a:solidFill>
              </a:rPr>
              <a:t>i.e.</a:t>
            </a:r>
            <a:r>
              <a:rPr lang="en-US" b="1" cap="all" dirty="0">
                <a:solidFill>
                  <a:schemeClr val="bg1"/>
                </a:solidFill>
              </a:rPr>
              <a:t> R</a:t>
            </a:r>
            <a:r>
              <a:rPr lang="en-US" b="1" cap="all" baseline="-25000" dirty="0">
                <a:solidFill>
                  <a:schemeClr val="bg1"/>
                </a:solidFill>
              </a:rPr>
              <a:t>2022</a:t>
            </a:r>
            <a:r>
              <a:rPr lang="en-US" b="1" cap="all" dirty="0">
                <a:solidFill>
                  <a:schemeClr val="bg1"/>
                </a:solidFill>
              </a:rPr>
              <a:t>-R</a:t>
            </a:r>
            <a:r>
              <a:rPr lang="en-US" b="1" cap="all" baseline="-25000" dirty="0">
                <a:solidFill>
                  <a:schemeClr val="bg1"/>
                </a:solidFill>
              </a:rPr>
              <a:t>2019</a:t>
            </a:r>
            <a:r>
              <a:rPr lang="en-US" b="1" cap="all" dirty="0">
                <a:solidFill>
                  <a:schemeClr val="bg1"/>
                </a:solidFill>
              </a:rPr>
              <a:t>, and Z</a:t>
            </a:r>
            <a:r>
              <a:rPr lang="en-US" b="1" cap="all" baseline="-25000" dirty="0">
                <a:solidFill>
                  <a:schemeClr val="bg1"/>
                </a:solidFill>
              </a:rPr>
              <a:t>2022</a:t>
            </a:r>
            <a:r>
              <a:rPr lang="en-US" b="1" cap="all" dirty="0">
                <a:solidFill>
                  <a:schemeClr val="bg1"/>
                </a:solidFill>
              </a:rPr>
              <a:t>-Z</a:t>
            </a:r>
            <a:r>
              <a:rPr lang="en-US" b="1" cap="all" baseline="-25000" dirty="0">
                <a:solidFill>
                  <a:schemeClr val="bg1"/>
                </a:solidFill>
              </a:rPr>
              <a:t>2019</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4" name="TextBox 3">
            <a:extLst>
              <a:ext uri="{FF2B5EF4-FFF2-40B4-BE49-F238E27FC236}">
                <a16:creationId xmlns:a16="http://schemas.microsoft.com/office/drawing/2014/main" id="{9320B3AB-F0A8-7097-0070-8C9984D43BF9}"/>
              </a:ext>
            </a:extLst>
          </p:cNvPr>
          <p:cNvSpPr txBox="1"/>
          <p:nvPr/>
        </p:nvSpPr>
        <p:spPr>
          <a:xfrm>
            <a:off x="817641" y="664157"/>
            <a:ext cx="7221782" cy="502573"/>
          </a:xfrm>
          <a:prstGeom prst="rect">
            <a:avLst/>
          </a:prstGeom>
          <a:noFill/>
        </p:spPr>
        <p:txBody>
          <a:bodyPr wrap="square" rtlCol="0">
            <a:spAutoFit/>
          </a:bodyPr>
          <a:lstStyle/>
          <a:p>
            <a:r>
              <a:rPr lang="en-US" sz="1333" dirty="0">
                <a:solidFill>
                  <a:schemeClr val="accent6"/>
                </a:solidFill>
              </a:rPr>
              <a:t>A survey of all of the Octupole, Quadrupole, Sextupole and DQ magnets on the girders made in 2022 showed the magnets on the girders do not move significantly.</a:t>
            </a:r>
            <a:endParaRPr lang="en-GB" sz="1333" dirty="0">
              <a:solidFill>
                <a:schemeClr val="accent6"/>
              </a:solidFill>
            </a:endParaRPr>
          </a:p>
        </p:txBody>
      </p:sp>
      <p:sp>
        <p:nvSpPr>
          <p:cNvPr id="6" name="TextBox 5">
            <a:extLst>
              <a:ext uri="{FF2B5EF4-FFF2-40B4-BE49-F238E27FC236}">
                <a16:creationId xmlns:a16="http://schemas.microsoft.com/office/drawing/2014/main" id="{77B02351-EE50-3BC6-83EF-9C999335AF3C}"/>
              </a:ext>
            </a:extLst>
          </p:cNvPr>
          <p:cNvSpPr txBox="1"/>
          <p:nvPr/>
        </p:nvSpPr>
        <p:spPr>
          <a:xfrm>
            <a:off x="2485354" y="4678212"/>
            <a:ext cx="7221782" cy="323165"/>
          </a:xfrm>
          <a:prstGeom prst="rect">
            <a:avLst/>
          </a:prstGeom>
          <a:noFill/>
        </p:spPr>
        <p:txBody>
          <a:bodyPr wrap="square" rtlCol="0">
            <a:spAutoFit/>
          </a:bodyPr>
          <a:lstStyle/>
          <a:p>
            <a:pPr algn="r"/>
            <a:r>
              <a:rPr lang="en-US" sz="1500" b="1" i="1" dirty="0">
                <a:solidFill>
                  <a:schemeClr val="accent6"/>
                </a:solidFill>
              </a:rPr>
              <a:t>This means errors between adjacent girders dominate alignment …</a:t>
            </a:r>
            <a:r>
              <a:rPr lang="en-US" sz="1500" dirty="0">
                <a:solidFill>
                  <a:schemeClr val="accent6"/>
                </a:solidFill>
              </a:rPr>
              <a:t> </a:t>
            </a:r>
            <a:endParaRPr lang="en-GB" sz="1500" dirty="0">
              <a:solidFill>
                <a:schemeClr val="accent6"/>
              </a:solidFill>
            </a:endParaRPr>
          </a:p>
        </p:txBody>
      </p:sp>
      <p:pic>
        <p:nvPicPr>
          <p:cNvPr id="7" name="Picture 6">
            <a:extLst>
              <a:ext uri="{FF2B5EF4-FFF2-40B4-BE49-F238E27FC236}">
                <a16:creationId xmlns:a16="http://schemas.microsoft.com/office/drawing/2014/main" id="{5CEC6CA5-AB9C-ECE5-D044-A48E8DB7CAA0}"/>
              </a:ext>
            </a:extLst>
          </p:cNvPr>
          <p:cNvPicPr>
            <a:picLocks noChangeAspect="1"/>
          </p:cNvPicPr>
          <p:nvPr/>
        </p:nvPicPr>
        <p:blipFill>
          <a:blip r:embed="rId2"/>
          <a:stretch>
            <a:fillRect/>
          </a:stretch>
        </p:blipFill>
        <p:spPr>
          <a:xfrm>
            <a:off x="871397" y="1350000"/>
            <a:ext cx="4050000" cy="3037500"/>
          </a:xfrm>
          <a:prstGeom prst="rect">
            <a:avLst/>
          </a:prstGeom>
        </p:spPr>
      </p:pic>
      <p:pic>
        <p:nvPicPr>
          <p:cNvPr id="8" name="Picture 7">
            <a:extLst>
              <a:ext uri="{FF2B5EF4-FFF2-40B4-BE49-F238E27FC236}">
                <a16:creationId xmlns:a16="http://schemas.microsoft.com/office/drawing/2014/main" id="{964E4A30-7957-2D27-51F2-867AEE18CB52}"/>
              </a:ext>
            </a:extLst>
          </p:cNvPr>
          <p:cNvPicPr>
            <a:picLocks noChangeAspect="1"/>
          </p:cNvPicPr>
          <p:nvPr/>
        </p:nvPicPr>
        <p:blipFill>
          <a:blip r:embed="rId3"/>
          <a:stretch>
            <a:fillRect/>
          </a:stretch>
        </p:blipFill>
        <p:spPr>
          <a:xfrm>
            <a:off x="5517942" y="1350000"/>
            <a:ext cx="4050000" cy="3037500"/>
          </a:xfrm>
          <a:prstGeom prst="rect">
            <a:avLst/>
          </a:prstGeom>
        </p:spPr>
      </p:pic>
    </p:spTree>
    <p:extLst>
      <p:ext uri="{BB962C8B-B14F-4D97-AF65-F5344CB8AC3E}">
        <p14:creationId xmlns:p14="http://schemas.microsoft.com/office/powerpoint/2010/main" val="1298723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cap="all" dirty="0">
                <a:solidFill>
                  <a:schemeClr val="bg1"/>
                </a:solidFill>
              </a:rPr>
              <a:t>Smoothing after realignment 08 January 2026</a:t>
            </a:r>
            <a:endParaRPr lang="en-GB" dirty="0"/>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Content Placeholder 4">
            <a:extLst>
              <a:ext uri="{FF2B5EF4-FFF2-40B4-BE49-F238E27FC236}">
                <a16:creationId xmlns:a16="http://schemas.microsoft.com/office/drawing/2014/main" id="{2E518E90-7174-1A96-F1D1-1886B4FECDBA}"/>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bwMode="auto">
          <a:xfrm>
            <a:off x="508000" y="900000"/>
            <a:ext cx="4487333" cy="2936496"/>
          </a:xfrm>
          <a:prstGeom prst="rect">
            <a:avLst/>
          </a:prstGeom>
          <a:noFill/>
          <a:ln>
            <a:noFill/>
          </a:ln>
        </p:spPr>
      </p:pic>
      <p:pic>
        <p:nvPicPr>
          <p:cNvPr id="6" name="Content Placeholder 5">
            <a:extLst>
              <a:ext uri="{FF2B5EF4-FFF2-40B4-BE49-F238E27FC236}">
                <a16:creationId xmlns:a16="http://schemas.microsoft.com/office/drawing/2014/main" id="{58B0B113-1A4B-6296-644D-985F9D527F12}"/>
              </a:ext>
            </a:extLst>
          </p:cNvPr>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5164667" y="900000"/>
            <a:ext cx="4487333" cy="2936496"/>
          </a:xfrm>
          <a:prstGeom prst="rect">
            <a:avLst/>
          </a:prstGeom>
          <a:noFill/>
          <a:ln>
            <a:noFill/>
          </a:ln>
        </p:spPr>
      </p:pic>
      <p:sp>
        <p:nvSpPr>
          <p:cNvPr id="7" name="TextBox 6">
            <a:extLst>
              <a:ext uri="{FF2B5EF4-FFF2-40B4-BE49-F238E27FC236}">
                <a16:creationId xmlns:a16="http://schemas.microsoft.com/office/drawing/2014/main" id="{BC4D66BB-9055-DB65-D934-E3689656202B}"/>
              </a:ext>
            </a:extLst>
          </p:cNvPr>
          <p:cNvSpPr txBox="1"/>
          <p:nvPr/>
        </p:nvSpPr>
        <p:spPr>
          <a:xfrm>
            <a:off x="1310201" y="3970697"/>
            <a:ext cx="8601279" cy="502573"/>
          </a:xfrm>
          <a:prstGeom prst="rect">
            <a:avLst/>
          </a:prstGeom>
          <a:noFill/>
        </p:spPr>
        <p:txBody>
          <a:bodyPr wrap="square" rtlCol="0">
            <a:spAutoFit/>
          </a:bodyPr>
          <a:lstStyle/>
          <a:p>
            <a:pPr>
              <a:spcAft>
                <a:spcPts val="500"/>
              </a:spcAft>
            </a:pPr>
            <a:r>
              <a:rPr lang="en-US" sz="1333" dirty="0">
                <a:solidFill>
                  <a:schemeClr val="accent6"/>
                </a:solidFill>
              </a:rPr>
              <a:t>These graphs show the position of the entry and exit of adjacent girders with respect to their neighbors immediately after the SR realignment.</a:t>
            </a:r>
          </a:p>
        </p:txBody>
      </p:sp>
    </p:spTree>
    <p:extLst>
      <p:ext uri="{BB962C8B-B14F-4D97-AF65-F5344CB8AC3E}">
        <p14:creationId xmlns:p14="http://schemas.microsoft.com/office/powerpoint/2010/main" val="8057322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Comparison with November 2019</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055B9BFD-6752-BE4D-C786-6F14904F6EDA}"/>
                  </a:ext>
                </a:extLst>
              </p:cNvPr>
              <p:cNvGraphicFramePr>
                <a:graphicFrameLocks noGrp="1"/>
              </p:cNvGraphicFramePr>
              <p:nvPr>
                <p:extLst>
                  <p:ext uri="{D42A27DB-BD31-4B8C-83A1-F6EECF244321}">
                    <p14:modId xmlns:p14="http://schemas.microsoft.com/office/powerpoint/2010/main" val="3172472655"/>
                  </p:ext>
                </p:extLst>
              </p:nvPr>
            </p:nvGraphicFramePr>
            <p:xfrm>
              <a:off x="819527" y="744345"/>
              <a:ext cx="4575115" cy="3137243"/>
            </p:xfrm>
            <a:graphic>
              <a:graphicData uri="http://schemas.openxmlformats.org/drawingml/2006/table">
                <a:tbl>
                  <a:tblPr firstRow="1" firstCol="1" bandRow="1">
                    <a:tableStyleId>{5C22544A-7EE6-4342-B048-85BDC9FD1C3A}</a:tableStyleId>
                  </a:tblPr>
                  <a:tblGrid>
                    <a:gridCol w="2400000">
                      <a:extLst>
                        <a:ext uri="{9D8B030D-6E8A-4147-A177-3AD203B41FA5}">
                          <a16:colId xmlns:a16="http://schemas.microsoft.com/office/drawing/2014/main" val="1767897536"/>
                        </a:ext>
                      </a:extLst>
                    </a:gridCol>
                    <a:gridCol w="1087293">
                      <a:extLst>
                        <a:ext uri="{9D8B030D-6E8A-4147-A177-3AD203B41FA5}">
                          <a16:colId xmlns:a16="http://schemas.microsoft.com/office/drawing/2014/main" val="1838415498"/>
                        </a:ext>
                      </a:extLst>
                    </a:gridCol>
                    <a:gridCol w="1087822">
                      <a:extLst>
                        <a:ext uri="{9D8B030D-6E8A-4147-A177-3AD203B41FA5}">
                          <a16:colId xmlns:a16="http://schemas.microsoft.com/office/drawing/2014/main" val="3250822526"/>
                        </a:ext>
                      </a:extLst>
                    </a:gridCol>
                  </a:tblGrid>
                  <a:tr h="309563">
                    <a:tc>
                      <a:txBody>
                        <a:bodyPr/>
                        <a:lstStyle/>
                        <a:p>
                          <a:endParaRPr lang="en-US" sz="800" dirty="0">
                            <a:effectLst/>
                            <a:latin typeface="Times New Roman" panose="02020603050405020304" pitchFamily="18" charset="0"/>
                          </a:endParaRPr>
                        </a:p>
                      </a:txBody>
                      <a:tcPr marL="57150" marR="57150" marT="0" marB="0"/>
                    </a:tc>
                    <a:tc>
                      <a:txBody>
                        <a:bodyPr/>
                        <a:lstStyle/>
                        <a:p>
                          <a:pPr algn="ctr">
                            <a:spcAft>
                              <a:spcPts val="600"/>
                            </a:spcAft>
                          </a:pPr>
                          <a14:m>
                            <m:oMath xmlns:m="http://schemas.openxmlformats.org/officeDocument/2006/math">
                              <m:r>
                                <a:rPr lang="en-US" sz="900">
                                  <a:effectLst/>
                                  <a:latin typeface="Cambria Math" panose="02040503050406030204" pitchFamily="18" charset="0"/>
                                </a:rPr>
                                <m:t>𝑑𝑅</m:t>
                              </m:r>
                              <m:r>
                                <a:rPr lang="en-US" sz="900">
                                  <a:effectLst/>
                                  <a:latin typeface="Cambria Math" panose="02040503050406030204" pitchFamily="18" charset="0"/>
                                </a:rPr>
                                <m:t> </m:t>
                              </m:r>
                            </m:oMath>
                          </a14:m>
                          <a:r>
                            <a:rPr lang="en-US" sz="900">
                              <a:effectLst/>
                            </a:rPr>
                            <a:t>[mm]</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spcAft>
                              <a:spcPts val="600"/>
                            </a:spcAft>
                          </a:pPr>
                          <a14:m>
                            <m:oMath xmlns:m="http://schemas.openxmlformats.org/officeDocument/2006/math">
                              <m:r>
                                <a:rPr lang="en-US" sz="900">
                                  <a:effectLst/>
                                  <a:latin typeface="Cambria Math" panose="02040503050406030204" pitchFamily="18" charset="0"/>
                                </a:rPr>
                                <m:t>𝑑𝑍</m:t>
                              </m:r>
                              <m:r>
                                <a:rPr lang="en-US" sz="900">
                                  <a:effectLst/>
                                  <a:latin typeface="Cambria Math" panose="02040503050406030204" pitchFamily="18" charset="0"/>
                                </a:rPr>
                                <m:t> </m:t>
                              </m:r>
                            </m:oMath>
                          </a14:m>
                          <a:r>
                            <a:rPr lang="en-US" sz="900">
                              <a:effectLst/>
                            </a:rPr>
                            <a:t>[mm]</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2810906542"/>
                      </a:ext>
                    </a:extLst>
                  </a:tr>
                  <a:tr h="390000">
                    <a:tc>
                      <a:txBody>
                        <a:bodyPr/>
                        <a:lstStyle/>
                        <a:p>
                          <a:pPr algn="ctr">
                            <a:spcAft>
                              <a:spcPts val="600"/>
                            </a:spcAft>
                          </a:pPr>
                          <a:r>
                            <a:rPr lang="en-US" sz="900" i="1" dirty="0">
                              <a:effectLst/>
                            </a:rPr>
                            <a:t>November 2019</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b="1" i="1" dirty="0">
                              <a:effectLst/>
                            </a:rPr>
                            <a:t>0.039</a:t>
                          </a:r>
                          <a:endParaRPr lang="en-US" sz="900" b="1"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b="1" i="1" dirty="0">
                              <a:effectLst/>
                            </a:rPr>
                            <a:t>0.036</a:t>
                          </a:r>
                          <a:endParaRPr lang="en-US" sz="900" b="1"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3831628419"/>
                      </a:ext>
                    </a:extLst>
                  </a:tr>
                  <a:tr h="390000">
                    <a:tc>
                      <a:txBody>
                        <a:bodyPr/>
                        <a:lstStyle/>
                        <a:p>
                          <a:pPr algn="ctr">
                            <a:spcAft>
                              <a:spcPts val="600"/>
                            </a:spcAft>
                          </a:pPr>
                          <a:r>
                            <a:rPr lang="en-US" sz="900" dirty="0">
                              <a:effectLst/>
                            </a:rPr>
                            <a:t>Summer shutdown partial realignment</a:t>
                          </a:r>
                          <a:br>
                            <a:rPr lang="en-US" sz="900" dirty="0">
                              <a:effectLst/>
                            </a:rPr>
                          </a:br>
                          <a:r>
                            <a:rPr lang="en-US" sz="900" dirty="0">
                              <a:effectLst/>
                            </a:rPr>
                            <a:t>(July 2025)</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0.106</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a:effectLst/>
                            </a:rPr>
                            <a:t>0.084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9221112"/>
                      </a:ext>
                    </a:extLst>
                  </a:tr>
                  <a:tr h="390000">
                    <a:tc>
                      <a:txBody>
                        <a:bodyPr/>
                        <a:lstStyle/>
                        <a:p>
                          <a:pPr algn="ctr">
                            <a:spcAft>
                              <a:spcPts val="600"/>
                            </a:spcAft>
                          </a:pPr>
                          <a:r>
                            <a:rPr lang="en-US" sz="900" dirty="0">
                              <a:effectLst/>
                            </a:rPr>
                            <a:t>After first winter SD iteration </a:t>
                          </a:r>
                          <a:br>
                            <a:rPr lang="en-US" sz="900" dirty="0">
                              <a:effectLst/>
                            </a:rPr>
                          </a:br>
                          <a:r>
                            <a:rPr lang="en-US" sz="900" dirty="0">
                              <a:effectLst/>
                            </a:rPr>
                            <a:t>(22/12/2025)</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0.040</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a:effectLst/>
                            </a:rPr>
                            <a:t>0.040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416811928"/>
                      </a:ext>
                    </a:extLst>
                  </a:tr>
                  <a:tr h="390000">
                    <a:tc>
                      <a:txBody>
                        <a:bodyPr/>
                        <a:lstStyle/>
                        <a:p>
                          <a:pPr algn="ctr">
                            <a:spcAft>
                              <a:spcPts val="600"/>
                            </a:spcAft>
                          </a:pPr>
                          <a:r>
                            <a:rPr lang="en-US" sz="900" dirty="0">
                              <a:effectLst/>
                            </a:rPr>
                            <a:t>After second winter SD iteration (05/01/2026)</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0.037</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a:effectLst/>
                            </a:rPr>
                            <a:t>0.034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622487102"/>
                      </a:ext>
                    </a:extLst>
                  </a:tr>
                  <a:tr h="390000">
                    <a:tc rowSpan="2">
                      <a:txBody>
                        <a:bodyPr/>
                        <a:lstStyle/>
                        <a:p>
                          <a:pPr algn="ctr">
                            <a:spcAft>
                              <a:spcPts val="600"/>
                            </a:spcAft>
                          </a:pPr>
                          <a:r>
                            <a:rPr lang="en-US" sz="900" dirty="0">
                              <a:effectLst/>
                            </a:rPr>
                            <a:t>After final winter SD iteration</a:t>
                          </a:r>
                          <a:br>
                            <a:rPr lang="en-US" sz="900" dirty="0">
                              <a:effectLst/>
                            </a:rPr>
                          </a:br>
                          <a:r>
                            <a:rPr lang="en-US" sz="900" dirty="0">
                              <a:effectLst/>
                            </a:rPr>
                            <a:t>(07/01/2026)</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0.031</a:t>
                          </a:r>
                          <a:r>
                            <a:rPr lang="en-US" sz="900" baseline="30000" dirty="0">
                              <a:effectLst/>
                            </a:rPr>
                            <a:t>1)</a:t>
                          </a:r>
                          <a:endParaRPr lang="en-US" sz="900" baseline="30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0.027</a:t>
                          </a:r>
                          <a:r>
                            <a:rPr lang="en-US" sz="900" baseline="30000" dirty="0">
                              <a:effectLst/>
                            </a:rPr>
                            <a:t>1)</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2384905551"/>
                      </a:ext>
                    </a:extLst>
                  </a:tr>
                  <a:tr h="390000">
                    <a:tc vMerge="1">
                      <a:txBody>
                        <a:bodyPr/>
                        <a:lstStyle/>
                        <a:p>
                          <a:pPr algn="ctr">
                            <a:spcAft>
                              <a:spcPts val="60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en-US" sz="900" b="1" dirty="0">
                              <a:effectLst/>
                            </a:rPr>
                            <a:t>0.024</a:t>
                          </a:r>
                          <a:r>
                            <a:rPr lang="en-US" sz="900" baseline="30000" dirty="0">
                              <a:effectLst/>
                            </a:rPr>
                            <a:t>2)</a:t>
                          </a:r>
                          <a:endParaRPr lang="en-US" sz="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b="1" dirty="0">
                              <a:effectLst/>
                            </a:rPr>
                            <a:t>0.024</a:t>
                          </a:r>
                          <a:r>
                            <a:rPr lang="en-US" sz="900" baseline="30000" dirty="0">
                              <a:effectLst/>
                            </a:rPr>
                            <a:t>2)</a:t>
                          </a:r>
                          <a:endParaRPr lang="en-US" sz="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235026706"/>
                      </a:ext>
                    </a:extLst>
                  </a:tr>
                  <a:tr h="482600">
                    <a:tc gridSpan="3">
                      <a:txBody>
                        <a:bodyPr/>
                        <a:lstStyle/>
                        <a:p>
                          <a:pPr lvl="1" algn="l">
                            <a:spcAft>
                              <a:spcPts val="600"/>
                            </a:spcAft>
                          </a:pPr>
                          <a:r>
                            <a:rPr lang="en-US" sz="900" baseline="0" dirty="0">
                              <a:effectLst/>
                            </a:rPr>
                            <a:t>1) </a:t>
                          </a:r>
                          <a:r>
                            <a:rPr lang="en-US" sz="900" i="1" dirty="0">
                              <a:effectLst/>
                            </a:rPr>
                            <a:t>all girders and magnets </a:t>
                          </a:r>
                          <a:endParaRPr lang="en-US" sz="900" i="1" baseline="0" dirty="0">
                            <a:effectLst/>
                          </a:endParaRPr>
                        </a:p>
                        <a:p>
                          <a:pPr lvl="1" algn="l">
                            <a:spcAft>
                              <a:spcPts val="600"/>
                            </a:spcAft>
                          </a:pPr>
                          <a:r>
                            <a:rPr lang="en-US" sz="900" baseline="0" dirty="0">
                              <a:effectLst/>
                            </a:rPr>
                            <a:t>2) </a:t>
                          </a:r>
                          <a:r>
                            <a:rPr lang="en-US" sz="900" i="1" dirty="0">
                              <a:effectLst/>
                              <a:latin typeface="Calibri" panose="020F0502020204030204" pitchFamily="34" charset="0"/>
                              <a:ea typeface="Times New Roman" panose="02020603050405020304" pitchFamily="18" charset="0"/>
                              <a:cs typeface="Times New Roman" panose="02020603050405020304" pitchFamily="18" charset="0"/>
                            </a:rPr>
                            <a:t>After final winter SD without the C03G4, C04G0, and C04G1 and the DQ2 magnets i.e. magnets that were not aligned</a:t>
                          </a:r>
                        </a:p>
                      </a:txBody>
                      <a:tcPr marL="57150" marR="57150" marT="0" marB="0" anchor="ctr"/>
                    </a:tc>
                    <a:tc hMerge="1">
                      <a:txBody>
                        <a:bodyPr/>
                        <a:lstStyle/>
                        <a:p>
                          <a:pPr algn="ct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pPr algn="ct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19547569"/>
                      </a:ext>
                    </a:extLst>
                  </a:tr>
                </a:tbl>
              </a:graphicData>
            </a:graphic>
          </p:graphicFrame>
        </mc:Choice>
        <mc:Fallback xmlns="">
          <p:graphicFrame>
            <p:nvGraphicFramePr>
              <p:cNvPr id="4" name="Table 3">
                <a:extLst>
                  <a:ext uri="{FF2B5EF4-FFF2-40B4-BE49-F238E27FC236}">
                    <a16:creationId xmlns:a16="http://schemas.microsoft.com/office/drawing/2014/main" id="{055B9BFD-6752-BE4D-C786-6F14904F6EDA}"/>
                  </a:ext>
                </a:extLst>
              </p:cNvPr>
              <p:cNvGraphicFramePr>
                <a:graphicFrameLocks noGrp="1"/>
              </p:cNvGraphicFramePr>
              <p:nvPr>
                <p:extLst>
                  <p:ext uri="{D42A27DB-BD31-4B8C-83A1-F6EECF244321}">
                    <p14:modId xmlns:p14="http://schemas.microsoft.com/office/powerpoint/2010/main" val="3172472655"/>
                  </p:ext>
                </p:extLst>
              </p:nvPr>
            </p:nvGraphicFramePr>
            <p:xfrm>
              <a:off x="819527" y="744345"/>
              <a:ext cx="4575115" cy="3137243"/>
            </p:xfrm>
            <a:graphic>
              <a:graphicData uri="http://schemas.openxmlformats.org/drawingml/2006/table">
                <a:tbl>
                  <a:tblPr firstRow="1" firstCol="1" bandRow="1">
                    <a:tableStyleId>{5C22544A-7EE6-4342-B048-85BDC9FD1C3A}</a:tableStyleId>
                  </a:tblPr>
                  <a:tblGrid>
                    <a:gridCol w="2400000">
                      <a:extLst>
                        <a:ext uri="{9D8B030D-6E8A-4147-A177-3AD203B41FA5}">
                          <a16:colId xmlns:a16="http://schemas.microsoft.com/office/drawing/2014/main" val="1767897536"/>
                        </a:ext>
                      </a:extLst>
                    </a:gridCol>
                    <a:gridCol w="1087293">
                      <a:extLst>
                        <a:ext uri="{9D8B030D-6E8A-4147-A177-3AD203B41FA5}">
                          <a16:colId xmlns:a16="http://schemas.microsoft.com/office/drawing/2014/main" val="1838415498"/>
                        </a:ext>
                      </a:extLst>
                    </a:gridCol>
                    <a:gridCol w="1087822">
                      <a:extLst>
                        <a:ext uri="{9D8B030D-6E8A-4147-A177-3AD203B41FA5}">
                          <a16:colId xmlns:a16="http://schemas.microsoft.com/office/drawing/2014/main" val="3250822526"/>
                        </a:ext>
                      </a:extLst>
                    </a:gridCol>
                  </a:tblGrid>
                  <a:tr h="309563">
                    <a:tc>
                      <a:txBody>
                        <a:bodyPr/>
                        <a:lstStyle/>
                        <a:p>
                          <a:endParaRPr lang="en-US" sz="800" dirty="0">
                            <a:effectLst/>
                            <a:latin typeface="Times New Roman" panose="02020603050405020304" pitchFamily="18" charset="0"/>
                          </a:endParaRPr>
                        </a:p>
                      </a:txBody>
                      <a:tcPr marL="57150" marR="57150" marT="0" marB="0"/>
                    </a:tc>
                    <a:tc>
                      <a:txBody>
                        <a:bodyPr/>
                        <a:lstStyle/>
                        <a:p>
                          <a:endParaRPr lang="en-US"/>
                        </a:p>
                      </a:txBody>
                      <a:tcPr marL="57150" marR="57150" marT="0" marB="0" anchor="ctr">
                        <a:blipFill>
                          <a:blip r:embed="rId2"/>
                          <a:stretch>
                            <a:fillRect l="-221910" t="-1961" r="-103371" b="-933333"/>
                          </a:stretch>
                        </a:blipFill>
                      </a:tcPr>
                    </a:tc>
                    <a:tc>
                      <a:txBody>
                        <a:bodyPr/>
                        <a:lstStyle/>
                        <a:p>
                          <a:endParaRPr lang="en-US"/>
                        </a:p>
                      </a:txBody>
                      <a:tcPr marL="57150" marR="57150" marT="0" marB="0" anchor="ctr">
                        <a:blipFill>
                          <a:blip r:embed="rId2"/>
                          <a:stretch>
                            <a:fillRect l="-320112" t="-1961" r="-2793" b="-933333"/>
                          </a:stretch>
                        </a:blipFill>
                      </a:tcPr>
                    </a:tc>
                    <a:extLst>
                      <a:ext uri="{0D108BD9-81ED-4DB2-BD59-A6C34878D82A}">
                        <a16:rowId xmlns:a16="http://schemas.microsoft.com/office/drawing/2014/main" val="2810906542"/>
                      </a:ext>
                    </a:extLst>
                  </a:tr>
                  <a:tr h="390000">
                    <a:tc>
                      <a:txBody>
                        <a:bodyPr/>
                        <a:lstStyle/>
                        <a:p>
                          <a:pPr algn="ctr">
                            <a:spcAft>
                              <a:spcPts val="600"/>
                            </a:spcAft>
                          </a:pPr>
                          <a:r>
                            <a:rPr lang="en-US" sz="900" i="1" dirty="0">
                              <a:effectLst/>
                            </a:rPr>
                            <a:t>November 2019</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b="1" i="1" dirty="0">
                              <a:effectLst/>
                            </a:rPr>
                            <a:t>0.039</a:t>
                          </a:r>
                          <a:endParaRPr lang="en-US" sz="900" b="1"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b="1" i="1" dirty="0">
                              <a:effectLst/>
                            </a:rPr>
                            <a:t>0.036</a:t>
                          </a:r>
                          <a:endParaRPr lang="en-US" sz="900" b="1" i="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3831628419"/>
                      </a:ext>
                    </a:extLst>
                  </a:tr>
                  <a:tr h="390000">
                    <a:tc>
                      <a:txBody>
                        <a:bodyPr/>
                        <a:lstStyle/>
                        <a:p>
                          <a:pPr algn="ctr">
                            <a:spcAft>
                              <a:spcPts val="600"/>
                            </a:spcAft>
                          </a:pPr>
                          <a:r>
                            <a:rPr lang="en-US" sz="900" dirty="0">
                              <a:effectLst/>
                            </a:rPr>
                            <a:t>Summer shutdown partial realignment</a:t>
                          </a:r>
                          <a:br>
                            <a:rPr lang="en-US" sz="900" dirty="0">
                              <a:effectLst/>
                            </a:rPr>
                          </a:br>
                          <a:r>
                            <a:rPr lang="en-US" sz="900" dirty="0">
                              <a:effectLst/>
                            </a:rPr>
                            <a:t>(July 2025)</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0.106</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a:effectLst/>
                            </a:rPr>
                            <a:t>0.084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9221112"/>
                      </a:ext>
                    </a:extLst>
                  </a:tr>
                  <a:tr h="390000">
                    <a:tc>
                      <a:txBody>
                        <a:bodyPr/>
                        <a:lstStyle/>
                        <a:p>
                          <a:pPr algn="ctr">
                            <a:spcAft>
                              <a:spcPts val="600"/>
                            </a:spcAft>
                          </a:pPr>
                          <a:r>
                            <a:rPr lang="en-US" sz="900" dirty="0">
                              <a:effectLst/>
                            </a:rPr>
                            <a:t>After first winter SD iteration </a:t>
                          </a:r>
                          <a:br>
                            <a:rPr lang="en-US" sz="900" dirty="0">
                              <a:effectLst/>
                            </a:rPr>
                          </a:br>
                          <a:r>
                            <a:rPr lang="en-US" sz="900" dirty="0">
                              <a:effectLst/>
                            </a:rPr>
                            <a:t>(22/12/2025)</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0.040</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a:effectLst/>
                            </a:rPr>
                            <a:t>0.040</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416811928"/>
                      </a:ext>
                    </a:extLst>
                  </a:tr>
                  <a:tr h="390000">
                    <a:tc>
                      <a:txBody>
                        <a:bodyPr/>
                        <a:lstStyle/>
                        <a:p>
                          <a:pPr algn="ctr">
                            <a:spcAft>
                              <a:spcPts val="600"/>
                            </a:spcAft>
                          </a:pPr>
                          <a:r>
                            <a:rPr lang="en-US" sz="900" dirty="0">
                              <a:effectLst/>
                            </a:rPr>
                            <a:t>After second winter SD iteration (05/01/2026)</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0.037</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a:effectLst/>
                            </a:rPr>
                            <a:t>0.034</a:t>
                          </a:r>
                          <a:endParaRPr lang="en-US" sz="90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622487102"/>
                      </a:ext>
                    </a:extLst>
                  </a:tr>
                  <a:tr h="390000">
                    <a:tc rowSpan="2">
                      <a:txBody>
                        <a:bodyPr/>
                        <a:lstStyle/>
                        <a:p>
                          <a:pPr algn="ctr">
                            <a:spcAft>
                              <a:spcPts val="600"/>
                            </a:spcAft>
                          </a:pPr>
                          <a:r>
                            <a:rPr lang="en-US" sz="900" dirty="0">
                              <a:effectLst/>
                            </a:rPr>
                            <a:t>After final winter SD iteration</a:t>
                          </a:r>
                          <a:br>
                            <a:rPr lang="en-US" sz="900" dirty="0">
                              <a:effectLst/>
                            </a:rPr>
                          </a:br>
                          <a:r>
                            <a:rPr lang="en-US" sz="900" dirty="0">
                              <a:effectLst/>
                            </a:rPr>
                            <a:t>(07/01/2026)</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0.031</a:t>
                          </a:r>
                          <a:r>
                            <a:rPr lang="en-US" sz="900" baseline="30000" dirty="0">
                              <a:effectLst/>
                            </a:rPr>
                            <a:t>1)</a:t>
                          </a:r>
                          <a:endParaRPr lang="en-US" sz="900" baseline="30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dirty="0">
                              <a:effectLst/>
                            </a:rPr>
                            <a:t>0.027</a:t>
                          </a:r>
                          <a:r>
                            <a:rPr lang="en-US" sz="900" baseline="30000" dirty="0">
                              <a:effectLst/>
                            </a:rPr>
                            <a:t>1)</a:t>
                          </a:r>
                          <a:endParaRPr lang="en-US" sz="9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2384905551"/>
                      </a:ext>
                    </a:extLst>
                  </a:tr>
                  <a:tr h="390000">
                    <a:tc vMerge="1">
                      <a:txBody>
                        <a:bodyPr/>
                        <a:lstStyle/>
                        <a:p>
                          <a:pPr algn="ctr">
                            <a:spcAft>
                              <a:spcPts val="60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r>
                            <a:rPr lang="en-US" sz="900" b="1" dirty="0">
                              <a:effectLst/>
                            </a:rPr>
                            <a:t>0.024</a:t>
                          </a:r>
                          <a:r>
                            <a:rPr lang="en-US" sz="900" baseline="30000" dirty="0">
                              <a:effectLst/>
                            </a:rPr>
                            <a:t>2)</a:t>
                          </a:r>
                          <a:endParaRPr lang="en-US" sz="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tc>
                      <a:txBody>
                        <a:bodyPr/>
                        <a:lstStyle/>
                        <a:p>
                          <a:pPr algn="ctr"/>
                          <a:r>
                            <a:rPr lang="en-US" sz="900" b="1" dirty="0">
                              <a:effectLst/>
                            </a:rPr>
                            <a:t>0.024</a:t>
                          </a:r>
                          <a:r>
                            <a:rPr lang="en-US" sz="900" baseline="30000" dirty="0">
                              <a:effectLst/>
                            </a:rPr>
                            <a:t>2)</a:t>
                          </a:r>
                          <a:endParaRPr lang="en-US" sz="900" b="1"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7150" marR="57150" marT="0" marB="0" anchor="ctr"/>
                    </a:tc>
                    <a:extLst>
                      <a:ext uri="{0D108BD9-81ED-4DB2-BD59-A6C34878D82A}">
                        <a16:rowId xmlns:a16="http://schemas.microsoft.com/office/drawing/2014/main" val="1235026706"/>
                      </a:ext>
                    </a:extLst>
                  </a:tr>
                  <a:tr h="487680">
                    <a:tc gridSpan="3">
                      <a:txBody>
                        <a:bodyPr/>
                        <a:lstStyle/>
                        <a:p>
                          <a:pPr lvl="1" algn="l">
                            <a:spcAft>
                              <a:spcPts val="600"/>
                            </a:spcAft>
                          </a:pPr>
                          <a:r>
                            <a:rPr lang="en-US" sz="900" baseline="0" dirty="0">
                              <a:effectLst/>
                            </a:rPr>
                            <a:t>1) </a:t>
                          </a:r>
                          <a:r>
                            <a:rPr lang="en-US" sz="900" i="1" dirty="0">
                              <a:effectLst/>
                            </a:rPr>
                            <a:t>all girders and magnets </a:t>
                          </a:r>
                          <a:endParaRPr lang="en-US" sz="900" i="1" baseline="0" dirty="0">
                            <a:effectLst/>
                          </a:endParaRPr>
                        </a:p>
                        <a:p>
                          <a:pPr lvl="1" algn="l">
                            <a:spcAft>
                              <a:spcPts val="600"/>
                            </a:spcAft>
                          </a:pPr>
                          <a:r>
                            <a:rPr lang="en-US" sz="900" baseline="0" dirty="0">
                              <a:effectLst/>
                            </a:rPr>
                            <a:t>2) </a:t>
                          </a:r>
                          <a:r>
                            <a:rPr lang="en-US" sz="900" i="1" dirty="0">
                              <a:effectLst/>
                              <a:latin typeface="Calibri" panose="020F0502020204030204" pitchFamily="34" charset="0"/>
                              <a:ea typeface="Times New Roman" panose="02020603050405020304" pitchFamily="18" charset="0"/>
                              <a:cs typeface="Times New Roman" panose="02020603050405020304" pitchFamily="18" charset="0"/>
                            </a:rPr>
                            <a:t>After final winter SD without the C03G4, C04G0, and C04G1 and the DQ2 magnets i.e. magnets that were not aligned</a:t>
                          </a:r>
                        </a:p>
                      </a:txBody>
                      <a:tcPr marL="57150" marR="57150" marT="0" marB="0" anchor="ctr"/>
                    </a:tc>
                    <a:tc hMerge="1">
                      <a:txBody>
                        <a:bodyPr/>
                        <a:lstStyle/>
                        <a:p>
                          <a:pPr algn="ct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pPr algn="ct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19547569"/>
                      </a:ext>
                    </a:extLst>
                  </a:tr>
                </a:tbl>
              </a:graphicData>
            </a:graphic>
          </p:graphicFrame>
        </mc:Fallback>
      </mc:AlternateContent>
      <p:grpSp>
        <p:nvGrpSpPr>
          <p:cNvPr id="6" name="Group 5">
            <a:extLst>
              <a:ext uri="{FF2B5EF4-FFF2-40B4-BE49-F238E27FC236}">
                <a16:creationId xmlns:a16="http://schemas.microsoft.com/office/drawing/2014/main" id="{5F5CCE8E-1918-9660-7176-FA38B3F5523D}"/>
              </a:ext>
            </a:extLst>
          </p:cNvPr>
          <p:cNvGrpSpPr/>
          <p:nvPr/>
        </p:nvGrpSpPr>
        <p:grpSpPr>
          <a:xfrm>
            <a:off x="5560054" y="1104383"/>
            <a:ext cx="3000333" cy="240027"/>
            <a:chOff x="8184232" y="2060847"/>
            <a:chExt cx="3600400" cy="288032"/>
          </a:xfrm>
        </p:grpSpPr>
        <p:sp>
          <p:nvSpPr>
            <p:cNvPr id="7" name="Arrow: Right 6">
              <a:extLst>
                <a:ext uri="{FF2B5EF4-FFF2-40B4-BE49-F238E27FC236}">
                  <a16:creationId xmlns:a16="http://schemas.microsoft.com/office/drawing/2014/main" id="{B957C044-3AAC-4AFD-F37D-E49E7591DBD2}"/>
                </a:ext>
              </a:extLst>
            </p:cNvPr>
            <p:cNvSpPr/>
            <p:nvPr/>
          </p:nvSpPr>
          <p:spPr>
            <a:xfrm flipH="1" flipV="1">
              <a:off x="8184232" y="2132856"/>
              <a:ext cx="900000" cy="144016"/>
            </a:xfrm>
            <a:prstGeom prst="rightArrow">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sz="1500"/>
            </a:p>
          </p:txBody>
        </p:sp>
        <p:sp>
          <p:nvSpPr>
            <p:cNvPr id="8" name="TextBox 7">
              <a:extLst>
                <a:ext uri="{FF2B5EF4-FFF2-40B4-BE49-F238E27FC236}">
                  <a16:creationId xmlns:a16="http://schemas.microsoft.com/office/drawing/2014/main" id="{B29C4060-11F9-471D-F298-2A4B9C7C6314}"/>
                </a:ext>
              </a:extLst>
            </p:cNvPr>
            <p:cNvSpPr txBox="1"/>
            <p:nvPr/>
          </p:nvSpPr>
          <p:spPr>
            <a:xfrm>
              <a:off x="9192344" y="2060847"/>
              <a:ext cx="2592288" cy="288032"/>
            </a:xfrm>
            <a:prstGeom prst="rect">
              <a:avLst/>
            </a:prstGeom>
            <a:noFill/>
          </p:spPr>
          <p:txBody>
            <a:bodyPr wrap="none" lIns="0" tIns="0" rIns="0" bIns="0" rtlCol="0">
              <a:noAutofit/>
            </a:bodyPr>
            <a:lstStyle/>
            <a:p>
              <a:r>
                <a:rPr lang="en-US" sz="1333" dirty="0">
                  <a:solidFill>
                    <a:schemeClr val="accent6"/>
                  </a:solidFill>
                </a:rPr>
                <a:t>Reference November 2019</a:t>
              </a:r>
            </a:p>
          </p:txBody>
        </p:sp>
      </p:grpSp>
      <p:grpSp>
        <p:nvGrpSpPr>
          <p:cNvPr id="9" name="Group 8">
            <a:extLst>
              <a:ext uri="{FF2B5EF4-FFF2-40B4-BE49-F238E27FC236}">
                <a16:creationId xmlns:a16="http://schemas.microsoft.com/office/drawing/2014/main" id="{0D9DC54D-500F-A14D-DFCF-8F6B325B570D}"/>
              </a:ext>
            </a:extLst>
          </p:cNvPr>
          <p:cNvGrpSpPr/>
          <p:nvPr/>
        </p:nvGrpSpPr>
        <p:grpSpPr>
          <a:xfrm>
            <a:off x="5560054" y="3084605"/>
            <a:ext cx="2640293" cy="240027"/>
            <a:chOff x="8184232" y="4437113"/>
            <a:chExt cx="3168352" cy="288032"/>
          </a:xfrm>
        </p:grpSpPr>
        <p:sp>
          <p:nvSpPr>
            <p:cNvPr id="10" name="Arrow: Right 9">
              <a:extLst>
                <a:ext uri="{FF2B5EF4-FFF2-40B4-BE49-F238E27FC236}">
                  <a16:creationId xmlns:a16="http://schemas.microsoft.com/office/drawing/2014/main" id="{75E56719-8F83-6AD8-B79F-CF037484A6EC}"/>
                </a:ext>
              </a:extLst>
            </p:cNvPr>
            <p:cNvSpPr/>
            <p:nvPr/>
          </p:nvSpPr>
          <p:spPr>
            <a:xfrm flipH="1" flipV="1">
              <a:off x="8184232" y="4509121"/>
              <a:ext cx="900000" cy="144016"/>
            </a:xfrm>
            <a:prstGeom prst="rightArrow">
              <a:avLst/>
            </a:prstGeom>
            <a:solidFill>
              <a:schemeClr val="tx2"/>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endParaRPr lang="en-US" sz="1500"/>
            </a:p>
          </p:txBody>
        </p:sp>
        <p:sp>
          <p:nvSpPr>
            <p:cNvPr id="11" name="TextBox 10">
              <a:extLst>
                <a:ext uri="{FF2B5EF4-FFF2-40B4-BE49-F238E27FC236}">
                  <a16:creationId xmlns:a16="http://schemas.microsoft.com/office/drawing/2014/main" id="{FBE029B5-4CE1-C6DA-D23B-C197907E4322}"/>
                </a:ext>
              </a:extLst>
            </p:cNvPr>
            <p:cNvSpPr txBox="1"/>
            <p:nvPr/>
          </p:nvSpPr>
          <p:spPr>
            <a:xfrm>
              <a:off x="9192344" y="4437113"/>
              <a:ext cx="2160240" cy="288032"/>
            </a:xfrm>
            <a:prstGeom prst="rect">
              <a:avLst/>
            </a:prstGeom>
            <a:noFill/>
          </p:spPr>
          <p:txBody>
            <a:bodyPr wrap="none" lIns="0" tIns="0" rIns="0" bIns="0" rtlCol="0">
              <a:noAutofit/>
            </a:bodyPr>
            <a:lstStyle/>
            <a:p>
              <a:r>
                <a:rPr lang="en-US" sz="1333" dirty="0">
                  <a:solidFill>
                    <a:schemeClr val="accent6"/>
                  </a:solidFill>
                </a:rPr>
                <a:t>Final uncertainty achieved 2025-26</a:t>
              </a: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EB6038B-2102-94E0-0C43-F495C4C3DE53}"/>
                  </a:ext>
                </a:extLst>
              </p:cNvPr>
              <p:cNvSpPr txBox="1"/>
              <p:nvPr/>
            </p:nvSpPr>
            <p:spPr>
              <a:xfrm>
                <a:off x="1479600" y="4080622"/>
                <a:ext cx="7320813" cy="1225150"/>
              </a:xfrm>
              <a:prstGeom prst="rect">
                <a:avLst/>
              </a:prstGeom>
              <a:noFill/>
            </p:spPr>
            <p:txBody>
              <a:bodyPr wrap="square" lIns="0" tIns="0" rIns="0" bIns="0" rtlCol="0">
                <a:noAutofit/>
              </a:bodyPr>
              <a:lstStyle/>
              <a:p>
                <a:r>
                  <a:rPr lang="en-US" sz="1167" dirty="0">
                    <a:solidFill>
                      <a:schemeClr val="accent6"/>
                    </a:solidFill>
                  </a:rPr>
                  <a:t>In November 2019 we achieved an overall alignment uncertainty of less than 40 µm in the two directions sensitive to alignment errors </a:t>
                </a:r>
              </a:p>
              <a:p>
                <a:pPr marL="619100" lvl="1" indent="-238115">
                  <a:buFont typeface="Arial" panose="020B0604020202020204" pitchFamily="34" charset="0"/>
                  <a:buChar char="•"/>
                </a:pPr>
                <a14:m>
                  <m:oMath xmlns:m="http://schemas.openxmlformats.org/officeDocument/2006/math">
                    <m:r>
                      <a:rPr lang="en-US" sz="1000" i="1" dirty="0">
                        <a:solidFill>
                          <a:schemeClr val="accent6"/>
                        </a:solidFill>
                        <a:latin typeface="Cambria Math" panose="02040503050406030204" pitchFamily="18" charset="0"/>
                      </a:rPr>
                      <m:t>𝑑𝑅</m:t>
                    </m:r>
                  </m:oMath>
                </a14:m>
                <a:r>
                  <a:rPr lang="en-US" sz="1000" dirty="0">
                    <a:solidFill>
                      <a:schemeClr val="accent6"/>
                    </a:solidFill>
                  </a:rPr>
                  <a:t> – the horizontal direction perpendicular to the beam and </a:t>
                </a:r>
              </a:p>
              <a:p>
                <a:pPr marL="619100" lvl="1" indent="-238115">
                  <a:buFont typeface="Arial" panose="020B0604020202020204" pitchFamily="34" charset="0"/>
                  <a:buChar char="•"/>
                </a:pPr>
                <a14:m>
                  <m:oMath xmlns:m="http://schemas.openxmlformats.org/officeDocument/2006/math">
                    <m:r>
                      <a:rPr lang="en-US" sz="1000" i="1" dirty="0">
                        <a:solidFill>
                          <a:schemeClr val="accent6"/>
                        </a:solidFill>
                        <a:latin typeface="Cambria Math" panose="02040503050406030204" pitchFamily="18" charset="0"/>
                      </a:rPr>
                      <m:t>𝑑𝑍</m:t>
                    </m:r>
                  </m:oMath>
                </a14:m>
                <a:r>
                  <a:rPr lang="en-US" sz="1000" dirty="0">
                    <a:solidFill>
                      <a:schemeClr val="accent6"/>
                    </a:solidFill>
                  </a:rPr>
                  <a:t> the vertical direction perpendicular to the beam. </a:t>
                </a:r>
              </a:p>
              <a:p>
                <a:pPr algn="l"/>
                <a:endParaRPr lang="en-US" sz="667" dirty="0">
                  <a:solidFill>
                    <a:schemeClr val="accent6"/>
                  </a:solidFill>
                </a:endParaRPr>
              </a:p>
              <a:p>
                <a:pPr algn="l"/>
                <a:r>
                  <a:rPr lang="en-US" sz="1167" dirty="0">
                    <a:solidFill>
                      <a:schemeClr val="accent6"/>
                    </a:solidFill>
                  </a:rPr>
                  <a:t>In January 2026 this alignment uncertainty is less than 30 µm overall and for the girders actually moved the </a:t>
                </a:r>
                <a:r>
                  <a:rPr lang="en-US" sz="1167" dirty="0">
                    <a:solidFill>
                      <a:schemeClr val="accent6"/>
                    </a:solidFill>
                    <a:ea typeface="Times New Roman" panose="02020603050405020304" pitchFamily="18" charset="0"/>
                    <a:cs typeface="Times New Roman" panose="02020603050405020304" pitchFamily="18" charset="0"/>
                  </a:rPr>
                  <a:t>about 25 </a:t>
                </a:r>
                <a:r>
                  <a:rPr lang="en-US" sz="1167" dirty="0">
                    <a:solidFill>
                      <a:schemeClr val="accent6"/>
                    </a:solidFill>
                  </a:rPr>
                  <a:t>µm</a:t>
                </a:r>
                <a:r>
                  <a:rPr lang="en-US" sz="1167" dirty="0">
                    <a:ea typeface="Times New Roman" panose="02020603050405020304" pitchFamily="18" charset="0"/>
                    <a:cs typeface="Times New Roman" panose="02020603050405020304" pitchFamily="18" charset="0"/>
                  </a:rPr>
                  <a:t> </a:t>
                </a:r>
                <a:r>
                  <a:rPr lang="en-US" sz="1167" dirty="0">
                    <a:solidFill>
                      <a:schemeClr val="accent6"/>
                    </a:solidFill>
                  </a:rPr>
                  <a:t>i.e. excluding </a:t>
                </a:r>
                <a:r>
                  <a:rPr lang="en-US" sz="1167" dirty="0">
                    <a:solidFill>
                      <a:schemeClr val="accent6"/>
                    </a:solidFill>
                    <a:ea typeface="Times New Roman" panose="02020603050405020304" pitchFamily="18" charset="0"/>
                    <a:cs typeface="Times New Roman" panose="02020603050405020304" pitchFamily="18" charset="0"/>
                  </a:rPr>
                  <a:t>C03G4, C04G0, and C04G1 and the DQ2 magnets</a:t>
                </a:r>
                <a:endParaRPr lang="en-US" sz="1167" dirty="0"/>
              </a:p>
            </p:txBody>
          </p:sp>
        </mc:Choice>
        <mc:Fallback xmlns="">
          <p:sp>
            <p:nvSpPr>
              <p:cNvPr id="12" name="TextBox 11">
                <a:extLst>
                  <a:ext uri="{FF2B5EF4-FFF2-40B4-BE49-F238E27FC236}">
                    <a16:creationId xmlns:a16="http://schemas.microsoft.com/office/drawing/2014/main" id="{EEB6038B-2102-94E0-0C43-F495C4C3DE53}"/>
                  </a:ext>
                </a:extLst>
              </p:cNvPr>
              <p:cNvSpPr txBox="1">
                <a:spLocks noRot="1" noChangeAspect="1" noMove="1" noResize="1" noEditPoints="1" noAdjustHandles="1" noChangeArrowheads="1" noChangeShapeType="1" noTextEdit="1"/>
              </p:cNvSpPr>
              <p:nvPr/>
            </p:nvSpPr>
            <p:spPr>
              <a:xfrm>
                <a:off x="1479600" y="4080622"/>
                <a:ext cx="7320813" cy="1225150"/>
              </a:xfrm>
              <a:prstGeom prst="rect">
                <a:avLst/>
              </a:prstGeom>
              <a:blipFill>
                <a:blip r:embed="rId3"/>
                <a:stretch>
                  <a:fillRect l="-1249" t="-3483"/>
                </a:stretch>
              </a:blipFill>
            </p:spPr>
            <p:txBody>
              <a:bodyPr/>
              <a:lstStyle/>
              <a:p>
                <a:r>
                  <a:rPr lang="en-US">
                    <a:noFill/>
                  </a:rPr>
                  <a:t> </a:t>
                </a:r>
              </a:p>
            </p:txBody>
          </p:sp>
        </mc:Fallback>
      </mc:AlternateContent>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activity – storage ring realignment</a:t>
            </a:r>
            <a:r>
              <a:rPr lang="zh-CN" altLang="en-US" dirty="0"/>
              <a:t> </a:t>
            </a:r>
            <a:r>
              <a:rPr lang="en-US" altLang="zh-CN" dirty="0"/>
              <a:t>in winter shutdown 2025</a:t>
            </a:r>
            <a:endParaRPr lang="en-US" dirty="0"/>
          </a:p>
        </p:txBody>
      </p:sp>
      <p:pic>
        <p:nvPicPr>
          <p:cNvPr id="6" name="Picture 5">
            <a:extLst>
              <a:ext uri="{FF2B5EF4-FFF2-40B4-BE49-F238E27FC236}">
                <a16:creationId xmlns:a16="http://schemas.microsoft.com/office/drawing/2014/main" id="{33F7C782-D608-4BFE-87EE-3CAF5BA4CD53}"/>
              </a:ext>
            </a:extLst>
          </p:cNvPr>
          <p:cNvPicPr>
            <a:picLocks noChangeAspect="1"/>
          </p:cNvPicPr>
          <p:nvPr/>
        </p:nvPicPr>
        <p:blipFill>
          <a:blip r:embed="rId3"/>
          <a:stretch>
            <a:fillRect/>
          </a:stretch>
        </p:blipFill>
        <p:spPr>
          <a:xfrm>
            <a:off x="1227931" y="775288"/>
            <a:ext cx="3851198" cy="1816946"/>
          </a:xfrm>
          <a:prstGeom prst="rect">
            <a:avLst/>
          </a:prstGeom>
        </p:spPr>
      </p:pic>
      <p:pic>
        <p:nvPicPr>
          <p:cNvPr id="7" name="Picture 6">
            <a:extLst>
              <a:ext uri="{FF2B5EF4-FFF2-40B4-BE49-F238E27FC236}">
                <a16:creationId xmlns:a16="http://schemas.microsoft.com/office/drawing/2014/main" id="{CE2F798E-35A2-4F01-ACD6-327766CD7991}"/>
              </a:ext>
            </a:extLst>
          </p:cNvPr>
          <p:cNvPicPr>
            <a:picLocks noChangeAspect="1"/>
          </p:cNvPicPr>
          <p:nvPr/>
        </p:nvPicPr>
        <p:blipFill>
          <a:blip r:embed="rId4"/>
          <a:stretch>
            <a:fillRect/>
          </a:stretch>
        </p:blipFill>
        <p:spPr>
          <a:xfrm>
            <a:off x="5116845" y="796922"/>
            <a:ext cx="3851198" cy="1795312"/>
          </a:xfrm>
          <a:prstGeom prst="rect">
            <a:avLst/>
          </a:prstGeom>
        </p:spPr>
      </p:pic>
      <p:pic>
        <p:nvPicPr>
          <p:cNvPr id="8" name="Picture 7">
            <a:extLst>
              <a:ext uri="{FF2B5EF4-FFF2-40B4-BE49-F238E27FC236}">
                <a16:creationId xmlns:a16="http://schemas.microsoft.com/office/drawing/2014/main" id="{5EDA29AC-51AF-4468-BCE6-736917998F5C}"/>
              </a:ext>
            </a:extLst>
          </p:cNvPr>
          <p:cNvPicPr>
            <a:picLocks noChangeAspect="1"/>
          </p:cNvPicPr>
          <p:nvPr/>
        </p:nvPicPr>
        <p:blipFill rotWithShape="1">
          <a:blip r:embed="rId5"/>
          <a:srcRect b="26455"/>
          <a:stretch/>
        </p:blipFill>
        <p:spPr>
          <a:xfrm>
            <a:off x="1244652" y="2075751"/>
            <a:ext cx="3841170" cy="1336277"/>
          </a:xfrm>
          <a:prstGeom prst="rect">
            <a:avLst/>
          </a:prstGeom>
        </p:spPr>
      </p:pic>
      <p:pic>
        <p:nvPicPr>
          <p:cNvPr id="9" name="Picture 8">
            <a:extLst>
              <a:ext uri="{FF2B5EF4-FFF2-40B4-BE49-F238E27FC236}">
                <a16:creationId xmlns:a16="http://schemas.microsoft.com/office/drawing/2014/main" id="{A6C12C52-E8EF-4EFE-81FF-80D693C32509}"/>
              </a:ext>
            </a:extLst>
          </p:cNvPr>
          <p:cNvPicPr>
            <a:picLocks noChangeAspect="1"/>
          </p:cNvPicPr>
          <p:nvPr/>
        </p:nvPicPr>
        <p:blipFill rotWithShape="1">
          <a:blip r:embed="rId6"/>
          <a:srcRect b="26426"/>
          <a:stretch/>
        </p:blipFill>
        <p:spPr>
          <a:xfrm>
            <a:off x="5116844" y="2073775"/>
            <a:ext cx="3851588" cy="1338254"/>
          </a:xfrm>
          <a:prstGeom prst="rect">
            <a:avLst/>
          </a:prstGeom>
        </p:spPr>
      </p:pic>
      <p:sp>
        <p:nvSpPr>
          <p:cNvPr id="10" name="TextBox 9">
            <a:extLst>
              <a:ext uri="{FF2B5EF4-FFF2-40B4-BE49-F238E27FC236}">
                <a16:creationId xmlns:a16="http://schemas.microsoft.com/office/drawing/2014/main" id="{F802F5EE-023F-C34A-8186-4B745FFB6446}"/>
              </a:ext>
            </a:extLst>
          </p:cNvPr>
          <p:cNvSpPr txBox="1"/>
          <p:nvPr/>
        </p:nvSpPr>
        <p:spPr>
          <a:xfrm>
            <a:off x="2177372" y="1694577"/>
            <a:ext cx="2408993" cy="2862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defRPr/>
            </a:pPr>
            <a:r>
              <a:rPr lang="en-US" sz="1260" b="1">
                <a:solidFill>
                  <a:prstClr val="black"/>
                </a:solidFill>
                <a:latin typeface="Calibri" charset="0"/>
                <a:ea typeface="Calibri" charset="0"/>
                <a:cs typeface="Calibri" charset="0"/>
              </a:rPr>
              <a:t>Before re-alignment: </a:t>
            </a:r>
            <a:r>
              <a:rPr lang="en-US" sz="1260" b="1" dirty="0">
                <a:solidFill>
                  <a:prstClr val="black"/>
                </a:solidFill>
                <a:latin typeface="Calibri" charset="0"/>
                <a:ea typeface="Calibri" charset="0"/>
                <a:cs typeface="Calibri" charset="0"/>
              </a:rPr>
              <a:t>102 µm </a:t>
            </a:r>
            <a:r>
              <a:rPr lang="en-US" sz="1260" b="1" dirty="0" err="1">
                <a:solidFill>
                  <a:prstClr val="black"/>
                </a:solidFill>
                <a:latin typeface="Calibri" charset="0"/>
                <a:ea typeface="Calibri" charset="0"/>
                <a:cs typeface="Calibri" charset="0"/>
              </a:rPr>
              <a:t>rms</a:t>
            </a:r>
            <a:endParaRPr lang="en-US" sz="1260" b="1" dirty="0">
              <a:solidFill>
                <a:prstClr val="black"/>
              </a:solidFill>
              <a:latin typeface="Calibri" charset="0"/>
              <a:ea typeface="Calibri" charset="0"/>
              <a:cs typeface="Calibri" charset="0"/>
            </a:endParaRPr>
          </a:p>
        </p:txBody>
      </p:sp>
      <p:sp>
        <p:nvSpPr>
          <p:cNvPr id="11" name="TextBox 10">
            <a:extLst>
              <a:ext uri="{FF2B5EF4-FFF2-40B4-BE49-F238E27FC236}">
                <a16:creationId xmlns:a16="http://schemas.microsoft.com/office/drawing/2014/main" id="{67BD1432-949B-344A-8C02-95ABBEE7A3E3}"/>
              </a:ext>
            </a:extLst>
          </p:cNvPr>
          <p:cNvSpPr txBox="1"/>
          <p:nvPr/>
        </p:nvSpPr>
        <p:spPr>
          <a:xfrm>
            <a:off x="6063114" y="1671914"/>
            <a:ext cx="2258888" cy="286232"/>
          </a:xfrm>
          <a:prstGeom prst="rect">
            <a:avLst/>
          </a:prstGeom>
          <a:ln>
            <a:solidFill>
              <a:schemeClr val="bg2"/>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defRPr/>
            </a:pPr>
            <a:r>
              <a:rPr lang="en-US" sz="1260" b="1">
                <a:solidFill>
                  <a:prstClr val="black"/>
                </a:solidFill>
                <a:latin typeface="Calibri" charset="0"/>
                <a:ea typeface="Calibri" charset="0"/>
                <a:cs typeface="Calibri" charset="0"/>
              </a:rPr>
              <a:t>AFTER re-alignment 40 </a:t>
            </a:r>
            <a:r>
              <a:rPr lang="en-US" sz="1260" b="1" dirty="0">
                <a:solidFill>
                  <a:prstClr val="black"/>
                </a:solidFill>
                <a:latin typeface="Calibri" charset="0"/>
                <a:ea typeface="Calibri" charset="0"/>
                <a:cs typeface="Calibri" charset="0"/>
              </a:rPr>
              <a:t>µm </a:t>
            </a:r>
            <a:r>
              <a:rPr lang="en-US" sz="1260" b="1" dirty="0" err="1">
                <a:solidFill>
                  <a:prstClr val="black"/>
                </a:solidFill>
                <a:latin typeface="Calibri" charset="0"/>
                <a:ea typeface="Calibri" charset="0"/>
                <a:cs typeface="Calibri" charset="0"/>
              </a:rPr>
              <a:t>rms</a:t>
            </a:r>
            <a:endParaRPr lang="en-US" sz="1260" b="1" dirty="0">
              <a:solidFill>
                <a:prstClr val="black"/>
              </a:solidFill>
              <a:latin typeface="Calibri" charset="0"/>
              <a:ea typeface="Calibri" charset="0"/>
              <a:cs typeface="Calibri" charset="0"/>
            </a:endParaRPr>
          </a:p>
        </p:txBody>
      </p:sp>
      <p:sp>
        <p:nvSpPr>
          <p:cNvPr id="12" name="TextBox 11">
            <a:extLst>
              <a:ext uri="{FF2B5EF4-FFF2-40B4-BE49-F238E27FC236}">
                <a16:creationId xmlns:a16="http://schemas.microsoft.com/office/drawing/2014/main" id="{B38608EA-B485-CF45-A405-01EB402DDBF5}"/>
              </a:ext>
            </a:extLst>
          </p:cNvPr>
          <p:cNvSpPr txBox="1"/>
          <p:nvPr/>
        </p:nvSpPr>
        <p:spPr>
          <a:xfrm>
            <a:off x="2256113" y="3034046"/>
            <a:ext cx="2247282" cy="286232"/>
          </a:xfrm>
          <a:prstGeom prst="rect">
            <a:avLst/>
          </a:prstGeom>
        </p:spPr>
        <p:style>
          <a:lnRef idx="2">
            <a:schemeClr val="accent2"/>
          </a:lnRef>
          <a:fillRef idx="1">
            <a:schemeClr val="lt1"/>
          </a:fillRef>
          <a:effectRef idx="0">
            <a:schemeClr val="accent2"/>
          </a:effectRef>
          <a:fontRef idx="minor">
            <a:schemeClr val="dk1"/>
          </a:fontRef>
        </p:style>
        <p:txBody>
          <a:bodyPr wrap="none" rtlCol="0">
            <a:spAutoFit/>
          </a:bodyPr>
          <a:lstStyle/>
          <a:p>
            <a:pPr>
              <a:defRPr/>
            </a:pPr>
            <a:r>
              <a:rPr lang="en-US" sz="1260" b="1" dirty="0" err="1">
                <a:solidFill>
                  <a:prstClr val="black"/>
                </a:solidFill>
                <a:latin typeface="Calibri" charset="0"/>
                <a:ea typeface="Calibri" charset="0"/>
                <a:cs typeface="Calibri" charset="0"/>
              </a:rPr>
              <a:t>Befor</a:t>
            </a:r>
            <a:r>
              <a:rPr lang="en-US" sz="1260" b="1" dirty="0">
                <a:solidFill>
                  <a:prstClr val="black"/>
                </a:solidFill>
                <a:latin typeface="Calibri" charset="0"/>
                <a:ea typeface="Calibri" charset="0"/>
                <a:cs typeface="Calibri" charset="0"/>
              </a:rPr>
              <a:t> re-alignment: 78 µm rms</a:t>
            </a:r>
          </a:p>
        </p:txBody>
      </p:sp>
      <p:sp>
        <p:nvSpPr>
          <p:cNvPr id="14" name="TextBox 13">
            <a:extLst>
              <a:ext uri="{FF2B5EF4-FFF2-40B4-BE49-F238E27FC236}">
                <a16:creationId xmlns:a16="http://schemas.microsoft.com/office/drawing/2014/main" id="{3540967A-1EFC-FD46-B625-259A0BF5E678}"/>
              </a:ext>
            </a:extLst>
          </p:cNvPr>
          <p:cNvSpPr txBox="1"/>
          <p:nvPr/>
        </p:nvSpPr>
        <p:spPr>
          <a:xfrm>
            <a:off x="9005759" y="1273324"/>
            <a:ext cx="769763" cy="258532"/>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pPr>
              <a:defRPr/>
            </a:pPr>
            <a:r>
              <a:rPr lang="en-US" sz="1080" dirty="0">
                <a:solidFill>
                  <a:prstClr val="black"/>
                </a:solidFill>
                <a:latin typeface="Calibri" charset="0"/>
                <a:ea typeface="Calibri" charset="0"/>
                <a:cs typeface="Calibri" charset="0"/>
              </a:rPr>
              <a:t>Horizontal</a:t>
            </a:r>
          </a:p>
        </p:txBody>
      </p:sp>
      <p:sp>
        <p:nvSpPr>
          <p:cNvPr id="16" name="TextBox 15">
            <a:extLst>
              <a:ext uri="{FF2B5EF4-FFF2-40B4-BE49-F238E27FC236}">
                <a16:creationId xmlns:a16="http://schemas.microsoft.com/office/drawing/2014/main" id="{3B2B26E5-6E33-8842-973F-010EE4811C26}"/>
              </a:ext>
            </a:extLst>
          </p:cNvPr>
          <p:cNvSpPr txBox="1"/>
          <p:nvPr/>
        </p:nvSpPr>
        <p:spPr>
          <a:xfrm>
            <a:off x="6028393" y="2993138"/>
            <a:ext cx="2303772" cy="286232"/>
          </a:xfrm>
          <a:prstGeom prst="rect">
            <a:avLst/>
          </a:prstGeom>
          <a:ln>
            <a:solidFill>
              <a:schemeClr val="bg2"/>
            </a:solidFill>
          </a:ln>
        </p:spPr>
        <p:style>
          <a:lnRef idx="2">
            <a:schemeClr val="accent2"/>
          </a:lnRef>
          <a:fillRef idx="1">
            <a:schemeClr val="lt1"/>
          </a:fillRef>
          <a:effectRef idx="0">
            <a:schemeClr val="accent2"/>
          </a:effectRef>
          <a:fontRef idx="minor">
            <a:schemeClr val="dk1"/>
          </a:fontRef>
        </p:style>
        <p:txBody>
          <a:bodyPr wrap="none" rtlCol="0">
            <a:spAutoFit/>
          </a:bodyPr>
          <a:lstStyle/>
          <a:p>
            <a:pPr>
              <a:defRPr/>
            </a:pPr>
            <a:r>
              <a:rPr lang="en-US" sz="1260" b="1">
                <a:solidFill>
                  <a:prstClr val="black"/>
                </a:solidFill>
                <a:latin typeface="Calibri" charset="0"/>
                <a:ea typeface="Calibri" charset="0"/>
                <a:cs typeface="Calibri" charset="0"/>
              </a:rPr>
              <a:t>AFTER re-alignment: 40 </a:t>
            </a:r>
            <a:r>
              <a:rPr lang="en-US" sz="1260" b="1" dirty="0">
                <a:solidFill>
                  <a:prstClr val="black"/>
                </a:solidFill>
                <a:latin typeface="Calibri" charset="0"/>
                <a:ea typeface="Calibri" charset="0"/>
                <a:cs typeface="Calibri" charset="0"/>
              </a:rPr>
              <a:t>µm </a:t>
            </a:r>
            <a:r>
              <a:rPr lang="en-US" sz="1260" b="1" dirty="0" err="1">
                <a:solidFill>
                  <a:prstClr val="black"/>
                </a:solidFill>
                <a:latin typeface="Calibri" charset="0"/>
                <a:ea typeface="Calibri" charset="0"/>
                <a:cs typeface="Calibri" charset="0"/>
              </a:rPr>
              <a:t>rms</a:t>
            </a:r>
            <a:endParaRPr lang="en-US" sz="1260" b="1" dirty="0">
              <a:solidFill>
                <a:prstClr val="black"/>
              </a:solidFill>
              <a:latin typeface="Calibri" charset="0"/>
              <a:ea typeface="Calibri" charset="0"/>
              <a:cs typeface="Calibri" charset="0"/>
            </a:endParaRPr>
          </a:p>
        </p:txBody>
      </p:sp>
      <p:sp>
        <p:nvSpPr>
          <p:cNvPr id="17" name="TextBox 16">
            <a:extLst>
              <a:ext uri="{FF2B5EF4-FFF2-40B4-BE49-F238E27FC236}">
                <a16:creationId xmlns:a16="http://schemas.microsoft.com/office/drawing/2014/main" id="{251FAE45-8B0F-F241-9940-928B70B90237}"/>
              </a:ext>
            </a:extLst>
          </p:cNvPr>
          <p:cNvSpPr txBox="1"/>
          <p:nvPr/>
        </p:nvSpPr>
        <p:spPr>
          <a:xfrm>
            <a:off x="9033240" y="2581423"/>
            <a:ext cx="615874" cy="258532"/>
          </a:xfrm>
          <a:prstGeom prst="rect">
            <a:avLst/>
          </a:prstGeom>
        </p:spPr>
        <p:style>
          <a:lnRef idx="2">
            <a:schemeClr val="accent4"/>
          </a:lnRef>
          <a:fillRef idx="1">
            <a:schemeClr val="lt1"/>
          </a:fillRef>
          <a:effectRef idx="0">
            <a:schemeClr val="accent4"/>
          </a:effectRef>
          <a:fontRef idx="minor">
            <a:schemeClr val="dk1"/>
          </a:fontRef>
        </p:style>
        <p:txBody>
          <a:bodyPr wrap="none" rtlCol="0">
            <a:spAutoFit/>
          </a:bodyPr>
          <a:lstStyle/>
          <a:p>
            <a:pPr>
              <a:defRPr/>
            </a:pPr>
            <a:r>
              <a:rPr lang="en-US" sz="1080" dirty="0">
                <a:solidFill>
                  <a:prstClr val="black"/>
                </a:solidFill>
                <a:latin typeface="Calibri" charset="0"/>
                <a:ea typeface="Calibri" charset="0"/>
                <a:cs typeface="Calibri" charset="0"/>
              </a:rPr>
              <a:t>Vertical</a:t>
            </a:r>
          </a:p>
        </p:txBody>
      </p:sp>
      <p:sp>
        <p:nvSpPr>
          <p:cNvPr id="18" name="TextBox 17"/>
          <p:cNvSpPr txBox="1"/>
          <p:nvPr/>
        </p:nvSpPr>
        <p:spPr>
          <a:xfrm>
            <a:off x="3153528" y="769269"/>
            <a:ext cx="450764" cy="341632"/>
          </a:xfrm>
          <a:prstGeom prst="rect">
            <a:avLst/>
          </a:prstGeom>
          <a:solidFill>
            <a:srgbClr val="FFFF00"/>
          </a:solidFill>
        </p:spPr>
        <p:txBody>
          <a:bodyPr wrap="none" rtlCol="0">
            <a:spAutoFit/>
          </a:bodyPr>
          <a:lstStyle/>
          <a:p>
            <a:r>
              <a:rPr lang="en-US" altLang="zh-CN" sz="1620" i="1" dirty="0" err="1">
                <a:solidFill>
                  <a:prstClr val="black"/>
                </a:solidFill>
              </a:rPr>
              <a:t>dR</a:t>
            </a:r>
            <a:endParaRPr lang="en-US" sz="1620" i="1" dirty="0">
              <a:solidFill>
                <a:prstClr val="black"/>
              </a:solidFill>
            </a:endParaRPr>
          </a:p>
        </p:txBody>
      </p:sp>
      <p:sp>
        <p:nvSpPr>
          <p:cNvPr id="19" name="TextBox 18"/>
          <p:cNvSpPr txBox="1"/>
          <p:nvPr/>
        </p:nvSpPr>
        <p:spPr>
          <a:xfrm>
            <a:off x="7024217" y="777631"/>
            <a:ext cx="450764" cy="341632"/>
          </a:xfrm>
          <a:prstGeom prst="rect">
            <a:avLst/>
          </a:prstGeom>
          <a:solidFill>
            <a:srgbClr val="FFFF00"/>
          </a:solidFill>
        </p:spPr>
        <p:txBody>
          <a:bodyPr wrap="none" rtlCol="0">
            <a:spAutoFit/>
          </a:bodyPr>
          <a:lstStyle/>
          <a:p>
            <a:r>
              <a:rPr lang="en-US" altLang="zh-CN" sz="1620" i="1" dirty="0" err="1">
                <a:solidFill>
                  <a:prstClr val="black"/>
                </a:solidFill>
              </a:rPr>
              <a:t>dR</a:t>
            </a:r>
            <a:endParaRPr lang="en-US" sz="1620" i="1" dirty="0">
              <a:solidFill>
                <a:prstClr val="black"/>
              </a:solidFill>
            </a:endParaRPr>
          </a:p>
        </p:txBody>
      </p:sp>
      <p:sp>
        <p:nvSpPr>
          <p:cNvPr id="20" name="TextBox 19"/>
          <p:cNvSpPr txBox="1"/>
          <p:nvPr/>
        </p:nvSpPr>
        <p:spPr>
          <a:xfrm>
            <a:off x="3135784" y="2130219"/>
            <a:ext cx="426720" cy="341632"/>
          </a:xfrm>
          <a:prstGeom prst="rect">
            <a:avLst/>
          </a:prstGeom>
          <a:solidFill>
            <a:srgbClr val="FFFF00"/>
          </a:solidFill>
        </p:spPr>
        <p:txBody>
          <a:bodyPr wrap="none" rtlCol="0">
            <a:spAutoFit/>
          </a:bodyPr>
          <a:lstStyle/>
          <a:p>
            <a:r>
              <a:rPr lang="en-US" altLang="zh-CN" sz="1620" i="1" dirty="0" err="1">
                <a:solidFill>
                  <a:prstClr val="black"/>
                </a:solidFill>
              </a:rPr>
              <a:t>dZ</a:t>
            </a:r>
            <a:endParaRPr lang="en-US" sz="1620" i="1" dirty="0">
              <a:solidFill>
                <a:prstClr val="black"/>
              </a:solidFill>
            </a:endParaRPr>
          </a:p>
        </p:txBody>
      </p:sp>
      <p:sp>
        <p:nvSpPr>
          <p:cNvPr id="21" name="TextBox 20"/>
          <p:cNvSpPr txBox="1"/>
          <p:nvPr/>
        </p:nvSpPr>
        <p:spPr>
          <a:xfrm>
            <a:off x="7027569" y="2138583"/>
            <a:ext cx="426720" cy="341632"/>
          </a:xfrm>
          <a:prstGeom prst="rect">
            <a:avLst/>
          </a:prstGeom>
          <a:solidFill>
            <a:srgbClr val="FFFF00"/>
          </a:solidFill>
        </p:spPr>
        <p:txBody>
          <a:bodyPr wrap="none" rtlCol="0">
            <a:spAutoFit/>
          </a:bodyPr>
          <a:lstStyle/>
          <a:p>
            <a:r>
              <a:rPr lang="en-US" altLang="zh-CN" sz="1620" i="1" dirty="0" err="1">
                <a:solidFill>
                  <a:prstClr val="black"/>
                </a:solidFill>
              </a:rPr>
              <a:t>dZ</a:t>
            </a:r>
            <a:endParaRPr lang="en-US" sz="1620" i="1" dirty="0">
              <a:solidFill>
                <a:prstClr val="black"/>
              </a:solidFill>
            </a:endParaRPr>
          </a:p>
        </p:txBody>
      </p:sp>
      <p:graphicFrame>
        <p:nvGraphicFramePr>
          <p:cNvPr id="22" name="Table 21">
            <a:extLst>
              <a:ext uri="{FF2B5EF4-FFF2-40B4-BE49-F238E27FC236}">
                <a16:creationId xmlns:a16="http://schemas.microsoft.com/office/drawing/2014/main" id="{513227B2-D9C9-1B4B-8FF2-364B69FBBF42}"/>
              </a:ext>
            </a:extLst>
          </p:cNvPr>
          <p:cNvGraphicFramePr>
            <a:graphicFrameLocks noGrp="1"/>
          </p:cNvGraphicFramePr>
          <p:nvPr/>
        </p:nvGraphicFramePr>
        <p:xfrm>
          <a:off x="4196572" y="3635186"/>
          <a:ext cx="4836668" cy="1499616"/>
        </p:xfrm>
        <a:graphic>
          <a:graphicData uri="http://schemas.openxmlformats.org/drawingml/2006/table">
            <a:tbl>
              <a:tblPr firstRow="1" bandRow="1">
                <a:tableStyleId>{5C22544A-7EE6-4342-B048-85BDC9FD1C3A}</a:tableStyleId>
              </a:tblPr>
              <a:tblGrid>
                <a:gridCol w="2268252">
                  <a:extLst>
                    <a:ext uri="{9D8B030D-6E8A-4147-A177-3AD203B41FA5}">
                      <a16:colId xmlns:a16="http://schemas.microsoft.com/office/drawing/2014/main" val="315085681"/>
                    </a:ext>
                  </a:extLst>
                </a:gridCol>
                <a:gridCol w="1272272">
                  <a:extLst>
                    <a:ext uri="{9D8B030D-6E8A-4147-A177-3AD203B41FA5}">
                      <a16:colId xmlns:a16="http://schemas.microsoft.com/office/drawing/2014/main" val="1422869712"/>
                    </a:ext>
                  </a:extLst>
                </a:gridCol>
                <a:gridCol w="1296144">
                  <a:extLst>
                    <a:ext uri="{9D8B030D-6E8A-4147-A177-3AD203B41FA5}">
                      <a16:colId xmlns:a16="http://schemas.microsoft.com/office/drawing/2014/main" val="2763318578"/>
                    </a:ext>
                  </a:extLst>
                </a:gridCol>
              </a:tblGrid>
              <a:tr h="249936">
                <a:tc>
                  <a:txBody>
                    <a:bodyPr/>
                    <a:lstStyle/>
                    <a:p>
                      <a:endParaRPr lang="en-US" sz="1100" dirty="0">
                        <a:latin typeface="Calibri" panose="020F0502020204030204" pitchFamily="34" charset="0"/>
                        <a:ea typeface="Calibri" panose="020F0502020204030204" pitchFamily="34" charset="0"/>
                        <a:cs typeface="Calibri" panose="020F0502020204030204" pitchFamily="34" charset="0"/>
                      </a:endParaRPr>
                    </a:p>
                  </a:txBody>
                  <a:tcPr marL="82296" marR="82296" marT="41148" marB="41148" anchor="ctr"/>
                </a:tc>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Initial</a:t>
                      </a:r>
                    </a:p>
                  </a:txBody>
                  <a:tcPr marL="82296" marR="82296" marT="41148" marB="41148" anchor="ctr"/>
                </a:tc>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After tuning</a:t>
                      </a:r>
                    </a:p>
                  </a:txBody>
                  <a:tcPr marL="82296" marR="82296" marT="41148" marB="41148" anchor="ctr"/>
                </a:tc>
                <a:extLst>
                  <a:ext uri="{0D108BD9-81ED-4DB2-BD59-A6C34878D82A}">
                    <a16:rowId xmlns:a16="http://schemas.microsoft.com/office/drawing/2014/main" val="1236157460"/>
                  </a:ext>
                </a:extLst>
              </a:tr>
              <a:tr h="249936">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Overall ring C.O.D.</a:t>
                      </a:r>
                    </a:p>
                  </a:txBody>
                  <a:tcPr marL="82296" marR="82296" marT="41148" marB="41148" anchor="ctr"/>
                </a:tc>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H 63</a:t>
                      </a:r>
                      <a:r>
                        <a:rPr lang="zh-CN" alt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𝛍</a:t>
                      </a:r>
                      <a:r>
                        <a:rPr lang="en-US" sz="1100" dirty="0">
                          <a:latin typeface="Calibri" panose="020F0502020204030204" pitchFamily="34" charset="0"/>
                          <a:ea typeface="Calibri" panose="020F0502020204030204" pitchFamily="34" charset="0"/>
                          <a:cs typeface="Calibri" panose="020F0502020204030204" pitchFamily="34" charset="0"/>
                        </a:rPr>
                        <a:t>m, V 57</a:t>
                      </a:r>
                      <a:r>
                        <a:rPr lang="zh-CN" altLang="en-US" sz="1100" dirty="0">
                          <a:solidFill>
                            <a:schemeClr val="tx1"/>
                          </a:solidFill>
                          <a:latin typeface="Calibri" panose="020F0502020204030204" pitchFamily="34" charset="0"/>
                          <a:ea typeface="Calibri" panose="020F0502020204030204" pitchFamily="34" charset="0"/>
                          <a:cs typeface="Calibri" panose="020F0502020204030204" pitchFamily="34" charset="0"/>
                        </a:rPr>
                        <a:t>𝛍</a:t>
                      </a:r>
                      <a:r>
                        <a:rPr lang="en-US" sz="1100" dirty="0">
                          <a:latin typeface="Calibri" panose="020F0502020204030204" pitchFamily="34" charset="0"/>
                          <a:ea typeface="Calibri" panose="020F0502020204030204" pitchFamily="34" charset="0"/>
                          <a:cs typeface="Calibri" panose="020F0502020204030204" pitchFamily="34" charset="0"/>
                        </a:rPr>
                        <a:t>m</a:t>
                      </a:r>
                    </a:p>
                  </a:txBody>
                  <a:tcPr marL="82296" marR="82296" marT="41148" marB="41148" anchor="ctr"/>
                </a:tc>
                <a:tc>
                  <a:txBody>
                    <a:bodyPr/>
                    <a:lstStyle/>
                    <a:p>
                      <a:r>
                        <a:rPr 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H 49</a:t>
                      </a:r>
                      <a:r>
                        <a:rPr lang="zh-CN" alt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𝛍</a:t>
                      </a:r>
                      <a:r>
                        <a:rPr 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m, V 52</a:t>
                      </a:r>
                      <a:r>
                        <a:rPr lang="zh-CN" alt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𝛍</a:t>
                      </a:r>
                      <a:r>
                        <a:rPr 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m</a:t>
                      </a:r>
                    </a:p>
                  </a:txBody>
                  <a:tcPr marL="82296" marR="82296" marT="41148" marB="41148" anchor="ctr"/>
                </a:tc>
                <a:extLst>
                  <a:ext uri="{0D108BD9-81ED-4DB2-BD59-A6C34878D82A}">
                    <a16:rowId xmlns:a16="http://schemas.microsoft.com/office/drawing/2014/main" val="76938412"/>
                  </a:ext>
                </a:extLst>
              </a:tr>
              <a:tr h="249936">
                <a:tc>
                  <a:txBody>
                    <a:bodyPr/>
                    <a:lstStyle/>
                    <a:p>
                      <a:pPr algn="r"/>
                      <a:r>
                        <a:rPr lang="en-US" sz="1100" dirty="0">
                          <a:latin typeface="Calibri" panose="020F0502020204030204" pitchFamily="34" charset="0"/>
                          <a:ea typeface="Calibri" panose="020F0502020204030204" pitchFamily="34" charset="0"/>
                          <a:cs typeface="Calibri" panose="020F0502020204030204" pitchFamily="34" charset="0"/>
                        </a:rPr>
                        <a:t>Emittances</a:t>
                      </a:r>
                    </a:p>
                  </a:txBody>
                  <a:tcPr marL="82296" marR="82296" marT="41148" marB="41148" anchor="ctr"/>
                </a:tc>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H 180 pm, V 7 pm</a:t>
                      </a:r>
                    </a:p>
                  </a:txBody>
                  <a:tcPr marL="82296" marR="82296" marT="41148" marB="41148" anchor="ctr"/>
                </a:tc>
                <a:tc>
                  <a:txBody>
                    <a:bodyPr/>
                    <a:lstStyle/>
                    <a:p>
                      <a:r>
                        <a:rPr 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H 143 pm, V &lt; 1 pm</a:t>
                      </a:r>
                    </a:p>
                  </a:txBody>
                  <a:tcPr marL="82296" marR="82296" marT="41148" marB="41148" anchor="ctr"/>
                </a:tc>
                <a:extLst>
                  <a:ext uri="{0D108BD9-81ED-4DB2-BD59-A6C34878D82A}">
                    <a16:rowId xmlns:a16="http://schemas.microsoft.com/office/drawing/2014/main" val="1280419212"/>
                  </a:ext>
                </a:extLst>
              </a:tr>
              <a:tr h="249936">
                <a:tc>
                  <a:txBody>
                    <a:bodyPr/>
                    <a:lstStyle/>
                    <a:p>
                      <a:pPr algn="r"/>
                      <a:r>
                        <a:rPr lang="en-US" sz="1100" dirty="0">
                          <a:latin typeface="Symbol" panose="05050102010706020507" pitchFamily="18" charset="2"/>
                          <a:ea typeface="Calibri" panose="020F0502020204030204" pitchFamily="34" charset="0"/>
                          <a:cs typeface="Calibri" panose="020F0502020204030204" pitchFamily="34" charset="0"/>
                        </a:rPr>
                        <a:t>b</a:t>
                      </a:r>
                      <a:r>
                        <a:rPr lang="en-US" sz="1100" dirty="0">
                          <a:latin typeface="Calibri" panose="020F0502020204030204" pitchFamily="34" charset="0"/>
                          <a:ea typeface="Calibri" panose="020F0502020204030204" pitchFamily="34" charset="0"/>
                          <a:cs typeface="Calibri" panose="020F0502020204030204" pitchFamily="34" charset="0"/>
                        </a:rPr>
                        <a:t>-beating (fitted)</a:t>
                      </a:r>
                    </a:p>
                  </a:txBody>
                  <a:tcPr marL="82296" marR="82296" marT="41148" marB="41148" anchor="ctr"/>
                </a:tc>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H 5%, V 12.9% </a:t>
                      </a:r>
                    </a:p>
                  </a:txBody>
                  <a:tcPr marL="82296" marR="82296" marT="41148" marB="41148" anchor="ctr"/>
                </a:tc>
                <a:tc>
                  <a:txBody>
                    <a:bodyPr/>
                    <a:lstStyle/>
                    <a:p>
                      <a:r>
                        <a:rPr 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H 0.5% , V 0.5% </a:t>
                      </a:r>
                    </a:p>
                  </a:txBody>
                  <a:tcPr marL="82296" marR="82296" marT="41148" marB="41148" anchor="ctr"/>
                </a:tc>
                <a:extLst>
                  <a:ext uri="{0D108BD9-81ED-4DB2-BD59-A6C34878D82A}">
                    <a16:rowId xmlns:a16="http://schemas.microsoft.com/office/drawing/2014/main" val="219109730"/>
                  </a:ext>
                </a:extLst>
              </a:tr>
              <a:tr h="249936">
                <a:tc>
                  <a:txBody>
                    <a:bodyPr/>
                    <a:lstStyle/>
                    <a:p>
                      <a:pPr algn="r"/>
                      <a:r>
                        <a:rPr lang="en-US" sz="1100" dirty="0" err="1">
                          <a:latin typeface="Symbol" panose="05050102010706020507" pitchFamily="18" charset="2"/>
                          <a:ea typeface="Calibri" panose="020F0502020204030204" pitchFamily="34" charset="0"/>
                          <a:cs typeface="Calibri" panose="020F0502020204030204" pitchFamily="34" charset="0"/>
                        </a:rPr>
                        <a:t>D</a:t>
                      </a:r>
                      <a:r>
                        <a:rPr lang="en-US" sz="1100" dirty="0" err="1">
                          <a:latin typeface="Calibri" panose="020F0502020204030204" pitchFamily="34" charset="0"/>
                          <a:ea typeface="Calibri" panose="020F0502020204030204" pitchFamily="34" charset="0"/>
                          <a:cs typeface="Calibri" panose="020F0502020204030204" pitchFamily="34" charset="0"/>
                        </a:rPr>
                        <a:t>Dispersion</a:t>
                      </a:r>
                      <a:r>
                        <a:rPr lang="en-US" sz="1100" dirty="0">
                          <a:latin typeface="Calibri" panose="020F0502020204030204" pitchFamily="34" charset="0"/>
                          <a:ea typeface="Calibri" panose="020F0502020204030204" pitchFamily="34" charset="0"/>
                          <a:cs typeface="Calibri" panose="020F0502020204030204" pitchFamily="34" charset="0"/>
                        </a:rPr>
                        <a:t> peak</a:t>
                      </a:r>
                    </a:p>
                  </a:txBody>
                  <a:tcPr marL="82296" marR="82296" marT="41148" marB="41148" anchor="ctr"/>
                </a:tc>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H 10 mm, V 5 mm</a:t>
                      </a:r>
                    </a:p>
                  </a:txBody>
                  <a:tcPr marL="82296" marR="82296" marT="41148" marB="41148" anchor="ctr"/>
                </a:tc>
                <a:tc>
                  <a:txBody>
                    <a:bodyPr/>
                    <a:lstStyle/>
                    <a:p>
                      <a:r>
                        <a:rPr 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H 3 mm, V  3mm</a:t>
                      </a:r>
                    </a:p>
                  </a:txBody>
                  <a:tcPr marL="82296" marR="82296" marT="41148" marB="41148" anchor="ctr"/>
                </a:tc>
                <a:extLst>
                  <a:ext uri="{0D108BD9-81ED-4DB2-BD59-A6C34878D82A}">
                    <a16:rowId xmlns:a16="http://schemas.microsoft.com/office/drawing/2014/main" val="3803069251"/>
                  </a:ext>
                </a:extLst>
              </a:tr>
              <a:tr h="249936">
                <a:tc>
                  <a:txBody>
                    <a:bodyPr/>
                    <a:lstStyle/>
                    <a:p>
                      <a:pPr algn="r"/>
                      <a:r>
                        <a:rPr lang="en-US" sz="1100" dirty="0" err="1">
                          <a:latin typeface="Calibri" panose="020F0502020204030204" pitchFamily="34" charset="0"/>
                          <a:ea typeface="Calibri" panose="020F0502020204030204" pitchFamily="34" charset="0"/>
                          <a:cs typeface="Calibri" panose="020F0502020204030204" pitchFamily="34" charset="0"/>
                        </a:rPr>
                        <a:t>Touschek</a:t>
                      </a:r>
                      <a:r>
                        <a:rPr lang="en-US" sz="1100" dirty="0">
                          <a:latin typeface="Calibri" panose="020F0502020204030204" pitchFamily="34" charset="0"/>
                          <a:ea typeface="Calibri" panose="020F0502020204030204" pitchFamily="34" charset="0"/>
                          <a:cs typeface="Calibri" panose="020F0502020204030204" pitchFamily="34" charset="0"/>
                        </a:rPr>
                        <a:t> L.T. @ 200mA, </a:t>
                      </a:r>
                      <a:r>
                        <a:rPr lang="en-US" sz="1100" i="1" dirty="0" err="1">
                          <a:latin typeface="Symbol" panose="05050102010706020507" pitchFamily="18" charset="2"/>
                          <a:ea typeface="Calibri" panose="020F0502020204030204" pitchFamily="34" charset="0"/>
                          <a:cs typeface="Calibri" panose="020F0502020204030204" pitchFamily="34" charset="0"/>
                        </a:rPr>
                        <a:t>e</a:t>
                      </a:r>
                      <a:r>
                        <a:rPr lang="en-US" sz="1100" baseline="-25000" dirty="0" err="1">
                          <a:latin typeface="Calibri" panose="020F0502020204030204" pitchFamily="34" charset="0"/>
                          <a:ea typeface="Calibri" panose="020F0502020204030204" pitchFamily="34" charset="0"/>
                          <a:cs typeface="Calibri" panose="020F0502020204030204" pitchFamily="34" charset="0"/>
                        </a:rPr>
                        <a:t>y</a:t>
                      </a:r>
                      <a:r>
                        <a:rPr lang="en-US" sz="1100" dirty="0">
                          <a:latin typeface="Calibri" panose="020F0502020204030204" pitchFamily="34" charset="0"/>
                          <a:ea typeface="Calibri" panose="020F0502020204030204" pitchFamily="34" charset="0"/>
                          <a:cs typeface="Calibri" panose="020F0502020204030204" pitchFamily="34" charset="0"/>
                        </a:rPr>
                        <a:t>=10pm </a:t>
                      </a:r>
                    </a:p>
                  </a:txBody>
                  <a:tcPr marL="82296" marR="82296" marT="41148" marB="41148" anchor="ctr"/>
                </a:tc>
                <a:tc>
                  <a:txBody>
                    <a:bodyPr/>
                    <a:lstStyle/>
                    <a:p>
                      <a:r>
                        <a:rPr lang="en-US" sz="1100" dirty="0">
                          <a:latin typeface="Calibri" panose="020F0502020204030204" pitchFamily="34" charset="0"/>
                          <a:ea typeface="Calibri" panose="020F0502020204030204" pitchFamily="34" charset="0"/>
                          <a:cs typeface="Calibri" panose="020F0502020204030204" pitchFamily="34" charset="0"/>
                        </a:rPr>
                        <a:t>24 </a:t>
                      </a:r>
                      <a:r>
                        <a:rPr lang="en-US" sz="1100" dirty="0" err="1">
                          <a:latin typeface="Calibri" panose="020F0502020204030204" pitchFamily="34" charset="0"/>
                          <a:ea typeface="Calibri" panose="020F0502020204030204" pitchFamily="34" charset="0"/>
                          <a:cs typeface="Calibri" panose="020F0502020204030204" pitchFamily="34" charset="0"/>
                        </a:rPr>
                        <a:t>hrs</a:t>
                      </a:r>
                      <a:endParaRPr lang="en-US" sz="1100" dirty="0">
                        <a:latin typeface="Calibri" panose="020F0502020204030204" pitchFamily="34" charset="0"/>
                        <a:ea typeface="Calibri" panose="020F0502020204030204" pitchFamily="34" charset="0"/>
                        <a:cs typeface="Calibri" panose="020F0502020204030204" pitchFamily="34" charset="0"/>
                      </a:endParaRPr>
                    </a:p>
                  </a:txBody>
                  <a:tcPr marL="82296" marR="82296" marT="41148" marB="41148" anchor="ctr"/>
                </a:tc>
                <a:tc>
                  <a:txBody>
                    <a:bodyPr/>
                    <a:lstStyle/>
                    <a:p>
                      <a:r>
                        <a:rPr lang="en-US" sz="1100" dirty="0">
                          <a:solidFill>
                            <a:srgbClr val="C00000"/>
                          </a:solidFill>
                          <a:latin typeface="Calibri" panose="020F0502020204030204" pitchFamily="34" charset="0"/>
                          <a:ea typeface="Calibri" panose="020F0502020204030204" pitchFamily="34" charset="0"/>
                          <a:cs typeface="Calibri" panose="020F0502020204030204" pitchFamily="34" charset="0"/>
                        </a:rPr>
                        <a:t>30 </a:t>
                      </a:r>
                      <a:r>
                        <a:rPr lang="en-US" sz="1100" dirty="0" err="1">
                          <a:solidFill>
                            <a:srgbClr val="C00000"/>
                          </a:solidFill>
                          <a:latin typeface="Calibri" panose="020F0502020204030204" pitchFamily="34" charset="0"/>
                          <a:ea typeface="Calibri" panose="020F0502020204030204" pitchFamily="34" charset="0"/>
                          <a:cs typeface="Calibri" panose="020F0502020204030204" pitchFamily="34" charset="0"/>
                        </a:rPr>
                        <a:t>hrs</a:t>
                      </a:r>
                      <a:endParaRPr lang="en-US" sz="1100" dirty="0">
                        <a:solidFill>
                          <a:srgbClr val="C00000"/>
                        </a:solidFill>
                        <a:latin typeface="Calibri" panose="020F0502020204030204" pitchFamily="34" charset="0"/>
                        <a:ea typeface="Calibri" panose="020F0502020204030204" pitchFamily="34" charset="0"/>
                        <a:cs typeface="Calibri" panose="020F0502020204030204" pitchFamily="34" charset="0"/>
                      </a:endParaRPr>
                    </a:p>
                  </a:txBody>
                  <a:tcPr marL="82296" marR="82296" marT="41148" marB="41148" anchor="ctr"/>
                </a:tc>
                <a:extLst>
                  <a:ext uri="{0D108BD9-81ED-4DB2-BD59-A6C34878D82A}">
                    <a16:rowId xmlns:a16="http://schemas.microsoft.com/office/drawing/2014/main" val="2070293365"/>
                  </a:ext>
                </a:extLst>
              </a:tr>
            </a:tbl>
          </a:graphicData>
        </a:graphic>
      </p:graphicFrame>
      <p:graphicFrame>
        <p:nvGraphicFramePr>
          <p:cNvPr id="24" name="Table 23">
            <a:extLst>
              <a:ext uri="{FF2B5EF4-FFF2-40B4-BE49-F238E27FC236}">
                <a16:creationId xmlns:a16="http://schemas.microsoft.com/office/drawing/2014/main" id="{B61FC5FA-34CD-4A5D-92CC-5509776B6CCF}"/>
              </a:ext>
            </a:extLst>
          </p:cNvPr>
          <p:cNvGraphicFramePr>
            <a:graphicFrameLocks noGrp="1"/>
          </p:cNvGraphicFramePr>
          <p:nvPr/>
        </p:nvGraphicFramePr>
        <p:xfrm>
          <a:off x="1108301" y="3631762"/>
          <a:ext cx="2999594" cy="1818906"/>
        </p:xfrm>
        <a:graphic>
          <a:graphicData uri="http://schemas.openxmlformats.org/drawingml/2006/table">
            <a:tbl>
              <a:tblPr firstRow="1" firstCol="1" bandRow="1"/>
              <a:tblGrid>
                <a:gridCol w="1573834">
                  <a:extLst>
                    <a:ext uri="{9D8B030D-6E8A-4147-A177-3AD203B41FA5}">
                      <a16:colId xmlns:a16="http://schemas.microsoft.com/office/drawing/2014/main" val="1767897536"/>
                    </a:ext>
                  </a:extLst>
                </a:gridCol>
                <a:gridCol w="712880">
                  <a:extLst>
                    <a:ext uri="{9D8B030D-6E8A-4147-A177-3AD203B41FA5}">
                      <a16:colId xmlns:a16="http://schemas.microsoft.com/office/drawing/2014/main" val="1838415498"/>
                    </a:ext>
                  </a:extLst>
                </a:gridCol>
                <a:gridCol w="712880">
                  <a:extLst>
                    <a:ext uri="{9D8B030D-6E8A-4147-A177-3AD203B41FA5}">
                      <a16:colId xmlns:a16="http://schemas.microsoft.com/office/drawing/2014/main" val="3250822526"/>
                    </a:ext>
                  </a:extLst>
                </a:gridCol>
              </a:tblGrid>
              <a:tr h="230953">
                <a:tc>
                  <a:txBody>
                    <a:bodyPr/>
                    <a:lstStyle>
                      <a:lvl1pPr marL="0" algn="l" defTabSz="914400" rtl="0" eaLnBrk="1" latinLnBrk="0" hangingPunct="1">
                        <a:defRPr sz="1800" b="1" kern="1200">
                          <a:solidFill>
                            <a:schemeClr val="lt1"/>
                          </a:solidFill>
                          <a:latin typeface="Arial"/>
                          <a:ea typeface=""/>
                          <a:cs typeface=""/>
                        </a:defRPr>
                      </a:lvl1pPr>
                      <a:lvl2pPr marL="457200" algn="l" defTabSz="914400" rtl="0" eaLnBrk="1" latinLnBrk="0" hangingPunct="1">
                        <a:defRPr sz="1800" b="1" kern="1200">
                          <a:solidFill>
                            <a:schemeClr val="lt1"/>
                          </a:solidFill>
                          <a:latin typeface="Arial"/>
                          <a:ea typeface=""/>
                          <a:cs typeface=""/>
                        </a:defRPr>
                      </a:lvl2pPr>
                      <a:lvl3pPr marL="914400" algn="l" defTabSz="914400" rtl="0" eaLnBrk="1" latinLnBrk="0" hangingPunct="1">
                        <a:defRPr sz="1800" b="1" kern="1200">
                          <a:solidFill>
                            <a:schemeClr val="lt1"/>
                          </a:solidFill>
                          <a:latin typeface="Arial"/>
                          <a:ea typeface=""/>
                          <a:cs typeface=""/>
                        </a:defRPr>
                      </a:lvl3pPr>
                      <a:lvl4pPr marL="1371600" algn="l" defTabSz="914400" rtl="0" eaLnBrk="1" latinLnBrk="0" hangingPunct="1">
                        <a:defRPr sz="1800" b="1" kern="1200">
                          <a:solidFill>
                            <a:schemeClr val="lt1"/>
                          </a:solidFill>
                          <a:latin typeface="Arial"/>
                          <a:ea typeface=""/>
                          <a:cs typeface=""/>
                        </a:defRPr>
                      </a:lvl4pPr>
                      <a:lvl5pPr marL="1828800" algn="l" defTabSz="914400" rtl="0" eaLnBrk="1" latinLnBrk="0" hangingPunct="1">
                        <a:defRPr sz="1800" b="1" kern="1200">
                          <a:solidFill>
                            <a:schemeClr val="lt1"/>
                          </a:solidFill>
                          <a:latin typeface="Arial"/>
                          <a:ea typeface=""/>
                          <a:cs typeface=""/>
                        </a:defRPr>
                      </a:lvl5pPr>
                      <a:lvl6pPr marL="2286000" algn="l" defTabSz="914400" rtl="0" eaLnBrk="1" latinLnBrk="0" hangingPunct="1">
                        <a:defRPr sz="1800" b="1" kern="1200">
                          <a:solidFill>
                            <a:schemeClr val="lt1"/>
                          </a:solidFill>
                          <a:latin typeface="Arial"/>
                          <a:ea typeface=""/>
                          <a:cs typeface=""/>
                        </a:defRPr>
                      </a:lvl6pPr>
                      <a:lvl7pPr marL="2743200" algn="l" defTabSz="914400" rtl="0" eaLnBrk="1" latinLnBrk="0" hangingPunct="1">
                        <a:defRPr sz="1800" b="1" kern="1200">
                          <a:solidFill>
                            <a:schemeClr val="lt1"/>
                          </a:solidFill>
                          <a:latin typeface="Arial"/>
                          <a:ea typeface=""/>
                          <a:cs typeface=""/>
                        </a:defRPr>
                      </a:lvl7pPr>
                      <a:lvl8pPr marL="3200400" algn="l" defTabSz="914400" rtl="0" eaLnBrk="1" latinLnBrk="0" hangingPunct="1">
                        <a:defRPr sz="1800" b="1" kern="1200">
                          <a:solidFill>
                            <a:schemeClr val="lt1"/>
                          </a:solidFill>
                          <a:latin typeface="Arial"/>
                          <a:ea typeface=""/>
                          <a:cs typeface=""/>
                        </a:defRPr>
                      </a:lvl8pPr>
                      <a:lvl9pPr marL="3657600" algn="l" defTabSz="914400" rtl="0" eaLnBrk="1" latinLnBrk="0" hangingPunct="1">
                        <a:defRPr sz="1800" b="1" kern="1200">
                          <a:solidFill>
                            <a:schemeClr val="lt1"/>
                          </a:solidFill>
                          <a:latin typeface="Arial"/>
                          <a:ea typeface=""/>
                          <a:cs typeface=""/>
                        </a:defRPr>
                      </a:lvl9pPr>
                    </a:lstStyle>
                    <a:p>
                      <a:pPr>
                        <a:spcAft>
                          <a:spcPts val="0"/>
                        </a:spcAft>
                      </a:pPr>
                      <a:endParaRPr lang="en-US" sz="800" dirty="0">
                        <a:effectLst/>
                        <a:latin typeface="Times New Roman" panose="02020603050405020304" pitchFamily="18" charset="0"/>
                      </a:endParaRPr>
                    </a:p>
                  </a:txBody>
                  <a:tcPr marL="61722" marR="61722" marT="0" marB="0">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132577"/>
                    </a:solidFill>
                  </a:tcPr>
                </a:tc>
                <a:tc>
                  <a:txBody>
                    <a:bodyPr/>
                    <a:lstStyle>
                      <a:lvl1pPr marL="0" algn="l" defTabSz="914400" rtl="0" eaLnBrk="1" latinLnBrk="0" hangingPunct="1">
                        <a:defRPr sz="1800" b="1" kern="1200">
                          <a:solidFill>
                            <a:schemeClr val="lt1"/>
                          </a:solidFill>
                          <a:latin typeface="Arial"/>
                          <a:ea typeface=""/>
                          <a:cs typeface=""/>
                        </a:defRPr>
                      </a:lvl1pPr>
                      <a:lvl2pPr marL="457200" algn="l" defTabSz="914400" rtl="0" eaLnBrk="1" latinLnBrk="0" hangingPunct="1">
                        <a:defRPr sz="1800" b="1" kern="1200">
                          <a:solidFill>
                            <a:schemeClr val="lt1"/>
                          </a:solidFill>
                          <a:latin typeface="Arial"/>
                          <a:ea typeface=""/>
                          <a:cs typeface=""/>
                        </a:defRPr>
                      </a:lvl2pPr>
                      <a:lvl3pPr marL="914400" algn="l" defTabSz="914400" rtl="0" eaLnBrk="1" latinLnBrk="0" hangingPunct="1">
                        <a:defRPr sz="1800" b="1" kern="1200">
                          <a:solidFill>
                            <a:schemeClr val="lt1"/>
                          </a:solidFill>
                          <a:latin typeface="Arial"/>
                          <a:ea typeface=""/>
                          <a:cs typeface=""/>
                        </a:defRPr>
                      </a:lvl3pPr>
                      <a:lvl4pPr marL="1371600" algn="l" defTabSz="914400" rtl="0" eaLnBrk="1" latinLnBrk="0" hangingPunct="1">
                        <a:defRPr sz="1800" b="1" kern="1200">
                          <a:solidFill>
                            <a:schemeClr val="lt1"/>
                          </a:solidFill>
                          <a:latin typeface="Arial"/>
                          <a:ea typeface=""/>
                          <a:cs typeface=""/>
                        </a:defRPr>
                      </a:lvl4pPr>
                      <a:lvl5pPr marL="1828800" algn="l" defTabSz="914400" rtl="0" eaLnBrk="1" latinLnBrk="0" hangingPunct="1">
                        <a:defRPr sz="1800" b="1" kern="1200">
                          <a:solidFill>
                            <a:schemeClr val="lt1"/>
                          </a:solidFill>
                          <a:latin typeface="Arial"/>
                          <a:ea typeface=""/>
                          <a:cs typeface=""/>
                        </a:defRPr>
                      </a:lvl5pPr>
                      <a:lvl6pPr marL="2286000" algn="l" defTabSz="914400" rtl="0" eaLnBrk="1" latinLnBrk="0" hangingPunct="1">
                        <a:defRPr sz="1800" b="1" kern="1200">
                          <a:solidFill>
                            <a:schemeClr val="lt1"/>
                          </a:solidFill>
                          <a:latin typeface="Arial"/>
                          <a:ea typeface=""/>
                          <a:cs typeface=""/>
                        </a:defRPr>
                      </a:lvl6pPr>
                      <a:lvl7pPr marL="2743200" algn="l" defTabSz="914400" rtl="0" eaLnBrk="1" latinLnBrk="0" hangingPunct="1">
                        <a:defRPr sz="1800" b="1" kern="1200">
                          <a:solidFill>
                            <a:schemeClr val="lt1"/>
                          </a:solidFill>
                          <a:latin typeface="Arial"/>
                          <a:ea typeface=""/>
                          <a:cs typeface=""/>
                        </a:defRPr>
                      </a:lvl7pPr>
                      <a:lvl8pPr marL="3200400" algn="l" defTabSz="914400" rtl="0" eaLnBrk="1" latinLnBrk="0" hangingPunct="1">
                        <a:defRPr sz="1800" b="1" kern="1200">
                          <a:solidFill>
                            <a:schemeClr val="lt1"/>
                          </a:solidFill>
                          <a:latin typeface="Arial"/>
                          <a:ea typeface=""/>
                          <a:cs typeface=""/>
                        </a:defRPr>
                      </a:lvl8pPr>
                      <a:lvl9pPr marL="3657600" algn="l" defTabSz="914400" rtl="0" eaLnBrk="1" latinLnBrk="0" hangingPunct="1">
                        <a:defRPr sz="1800" b="1" kern="1200">
                          <a:solidFill>
                            <a:schemeClr val="lt1"/>
                          </a:solidFill>
                          <a:latin typeface="Arial"/>
                          <a:ea typeface=""/>
                          <a:cs typeface=""/>
                        </a:defRPr>
                      </a:lvl9pPr>
                    </a:lstStyle>
                    <a:p>
                      <a:pPr algn="ctr">
                        <a:spcAft>
                          <a:spcPts val="0"/>
                        </a:spcAft>
                      </a:pPr>
                      <a:r>
                        <a:rPr lang="en-US" sz="1000" i="1" dirty="0" err="1">
                          <a:effectLst/>
                          <a:latin typeface="Calibri" panose="020F0502020204030204" pitchFamily="34" charset="0"/>
                          <a:ea typeface="Calibri" panose="020F0502020204030204" pitchFamily="34" charset="0"/>
                          <a:cs typeface="Calibri" panose="020F0502020204030204" pitchFamily="34" charset="0"/>
                        </a:rPr>
                        <a:t>dR</a:t>
                      </a:r>
                      <a:r>
                        <a:rPr lang="en-US" sz="1000" i="1" dirty="0">
                          <a:effectLst/>
                          <a:latin typeface="Calibri" panose="020F0502020204030204" pitchFamily="34" charset="0"/>
                          <a:ea typeface="Calibri" panose="020F0502020204030204" pitchFamily="34" charset="0"/>
                          <a:cs typeface="Calibri" panose="020F0502020204030204" pitchFamily="34" charset="0"/>
                        </a:rPr>
                        <a:t> </a:t>
                      </a:r>
                      <a:r>
                        <a:rPr lang="en-US" sz="1000" i="0" dirty="0">
                          <a:effectLst/>
                          <a:latin typeface="Calibri" panose="020F0502020204030204" pitchFamily="34" charset="0"/>
                          <a:ea typeface="Calibri" panose="020F0502020204030204" pitchFamily="34" charset="0"/>
                          <a:cs typeface="Calibri" panose="020F0502020204030204" pitchFamily="34" charset="0"/>
                        </a:rPr>
                        <a:t>(</a:t>
                      </a:r>
                      <a:r>
                        <a:rPr lang="en-US" sz="1000" dirty="0">
                          <a:effectLst/>
                          <a:latin typeface="Calibri" panose="020F0502020204030204" pitchFamily="34" charset="0"/>
                          <a:ea typeface="Calibri" panose="020F0502020204030204" pitchFamily="34" charset="0"/>
                          <a:cs typeface="Calibri" panose="020F0502020204030204" pitchFamily="34" charset="0"/>
                        </a:rPr>
                        <a:t>mm)</a:t>
                      </a:r>
                    </a:p>
                  </a:txBody>
                  <a:tcPr marL="61722" marR="61722"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132577"/>
                    </a:solidFill>
                  </a:tcPr>
                </a:tc>
                <a:tc>
                  <a:txBody>
                    <a:bodyPr/>
                    <a:lstStyle>
                      <a:lvl1pPr marL="0" algn="l" defTabSz="914400" rtl="0" eaLnBrk="1" latinLnBrk="0" hangingPunct="1">
                        <a:defRPr sz="1800" b="1" kern="1200">
                          <a:solidFill>
                            <a:schemeClr val="lt1"/>
                          </a:solidFill>
                          <a:latin typeface="Arial"/>
                          <a:ea typeface=""/>
                          <a:cs typeface=""/>
                        </a:defRPr>
                      </a:lvl1pPr>
                      <a:lvl2pPr marL="457200" algn="l" defTabSz="914400" rtl="0" eaLnBrk="1" latinLnBrk="0" hangingPunct="1">
                        <a:defRPr sz="1800" b="1" kern="1200">
                          <a:solidFill>
                            <a:schemeClr val="lt1"/>
                          </a:solidFill>
                          <a:latin typeface="Arial"/>
                          <a:ea typeface=""/>
                          <a:cs typeface=""/>
                        </a:defRPr>
                      </a:lvl2pPr>
                      <a:lvl3pPr marL="914400" algn="l" defTabSz="914400" rtl="0" eaLnBrk="1" latinLnBrk="0" hangingPunct="1">
                        <a:defRPr sz="1800" b="1" kern="1200">
                          <a:solidFill>
                            <a:schemeClr val="lt1"/>
                          </a:solidFill>
                          <a:latin typeface="Arial"/>
                          <a:ea typeface=""/>
                          <a:cs typeface=""/>
                        </a:defRPr>
                      </a:lvl3pPr>
                      <a:lvl4pPr marL="1371600" algn="l" defTabSz="914400" rtl="0" eaLnBrk="1" latinLnBrk="0" hangingPunct="1">
                        <a:defRPr sz="1800" b="1" kern="1200">
                          <a:solidFill>
                            <a:schemeClr val="lt1"/>
                          </a:solidFill>
                          <a:latin typeface="Arial"/>
                          <a:ea typeface=""/>
                          <a:cs typeface=""/>
                        </a:defRPr>
                      </a:lvl4pPr>
                      <a:lvl5pPr marL="1828800" algn="l" defTabSz="914400" rtl="0" eaLnBrk="1" latinLnBrk="0" hangingPunct="1">
                        <a:defRPr sz="1800" b="1" kern="1200">
                          <a:solidFill>
                            <a:schemeClr val="lt1"/>
                          </a:solidFill>
                          <a:latin typeface="Arial"/>
                          <a:ea typeface=""/>
                          <a:cs typeface=""/>
                        </a:defRPr>
                      </a:lvl5pPr>
                      <a:lvl6pPr marL="2286000" algn="l" defTabSz="914400" rtl="0" eaLnBrk="1" latinLnBrk="0" hangingPunct="1">
                        <a:defRPr sz="1800" b="1" kern="1200">
                          <a:solidFill>
                            <a:schemeClr val="lt1"/>
                          </a:solidFill>
                          <a:latin typeface="Arial"/>
                          <a:ea typeface=""/>
                          <a:cs typeface=""/>
                        </a:defRPr>
                      </a:lvl6pPr>
                      <a:lvl7pPr marL="2743200" algn="l" defTabSz="914400" rtl="0" eaLnBrk="1" latinLnBrk="0" hangingPunct="1">
                        <a:defRPr sz="1800" b="1" kern="1200">
                          <a:solidFill>
                            <a:schemeClr val="lt1"/>
                          </a:solidFill>
                          <a:latin typeface="Arial"/>
                          <a:ea typeface=""/>
                          <a:cs typeface=""/>
                        </a:defRPr>
                      </a:lvl7pPr>
                      <a:lvl8pPr marL="3200400" algn="l" defTabSz="914400" rtl="0" eaLnBrk="1" latinLnBrk="0" hangingPunct="1">
                        <a:defRPr sz="1800" b="1" kern="1200">
                          <a:solidFill>
                            <a:schemeClr val="lt1"/>
                          </a:solidFill>
                          <a:latin typeface="Arial"/>
                          <a:ea typeface=""/>
                          <a:cs typeface=""/>
                        </a:defRPr>
                      </a:lvl8pPr>
                      <a:lvl9pPr marL="3657600" algn="l" defTabSz="914400" rtl="0" eaLnBrk="1" latinLnBrk="0" hangingPunct="1">
                        <a:defRPr sz="1800" b="1" kern="1200">
                          <a:solidFill>
                            <a:schemeClr val="lt1"/>
                          </a:solidFill>
                          <a:latin typeface="Arial"/>
                          <a:ea typeface=""/>
                          <a:cs typeface=""/>
                        </a:defRPr>
                      </a:lvl9pPr>
                    </a:lstStyle>
                    <a:p>
                      <a:pPr algn="ctr">
                        <a:spcAft>
                          <a:spcPts val="0"/>
                        </a:spcAft>
                      </a:pPr>
                      <a:r>
                        <a:rPr lang="en-US" sz="1000" i="1" dirty="0" err="1">
                          <a:effectLst/>
                          <a:latin typeface="Calibri" panose="020F0502020204030204" pitchFamily="34" charset="0"/>
                          <a:ea typeface="Calibri" panose="020F0502020204030204" pitchFamily="34" charset="0"/>
                          <a:cs typeface="Calibri" panose="020F0502020204030204" pitchFamily="34" charset="0"/>
                        </a:rPr>
                        <a:t>dz</a:t>
                      </a:r>
                      <a:r>
                        <a:rPr lang="en-US" sz="1000" dirty="0">
                          <a:effectLst/>
                          <a:latin typeface="Calibri" panose="020F0502020204030204" pitchFamily="34" charset="0"/>
                          <a:ea typeface="Calibri" panose="020F0502020204030204" pitchFamily="34" charset="0"/>
                          <a:cs typeface="Calibri" panose="020F0502020204030204" pitchFamily="34" charset="0"/>
                        </a:rPr>
                        <a:t> (mm)</a:t>
                      </a:r>
                    </a:p>
                  </a:txBody>
                  <a:tcPr marL="61722" marR="61722" marT="0" marB="0"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132577"/>
                    </a:solidFill>
                  </a:tcPr>
                </a:tc>
                <a:extLst>
                  <a:ext uri="{0D108BD9-81ED-4DB2-BD59-A6C34878D82A}">
                    <a16:rowId xmlns:a16="http://schemas.microsoft.com/office/drawing/2014/main" val="2810906542"/>
                  </a:ext>
                </a:extLst>
              </a:tr>
              <a:tr h="290964">
                <a:tc>
                  <a:txBody>
                    <a:bodyPr/>
                    <a:lstStyle>
                      <a:lvl1pPr marL="0" algn="l" defTabSz="914400" rtl="0" eaLnBrk="1" latinLnBrk="0" hangingPunct="1">
                        <a:defRPr sz="1800" b="1" kern="1200">
                          <a:solidFill>
                            <a:schemeClr val="lt1"/>
                          </a:solidFill>
                          <a:latin typeface="Arial"/>
                          <a:ea typeface=""/>
                          <a:cs typeface=""/>
                        </a:defRPr>
                      </a:lvl1pPr>
                      <a:lvl2pPr marL="457200" algn="l" defTabSz="914400" rtl="0" eaLnBrk="1" latinLnBrk="0" hangingPunct="1">
                        <a:defRPr sz="1800" b="1" kern="1200">
                          <a:solidFill>
                            <a:schemeClr val="lt1"/>
                          </a:solidFill>
                          <a:latin typeface="Arial"/>
                          <a:ea typeface=""/>
                          <a:cs typeface=""/>
                        </a:defRPr>
                      </a:lvl2pPr>
                      <a:lvl3pPr marL="914400" algn="l" defTabSz="914400" rtl="0" eaLnBrk="1" latinLnBrk="0" hangingPunct="1">
                        <a:defRPr sz="1800" b="1" kern="1200">
                          <a:solidFill>
                            <a:schemeClr val="lt1"/>
                          </a:solidFill>
                          <a:latin typeface="Arial"/>
                          <a:ea typeface=""/>
                          <a:cs typeface=""/>
                        </a:defRPr>
                      </a:lvl3pPr>
                      <a:lvl4pPr marL="1371600" algn="l" defTabSz="914400" rtl="0" eaLnBrk="1" latinLnBrk="0" hangingPunct="1">
                        <a:defRPr sz="1800" b="1" kern="1200">
                          <a:solidFill>
                            <a:schemeClr val="lt1"/>
                          </a:solidFill>
                          <a:latin typeface="Arial"/>
                          <a:ea typeface=""/>
                          <a:cs typeface=""/>
                        </a:defRPr>
                      </a:lvl4pPr>
                      <a:lvl5pPr marL="1828800" algn="l" defTabSz="914400" rtl="0" eaLnBrk="1" latinLnBrk="0" hangingPunct="1">
                        <a:defRPr sz="1800" b="1" kern="1200">
                          <a:solidFill>
                            <a:schemeClr val="lt1"/>
                          </a:solidFill>
                          <a:latin typeface="Arial"/>
                          <a:ea typeface=""/>
                          <a:cs typeface=""/>
                        </a:defRPr>
                      </a:lvl5pPr>
                      <a:lvl6pPr marL="2286000" algn="l" defTabSz="914400" rtl="0" eaLnBrk="1" latinLnBrk="0" hangingPunct="1">
                        <a:defRPr sz="1800" b="1" kern="1200">
                          <a:solidFill>
                            <a:schemeClr val="lt1"/>
                          </a:solidFill>
                          <a:latin typeface="Arial"/>
                          <a:ea typeface=""/>
                          <a:cs typeface=""/>
                        </a:defRPr>
                      </a:lvl6pPr>
                      <a:lvl7pPr marL="2743200" algn="l" defTabSz="914400" rtl="0" eaLnBrk="1" latinLnBrk="0" hangingPunct="1">
                        <a:defRPr sz="1800" b="1" kern="1200">
                          <a:solidFill>
                            <a:schemeClr val="lt1"/>
                          </a:solidFill>
                          <a:latin typeface="Arial"/>
                          <a:ea typeface=""/>
                          <a:cs typeface=""/>
                        </a:defRPr>
                      </a:lvl7pPr>
                      <a:lvl8pPr marL="3200400" algn="l" defTabSz="914400" rtl="0" eaLnBrk="1" latinLnBrk="0" hangingPunct="1">
                        <a:defRPr sz="1800" b="1" kern="1200">
                          <a:solidFill>
                            <a:schemeClr val="lt1"/>
                          </a:solidFill>
                          <a:latin typeface="Arial"/>
                          <a:ea typeface=""/>
                          <a:cs typeface=""/>
                        </a:defRPr>
                      </a:lvl8pPr>
                      <a:lvl9pPr marL="3657600" algn="l" defTabSz="914400" rtl="0" eaLnBrk="1" latinLnBrk="0" hangingPunct="1">
                        <a:defRPr sz="1800" b="1" kern="1200">
                          <a:solidFill>
                            <a:schemeClr val="lt1"/>
                          </a:solidFill>
                          <a:latin typeface="Arial"/>
                          <a:ea typeface=""/>
                          <a:cs typeface=""/>
                        </a:defRPr>
                      </a:lvl9pPr>
                    </a:lstStyle>
                    <a:p>
                      <a:pPr algn="r">
                        <a:spcAft>
                          <a:spcPts val="0"/>
                        </a:spcAft>
                      </a:pPr>
                      <a:r>
                        <a:rPr lang="en-US" sz="1000" i="1" dirty="0">
                          <a:effectLst/>
                          <a:latin typeface="Calibri" panose="020F0502020204030204" pitchFamily="34" charset="0"/>
                          <a:ea typeface="Calibri" panose="020F0502020204030204" pitchFamily="34" charset="0"/>
                          <a:cs typeface="Calibri" panose="020F0502020204030204" pitchFamily="34" charset="0"/>
                        </a:rPr>
                        <a:t>November 2019</a:t>
                      </a:r>
                    </a:p>
                  </a:txBody>
                  <a:tcPr marL="61722" marR="61722"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32577"/>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b="1" i="1" dirty="0">
                          <a:effectLst/>
                          <a:latin typeface="Calibri" panose="020F0502020204030204" pitchFamily="34" charset="0"/>
                          <a:ea typeface="Calibri" panose="020F0502020204030204" pitchFamily="34" charset="0"/>
                          <a:cs typeface="Calibri" panose="020F0502020204030204" pitchFamily="34" charset="0"/>
                        </a:rPr>
                        <a:t>0.039</a:t>
                      </a:r>
                    </a:p>
                  </a:txBody>
                  <a:tcPr marL="61722" marR="61722"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40000"/>
                      </a:srgbClr>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b="1" i="1" dirty="0">
                          <a:effectLst/>
                          <a:latin typeface="Calibri" panose="020F0502020204030204" pitchFamily="34" charset="0"/>
                          <a:ea typeface="Calibri" panose="020F0502020204030204" pitchFamily="34" charset="0"/>
                          <a:cs typeface="Calibri" panose="020F0502020204030204" pitchFamily="34" charset="0"/>
                        </a:rPr>
                        <a:t>0.036</a:t>
                      </a:r>
                    </a:p>
                  </a:txBody>
                  <a:tcPr marL="61722" marR="61722" marT="0" marB="0" anchor="ctr">
                    <a:lnL w="12700" cmpd="sng">
                      <a:solidFill>
                        <a:srgbClr val="FFFFFF"/>
                      </a:solidFill>
                    </a:lnL>
                    <a:lnR w="12700" cmpd="sng">
                      <a:solidFill>
                        <a:srgbClr val="FFFFFF"/>
                      </a:solidFill>
                    </a:lnR>
                    <a:lnT w="381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40000"/>
                      </a:srgbClr>
                    </a:solidFill>
                  </a:tcPr>
                </a:tc>
                <a:extLst>
                  <a:ext uri="{0D108BD9-81ED-4DB2-BD59-A6C34878D82A}">
                    <a16:rowId xmlns:a16="http://schemas.microsoft.com/office/drawing/2014/main" val="3831628419"/>
                  </a:ext>
                </a:extLst>
              </a:tr>
              <a:tr h="304800">
                <a:tc>
                  <a:txBody>
                    <a:bodyPr/>
                    <a:lstStyle>
                      <a:lvl1pPr marL="0" algn="l" defTabSz="914400" rtl="0" eaLnBrk="1" latinLnBrk="0" hangingPunct="1">
                        <a:defRPr sz="1800" b="1" kern="1200">
                          <a:solidFill>
                            <a:schemeClr val="lt1"/>
                          </a:solidFill>
                          <a:latin typeface="Arial"/>
                          <a:ea typeface=""/>
                          <a:cs typeface=""/>
                        </a:defRPr>
                      </a:lvl1pPr>
                      <a:lvl2pPr marL="457200" algn="l" defTabSz="914400" rtl="0" eaLnBrk="1" latinLnBrk="0" hangingPunct="1">
                        <a:defRPr sz="1800" b="1" kern="1200">
                          <a:solidFill>
                            <a:schemeClr val="lt1"/>
                          </a:solidFill>
                          <a:latin typeface="Arial"/>
                          <a:ea typeface=""/>
                          <a:cs typeface=""/>
                        </a:defRPr>
                      </a:lvl2pPr>
                      <a:lvl3pPr marL="914400" algn="l" defTabSz="914400" rtl="0" eaLnBrk="1" latinLnBrk="0" hangingPunct="1">
                        <a:defRPr sz="1800" b="1" kern="1200">
                          <a:solidFill>
                            <a:schemeClr val="lt1"/>
                          </a:solidFill>
                          <a:latin typeface="Arial"/>
                          <a:ea typeface=""/>
                          <a:cs typeface=""/>
                        </a:defRPr>
                      </a:lvl3pPr>
                      <a:lvl4pPr marL="1371600" algn="l" defTabSz="914400" rtl="0" eaLnBrk="1" latinLnBrk="0" hangingPunct="1">
                        <a:defRPr sz="1800" b="1" kern="1200">
                          <a:solidFill>
                            <a:schemeClr val="lt1"/>
                          </a:solidFill>
                          <a:latin typeface="Arial"/>
                          <a:ea typeface=""/>
                          <a:cs typeface=""/>
                        </a:defRPr>
                      </a:lvl4pPr>
                      <a:lvl5pPr marL="1828800" algn="l" defTabSz="914400" rtl="0" eaLnBrk="1" latinLnBrk="0" hangingPunct="1">
                        <a:defRPr sz="1800" b="1" kern="1200">
                          <a:solidFill>
                            <a:schemeClr val="lt1"/>
                          </a:solidFill>
                          <a:latin typeface="Arial"/>
                          <a:ea typeface=""/>
                          <a:cs typeface=""/>
                        </a:defRPr>
                      </a:lvl5pPr>
                      <a:lvl6pPr marL="2286000" algn="l" defTabSz="914400" rtl="0" eaLnBrk="1" latinLnBrk="0" hangingPunct="1">
                        <a:defRPr sz="1800" b="1" kern="1200">
                          <a:solidFill>
                            <a:schemeClr val="lt1"/>
                          </a:solidFill>
                          <a:latin typeface="Arial"/>
                          <a:ea typeface=""/>
                          <a:cs typeface=""/>
                        </a:defRPr>
                      </a:lvl6pPr>
                      <a:lvl7pPr marL="2743200" algn="l" defTabSz="914400" rtl="0" eaLnBrk="1" latinLnBrk="0" hangingPunct="1">
                        <a:defRPr sz="1800" b="1" kern="1200">
                          <a:solidFill>
                            <a:schemeClr val="lt1"/>
                          </a:solidFill>
                          <a:latin typeface="Arial"/>
                          <a:ea typeface=""/>
                          <a:cs typeface=""/>
                        </a:defRPr>
                      </a:lvl7pPr>
                      <a:lvl8pPr marL="3200400" algn="l" defTabSz="914400" rtl="0" eaLnBrk="1" latinLnBrk="0" hangingPunct="1">
                        <a:defRPr sz="1800" b="1" kern="1200">
                          <a:solidFill>
                            <a:schemeClr val="lt1"/>
                          </a:solidFill>
                          <a:latin typeface="Arial"/>
                          <a:ea typeface=""/>
                          <a:cs typeface=""/>
                        </a:defRPr>
                      </a:lvl8pPr>
                      <a:lvl9pPr marL="3657600" algn="l" defTabSz="914400" rtl="0" eaLnBrk="1" latinLnBrk="0" hangingPunct="1">
                        <a:defRPr sz="1800" b="1" kern="1200">
                          <a:solidFill>
                            <a:schemeClr val="lt1"/>
                          </a:solidFill>
                          <a:latin typeface="Arial"/>
                          <a:ea typeface=""/>
                          <a:cs typeface=""/>
                        </a:defRPr>
                      </a:lvl9pPr>
                    </a:lstStyle>
                    <a:p>
                      <a:pPr algn="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Summer shutdown partial realignment</a:t>
                      </a:r>
                      <a:r>
                        <a:rPr lang="zh-CN" altLang="en-US" sz="1000" baseline="0" dirty="0">
                          <a:effectLst/>
                          <a:latin typeface="Calibri" panose="020F0502020204030204" pitchFamily="34" charset="0"/>
                          <a:cs typeface="Calibri" panose="020F0502020204030204" pitchFamily="34" charset="0"/>
                        </a:rPr>
                        <a:t> </a:t>
                      </a:r>
                      <a:r>
                        <a:rPr lang="en-US" sz="1000" dirty="0">
                          <a:effectLst/>
                          <a:latin typeface="Calibri" panose="020F0502020204030204" pitchFamily="34" charset="0"/>
                          <a:ea typeface="Calibri" panose="020F0502020204030204" pitchFamily="34" charset="0"/>
                          <a:cs typeface="Calibri" panose="020F0502020204030204" pitchFamily="34" charset="0"/>
                        </a:rPr>
                        <a:t>(</a:t>
                      </a:r>
                      <a:r>
                        <a:rPr lang="en-US" altLang="zh-CN" sz="1000" dirty="0">
                          <a:effectLst/>
                          <a:latin typeface="Calibri" panose="020F0502020204030204" pitchFamily="34" charset="0"/>
                          <a:ea typeface="Calibri" panose="020F0502020204030204" pitchFamily="34" charset="0"/>
                          <a:cs typeface="Calibri" panose="020F0502020204030204" pitchFamily="34" charset="0"/>
                        </a:rPr>
                        <a:t>07/25)</a:t>
                      </a:r>
                      <a:r>
                        <a:rPr lang="en-US" sz="1000" dirty="0">
                          <a:effectLst/>
                          <a:latin typeface="Calibri" panose="020F0502020204030204" pitchFamily="34" charset="0"/>
                          <a:ea typeface="Calibri" panose="020F0502020204030204" pitchFamily="34" charset="0"/>
                          <a:cs typeface="Calibri" panose="020F0502020204030204" pitchFamily="34" charset="0"/>
                        </a:rPr>
                        <a:t> </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0.106</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20000"/>
                      </a:srgbClr>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a:effectLst/>
                          <a:latin typeface="Calibri" panose="020F0502020204030204" pitchFamily="34" charset="0"/>
                          <a:ea typeface="Calibri" panose="020F0502020204030204" pitchFamily="34" charset="0"/>
                          <a:cs typeface="Calibri" panose="020F0502020204030204" pitchFamily="34" charset="0"/>
                        </a:rPr>
                        <a:t>0.084</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20000"/>
                      </a:srgbClr>
                    </a:solidFill>
                  </a:tcPr>
                </a:tc>
                <a:extLst>
                  <a:ext uri="{0D108BD9-81ED-4DB2-BD59-A6C34878D82A}">
                    <a16:rowId xmlns:a16="http://schemas.microsoft.com/office/drawing/2014/main" val="9221112"/>
                  </a:ext>
                </a:extLst>
              </a:tr>
              <a:tr h="304800">
                <a:tc>
                  <a:txBody>
                    <a:bodyPr/>
                    <a:lstStyle>
                      <a:lvl1pPr marL="0" algn="l" defTabSz="914400" rtl="0" eaLnBrk="1" latinLnBrk="0" hangingPunct="1">
                        <a:defRPr sz="1800" b="1" kern="1200">
                          <a:solidFill>
                            <a:schemeClr val="lt1"/>
                          </a:solidFill>
                          <a:latin typeface="Arial"/>
                          <a:ea typeface=""/>
                          <a:cs typeface=""/>
                        </a:defRPr>
                      </a:lvl1pPr>
                      <a:lvl2pPr marL="457200" algn="l" defTabSz="914400" rtl="0" eaLnBrk="1" latinLnBrk="0" hangingPunct="1">
                        <a:defRPr sz="1800" b="1" kern="1200">
                          <a:solidFill>
                            <a:schemeClr val="lt1"/>
                          </a:solidFill>
                          <a:latin typeface="Arial"/>
                          <a:ea typeface=""/>
                          <a:cs typeface=""/>
                        </a:defRPr>
                      </a:lvl2pPr>
                      <a:lvl3pPr marL="914400" algn="l" defTabSz="914400" rtl="0" eaLnBrk="1" latinLnBrk="0" hangingPunct="1">
                        <a:defRPr sz="1800" b="1" kern="1200">
                          <a:solidFill>
                            <a:schemeClr val="lt1"/>
                          </a:solidFill>
                          <a:latin typeface="Arial"/>
                          <a:ea typeface=""/>
                          <a:cs typeface=""/>
                        </a:defRPr>
                      </a:lvl3pPr>
                      <a:lvl4pPr marL="1371600" algn="l" defTabSz="914400" rtl="0" eaLnBrk="1" latinLnBrk="0" hangingPunct="1">
                        <a:defRPr sz="1800" b="1" kern="1200">
                          <a:solidFill>
                            <a:schemeClr val="lt1"/>
                          </a:solidFill>
                          <a:latin typeface="Arial"/>
                          <a:ea typeface=""/>
                          <a:cs typeface=""/>
                        </a:defRPr>
                      </a:lvl4pPr>
                      <a:lvl5pPr marL="1828800" algn="l" defTabSz="914400" rtl="0" eaLnBrk="1" latinLnBrk="0" hangingPunct="1">
                        <a:defRPr sz="1800" b="1" kern="1200">
                          <a:solidFill>
                            <a:schemeClr val="lt1"/>
                          </a:solidFill>
                          <a:latin typeface="Arial"/>
                          <a:ea typeface=""/>
                          <a:cs typeface=""/>
                        </a:defRPr>
                      </a:lvl5pPr>
                      <a:lvl6pPr marL="2286000" algn="l" defTabSz="914400" rtl="0" eaLnBrk="1" latinLnBrk="0" hangingPunct="1">
                        <a:defRPr sz="1800" b="1" kern="1200">
                          <a:solidFill>
                            <a:schemeClr val="lt1"/>
                          </a:solidFill>
                          <a:latin typeface="Arial"/>
                          <a:ea typeface=""/>
                          <a:cs typeface=""/>
                        </a:defRPr>
                      </a:lvl6pPr>
                      <a:lvl7pPr marL="2743200" algn="l" defTabSz="914400" rtl="0" eaLnBrk="1" latinLnBrk="0" hangingPunct="1">
                        <a:defRPr sz="1800" b="1" kern="1200">
                          <a:solidFill>
                            <a:schemeClr val="lt1"/>
                          </a:solidFill>
                          <a:latin typeface="Arial"/>
                          <a:ea typeface=""/>
                          <a:cs typeface=""/>
                        </a:defRPr>
                      </a:lvl7pPr>
                      <a:lvl8pPr marL="3200400" algn="l" defTabSz="914400" rtl="0" eaLnBrk="1" latinLnBrk="0" hangingPunct="1">
                        <a:defRPr sz="1800" b="1" kern="1200">
                          <a:solidFill>
                            <a:schemeClr val="lt1"/>
                          </a:solidFill>
                          <a:latin typeface="Arial"/>
                          <a:ea typeface=""/>
                          <a:cs typeface=""/>
                        </a:defRPr>
                      </a:lvl8pPr>
                      <a:lvl9pPr marL="3657600" algn="l" defTabSz="914400" rtl="0" eaLnBrk="1" latinLnBrk="0" hangingPunct="1">
                        <a:defRPr sz="1800" b="1" kern="1200">
                          <a:solidFill>
                            <a:schemeClr val="lt1"/>
                          </a:solidFill>
                          <a:latin typeface="Arial"/>
                          <a:ea typeface=""/>
                          <a:cs typeface=""/>
                        </a:defRPr>
                      </a:lvl9pPr>
                    </a:lstStyle>
                    <a:p>
                      <a:pPr algn="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After first winter SD </a:t>
                      </a:r>
                    </a:p>
                    <a:p>
                      <a:pPr algn="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iteration</a:t>
                      </a:r>
                      <a:r>
                        <a:rPr lang="zh-CN" altLang="en-US" sz="1000" baseline="0" dirty="0">
                          <a:effectLst/>
                          <a:latin typeface="Calibri" panose="020F0502020204030204" pitchFamily="34" charset="0"/>
                          <a:cs typeface="Calibri" panose="020F0502020204030204" pitchFamily="34" charset="0"/>
                        </a:rPr>
                        <a:t> </a:t>
                      </a:r>
                      <a:r>
                        <a:rPr lang="en-US" sz="1000" dirty="0">
                          <a:effectLst/>
                          <a:latin typeface="Calibri" panose="020F0502020204030204" pitchFamily="34" charset="0"/>
                          <a:ea typeface="Calibri" panose="020F0502020204030204" pitchFamily="34" charset="0"/>
                          <a:cs typeface="Calibri" panose="020F0502020204030204" pitchFamily="34" charset="0"/>
                        </a:rPr>
                        <a:t>(22/12/2025)</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0.040</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40000"/>
                      </a:srgbClr>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0.040</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40000"/>
                      </a:srgbClr>
                    </a:solidFill>
                  </a:tcPr>
                </a:tc>
                <a:extLst>
                  <a:ext uri="{0D108BD9-81ED-4DB2-BD59-A6C34878D82A}">
                    <a16:rowId xmlns:a16="http://schemas.microsoft.com/office/drawing/2014/main" val="416811928"/>
                  </a:ext>
                </a:extLst>
              </a:tr>
              <a:tr h="304800">
                <a:tc>
                  <a:txBody>
                    <a:bodyPr/>
                    <a:lstStyle>
                      <a:lvl1pPr marL="0" algn="l" defTabSz="914400" rtl="0" eaLnBrk="1" latinLnBrk="0" hangingPunct="1">
                        <a:defRPr sz="1800" b="1" kern="1200">
                          <a:solidFill>
                            <a:schemeClr val="lt1"/>
                          </a:solidFill>
                          <a:latin typeface="Arial"/>
                          <a:ea typeface=""/>
                          <a:cs typeface=""/>
                        </a:defRPr>
                      </a:lvl1pPr>
                      <a:lvl2pPr marL="457200" algn="l" defTabSz="914400" rtl="0" eaLnBrk="1" latinLnBrk="0" hangingPunct="1">
                        <a:defRPr sz="1800" b="1" kern="1200">
                          <a:solidFill>
                            <a:schemeClr val="lt1"/>
                          </a:solidFill>
                          <a:latin typeface="Arial"/>
                          <a:ea typeface=""/>
                          <a:cs typeface=""/>
                        </a:defRPr>
                      </a:lvl2pPr>
                      <a:lvl3pPr marL="914400" algn="l" defTabSz="914400" rtl="0" eaLnBrk="1" latinLnBrk="0" hangingPunct="1">
                        <a:defRPr sz="1800" b="1" kern="1200">
                          <a:solidFill>
                            <a:schemeClr val="lt1"/>
                          </a:solidFill>
                          <a:latin typeface="Arial"/>
                          <a:ea typeface=""/>
                          <a:cs typeface=""/>
                        </a:defRPr>
                      </a:lvl3pPr>
                      <a:lvl4pPr marL="1371600" algn="l" defTabSz="914400" rtl="0" eaLnBrk="1" latinLnBrk="0" hangingPunct="1">
                        <a:defRPr sz="1800" b="1" kern="1200">
                          <a:solidFill>
                            <a:schemeClr val="lt1"/>
                          </a:solidFill>
                          <a:latin typeface="Arial"/>
                          <a:ea typeface=""/>
                          <a:cs typeface=""/>
                        </a:defRPr>
                      </a:lvl4pPr>
                      <a:lvl5pPr marL="1828800" algn="l" defTabSz="914400" rtl="0" eaLnBrk="1" latinLnBrk="0" hangingPunct="1">
                        <a:defRPr sz="1800" b="1" kern="1200">
                          <a:solidFill>
                            <a:schemeClr val="lt1"/>
                          </a:solidFill>
                          <a:latin typeface="Arial"/>
                          <a:ea typeface=""/>
                          <a:cs typeface=""/>
                        </a:defRPr>
                      </a:lvl5pPr>
                      <a:lvl6pPr marL="2286000" algn="l" defTabSz="914400" rtl="0" eaLnBrk="1" latinLnBrk="0" hangingPunct="1">
                        <a:defRPr sz="1800" b="1" kern="1200">
                          <a:solidFill>
                            <a:schemeClr val="lt1"/>
                          </a:solidFill>
                          <a:latin typeface="Arial"/>
                          <a:ea typeface=""/>
                          <a:cs typeface=""/>
                        </a:defRPr>
                      </a:lvl6pPr>
                      <a:lvl7pPr marL="2743200" algn="l" defTabSz="914400" rtl="0" eaLnBrk="1" latinLnBrk="0" hangingPunct="1">
                        <a:defRPr sz="1800" b="1" kern="1200">
                          <a:solidFill>
                            <a:schemeClr val="lt1"/>
                          </a:solidFill>
                          <a:latin typeface="Arial"/>
                          <a:ea typeface=""/>
                          <a:cs typeface=""/>
                        </a:defRPr>
                      </a:lvl7pPr>
                      <a:lvl8pPr marL="3200400" algn="l" defTabSz="914400" rtl="0" eaLnBrk="1" latinLnBrk="0" hangingPunct="1">
                        <a:defRPr sz="1800" b="1" kern="1200">
                          <a:solidFill>
                            <a:schemeClr val="lt1"/>
                          </a:solidFill>
                          <a:latin typeface="Arial"/>
                          <a:ea typeface=""/>
                          <a:cs typeface=""/>
                        </a:defRPr>
                      </a:lvl8pPr>
                      <a:lvl9pPr marL="3657600" algn="l" defTabSz="914400" rtl="0" eaLnBrk="1" latinLnBrk="0" hangingPunct="1">
                        <a:defRPr sz="1800" b="1" kern="1200">
                          <a:solidFill>
                            <a:schemeClr val="lt1"/>
                          </a:solidFill>
                          <a:latin typeface="Arial"/>
                          <a:ea typeface=""/>
                          <a:cs typeface=""/>
                        </a:defRPr>
                      </a:lvl9pPr>
                    </a:lstStyle>
                    <a:p>
                      <a:pPr algn="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After second winter SD </a:t>
                      </a:r>
                    </a:p>
                    <a:p>
                      <a:pPr algn="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iteration (05/01/2026)</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0.037</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20000"/>
                      </a:srgbClr>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0.034</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20000"/>
                      </a:srgbClr>
                    </a:solidFill>
                  </a:tcPr>
                </a:tc>
                <a:extLst>
                  <a:ext uri="{0D108BD9-81ED-4DB2-BD59-A6C34878D82A}">
                    <a16:rowId xmlns:a16="http://schemas.microsoft.com/office/drawing/2014/main" val="622487102"/>
                  </a:ext>
                </a:extLst>
              </a:tr>
              <a:tr h="230189">
                <a:tc rowSpan="2">
                  <a:txBody>
                    <a:bodyPr/>
                    <a:lstStyle>
                      <a:lvl1pPr marL="0" algn="l" defTabSz="914400" rtl="0" eaLnBrk="1" latinLnBrk="0" hangingPunct="1">
                        <a:defRPr sz="1800" b="1" kern="1200">
                          <a:solidFill>
                            <a:schemeClr val="lt1"/>
                          </a:solidFill>
                          <a:latin typeface="Arial"/>
                          <a:ea typeface=""/>
                          <a:cs typeface=""/>
                        </a:defRPr>
                      </a:lvl1pPr>
                      <a:lvl2pPr marL="457200" algn="l" defTabSz="914400" rtl="0" eaLnBrk="1" latinLnBrk="0" hangingPunct="1">
                        <a:defRPr sz="1800" b="1" kern="1200">
                          <a:solidFill>
                            <a:schemeClr val="lt1"/>
                          </a:solidFill>
                          <a:latin typeface="Arial"/>
                          <a:ea typeface=""/>
                          <a:cs typeface=""/>
                        </a:defRPr>
                      </a:lvl2pPr>
                      <a:lvl3pPr marL="914400" algn="l" defTabSz="914400" rtl="0" eaLnBrk="1" latinLnBrk="0" hangingPunct="1">
                        <a:defRPr sz="1800" b="1" kern="1200">
                          <a:solidFill>
                            <a:schemeClr val="lt1"/>
                          </a:solidFill>
                          <a:latin typeface="Arial"/>
                          <a:ea typeface=""/>
                          <a:cs typeface=""/>
                        </a:defRPr>
                      </a:lvl3pPr>
                      <a:lvl4pPr marL="1371600" algn="l" defTabSz="914400" rtl="0" eaLnBrk="1" latinLnBrk="0" hangingPunct="1">
                        <a:defRPr sz="1800" b="1" kern="1200">
                          <a:solidFill>
                            <a:schemeClr val="lt1"/>
                          </a:solidFill>
                          <a:latin typeface="Arial"/>
                          <a:ea typeface=""/>
                          <a:cs typeface=""/>
                        </a:defRPr>
                      </a:lvl4pPr>
                      <a:lvl5pPr marL="1828800" algn="l" defTabSz="914400" rtl="0" eaLnBrk="1" latinLnBrk="0" hangingPunct="1">
                        <a:defRPr sz="1800" b="1" kern="1200">
                          <a:solidFill>
                            <a:schemeClr val="lt1"/>
                          </a:solidFill>
                          <a:latin typeface="Arial"/>
                          <a:ea typeface=""/>
                          <a:cs typeface=""/>
                        </a:defRPr>
                      </a:lvl5pPr>
                      <a:lvl6pPr marL="2286000" algn="l" defTabSz="914400" rtl="0" eaLnBrk="1" latinLnBrk="0" hangingPunct="1">
                        <a:defRPr sz="1800" b="1" kern="1200">
                          <a:solidFill>
                            <a:schemeClr val="lt1"/>
                          </a:solidFill>
                          <a:latin typeface="Arial"/>
                          <a:ea typeface=""/>
                          <a:cs typeface=""/>
                        </a:defRPr>
                      </a:lvl6pPr>
                      <a:lvl7pPr marL="2743200" algn="l" defTabSz="914400" rtl="0" eaLnBrk="1" latinLnBrk="0" hangingPunct="1">
                        <a:defRPr sz="1800" b="1" kern="1200">
                          <a:solidFill>
                            <a:schemeClr val="lt1"/>
                          </a:solidFill>
                          <a:latin typeface="Arial"/>
                          <a:ea typeface=""/>
                          <a:cs typeface=""/>
                        </a:defRPr>
                      </a:lvl7pPr>
                      <a:lvl8pPr marL="3200400" algn="l" defTabSz="914400" rtl="0" eaLnBrk="1" latinLnBrk="0" hangingPunct="1">
                        <a:defRPr sz="1800" b="1" kern="1200">
                          <a:solidFill>
                            <a:schemeClr val="lt1"/>
                          </a:solidFill>
                          <a:latin typeface="Arial"/>
                          <a:ea typeface=""/>
                          <a:cs typeface=""/>
                        </a:defRPr>
                      </a:lvl8pPr>
                      <a:lvl9pPr marL="3657600" algn="l" defTabSz="914400" rtl="0" eaLnBrk="1" latinLnBrk="0" hangingPunct="1">
                        <a:defRPr sz="1800" b="1" kern="1200">
                          <a:solidFill>
                            <a:schemeClr val="lt1"/>
                          </a:solidFill>
                          <a:latin typeface="Arial"/>
                          <a:ea typeface=""/>
                          <a:cs typeface=""/>
                        </a:defRPr>
                      </a:lvl9pPr>
                    </a:lstStyle>
                    <a:p>
                      <a:pPr algn="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After final winter SD </a:t>
                      </a:r>
                    </a:p>
                    <a:p>
                      <a:pPr algn="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iteration</a:t>
                      </a:r>
                      <a:r>
                        <a:rPr lang="zh-CN" altLang="en-US" sz="1000" baseline="0" dirty="0">
                          <a:effectLst/>
                          <a:latin typeface="Calibri" panose="020F0502020204030204" pitchFamily="34" charset="0"/>
                          <a:cs typeface="Calibri" panose="020F0502020204030204" pitchFamily="34" charset="0"/>
                        </a:rPr>
                        <a:t> </a:t>
                      </a:r>
                      <a:r>
                        <a:rPr lang="en-US" sz="1000" dirty="0">
                          <a:effectLst/>
                          <a:latin typeface="Calibri" panose="020F0502020204030204" pitchFamily="34" charset="0"/>
                          <a:ea typeface="Calibri" panose="020F0502020204030204" pitchFamily="34" charset="0"/>
                          <a:cs typeface="Calibri" panose="020F0502020204030204" pitchFamily="34" charset="0"/>
                        </a:rPr>
                        <a:t>(07/01/2026)</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0.031</a:t>
                      </a:r>
                      <a:endParaRPr lang="en-US" sz="1000" baseline="30000" dirty="0">
                        <a:effectLst/>
                        <a:latin typeface="Calibri" panose="020F0502020204030204" pitchFamily="34" charset="0"/>
                        <a:ea typeface="Calibri" panose="020F0502020204030204" pitchFamily="34" charset="0"/>
                        <a:cs typeface="Calibri" panose="020F0502020204030204" pitchFamily="34" charset="0"/>
                      </a:endParaRP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40000"/>
                      </a:srgbClr>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dirty="0">
                          <a:effectLst/>
                          <a:latin typeface="Calibri" panose="020F0502020204030204" pitchFamily="34" charset="0"/>
                          <a:ea typeface="Calibri" panose="020F0502020204030204" pitchFamily="34" charset="0"/>
                          <a:cs typeface="Calibri" panose="020F0502020204030204" pitchFamily="34" charset="0"/>
                        </a:rPr>
                        <a:t>0.027</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40000"/>
                      </a:srgbClr>
                    </a:solidFill>
                  </a:tcPr>
                </a:tc>
                <a:extLst>
                  <a:ext uri="{0D108BD9-81ED-4DB2-BD59-A6C34878D82A}">
                    <a16:rowId xmlns:a16="http://schemas.microsoft.com/office/drawing/2014/main" val="2384905551"/>
                  </a:ext>
                </a:extLst>
              </a:tr>
              <a:tr h="152400">
                <a:tc vMerge="1">
                  <a:txBody>
                    <a:bodyPr/>
                    <a:lstStyle/>
                    <a:p>
                      <a:pPr algn="ctr">
                        <a:spcAft>
                          <a:spcPts val="600"/>
                        </a:spcAft>
                      </a:pPr>
                      <a:endParaRPr lang="en-US" sz="11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0.024</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20000"/>
                      </a:srgbClr>
                    </a:solidFill>
                  </a:tcPr>
                </a:tc>
                <a:tc>
                  <a:txBody>
                    <a:bodyPr/>
                    <a:lstStyle>
                      <a:lvl1pPr marL="0" algn="l" defTabSz="914400" rtl="0" eaLnBrk="1" latinLnBrk="0" hangingPunct="1">
                        <a:defRPr sz="1800" kern="1200">
                          <a:solidFill>
                            <a:schemeClr val="dk1"/>
                          </a:solidFill>
                          <a:latin typeface="Arial"/>
                          <a:ea typeface=""/>
                          <a:cs typeface=""/>
                        </a:defRPr>
                      </a:lvl1pPr>
                      <a:lvl2pPr marL="457200" algn="l" defTabSz="914400" rtl="0" eaLnBrk="1" latinLnBrk="0" hangingPunct="1">
                        <a:defRPr sz="1800" kern="1200">
                          <a:solidFill>
                            <a:schemeClr val="dk1"/>
                          </a:solidFill>
                          <a:latin typeface="Arial"/>
                          <a:ea typeface=""/>
                          <a:cs typeface=""/>
                        </a:defRPr>
                      </a:lvl2pPr>
                      <a:lvl3pPr marL="914400" algn="l" defTabSz="914400" rtl="0" eaLnBrk="1" latinLnBrk="0" hangingPunct="1">
                        <a:defRPr sz="1800" kern="1200">
                          <a:solidFill>
                            <a:schemeClr val="dk1"/>
                          </a:solidFill>
                          <a:latin typeface="Arial"/>
                          <a:ea typeface=""/>
                          <a:cs typeface=""/>
                        </a:defRPr>
                      </a:lvl3pPr>
                      <a:lvl4pPr marL="1371600" algn="l" defTabSz="914400" rtl="0" eaLnBrk="1" latinLnBrk="0" hangingPunct="1">
                        <a:defRPr sz="1800" kern="1200">
                          <a:solidFill>
                            <a:schemeClr val="dk1"/>
                          </a:solidFill>
                          <a:latin typeface="Arial"/>
                          <a:ea typeface=""/>
                          <a:cs typeface=""/>
                        </a:defRPr>
                      </a:lvl4pPr>
                      <a:lvl5pPr marL="1828800" algn="l" defTabSz="914400" rtl="0" eaLnBrk="1" latinLnBrk="0" hangingPunct="1">
                        <a:defRPr sz="1800" kern="1200">
                          <a:solidFill>
                            <a:schemeClr val="dk1"/>
                          </a:solidFill>
                          <a:latin typeface="Arial"/>
                          <a:ea typeface=""/>
                          <a:cs typeface=""/>
                        </a:defRPr>
                      </a:lvl5pPr>
                      <a:lvl6pPr marL="2286000" algn="l" defTabSz="914400" rtl="0" eaLnBrk="1" latinLnBrk="0" hangingPunct="1">
                        <a:defRPr sz="1800" kern="1200">
                          <a:solidFill>
                            <a:schemeClr val="dk1"/>
                          </a:solidFill>
                          <a:latin typeface="Arial"/>
                          <a:ea typeface=""/>
                          <a:cs typeface=""/>
                        </a:defRPr>
                      </a:lvl6pPr>
                      <a:lvl7pPr marL="2743200" algn="l" defTabSz="914400" rtl="0" eaLnBrk="1" latinLnBrk="0" hangingPunct="1">
                        <a:defRPr sz="1800" kern="1200">
                          <a:solidFill>
                            <a:schemeClr val="dk1"/>
                          </a:solidFill>
                          <a:latin typeface="Arial"/>
                          <a:ea typeface=""/>
                          <a:cs typeface=""/>
                        </a:defRPr>
                      </a:lvl7pPr>
                      <a:lvl8pPr marL="3200400" algn="l" defTabSz="914400" rtl="0" eaLnBrk="1" latinLnBrk="0" hangingPunct="1">
                        <a:defRPr sz="1800" kern="1200">
                          <a:solidFill>
                            <a:schemeClr val="dk1"/>
                          </a:solidFill>
                          <a:latin typeface="Arial"/>
                          <a:ea typeface=""/>
                          <a:cs typeface=""/>
                        </a:defRPr>
                      </a:lvl8pPr>
                      <a:lvl9pPr marL="3657600" algn="l" defTabSz="914400" rtl="0" eaLnBrk="1" latinLnBrk="0" hangingPunct="1">
                        <a:defRPr sz="1800" kern="1200">
                          <a:solidFill>
                            <a:schemeClr val="dk1"/>
                          </a:solidFill>
                          <a:latin typeface="Arial"/>
                          <a:ea typeface=""/>
                          <a:cs typeface=""/>
                        </a:defRPr>
                      </a:lvl9pPr>
                    </a:lstStyle>
                    <a:p>
                      <a:pPr algn="ctr">
                        <a:spcAft>
                          <a:spcPts val="0"/>
                        </a:spcAft>
                      </a:pPr>
                      <a:r>
                        <a:rPr lang="en-US" sz="10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0.024</a:t>
                      </a:r>
                    </a:p>
                  </a:txBody>
                  <a:tcPr marL="61722" marR="61722" marT="0" marB="0"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132577">
                        <a:tint val="20000"/>
                      </a:srgbClr>
                    </a:solidFill>
                  </a:tcPr>
                </a:tc>
                <a:extLst>
                  <a:ext uri="{0D108BD9-81ED-4DB2-BD59-A6C34878D82A}">
                    <a16:rowId xmlns:a16="http://schemas.microsoft.com/office/drawing/2014/main" val="1235026706"/>
                  </a:ext>
                </a:extLst>
              </a:tr>
            </a:tbl>
          </a:graphicData>
        </a:graphic>
      </p:graphicFrame>
      <p:sp>
        <p:nvSpPr>
          <p:cNvPr id="3" name="Footer Placeholder 2">
            <a:extLst>
              <a:ext uri="{FF2B5EF4-FFF2-40B4-BE49-F238E27FC236}">
                <a16:creationId xmlns:a16="http://schemas.microsoft.com/office/drawing/2014/main" id="{4E71324C-245D-6636-C6D0-07739642E430}"/>
              </a:ext>
            </a:extLst>
          </p:cNvPr>
          <p:cNvSpPr>
            <a:spLocks noGrp="1"/>
          </p:cNvSpPr>
          <p:nvPr>
            <p:ph type="ftr" sz="quarter" idx="12"/>
          </p:nvPr>
        </p:nvSpPr>
        <p:spPr/>
        <p:txBody>
          <a:bodyPr/>
          <a:lstStyle/>
          <a:p>
            <a:r>
              <a:rPr lang="en-US"/>
              <a:t>IWAA 2026 KEK, Tsukuba Japan, 5-9 Oct 2026 - The ESRF SR Realignment Campaign</a:t>
            </a:r>
            <a:endParaRPr lang="en-US" dirty="0"/>
          </a:p>
        </p:txBody>
      </p:sp>
    </p:spTree>
    <p:extLst>
      <p:ext uri="{BB962C8B-B14F-4D97-AF65-F5344CB8AC3E}">
        <p14:creationId xmlns:p14="http://schemas.microsoft.com/office/powerpoint/2010/main" val="576131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However…</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6" name="Picture 2">
            <a:extLst>
              <a:ext uri="{FF2B5EF4-FFF2-40B4-BE49-F238E27FC236}">
                <a16:creationId xmlns:a16="http://schemas.microsoft.com/office/drawing/2014/main" id="{4645250E-3D79-CFF0-B177-052F38C407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9986" y="702681"/>
            <a:ext cx="6228000" cy="407180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C227872-7C3F-37B3-C70D-1ECC224AC65F}"/>
              </a:ext>
            </a:extLst>
          </p:cNvPr>
          <p:cNvSpPr txBox="1"/>
          <p:nvPr/>
        </p:nvSpPr>
        <p:spPr>
          <a:xfrm>
            <a:off x="7240240" y="1441154"/>
            <a:ext cx="2709502" cy="990336"/>
          </a:xfrm>
          <a:prstGeom prst="rect">
            <a:avLst/>
          </a:prstGeom>
          <a:noFill/>
        </p:spPr>
        <p:txBody>
          <a:bodyPr wrap="square" rtlCol="0">
            <a:spAutoFit/>
          </a:bodyPr>
          <a:lstStyle/>
          <a:p>
            <a:r>
              <a:rPr lang="en-US" sz="1167" dirty="0">
                <a:solidFill>
                  <a:schemeClr val="accent6"/>
                </a:solidFill>
              </a:rPr>
              <a:t>On 23 December the machine was perfectly aligned in Z. However, between 23 December and 5 January there were large misalignments between the G2 and G3 girders!</a:t>
            </a:r>
          </a:p>
        </p:txBody>
      </p:sp>
      <p:grpSp>
        <p:nvGrpSpPr>
          <p:cNvPr id="10" name="Group 9">
            <a:extLst>
              <a:ext uri="{FF2B5EF4-FFF2-40B4-BE49-F238E27FC236}">
                <a16:creationId xmlns:a16="http://schemas.microsoft.com/office/drawing/2014/main" id="{59C37D62-947D-9DA9-1823-1545B0EC8B1D}"/>
              </a:ext>
            </a:extLst>
          </p:cNvPr>
          <p:cNvGrpSpPr/>
          <p:nvPr/>
        </p:nvGrpSpPr>
        <p:grpSpPr>
          <a:xfrm>
            <a:off x="572100" y="4854238"/>
            <a:ext cx="8396475" cy="451534"/>
            <a:chOff x="572100" y="4945732"/>
            <a:chExt cx="8396475" cy="451534"/>
          </a:xfrm>
        </p:grpSpPr>
        <p:sp>
          <p:nvSpPr>
            <p:cNvPr id="8" name="TextBox 7">
              <a:extLst>
                <a:ext uri="{FF2B5EF4-FFF2-40B4-BE49-F238E27FC236}">
                  <a16:creationId xmlns:a16="http://schemas.microsoft.com/office/drawing/2014/main" id="{D2B429B8-655E-5637-011D-D55976022819}"/>
                </a:ext>
              </a:extLst>
            </p:cNvPr>
            <p:cNvSpPr txBox="1"/>
            <p:nvPr/>
          </p:nvSpPr>
          <p:spPr>
            <a:xfrm>
              <a:off x="1134777" y="4945732"/>
              <a:ext cx="7833798" cy="451534"/>
            </a:xfrm>
            <a:prstGeom prst="rect">
              <a:avLst/>
            </a:prstGeom>
            <a:noFill/>
          </p:spPr>
          <p:txBody>
            <a:bodyPr wrap="square" rtlCol="0">
              <a:spAutoFit/>
            </a:bodyPr>
            <a:lstStyle/>
            <a:p>
              <a:pPr>
                <a:spcAft>
                  <a:spcPts val="500"/>
                </a:spcAft>
              </a:pPr>
              <a:r>
                <a:rPr lang="en-US" sz="1167" dirty="0">
                  <a:solidFill>
                    <a:schemeClr val="accent6"/>
                  </a:solidFill>
                </a:rPr>
                <a:t>We decided to make an unplanned vertical alignment step on 5 January to compensate this unexpected movement…</a:t>
              </a:r>
            </a:p>
          </p:txBody>
        </p:sp>
        <p:sp>
          <p:nvSpPr>
            <p:cNvPr id="9" name="Arrow: Right 8">
              <a:extLst>
                <a:ext uri="{FF2B5EF4-FFF2-40B4-BE49-F238E27FC236}">
                  <a16:creationId xmlns:a16="http://schemas.microsoft.com/office/drawing/2014/main" id="{AA916E58-55FC-A3F0-B2C5-A0334BF1D7BF}"/>
                </a:ext>
              </a:extLst>
            </p:cNvPr>
            <p:cNvSpPr/>
            <p:nvPr/>
          </p:nvSpPr>
          <p:spPr>
            <a:xfrm>
              <a:off x="572100" y="5113938"/>
              <a:ext cx="454800" cy="11512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sp>
        <p:nvSpPr>
          <p:cNvPr id="11" name="TextBox 10">
            <a:extLst>
              <a:ext uri="{FF2B5EF4-FFF2-40B4-BE49-F238E27FC236}">
                <a16:creationId xmlns:a16="http://schemas.microsoft.com/office/drawing/2014/main" id="{53BD4BF9-3015-BB0E-C184-86AB6C65A628}"/>
              </a:ext>
            </a:extLst>
          </p:cNvPr>
          <p:cNvSpPr txBox="1"/>
          <p:nvPr/>
        </p:nvSpPr>
        <p:spPr>
          <a:xfrm>
            <a:off x="7446901" y="3793604"/>
            <a:ext cx="2709502" cy="271934"/>
          </a:xfrm>
          <a:prstGeom prst="rect">
            <a:avLst/>
          </a:prstGeom>
          <a:noFill/>
        </p:spPr>
        <p:txBody>
          <a:bodyPr wrap="square" rtlCol="0">
            <a:spAutoFit/>
          </a:bodyPr>
          <a:lstStyle/>
          <a:p>
            <a:r>
              <a:rPr lang="en-US" sz="1167" i="1" dirty="0">
                <a:solidFill>
                  <a:schemeClr val="accent6"/>
                </a:solidFill>
              </a:rPr>
              <a:t>This was not entirely unsurprising…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Temperature gradients Variation through the slab cause bending</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4" name="TextBox 3">
            <a:extLst>
              <a:ext uri="{FF2B5EF4-FFF2-40B4-BE49-F238E27FC236}">
                <a16:creationId xmlns:a16="http://schemas.microsoft.com/office/drawing/2014/main" id="{F990B9BD-0909-6132-DFC0-2054B926CC79}"/>
              </a:ext>
            </a:extLst>
          </p:cNvPr>
          <p:cNvSpPr txBox="1"/>
          <p:nvPr/>
        </p:nvSpPr>
        <p:spPr>
          <a:xfrm>
            <a:off x="6060889" y="1231505"/>
            <a:ext cx="3161443" cy="784830"/>
          </a:xfrm>
          <a:prstGeom prst="rect">
            <a:avLst/>
          </a:prstGeom>
          <a:noFill/>
        </p:spPr>
        <p:txBody>
          <a:bodyPr wrap="none" rtlCol="0">
            <a:spAutoFit/>
          </a:bodyPr>
          <a:lstStyle/>
          <a:p>
            <a:pPr algn="ctr"/>
            <a:r>
              <a:rPr lang="en-US" sz="1500" dirty="0">
                <a:solidFill>
                  <a:schemeClr val="accent6"/>
                </a:solidFill>
              </a:rPr>
              <a:t>23 December 2025: mean ≈ 4.8 °C</a:t>
            </a:r>
          </a:p>
          <a:p>
            <a:pPr algn="ctr"/>
            <a:r>
              <a:rPr lang="en-US" sz="1500" dirty="0">
                <a:solidFill>
                  <a:schemeClr val="accent6"/>
                </a:solidFill>
              </a:rPr>
              <a:t>5 January 2026: mean ≈ –3.6 °C</a:t>
            </a:r>
          </a:p>
          <a:p>
            <a:pPr algn="ctr"/>
            <a:r>
              <a:rPr lang="en-US" sz="1500" b="1" dirty="0">
                <a:solidFill>
                  <a:schemeClr val="accent6"/>
                </a:solidFill>
              </a:rPr>
              <a:t>Difference = -8.4 °C</a:t>
            </a:r>
          </a:p>
        </p:txBody>
      </p:sp>
      <p:sp>
        <p:nvSpPr>
          <p:cNvPr id="6" name="TextBox 5">
            <a:extLst>
              <a:ext uri="{FF2B5EF4-FFF2-40B4-BE49-F238E27FC236}">
                <a16:creationId xmlns:a16="http://schemas.microsoft.com/office/drawing/2014/main" id="{149D7B6D-F94F-0EA9-52A2-ED14E044FFD2}"/>
              </a:ext>
            </a:extLst>
          </p:cNvPr>
          <p:cNvSpPr txBox="1"/>
          <p:nvPr/>
        </p:nvSpPr>
        <p:spPr>
          <a:xfrm>
            <a:off x="6060889" y="2425452"/>
            <a:ext cx="3761102" cy="553998"/>
          </a:xfrm>
          <a:prstGeom prst="rect">
            <a:avLst/>
          </a:prstGeom>
          <a:noFill/>
        </p:spPr>
        <p:txBody>
          <a:bodyPr wrap="square" rtlCol="0">
            <a:spAutoFit/>
          </a:bodyPr>
          <a:lstStyle/>
          <a:p>
            <a:pPr>
              <a:spcAft>
                <a:spcPts val="500"/>
              </a:spcAft>
            </a:pPr>
            <a:r>
              <a:rPr lang="en-US" sz="1500" dirty="0">
                <a:solidFill>
                  <a:schemeClr val="accent6"/>
                </a:solidFill>
              </a:rPr>
              <a:t>This had a profound impact on the vertical alignment of the SR.</a:t>
            </a:r>
          </a:p>
        </p:txBody>
      </p:sp>
      <p:pic>
        <p:nvPicPr>
          <p:cNvPr id="7" name="Picture 6">
            <a:extLst>
              <a:ext uri="{FF2B5EF4-FFF2-40B4-BE49-F238E27FC236}">
                <a16:creationId xmlns:a16="http://schemas.microsoft.com/office/drawing/2014/main" id="{89EA6F4C-8DC8-E365-C600-943E146D06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900" y="717882"/>
            <a:ext cx="5400000" cy="2475000"/>
          </a:xfrm>
          <a:prstGeom prst="rect">
            <a:avLst/>
          </a:prstGeom>
          <a:effectLst>
            <a:outerShdw blurRad="50800" dist="38100" dir="2700000" algn="tl" rotWithShape="0">
              <a:prstClr val="black">
                <a:alpha val="40000"/>
              </a:prstClr>
            </a:outerShdw>
          </a:effectLst>
        </p:spPr>
      </p:pic>
      <p:sp>
        <p:nvSpPr>
          <p:cNvPr id="8" name="Arrow: Down 7">
            <a:extLst>
              <a:ext uri="{FF2B5EF4-FFF2-40B4-BE49-F238E27FC236}">
                <a16:creationId xmlns:a16="http://schemas.microsoft.com/office/drawing/2014/main" id="{2D930567-A566-CB63-BCE6-447BB7777E2C}"/>
              </a:ext>
            </a:extLst>
          </p:cNvPr>
          <p:cNvSpPr/>
          <p:nvPr/>
        </p:nvSpPr>
        <p:spPr>
          <a:xfrm>
            <a:off x="4018317" y="1505549"/>
            <a:ext cx="98676" cy="5590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sp>
        <p:nvSpPr>
          <p:cNvPr id="9" name="Arrow: Down 8">
            <a:extLst>
              <a:ext uri="{FF2B5EF4-FFF2-40B4-BE49-F238E27FC236}">
                <a16:creationId xmlns:a16="http://schemas.microsoft.com/office/drawing/2014/main" id="{857A810C-FCBD-1A15-EBA0-8A22FBCD707B}"/>
              </a:ext>
            </a:extLst>
          </p:cNvPr>
          <p:cNvSpPr/>
          <p:nvPr/>
        </p:nvSpPr>
        <p:spPr>
          <a:xfrm>
            <a:off x="2118451" y="1016086"/>
            <a:ext cx="98676" cy="5590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a:p>
        </p:txBody>
      </p:sp>
      <p:grpSp>
        <p:nvGrpSpPr>
          <p:cNvPr id="14" name="Group 13">
            <a:extLst>
              <a:ext uri="{FF2B5EF4-FFF2-40B4-BE49-F238E27FC236}">
                <a16:creationId xmlns:a16="http://schemas.microsoft.com/office/drawing/2014/main" id="{ACCB95A6-BEF0-85FD-32F2-8E98DF53B82D}"/>
              </a:ext>
            </a:extLst>
          </p:cNvPr>
          <p:cNvGrpSpPr/>
          <p:nvPr/>
        </p:nvGrpSpPr>
        <p:grpSpPr>
          <a:xfrm>
            <a:off x="1623616" y="3831554"/>
            <a:ext cx="3977720" cy="1146969"/>
            <a:chOff x="1623616" y="3814638"/>
            <a:chExt cx="3977720" cy="1146969"/>
          </a:xfrm>
        </p:grpSpPr>
        <p:sp>
          <p:nvSpPr>
            <p:cNvPr id="10" name="Rectangle 9">
              <a:extLst>
                <a:ext uri="{FF2B5EF4-FFF2-40B4-BE49-F238E27FC236}">
                  <a16:creationId xmlns:a16="http://schemas.microsoft.com/office/drawing/2014/main" id="{1C759F24-D40B-0CA3-C395-2D1CF9D3F2F6}"/>
                </a:ext>
              </a:extLst>
            </p:cNvPr>
            <p:cNvSpPr>
              <a:spLocks noChangeAspect="1"/>
            </p:cNvSpPr>
            <p:nvPr/>
          </p:nvSpPr>
          <p:spPr>
            <a:xfrm>
              <a:off x="1623616" y="4332295"/>
              <a:ext cx="3977720" cy="629312"/>
            </a:xfrm>
            <a:prstGeom prst="rect">
              <a:avLst/>
            </a:prstGeom>
            <a:solidFill>
              <a:schemeClr val="accent6"/>
            </a:solid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T=constant</a:t>
              </a:r>
            </a:p>
            <a:p>
              <a:pPr algn="ctr"/>
              <a:r>
                <a:rPr lang="en-US" sz="1000" dirty="0"/>
                <a:t>Over one day the ground temperature doesn’t vary significantly</a:t>
              </a:r>
            </a:p>
            <a:p>
              <a:pPr algn="ctr"/>
              <a:r>
                <a:rPr lang="en-US" sz="1000" dirty="0"/>
                <a:t>But over several days it can change dramatically</a:t>
              </a:r>
              <a:endParaRPr lang="en-GB" sz="1000" dirty="0"/>
            </a:p>
          </p:txBody>
        </p:sp>
        <p:sp>
          <p:nvSpPr>
            <p:cNvPr id="11" name="Freeform 22">
              <a:extLst>
                <a:ext uri="{FF2B5EF4-FFF2-40B4-BE49-F238E27FC236}">
                  <a16:creationId xmlns:a16="http://schemas.microsoft.com/office/drawing/2014/main" id="{7FCA10AB-EFAC-9FA6-8842-EE6AEA44F832}"/>
                </a:ext>
              </a:extLst>
            </p:cNvPr>
            <p:cNvSpPr>
              <a:spLocks noChangeAspect="1"/>
            </p:cNvSpPr>
            <p:nvPr/>
          </p:nvSpPr>
          <p:spPr>
            <a:xfrm>
              <a:off x="2128521" y="3814638"/>
              <a:ext cx="3140858" cy="492718"/>
            </a:xfrm>
            <a:custGeom>
              <a:avLst/>
              <a:gdLst>
                <a:gd name="connsiteX0" fmla="*/ 18617 w 7199456"/>
                <a:gd name="connsiteY0" fmla="*/ 1061709 h 1351237"/>
                <a:gd name="connsiteX1" fmla="*/ 46752 w 7199456"/>
                <a:gd name="connsiteY1" fmla="*/ 1019506 h 1351237"/>
                <a:gd name="connsiteX2" fmla="*/ 60820 w 7199456"/>
                <a:gd name="connsiteY2" fmla="*/ 963235 h 1351237"/>
                <a:gd name="connsiteX3" fmla="*/ 88955 w 7199456"/>
                <a:gd name="connsiteY3" fmla="*/ 878829 h 1351237"/>
                <a:gd name="connsiteX4" fmla="*/ 131158 w 7199456"/>
                <a:gd name="connsiteY4" fmla="*/ 808491 h 1351237"/>
                <a:gd name="connsiteX5" fmla="*/ 131158 w 7199456"/>
                <a:gd name="connsiteY5" fmla="*/ 344257 h 1351237"/>
                <a:gd name="connsiteX6" fmla="*/ 88955 w 7199456"/>
                <a:gd name="connsiteY6" fmla="*/ 259851 h 1351237"/>
                <a:gd name="connsiteX7" fmla="*/ 88955 w 7199456"/>
                <a:gd name="connsiteY7" fmla="*/ 105106 h 1351237"/>
                <a:gd name="connsiteX8" fmla="*/ 243700 w 7199456"/>
                <a:gd name="connsiteY8" fmla="*/ 133241 h 1351237"/>
                <a:gd name="connsiteX9" fmla="*/ 440648 w 7199456"/>
                <a:gd name="connsiteY9" fmla="*/ 161377 h 1351237"/>
                <a:gd name="connsiteX10" fmla="*/ 722002 w 7199456"/>
                <a:gd name="connsiteY10" fmla="*/ 189512 h 1351237"/>
                <a:gd name="connsiteX11" fmla="*/ 806408 w 7199456"/>
                <a:gd name="connsiteY11" fmla="*/ 203580 h 1351237"/>
                <a:gd name="connsiteX12" fmla="*/ 848611 w 7199456"/>
                <a:gd name="connsiteY12" fmla="*/ 217648 h 1351237"/>
                <a:gd name="connsiteX13" fmla="*/ 1242506 w 7199456"/>
                <a:gd name="connsiteY13" fmla="*/ 231715 h 1351237"/>
                <a:gd name="connsiteX14" fmla="*/ 1340980 w 7199456"/>
                <a:gd name="connsiteY14" fmla="*/ 245783 h 1351237"/>
                <a:gd name="connsiteX15" fmla="*/ 1453522 w 7199456"/>
                <a:gd name="connsiteY15" fmla="*/ 259851 h 1351237"/>
                <a:gd name="connsiteX16" fmla="*/ 1608266 w 7199456"/>
                <a:gd name="connsiteY16" fmla="*/ 287986 h 1351237"/>
                <a:gd name="connsiteX17" fmla="*/ 2297583 w 7199456"/>
                <a:gd name="connsiteY17" fmla="*/ 330189 h 1351237"/>
                <a:gd name="connsiteX18" fmla="*/ 3310457 w 7199456"/>
                <a:gd name="connsiteY18" fmla="*/ 316121 h 1351237"/>
                <a:gd name="connsiteX19" fmla="*/ 3549608 w 7199456"/>
                <a:gd name="connsiteY19" fmla="*/ 302054 h 1351237"/>
                <a:gd name="connsiteX20" fmla="*/ 3591811 w 7199456"/>
                <a:gd name="connsiteY20" fmla="*/ 287986 h 1351237"/>
                <a:gd name="connsiteX21" fmla="*/ 4590617 w 7199456"/>
                <a:gd name="connsiteY21" fmla="*/ 273918 h 1351237"/>
                <a:gd name="connsiteX22" fmla="*/ 5181460 w 7199456"/>
                <a:gd name="connsiteY22" fmla="*/ 287986 h 1351237"/>
                <a:gd name="connsiteX23" fmla="*/ 5237731 w 7199456"/>
                <a:gd name="connsiteY23" fmla="*/ 259851 h 1351237"/>
                <a:gd name="connsiteX24" fmla="*/ 6109928 w 7199456"/>
                <a:gd name="connsiteY24" fmla="*/ 245783 h 1351237"/>
                <a:gd name="connsiteX25" fmla="*/ 6320943 w 7199456"/>
                <a:gd name="connsiteY25" fmla="*/ 189512 h 1351237"/>
                <a:gd name="connsiteX26" fmla="*/ 6391282 w 7199456"/>
                <a:gd name="connsiteY26" fmla="*/ 161377 h 1351237"/>
                <a:gd name="connsiteX27" fmla="*/ 6517891 w 7199456"/>
                <a:gd name="connsiteY27" fmla="*/ 133241 h 1351237"/>
                <a:gd name="connsiteX28" fmla="*/ 6574162 w 7199456"/>
                <a:gd name="connsiteY28" fmla="*/ 105106 h 1351237"/>
                <a:gd name="connsiteX29" fmla="*/ 6799245 w 7199456"/>
                <a:gd name="connsiteY29" fmla="*/ 91038 h 1351237"/>
                <a:gd name="connsiteX30" fmla="*/ 6996192 w 7199456"/>
                <a:gd name="connsiteY30" fmla="*/ 76971 h 1351237"/>
                <a:gd name="connsiteX31" fmla="*/ 7024328 w 7199456"/>
                <a:gd name="connsiteY31" fmla="*/ 48835 h 1351237"/>
                <a:gd name="connsiteX32" fmla="*/ 7038395 w 7199456"/>
                <a:gd name="connsiteY32" fmla="*/ 6632 h 1351237"/>
                <a:gd name="connsiteX33" fmla="*/ 7052463 w 7199456"/>
                <a:gd name="connsiteY33" fmla="*/ 62903 h 1351237"/>
                <a:gd name="connsiteX34" fmla="*/ 7066531 w 7199456"/>
                <a:gd name="connsiteY34" fmla="*/ 189512 h 1351237"/>
                <a:gd name="connsiteX35" fmla="*/ 7108734 w 7199456"/>
                <a:gd name="connsiteY35" fmla="*/ 442731 h 1351237"/>
                <a:gd name="connsiteX36" fmla="*/ 7122802 w 7199456"/>
                <a:gd name="connsiteY36" fmla="*/ 710017 h 1351237"/>
                <a:gd name="connsiteX37" fmla="*/ 7179072 w 7199456"/>
                <a:gd name="connsiteY37" fmla="*/ 921032 h 1351237"/>
                <a:gd name="connsiteX38" fmla="*/ 7193140 w 7199456"/>
                <a:gd name="connsiteY38" fmla="*/ 991371 h 1351237"/>
                <a:gd name="connsiteX39" fmla="*/ 7136869 w 7199456"/>
                <a:gd name="connsiteY39" fmla="*/ 1019506 h 1351237"/>
                <a:gd name="connsiteX40" fmla="*/ 7094666 w 7199456"/>
                <a:gd name="connsiteY40" fmla="*/ 1005438 h 1351237"/>
                <a:gd name="connsiteX41" fmla="*/ 7066531 w 7199456"/>
                <a:gd name="connsiteY41" fmla="*/ 963235 h 1351237"/>
                <a:gd name="connsiteX42" fmla="*/ 6982125 w 7199456"/>
                <a:gd name="connsiteY42" fmla="*/ 921032 h 1351237"/>
                <a:gd name="connsiteX43" fmla="*/ 6771109 w 7199456"/>
                <a:gd name="connsiteY43" fmla="*/ 949168 h 1351237"/>
                <a:gd name="connsiteX44" fmla="*/ 6560094 w 7199456"/>
                <a:gd name="connsiteY44" fmla="*/ 963235 h 1351237"/>
                <a:gd name="connsiteX45" fmla="*/ 6306875 w 7199456"/>
                <a:gd name="connsiteY45" fmla="*/ 1005438 h 1351237"/>
                <a:gd name="connsiteX46" fmla="*/ 6236537 w 7199456"/>
                <a:gd name="connsiteY46" fmla="*/ 1019506 h 1351237"/>
                <a:gd name="connsiteX47" fmla="*/ 6152131 w 7199456"/>
                <a:gd name="connsiteY47" fmla="*/ 1061709 h 1351237"/>
                <a:gd name="connsiteX48" fmla="*/ 5969251 w 7199456"/>
                <a:gd name="connsiteY48" fmla="*/ 1089845 h 1351237"/>
                <a:gd name="connsiteX49" fmla="*/ 3732488 w 7199456"/>
                <a:gd name="connsiteY49" fmla="*/ 1117980 h 1351237"/>
                <a:gd name="connsiteX50" fmla="*/ 3282322 w 7199456"/>
                <a:gd name="connsiteY50" fmla="*/ 1103912 h 1351237"/>
                <a:gd name="connsiteX51" fmla="*/ 2916562 w 7199456"/>
                <a:gd name="connsiteY51" fmla="*/ 1132048 h 1351237"/>
                <a:gd name="connsiteX52" fmla="*/ 722002 w 7199456"/>
                <a:gd name="connsiteY52" fmla="*/ 1132048 h 1351237"/>
                <a:gd name="connsiteX53" fmla="*/ 117091 w 7199456"/>
                <a:gd name="connsiteY53" fmla="*/ 1117980 h 1351237"/>
                <a:gd name="connsiteX54" fmla="*/ 103023 w 7199456"/>
                <a:gd name="connsiteY54" fmla="*/ 1061709 h 1351237"/>
                <a:gd name="connsiteX55" fmla="*/ 60820 w 7199456"/>
                <a:gd name="connsiteY55" fmla="*/ 1047641 h 1351237"/>
                <a:gd name="connsiteX56" fmla="*/ 18617 w 7199456"/>
                <a:gd name="connsiteY56" fmla="*/ 1061709 h 1351237"/>
                <a:gd name="connsiteX0" fmla="*/ 18617 w 7199456"/>
                <a:gd name="connsiteY0" fmla="*/ 1061709 h 1351237"/>
                <a:gd name="connsiteX1" fmla="*/ 46752 w 7199456"/>
                <a:gd name="connsiteY1" fmla="*/ 1019506 h 1351237"/>
                <a:gd name="connsiteX2" fmla="*/ 60820 w 7199456"/>
                <a:gd name="connsiteY2" fmla="*/ 963235 h 1351237"/>
                <a:gd name="connsiteX3" fmla="*/ 88955 w 7199456"/>
                <a:gd name="connsiteY3" fmla="*/ 878829 h 1351237"/>
                <a:gd name="connsiteX4" fmla="*/ 131158 w 7199456"/>
                <a:gd name="connsiteY4" fmla="*/ 808491 h 1351237"/>
                <a:gd name="connsiteX5" fmla="*/ 131158 w 7199456"/>
                <a:gd name="connsiteY5" fmla="*/ 344257 h 1351237"/>
                <a:gd name="connsiteX6" fmla="*/ 88955 w 7199456"/>
                <a:gd name="connsiteY6" fmla="*/ 259851 h 1351237"/>
                <a:gd name="connsiteX7" fmla="*/ 88955 w 7199456"/>
                <a:gd name="connsiteY7" fmla="*/ 105106 h 1351237"/>
                <a:gd name="connsiteX8" fmla="*/ 243700 w 7199456"/>
                <a:gd name="connsiteY8" fmla="*/ 133241 h 1351237"/>
                <a:gd name="connsiteX9" fmla="*/ 440648 w 7199456"/>
                <a:gd name="connsiteY9" fmla="*/ 161377 h 1351237"/>
                <a:gd name="connsiteX10" fmla="*/ 722002 w 7199456"/>
                <a:gd name="connsiteY10" fmla="*/ 189512 h 1351237"/>
                <a:gd name="connsiteX11" fmla="*/ 806408 w 7199456"/>
                <a:gd name="connsiteY11" fmla="*/ 203580 h 1351237"/>
                <a:gd name="connsiteX12" fmla="*/ 848611 w 7199456"/>
                <a:gd name="connsiteY12" fmla="*/ 217648 h 1351237"/>
                <a:gd name="connsiteX13" fmla="*/ 1242506 w 7199456"/>
                <a:gd name="connsiteY13" fmla="*/ 231715 h 1351237"/>
                <a:gd name="connsiteX14" fmla="*/ 1340980 w 7199456"/>
                <a:gd name="connsiteY14" fmla="*/ 245783 h 1351237"/>
                <a:gd name="connsiteX15" fmla="*/ 1453522 w 7199456"/>
                <a:gd name="connsiteY15" fmla="*/ 259851 h 1351237"/>
                <a:gd name="connsiteX16" fmla="*/ 1608266 w 7199456"/>
                <a:gd name="connsiteY16" fmla="*/ 287986 h 1351237"/>
                <a:gd name="connsiteX17" fmla="*/ 2297583 w 7199456"/>
                <a:gd name="connsiteY17" fmla="*/ 330189 h 1351237"/>
                <a:gd name="connsiteX18" fmla="*/ 3310457 w 7199456"/>
                <a:gd name="connsiteY18" fmla="*/ 316121 h 1351237"/>
                <a:gd name="connsiteX19" fmla="*/ 3549608 w 7199456"/>
                <a:gd name="connsiteY19" fmla="*/ 302054 h 1351237"/>
                <a:gd name="connsiteX20" fmla="*/ 3591811 w 7199456"/>
                <a:gd name="connsiteY20" fmla="*/ 287986 h 1351237"/>
                <a:gd name="connsiteX21" fmla="*/ 4590617 w 7199456"/>
                <a:gd name="connsiteY21" fmla="*/ 273918 h 1351237"/>
                <a:gd name="connsiteX22" fmla="*/ 5181460 w 7199456"/>
                <a:gd name="connsiteY22" fmla="*/ 287986 h 1351237"/>
                <a:gd name="connsiteX23" fmla="*/ 5237731 w 7199456"/>
                <a:gd name="connsiteY23" fmla="*/ 259851 h 1351237"/>
                <a:gd name="connsiteX24" fmla="*/ 6109928 w 7199456"/>
                <a:gd name="connsiteY24" fmla="*/ 245783 h 1351237"/>
                <a:gd name="connsiteX25" fmla="*/ 6320943 w 7199456"/>
                <a:gd name="connsiteY25" fmla="*/ 189512 h 1351237"/>
                <a:gd name="connsiteX26" fmla="*/ 6391282 w 7199456"/>
                <a:gd name="connsiteY26" fmla="*/ 161377 h 1351237"/>
                <a:gd name="connsiteX27" fmla="*/ 6517891 w 7199456"/>
                <a:gd name="connsiteY27" fmla="*/ 133241 h 1351237"/>
                <a:gd name="connsiteX28" fmla="*/ 6574162 w 7199456"/>
                <a:gd name="connsiteY28" fmla="*/ 105106 h 1351237"/>
                <a:gd name="connsiteX29" fmla="*/ 6799245 w 7199456"/>
                <a:gd name="connsiteY29" fmla="*/ 91038 h 1351237"/>
                <a:gd name="connsiteX30" fmla="*/ 6996192 w 7199456"/>
                <a:gd name="connsiteY30" fmla="*/ 76971 h 1351237"/>
                <a:gd name="connsiteX31" fmla="*/ 7024328 w 7199456"/>
                <a:gd name="connsiteY31" fmla="*/ 48835 h 1351237"/>
                <a:gd name="connsiteX32" fmla="*/ 7038395 w 7199456"/>
                <a:gd name="connsiteY32" fmla="*/ 6632 h 1351237"/>
                <a:gd name="connsiteX33" fmla="*/ 7052463 w 7199456"/>
                <a:gd name="connsiteY33" fmla="*/ 62903 h 1351237"/>
                <a:gd name="connsiteX34" fmla="*/ 7066531 w 7199456"/>
                <a:gd name="connsiteY34" fmla="*/ 189512 h 1351237"/>
                <a:gd name="connsiteX35" fmla="*/ 7108734 w 7199456"/>
                <a:gd name="connsiteY35" fmla="*/ 442731 h 1351237"/>
                <a:gd name="connsiteX36" fmla="*/ 7122802 w 7199456"/>
                <a:gd name="connsiteY36" fmla="*/ 710017 h 1351237"/>
                <a:gd name="connsiteX37" fmla="*/ 7179072 w 7199456"/>
                <a:gd name="connsiteY37" fmla="*/ 921032 h 1351237"/>
                <a:gd name="connsiteX38" fmla="*/ 7193140 w 7199456"/>
                <a:gd name="connsiteY38" fmla="*/ 991371 h 1351237"/>
                <a:gd name="connsiteX39" fmla="*/ 7136869 w 7199456"/>
                <a:gd name="connsiteY39" fmla="*/ 1019506 h 1351237"/>
                <a:gd name="connsiteX40" fmla="*/ 7094666 w 7199456"/>
                <a:gd name="connsiteY40" fmla="*/ 1005438 h 1351237"/>
                <a:gd name="connsiteX41" fmla="*/ 7066531 w 7199456"/>
                <a:gd name="connsiteY41" fmla="*/ 963235 h 1351237"/>
                <a:gd name="connsiteX42" fmla="*/ 6982125 w 7199456"/>
                <a:gd name="connsiteY42" fmla="*/ 921032 h 1351237"/>
                <a:gd name="connsiteX43" fmla="*/ 6771109 w 7199456"/>
                <a:gd name="connsiteY43" fmla="*/ 949168 h 1351237"/>
                <a:gd name="connsiteX44" fmla="*/ 6560094 w 7199456"/>
                <a:gd name="connsiteY44" fmla="*/ 963235 h 1351237"/>
                <a:gd name="connsiteX45" fmla="*/ 6306875 w 7199456"/>
                <a:gd name="connsiteY45" fmla="*/ 1005438 h 1351237"/>
                <a:gd name="connsiteX46" fmla="*/ 6236537 w 7199456"/>
                <a:gd name="connsiteY46" fmla="*/ 1019506 h 1351237"/>
                <a:gd name="connsiteX47" fmla="*/ 6152131 w 7199456"/>
                <a:gd name="connsiteY47" fmla="*/ 1061709 h 1351237"/>
                <a:gd name="connsiteX48" fmla="*/ 5969251 w 7199456"/>
                <a:gd name="connsiteY48" fmla="*/ 1089845 h 1351237"/>
                <a:gd name="connsiteX49" fmla="*/ 3732488 w 7199456"/>
                <a:gd name="connsiteY49" fmla="*/ 1117980 h 1351237"/>
                <a:gd name="connsiteX50" fmla="*/ 3282322 w 7199456"/>
                <a:gd name="connsiteY50" fmla="*/ 1103912 h 1351237"/>
                <a:gd name="connsiteX51" fmla="*/ 2916562 w 7199456"/>
                <a:gd name="connsiteY51" fmla="*/ 1132048 h 1351237"/>
                <a:gd name="connsiteX52" fmla="*/ 722002 w 7199456"/>
                <a:gd name="connsiteY52" fmla="*/ 1132048 h 1351237"/>
                <a:gd name="connsiteX53" fmla="*/ 117091 w 7199456"/>
                <a:gd name="connsiteY53" fmla="*/ 1117980 h 1351237"/>
                <a:gd name="connsiteX54" fmla="*/ 103023 w 7199456"/>
                <a:gd name="connsiteY54" fmla="*/ 1061709 h 1351237"/>
                <a:gd name="connsiteX55" fmla="*/ 60820 w 7199456"/>
                <a:gd name="connsiteY55" fmla="*/ 1047641 h 1351237"/>
                <a:gd name="connsiteX56" fmla="*/ 18617 w 7199456"/>
                <a:gd name="connsiteY56" fmla="*/ 1061709 h 1351237"/>
                <a:gd name="connsiteX0" fmla="*/ 18617 w 7199456"/>
                <a:gd name="connsiteY0" fmla="*/ 1061709 h 1351237"/>
                <a:gd name="connsiteX1" fmla="*/ 46752 w 7199456"/>
                <a:gd name="connsiteY1" fmla="*/ 1019506 h 1351237"/>
                <a:gd name="connsiteX2" fmla="*/ 60820 w 7199456"/>
                <a:gd name="connsiteY2" fmla="*/ 963235 h 1351237"/>
                <a:gd name="connsiteX3" fmla="*/ 88955 w 7199456"/>
                <a:gd name="connsiteY3" fmla="*/ 878829 h 1351237"/>
                <a:gd name="connsiteX4" fmla="*/ 131158 w 7199456"/>
                <a:gd name="connsiteY4" fmla="*/ 344257 h 1351237"/>
                <a:gd name="connsiteX5" fmla="*/ 88955 w 7199456"/>
                <a:gd name="connsiteY5" fmla="*/ 259851 h 1351237"/>
                <a:gd name="connsiteX6" fmla="*/ 88955 w 7199456"/>
                <a:gd name="connsiteY6" fmla="*/ 105106 h 1351237"/>
                <a:gd name="connsiteX7" fmla="*/ 243700 w 7199456"/>
                <a:gd name="connsiteY7" fmla="*/ 133241 h 1351237"/>
                <a:gd name="connsiteX8" fmla="*/ 440648 w 7199456"/>
                <a:gd name="connsiteY8" fmla="*/ 161377 h 1351237"/>
                <a:gd name="connsiteX9" fmla="*/ 722002 w 7199456"/>
                <a:gd name="connsiteY9" fmla="*/ 189512 h 1351237"/>
                <a:gd name="connsiteX10" fmla="*/ 806408 w 7199456"/>
                <a:gd name="connsiteY10" fmla="*/ 203580 h 1351237"/>
                <a:gd name="connsiteX11" fmla="*/ 848611 w 7199456"/>
                <a:gd name="connsiteY11" fmla="*/ 217648 h 1351237"/>
                <a:gd name="connsiteX12" fmla="*/ 1242506 w 7199456"/>
                <a:gd name="connsiteY12" fmla="*/ 231715 h 1351237"/>
                <a:gd name="connsiteX13" fmla="*/ 1340980 w 7199456"/>
                <a:gd name="connsiteY13" fmla="*/ 245783 h 1351237"/>
                <a:gd name="connsiteX14" fmla="*/ 1453522 w 7199456"/>
                <a:gd name="connsiteY14" fmla="*/ 259851 h 1351237"/>
                <a:gd name="connsiteX15" fmla="*/ 1608266 w 7199456"/>
                <a:gd name="connsiteY15" fmla="*/ 287986 h 1351237"/>
                <a:gd name="connsiteX16" fmla="*/ 2297583 w 7199456"/>
                <a:gd name="connsiteY16" fmla="*/ 330189 h 1351237"/>
                <a:gd name="connsiteX17" fmla="*/ 3310457 w 7199456"/>
                <a:gd name="connsiteY17" fmla="*/ 316121 h 1351237"/>
                <a:gd name="connsiteX18" fmla="*/ 3549608 w 7199456"/>
                <a:gd name="connsiteY18" fmla="*/ 302054 h 1351237"/>
                <a:gd name="connsiteX19" fmla="*/ 3591811 w 7199456"/>
                <a:gd name="connsiteY19" fmla="*/ 287986 h 1351237"/>
                <a:gd name="connsiteX20" fmla="*/ 4590617 w 7199456"/>
                <a:gd name="connsiteY20" fmla="*/ 273918 h 1351237"/>
                <a:gd name="connsiteX21" fmla="*/ 5181460 w 7199456"/>
                <a:gd name="connsiteY21" fmla="*/ 287986 h 1351237"/>
                <a:gd name="connsiteX22" fmla="*/ 5237731 w 7199456"/>
                <a:gd name="connsiteY22" fmla="*/ 259851 h 1351237"/>
                <a:gd name="connsiteX23" fmla="*/ 6109928 w 7199456"/>
                <a:gd name="connsiteY23" fmla="*/ 245783 h 1351237"/>
                <a:gd name="connsiteX24" fmla="*/ 6320943 w 7199456"/>
                <a:gd name="connsiteY24" fmla="*/ 189512 h 1351237"/>
                <a:gd name="connsiteX25" fmla="*/ 6391282 w 7199456"/>
                <a:gd name="connsiteY25" fmla="*/ 161377 h 1351237"/>
                <a:gd name="connsiteX26" fmla="*/ 6517891 w 7199456"/>
                <a:gd name="connsiteY26" fmla="*/ 133241 h 1351237"/>
                <a:gd name="connsiteX27" fmla="*/ 6574162 w 7199456"/>
                <a:gd name="connsiteY27" fmla="*/ 105106 h 1351237"/>
                <a:gd name="connsiteX28" fmla="*/ 6799245 w 7199456"/>
                <a:gd name="connsiteY28" fmla="*/ 91038 h 1351237"/>
                <a:gd name="connsiteX29" fmla="*/ 6996192 w 7199456"/>
                <a:gd name="connsiteY29" fmla="*/ 76971 h 1351237"/>
                <a:gd name="connsiteX30" fmla="*/ 7024328 w 7199456"/>
                <a:gd name="connsiteY30" fmla="*/ 48835 h 1351237"/>
                <a:gd name="connsiteX31" fmla="*/ 7038395 w 7199456"/>
                <a:gd name="connsiteY31" fmla="*/ 6632 h 1351237"/>
                <a:gd name="connsiteX32" fmla="*/ 7052463 w 7199456"/>
                <a:gd name="connsiteY32" fmla="*/ 62903 h 1351237"/>
                <a:gd name="connsiteX33" fmla="*/ 7066531 w 7199456"/>
                <a:gd name="connsiteY33" fmla="*/ 189512 h 1351237"/>
                <a:gd name="connsiteX34" fmla="*/ 7108734 w 7199456"/>
                <a:gd name="connsiteY34" fmla="*/ 442731 h 1351237"/>
                <a:gd name="connsiteX35" fmla="*/ 7122802 w 7199456"/>
                <a:gd name="connsiteY35" fmla="*/ 710017 h 1351237"/>
                <a:gd name="connsiteX36" fmla="*/ 7179072 w 7199456"/>
                <a:gd name="connsiteY36" fmla="*/ 921032 h 1351237"/>
                <a:gd name="connsiteX37" fmla="*/ 7193140 w 7199456"/>
                <a:gd name="connsiteY37" fmla="*/ 991371 h 1351237"/>
                <a:gd name="connsiteX38" fmla="*/ 7136869 w 7199456"/>
                <a:gd name="connsiteY38" fmla="*/ 1019506 h 1351237"/>
                <a:gd name="connsiteX39" fmla="*/ 7094666 w 7199456"/>
                <a:gd name="connsiteY39" fmla="*/ 1005438 h 1351237"/>
                <a:gd name="connsiteX40" fmla="*/ 7066531 w 7199456"/>
                <a:gd name="connsiteY40" fmla="*/ 963235 h 1351237"/>
                <a:gd name="connsiteX41" fmla="*/ 6982125 w 7199456"/>
                <a:gd name="connsiteY41" fmla="*/ 921032 h 1351237"/>
                <a:gd name="connsiteX42" fmla="*/ 6771109 w 7199456"/>
                <a:gd name="connsiteY42" fmla="*/ 949168 h 1351237"/>
                <a:gd name="connsiteX43" fmla="*/ 6560094 w 7199456"/>
                <a:gd name="connsiteY43" fmla="*/ 963235 h 1351237"/>
                <a:gd name="connsiteX44" fmla="*/ 6306875 w 7199456"/>
                <a:gd name="connsiteY44" fmla="*/ 1005438 h 1351237"/>
                <a:gd name="connsiteX45" fmla="*/ 6236537 w 7199456"/>
                <a:gd name="connsiteY45" fmla="*/ 1019506 h 1351237"/>
                <a:gd name="connsiteX46" fmla="*/ 6152131 w 7199456"/>
                <a:gd name="connsiteY46" fmla="*/ 1061709 h 1351237"/>
                <a:gd name="connsiteX47" fmla="*/ 5969251 w 7199456"/>
                <a:gd name="connsiteY47" fmla="*/ 1089845 h 1351237"/>
                <a:gd name="connsiteX48" fmla="*/ 3732488 w 7199456"/>
                <a:gd name="connsiteY48" fmla="*/ 1117980 h 1351237"/>
                <a:gd name="connsiteX49" fmla="*/ 3282322 w 7199456"/>
                <a:gd name="connsiteY49" fmla="*/ 1103912 h 1351237"/>
                <a:gd name="connsiteX50" fmla="*/ 2916562 w 7199456"/>
                <a:gd name="connsiteY50" fmla="*/ 1132048 h 1351237"/>
                <a:gd name="connsiteX51" fmla="*/ 722002 w 7199456"/>
                <a:gd name="connsiteY51" fmla="*/ 1132048 h 1351237"/>
                <a:gd name="connsiteX52" fmla="*/ 117091 w 7199456"/>
                <a:gd name="connsiteY52" fmla="*/ 1117980 h 1351237"/>
                <a:gd name="connsiteX53" fmla="*/ 103023 w 7199456"/>
                <a:gd name="connsiteY53" fmla="*/ 1061709 h 1351237"/>
                <a:gd name="connsiteX54" fmla="*/ 60820 w 7199456"/>
                <a:gd name="connsiteY54" fmla="*/ 1047641 h 1351237"/>
                <a:gd name="connsiteX55" fmla="*/ 18617 w 7199456"/>
                <a:gd name="connsiteY55" fmla="*/ 1061709 h 1351237"/>
                <a:gd name="connsiteX0" fmla="*/ 18617 w 7199456"/>
                <a:gd name="connsiteY0" fmla="*/ 1061709 h 1351237"/>
                <a:gd name="connsiteX1" fmla="*/ 46752 w 7199456"/>
                <a:gd name="connsiteY1" fmla="*/ 1019506 h 1351237"/>
                <a:gd name="connsiteX2" fmla="*/ 60820 w 7199456"/>
                <a:gd name="connsiteY2" fmla="*/ 963235 h 1351237"/>
                <a:gd name="connsiteX3" fmla="*/ 131158 w 7199456"/>
                <a:gd name="connsiteY3" fmla="*/ 344257 h 1351237"/>
                <a:gd name="connsiteX4" fmla="*/ 88955 w 7199456"/>
                <a:gd name="connsiteY4" fmla="*/ 259851 h 1351237"/>
                <a:gd name="connsiteX5" fmla="*/ 88955 w 7199456"/>
                <a:gd name="connsiteY5" fmla="*/ 105106 h 1351237"/>
                <a:gd name="connsiteX6" fmla="*/ 243700 w 7199456"/>
                <a:gd name="connsiteY6" fmla="*/ 133241 h 1351237"/>
                <a:gd name="connsiteX7" fmla="*/ 440648 w 7199456"/>
                <a:gd name="connsiteY7" fmla="*/ 161377 h 1351237"/>
                <a:gd name="connsiteX8" fmla="*/ 722002 w 7199456"/>
                <a:gd name="connsiteY8" fmla="*/ 189512 h 1351237"/>
                <a:gd name="connsiteX9" fmla="*/ 806408 w 7199456"/>
                <a:gd name="connsiteY9" fmla="*/ 203580 h 1351237"/>
                <a:gd name="connsiteX10" fmla="*/ 848611 w 7199456"/>
                <a:gd name="connsiteY10" fmla="*/ 217648 h 1351237"/>
                <a:gd name="connsiteX11" fmla="*/ 1242506 w 7199456"/>
                <a:gd name="connsiteY11" fmla="*/ 231715 h 1351237"/>
                <a:gd name="connsiteX12" fmla="*/ 1340980 w 7199456"/>
                <a:gd name="connsiteY12" fmla="*/ 245783 h 1351237"/>
                <a:gd name="connsiteX13" fmla="*/ 1453522 w 7199456"/>
                <a:gd name="connsiteY13" fmla="*/ 259851 h 1351237"/>
                <a:gd name="connsiteX14" fmla="*/ 1608266 w 7199456"/>
                <a:gd name="connsiteY14" fmla="*/ 287986 h 1351237"/>
                <a:gd name="connsiteX15" fmla="*/ 2297583 w 7199456"/>
                <a:gd name="connsiteY15" fmla="*/ 330189 h 1351237"/>
                <a:gd name="connsiteX16" fmla="*/ 3310457 w 7199456"/>
                <a:gd name="connsiteY16" fmla="*/ 316121 h 1351237"/>
                <a:gd name="connsiteX17" fmla="*/ 3549608 w 7199456"/>
                <a:gd name="connsiteY17" fmla="*/ 302054 h 1351237"/>
                <a:gd name="connsiteX18" fmla="*/ 3591811 w 7199456"/>
                <a:gd name="connsiteY18" fmla="*/ 287986 h 1351237"/>
                <a:gd name="connsiteX19" fmla="*/ 4590617 w 7199456"/>
                <a:gd name="connsiteY19" fmla="*/ 273918 h 1351237"/>
                <a:gd name="connsiteX20" fmla="*/ 5181460 w 7199456"/>
                <a:gd name="connsiteY20" fmla="*/ 287986 h 1351237"/>
                <a:gd name="connsiteX21" fmla="*/ 5237731 w 7199456"/>
                <a:gd name="connsiteY21" fmla="*/ 259851 h 1351237"/>
                <a:gd name="connsiteX22" fmla="*/ 6109928 w 7199456"/>
                <a:gd name="connsiteY22" fmla="*/ 245783 h 1351237"/>
                <a:gd name="connsiteX23" fmla="*/ 6320943 w 7199456"/>
                <a:gd name="connsiteY23" fmla="*/ 189512 h 1351237"/>
                <a:gd name="connsiteX24" fmla="*/ 6391282 w 7199456"/>
                <a:gd name="connsiteY24" fmla="*/ 161377 h 1351237"/>
                <a:gd name="connsiteX25" fmla="*/ 6517891 w 7199456"/>
                <a:gd name="connsiteY25" fmla="*/ 133241 h 1351237"/>
                <a:gd name="connsiteX26" fmla="*/ 6574162 w 7199456"/>
                <a:gd name="connsiteY26" fmla="*/ 105106 h 1351237"/>
                <a:gd name="connsiteX27" fmla="*/ 6799245 w 7199456"/>
                <a:gd name="connsiteY27" fmla="*/ 91038 h 1351237"/>
                <a:gd name="connsiteX28" fmla="*/ 6996192 w 7199456"/>
                <a:gd name="connsiteY28" fmla="*/ 76971 h 1351237"/>
                <a:gd name="connsiteX29" fmla="*/ 7024328 w 7199456"/>
                <a:gd name="connsiteY29" fmla="*/ 48835 h 1351237"/>
                <a:gd name="connsiteX30" fmla="*/ 7038395 w 7199456"/>
                <a:gd name="connsiteY30" fmla="*/ 6632 h 1351237"/>
                <a:gd name="connsiteX31" fmla="*/ 7052463 w 7199456"/>
                <a:gd name="connsiteY31" fmla="*/ 62903 h 1351237"/>
                <a:gd name="connsiteX32" fmla="*/ 7066531 w 7199456"/>
                <a:gd name="connsiteY32" fmla="*/ 189512 h 1351237"/>
                <a:gd name="connsiteX33" fmla="*/ 7108734 w 7199456"/>
                <a:gd name="connsiteY33" fmla="*/ 442731 h 1351237"/>
                <a:gd name="connsiteX34" fmla="*/ 7122802 w 7199456"/>
                <a:gd name="connsiteY34" fmla="*/ 710017 h 1351237"/>
                <a:gd name="connsiteX35" fmla="*/ 7179072 w 7199456"/>
                <a:gd name="connsiteY35" fmla="*/ 921032 h 1351237"/>
                <a:gd name="connsiteX36" fmla="*/ 7193140 w 7199456"/>
                <a:gd name="connsiteY36" fmla="*/ 991371 h 1351237"/>
                <a:gd name="connsiteX37" fmla="*/ 7136869 w 7199456"/>
                <a:gd name="connsiteY37" fmla="*/ 1019506 h 1351237"/>
                <a:gd name="connsiteX38" fmla="*/ 7094666 w 7199456"/>
                <a:gd name="connsiteY38" fmla="*/ 1005438 h 1351237"/>
                <a:gd name="connsiteX39" fmla="*/ 7066531 w 7199456"/>
                <a:gd name="connsiteY39" fmla="*/ 963235 h 1351237"/>
                <a:gd name="connsiteX40" fmla="*/ 6982125 w 7199456"/>
                <a:gd name="connsiteY40" fmla="*/ 921032 h 1351237"/>
                <a:gd name="connsiteX41" fmla="*/ 6771109 w 7199456"/>
                <a:gd name="connsiteY41" fmla="*/ 949168 h 1351237"/>
                <a:gd name="connsiteX42" fmla="*/ 6560094 w 7199456"/>
                <a:gd name="connsiteY42" fmla="*/ 963235 h 1351237"/>
                <a:gd name="connsiteX43" fmla="*/ 6306875 w 7199456"/>
                <a:gd name="connsiteY43" fmla="*/ 1005438 h 1351237"/>
                <a:gd name="connsiteX44" fmla="*/ 6236537 w 7199456"/>
                <a:gd name="connsiteY44" fmla="*/ 1019506 h 1351237"/>
                <a:gd name="connsiteX45" fmla="*/ 6152131 w 7199456"/>
                <a:gd name="connsiteY45" fmla="*/ 1061709 h 1351237"/>
                <a:gd name="connsiteX46" fmla="*/ 5969251 w 7199456"/>
                <a:gd name="connsiteY46" fmla="*/ 1089845 h 1351237"/>
                <a:gd name="connsiteX47" fmla="*/ 3732488 w 7199456"/>
                <a:gd name="connsiteY47" fmla="*/ 1117980 h 1351237"/>
                <a:gd name="connsiteX48" fmla="*/ 3282322 w 7199456"/>
                <a:gd name="connsiteY48" fmla="*/ 1103912 h 1351237"/>
                <a:gd name="connsiteX49" fmla="*/ 2916562 w 7199456"/>
                <a:gd name="connsiteY49" fmla="*/ 1132048 h 1351237"/>
                <a:gd name="connsiteX50" fmla="*/ 722002 w 7199456"/>
                <a:gd name="connsiteY50" fmla="*/ 1132048 h 1351237"/>
                <a:gd name="connsiteX51" fmla="*/ 117091 w 7199456"/>
                <a:gd name="connsiteY51" fmla="*/ 1117980 h 1351237"/>
                <a:gd name="connsiteX52" fmla="*/ 103023 w 7199456"/>
                <a:gd name="connsiteY52" fmla="*/ 1061709 h 1351237"/>
                <a:gd name="connsiteX53" fmla="*/ 60820 w 7199456"/>
                <a:gd name="connsiteY53" fmla="*/ 1047641 h 1351237"/>
                <a:gd name="connsiteX54" fmla="*/ 18617 w 7199456"/>
                <a:gd name="connsiteY54" fmla="*/ 1061709 h 1351237"/>
                <a:gd name="connsiteX0" fmla="*/ 18617 w 7199456"/>
                <a:gd name="connsiteY0" fmla="*/ 1061709 h 1351237"/>
                <a:gd name="connsiteX1" fmla="*/ 46752 w 7199456"/>
                <a:gd name="connsiteY1" fmla="*/ 1019506 h 1351237"/>
                <a:gd name="connsiteX2" fmla="*/ 60820 w 7199456"/>
                <a:gd name="connsiteY2" fmla="*/ 963235 h 1351237"/>
                <a:gd name="connsiteX3" fmla="*/ 131158 w 7199456"/>
                <a:gd name="connsiteY3" fmla="*/ 344257 h 1351237"/>
                <a:gd name="connsiteX4" fmla="*/ 88955 w 7199456"/>
                <a:gd name="connsiteY4" fmla="*/ 259851 h 1351237"/>
                <a:gd name="connsiteX5" fmla="*/ 88955 w 7199456"/>
                <a:gd name="connsiteY5" fmla="*/ 105106 h 1351237"/>
                <a:gd name="connsiteX6" fmla="*/ 243700 w 7199456"/>
                <a:gd name="connsiteY6" fmla="*/ 133241 h 1351237"/>
                <a:gd name="connsiteX7" fmla="*/ 440648 w 7199456"/>
                <a:gd name="connsiteY7" fmla="*/ 161377 h 1351237"/>
                <a:gd name="connsiteX8" fmla="*/ 722002 w 7199456"/>
                <a:gd name="connsiteY8" fmla="*/ 189512 h 1351237"/>
                <a:gd name="connsiteX9" fmla="*/ 806408 w 7199456"/>
                <a:gd name="connsiteY9" fmla="*/ 203580 h 1351237"/>
                <a:gd name="connsiteX10" fmla="*/ 848611 w 7199456"/>
                <a:gd name="connsiteY10" fmla="*/ 217648 h 1351237"/>
                <a:gd name="connsiteX11" fmla="*/ 1242506 w 7199456"/>
                <a:gd name="connsiteY11" fmla="*/ 231715 h 1351237"/>
                <a:gd name="connsiteX12" fmla="*/ 1340980 w 7199456"/>
                <a:gd name="connsiteY12" fmla="*/ 245783 h 1351237"/>
                <a:gd name="connsiteX13" fmla="*/ 1453522 w 7199456"/>
                <a:gd name="connsiteY13" fmla="*/ 259851 h 1351237"/>
                <a:gd name="connsiteX14" fmla="*/ 1608266 w 7199456"/>
                <a:gd name="connsiteY14" fmla="*/ 287986 h 1351237"/>
                <a:gd name="connsiteX15" fmla="*/ 2297583 w 7199456"/>
                <a:gd name="connsiteY15" fmla="*/ 330189 h 1351237"/>
                <a:gd name="connsiteX16" fmla="*/ 3310457 w 7199456"/>
                <a:gd name="connsiteY16" fmla="*/ 316121 h 1351237"/>
                <a:gd name="connsiteX17" fmla="*/ 3549608 w 7199456"/>
                <a:gd name="connsiteY17" fmla="*/ 302054 h 1351237"/>
                <a:gd name="connsiteX18" fmla="*/ 3591811 w 7199456"/>
                <a:gd name="connsiteY18" fmla="*/ 287986 h 1351237"/>
                <a:gd name="connsiteX19" fmla="*/ 4590617 w 7199456"/>
                <a:gd name="connsiteY19" fmla="*/ 273918 h 1351237"/>
                <a:gd name="connsiteX20" fmla="*/ 5181460 w 7199456"/>
                <a:gd name="connsiteY20" fmla="*/ 287986 h 1351237"/>
                <a:gd name="connsiteX21" fmla="*/ 5237731 w 7199456"/>
                <a:gd name="connsiteY21" fmla="*/ 259851 h 1351237"/>
                <a:gd name="connsiteX22" fmla="*/ 6109928 w 7199456"/>
                <a:gd name="connsiteY22" fmla="*/ 245783 h 1351237"/>
                <a:gd name="connsiteX23" fmla="*/ 6320943 w 7199456"/>
                <a:gd name="connsiteY23" fmla="*/ 189512 h 1351237"/>
                <a:gd name="connsiteX24" fmla="*/ 6391282 w 7199456"/>
                <a:gd name="connsiteY24" fmla="*/ 161377 h 1351237"/>
                <a:gd name="connsiteX25" fmla="*/ 6517891 w 7199456"/>
                <a:gd name="connsiteY25" fmla="*/ 133241 h 1351237"/>
                <a:gd name="connsiteX26" fmla="*/ 6574162 w 7199456"/>
                <a:gd name="connsiteY26" fmla="*/ 105106 h 1351237"/>
                <a:gd name="connsiteX27" fmla="*/ 6799245 w 7199456"/>
                <a:gd name="connsiteY27" fmla="*/ 91038 h 1351237"/>
                <a:gd name="connsiteX28" fmla="*/ 6996192 w 7199456"/>
                <a:gd name="connsiteY28" fmla="*/ 76971 h 1351237"/>
                <a:gd name="connsiteX29" fmla="*/ 7024328 w 7199456"/>
                <a:gd name="connsiteY29" fmla="*/ 48835 h 1351237"/>
                <a:gd name="connsiteX30" fmla="*/ 7038395 w 7199456"/>
                <a:gd name="connsiteY30" fmla="*/ 6632 h 1351237"/>
                <a:gd name="connsiteX31" fmla="*/ 7052463 w 7199456"/>
                <a:gd name="connsiteY31" fmla="*/ 62903 h 1351237"/>
                <a:gd name="connsiteX32" fmla="*/ 7066531 w 7199456"/>
                <a:gd name="connsiteY32" fmla="*/ 189512 h 1351237"/>
                <a:gd name="connsiteX33" fmla="*/ 7108734 w 7199456"/>
                <a:gd name="connsiteY33" fmla="*/ 442731 h 1351237"/>
                <a:gd name="connsiteX34" fmla="*/ 7122802 w 7199456"/>
                <a:gd name="connsiteY34" fmla="*/ 710017 h 1351237"/>
                <a:gd name="connsiteX35" fmla="*/ 7179072 w 7199456"/>
                <a:gd name="connsiteY35" fmla="*/ 921032 h 1351237"/>
                <a:gd name="connsiteX36" fmla="*/ 7193140 w 7199456"/>
                <a:gd name="connsiteY36" fmla="*/ 991371 h 1351237"/>
                <a:gd name="connsiteX37" fmla="*/ 7136869 w 7199456"/>
                <a:gd name="connsiteY37" fmla="*/ 1019506 h 1351237"/>
                <a:gd name="connsiteX38" fmla="*/ 7094666 w 7199456"/>
                <a:gd name="connsiteY38" fmla="*/ 1005438 h 1351237"/>
                <a:gd name="connsiteX39" fmla="*/ 7066531 w 7199456"/>
                <a:gd name="connsiteY39" fmla="*/ 963235 h 1351237"/>
                <a:gd name="connsiteX40" fmla="*/ 6982125 w 7199456"/>
                <a:gd name="connsiteY40" fmla="*/ 921032 h 1351237"/>
                <a:gd name="connsiteX41" fmla="*/ 6771109 w 7199456"/>
                <a:gd name="connsiteY41" fmla="*/ 949168 h 1351237"/>
                <a:gd name="connsiteX42" fmla="*/ 6560094 w 7199456"/>
                <a:gd name="connsiteY42" fmla="*/ 963235 h 1351237"/>
                <a:gd name="connsiteX43" fmla="*/ 6306875 w 7199456"/>
                <a:gd name="connsiteY43" fmla="*/ 1005438 h 1351237"/>
                <a:gd name="connsiteX44" fmla="*/ 6236537 w 7199456"/>
                <a:gd name="connsiteY44" fmla="*/ 1019506 h 1351237"/>
                <a:gd name="connsiteX45" fmla="*/ 6152131 w 7199456"/>
                <a:gd name="connsiteY45" fmla="*/ 1061709 h 1351237"/>
                <a:gd name="connsiteX46" fmla="*/ 5969251 w 7199456"/>
                <a:gd name="connsiteY46" fmla="*/ 1089845 h 1351237"/>
                <a:gd name="connsiteX47" fmla="*/ 3732488 w 7199456"/>
                <a:gd name="connsiteY47" fmla="*/ 1117980 h 1351237"/>
                <a:gd name="connsiteX48" fmla="*/ 3282322 w 7199456"/>
                <a:gd name="connsiteY48" fmla="*/ 1103912 h 1351237"/>
                <a:gd name="connsiteX49" fmla="*/ 2916562 w 7199456"/>
                <a:gd name="connsiteY49" fmla="*/ 1132048 h 1351237"/>
                <a:gd name="connsiteX50" fmla="*/ 722002 w 7199456"/>
                <a:gd name="connsiteY50" fmla="*/ 1132048 h 1351237"/>
                <a:gd name="connsiteX51" fmla="*/ 117091 w 7199456"/>
                <a:gd name="connsiteY51" fmla="*/ 1117980 h 1351237"/>
                <a:gd name="connsiteX52" fmla="*/ 103023 w 7199456"/>
                <a:gd name="connsiteY52" fmla="*/ 1061709 h 1351237"/>
                <a:gd name="connsiteX53" fmla="*/ 60820 w 7199456"/>
                <a:gd name="connsiteY53" fmla="*/ 1047641 h 1351237"/>
                <a:gd name="connsiteX54" fmla="*/ 18617 w 7199456"/>
                <a:gd name="connsiteY54" fmla="*/ 1061709 h 1351237"/>
                <a:gd name="connsiteX0" fmla="*/ 2345 w 7183184"/>
                <a:gd name="connsiteY0" fmla="*/ 1061709 h 1351237"/>
                <a:gd name="connsiteX1" fmla="*/ 30480 w 7183184"/>
                <a:gd name="connsiteY1" fmla="*/ 1019506 h 1351237"/>
                <a:gd name="connsiteX2" fmla="*/ 44548 w 7183184"/>
                <a:gd name="connsiteY2" fmla="*/ 963235 h 1351237"/>
                <a:gd name="connsiteX3" fmla="*/ 114886 w 7183184"/>
                <a:gd name="connsiteY3" fmla="*/ 344257 h 1351237"/>
                <a:gd name="connsiteX4" fmla="*/ 72683 w 7183184"/>
                <a:gd name="connsiteY4" fmla="*/ 259851 h 1351237"/>
                <a:gd name="connsiteX5" fmla="*/ 72683 w 7183184"/>
                <a:gd name="connsiteY5" fmla="*/ 105106 h 1351237"/>
                <a:gd name="connsiteX6" fmla="*/ 227428 w 7183184"/>
                <a:gd name="connsiteY6" fmla="*/ 133241 h 1351237"/>
                <a:gd name="connsiteX7" fmla="*/ 424376 w 7183184"/>
                <a:gd name="connsiteY7" fmla="*/ 161377 h 1351237"/>
                <a:gd name="connsiteX8" fmla="*/ 705730 w 7183184"/>
                <a:gd name="connsiteY8" fmla="*/ 189512 h 1351237"/>
                <a:gd name="connsiteX9" fmla="*/ 790136 w 7183184"/>
                <a:gd name="connsiteY9" fmla="*/ 203580 h 1351237"/>
                <a:gd name="connsiteX10" fmla="*/ 832339 w 7183184"/>
                <a:gd name="connsiteY10" fmla="*/ 217648 h 1351237"/>
                <a:gd name="connsiteX11" fmla="*/ 1226234 w 7183184"/>
                <a:gd name="connsiteY11" fmla="*/ 231715 h 1351237"/>
                <a:gd name="connsiteX12" fmla="*/ 1324708 w 7183184"/>
                <a:gd name="connsiteY12" fmla="*/ 245783 h 1351237"/>
                <a:gd name="connsiteX13" fmla="*/ 1437250 w 7183184"/>
                <a:gd name="connsiteY13" fmla="*/ 259851 h 1351237"/>
                <a:gd name="connsiteX14" fmla="*/ 1591994 w 7183184"/>
                <a:gd name="connsiteY14" fmla="*/ 287986 h 1351237"/>
                <a:gd name="connsiteX15" fmla="*/ 2281311 w 7183184"/>
                <a:gd name="connsiteY15" fmla="*/ 330189 h 1351237"/>
                <a:gd name="connsiteX16" fmla="*/ 3294185 w 7183184"/>
                <a:gd name="connsiteY16" fmla="*/ 316121 h 1351237"/>
                <a:gd name="connsiteX17" fmla="*/ 3533336 w 7183184"/>
                <a:gd name="connsiteY17" fmla="*/ 302054 h 1351237"/>
                <a:gd name="connsiteX18" fmla="*/ 3575539 w 7183184"/>
                <a:gd name="connsiteY18" fmla="*/ 287986 h 1351237"/>
                <a:gd name="connsiteX19" fmla="*/ 4574345 w 7183184"/>
                <a:gd name="connsiteY19" fmla="*/ 273918 h 1351237"/>
                <a:gd name="connsiteX20" fmla="*/ 5165188 w 7183184"/>
                <a:gd name="connsiteY20" fmla="*/ 287986 h 1351237"/>
                <a:gd name="connsiteX21" fmla="*/ 5221459 w 7183184"/>
                <a:gd name="connsiteY21" fmla="*/ 259851 h 1351237"/>
                <a:gd name="connsiteX22" fmla="*/ 6093656 w 7183184"/>
                <a:gd name="connsiteY22" fmla="*/ 245783 h 1351237"/>
                <a:gd name="connsiteX23" fmla="*/ 6304671 w 7183184"/>
                <a:gd name="connsiteY23" fmla="*/ 189512 h 1351237"/>
                <a:gd name="connsiteX24" fmla="*/ 6375010 w 7183184"/>
                <a:gd name="connsiteY24" fmla="*/ 161377 h 1351237"/>
                <a:gd name="connsiteX25" fmla="*/ 6501619 w 7183184"/>
                <a:gd name="connsiteY25" fmla="*/ 133241 h 1351237"/>
                <a:gd name="connsiteX26" fmla="*/ 6557890 w 7183184"/>
                <a:gd name="connsiteY26" fmla="*/ 105106 h 1351237"/>
                <a:gd name="connsiteX27" fmla="*/ 6782973 w 7183184"/>
                <a:gd name="connsiteY27" fmla="*/ 91038 h 1351237"/>
                <a:gd name="connsiteX28" fmla="*/ 6979920 w 7183184"/>
                <a:gd name="connsiteY28" fmla="*/ 76971 h 1351237"/>
                <a:gd name="connsiteX29" fmla="*/ 7008056 w 7183184"/>
                <a:gd name="connsiteY29" fmla="*/ 48835 h 1351237"/>
                <a:gd name="connsiteX30" fmla="*/ 7022123 w 7183184"/>
                <a:gd name="connsiteY30" fmla="*/ 6632 h 1351237"/>
                <a:gd name="connsiteX31" fmla="*/ 7036191 w 7183184"/>
                <a:gd name="connsiteY31" fmla="*/ 62903 h 1351237"/>
                <a:gd name="connsiteX32" fmla="*/ 7050259 w 7183184"/>
                <a:gd name="connsiteY32" fmla="*/ 189512 h 1351237"/>
                <a:gd name="connsiteX33" fmla="*/ 7092462 w 7183184"/>
                <a:gd name="connsiteY33" fmla="*/ 442731 h 1351237"/>
                <a:gd name="connsiteX34" fmla="*/ 7106530 w 7183184"/>
                <a:gd name="connsiteY34" fmla="*/ 710017 h 1351237"/>
                <a:gd name="connsiteX35" fmla="*/ 7162800 w 7183184"/>
                <a:gd name="connsiteY35" fmla="*/ 921032 h 1351237"/>
                <a:gd name="connsiteX36" fmla="*/ 7176868 w 7183184"/>
                <a:gd name="connsiteY36" fmla="*/ 991371 h 1351237"/>
                <a:gd name="connsiteX37" fmla="*/ 7120597 w 7183184"/>
                <a:gd name="connsiteY37" fmla="*/ 1019506 h 1351237"/>
                <a:gd name="connsiteX38" fmla="*/ 7078394 w 7183184"/>
                <a:gd name="connsiteY38" fmla="*/ 1005438 h 1351237"/>
                <a:gd name="connsiteX39" fmla="*/ 7050259 w 7183184"/>
                <a:gd name="connsiteY39" fmla="*/ 963235 h 1351237"/>
                <a:gd name="connsiteX40" fmla="*/ 6965853 w 7183184"/>
                <a:gd name="connsiteY40" fmla="*/ 921032 h 1351237"/>
                <a:gd name="connsiteX41" fmla="*/ 6754837 w 7183184"/>
                <a:gd name="connsiteY41" fmla="*/ 949168 h 1351237"/>
                <a:gd name="connsiteX42" fmla="*/ 6543822 w 7183184"/>
                <a:gd name="connsiteY42" fmla="*/ 963235 h 1351237"/>
                <a:gd name="connsiteX43" fmla="*/ 6290603 w 7183184"/>
                <a:gd name="connsiteY43" fmla="*/ 1005438 h 1351237"/>
                <a:gd name="connsiteX44" fmla="*/ 6220265 w 7183184"/>
                <a:gd name="connsiteY44" fmla="*/ 1019506 h 1351237"/>
                <a:gd name="connsiteX45" fmla="*/ 6135859 w 7183184"/>
                <a:gd name="connsiteY45" fmla="*/ 1061709 h 1351237"/>
                <a:gd name="connsiteX46" fmla="*/ 5952979 w 7183184"/>
                <a:gd name="connsiteY46" fmla="*/ 1089845 h 1351237"/>
                <a:gd name="connsiteX47" fmla="*/ 3716216 w 7183184"/>
                <a:gd name="connsiteY47" fmla="*/ 1117980 h 1351237"/>
                <a:gd name="connsiteX48" fmla="*/ 3266050 w 7183184"/>
                <a:gd name="connsiteY48" fmla="*/ 1103912 h 1351237"/>
                <a:gd name="connsiteX49" fmla="*/ 2900290 w 7183184"/>
                <a:gd name="connsiteY49" fmla="*/ 1132048 h 1351237"/>
                <a:gd name="connsiteX50" fmla="*/ 705730 w 7183184"/>
                <a:gd name="connsiteY50" fmla="*/ 1132048 h 1351237"/>
                <a:gd name="connsiteX51" fmla="*/ 100819 w 7183184"/>
                <a:gd name="connsiteY51" fmla="*/ 1117980 h 1351237"/>
                <a:gd name="connsiteX52" fmla="*/ 86751 w 7183184"/>
                <a:gd name="connsiteY52" fmla="*/ 1061709 h 1351237"/>
                <a:gd name="connsiteX53" fmla="*/ 2345 w 7183184"/>
                <a:gd name="connsiteY53" fmla="*/ 1061709 h 1351237"/>
                <a:gd name="connsiteX0" fmla="*/ 18757 w 7199596"/>
                <a:gd name="connsiteY0" fmla="*/ 1061709 h 1351237"/>
                <a:gd name="connsiteX1" fmla="*/ 46892 w 7199596"/>
                <a:gd name="connsiteY1" fmla="*/ 1019506 h 1351237"/>
                <a:gd name="connsiteX2" fmla="*/ 60960 w 7199596"/>
                <a:gd name="connsiteY2" fmla="*/ 963235 h 1351237"/>
                <a:gd name="connsiteX3" fmla="*/ 131298 w 7199596"/>
                <a:gd name="connsiteY3" fmla="*/ 344257 h 1351237"/>
                <a:gd name="connsiteX4" fmla="*/ 89095 w 7199596"/>
                <a:gd name="connsiteY4" fmla="*/ 259851 h 1351237"/>
                <a:gd name="connsiteX5" fmla="*/ 89095 w 7199596"/>
                <a:gd name="connsiteY5" fmla="*/ 105106 h 1351237"/>
                <a:gd name="connsiteX6" fmla="*/ 243840 w 7199596"/>
                <a:gd name="connsiteY6" fmla="*/ 133241 h 1351237"/>
                <a:gd name="connsiteX7" fmla="*/ 440788 w 7199596"/>
                <a:gd name="connsiteY7" fmla="*/ 161377 h 1351237"/>
                <a:gd name="connsiteX8" fmla="*/ 722142 w 7199596"/>
                <a:gd name="connsiteY8" fmla="*/ 189512 h 1351237"/>
                <a:gd name="connsiteX9" fmla="*/ 806548 w 7199596"/>
                <a:gd name="connsiteY9" fmla="*/ 203580 h 1351237"/>
                <a:gd name="connsiteX10" fmla="*/ 848751 w 7199596"/>
                <a:gd name="connsiteY10" fmla="*/ 217648 h 1351237"/>
                <a:gd name="connsiteX11" fmla="*/ 1242646 w 7199596"/>
                <a:gd name="connsiteY11" fmla="*/ 231715 h 1351237"/>
                <a:gd name="connsiteX12" fmla="*/ 1341120 w 7199596"/>
                <a:gd name="connsiteY12" fmla="*/ 245783 h 1351237"/>
                <a:gd name="connsiteX13" fmla="*/ 1453662 w 7199596"/>
                <a:gd name="connsiteY13" fmla="*/ 259851 h 1351237"/>
                <a:gd name="connsiteX14" fmla="*/ 1608406 w 7199596"/>
                <a:gd name="connsiteY14" fmla="*/ 287986 h 1351237"/>
                <a:gd name="connsiteX15" fmla="*/ 2297723 w 7199596"/>
                <a:gd name="connsiteY15" fmla="*/ 330189 h 1351237"/>
                <a:gd name="connsiteX16" fmla="*/ 3310597 w 7199596"/>
                <a:gd name="connsiteY16" fmla="*/ 316121 h 1351237"/>
                <a:gd name="connsiteX17" fmla="*/ 3549748 w 7199596"/>
                <a:gd name="connsiteY17" fmla="*/ 302054 h 1351237"/>
                <a:gd name="connsiteX18" fmla="*/ 3591951 w 7199596"/>
                <a:gd name="connsiteY18" fmla="*/ 287986 h 1351237"/>
                <a:gd name="connsiteX19" fmla="*/ 4590757 w 7199596"/>
                <a:gd name="connsiteY19" fmla="*/ 273918 h 1351237"/>
                <a:gd name="connsiteX20" fmla="*/ 5181600 w 7199596"/>
                <a:gd name="connsiteY20" fmla="*/ 287986 h 1351237"/>
                <a:gd name="connsiteX21" fmla="*/ 5237871 w 7199596"/>
                <a:gd name="connsiteY21" fmla="*/ 259851 h 1351237"/>
                <a:gd name="connsiteX22" fmla="*/ 6110068 w 7199596"/>
                <a:gd name="connsiteY22" fmla="*/ 245783 h 1351237"/>
                <a:gd name="connsiteX23" fmla="*/ 6321083 w 7199596"/>
                <a:gd name="connsiteY23" fmla="*/ 189512 h 1351237"/>
                <a:gd name="connsiteX24" fmla="*/ 6391422 w 7199596"/>
                <a:gd name="connsiteY24" fmla="*/ 161377 h 1351237"/>
                <a:gd name="connsiteX25" fmla="*/ 6518031 w 7199596"/>
                <a:gd name="connsiteY25" fmla="*/ 133241 h 1351237"/>
                <a:gd name="connsiteX26" fmla="*/ 6574302 w 7199596"/>
                <a:gd name="connsiteY26" fmla="*/ 105106 h 1351237"/>
                <a:gd name="connsiteX27" fmla="*/ 6799385 w 7199596"/>
                <a:gd name="connsiteY27" fmla="*/ 91038 h 1351237"/>
                <a:gd name="connsiteX28" fmla="*/ 6996332 w 7199596"/>
                <a:gd name="connsiteY28" fmla="*/ 76971 h 1351237"/>
                <a:gd name="connsiteX29" fmla="*/ 7024468 w 7199596"/>
                <a:gd name="connsiteY29" fmla="*/ 48835 h 1351237"/>
                <a:gd name="connsiteX30" fmla="*/ 7038535 w 7199596"/>
                <a:gd name="connsiteY30" fmla="*/ 6632 h 1351237"/>
                <a:gd name="connsiteX31" fmla="*/ 7052603 w 7199596"/>
                <a:gd name="connsiteY31" fmla="*/ 62903 h 1351237"/>
                <a:gd name="connsiteX32" fmla="*/ 7066671 w 7199596"/>
                <a:gd name="connsiteY32" fmla="*/ 189512 h 1351237"/>
                <a:gd name="connsiteX33" fmla="*/ 7108874 w 7199596"/>
                <a:gd name="connsiteY33" fmla="*/ 442731 h 1351237"/>
                <a:gd name="connsiteX34" fmla="*/ 7122942 w 7199596"/>
                <a:gd name="connsiteY34" fmla="*/ 710017 h 1351237"/>
                <a:gd name="connsiteX35" fmla="*/ 7179212 w 7199596"/>
                <a:gd name="connsiteY35" fmla="*/ 921032 h 1351237"/>
                <a:gd name="connsiteX36" fmla="*/ 7193280 w 7199596"/>
                <a:gd name="connsiteY36" fmla="*/ 991371 h 1351237"/>
                <a:gd name="connsiteX37" fmla="*/ 7137009 w 7199596"/>
                <a:gd name="connsiteY37" fmla="*/ 1019506 h 1351237"/>
                <a:gd name="connsiteX38" fmla="*/ 7094806 w 7199596"/>
                <a:gd name="connsiteY38" fmla="*/ 1005438 h 1351237"/>
                <a:gd name="connsiteX39" fmla="*/ 7066671 w 7199596"/>
                <a:gd name="connsiteY39" fmla="*/ 963235 h 1351237"/>
                <a:gd name="connsiteX40" fmla="*/ 6982265 w 7199596"/>
                <a:gd name="connsiteY40" fmla="*/ 921032 h 1351237"/>
                <a:gd name="connsiteX41" fmla="*/ 6771249 w 7199596"/>
                <a:gd name="connsiteY41" fmla="*/ 949168 h 1351237"/>
                <a:gd name="connsiteX42" fmla="*/ 6560234 w 7199596"/>
                <a:gd name="connsiteY42" fmla="*/ 963235 h 1351237"/>
                <a:gd name="connsiteX43" fmla="*/ 6307015 w 7199596"/>
                <a:gd name="connsiteY43" fmla="*/ 1005438 h 1351237"/>
                <a:gd name="connsiteX44" fmla="*/ 6236677 w 7199596"/>
                <a:gd name="connsiteY44" fmla="*/ 1019506 h 1351237"/>
                <a:gd name="connsiteX45" fmla="*/ 6152271 w 7199596"/>
                <a:gd name="connsiteY45" fmla="*/ 1061709 h 1351237"/>
                <a:gd name="connsiteX46" fmla="*/ 5969391 w 7199596"/>
                <a:gd name="connsiteY46" fmla="*/ 1089845 h 1351237"/>
                <a:gd name="connsiteX47" fmla="*/ 3732628 w 7199596"/>
                <a:gd name="connsiteY47" fmla="*/ 1117980 h 1351237"/>
                <a:gd name="connsiteX48" fmla="*/ 3282462 w 7199596"/>
                <a:gd name="connsiteY48" fmla="*/ 1103912 h 1351237"/>
                <a:gd name="connsiteX49" fmla="*/ 2916702 w 7199596"/>
                <a:gd name="connsiteY49" fmla="*/ 1132048 h 1351237"/>
                <a:gd name="connsiteX50" fmla="*/ 722142 w 7199596"/>
                <a:gd name="connsiteY50" fmla="*/ 1132048 h 1351237"/>
                <a:gd name="connsiteX51" fmla="*/ 117231 w 7199596"/>
                <a:gd name="connsiteY51" fmla="*/ 1117980 h 1351237"/>
                <a:gd name="connsiteX52" fmla="*/ 18757 w 7199596"/>
                <a:gd name="connsiteY52" fmla="*/ 1061709 h 1351237"/>
                <a:gd name="connsiteX0" fmla="*/ 18757 w 7199596"/>
                <a:gd name="connsiteY0" fmla="*/ 1061709 h 1351237"/>
                <a:gd name="connsiteX1" fmla="*/ 60960 w 7199596"/>
                <a:gd name="connsiteY1" fmla="*/ 963235 h 1351237"/>
                <a:gd name="connsiteX2" fmla="*/ 131298 w 7199596"/>
                <a:gd name="connsiteY2" fmla="*/ 344257 h 1351237"/>
                <a:gd name="connsiteX3" fmla="*/ 89095 w 7199596"/>
                <a:gd name="connsiteY3" fmla="*/ 259851 h 1351237"/>
                <a:gd name="connsiteX4" fmla="*/ 89095 w 7199596"/>
                <a:gd name="connsiteY4" fmla="*/ 105106 h 1351237"/>
                <a:gd name="connsiteX5" fmla="*/ 243840 w 7199596"/>
                <a:gd name="connsiteY5" fmla="*/ 133241 h 1351237"/>
                <a:gd name="connsiteX6" fmla="*/ 440788 w 7199596"/>
                <a:gd name="connsiteY6" fmla="*/ 161377 h 1351237"/>
                <a:gd name="connsiteX7" fmla="*/ 722142 w 7199596"/>
                <a:gd name="connsiteY7" fmla="*/ 189512 h 1351237"/>
                <a:gd name="connsiteX8" fmla="*/ 806548 w 7199596"/>
                <a:gd name="connsiteY8" fmla="*/ 203580 h 1351237"/>
                <a:gd name="connsiteX9" fmla="*/ 848751 w 7199596"/>
                <a:gd name="connsiteY9" fmla="*/ 217648 h 1351237"/>
                <a:gd name="connsiteX10" fmla="*/ 1242646 w 7199596"/>
                <a:gd name="connsiteY10" fmla="*/ 231715 h 1351237"/>
                <a:gd name="connsiteX11" fmla="*/ 1341120 w 7199596"/>
                <a:gd name="connsiteY11" fmla="*/ 245783 h 1351237"/>
                <a:gd name="connsiteX12" fmla="*/ 1453662 w 7199596"/>
                <a:gd name="connsiteY12" fmla="*/ 259851 h 1351237"/>
                <a:gd name="connsiteX13" fmla="*/ 1608406 w 7199596"/>
                <a:gd name="connsiteY13" fmla="*/ 287986 h 1351237"/>
                <a:gd name="connsiteX14" fmla="*/ 2297723 w 7199596"/>
                <a:gd name="connsiteY14" fmla="*/ 330189 h 1351237"/>
                <a:gd name="connsiteX15" fmla="*/ 3310597 w 7199596"/>
                <a:gd name="connsiteY15" fmla="*/ 316121 h 1351237"/>
                <a:gd name="connsiteX16" fmla="*/ 3549748 w 7199596"/>
                <a:gd name="connsiteY16" fmla="*/ 302054 h 1351237"/>
                <a:gd name="connsiteX17" fmla="*/ 3591951 w 7199596"/>
                <a:gd name="connsiteY17" fmla="*/ 287986 h 1351237"/>
                <a:gd name="connsiteX18" fmla="*/ 4590757 w 7199596"/>
                <a:gd name="connsiteY18" fmla="*/ 273918 h 1351237"/>
                <a:gd name="connsiteX19" fmla="*/ 5181600 w 7199596"/>
                <a:gd name="connsiteY19" fmla="*/ 287986 h 1351237"/>
                <a:gd name="connsiteX20" fmla="*/ 5237871 w 7199596"/>
                <a:gd name="connsiteY20" fmla="*/ 259851 h 1351237"/>
                <a:gd name="connsiteX21" fmla="*/ 6110068 w 7199596"/>
                <a:gd name="connsiteY21" fmla="*/ 245783 h 1351237"/>
                <a:gd name="connsiteX22" fmla="*/ 6321083 w 7199596"/>
                <a:gd name="connsiteY22" fmla="*/ 189512 h 1351237"/>
                <a:gd name="connsiteX23" fmla="*/ 6391422 w 7199596"/>
                <a:gd name="connsiteY23" fmla="*/ 161377 h 1351237"/>
                <a:gd name="connsiteX24" fmla="*/ 6518031 w 7199596"/>
                <a:gd name="connsiteY24" fmla="*/ 133241 h 1351237"/>
                <a:gd name="connsiteX25" fmla="*/ 6574302 w 7199596"/>
                <a:gd name="connsiteY25" fmla="*/ 105106 h 1351237"/>
                <a:gd name="connsiteX26" fmla="*/ 6799385 w 7199596"/>
                <a:gd name="connsiteY26" fmla="*/ 91038 h 1351237"/>
                <a:gd name="connsiteX27" fmla="*/ 6996332 w 7199596"/>
                <a:gd name="connsiteY27" fmla="*/ 76971 h 1351237"/>
                <a:gd name="connsiteX28" fmla="*/ 7024468 w 7199596"/>
                <a:gd name="connsiteY28" fmla="*/ 48835 h 1351237"/>
                <a:gd name="connsiteX29" fmla="*/ 7038535 w 7199596"/>
                <a:gd name="connsiteY29" fmla="*/ 6632 h 1351237"/>
                <a:gd name="connsiteX30" fmla="*/ 7052603 w 7199596"/>
                <a:gd name="connsiteY30" fmla="*/ 62903 h 1351237"/>
                <a:gd name="connsiteX31" fmla="*/ 7066671 w 7199596"/>
                <a:gd name="connsiteY31" fmla="*/ 189512 h 1351237"/>
                <a:gd name="connsiteX32" fmla="*/ 7108874 w 7199596"/>
                <a:gd name="connsiteY32" fmla="*/ 442731 h 1351237"/>
                <a:gd name="connsiteX33" fmla="*/ 7122942 w 7199596"/>
                <a:gd name="connsiteY33" fmla="*/ 710017 h 1351237"/>
                <a:gd name="connsiteX34" fmla="*/ 7179212 w 7199596"/>
                <a:gd name="connsiteY34" fmla="*/ 921032 h 1351237"/>
                <a:gd name="connsiteX35" fmla="*/ 7193280 w 7199596"/>
                <a:gd name="connsiteY35" fmla="*/ 991371 h 1351237"/>
                <a:gd name="connsiteX36" fmla="*/ 7137009 w 7199596"/>
                <a:gd name="connsiteY36" fmla="*/ 1019506 h 1351237"/>
                <a:gd name="connsiteX37" fmla="*/ 7094806 w 7199596"/>
                <a:gd name="connsiteY37" fmla="*/ 1005438 h 1351237"/>
                <a:gd name="connsiteX38" fmla="*/ 7066671 w 7199596"/>
                <a:gd name="connsiteY38" fmla="*/ 963235 h 1351237"/>
                <a:gd name="connsiteX39" fmla="*/ 6982265 w 7199596"/>
                <a:gd name="connsiteY39" fmla="*/ 921032 h 1351237"/>
                <a:gd name="connsiteX40" fmla="*/ 6771249 w 7199596"/>
                <a:gd name="connsiteY40" fmla="*/ 949168 h 1351237"/>
                <a:gd name="connsiteX41" fmla="*/ 6560234 w 7199596"/>
                <a:gd name="connsiteY41" fmla="*/ 963235 h 1351237"/>
                <a:gd name="connsiteX42" fmla="*/ 6307015 w 7199596"/>
                <a:gd name="connsiteY42" fmla="*/ 1005438 h 1351237"/>
                <a:gd name="connsiteX43" fmla="*/ 6236677 w 7199596"/>
                <a:gd name="connsiteY43" fmla="*/ 1019506 h 1351237"/>
                <a:gd name="connsiteX44" fmla="*/ 6152271 w 7199596"/>
                <a:gd name="connsiteY44" fmla="*/ 1061709 h 1351237"/>
                <a:gd name="connsiteX45" fmla="*/ 5969391 w 7199596"/>
                <a:gd name="connsiteY45" fmla="*/ 1089845 h 1351237"/>
                <a:gd name="connsiteX46" fmla="*/ 3732628 w 7199596"/>
                <a:gd name="connsiteY46" fmla="*/ 1117980 h 1351237"/>
                <a:gd name="connsiteX47" fmla="*/ 3282462 w 7199596"/>
                <a:gd name="connsiteY47" fmla="*/ 1103912 h 1351237"/>
                <a:gd name="connsiteX48" fmla="*/ 2916702 w 7199596"/>
                <a:gd name="connsiteY48" fmla="*/ 1132048 h 1351237"/>
                <a:gd name="connsiteX49" fmla="*/ 722142 w 7199596"/>
                <a:gd name="connsiteY49" fmla="*/ 1132048 h 1351237"/>
                <a:gd name="connsiteX50" fmla="*/ 117231 w 7199596"/>
                <a:gd name="connsiteY50" fmla="*/ 1117980 h 1351237"/>
                <a:gd name="connsiteX51" fmla="*/ 18757 w 7199596"/>
                <a:gd name="connsiteY51" fmla="*/ 1061709 h 1351237"/>
                <a:gd name="connsiteX0" fmla="*/ 18757 w 7199596"/>
                <a:gd name="connsiteY0" fmla="*/ 1061709 h 1351237"/>
                <a:gd name="connsiteX1" fmla="*/ 131298 w 7199596"/>
                <a:gd name="connsiteY1" fmla="*/ 344257 h 1351237"/>
                <a:gd name="connsiteX2" fmla="*/ 89095 w 7199596"/>
                <a:gd name="connsiteY2" fmla="*/ 259851 h 1351237"/>
                <a:gd name="connsiteX3" fmla="*/ 89095 w 7199596"/>
                <a:gd name="connsiteY3" fmla="*/ 105106 h 1351237"/>
                <a:gd name="connsiteX4" fmla="*/ 243840 w 7199596"/>
                <a:gd name="connsiteY4" fmla="*/ 133241 h 1351237"/>
                <a:gd name="connsiteX5" fmla="*/ 440788 w 7199596"/>
                <a:gd name="connsiteY5" fmla="*/ 161377 h 1351237"/>
                <a:gd name="connsiteX6" fmla="*/ 722142 w 7199596"/>
                <a:gd name="connsiteY6" fmla="*/ 189512 h 1351237"/>
                <a:gd name="connsiteX7" fmla="*/ 806548 w 7199596"/>
                <a:gd name="connsiteY7" fmla="*/ 203580 h 1351237"/>
                <a:gd name="connsiteX8" fmla="*/ 848751 w 7199596"/>
                <a:gd name="connsiteY8" fmla="*/ 217648 h 1351237"/>
                <a:gd name="connsiteX9" fmla="*/ 1242646 w 7199596"/>
                <a:gd name="connsiteY9" fmla="*/ 231715 h 1351237"/>
                <a:gd name="connsiteX10" fmla="*/ 1341120 w 7199596"/>
                <a:gd name="connsiteY10" fmla="*/ 245783 h 1351237"/>
                <a:gd name="connsiteX11" fmla="*/ 1453662 w 7199596"/>
                <a:gd name="connsiteY11" fmla="*/ 259851 h 1351237"/>
                <a:gd name="connsiteX12" fmla="*/ 1608406 w 7199596"/>
                <a:gd name="connsiteY12" fmla="*/ 287986 h 1351237"/>
                <a:gd name="connsiteX13" fmla="*/ 2297723 w 7199596"/>
                <a:gd name="connsiteY13" fmla="*/ 330189 h 1351237"/>
                <a:gd name="connsiteX14" fmla="*/ 3310597 w 7199596"/>
                <a:gd name="connsiteY14" fmla="*/ 316121 h 1351237"/>
                <a:gd name="connsiteX15" fmla="*/ 3549748 w 7199596"/>
                <a:gd name="connsiteY15" fmla="*/ 302054 h 1351237"/>
                <a:gd name="connsiteX16" fmla="*/ 3591951 w 7199596"/>
                <a:gd name="connsiteY16" fmla="*/ 287986 h 1351237"/>
                <a:gd name="connsiteX17" fmla="*/ 4590757 w 7199596"/>
                <a:gd name="connsiteY17" fmla="*/ 273918 h 1351237"/>
                <a:gd name="connsiteX18" fmla="*/ 5181600 w 7199596"/>
                <a:gd name="connsiteY18" fmla="*/ 287986 h 1351237"/>
                <a:gd name="connsiteX19" fmla="*/ 5237871 w 7199596"/>
                <a:gd name="connsiteY19" fmla="*/ 259851 h 1351237"/>
                <a:gd name="connsiteX20" fmla="*/ 6110068 w 7199596"/>
                <a:gd name="connsiteY20" fmla="*/ 245783 h 1351237"/>
                <a:gd name="connsiteX21" fmla="*/ 6321083 w 7199596"/>
                <a:gd name="connsiteY21" fmla="*/ 189512 h 1351237"/>
                <a:gd name="connsiteX22" fmla="*/ 6391422 w 7199596"/>
                <a:gd name="connsiteY22" fmla="*/ 161377 h 1351237"/>
                <a:gd name="connsiteX23" fmla="*/ 6518031 w 7199596"/>
                <a:gd name="connsiteY23" fmla="*/ 133241 h 1351237"/>
                <a:gd name="connsiteX24" fmla="*/ 6574302 w 7199596"/>
                <a:gd name="connsiteY24" fmla="*/ 105106 h 1351237"/>
                <a:gd name="connsiteX25" fmla="*/ 6799385 w 7199596"/>
                <a:gd name="connsiteY25" fmla="*/ 91038 h 1351237"/>
                <a:gd name="connsiteX26" fmla="*/ 6996332 w 7199596"/>
                <a:gd name="connsiteY26" fmla="*/ 76971 h 1351237"/>
                <a:gd name="connsiteX27" fmla="*/ 7024468 w 7199596"/>
                <a:gd name="connsiteY27" fmla="*/ 48835 h 1351237"/>
                <a:gd name="connsiteX28" fmla="*/ 7038535 w 7199596"/>
                <a:gd name="connsiteY28" fmla="*/ 6632 h 1351237"/>
                <a:gd name="connsiteX29" fmla="*/ 7052603 w 7199596"/>
                <a:gd name="connsiteY29" fmla="*/ 62903 h 1351237"/>
                <a:gd name="connsiteX30" fmla="*/ 7066671 w 7199596"/>
                <a:gd name="connsiteY30" fmla="*/ 189512 h 1351237"/>
                <a:gd name="connsiteX31" fmla="*/ 7108874 w 7199596"/>
                <a:gd name="connsiteY31" fmla="*/ 442731 h 1351237"/>
                <a:gd name="connsiteX32" fmla="*/ 7122942 w 7199596"/>
                <a:gd name="connsiteY32" fmla="*/ 710017 h 1351237"/>
                <a:gd name="connsiteX33" fmla="*/ 7179212 w 7199596"/>
                <a:gd name="connsiteY33" fmla="*/ 921032 h 1351237"/>
                <a:gd name="connsiteX34" fmla="*/ 7193280 w 7199596"/>
                <a:gd name="connsiteY34" fmla="*/ 991371 h 1351237"/>
                <a:gd name="connsiteX35" fmla="*/ 7137009 w 7199596"/>
                <a:gd name="connsiteY35" fmla="*/ 1019506 h 1351237"/>
                <a:gd name="connsiteX36" fmla="*/ 7094806 w 7199596"/>
                <a:gd name="connsiteY36" fmla="*/ 1005438 h 1351237"/>
                <a:gd name="connsiteX37" fmla="*/ 7066671 w 7199596"/>
                <a:gd name="connsiteY37" fmla="*/ 963235 h 1351237"/>
                <a:gd name="connsiteX38" fmla="*/ 6982265 w 7199596"/>
                <a:gd name="connsiteY38" fmla="*/ 921032 h 1351237"/>
                <a:gd name="connsiteX39" fmla="*/ 6771249 w 7199596"/>
                <a:gd name="connsiteY39" fmla="*/ 949168 h 1351237"/>
                <a:gd name="connsiteX40" fmla="*/ 6560234 w 7199596"/>
                <a:gd name="connsiteY40" fmla="*/ 963235 h 1351237"/>
                <a:gd name="connsiteX41" fmla="*/ 6307015 w 7199596"/>
                <a:gd name="connsiteY41" fmla="*/ 1005438 h 1351237"/>
                <a:gd name="connsiteX42" fmla="*/ 6236677 w 7199596"/>
                <a:gd name="connsiteY42" fmla="*/ 1019506 h 1351237"/>
                <a:gd name="connsiteX43" fmla="*/ 6152271 w 7199596"/>
                <a:gd name="connsiteY43" fmla="*/ 1061709 h 1351237"/>
                <a:gd name="connsiteX44" fmla="*/ 5969391 w 7199596"/>
                <a:gd name="connsiteY44" fmla="*/ 1089845 h 1351237"/>
                <a:gd name="connsiteX45" fmla="*/ 3732628 w 7199596"/>
                <a:gd name="connsiteY45" fmla="*/ 1117980 h 1351237"/>
                <a:gd name="connsiteX46" fmla="*/ 3282462 w 7199596"/>
                <a:gd name="connsiteY46" fmla="*/ 1103912 h 1351237"/>
                <a:gd name="connsiteX47" fmla="*/ 2916702 w 7199596"/>
                <a:gd name="connsiteY47" fmla="*/ 1132048 h 1351237"/>
                <a:gd name="connsiteX48" fmla="*/ 722142 w 7199596"/>
                <a:gd name="connsiteY48" fmla="*/ 1132048 h 1351237"/>
                <a:gd name="connsiteX49" fmla="*/ 117231 w 7199596"/>
                <a:gd name="connsiteY49" fmla="*/ 1117980 h 1351237"/>
                <a:gd name="connsiteX50" fmla="*/ 18757 w 7199596"/>
                <a:gd name="connsiteY50" fmla="*/ 1061709 h 1351237"/>
                <a:gd name="connsiteX0" fmla="*/ 18757 w 7199596"/>
                <a:gd name="connsiteY0" fmla="*/ 1061709 h 1351237"/>
                <a:gd name="connsiteX1" fmla="*/ 131298 w 7199596"/>
                <a:gd name="connsiteY1" fmla="*/ 344257 h 1351237"/>
                <a:gd name="connsiteX2" fmla="*/ 89095 w 7199596"/>
                <a:gd name="connsiteY2" fmla="*/ 105106 h 1351237"/>
                <a:gd name="connsiteX3" fmla="*/ 243840 w 7199596"/>
                <a:gd name="connsiteY3" fmla="*/ 133241 h 1351237"/>
                <a:gd name="connsiteX4" fmla="*/ 440788 w 7199596"/>
                <a:gd name="connsiteY4" fmla="*/ 161377 h 1351237"/>
                <a:gd name="connsiteX5" fmla="*/ 722142 w 7199596"/>
                <a:gd name="connsiteY5" fmla="*/ 189512 h 1351237"/>
                <a:gd name="connsiteX6" fmla="*/ 806548 w 7199596"/>
                <a:gd name="connsiteY6" fmla="*/ 203580 h 1351237"/>
                <a:gd name="connsiteX7" fmla="*/ 848751 w 7199596"/>
                <a:gd name="connsiteY7" fmla="*/ 217648 h 1351237"/>
                <a:gd name="connsiteX8" fmla="*/ 1242646 w 7199596"/>
                <a:gd name="connsiteY8" fmla="*/ 231715 h 1351237"/>
                <a:gd name="connsiteX9" fmla="*/ 1341120 w 7199596"/>
                <a:gd name="connsiteY9" fmla="*/ 245783 h 1351237"/>
                <a:gd name="connsiteX10" fmla="*/ 1453662 w 7199596"/>
                <a:gd name="connsiteY10" fmla="*/ 259851 h 1351237"/>
                <a:gd name="connsiteX11" fmla="*/ 1608406 w 7199596"/>
                <a:gd name="connsiteY11" fmla="*/ 287986 h 1351237"/>
                <a:gd name="connsiteX12" fmla="*/ 2297723 w 7199596"/>
                <a:gd name="connsiteY12" fmla="*/ 330189 h 1351237"/>
                <a:gd name="connsiteX13" fmla="*/ 3310597 w 7199596"/>
                <a:gd name="connsiteY13" fmla="*/ 316121 h 1351237"/>
                <a:gd name="connsiteX14" fmla="*/ 3549748 w 7199596"/>
                <a:gd name="connsiteY14" fmla="*/ 302054 h 1351237"/>
                <a:gd name="connsiteX15" fmla="*/ 3591951 w 7199596"/>
                <a:gd name="connsiteY15" fmla="*/ 287986 h 1351237"/>
                <a:gd name="connsiteX16" fmla="*/ 4590757 w 7199596"/>
                <a:gd name="connsiteY16" fmla="*/ 273918 h 1351237"/>
                <a:gd name="connsiteX17" fmla="*/ 5181600 w 7199596"/>
                <a:gd name="connsiteY17" fmla="*/ 287986 h 1351237"/>
                <a:gd name="connsiteX18" fmla="*/ 5237871 w 7199596"/>
                <a:gd name="connsiteY18" fmla="*/ 259851 h 1351237"/>
                <a:gd name="connsiteX19" fmla="*/ 6110068 w 7199596"/>
                <a:gd name="connsiteY19" fmla="*/ 245783 h 1351237"/>
                <a:gd name="connsiteX20" fmla="*/ 6321083 w 7199596"/>
                <a:gd name="connsiteY20" fmla="*/ 189512 h 1351237"/>
                <a:gd name="connsiteX21" fmla="*/ 6391422 w 7199596"/>
                <a:gd name="connsiteY21" fmla="*/ 161377 h 1351237"/>
                <a:gd name="connsiteX22" fmla="*/ 6518031 w 7199596"/>
                <a:gd name="connsiteY22" fmla="*/ 133241 h 1351237"/>
                <a:gd name="connsiteX23" fmla="*/ 6574302 w 7199596"/>
                <a:gd name="connsiteY23" fmla="*/ 105106 h 1351237"/>
                <a:gd name="connsiteX24" fmla="*/ 6799385 w 7199596"/>
                <a:gd name="connsiteY24" fmla="*/ 91038 h 1351237"/>
                <a:gd name="connsiteX25" fmla="*/ 6996332 w 7199596"/>
                <a:gd name="connsiteY25" fmla="*/ 76971 h 1351237"/>
                <a:gd name="connsiteX26" fmla="*/ 7024468 w 7199596"/>
                <a:gd name="connsiteY26" fmla="*/ 48835 h 1351237"/>
                <a:gd name="connsiteX27" fmla="*/ 7038535 w 7199596"/>
                <a:gd name="connsiteY27" fmla="*/ 6632 h 1351237"/>
                <a:gd name="connsiteX28" fmla="*/ 7052603 w 7199596"/>
                <a:gd name="connsiteY28" fmla="*/ 62903 h 1351237"/>
                <a:gd name="connsiteX29" fmla="*/ 7066671 w 7199596"/>
                <a:gd name="connsiteY29" fmla="*/ 189512 h 1351237"/>
                <a:gd name="connsiteX30" fmla="*/ 7108874 w 7199596"/>
                <a:gd name="connsiteY30" fmla="*/ 442731 h 1351237"/>
                <a:gd name="connsiteX31" fmla="*/ 7122942 w 7199596"/>
                <a:gd name="connsiteY31" fmla="*/ 710017 h 1351237"/>
                <a:gd name="connsiteX32" fmla="*/ 7179212 w 7199596"/>
                <a:gd name="connsiteY32" fmla="*/ 921032 h 1351237"/>
                <a:gd name="connsiteX33" fmla="*/ 7193280 w 7199596"/>
                <a:gd name="connsiteY33" fmla="*/ 991371 h 1351237"/>
                <a:gd name="connsiteX34" fmla="*/ 7137009 w 7199596"/>
                <a:gd name="connsiteY34" fmla="*/ 1019506 h 1351237"/>
                <a:gd name="connsiteX35" fmla="*/ 7094806 w 7199596"/>
                <a:gd name="connsiteY35" fmla="*/ 1005438 h 1351237"/>
                <a:gd name="connsiteX36" fmla="*/ 7066671 w 7199596"/>
                <a:gd name="connsiteY36" fmla="*/ 963235 h 1351237"/>
                <a:gd name="connsiteX37" fmla="*/ 6982265 w 7199596"/>
                <a:gd name="connsiteY37" fmla="*/ 921032 h 1351237"/>
                <a:gd name="connsiteX38" fmla="*/ 6771249 w 7199596"/>
                <a:gd name="connsiteY38" fmla="*/ 949168 h 1351237"/>
                <a:gd name="connsiteX39" fmla="*/ 6560234 w 7199596"/>
                <a:gd name="connsiteY39" fmla="*/ 963235 h 1351237"/>
                <a:gd name="connsiteX40" fmla="*/ 6307015 w 7199596"/>
                <a:gd name="connsiteY40" fmla="*/ 1005438 h 1351237"/>
                <a:gd name="connsiteX41" fmla="*/ 6236677 w 7199596"/>
                <a:gd name="connsiteY41" fmla="*/ 1019506 h 1351237"/>
                <a:gd name="connsiteX42" fmla="*/ 6152271 w 7199596"/>
                <a:gd name="connsiteY42" fmla="*/ 1061709 h 1351237"/>
                <a:gd name="connsiteX43" fmla="*/ 5969391 w 7199596"/>
                <a:gd name="connsiteY43" fmla="*/ 1089845 h 1351237"/>
                <a:gd name="connsiteX44" fmla="*/ 3732628 w 7199596"/>
                <a:gd name="connsiteY44" fmla="*/ 1117980 h 1351237"/>
                <a:gd name="connsiteX45" fmla="*/ 3282462 w 7199596"/>
                <a:gd name="connsiteY45" fmla="*/ 1103912 h 1351237"/>
                <a:gd name="connsiteX46" fmla="*/ 2916702 w 7199596"/>
                <a:gd name="connsiteY46" fmla="*/ 1132048 h 1351237"/>
                <a:gd name="connsiteX47" fmla="*/ 722142 w 7199596"/>
                <a:gd name="connsiteY47" fmla="*/ 1132048 h 1351237"/>
                <a:gd name="connsiteX48" fmla="*/ 117231 w 7199596"/>
                <a:gd name="connsiteY48" fmla="*/ 1117980 h 1351237"/>
                <a:gd name="connsiteX49" fmla="*/ 18757 w 7199596"/>
                <a:gd name="connsiteY49" fmla="*/ 1061709 h 1351237"/>
                <a:gd name="connsiteX0" fmla="*/ 18757 w 7199596"/>
                <a:gd name="connsiteY0" fmla="*/ 1061709 h 1351237"/>
                <a:gd name="connsiteX1" fmla="*/ 89095 w 7199596"/>
                <a:gd name="connsiteY1" fmla="*/ 105106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8757 w 7199596"/>
                <a:gd name="connsiteY0" fmla="*/ 1061709 h 1351237"/>
                <a:gd name="connsiteX1" fmla="*/ 89095 w 7199596"/>
                <a:gd name="connsiteY1" fmla="*/ 105106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8757 w 7199596"/>
                <a:gd name="connsiteY0" fmla="*/ 1061709 h 1351237"/>
                <a:gd name="connsiteX1" fmla="*/ 86714 w 7199596"/>
                <a:gd name="connsiteY1" fmla="*/ 109868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8757 w 7199596"/>
                <a:gd name="connsiteY0" fmla="*/ 1061709 h 1351237"/>
                <a:gd name="connsiteX1" fmla="*/ 81951 w 7199596"/>
                <a:gd name="connsiteY1" fmla="*/ 114631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8757 w 7199596"/>
                <a:gd name="connsiteY0" fmla="*/ 1061709 h 1351237"/>
                <a:gd name="connsiteX1" fmla="*/ 81951 w 7199596"/>
                <a:gd name="connsiteY1" fmla="*/ 114631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8757 w 7199596"/>
                <a:gd name="connsiteY48" fmla="*/ 1061709 h 1351237"/>
                <a:gd name="connsiteX0" fmla="*/ 16376 w 7199596"/>
                <a:gd name="connsiteY0" fmla="*/ 1090284 h 1351237"/>
                <a:gd name="connsiteX1" fmla="*/ 81951 w 7199596"/>
                <a:gd name="connsiteY1" fmla="*/ 114631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6376 w 7199596"/>
                <a:gd name="connsiteY48" fmla="*/ 1090284 h 1351237"/>
                <a:gd name="connsiteX0" fmla="*/ 16376 w 7199596"/>
                <a:gd name="connsiteY0" fmla="*/ 1090284 h 1351237"/>
                <a:gd name="connsiteX1" fmla="*/ 81951 w 7199596"/>
                <a:gd name="connsiteY1" fmla="*/ 114631 h 1351237"/>
                <a:gd name="connsiteX2" fmla="*/ 243840 w 7199596"/>
                <a:gd name="connsiteY2" fmla="*/ 133241 h 1351237"/>
                <a:gd name="connsiteX3" fmla="*/ 440788 w 7199596"/>
                <a:gd name="connsiteY3" fmla="*/ 161377 h 1351237"/>
                <a:gd name="connsiteX4" fmla="*/ 722142 w 7199596"/>
                <a:gd name="connsiteY4" fmla="*/ 189512 h 1351237"/>
                <a:gd name="connsiteX5" fmla="*/ 806548 w 7199596"/>
                <a:gd name="connsiteY5" fmla="*/ 203580 h 1351237"/>
                <a:gd name="connsiteX6" fmla="*/ 848751 w 7199596"/>
                <a:gd name="connsiteY6" fmla="*/ 217648 h 1351237"/>
                <a:gd name="connsiteX7" fmla="*/ 1242646 w 7199596"/>
                <a:gd name="connsiteY7" fmla="*/ 231715 h 1351237"/>
                <a:gd name="connsiteX8" fmla="*/ 1341120 w 7199596"/>
                <a:gd name="connsiteY8" fmla="*/ 245783 h 1351237"/>
                <a:gd name="connsiteX9" fmla="*/ 1453662 w 7199596"/>
                <a:gd name="connsiteY9" fmla="*/ 259851 h 1351237"/>
                <a:gd name="connsiteX10" fmla="*/ 1608406 w 7199596"/>
                <a:gd name="connsiteY10" fmla="*/ 287986 h 1351237"/>
                <a:gd name="connsiteX11" fmla="*/ 2297723 w 7199596"/>
                <a:gd name="connsiteY11" fmla="*/ 330189 h 1351237"/>
                <a:gd name="connsiteX12" fmla="*/ 3310597 w 7199596"/>
                <a:gd name="connsiteY12" fmla="*/ 316121 h 1351237"/>
                <a:gd name="connsiteX13" fmla="*/ 3549748 w 7199596"/>
                <a:gd name="connsiteY13" fmla="*/ 302054 h 1351237"/>
                <a:gd name="connsiteX14" fmla="*/ 3591951 w 7199596"/>
                <a:gd name="connsiteY14" fmla="*/ 287986 h 1351237"/>
                <a:gd name="connsiteX15" fmla="*/ 4590757 w 7199596"/>
                <a:gd name="connsiteY15" fmla="*/ 273918 h 1351237"/>
                <a:gd name="connsiteX16" fmla="*/ 5181600 w 7199596"/>
                <a:gd name="connsiteY16" fmla="*/ 287986 h 1351237"/>
                <a:gd name="connsiteX17" fmla="*/ 5237871 w 7199596"/>
                <a:gd name="connsiteY17" fmla="*/ 259851 h 1351237"/>
                <a:gd name="connsiteX18" fmla="*/ 6110068 w 7199596"/>
                <a:gd name="connsiteY18" fmla="*/ 245783 h 1351237"/>
                <a:gd name="connsiteX19" fmla="*/ 6321083 w 7199596"/>
                <a:gd name="connsiteY19" fmla="*/ 189512 h 1351237"/>
                <a:gd name="connsiteX20" fmla="*/ 6391422 w 7199596"/>
                <a:gd name="connsiteY20" fmla="*/ 161377 h 1351237"/>
                <a:gd name="connsiteX21" fmla="*/ 6518031 w 7199596"/>
                <a:gd name="connsiteY21" fmla="*/ 133241 h 1351237"/>
                <a:gd name="connsiteX22" fmla="*/ 6574302 w 7199596"/>
                <a:gd name="connsiteY22" fmla="*/ 105106 h 1351237"/>
                <a:gd name="connsiteX23" fmla="*/ 6799385 w 7199596"/>
                <a:gd name="connsiteY23" fmla="*/ 91038 h 1351237"/>
                <a:gd name="connsiteX24" fmla="*/ 6996332 w 7199596"/>
                <a:gd name="connsiteY24" fmla="*/ 76971 h 1351237"/>
                <a:gd name="connsiteX25" fmla="*/ 7024468 w 7199596"/>
                <a:gd name="connsiteY25" fmla="*/ 48835 h 1351237"/>
                <a:gd name="connsiteX26" fmla="*/ 7038535 w 7199596"/>
                <a:gd name="connsiteY26" fmla="*/ 6632 h 1351237"/>
                <a:gd name="connsiteX27" fmla="*/ 7052603 w 7199596"/>
                <a:gd name="connsiteY27" fmla="*/ 62903 h 1351237"/>
                <a:gd name="connsiteX28" fmla="*/ 7066671 w 7199596"/>
                <a:gd name="connsiteY28" fmla="*/ 189512 h 1351237"/>
                <a:gd name="connsiteX29" fmla="*/ 7108874 w 7199596"/>
                <a:gd name="connsiteY29" fmla="*/ 442731 h 1351237"/>
                <a:gd name="connsiteX30" fmla="*/ 7122942 w 7199596"/>
                <a:gd name="connsiteY30" fmla="*/ 710017 h 1351237"/>
                <a:gd name="connsiteX31" fmla="*/ 7179212 w 7199596"/>
                <a:gd name="connsiteY31" fmla="*/ 921032 h 1351237"/>
                <a:gd name="connsiteX32" fmla="*/ 7193280 w 7199596"/>
                <a:gd name="connsiteY32" fmla="*/ 991371 h 1351237"/>
                <a:gd name="connsiteX33" fmla="*/ 7137009 w 7199596"/>
                <a:gd name="connsiteY33" fmla="*/ 1019506 h 1351237"/>
                <a:gd name="connsiteX34" fmla="*/ 7094806 w 7199596"/>
                <a:gd name="connsiteY34" fmla="*/ 1005438 h 1351237"/>
                <a:gd name="connsiteX35" fmla="*/ 7066671 w 7199596"/>
                <a:gd name="connsiteY35" fmla="*/ 963235 h 1351237"/>
                <a:gd name="connsiteX36" fmla="*/ 6982265 w 7199596"/>
                <a:gd name="connsiteY36" fmla="*/ 921032 h 1351237"/>
                <a:gd name="connsiteX37" fmla="*/ 6771249 w 7199596"/>
                <a:gd name="connsiteY37" fmla="*/ 949168 h 1351237"/>
                <a:gd name="connsiteX38" fmla="*/ 6560234 w 7199596"/>
                <a:gd name="connsiteY38" fmla="*/ 963235 h 1351237"/>
                <a:gd name="connsiteX39" fmla="*/ 6307015 w 7199596"/>
                <a:gd name="connsiteY39" fmla="*/ 1005438 h 1351237"/>
                <a:gd name="connsiteX40" fmla="*/ 6236677 w 7199596"/>
                <a:gd name="connsiteY40" fmla="*/ 1019506 h 1351237"/>
                <a:gd name="connsiteX41" fmla="*/ 6152271 w 7199596"/>
                <a:gd name="connsiteY41" fmla="*/ 1061709 h 1351237"/>
                <a:gd name="connsiteX42" fmla="*/ 5969391 w 7199596"/>
                <a:gd name="connsiteY42" fmla="*/ 1089845 h 1351237"/>
                <a:gd name="connsiteX43" fmla="*/ 3732628 w 7199596"/>
                <a:gd name="connsiteY43" fmla="*/ 1117980 h 1351237"/>
                <a:gd name="connsiteX44" fmla="*/ 3282462 w 7199596"/>
                <a:gd name="connsiteY44" fmla="*/ 1103912 h 1351237"/>
                <a:gd name="connsiteX45" fmla="*/ 2916702 w 7199596"/>
                <a:gd name="connsiteY45" fmla="*/ 1132048 h 1351237"/>
                <a:gd name="connsiteX46" fmla="*/ 722142 w 7199596"/>
                <a:gd name="connsiteY46" fmla="*/ 1132048 h 1351237"/>
                <a:gd name="connsiteX47" fmla="*/ 117231 w 7199596"/>
                <a:gd name="connsiteY47" fmla="*/ 1117980 h 1351237"/>
                <a:gd name="connsiteX48" fmla="*/ 16376 w 7199596"/>
                <a:gd name="connsiteY48" fmla="*/ 1090284 h 1351237"/>
                <a:gd name="connsiteX0" fmla="*/ 0 w 7183220"/>
                <a:gd name="connsiteY0" fmla="*/ 1090284 h 1351237"/>
                <a:gd name="connsiteX1" fmla="*/ 65575 w 7183220"/>
                <a:gd name="connsiteY1" fmla="*/ 114631 h 1351237"/>
                <a:gd name="connsiteX2" fmla="*/ 227464 w 7183220"/>
                <a:gd name="connsiteY2" fmla="*/ 133241 h 1351237"/>
                <a:gd name="connsiteX3" fmla="*/ 424412 w 7183220"/>
                <a:gd name="connsiteY3" fmla="*/ 161377 h 1351237"/>
                <a:gd name="connsiteX4" fmla="*/ 705766 w 7183220"/>
                <a:gd name="connsiteY4" fmla="*/ 189512 h 1351237"/>
                <a:gd name="connsiteX5" fmla="*/ 790172 w 7183220"/>
                <a:gd name="connsiteY5" fmla="*/ 203580 h 1351237"/>
                <a:gd name="connsiteX6" fmla="*/ 832375 w 7183220"/>
                <a:gd name="connsiteY6" fmla="*/ 217648 h 1351237"/>
                <a:gd name="connsiteX7" fmla="*/ 1226270 w 7183220"/>
                <a:gd name="connsiteY7" fmla="*/ 231715 h 1351237"/>
                <a:gd name="connsiteX8" fmla="*/ 1324744 w 7183220"/>
                <a:gd name="connsiteY8" fmla="*/ 245783 h 1351237"/>
                <a:gd name="connsiteX9" fmla="*/ 1437286 w 7183220"/>
                <a:gd name="connsiteY9" fmla="*/ 259851 h 1351237"/>
                <a:gd name="connsiteX10" fmla="*/ 1592030 w 7183220"/>
                <a:gd name="connsiteY10" fmla="*/ 287986 h 1351237"/>
                <a:gd name="connsiteX11" fmla="*/ 2281347 w 7183220"/>
                <a:gd name="connsiteY11" fmla="*/ 330189 h 1351237"/>
                <a:gd name="connsiteX12" fmla="*/ 3294221 w 7183220"/>
                <a:gd name="connsiteY12" fmla="*/ 316121 h 1351237"/>
                <a:gd name="connsiteX13" fmla="*/ 3533372 w 7183220"/>
                <a:gd name="connsiteY13" fmla="*/ 302054 h 1351237"/>
                <a:gd name="connsiteX14" fmla="*/ 3575575 w 7183220"/>
                <a:gd name="connsiteY14" fmla="*/ 287986 h 1351237"/>
                <a:gd name="connsiteX15" fmla="*/ 4574381 w 7183220"/>
                <a:gd name="connsiteY15" fmla="*/ 273918 h 1351237"/>
                <a:gd name="connsiteX16" fmla="*/ 5165224 w 7183220"/>
                <a:gd name="connsiteY16" fmla="*/ 287986 h 1351237"/>
                <a:gd name="connsiteX17" fmla="*/ 5221495 w 7183220"/>
                <a:gd name="connsiteY17" fmla="*/ 259851 h 1351237"/>
                <a:gd name="connsiteX18" fmla="*/ 6093692 w 7183220"/>
                <a:gd name="connsiteY18" fmla="*/ 245783 h 1351237"/>
                <a:gd name="connsiteX19" fmla="*/ 6304707 w 7183220"/>
                <a:gd name="connsiteY19" fmla="*/ 189512 h 1351237"/>
                <a:gd name="connsiteX20" fmla="*/ 6375046 w 7183220"/>
                <a:gd name="connsiteY20" fmla="*/ 161377 h 1351237"/>
                <a:gd name="connsiteX21" fmla="*/ 6501655 w 7183220"/>
                <a:gd name="connsiteY21" fmla="*/ 133241 h 1351237"/>
                <a:gd name="connsiteX22" fmla="*/ 6557926 w 7183220"/>
                <a:gd name="connsiteY22" fmla="*/ 105106 h 1351237"/>
                <a:gd name="connsiteX23" fmla="*/ 6783009 w 7183220"/>
                <a:gd name="connsiteY23" fmla="*/ 91038 h 1351237"/>
                <a:gd name="connsiteX24" fmla="*/ 6979956 w 7183220"/>
                <a:gd name="connsiteY24" fmla="*/ 76971 h 1351237"/>
                <a:gd name="connsiteX25" fmla="*/ 7008092 w 7183220"/>
                <a:gd name="connsiteY25" fmla="*/ 48835 h 1351237"/>
                <a:gd name="connsiteX26" fmla="*/ 7022159 w 7183220"/>
                <a:gd name="connsiteY26" fmla="*/ 6632 h 1351237"/>
                <a:gd name="connsiteX27" fmla="*/ 7036227 w 7183220"/>
                <a:gd name="connsiteY27" fmla="*/ 62903 h 1351237"/>
                <a:gd name="connsiteX28" fmla="*/ 7050295 w 7183220"/>
                <a:gd name="connsiteY28" fmla="*/ 189512 h 1351237"/>
                <a:gd name="connsiteX29" fmla="*/ 7092498 w 7183220"/>
                <a:gd name="connsiteY29" fmla="*/ 442731 h 1351237"/>
                <a:gd name="connsiteX30" fmla="*/ 7106566 w 7183220"/>
                <a:gd name="connsiteY30" fmla="*/ 710017 h 1351237"/>
                <a:gd name="connsiteX31" fmla="*/ 7162836 w 7183220"/>
                <a:gd name="connsiteY31" fmla="*/ 921032 h 1351237"/>
                <a:gd name="connsiteX32" fmla="*/ 7176904 w 7183220"/>
                <a:gd name="connsiteY32" fmla="*/ 991371 h 1351237"/>
                <a:gd name="connsiteX33" fmla="*/ 7120633 w 7183220"/>
                <a:gd name="connsiteY33" fmla="*/ 1019506 h 1351237"/>
                <a:gd name="connsiteX34" fmla="*/ 7078430 w 7183220"/>
                <a:gd name="connsiteY34" fmla="*/ 1005438 h 1351237"/>
                <a:gd name="connsiteX35" fmla="*/ 7050295 w 7183220"/>
                <a:gd name="connsiteY35" fmla="*/ 963235 h 1351237"/>
                <a:gd name="connsiteX36" fmla="*/ 6965889 w 7183220"/>
                <a:gd name="connsiteY36" fmla="*/ 921032 h 1351237"/>
                <a:gd name="connsiteX37" fmla="*/ 6754873 w 7183220"/>
                <a:gd name="connsiteY37" fmla="*/ 949168 h 1351237"/>
                <a:gd name="connsiteX38" fmla="*/ 6543858 w 7183220"/>
                <a:gd name="connsiteY38" fmla="*/ 963235 h 1351237"/>
                <a:gd name="connsiteX39" fmla="*/ 6290639 w 7183220"/>
                <a:gd name="connsiteY39" fmla="*/ 1005438 h 1351237"/>
                <a:gd name="connsiteX40" fmla="*/ 6220301 w 7183220"/>
                <a:gd name="connsiteY40" fmla="*/ 1019506 h 1351237"/>
                <a:gd name="connsiteX41" fmla="*/ 6135895 w 7183220"/>
                <a:gd name="connsiteY41" fmla="*/ 1061709 h 1351237"/>
                <a:gd name="connsiteX42" fmla="*/ 5953015 w 7183220"/>
                <a:gd name="connsiteY42" fmla="*/ 1089845 h 1351237"/>
                <a:gd name="connsiteX43" fmla="*/ 3716252 w 7183220"/>
                <a:gd name="connsiteY43" fmla="*/ 1117980 h 1351237"/>
                <a:gd name="connsiteX44" fmla="*/ 3266086 w 7183220"/>
                <a:gd name="connsiteY44" fmla="*/ 1103912 h 1351237"/>
                <a:gd name="connsiteX45" fmla="*/ 2900326 w 7183220"/>
                <a:gd name="connsiteY45" fmla="*/ 1132048 h 1351237"/>
                <a:gd name="connsiteX46" fmla="*/ 705766 w 7183220"/>
                <a:gd name="connsiteY46" fmla="*/ 1132048 h 1351237"/>
                <a:gd name="connsiteX47" fmla="*/ 217536 w 7183220"/>
                <a:gd name="connsiteY47" fmla="*/ 1139411 h 1351237"/>
                <a:gd name="connsiteX48" fmla="*/ 0 w 7183220"/>
                <a:gd name="connsiteY48" fmla="*/ 1090284 h 1351237"/>
                <a:gd name="connsiteX0" fmla="*/ 0 w 7183220"/>
                <a:gd name="connsiteY0" fmla="*/ 1090284 h 1351237"/>
                <a:gd name="connsiteX1" fmla="*/ 65575 w 7183220"/>
                <a:gd name="connsiteY1" fmla="*/ 114631 h 1351237"/>
                <a:gd name="connsiteX2" fmla="*/ 227464 w 7183220"/>
                <a:gd name="connsiteY2" fmla="*/ 133241 h 1351237"/>
                <a:gd name="connsiteX3" fmla="*/ 424412 w 7183220"/>
                <a:gd name="connsiteY3" fmla="*/ 161377 h 1351237"/>
                <a:gd name="connsiteX4" fmla="*/ 705766 w 7183220"/>
                <a:gd name="connsiteY4" fmla="*/ 189512 h 1351237"/>
                <a:gd name="connsiteX5" fmla="*/ 790172 w 7183220"/>
                <a:gd name="connsiteY5" fmla="*/ 203580 h 1351237"/>
                <a:gd name="connsiteX6" fmla="*/ 832375 w 7183220"/>
                <a:gd name="connsiteY6" fmla="*/ 217648 h 1351237"/>
                <a:gd name="connsiteX7" fmla="*/ 1226270 w 7183220"/>
                <a:gd name="connsiteY7" fmla="*/ 231715 h 1351237"/>
                <a:gd name="connsiteX8" fmla="*/ 1324744 w 7183220"/>
                <a:gd name="connsiteY8" fmla="*/ 245783 h 1351237"/>
                <a:gd name="connsiteX9" fmla="*/ 1437286 w 7183220"/>
                <a:gd name="connsiteY9" fmla="*/ 259851 h 1351237"/>
                <a:gd name="connsiteX10" fmla="*/ 1592030 w 7183220"/>
                <a:gd name="connsiteY10" fmla="*/ 287986 h 1351237"/>
                <a:gd name="connsiteX11" fmla="*/ 2281347 w 7183220"/>
                <a:gd name="connsiteY11" fmla="*/ 330189 h 1351237"/>
                <a:gd name="connsiteX12" fmla="*/ 3294221 w 7183220"/>
                <a:gd name="connsiteY12" fmla="*/ 316121 h 1351237"/>
                <a:gd name="connsiteX13" fmla="*/ 3533372 w 7183220"/>
                <a:gd name="connsiteY13" fmla="*/ 302054 h 1351237"/>
                <a:gd name="connsiteX14" fmla="*/ 3575575 w 7183220"/>
                <a:gd name="connsiteY14" fmla="*/ 287986 h 1351237"/>
                <a:gd name="connsiteX15" fmla="*/ 4574381 w 7183220"/>
                <a:gd name="connsiteY15" fmla="*/ 273918 h 1351237"/>
                <a:gd name="connsiteX16" fmla="*/ 5165224 w 7183220"/>
                <a:gd name="connsiteY16" fmla="*/ 287986 h 1351237"/>
                <a:gd name="connsiteX17" fmla="*/ 5221495 w 7183220"/>
                <a:gd name="connsiteY17" fmla="*/ 259851 h 1351237"/>
                <a:gd name="connsiteX18" fmla="*/ 6093692 w 7183220"/>
                <a:gd name="connsiteY18" fmla="*/ 245783 h 1351237"/>
                <a:gd name="connsiteX19" fmla="*/ 6304707 w 7183220"/>
                <a:gd name="connsiteY19" fmla="*/ 189512 h 1351237"/>
                <a:gd name="connsiteX20" fmla="*/ 6375046 w 7183220"/>
                <a:gd name="connsiteY20" fmla="*/ 161377 h 1351237"/>
                <a:gd name="connsiteX21" fmla="*/ 6501655 w 7183220"/>
                <a:gd name="connsiteY21" fmla="*/ 133241 h 1351237"/>
                <a:gd name="connsiteX22" fmla="*/ 6557926 w 7183220"/>
                <a:gd name="connsiteY22" fmla="*/ 105106 h 1351237"/>
                <a:gd name="connsiteX23" fmla="*/ 6783009 w 7183220"/>
                <a:gd name="connsiteY23" fmla="*/ 91038 h 1351237"/>
                <a:gd name="connsiteX24" fmla="*/ 6979956 w 7183220"/>
                <a:gd name="connsiteY24" fmla="*/ 76971 h 1351237"/>
                <a:gd name="connsiteX25" fmla="*/ 7008092 w 7183220"/>
                <a:gd name="connsiteY25" fmla="*/ 48835 h 1351237"/>
                <a:gd name="connsiteX26" fmla="*/ 7022159 w 7183220"/>
                <a:gd name="connsiteY26" fmla="*/ 6632 h 1351237"/>
                <a:gd name="connsiteX27" fmla="*/ 7036227 w 7183220"/>
                <a:gd name="connsiteY27" fmla="*/ 62903 h 1351237"/>
                <a:gd name="connsiteX28" fmla="*/ 7050295 w 7183220"/>
                <a:gd name="connsiteY28" fmla="*/ 189512 h 1351237"/>
                <a:gd name="connsiteX29" fmla="*/ 7092498 w 7183220"/>
                <a:gd name="connsiteY29" fmla="*/ 442731 h 1351237"/>
                <a:gd name="connsiteX30" fmla="*/ 7106566 w 7183220"/>
                <a:gd name="connsiteY30" fmla="*/ 710017 h 1351237"/>
                <a:gd name="connsiteX31" fmla="*/ 7162836 w 7183220"/>
                <a:gd name="connsiteY31" fmla="*/ 921032 h 1351237"/>
                <a:gd name="connsiteX32" fmla="*/ 7176904 w 7183220"/>
                <a:gd name="connsiteY32" fmla="*/ 991371 h 1351237"/>
                <a:gd name="connsiteX33" fmla="*/ 7120633 w 7183220"/>
                <a:gd name="connsiteY33" fmla="*/ 1019506 h 1351237"/>
                <a:gd name="connsiteX34" fmla="*/ 7078430 w 7183220"/>
                <a:gd name="connsiteY34" fmla="*/ 1005438 h 1351237"/>
                <a:gd name="connsiteX35" fmla="*/ 7050295 w 7183220"/>
                <a:gd name="connsiteY35" fmla="*/ 963235 h 1351237"/>
                <a:gd name="connsiteX36" fmla="*/ 6965889 w 7183220"/>
                <a:gd name="connsiteY36" fmla="*/ 921032 h 1351237"/>
                <a:gd name="connsiteX37" fmla="*/ 6754873 w 7183220"/>
                <a:gd name="connsiteY37" fmla="*/ 949168 h 1351237"/>
                <a:gd name="connsiteX38" fmla="*/ 6543858 w 7183220"/>
                <a:gd name="connsiteY38" fmla="*/ 963235 h 1351237"/>
                <a:gd name="connsiteX39" fmla="*/ 6290639 w 7183220"/>
                <a:gd name="connsiteY39" fmla="*/ 1005438 h 1351237"/>
                <a:gd name="connsiteX40" fmla="*/ 6220301 w 7183220"/>
                <a:gd name="connsiteY40" fmla="*/ 1019506 h 1351237"/>
                <a:gd name="connsiteX41" fmla="*/ 6135895 w 7183220"/>
                <a:gd name="connsiteY41" fmla="*/ 1061709 h 1351237"/>
                <a:gd name="connsiteX42" fmla="*/ 5953015 w 7183220"/>
                <a:gd name="connsiteY42" fmla="*/ 1089845 h 1351237"/>
                <a:gd name="connsiteX43" fmla="*/ 3716252 w 7183220"/>
                <a:gd name="connsiteY43" fmla="*/ 1117980 h 1351237"/>
                <a:gd name="connsiteX44" fmla="*/ 3266086 w 7183220"/>
                <a:gd name="connsiteY44" fmla="*/ 1103912 h 1351237"/>
                <a:gd name="connsiteX45" fmla="*/ 2900326 w 7183220"/>
                <a:gd name="connsiteY45" fmla="*/ 1132048 h 1351237"/>
                <a:gd name="connsiteX46" fmla="*/ 705766 w 7183220"/>
                <a:gd name="connsiteY46" fmla="*/ 1132048 h 1351237"/>
                <a:gd name="connsiteX47" fmla="*/ 217536 w 7183220"/>
                <a:gd name="connsiteY47" fmla="*/ 1139411 h 1351237"/>
                <a:gd name="connsiteX48" fmla="*/ 0 w 7183220"/>
                <a:gd name="connsiteY48" fmla="*/ 1090284 h 1351237"/>
                <a:gd name="connsiteX0" fmla="*/ 0 w 7183220"/>
                <a:gd name="connsiteY0" fmla="*/ 1090284 h 1351237"/>
                <a:gd name="connsiteX1" fmla="*/ 65575 w 7183220"/>
                <a:gd name="connsiteY1" fmla="*/ 114631 h 1351237"/>
                <a:gd name="connsiteX2" fmla="*/ 227464 w 7183220"/>
                <a:gd name="connsiteY2" fmla="*/ 133241 h 1351237"/>
                <a:gd name="connsiteX3" fmla="*/ 424412 w 7183220"/>
                <a:gd name="connsiteY3" fmla="*/ 161377 h 1351237"/>
                <a:gd name="connsiteX4" fmla="*/ 705766 w 7183220"/>
                <a:gd name="connsiteY4" fmla="*/ 189512 h 1351237"/>
                <a:gd name="connsiteX5" fmla="*/ 790172 w 7183220"/>
                <a:gd name="connsiteY5" fmla="*/ 203580 h 1351237"/>
                <a:gd name="connsiteX6" fmla="*/ 832375 w 7183220"/>
                <a:gd name="connsiteY6" fmla="*/ 217648 h 1351237"/>
                <a:gd name="connsiteX7" fmla="*/ 1226270 w 7183220"/>
                <a:gd name="connsiteY7" fmla="*/ 231715 h 1351237"/>
                <a:gd name="connsiteX8" fmla="*/ 1324744 w 7183220"/>
                <a:gd name="connsiteY8" fmla="*/ 245783 h 1351237"/>
                <a:gd name="connsiteX9" fmla="*/ 1437286 w 7183220"/>
                <a:gd name="connsiteY9" fmla="*/ 259851 h 1351237"/>
                <a:gd name="connsiteX10" fmla="*/ 1592030 w 7183220"/>
                <a:gd name="connsiteY10" fmla="*/ 287986 h 1351237"/>
                <a:gd name="connsiteX11" fmla="*/ 2281347 w 7183220"/>
                <a:gd name="connsiteY11" fmla="*/ 330189 h 1351237"/>
                <a:gd name="connsiteX12" fmla="*/ 3294221 w 7183220"/>
                <a:gd name="connsiteY12" fmla="*/ 316121 h 1351237"/>
                <a:gd name="connsiteX13" fmla="*/ 3533372 w 7183220"/>
                <a:gd name="connsiteY13" fmla="*/ 302054 h 1351237"/>
                <a:gd name="connsiteX14" fmla="*/ 3575575 w 7183220"/>
                <a:gd name="connsiteY14" fmla="*/ 287986 h 1351237"/>
                <a:gd name="connsiteX15" fmla="*/ 4574381 w 7183220"/>
                <a:gd name="connsiteY15" fmla="*/ 273918 h 1351237"/>
                <a:gd name="connsiteX16" fmla="*/ 5165224 w 7183220"/>
                <a:gd name="connsiteY16" fmla="*/ 287986 h 1351237"/>
                <a:gd name="connsiteX17" fmla="*/ 5221495 w 7183220"/>
                <a:gd name="connsiteY17" fmla="*/ 259851 h 1351237"/>
                <a:gd name="connsiteX18" fmla="*/ 6093692 w 7183220"/>
                <a:gd name="connsiteY18" fmla="*/ 245783 h 1351237"/>
                <a:gd name="connsiteX19" fmla="*/ 6304707 w 7183220"/>
                <a:gd name="connsiteY19" fmla="*/ 189512 h 1351237"/>
                <a:gd name="connsiteX20" fmla="*/ 6375046 w 7183220"/>
                <a:gd name="connsiteY20" fmla="*/ 161377 h 1351237"/>
                <a:gd name="connsiteX21" fmla="*/ 6501655 w 7183220"/>
                <a:gd name="connsiteY21" fmla="*/ 133241 h 1351237"/>
                <a:gd name="connsiteX22" fmla="*/ 6557926 w 7183220"/>
                <a:gd name="connsiteY22" fmla="*/ 105106 h 1351237"/>
                <a:gd name="connsiteX23" fmla="*/ 6783009 w 7183220"/>
                <a:gd name="connsiteY23" fmla="*/ 91038 h 1351237"/>
                <a:gd name="connsiteX24" fmla="*/ 6979956 w 7183220"/>
                <a:gd name="connsiteY24" fmla="*/ 76971 h 1351237"/>
                <a:gd name="connsiteX25" fmla="*/ 7008092 w 7183220"/>
                <a:gd name="connsiteY25" fmla="*/ 48835 h 1351237"/>
                <a:gd name="connsiteX26" fmla="*/ 7022159 w 7183220"/>
                <a:gd name="connsiteY26" fmla="*/ 6632 h 1351237"/>
                <a:gd name="connsiteX27" fmla="*/ 7036227 w 7183220"/>
                <a:gd name="connsiteY27" fmla="*/ 62903 h 1351237"/>
                <a:gd name="connsiteX28" fmla="*/ 7050295 w 7183220"/>
                <a:gd name="connsiteY28" fmla="*/ 189512 h 1351237"/>
                <a:gd name="connsiteX29" fmla="*/ 7092498 w 7183220"/>
                <a:gd name="connsiteY29" fmla="*/ 442731 h 1351237"/>
                <a:gd name="connsiteX30" fmla="*/ 7106566 w 7183220"/>
                <a:gd name="connsiteY30" fmla="*/ 710017 h 1351237"/>
                <a:gd name="connsiteX31" fmla="*/ 7162836 w 7183220"/>
                <a:gd name="connsiteY31" fmla="*/ 921032 h 1351237"/>
                <a:gd name="connsiteX32" fmla="*/ 7176904 w 7183220"/>
                <a:gd name="connsiteY32" fmla="*/ 991371 h 1351237"/>
                <a:gd name="connsiteX33" fmla="*/ 7120633 w 7183220"/>
                <a:gd name="connsiteY33" fmla="*/ 1019506 h 1351237"/>
                <a:gd name="connsiteX34" fmla="*/ 7078430 w 7183220"/>
                <a:gd name="connsiteY34" fmla="*/ 1005438 h 1351237"/>
                <a:gd name="connsiteX35" fmla="*/ 7050295 w 7183220"/>
                <a:gd name="connsiteY35" fmla="*/ 963235 h 1351237"/>
                <a:gd name="connsiteX36" fmla="*/ 6965889 w 7183220"/>
                <a:gd name="connsiteY36" fmla="*/ 921032 h 1351237"/>
                <a:gd name="connsiteX37" fmla="*/ 6754873 w 7183220"/>
                <a:gd name="connsiteY37" fmla="*/ 949168 h 1351237"/>
                <a:gd name="connsiteX38" fmla="*/ 6543858 w 7183220"/>
                <a:gd name="connsiteY38" fmla="*/ 963235 h 1351237"/>
                <a:gd name="connsiteX39" fmla="*/ 6290639 w 7183220"/>
                <a:gd name="connsiteY39" fmla="*/ 1005438 h 1351237"/>
                <a:gd name="connsiteX40" fmla="*/ 6220301 w 7183220"/>
                <a:gd name="connsiteY40" fmla="*/ 1019506 h 1351237"/>
                <a:gd name="connsiteX41" fmla="*/ 6135895 w 7183220"/>
                <a:gd name="connsiteY41" fmla="*/ 1061709 h 1351237"/>
                <a:gd name="connsiteX42" fmla="*/ 5953015 w 7183220"/>
                <a:gd name="connsiteY42" fmla="*/ 1089845 h 1351237"/>
                <a:gd name="connsiteX43" fmla="*/ 3716252 w 7183220"/>
                <a:gd name="connsiteY43" fmla="*/ 1117980 h 1351237"/>
                <a:gd name="connsiteX44" fmla="*/ 3266086 w 7183220"/>
                <a:gd name="connsiteY44" fmla="*/ 1103912 h 1351237"/>
                <a:gd name="connsiteX45" fmla="*/ 2900326 w 7183220"/>
                <a:gd name="connsiteY45" fmla="*/ 1132048 h 1351237"/>
                <a:gd name="connsiteX46" fmla="*/ 705766 w 7183220"/>
                <a:gd name="connsiteY46" fmla="*/ 1132048 h 1351237"/>
                <a:gd name="connsiteX47" fmla="*/ 217536 w 7183220"/>
                <a:gd name="connsiteY47" fmla="*/ 1139411 h 1351237"/>
                <a:gd name="connsiteX48" fmla="*/ 0 w 7183220"/>
                <a:gd name="connsiteY48" fmla="*/ 1090284 h 1351237"/>
                <a:gd name="connsiteX0" fmla="*/ 0 w 7183220"/>
                <a:gd name="connsiteY0" fmla="*/ 1090284 h 1351237"/>
                <a:gd name="connsiteX1" fmla="*/ 65575 w 7183220"/>
                <a:gd name="connsiteY1" fmla="*/ 114631 h 1351237"/>
                <a:gd name="connsiteX2" fmla="*/ 227464 w 7183220"/>
                <a:gd name="connsiteY2" fmla="*/ 133241 h 1351237"/>
                <a:gd name="connsiteX3" fmla="*/ 424412 w 7183220"/>
                <a:gd name="connsiteY3" fmla="*/ 161377 h 1351237"/>
                <a:gd name="connsiteX4" fmla="*/ 705766 w 7183220"/>
                <a:gd name="connsiteY4" fmla="*/ 189512 h 1351237"/>
                <a:gd name="connsiteX5" fmla="*/ 790172 w 7183220"/>
                <a:gd name="connsiteY5" fmla="*/ 203580 h 1351237"/>
                <a:gd name="connsiteX6" fmla="*/ 832375 w 7183220"/>
                <a:gd name="connsiteY6" fmla="*/ 217648 h 1351237"/>
                <a:gd name="connsiteX7" fmla="*/ 1226270 w 7183220"/>
                <a:gd name="connsiteY7" fmla="*/ 231715 h 1351237"/>
                <a:gd name="connsiteX8" fmla="*/ 1324744 w 7183220"/>
                <a:gd name="connsiteY8" fmla="*/ 245783 h 1351237"/>
                <a:gd name="connsiteX9" fmla="*/ 1437286 w 7183220"/>
                <a:gd name="connsiteY9" fmla="*/ 259851 h 1351237"/>
                <a:gd name="connsiteX10" fmla="*/ 1592030 w 7183220"/>
                <a:gd name="connsiteY10" fmla="*/ 287986 h 1351237"/>
                <a:gd name="connsiteX11" fmla="*/ 2281347 w 7183220"/>
                <a:gd name="connsiteY11" fmla="*/ 330189 h 1351237"/>
                <a:gd name="connsiteX12" fmla="*/ 3294221 w 7183220"/>
                <a:gd name="connsiteY12" fmla="*/ 316121 h 1351237"/>
                <a:gd name="connsiteX13" fmla="*/ 3533372 w 7183220"/>
                <a:gd name="connsiteY13" fmla="*/ 302054 h 1351237"/>
                <a:gd name="connsiteX14" fmla="*/ 3575575 w 7183220"/>
                <a:gd name="connsiteY14" fmla="*/ 287986 h 1351237"/>
                <a:gd name="connsiteX15" fmla="*/ 4574381 w 7183220"/>
                <a:gd name="connsiteY15" fmla="*/ 273918 h 1351237"/>
                <a:gd name="connsiteX16" fmla="*/ 5165224 w 7183220"/>
                <a:gd name="connsiteY16" fmla="*/ 287986 h 1351237"/>
                <a:gd name="connsiteX17" fmla="*/ 5221495 w 7183220"/>
                <a:gd name="connsiteY17" fmla="*/ 259851 h 1351237"/>
                <a:gd name="connsiteX18" fmla="*/ 6093692 w 7183220"/>
                <a:gd name="connsiteY18" fmla="*/ 245783 h 1351237"/>
                <a:gd name="connsiteX19" fmla="*/ 6304707 w 7183220"/>
                <a:gd name="connsiteY19" fmla="*/ 189512 h 1351237"/>
                <a:gd name="connsiteX20" fmla="*/ 6375046 w 7183220"/>
                <a:gd name="connsiteY20" fmla="*/ 161377 h 1351237"/>
                <a:gd name="connsiteX21" fmla="*/ 6501655 w 7183220"/>
                <a:gd name="connsiteY21" fmla="*/ 133241 h 1351237"/>
                <a:gd name="connsiteX22" fmla="*/ 6557926 w 7183220"/>
                <a:gd name="connsiteY22" fmla="*/ 105106 h 1351237"/>
                <a:gd name="connsiteX23" fmla="*/ 6783009 w 7183220"/>
                <a:gd name="connsiteY23" fmla="*/ 91038 h 1351237"/>
                <a:gd name="connsiteX24" fmla="*/ 6979956 w 7183220"/>
                <a:gd name="connsiteY24" fmla="*/ 76971 h 1351237"/>
                <a:gd name="connsiteX25" fmla="*/ 7008092 w 7183220"/>
                <a:gd name="connsiteY25" fmla="*/ 48835 h 1351237"/>
                <a:gd name="connsiteX26" fmla="*/ 7022159 w 7183220"/>
                <a:gd name="connsiteY26" fmla="*/ 6632 h 1351237"/>
                <a:gd name="connsiteX27" fmla="*/ 7036227 w 7183220"/>
                <a:gd name="connsiteY27" fmla="*/ 62903 h 1351237"/>
                <a:gd name="connsiteX28" fmla="*/ 7050295 w 7183220"/>
                <a:gd name="connsiteY28" fmla="*/ 189512 h 1351237"/>
                <a:gd name="connsiteX29" fmla="*/ 7092498 w 7183220"/>
                <a:gd name="connsiteY29" fmla="*/ 442731 h 1351237"/>
                <a:gd name="connsiteX30" fmla="*/ 7106566 w 7183220"/>
                <a:gd name="connsiteY30" fmla="*/ 710017 h 1351237"/>
                <a:gd name="connsiteX31" fmla="*/ 7162836 w 7183220"/>
                <a:gd name="connsiteY31" fmla="*/ 921032 h 1351237"/>
                <a:gd name="connsiteX32" fmla="*/ 7176904 w 7183220"/>
                <a:gd name="connsiteY32" fmla="*/ 991371 h 1351237"/>
                <a:gd name="connsiteX33" fmla="*/ 7120633 w 7183220"/>
                <a:gd name="connsiteY33" fmla="*/ 1019506 h 1351237"/>
                <a:gd name="connsiteX34" fmla="*/ 7078430 w 7183220"/>
                <a:gd name="connsiteY34" fmla="*/ 1005438 h 1351237"/>
                <a:gd name="connsiteX35" fmla="*/ 7050295 w 7183220"/>
                <a:gd name="connsiteY35" fmla="*/ 963235 h 1351237"/>
                <a:gd name="connsiteX36" fmla="*/ 6965889 w 7183220"/>
                <a:gd name="connsiteY36" fmla="*/ 921032 h 1351237"/>
                <a:gd name="connsiteX37" fmla="*/ 6754873 w 7183220"/>
                <a:gd name="connsiteY37" fmla="*/ 949168 h 1351237"/>
                <a:gd name="connsiteX38" fmla="*/ 6543858 w 7183220"/>
                <a:gd name="connsiteY38" fmla="*/ 963235 h 1351237"/>
                <a:gd name="connsiteX39" fmla="*/ 6290639 w 7183220"/>
                <a:gd name="connsiteY39" fmla="*/ 1005438 h 1351237"/>
                <a:gd name="connsiteX40" fmla="*/ 6220301 w 7183220"/>
                <a:gd name="connsiteY40" fmla="*/ 1019506 h 1351237"/>
                <a:gd name="connsiteX41" fmla="*/ 6135895 w 7183220"/>
                <a:gd name="connsiteY41" fmla="*/ 1061709 h 1351237"/>
                <a:gd name="connsiteX42" fmla="*/ 5953015 w 7183220"/>
                <a:gd name="connsiteY42" fmla="*/ 1089845 h 1351237"/>
                <a:gd name="connsiteX43" fmla="*/ 3716252 w 7183220"/>
                <a:gd name="connsiteY43" fmla="*/ 1117980 h 1351237"/>
                <a:gd name="connsiteX44" fmla="*/ 3266086 w 7183220"/>
                <a:gd name="connsiteY44" fmla="*/ 1103912 h 1351237"/>
                <a:gd name="connsiteX45" fmla="*/ 2900326 w 7183220"/>
                <a:gd name="connsiteY45" fmla="*/ 1132048 h 1351237"/>
                <a:gd name="connsiteX46" fmla="*/ 705766 w 7183220"/>
                <a:gd name="connsiteY46" fmla="*/ 1132048 h 1351237"/>
                <a:gd name="connsiteX47" fmla="*/ 215155 w 7183220"/>
                <a:gd name="connsiteY47" fmla="*/ 1139411 h 1351237"/>
                <a:gd name="connsiteX48" fmla="*/ 0 w 7183220"/>
                <a:gd name="connsiteY48" fmla="*/ 1090284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73707"/>
                <a:gd name="connsiteY0" fmla="*/ 1068853 h 1351237"/>
                <a:gd name="connsiteX1" fmla="*/ 156062 w 7273707"/>
                <a:gd name="connsiteY1" fmla="*/ 114631 h 1351237"/>
                <a:gd name="connsiteX2" fmla="*/ 317951 w 7273707"/>
                <a:gd name="connsiteY2" fmla="*/ 133241 h 1351237"/>
                <a:gd name="connsiteX3" fmla="*/ 514899 w 7273707"/>
                <a:gd name="connsiteY3" fmla="*/ 161377 h 1351237"/>
                <a:gd name="connsiteX4" fmla="*/ 796253 w 7273707"/>
                <a:gd name="connsiteY4" fmla="*/ 189512 h 1351237"/>
                <a:gd name="connsiteX5" fmla="*/ 880659 w 7273707"/>
                <a:gd name="connsiteY5" fmla="*/ 203580 h 1351237"/>
                <a:gd name="connsiteX6" fmla="*/ 922862 w 7273707"/>
                <a:gd name="connsiteY6" fmla="*/ 217648 h 1351237"/>
                <a:gd name="connsiteX7" fmla="*/ 1316757 w 7273707"/>
                <a:gd name="connsiteY7" fmla="*/ 231715 h 1351237"/>
                <a:gd name="connsiteX8" fmla="*/ 1415231 w 7273707"/>
                <a:gd name="connsiteY8" fmla="*/ 245783 h 1351237"/>
                <a:gd name="connsiteX9" fmla="*/ 1527773 w 7273707"/>
                <a:gd name="connsiteY9" fmla="*/ 259851 h 1351237"/>
                <a:gd name="connsiteX10" fmla="*/ 1682517 w 7273707"/>
                <a:gd name="connsiteY10" fmla="*/ 287986 h 1351237"/>
                <a:gd name="connsiteX11" fmla="*/ 2371834 w 7273707"/>
                <a:gd name="connsiteY11" fmla="*/ 330189 h 1351237"/>
                <a:gd name="connsiteX12" fmla="*/ 3384708 w 7273707"/>
                <a:gd name="connsiteY12" fmla="*/ 316121 h 1351237"/>
                <a:gd name="connsiteX13" fmla="*/ 3623859 w 7273707"/>
                <a:gd name="connsiteY13" fmla="*/ 302054 h 1351237"/>
                <a:gd name="connsiteX14" fmla="*/ 3666062 w 7273707"/>
                <a:gd name="connsiteY14" fmla="*/ 287986 h 1351237"/>
                <a:gd name="connsiteX15" fmla="*/ 4664868 w 7273707"/>
                <a:gd name="connsiteY15" fmla="*/ 273918 h 1351237"/>
                <a:gd name="connsiteX16" fmla="*/ 5255711 w 7273707"/>
                <a:gd name="connsiteY16" fmla="*/ 287986 h 1351237"/>
                <a:gd name="connsiteX17" fmla="*/ 5311982 w 7273707"/>
                <a:gd name="connsiteY17" fmla="*/ 259851 h 1351237"/>
                <a:gd name="connsiteX18" fmla="*/ 6184179 w 7273707"/>
                <a:gd name="connsiteY18" fmla="*/ 245783 h 1351237"/>
                <a:gd name="connsiteX19" fmla="*/ 6395194 w 7273707"/>
                <a:gd name="connsiteY19" fmla="*/ 189512 h 1351237"/>
                <a:gd name="connsiteX20" fmla="*/ 6465533 w 7273707"/>
                <a:gd name="connsiteY20" fmla="*/ 161377 h 1351237"/>
                <a:gd name="connsiteX21" fmla="*/ 6592142 w 7273707"/>
                <a:gd name="connsiteY21" fmla="*/ 133241 h 1351237"/>
                <a:gd name="connsiteX22" fmla="*/ 6648413 w 7273707"/>
                <a:gd name="connsiteY22" fmla="*/ 105106 h 1351237"/>
                <a:gd name="connsiteX23" fmla="*/ 6873496 w 7273707"/>
                <a:gd name="connsiteY23" fmla="*/ 91038 h 1351237"/>
                <a:gd name="connsiteX24" fmla="*/ 7070443 w 7273707"/>
                <a:gd name="connsiteY24" fmla="*/ 76971 h 1351237"/>
                <a:gd name="connsiteX25" fmla="*/ 7098579 w 7273707"/>
                <a:gd name="connsiteY25" fmla="*/ 48835 h 1351237"/>
                <a:gd name="connsiteX26" fmla="*/ 7112646 w 7273707"/>
                <a:gd name="connsiteY26" fmla="*/ 6632 h 1351237"/>
                <a:gd name="connsiteX27" fmla="*/ 7126714 w 7273707"/>
                <a:gd name="connsiteY27" fmla="*/ 62903 h 1351237"/>
                <a:gd name="connsiteX28" fmla="*/ 7140782 w 7273707"/>
                <a:gd name="connsiteY28" fmla="*/ 189512 h 1351237"/>
                <a:gd name="connsiteX29" fmla="*/ 7182985 w 7273707"/>
                <a:gd name="connsiteY29" fmla="*/ 442731 h 1351237"/>
                <a:gd name="connsiteX30" fmla="*/ 7197053 w 7273707"/>
                <a:gd name="connsiteY30" fmla="*/ 710017 h 1351237"/>
                <a:gd name="connsiteX31" fmla="*/ 7253323 w 7273707"/>
                <a:gd name="connsiteY31" fmla="*/ 921032 h 1351237"/>
                <a:gd name="connsiteX32" fmla="*/ 7267391 w 7273707"/>
                <a:gd name="connsiteY32" fmla="*/ 991371 h 1351237"/>
                <a:gd name="connsiteX33" fmla="*/ 7211120 w 7273707"/>
                <a:gd name="connsiteY33" fmla="*/ 1019506 h 1351237"/>
                <a:gd name="connsiteX34" fmla="*/ 7168917 w 7273707"/>
                <a:gd name="connsiteY34" fmla="*/ 1005438 h 1351237"/>
                <a:gd name="connsiteX35" fmla="*/ 7140782 w 7273707"/>
                <a:gd name="connsiteY35" fmla="*/ 963235 h 1351237"/>
                <a:gd name="connsiteX36" fmla="*/ 7056376 w 7273707"/>
                <a:gd name="connsiteY36" fmla="*/ 921032 h 1351237"/>
                <a:gd name="connsiteX37" fmla="*/ 6845360 w 7273707"/>
                <a:gd name="connsiteY37" fmla="*/ 949168 h 1351237"/>
                <a:gd name="connsiteX38" fmla="*/ 6634345 w 7273707"/>
                <a:gd name="connsiteY38" fmla="*/ 963235 h 1351237"/>
                <a:gd name="connsiteX39" fmla="*/ 6381126 w 7273707"/>
                <a:gd name="connsiteY39" fmla="*/ 1005438 h 1351237"/>
                <a:gd name="connsiteX40" fmla="*/ 6310788 w 7273707"/>
                <a:gd name="connsiteY40" fmla="*/ 1019506 h 1351237"/>
                <a:gd name="connsiteX41" fmla="*/ 6226382 w 7273707"/>
                <a:gd name="connsiteY41" fmla="*/ 1061709 h 1351237"/>
                <a:gd name="connsiteX42" fmla="*/ 6043502 w 7273707"/>
                <a:gd name="connsiteY42" fmla="*/ 1089845 h 1351237"/>
                <a:gd name="connsiteX43" fmla="*/ 3806739 w 7273707"/>
                <a:gd name="connsiteY43" fmla="*/ 1117980 h 1351237"/>
                <a:gd name="connsiteX44" fmla="*/ 3356573 w 7273707"/>
                <a:gd name="connsiteY44" fmla="*/ 1103912 h 1351237"/>
                <a:gd name="connsiteX45" fmla="*/ 2990813 w 7273707"/>
                <a:gd name="connsiteY45" fmla="*/ 1132048 h 1351237"/>
                <a:gd name="connsiteX46" fmla="*/ 796253 w 7273707"/>
                <a:gd name="connsiteY46" fmla="*/ 1132048 h 1351237"/>
                <a:gd name="connsiteX47" fmla="*/ 305642 w 7273707"/>
                <a:gd name="connsiteY47" fmla="*/ 1139411 h 1351237"/>
                <a:gd name="connsiteX48" fmla="*/ 0 w 7273707"/>
                <a:gd name="connsiteY48" fmla="*/ 1068853 h 1351237"/>
                <a:gd name="connsiteX0" fmla="*/ 0 w 7254657"/>
                <a:gd name="connsiteY0" fmla="*/ 1073615 h 1351237"/>
                <a:gd name="connsiteX1" fmla="*/ 137012 w 7254657"/>
                <a:gd name="connsiteY1" fmla="*/ 114631 h 1351237"/>
                <a:gd name="connsiteX2" fmla="*/ 298901 w 7254657"/>
                <a:gd name="connsiteY2" fmla="*/ 133241 h 1351237"/>
                <a:gd name="connsiteX3" fmla="*/ 495849 w 7254657"/>
                <a:gd name="connsiteY3" fmla="*/ 161377 h 1351237"/>
                <a:gd name="connsiteX4" fmla="*/ 777203 w 7254657"/>
                <a:gd name="connsiteY4" fmla="*/ 189512 h 1351237"/>
                <a:gd name="connsiteX5" fmla="*/ 861609 w 7254657"/>
                <a:gd name="connsiteY5" fmla="*/ 203580 h 1351237"/>
                <a:gd name="connsiteX6" fmla="*/ 903812 w 7254657"/>
                <a:gd name="connsiteY6" fmla="*/ 217648 h 1351237"/>
                <a:gd name="connsiteX7" fmla="*/ 1297707 w 7254657"/>
                <a:gd name="connsiteY7" fmla="*/ 231715 h 1351237"/>
                <a:gd name="connsiteX8" fmla="*/ 1396181 w 7254657"/>
                <a:gd name="connsiteY8" fmla="*/ 245783 h 1351237"/>
                <a:gd name="connsiteX9" fmla="*/ 1508723 w 7254657"/>
                <a:gd name="connsiteY9" fmla="*/ 259851 h 1351237"/>
                <a:gd name="connsiteX10" fmla="*/ 1663467 w 7254657"/>
                <a:gd name="connsiteY10" fmla="*/ 287986 h 1351237"/>
                <a:gd name="connsiteX11" fmla="*/ 2352784 w 7254657"/>
                <a:gd name="connsiteY11" fmla="*/ 330189 h 1351237"/>
                <a:gd name="connsiteX12" fmla="*/ 3365658 w 7254657"/>
                <a:gd name="connsiteY12" fmla="*/ 316121 h 1351237"/>
                <a:gd name="connsiteX13" fmla="*/ 3604809 w 7254657"/>
                <a:gd name="connsiteY13" fmla="*/ 302054 h 1351237"/>
                <a:gd name="connsiteX14" fmla="*/ 3647012 w 7254657"/>
                <a:gd name="connsiteY14" fmla="*/ 287986 h 1351237"/>
                <a:gd name="connsiteX15" fmla="*/ 4645818 w 7254657"/>
                <a:gd name="connsiteY15" fmla="*/ 273918 h 1351237"/>
                <a:gd name="connsiteX16" fmla="*/ 5236661 w 7254657"/>
                <a:gd name="connsiteY16" fmla="*/ 287986 h 1351237"/>
                <a:gd name="connsiteX17" fmla="*/ 5292932 w 7254657"/>
                <a:gd name="connsiteY17" fmla="*/ 259851 h 1351237"/>
                <a:gd name="connsiteX18" fmla="*/ 6165129 w 7254657"/>
                <a:gd name="connsiteY18" fmla="*/ 245783 h 1351237"/>
                <a:gd name="connsiteX19" fmla="*/ 6376144 w 7254657"/>
                <a:gd name="connsiteY19" fmla="*/ 189512 h 1351237"/>
                <a:gd name="connsiteX20" fmla="*/ 6446483 w 7254657"/>
                <a:gd name="connsiteY20" fmla="*/ 161377 h 1351237"/>
                <a:gd name="connsiteX21" fmla="*/ 6573092 w 7254657"/>
                <a:gd name="connsiteY21" fmla="*/ 133241 h 1351237"/>
                <a:gd name="connsiteX22" fmla="*/ 6629363 w 7254657"/>
                <a:gd name="connsiteY22" fmla="*/ 105106 h 1351237"/>
                <a:gd name="connsiteX23" fmla="*/ 6854446 w 7254657"/>
                <a:gd name="connsiteY23" fmla="*/ 91038 h 1351237"/>
                <a:gd name="connsiteX24" fmla="*/ 7051393 w 7254657"/>
                <a:gd name="connsiteY24" fmla="*/ 76971 h 1351237"/>
                <a:gd name="connsiteX25" fmla="*/ 7079529 w 7254657"/>
                <a:gd name="connsiteY25" fmla="*/ 48835 h 1351237"/>
                <a:gd name="connsiteX26" fmla="*/ 7093596 w 7254657"/>
                <a:gd name="connsiteY26" fmla="*/ 6632 h 1351237"/>
                <a:gd name="connsiteX27" fmla="*/ 7107664 w 7254657"/>
                <a:gd name="connsiteY27" fmla="*/ 62903 h 1351237"/>
                <a:gd name="connsiteX28" fmla="*/ 7121732 w 7254657"/>
                <a:gd name="connsiteY28" fmla="*/ 189512 h 1351237"/>
                <a:gd name="connsiteX29" fmla="*/ 7163935 w 7254657"/>
                <a:gd name="connsiteY29" fmla="*/ 442731 h 1351237"/>
                <a:gd name="connsiteX30" fmla="*/ 7178003 w 7254657"/>
                <a:gd name="connsiteY30" fmla="*/ 710017 h 1351237"/>
                <a:gd name="connsiteX31" fmla="*/ 7234273 w 7254657"/>
                <a:gd name="connsiteY31" fmla="*/ 921032 h 1351237"/>
                <a:gd name="connsiteX32" fmla="*/ 7248341 w 7254657"/>
                <a:gd name="connsiteY32" fmla="*/ 991371 h 1351237"/>
                <a:gd name="connsiteX33" fmla="*/ 7192070 w 7254657"/>
                <a:gd name="connsiteY33" fmla="*/ 1019506 h 1351237"/>
                <a:gd name="connsiteX34" fmla="*/ 7149867 w 7254657"/>
                <a:gd name="connsiteY34" fmla="*/ 1005438 h 1351237"/>
                <a:gd name="connsiteX35" fmla="*/ 7121732 w 7254657"/>
                <a:gd name="connsiteY35" fmla="*/ 963235 h 1351237"/>
                <a:gd name="connsiteX36" fmla="*/ 7037326 w 7254657"/>
                <a:gd name="connsiteY36" fmla="*/ 921032 h 1351237"/>
                <a:gd name="connsiteX37" fmla="*/ 6826310 w 7254657"/>
                <a:gd name="connsiteY37" fmla="*/ 949168 h 1351237"/>
                <a:gd name="connsiteX38" fmla="*/ 6615295 w 7254657"/>
                <a:gd name="connsiteY38" fmla="*/ 963235 h 1351237"/>
                <a:gd name="connsiteX39" fmla="*/ 6362076 w 7254657"/>
                <a:gd name="connsiteY39" fmla="*/ 1005438 h 1351237"/>
                <a:gd name="connsiteX40" fmla="*/ 6291738 w 7254657"/>
                <a:gd name="connsiteY40" fmla="*/ 1019506 h 1351237"/>
                <a:gd name="connsiteX41" fmla="*/ 6207332 w 7254657"/>
                <a:gd name="connsiteY41" fmla="*/ 1061709 h 1351237"/>
                <a:gd name="connsiteX42" fmla="*/ 6024452 w 7254657"/>
                <a:gd name="connsiteY42" fmla="*/ 1089845 h 1351237"/>
                <a:gd name="connsiteX43" fmla="*/ 3787689 w 7254657"/>
                <a:gd name="connsiteY43" fmla="*/ 1117980 h 1351237"/>
                <a:gd name="connsiteX44" fmla="*/ 3337523 w 7254657"/>
                <a:gd name="connsiteY44" fmla="*/ 1103912 h 1351237"/>
                <a:gd name="connsiteX45" fmla="*/ 2971763 w 7254657"/>
                <a:gd name="connsiteY45" fmla="*/ 1132048 h 1351237"/>
                <a:gd name="connsiteX46" fmla="*/ 777203 w 7254657"/>
                <a:gd name="connsiteY46" fmla="*/ 1132048 h 1351237"/>
                <a:gd name="connsiteX47" fmla="*/ 286592 w 7254657"/>
                <a:gd name="connsiteY47" fmla="*/ 1139411 h 1351237"/>
                <a:gd name="connsiteX48" fmla="*/ 0 w 7254657"/>
                <a:gd name="connsiteY48" fmla="*/ 1073615 h 1351237"/>
                <a:gd name="connsiteX0" fmla="*/ 0 w 7254657"/>
                <a:gd name="connsiteY0" fmla="*/ 1073615 h 1351237"/>
                <a:gd name="connsiteX1" fmla="*/ 137012 w 7254657"/>
                <a:gd name="connsiteY1" fmla="*/ 114631 h 1351237"/>
                <a:gd name="connsiteX2" fmla="*/ 298901 w 7254657"/>
                <a:gd name="connsiteY2" fmla="*/ 133241 h 1351237"/>
                <a:gd name="connsiteX3" fmla="*/ 495849 w 7254657"/>
                <a:gd name="connsiteY3" fmla="*/ 161377 h 1351237"/>
                <a:gd name="connsiteX4" fmla="*/ 777203 w 7254657"/>
                <a:gd name="connsiteY4" fmla="*/ 189512 h 1351237"/>
                <a:gd name="connsiteX5" fmla="*/ 861609 w 7254657"/>
                <a:gd name="connsiteY5" fmla="*/ 203580 h 1351237"/>
                <a:gd name="connsiteX6" fmla="*/ 903812 w 7254657"/>
                <a:gd name="connsiteY6" fmla="*/ 217648 h 1351237"/>
                <a:gd name="connsiteX7" fmla="*/ 1297707 w 7254657"/>
                <a:gd name="connsiteY7" fmla="*/ 231715 h 1351237"/>
                <a:gd name="connsiteX8" fmla="*/ 1396181 w 7254657"/>
                <a:gd name="connsiteY8" fmla="*/ 245783 h 1351237"/>
                <a:gd name="connsiteX9" fmla="*/ 1508723 w 7254657"/>
                <a:gd name="connsiteY9" fmla="*/ 259851 h 1351237"/>
                <a:gd name="connsiteX10" fmla="*/ 1663467 w 7254657"/>
                <a:gd name="connsiteY10" fmla="*/ 287986 h 1351237"/>
                <a:gd name="connsiteX11" fmla="*/ 2352784 w 7254657"/>
                <a:gd name="connsiteY11" fmla="*/ 330189 h 1351237"/>
                <a:gd name="connsiteX12" fmla="*/ 3365658 w 7254657"/>
                <a:gd name="connsiteY12" fmla="*/ 316121 h 1351237"/>
                <a:gd name="connsiteX13" fmla="*/ 3604809 w 7254657"/>
                <a:gd name="connsiteY13" fmla="*/ 302054 h 1351237"/>
                <a:gd name="connsiteX14" fmla="*/ 3647012 w 7254657"/>
                <a:gd name="connsiteY14" fmla="*/ 287986 h 1351237"/>
                <a:gd name="connsiteX15" fmla="*/ 4645818 w 7254657"/>
                <a:gd name="connsiteY15" fmla="*/ 273918 h 1351237"/>
                <a:gd name="connsiteX16" fmla="*/ 5236661 w 7254657"/>
                <a:gd name="connsiteY16" fmla="*/ 287986 h 1351237"/>
                <a:gd name="connsiteX17" fmla="*/ 5292932 w 7254657"/>
                <a:gd name="connsiteY17" fmla="*/ 259851 h 1351237"/>
                <a:gd name="connsiteX18" fmla="*/ 6165129 w 7254657"/>
                <a:gd name="connsiteY18" fmla="*/ 245783 h 1351237"/>
                <a:gd name="connsiteX19" fmla="*/ 6376144 w 7254657"/>
                <a:gd name="connsiteY19" fmla="*/ 189512 h 1351237"/>
                <a:gd name="connsiteX20" fmla="*/ 6446483 w 7254657"/>
                <a:gd name="connsiteY20" fmla="*/ 161377 h 1351237"/>
                <a:gd name="connsiteX21" fmla="*/ 6573092 w 7254657"/>
                <a:gd name="connsiteY21" fmla="*/ 133241 h 1351237"/>
                <a:gd name="connsiteX22" fmla="*/ 6629363 w 7254657"/>
                <a:gd name="connsiteY22" fmla="*/ 105106 h 1351237"/>
                <a:gd name="connsiteX23" fmla="*/ 6854446 w 7254657"/>
                <a:gd name="connsiteY23" fmla="*/ 91038 h 1351237"/>
                <a:gd name="connsiteX24" fmla="*/ 7051393 w 7254657"/>
                <a:gd name="connsiteY24" fmla="*/ 76971 h 1351237"/>
                <a:gd name="connsiteX25" fmla="*/ 7079529 w 7254657"/>
                <a:gd name="connsiteY25" fmla="*/ 48835 h 1351237"/>
                <a:gd name="connsiteX26" fmla="*/ 7093596 w 7254657"/>
                <a:gd name="connsiteY26" fmla="*/ 6632 h 1351237"/>
                <a:gd name="connsiteX27" fmla="*/ 7107664 w 7254657"/>
                <a:gd name="connsiteY27" fmla="*/ 62903 h 1351237"/>
                <a:gd name="connsiteX28" fmla="*/ 7121732 w 7254657"/>
                <a:gd name="connsiteY28" fmla="*/ 189512 h 1351237"/>
                <a:gd name="connsiteX29" fmla="*/ 7163935 w 7254657"/>
                <a:gd name="connsiteY29" fmla="*/ 442731 h 1351237"/>
                <a:gd name="connsiteX30" fmla="*/ 7178003 w 7254657"/>
                <a:gd name="connsiteY30" fmla="*/ 710017 h 1351237"/>
                <a:gd name="connsiteX31" fmla="*/ 7234273 w 7254657"/>
                <a:gd name="connsiteY31" fmla="*/ 921032 h 1351237"/>
                <a:gd name="connsiteX32" fmla="*/ 7248341 w 7254657"/>
                <a:gd name="connsiteY32" fmla="*/ 991371 h 1351237"/>
                <a:gd name="connsiteX33" fmla="*/ 7192070 w 7254657"/>
                <a:gd name="connsiteY33" fmla="*/ 1019506 h 1351237"/>
                <a:gd name="connsiteX34" fmla="*/ 7149867 w 7254657"/>
                <a:gd name="connsiteY34" fmla="*/ 1005438 h 1351237"/>
                <a:gd name="connsiteX35" fmla="*/ 7121732 w 7254657"/>
                <a:gd name="connsiteY35" fmla="*/ 963235 h 1351237"/>
                <a:gd name="connsiteX36" fmla="*/ 7037326 w 7254657"/>
                <a:gd name="connsiteY36" fmla="*/ 921032 h 1351237"/>
                <a:gd name="connsiteX37" fmla="*/ 6826310 w 7254657"/>
                <a:gd name="connsiteY37" fmla="*/ 949168 h 1351237"/>
                <a:gd name="connsiteX38" fmla="*/ 6615295 w 7254657"/>
                <a:gd name="connsiteY38" fmla="*/ 963235 h 1351237"/>
                <a:gd name="connsiteX39" fmla="*/ 6362076 w 7254657"/>
                <a:gd name="connsiteY39" fmla="*/ 1005438 h 1351237"/>
                <a:gd name="connsiteX40" fmla="*/ 6291738 w 7254657"/>
                <a:gd name="connsiteY40" fmla="*/ 1019506 h 1351237"/>
                <a:gd name="connsiteX41" fmla="*/ 6207332 w 7254657"/>
                <a:gd name="connsiteY41" fmla="*/ 1061709 h 1351237"/>
                <a:gd name="connsiteX42" fmla="*/ 6024452 w 7254657"/>
                <a:gd name="connsiteY42" fmla="*/ 1089845 h 1351237"/>
                <a:gd name="connsiteX43" fmla="*/ 3787689 w 7254657"/>
                <a:gd name="connsiteY43" fmla="*/ 1117980 h 1351237"/>
                <a:gd name="connsiteX44" fmla="*/ 3337523 w 7254657"/>
                <a:gd name="connsiteY44" fmla="*/ 1103912 h 1351237"/>
                <a:gd name="connsiteX45" fmla="*/ 2971763 w 7254657"/>
                <a:gd name="connsiteY45" fmla="*/ 1132048 h 1351237"/>
                <a:gd name="connsiteX46" fmla="*/ 777203 w 7254657"/>
                <a:gd name="connsiteY46" fmla="*/ 1132048 h 1351237"/>
                <a:gd name="connsiteX47" fmla="*/ 286592 w 7254657"/>
                <a:gd name="connsiteY47" fmla="*/ 1139411 h 1351237"/>
                <a:gd name="connsiteX48" fmla="*/ 0 w 7254657"/>
                <a:gd name="connsiteY48" fmla="*/ 1073615 h 1351237"/>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787689 w 7254657"/>
                <a:gd name="connsiteY43" fmla="*/ 1117980 h 1325629"/>
                <a:gd name="connsiteX44" fmla="*/ 3337523 w 7254657"/>
                <a:gd name="connsiteY44" fmla="*/ 1103912 h 1325629"/>
                <a:gd name="connsiteX45" fmla="*/ 2971763 w 7254657"/>
                <a:gd name="connsiteY45" fmla="*/ 1132048 h 1325629"/>
                <a:gd name="connsiteX46" fmla="*/ 286592 w 7254657"/>
                <a:gd name="connsiteY46" fmla="*/ 1139411 h 1325629"/>
                <a:gd name="connsiteX47" fmla="*/ 0 w 7254657"/>
                <a:gd name="connsiteY47" fmla="*/ 1073615 h 1325629"/>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787689 w 7254657"/>
                <a:gd name="connsiteY43" fmla="*/ 1117980 h 1325629"/>
                <a:gd name="connsiteX44" fmla="*/ 3337523 w 7254657"/>
                <a:gd name="connsiteY44" fmla="*/ 1103912 h 1325629"/>
                <a:gd name="connsiteX45" fmla="*/ 286592 w 7254657"/>
                <a:gd name="connsiteY45" fmla="*/ 1139411 h 1325629"/>
                <a:gd name="connsiteX46" fmla="*/ 0 w 7254657"/>
                <a:gd name="connsiteY46" fmla="*/ 1073615 h 1325629"/>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787689 w 7254657"/>
                <a:gd name="connsiteY43" fmla="*/ 1117980 h 1325629"/>
                <a:gd name="connsiteX44" fmla="*/ 286592 w 7254657"/>
                <a:gd name="connsiteY44" fmla="*/ 1139411 h 1325629"/>
                <a:gd name="connsiteX45" fmla="*/ 0 w 7254657"/>
                <a:gd name="connsiteY45" fmla="*/ 1073615 h 1325629"/>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787689 w 7254657"/>
                <a:gd name="connsiteY43" fmla="*/ 1117980 h 1325629"/>
                <a:gd name="connsiteX44" fmla="*/ 1974715 w 7254657"/>
                <a:gd name="connsiteY44" fmla="*/ 1195681 h 1325629"/>
                <a:gd name="connsiteX45" fmla="*/ 0 w 7254657"/>
                <a:gd name="connsiteY45" fmla="*/ 1073615 h 1325629"/>
                <a:gd name="connsiteX0" fmla="*/ 0 w 7254657"/>
                <a:gd name="connsiteY0" fmla="*/ 1073615 h 1325629"/>
                <a:gd name="connsiteX1" fmla="*/ 137012 w 7254657"/>
                <a:gd name="connsiteY1" fmla="*/ 114631 h 1325629"/>
                <a:gd name="connsiteX2" fmla="*/ 298901 w 7254657"/>
                <a:gd name="connsiteY2" fmla="*/ 133241 h 1325629"/>
                <a:gd name="connsiteX3" fmla="*/ 495849 w 7254657"/>
                <a:gd name="connsiteY3" fmla="*/ 161377 h 1325629"/>
                <a:gd name="connsiteX4" fmla="*/ 777203 w 7254657"/>
                <a:gd name="connsiteY4" fmla="*/ 189512 h 1325629"/>
                <a:gd name="connsiteX5" fmla="*/ 861609 w 7254657"/>
                <a:gd name="connsiteY5" fmla="*/ 203580 h 1325629"/>
                <a:gd name="connsiteX6" fmla="*/ 903812 w 7254657"/>
                <a:gd name="connsiteY6" fmla="*/ 217648 h 1325629"/>
                <a:gd name="connsiteX7" fmla="*/ 1297707 w 7254657"/>
                <a:gd name="connsiteY7" fmla="*/ 231715 h 1325629"/>
                <a:gd name="connsiteX8" fmla="*/ 1396181 w 7254657"/>
                <a:gd name="connsiteY8" fmla="*/ 245783 h 1325629"/>
                <a:gd name="connsiteX9" fmla="*/ 1508723 w 7254657"/>
                <a:gd name="connsiteY9" fmla="*/ 259851 h 1325629"/>
                <a:gd name="connsiteX10" fmla="*/ 1663467 w 7254657"/>
                <a:gd name="connsiteY10" fmla="*/ 287986 h 1325629"/>
                <a:gd name="connsiteX11" fmla="*/ 2352784 w 7254657"/>
                <a:gd name="connsiteY11" fmla="*/ 330189 h 1325629"/>
                <a:gd name="connsiteX12" fmla="*/ 3365658 w 7254657"/>
                <a:gd name="connsiteY12" fmla="*/ 316121 h 1325629"/>
                <a:gd name="connsiteX13" fmla="*/ 3604809 w 7254657"/>
                <a:gd name="connsiteY13" fmla="*/ 302054 h 1325629"/>
                <a:gd name="connsiteX14" fmla="*/ 3647012 w 7254657"/>
                <a:gd name="connsiteY14" fmla="*/ 287986 h 1325629"/>
                <a:gd name="connsiteX15" fmla="*/ 4645818 w 7254657"/>
                <a:gd name="connsiteY15" fmla="*/ 273918 h 1325629"/>
                <a:gd name="connsiteX16" fmla="*/ 5236661 w 7254657"/>
                <a:gd name="connsiteY16" fmla="*/ 287986 h 1325629"/>
                <a:gd name="connsiteX17" fmla="*/ 5292932 w 7254657"/>
                <a:gd name="connsiteY17" fmla="*/ 259851 h 1325629"/>
                <a:gd name="connsiteX18" fmla="*/ 6165129 w 7254657"/>
                <a:gd name="connsiteY18" fmla="*/ 245783 h 1325629"/>
                <a:gd name="connsiteX19" fmla="*/ 6376144 w 7254657"/>
                <a:gd name="connsiteY19" fmla="*/ 189512 h 1325629"/>
                <a:gd name="connsiteX20" fmla="*/ 6446483 w 7254657"/>
                <a:gd name="connsiteY20" fmla="*/ 161377 h 1325629"/>
                <a:gd name="connsiteX21" fmla="*/ 6573092 w 7254657"/>
                <a:gd name="connsiteY21" fmla="*/ 133241 h 1325629"/>
                <a:gd name="connsiteX22" fmla="*/ 6629363 w 7254657"/>
                <a:gd name="connsiteY22" fmla="*/ 105106 h 1325629"/>
                <a:gd name="connsiteX23" fmla="*/ 6854446 w 7254657"/>
                <a:gd name="connsiteY23" fmla="*/ 91038 h 1325629"/>
                <a:gd name="connsiteX24" fmla="*/ 7051393 w 7254657"/>
                <a:gd name="connsiteY24" fmla="*/ 76971 h 1325629"/>
                <a:gd name="connsiteX25" fmla="*/ 7079529 w 7254657"/>
                <a:gd name="connsiteY25" fmla="*/ 48835 h 1325629"/>
                <a:gd name="connsiteX26" fmla="*/ 7093596 w 7254657"/>
                <a:gd name="connsiteY26" fmla="*/ 6632 h 1325629"/>
                <a:gd name="connsiteX27" fmla="*/ 7107664 w 7254657"/>
                <a:gd name="connsiteY27" fmla="*/ 62903 h 1325629"/>
                <a:gd name="connsiteX28" fmla="*/ 7121732 w 7254657"/>
                <a:gd name="connsiteY28" fmla="*/ 189512 h 1325629"/>
                <a:gd name="connsiteX29" fmla="*/ 7163935 w 7254657"/>
                <a:gd name="connsiteY29" fmla="*/ 442731 h 1325629"/>
                <a:gd name="connsiteX30" fmla="*/ 7178003 w 7254657"/>
                <a:gd name="connsiteY30" fmla="*/ 710017 h 1325629"/>
                <a:gd name="connsiteX31" fmla="*/ 7234273 w 7254657"/>
                <a:gd name="connsiteY31" fmla="*/ 921032 h 1325629"/>
                <a:gd name="connsiteX32" fmla="*/ 7248341 w 7254657"/>
                <a:gd name="connsiteY32" fmla="*/ 991371 h 1325629"/>
                <a:gd name="connsiteX33" fmla="*/ 7192070 w 7254657"/>
                <a:gd name="connsiteY33" fmla="*/ 1019506 h 1325629"/>
                <a:gd name="connsiteX34" fmla="*/ 7149867 w 7254657"/>
                <a:gd name="connsiteY34" fmla="*/ 1005438 h 1325629"/>
                <a:gd name="connsiteX35" fmla="*/ 7121732 w 7254657"/>
                <a:gd name="connsiteY35" fmla="*/ 963235 h 1325629"/>
                <a:gd name="connsiteX36" fmla="*/ 7037326 w 7254657"/>
                <a:gd name="connsiteY36" fmla="*/ 921032 h 1325629"/>
                <a:gd name="connsiteX37" fmla="*/ 6826310 w 7254657"/>
                <a:gd name="connsiteY37" fmla="*/ 949168 h 1325629"/>
                <a:gd name="connsiteX38" fmla="*/ 6615295 w 7254657"/>
                <a:gd name="connsiteY38" fmla="*/ 963235 h 1325629"/>
                <a:gd name="connsiteX39" fmla="*/ 6362076 w 7254657"/>
                <a:gd name="connsiteY39" fmla="*/ 1005438 h 1325629"/>
                <a:gd name="connsiteX40" fmla="*/ 6291738 w 7254657"/>
                <a:gd name="connsiteY40" fmla="*/ 1019506 h 1325629"/>
                <a:gd name="connsiteX41" fmla="*/ 6207332 w 7254657"/>
                <a:gd name="connsiteY41" fmla="*/ 1061709 h 1325629"/>
                <a:gd name="connsiteX42" fmla="*/ 6024452 w 7254657"/>
                <a:gd name="connsiteY42" fmla="*/ 1089845 h 1325629"/>
                <a:gd name="connsiteX43" fmla="*/ 3478200 w 7254657"/>
                <a:gd name="connsiteY43" fmla="*/ 1117980 h 1325629"/>
                <a:gd name="connsiteX44" fmla="*/ 1974715 w 7254657"/>
                <a:gd name="connsiteY44" fmla="*/ 1195681 h 1325629"/>
                <a:gd name="connsiteX45" fmla="*/ 0 w 7254657"/>
                <a:gd name="connsiteY45" fmla="*/ 1073615 h 1325629"/>
                <a:gd name="connsiteX0" fmla="*/ 0 w 7254657"/>
                <a:gd name="connsiteY0" fmla="*/ 1073615 h 1438171"/>
                <a:gd name="connsiteX1" fmla="*/ 137012 w 7254657"/>
                <a:gd name="connsiteY1" fmla="*/ 114631 h 1438171"/>
                <a:gd name="connsiteX2" fmla="*/ 298901 w 7254657"/>
                <a:gd name="connsiteY2" fmla="*/ 133241 h 1438171"/>
                <a:gd name="connsiteX3" fmla="*/ 495849 w 7254657"/>
                <a:gd name="connsiteY3" fmla="*/ 161377 h 1438171"/>
                <a:gd name="connsiteX4" fmla="*/ 777203 w 7254657"/>
                <a:gd name="connsiteY4" fmla="*/ 189512 h 1438171"/>
                <a:gd name="connsiteX5" fmla="*/ 861609 w 7254657"/>
                <a:gd name="connsiteY5" fmla="*/ 203580 h 1438171"/>
                <a:gd name="connsiteX6" fmla="*/ 903812 w 7254657"/>
                <a:gd name="connsiteY6" fmla="*/ 217648 h 1438171"/>
                <a:gd name="connsiteX7" fmla="*/ 1297707 w 7254657"/>
                <a:gd name="connsiteY7" fmla="*/ 231715 h 1438171"/>
                <a:gd name="connsiteX8" fmla="*/ 1396181 w 7254657"/>
                <a:gd name="connsiteY8" fmla="*/ 245783 h 1438171"/>
                <a:gd name="connsiteX9" fmla="*/ 1508723 w 7254657"/>
                <a:gd name="connsiteY9" fmla="*/ 259851 h 1438171"/>
                <a:gd name="connsiteX10" fmla="*/ 1663467 w 7254657"/>
                <a:gd name="connsiteY10" fmla="*/ 287986 h 1438171"/>
                <a:gd name="connsiteX11" fmla="*/ 2352784 w 7254657"/>
                <a:gd name="connsiteY11" fmla="*/ 330189 h 1438171"/>
                <a:gd name="connsiteX12" fmla="*/ 3365658 w 7254657"/>
                <a:gd name="connsiteY12" fmla="*/ 316121 h 1438171"/>
                <a:gd name="connsiteX13" fmla="*/ 3604809 w 7254657"/>
                <a:gd name="connsiteY13" fmla="*/ 302054 h 1438171"/>
                <a:gd name="connsiteX14" fmla="*/ 3647012 w 7254657"/>
                <a:gd name="connsiteY14" fmla="*/ 287986 h 1438171"/>
                <a:gd name="connsiteX15" fmla="*/ 4645818 w 7254657"/>
                <a:gd name="connsiteY15" fmla="*/ 273918 h 1438171"/>
                <a:gd name="connsiteX16" fmla="*/ 5236661 w 7254657"/>
                <a:gd name="connsiteY16" fmla="*/ 287986 h 1438171"/>
                <a:gd name="connsiteX17" fmla="*/ 5292932 w 7254657"/>
                <a:gd name="connsiteY17" fmla="*/ 259851 h 1438171"/>
                <a:gd name="connsiteX18" fmla="*/ 6165129 w 7254657"/>
                <a:gd name="connsiteY18" fmla="*/ 245783 h 1438171"/>
                <a:gd name="connsiteX19" fmla="*/ 6376144 w 7254657"/>
                <a:gd name="connsiteY19" fmla="*/ 189512 h 1438171"/>
                <a:gd name="connsiteX20" fmla="*/ 6446483 w 7254657"/>
                <a:gd name="connsiteY20" fmla="*/ 161377 h 1438171"/>
                <a:gd name="connsiteX21" fmla="*/ 6573092 w 7254657"/>
                <a:gd name="connsiteY21" fmla="*/ 133241 h 1438171"/>
                <a:gd name="connsiteX22" fmla="*/ 6629363 w 7254657"/>
                <a:gd name="connsiteY22" fmla="*/ 105106 h 1438171"/>
                <a:gd name="connsiteX23" fmla="*/ 6854446 w 7254657"/>
                <a:gd name="connsiteY23" fmla="*/ 91038 h 1438171"/>
                <a:gd name="connsiteX24" fmla="*/ 7051393 w 7254657"/>
                <a:gd name="connsiteY24" fmla="*/ 76971 h 1438171"/>
                <a:gd name="connsiteX25" fmla="*/ 7079529 w 7254657"/>
                <a:gd name="connsiteY25" fmla="*/ 48835 h 1438171"/>
                <a:gd name="connsiteX26" fmla="*/ 7093596 w 7254657"/>
                <a:gd name="connsiteY26" fmla="*/ 6632 h 1438171"/>
                <a:gd name="connsiteX27" fmla="*/ 7107664 w 7254657"/>
                <a:gd name="connsiteY27" fmla="*/ 62903 h 1438171"/>
                <a:gd name="connsiteX28" fmla="*/ 7121732 w 7254657"/>
                <a:gd name="connsiteY28" fmla="*/ 189512 h 1438171"/>
                <a:gd name="connsiteX29" fmla="*/ 7163935 w 7254657"/>
                <a:gd name="connsiteY29" fmla="*/ 442731 h 1438171"/>
                <a:gd name="connsiteX30" fmla="*/ 7178003 w 7254657"/>
                <a:gd name="connsiteY30" fmla="*/ 710017 h 1438171"/>
                <a:gd name="connsiteX31" fmla="*/ 7234273 w 7254657"/>
                <a:gd name="connsiteY31" fmla="*/ 921032 h 1438171"/>
                <a:gd name="connsiteX32" fmla="*/ 7248341 w 7254657"/>
                <a:gd name="connsiteY32" fmla="*/ 991371 h 1438171"/>
                <a:gd name="connsiteX33" fmla="*/ 7192070 w 7254657"/>
                <a:gd name="connsiteY33" fmla="*/ 1019506 h 1438171"/>
                <a:gd name="connsiteX34" fmla="*/ 7149867 w 7254657"/>
                <a:gd name="connsiteY34" fmla="*/ 1005438 h 1438171"/>
                <a:gd name="connsiteX35" fmla="*/ 7121732 w 7254657"/>
                <a:gd name="connsiteY35" fmla="*/ 963235 h 1438171"/>
                <a:gd name="connsiteX36" fmla="*/ 7037326 w 7254657"/>
                <a:gd name="connsiteY36" fmla="*/ 921032 h 1438171"/>
                <a:gd name="connsiteX37" fmla="*/ 6826310 w 7254657"/>
                <a:gd name="connsiteY37" fmla="*/ 949168 h 1438171"/>
                <a:gd name="connsiteX38" fmla="*/ 6615295 w 7254657"/>
                <a:gd name="connsiteY38" fmla="*/ 963235 h 1438171"/>
                <a:gd name="connsiteX39" fmla="*/ 6362076 w 7254657"/>
                <a:gd name="connsiteY39" fmla="*/ 1005438 h 1438171"/>
                <a:gd name="connsiteX40" fmla="*/ 6291738 w 7254657"/>
                <a:gd name="connsiteY40" fmla="*/ 1019506 h 1438171"/>
                <a:gd name="connsiteX41" fmla="*/ 6207332 w 7254657"/>
                <a:gd name="connsiteY41" fmla="*/ 1061709 h 1438171"/>
                <a:gd name="connsiteX42" fmla="*/ 5560219 w 7254657"/>
                <a:gd name="connsiteY42" fmla="*/ 1202387 h 1438171"/>
                <a:gd name="connsiteX43" fmla="*/ 3478200 w 7254657"/>
                <a:gd name="connsiteY43" fmla="*/ 1117980 h 1438171"/>
                <a:gd name="connsiteX44" fmla="*/ 1974715 w 7254657"/>
                <a:gd name="connsiteY44" fmla="*/ 1195681 h 1438171"/>
                <a:gd name="connsiteX45" fmla="*/ 0 w 7254657"/>
                <a:gd name="connsiteY45" fmla="*/ 1073615 h 1438171"/>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6615295 w 7254657"/>
                <a:gd name="connsiteY38" fmla="*/ 963235 h 1202387"/>
                <a:gd name="connsiteX39" fmla="*/ 6362076 w 7254657"/>
                <a:gd name="connsiteY39" fmla="*/ 1005438 h 1202387"/>
                <a:gd name="connsiteX40" fmla="*/ 6291738 w 7254657"/>
                <a:gd name="connsiteY40" fmla="*/ 1019506 h 1202387"/>
                <a:gd name="connsiteX41" fmla="*/ 6207332 w 7254657"/>
                <a:gd name="connsiteY41" fmla="*/ 1061709 h 1202387"/>
                <a:gd name="connsiteX42" fmla="*/ 5560219 w 7254657"/>
                <a:gd name="connsiteY42" fmla="*/ 1202387 h 1202387"/>
                <a:gd name="connsiteX43" fmla="*/ 3478200 w 7254657"/>
                <a:gd name="connsiteY43" fmla="*/ 1117980 h 1202387"/>
                <a:gd name="connsiteX44" fmla="*/ 1974715 w 7254657"/>
                <a:gd name="connsiteY44" fmla="*/ 1195681 h 1202387"/>
                <a:gd name="connsiteX45" fmla="*/ 0 w 7254657"/>
                <a:gd name="connsiteY45"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6615295 w 7254657"/>
                <a:gd name="connsiteY38" fmla="*/ 963235 h 1202387"/>
                <a:gd name="connsiteX39" fmla="*/ 6362076 w 7254657"/>
                <a:gd name="connsiteY39" fmla="*/ 1005438 h 1202387"/>
                <a:gd name="connsiteX40" fmla="*/ 6291738 w 7254657"/>
                <a:gd name="connsiteY40" fmla="*/ 1019506 h 1202387"/>
                <a:gd name="connsiteX41" fmla="*/ 5560219 w 7254657"/>
                <a:gd name="connsiteY41" fmla="*/ 1202387 h 1202387"/>
                <a:gd name="connsiteX42" fmla="*/ 3478200 w 7254657"/>
                <a:gd name="connsiteY42" fmla="*/ 1117980 h 1202387"/>
                <a:gd name="connsiteX43" fmla="*/ 1974715 w 7254657"/>
                <a:gd name="connsiteY43" fmla="*/ 1195681 h 1202387"/>
                <a:gd name="connsiteX44" fmla="*/ 0 w 7254657"/>
                <a:gd name="connsiteY44"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6615295 w 7254657"/>
                <a:gd name="connsiteY38" fmla="*/ 963235 h 1202387"/>
                <a:gd name="connsiteX39" fmla="*/ 6362076 w 7254657"/>
                <a:gd name="connsiteY39" fmla="*/ 1005438 h 1202387"/>
                <a:gd name="connsiteX40" fmla="*/ 5560219 w 7254657"/>
                <a:gd name="connsiteY40" fmla="*/ 1202387 h 1202387"/>
                <a:gd name="connsiteX41" fmla="*/ 3478200 w 7254657"/>
                <a:gd name="connsiteY41" fmla="*/ 1117980 h 1202387"/>
                <a:gd name="connsiteX42" fmla="*/ 1974715 w 7254657"/>
                <a:gd name="connsiteY42" fmla="*/ 1195681 h 1202387"/>
                <a:gd name="connsiteX43" fmla="*/ 0 w 7254657"/>
                <a:gd name="connsiteY43"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6615295 w 7254657"/>
                <a:gd name="connsiteY38" fmla="*/ 963235 h 1202387"/>
                <a:gd name="connsiteX39" fmla="*/ 5560219 w 7254657"/>
                <a:gd name="connsiteY39" fmla="*/ 1202387 h 1202387"/>
                <a:gd name="connsiteX40" fmla="*/ 3478200 w 7254657"/>
                <a:gd name="connsiteY40" fmla="*/ 1117980 h 1202387"/>
                <a:gd name="connsiteX41" fmla="*/ 1974715 w 7254657"/>
                <a:gd name="connsiteY41" fmla="*/ 1195681 h 1202387"/>
                <a:gd name="connsiteX42" fmla="*/ 0 w 7254657"/>
                <a:gd name="connsiteY42"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6826310 w 7254657"/>
                <a:gd name="connsiteY37" fmla="*/ 949168 h 1202387"/>
                <a:gd name="connsiteX38" fmla="*/ 5560219 w 7254657"/>
                <a:gd name="connsiteY38" fmla="*/ 1202387 h 1202387"/>
                <a:gd name="connsiteX39" fmla="*/ 3478200 w 7254657"/>
                <a:gd name="connsiteY39" fmla="*/ 1117980 h 1202387"/>
                <a:gd name="connsiteX40" fmla="*/ 1974715 w 7254657"/>
                <a:gd name="connsiteY40" fmla="*/ 1195681 h 1202387"/>
                <a:gd name="connsiteX41" fmla="*/ 0 w 7254657"/>
                <a:gd name="connsiteY41"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7037326 w 7254657"/>
                <a:gd name="connsiteY36" fmla="*/ 921032 h 1202387"/>
                <a:gd name="connsiteX37" fmla="*/ 5560219 w 7254657"/>
                <a:gd name="connsiteY37" fmla="*/ 1202387 h 1202387"/>
                <a:gd name="connsiteX38" fmla="*/ 3478200 w 7254657"/>
                <a:gd name="connsiteY38" fmla="*/ 1117980 h 1202387"/>
                <a:gd name="connsiteX39" fmla="*/ 1974715 w 7254657"/>
                <a:gd name="connsiteY39" fmla="*/ 1195681 h 1202387"/>
                <a:gd name="connsiteX40" fmla="*/ 0 w 7254657"/>
                <a:gd name="connsiteY40"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178003 w 7254657"/>
                <a:gd name="connsiteY30" fmla="*/ 710017 h 1202387"/>
                <a:gd name="connsiteX31" fmla="*/ 7234273 w 7254657"/>
                <a:gd name="connsiteY31" fmla="*/ 921032 h 1202387"/>
                <a:gd name="connsiteX32" fmla="*/ 7248341 w 7254657"/>
                <a:gd name="connsiteY32" fmla="*/ 991371 h 1202387"/>
                <a:gd name="connsiteX33" fmla="*/ 7192070 w 7254657"/>
                <a:gd name="connsiteY33" fmla="*/ 1019506 h 1202387"/>
                <a:gd name="connsiteX34" fmla="*/ 7149867 w 7254657"/>
                <a:gd name="connsiteY34" fmla="*/ 1005438 h 1202387"/>
                <a:gd name="connsiteX35" fmla="*/ 7121732 w 7254657"/>
                <a:gd name="connsiteY35" fmla="*/ 963235 h 1202387"/>
                <a:gd name="connsiteX36" fmla="*/ 5560219 w 7254657"/>
                <a:gd name="connsiteY36" fmla="*/ 1202387 h 1202387"/>
                <a:gd name="connsiteX37" fmla="*/ 3478200 w 7254657"/>
                <a:gd name="connsiteY37" fmla="*/ 1117980 h 1202387"/>
                <a:gd name="connsiteX38" fmla="*/ 1974715 w 7254657"/>
                <a:gd name="connsiteY38" fmla="*/ 1195681 h 1202387"/>
                <a:gd name="connsiteX39" fmla="*/ 0 w 7254657"/>
                <a:gd name="connsiteY39"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163935 w 7254657"/>
                <a:gd name="connsiteY29" fmla="*/ 442731 h 1202387"/>
                <a:gd name="connsiteX30" fmla="*/ 7234273 w 7254657"/>
                <a:gd name="connsiteY30" fmla="*/ 921032 h 1202387"/>
                <a:gd name="connsiteX31" fmla="*/ 7248341 w 7254657"/>
                <a:gd name="connsiteY31" fmla="*/ 991371 h 1202387"/>
                <a:gd name="connsiteX32" fmla="*/ 7192070 w 7254657"/>
                <a:gd name="connsiteY32" fmla="*/ 1019506 h 1202387"/>
                <a:gd name="connsiteX33" fmla="*/ 7149867 w 7254657"/>
                <a:gd name="connsiteY33" fmla="*/ 1005438 h 1202387"/>
                <a:gd name="connsiteX34" fmla="*/ 7121732 w 7254657"/>
                <a:gd name="connsiteY34" fmla="*/ 963235 h 1202387"/>
                <a:gd name="connsiteX35" fmla="*/ 5560219 w 7254657"/>
                <a:gd name="connsiteY35" fmla="*/ 1202387 h 1202387"/>
                <a:gd name="connsiteX36" fmla="*/ 3478200 w 7254657"/>
                <a:gd name="connsiteY36" fmla="*/ 1117980 h 1202387"/>
                <a:gd name="connsiteX37" fmla="*/ 1974715 w 7254657"/>
                <a:gd name="connsiteY37" fmla="*/ 1195681 h 1202387"/>
                <a:gd name="connsiteX38" fmla="*/ 0 w 7254657"/>
                <a:gd name="connsiteY38"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121732 w 7254657"/>
                <a:gd name="connsiteY28" fmla="*/ 189512 h 1202387"/>
                <a:gd name="connsiteX29" fmla="*/ 7234273 w 7254657"/>
                <a:gd name="connsiteY29" fmla="*/ 921032 h 1202387"/>
                <a:gd name="connsiteX30" fmla="*/ 7248341 w 7254657"/>
                <a:gd name="connsiteY30" fmla="*/ 991371 h 1202387"/>
                <a:gd name="connsiteX31" fmla="*/ 7192070 w 7254657"/>
                <a:gd name="connsiteY31" fmla="*/ 1019506 h 1202387"/>
                <a:gd name="connsiteX32" fmla="*/ 7149867 w 7254657"/>
                <a:gd name="connsiteY32" fmla="*/ 1005438 h 1202387"/>
                <a:gd name="connsiteX33" fmla="*/ 7121732 w 7254657"/>
                <a:gd name="connsiteY33" fmla="*/ 963235 h 1202387"/>
                <a:gd name="connsiteX34" fmla="*/ 5560219 w 7254657"/>
                <a:gd name="connsiteY34" fmla="*/ 1202387 h 1202387"/>
                <a:gd name="connsiteX35" fmla="*/ 3478200 w 7254657"/>
                <a:gd name="connsiteY35" fmla="*/ 1117980 h 1202387"/>
                <a:gd name="connsiteX36" fmla="*/ 1974715 w 7254657"/>
                <a:gd name="connsiteY36" fmla="*/ 1195681 h 1202387"/>
                <a:gd name="connsiteX37" fmla="*/ 0 w 7254657"/>
                <a:gd name="connsiteY37"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107664 w 7254657"/>
                <a:gd name="connsiteY27" fmla="*/ 62903 h 1202387"/>
                <a:gd name="connsiteX28" fmla="*/ 7234273 w 7254657"/>
                <a:gd name="connsiteY28" fmla="*/ 921032 h 1202387"/>
                <a:gd name="connsiteX29" fmla="*/ 7248341 w 7254657"/>
                <a:gd name="connsiteY29" fmla="*/ 991371 h 1202387"/>
                <a:gd name="connsiteX30" fmla="*/ 7192070 w 7254657"/>
                <a:gd name="connsiteY30" fmla="*/ 1019506 h 1202387"/>
                <a:gd name="connsiteX31" fmla="*/ 7149867 w 7254657"/>
                <a:gd name="connsiteY31" fmla="*/ 1005438 h 1202387"/>
                <a:gd name="connsiteX32" fmla="*/ 7121732 w 7254657"/>
                <a:gd name="connsiteY32" fmla="*/ 963235 h 1202387"/>
                <a:gd name="connsiteX33" fmla="*/ 5560219 w 7254657"/>
                <a:gd name="connsiteY33" fmla="*/ 1202387 h 1202387"/>
                <a:gd name="connsiteX34" fmla="*/ 3478200 w 7254657"/>
                <a:gd name="connsiteY34" fmla="*/ 1117980 h 1202387"/>
                <a:gd name="connsiteX35" fmla="*/ 1974715 w 7254657"/>
                <a:gd name="connsiteY35" fmla="*/ 1195681 h 1202387"/>
                <a:gd name="connsiteX36" fmla="*/ 0 w 7254657"/>
                <a:gd name="connsiteY36" fmla="*/ 1073615 h 1202387"/>
                <a:gd name="connsiteX0" fmla="*/ 0 w 7254657"/>
                <a:gd name="connsiteY0" fmla="*/ 1073615 h 1202387"/>
                <a:gd name="connsiteX1" fmla="*/ 137012 w 7254657"/>
                <a:gd name="connsiteY1" fmla="*/ 114631 h 1202387"/>
                <a:gd name="connsiteX2" fmla="*/ 298901 w 7254657"/>
                <a:gd name="connsiteY2" fmla="*/ 133241 h 1202387"/>
                <a:gd name="connsiteX3" fmla="*/ 495849 w 7254657"/>
                <a:gd name="connsiteY3" fmla="*/ 161377 h 1202387"/>
                <a:gd name="connsiteX4" fmla="*/ 777203 w 7254657"/>
                <a:gd name="connsiteY4" fmla="*/ 189512 h 1202387"/>
                <a:gd name="connsiteX5" fmla="*/ 861609 w 7254657"/>
                <a:gd name="connsiteY5" fmla="*/ 203580 h 1202387"/>
                <a:gd name="connsiteX6" fmla="*/ 903812 w 7254657"/>
                <a:gd name="connsiteY6" fmla="*/ 217648 h 1202387"/>
                <a:gd name="connsiteX7" fmla="*/ 1297707 w 7254657"/>
                <a:gd name="connsiteY7" fmla="*/ 231715 h 1202387"/>
                <a:gd name="connsiteX8" fmla="*/ 1396181 w 7254657"/>
                <a:gd name="connsiteY8" fmla="*/ 245783 h 1202387"/>
                <a:gd name="connsiteX9" fmla="*/ 1508723 w 7254657"/>
                <a:gd name="connsiteY9" fmla="*/ 259851 h 1202387"/>
                <a:gd name="connsiteX10" fmla="*/ 1663467 w 7254657"/>
                <a:gd name="connsiteY10" fmla="*/ 287986 h 1202387"/>
                <a:gd name="connsiteX11" fmla="*/ 2352784 w 7254657"/>
                <a:gd name="connsiteY11" fmla="*/ 330189 h 1202387"/>
                <a:gd name="connsiteX12" fmla="*/ 3365658 w 7254657"/>
                <a:gd name="connsiteY12" fmla="*/ 316121 h 1202387"/>
                <a:gd name="connsiteX13" fmla="*/ 3604809 w 7254657"/>
                <a:gd name="connsiteY13" fmla="*/ 302054 h 1202387"/>
                <a:gd name="connsiteX14" fmla="*/ 3647012 w 7254657"/>
                <a:gd name="connsiteY14" fmla="*/ 287986 h 1202387"/>
                <a:gd name="connsiteX15" fmla="*/ 4645818 w 7254657"/>
                <a:gd name="connsiteY15" fmla="*/ 273918 h 1202387"/>
                <a:gd name="connsiteX16" fmla="*/ 5236661 w 7254657"/>
                <a:gd name="connsiteY16" fmla="*/ 287986 h 1202387"/>
                <a:gd name="connsiteX17" fmla="*/ 5292932 w 7254657"/>
                <a:gd name="connsiteY17" fmla="*/ 259851 h 1202387"/>
                <a:gd name="connsiteX18" fmla="*/ 6165129 w 7254657"/>
                <a:gd name="connsiteY18" fmla="*/ 245783 h 1202387"/>
                <a:gd name="connsiteX19" fmla="*/ 6376144 w 7254657"/>
                <a:gd name="connsiteY19" fmla="*/ 189512 h 1202387"/>
                <a:gd name="connsiteX20" fmla="*/ 6446483 w 7254657"/>
                <a:gd name="connsiteY20" fmla="*/ 161377 h 1202387"/>
                <a:gd name="connsiteX21" fmla="*/ 6573092 w 7254657"/>
                <a:gd name="connsiteY21" fmla="*/ 133241 h 1202387"/>
                <a:gd name="connsiteX22" fmla="*/ 6629363 w 7254657"/>
                <a:gd name="connsiteY22" fmla="*/ 105106 h 1202387"/>
                <a:gd name="connsiteX23" fmla="*/ 6854446 w 7254657"/>
                <a:gd name="connsiteY23" fmla="*/ 91038 h 1202387"/>
                <a:gd name="connsiteX24" fmla="*/ 7051393 w 7254657"/>
                <a:gd name="connsiteY24" fmla="*/ 76971 h 1202387"/>
                <a:gd name="connsiteX25" fmla="*/ 7079529 w 7254657"/>
                <a:gd name="connsiteY25" fmla="*/ 48835 h 1202387"/>
                <a:gd name="connsiteX26" fmla="*/ 7093596 w 7254657"/>
                <a:gd name="connsiteY26" fmla="*/ 6632 h 1202387"/>
                <a:gd name="connsiteX27" fmla="*/ 7234273 w 7254657"/>
                <a:gd name="connsiteY27" fmla="*/ 921032 h 1202387"/>
                <a:gd name="connsiteX28" fmla="*/ 7248341 w 7254657"/>
                <a:gd name="connsiteY28" fmla="*/ 991371 h 1202387"/>
                <a:gd name="connsiteX29" fmla="*/ 7192070 w 7254657"/>
                <a:gd name="connsiteY29" fmla="*/ 1019506 h 1202387"/>
                <a:gd name="connsiteX30" fmla="*/ 7149867 w 7254657"/>
                <a:gd name="connsiteY30" fmla="*/ 1005438 h 1202387"/>
                <a:gd name="connsiteX31" fmla="*/ 7121732 w 7254657"/>
                <a:gd name="connsiteY31" fmla="*/ 963235 h 1202387"/>
                <a:gd name="connsiteX32" fmla="*/ 5560219 w 7254657"/>
                <a:gd name="connsiteY32" fmla="*/ 1202387 h 1202387"/>
                <a:gd name="connsiteX33" fmla="*/ 3478200 w 7254657"/>
                <a:gd name="connsiteY33" fmla="*/ 1117980 h 1202387"/>
                <a:gd name="connsiteX34" fmla="*/ 1974715 w 7254657"/>
                <a:gd name="connsiteY34" fmla="*/ 1195681 h 1202387"/>
                <a:gd name="connsiteX35" fmla="*/ 0 w 7254657"/>
                <a:gd name="connsiteY35" fmla="*/ 1073615 h 1202387"/>
                <a:gd name="connsiteX0" fmla="*/ 0 w 7254657"/>
                <a:gd name="connsiteY0" fmla="*/ 1024780 h 1153552"/>
                <a:gd name="connsiteX1" fmla="*/ 137012 w 7254657"/>
                <a:gd name="connsiteY1" fmla="*/ 65796 h 1153552"/>
                <a:gd name="connsiteX2" fmla="*/ 298901 w 7254657"/>
                <a:gd name="connsiteY2" fmla="*/ 84406 h 1153552"/>
                <a:gd name="connsiteX3" fmla="*/ 495849 w 7254657"/>
                <a:gd name="connsiteY3" fmla="*/ 112542 h 1153552"/>
                <a:gd name="connsiteX4" fmla="*/ 777203 w 7254657"/>
                <a:gd name="connsiteY4" fmla="*/ 140677 h 1153552"/>
                <a:gd name="connsiteX5" fmla="*/ 861609 w 7254657"/>
                <a:gd name="connsiteY5" fmla="*/ 154745 h 1153552"/>
                <a:gd name="connsiteX6" fmla="*/ 903812 w 7254657"/>
                <a:gd name="connsiteY6" fmla="*/ 168813 h 1153552"/>
                <a:gd name="connsiteX7" fmla="*/ 1297707 w 7254657"/>
                <a:gd name="connsiteY7" fmla="*/ 182880 h 1153552"/>
                <a:gd name="connsiteX8" fmla="*/ 1396181 w 7254657"/>
                <a:gd name="connsiteY8" fmla="*/ 196948 h 1153552"/>
                <a:gd name="connsiteX9" fmla="*/ 1508723 w 7254657"/>
                <a:gd name="connsiteY9" fmla="*/ 211016 h 1153552"/>
                <a:gd name="connsiteX10" fmla="*/ 1663467 w 7254657"/>
                <a:gd name="connsiteY10" fmla="*/ 239151 h 1153552"/>
                <a:gd name="connsiteX11" fmla="*/ 2352784 w 7254657"/>
                <a:gd name="connsiteY11" fmla="*/ 281354 h 1153552"/>
                <a:gd name="connsiteX12" fmla="*/ 3365658 w 7254657"/>
                <a:gd name="connsiteY12" fmla="*/ 267286 h 1153552"/>
                <a:gd name="connsiteX13" fmla="*/ 3604809 w 7254657"/>
                <a:gd name="connsiteY13" fmla="*/ 253219 h 1153552"/>
                <a:gd name="connsiteX14" fmla="*/ 3647012 w 7254657"/>
                <a:gd name="connsiteY14" fmla="*/ 239151 h 1153552"/>
                <a:gd name="connsiteX15" fmla="*/ 4645818 w 7254657"/>
                <a:gd name="connsiteY15" fmla="*/ 225083 h 1153552"/>
                <a:gd name="connsiteX16" fmla="*/ 5236661 w 7254657"/>
                <a:gd name="connsiteY16" fmla="*/ 239151 h 1153552"/>
                <a:gd name="connsiteX17" fmla="*/ 5292932 w 7254657"/>
                <a:gd name="connsiteY17" fmla="*/ 211016 h 1153552"/>
                <a:gd name="connsiteX18" fmla="*/ 6165129 w 7254657"/>
                <a:gd name="connsiteY18" fmla="*/ 196948 h 1153552"/>
                <a:gd name="connsiteX19" fmla="*/ 6376144 w 7254657"/>
                <a:gd name="connsiteY19" fmla="*/ 140677 h 1153552"/>
                <a:gd name="connsiteX20" fmla="*/ 6446483 w 7254657"/>
                <a:gd name="connsiteY20" fmla="*/ 112542 h 1153552"/>
                <a:gd name="connsiteX21" fmla="*/ 6573092 w 7254657"/>
                <a:gd name="connsiteY21" fmla="*/ 84406 h 1153552"/>
                <a:gd name="connsiteX22" fmla="*/ 6629363 w 7254657"/>
                <a:gd name="connsiteY22" fmla="*/ 56271 h 1153552"/>
                <a:gd name="connsiteX23" fmla="*/ 6854446 w 7254657"/>
                <a:gd name="connsiteY23" fmla="*/ 42203 h 1153552"/>
                <a:gd name="connsiteX24" fmla="*/ 7051393 w 7254657"/>
                <a:gd name="connsiteY24" fmla="*/ 28136 h 1153552"/>
                <a:gd name="connsiteX25" fmla="*/ 7079529 w 7254657"/>
                <a:gd name="connsiteY25" fmla="*/ 0 h 1153552"/>
                <a:gd name="connsiteX26" fmla="*/ 7234273 w 7254657"/>
                <a:gd name="connsiteY26" fmla="*/ 872197 h 1153552"/>
                <a:gd name="connsiteX27" fmla="*/ 7248341 w 7254657"/>
                <a:gd name="connsiteY27" fmla="*/ 942536 h 1153552"/>
                <a:gd name="connsiteX28" fmla="*/ 7192070 w 7254657"/>
                <a:gd name="connsiteY28" fmla="*/ 970671 h 1153552"/>
                <a:gd name="connsiteX29" fmla="*/ 7149867 w 7254657"/>
                <a:gd name="connsiteY29" fmla="*/ 956603 h 1153552"/>
                <a:gd name="connsiteX30" fmla="*/ 7121732 w 7254657"/>
                <a:gd name="connsiteY30" fmla="*/ 914400 h 1153552"/>
                <a:gd name="connsiteX31" fmla="*/ 5560219 w 7254657"/>
                <a:gd name="connsiteY31" fmla="*/ 1153552 h 1153552"/>
                <a:gd name="connsiteX32" fmla="*/ 3478200 w 7254657"/>
                <a:gd name="connsiteY32" fmla="*/ 1069145 h 1153552"/>
                <a:gd name="connsiteX33" fmla="*/ 1974715 w 7254657"/>
                <a:gd name="connsiteY33" fmla="*/ 1146846 h 1153552"/>
                <a:gd name="connsiteX34" fmla="*/ 0 w 7254657"/>
                <a:gd name="connsiteY34" fmla="*/ 1024780 h 1153552"/>
                <a:gd name="connsiteX0" fmla="*/ 0 w 7254657"/>
                <a:gd name="connsiteY0" fmla="*/ 996644 h 1125416"/>
                <a:gd name="connsiteX1" fmla="*/ 137012 w 7254657"/>
                <a:gd name="connsiteY1" fmla="*/ 37660 h 1125416"/>
                <a:gd name="connsiteX2" fmla="*/ 298901 w 7254657"/>
                <a:gd name="connsiteY2" fmla="*/ 56270 h 1125416"/>
                <a:gd name="connsiteX3" fmla="*/ 495849 w 7254657"/>
                <a:gd name="connsiteY3" fmla="*/ 84406 h 1125416"/>
                <a:gd name="connsiteX4" fmla="*/ 777203 w 7254657"/>
                <a:gd name="connsiteY4" fmla="*/ 112541 h 1125416"/>
                <a:gd name="connsiteX5" fmla="*/ 861609 w 7254657"/>
                <a:gd name="connsiteY5" fmla="*/ 126609 h 1125416"/>
                <a:gd name="connsiteX6" fmla="*/ 903812 w 7254657"/>
                <a:gd name="connsiteY6" fmla="*/ 140677 h 1125416"/>
                <a:gd name="connsiteX7" fmla="*/ 1297707 w 7254657"/>
                <a:gd name="connsiteY7" fmla="*/ 154744 h 1125416"/>
                <a:gd name="connsiteX8" fmla="*/ 1396181 w 7254657"/>
                <a:gd name="connsiteY8" fmla="*/ 168812 h 1125416"/>
                <a:gd name="connsiteX9" fmla="*/ 1508723 w 7254657"/>
                <a:gd name="connsiteY9" fmla="*/ 182880 h 1125416"/>
                <a:gd name="connsiteX10" fmla="*/ 1663467 w 7254657"/>
                <a:gd name="connsiteY10" fmla="*/ 211015 h 1125416"/>
                <a:gd name="connsiteX11" fmla="*/ 2352784 w 7254657"/>
                <a:gd name="connsiteY11" fmla="*/ 253218 h 1125416"/>
                <a:gd name="connsiteX12" fmla="*/ 3365658 w 7254657"/>
                <a:gd name="connsiteY12" fmla="*/ 239150 h 1125416"/>
                <a:gd name="connsiteX13" fmla="*/ 3604809 w 7254657"/>
                <a:gd name="connsiteY13" fmla="*/ 225083 h 1125416"/>
                <a:gd name="connsiteX14" fmla="*/ 3647012 w 7254657"/>
                <a:gd name="connsiteY14" fmla="*/ 211015 h 1125416"/>
                <a:gd name="connsiteX15" fmla="*/ 4645818 w 7254657"/>
                <a:gd name="connsiteY15" fmla="*/ 196947 h 1125416"/>
                <a:gd name="connsiteX16" fmla="*/ 5236661 w 7254657"/>
                <a:gd name="connsiteY16" fmla="*/ 211015 h 1125416"/>
                <a:gd name="connsiteX17" fmla="*/ 5292932 w 7254657"/>
                <a:gd name="connsiteY17" fmla="*/ 182880 h 1125416"/>
                <a:gd name="connsiteX18" fmla="*/ 6165129 w 7254657"/>
                <a:gd name="connsiteY18" fmla="*/ 168812 h 1125416"/>
                <a:gd name="connsiteX19" fmla="*/ 6376144 w 7254657"/>
                <a:gd name="connsiteY19" fmla="*/ 112541 h 1125416"/>
                <a:gd name="connsiteX20" fmla="*/ 6446483 w 7254657"/>
                <a:gd name="connsiteY20" fmla="*/ 84406 h 1125416"/>
                <a:gd name="connsiteX21" fmla="*/ 6573092 w 7254657"/>
                <a:gd name="connsiteY21" fmla="*/ 56270 h 1125416"/>
                <a:gd name="connsiteX22" fmla="*/ 6629363 w 7254657"/>
                <a:gd name="connsiteY22" fmla="*/ 28135 h 1125416"/>
                <a:gd name="connsiteX23" fmla="*/ 6854446 w 7254657"/>
                <a:gd name="connsiteY23" fmla="*/ 14067 h 1125416"/>
                <a:gd name="connsiteX24" fmla="*/ 7051393 w 7254657"/>
                <a:gd name="connsiteY24" fmla="*/ 0 h 1125416"/>
                <a:gd name="connsiteX25" fmla="*/ 7234273 w 7254657"/>
                <a:gd name="connsiteY25" fmla="*/ 844061 h 1125416"/>
                <a:gd name="connsiteX26" fmla="*/ 7248341 w 7254657"/>
                <a:gd name="connsiteY26" fmla="*/ 914400 h 1125416"/>
                <a:gd name="connsiteX27" fmla="*/ 7192070 w 7254657"/>
                <a:gd name="connsiteY27" fmla="*/ 942535 h 1125416"/>
                <a:gd name="connsiteX28" fmla="*/ 7149867 w 7254657"/>
                <a:gd name="connsiteY28" fmla="*/ 928467 h 1125416"/>
                <a:gd name="connsiteX29" fmla="*/ 7121732 w 7254657"/>
                <a:gd name="connsiteY29" fmla="*/ 886264 h 1125416"/>
                <a:gd name="connsiteX30" fmla="*/ 5560219 w 7254657"/>
                <a:gd name="connsiteY30" fmla="*/ 1125416 h 1125416"/>
                <a:gd name="connsiteX31" fmla="*/ 3478200 w 7254657"/>
                <a:gd name="connsiteY31" fmla="*/ 1041009 h 1125416"/>
                <a:gd name="connsiteX32" fmla="*/ 1974715 w 7254657"/>
                <a:gd name="connsiteY32" fmla="*/ 1118710 h 1125416"/>
                <a:gd name="connsiteX33" fmla="*/ 0 w 7254657"/>
                <a:gd name="connsiteY33" fmla="*/ 996644 h 1125416"/>
                <a:gd name="connsiteX0" fmla="*/ 0 w 7254657"/>
                <a:gd name="connsiteY0" fmla="*/ 1132632 h 1261404"/>
                <a:gd name="connsiteX1" fmla="*/ 137012 w 7254657"/>
                <a:gd name="connsiteY1" fmla="*/ 173648 h 1261404"/>
                <a:gd name="connsiteX2" fmla="*/ 298901 w 7254657"/>
                <a:gd name="connsiteY2" fmla="*/ 192258 h 1261404"/>
                <a:gd name="connsiteX3" fmla="*/ 495849 w 7254657"/>
                <a:gd name="connsiteY3" fmla="*/ 220394 h 1261404"/>
                <a:gd name="connsiteX4" fmla="*/ 777203 w 7254657"/>
                <a:gd name="connsiteY4" fmla="*/ 248529 h 1261404"/>
                <a:gd name="connsiteX5" fmla="*/ 861609 w 7254657"/>
                <a:gd name="connsiteY5" fmla="*/ 262597 h 1261404"/>
                <a:gd name="connsiteX6" fmla="*/ 903812 w 7254657"/>
                <a:gd name="connsiteY6" fmla="*/ 276665 h 1261404"/>
                <a:gd name="connsiteX7" fmla="*/ 1297707 w 7254657"/>
                <a:gd name="connsiteY7" fmla="*/ 290732 h 1261404"/>
                <a:gd name="connsiteX8" fmla="*/ 1396181 w 7254657"/>
                <a:gd name="connsiteY8" fmla="*/ 304800 h 1261404"/>
                <a:gd name="connsiteX9" fmla="*/ 1508723 w 7254657"/>
                <a:gd name="connsiteY9" fmla="*/ 318868 h 1261404"/>
                <a:gd name="connsiteX10" fmla="*/ 1663467 w 7254657"/>
                <a:gd name="connsiteY10" fmla="*/ 347003 h 1261404"/>
                <a:gd name="connsiteX11" fmla="*/ 2352784 w 7254657"/>
                <a:gd name="connsiteY11" fmla="*/ 389206 h 1261404"/>
                <a:gd name="connsiteX12" fmla="*/ 3365658 w 7254657"/>
                <a:gd name="connsiteY12" fmla="*/ 375138 h 1261404"/>
                <a:gd name="connsiteX13" fmla="*/ 3604809 w 7254657"/>
                <a:gd name="connsiteY13" fmla="*/ 361071 h 1261404"/>
                <a:gd name="connsiteX14" fmla="*/ 3647012 w 7254657"/>
                <a:gd name="connsiteY14" fmla="*/ 347003 h 1261404"/>
                <a:gd name="connsiteX15" fmla="*/ 4645818 w 7254657"/>
                <a:gd name="connsiteY15" fmla="*/ 332935 h 1261404"/>
                <a:gd name="connsiteX16" fmla="*/ 5236661 w 7254657"/>
                <a:gd name="connsiteY16" fmla="*/ 347003 h 1261404"/>
                <a:gd name="connsiteX17" fmla="*/ 5292932 w 7254657"/>
                <a:gd name="connsiteY17" fmla="*/ 318868 h 1261404"/>
                <a:gd name="connsiteX18" fmla="*/ 6165129 w 7254657"/>
                <a:gd name="connsiteY18" fmla="*/ 304800 h 1261404"/>
                <a:gd name="connsiteX19" fmla="*/ 6376144 w 7254657"/>
                <a:gd name="connsiteY19" fmla="*/ 248529 h 1261404"/>
                <a:gd name="connsiteX20" fmla="*/ 6446483 w 7254657"/>
                <a:gd name="connsiteY20" fmla="*/ 220394 h 1261404"/>
                <a:gd name="connsiteX21" fmla="*/ 6573092 w 7254657"/>
                <a:gd name="connsiteY21" fmla="*/ 192258 h 1261404"/>
                <a:gd name="connsiteX22" fmla="*/ 6629363 w 7254657"/>
                <a:gd name="connsiteY22" fmla="*/ 164123 h 1261404"/>
                <a:gd name="connsiteX23" fmla="*/ 7051393 w 7254657"/>
                <a:gd name="connsiteY23" fmla="*/ 135988 h 1261404"/>
                <a:gd name="connsiteX24" fmla="*/ 7234273 w 7254657"/>
                <a:gd name="connsiteY24" fmla="*/ 980049 h 1261404"/>
                <a:gd name="connsiteX25" fmla="*/ 7248341 w 7254657"/>
                <a:gd name="connsiteY25" fmla="*/ 1050388 h 1261404"/>
                <a:gd name="connsiteX26" fmla="*/ 7192070 w 7254657"/>
                <a:gd name="connsiteY26" fmla="*/ 1078523 h 1261404"/>
                <a:gd name="connsiteX27" fmla="*/ 7149867 w 7254657"/>
                <a:gd name="connsiteY27" fmla="*/ 1064455 h 1261404"/>
                <a:gd name="connsiteX28" fmla="*/ 7121732 w 7254657"/>
                <a:gd name="connsiteY28" fmla="*/ 1022252 h 1261404"/>
                <a:gd name="connsiteX29" fmla="*/ 5560219 w 7254657"/>
                <a:gd name="connsiteY29" fmla="*/ 1261404 h 1261404"/>
                <a:gd name="connsiteX30" fmla="*/ 3478200 w 7254657"/>
                <a:gd name="connsiteY30" fmla="*/ 1176997 h 1261404"/>
                <a:gd name="connsiteX31" fmla="*/ 1974715 w 7254657"/>
                <a:gd name="connsiteY31" fmla="*/ 1254698 h 1261404"/>
                <a:gd name="connsiteX32" fmla="*/ 0 w 7254657"/>
                <a:gd name="connsiteY32" fmla="*/ 1132632 h 1261404"/>
                <a:gd name="connsiteX0" fmla="*/ 0 w 7254657"/>
                <a:gd name="connsiteY0" fmla="*/ 1132632 h 1261404"/>
                <a:gd name="connsiteX1" fmla="*/ 137012 w 7254657"/>
                <a:gd name="connsiteY1" fmla="*/ 173648 h 1261404"/>
                <a:gd name="connsiteX2" fmla="*/ 298901 w 7254657"/>
                <a:gd name="connsiteY2" fmla="*/ 192258 h 1261404"/>
                <a:gd name="connsiteX3" fmla="*/ 495849 w 7254657"/>
                <a:gd name="connsiteY3" fmla="*/ 220394 h 1261404"/>
                <a:gd name="connsiteX4" fmla="*/ 777203 w 7254657"/>
                <a:gd name="connsiteY4" fmla="*/ 248529 h 1261404"/>
                <a:gd name="connsiteX5" fmla="*/ 861609 w 7254657"/>
                <a:gd name="connsiteY5" fmla="*/ 262597 h 1261404"/>
                <a:gd name="connsiteX6" fmla="*/ 903812 w 7254657"/>
                <a:gd name="connsiteY6" fmla="*/ 276665 h 1261404"/>
                <a:gd name="connsiteX7" fmla="*/ 1297707 w 7254657"/>
                <a:gd name="connsiteY7" fmla="*/ 290732 h 1261404"/>
                <a:gd name="connsiteX8" fmla="*/ 1396181 w 7254657"/>
                <a:gd name="connsiteY8" fmla="*/ 304800 h 1261404"/>
                <a:gd name="connsiteX9" fmla="*/ 1508723 w 7254657"/>
                <a:gd name="connsiteY9" fmla="*/ 318868 h 1261404"/>
                <a:gd name="connsiteX10" fmla="*/ 1663467 w 7254657"/>
                <a:gd name="connsiteY10" fmla="*/ 347003 h 1261404"/>
                <a:gd name="connsiteX11" fmla="*/ 2352784 w 7254657"/>
                <a:gd name="connsiteY11" fmla="*/ 389206 h 1261404"/>
                <a:gd name="connsiteX12" fmla="*/ 3365658 w 7254657"/>
                <a:gd name="connsiteY12" fmla="*/ 375138 h 1261404"/>
                <a:gd name="connsiteX13" fmla="*/ 3604809 w 7254657"/>
                <a:gd name="connsiteY13" fmla="*/ 361071 h 1261404"/>
                <a:gd name="connsiteX14" fmla="*/ 3647012 w 7254657"/>
                <a:gd name="connsiteY14" fmla="*/ 347003 h 1261404"/>
                <a:gd name="connsiteX15" fmla="*/ 4645818 w 7254657"/>
                <a:gd name="connsiteY15" fmla="*/ 332935 h 1261404"/>
                <a:gd name="connsiteX16" fmla="*/ 5236661 w 7254657"/>
                <a:gd name="connsiteY16" fmla="*/ 347003 h 1261404"/>
                <a:gd name="connsiteX17" fmla="*/ 5292932 w 7254657"/>
                <a:gd name="connsiteY17" fmla="*/ 318868 h 1261404"/>
                <a:gd name="connsiteX18" fmla="*/ 6165129 w 7254657"/>
                <a:gd name="connsiteY18" fmla="*/ 304800 h 1261404"/>
                <a:gd name="connsiteX19" fmla="*/ 6376144 w 7254657"/>
                <a:gd name="connsiteY19" fmla="*/ 248529 h 1261404"/>
                <a:gd name="connsiteX20" fmla="*/ 6446483 w 7254657"/>
                <a:gd name="connsiteY20" fmla="*/ 220394 h 1261404"/>
                <a:gd name="connsiteX21" fmla="*/ 6573092 w 7254657"/>
                <a:gd name="connsiteY21" fmla="*/ 192258 h 1261404"/>
                <a:gd name="connsiteX22" fmla="*/ 6629363 w 7254657"/>
                <a:gd name="connsiteY22" fmla="*/ 164123 h 1261404"/>
                <a:gd name="connsiteX23" fmla="*/ 7051393 w 7254657"/>
                <a:gd name="connsiteY23" fmla="*/ 135988 h 1261404"/>
                <a:gd name="connsiteX24" fmla="*/ 7234273 w 7254657"/>
                <a:gd name="connsiteY24" fmla="*/ 980049 h 1261404"/>
                <a:gd name="connsiteX25" fmla="*/ 7248341 w 7254657"/>
                <a:gd name="connsiteY25" fmla="*/ 1050388 h 1261404"/>
                <a:gd name="connsiteX26" fmla="*/ 7192070 w 7254657"/>
                <a:gd name="connsiteY26" fmla="*/ 1078523 h 1261404"/>
                <a:gd name="connsiteX27" fmla="*/ 7149867 w 7254657"/>
                <a:gd name="connsiteY27" fmla="*/ 1064455 h 1261404"/>
                <a:gd name="connsiteX28" fmla="*/ 5560219 w 7254657"/>
                <a:gd name="connsiteY28" fmla="*/ 1261404 h 1261404"/>
                <a:gd name="connsiteX29" fmla="*/ 3478200 w 7254657"/>
                <a:gd name="connsiteY29" fmla="*/ 1176997 h 1261404"/>
                <a:gd name="connsiteX30" fmla="*/ 1974715 w 7254657"/>
                <a:gd name="connsiteY30" fmla="*/ 1254698 h 1261404"/>
                <a:gd name="connsiteX31" fmla="*/ 0 w 7254657"/>
                <a:gd name="connsiteY31" fmla="*/ 1132632 h 1261404"/>
                <a:gd name="connsiteX0" fmla="*/ 0 w 7254657"/>
                <a:gd name="connsiteY0" fmla="*/ 1132632 h 1261404"/>
                <a:gd name="connsiteX1" fmla="*/ 137012 w 7254657"/>
                <a:gd name="connsiteY1" fmla="*/ 173648 h 1261404"/>
                <a:gd name="connsiteX2" fmla="*/ 298901 w 7254657"/>
                <a:gd name="connsiteY2" fmla="*/ 192258 h 1261404"/>
                <a:gd name="connsiteX3" fmla="*/ 495849 w 7254657"/>
                <a:gd name="connsiteY3" fmla="*/ 220394 h 1261404"/>
                <a:gd name="connsiteX4" fmla="*/ 777203 w 7254657"/>
                <a:gd name="connsiteY4" fmla="*/ 248529 h 1261404"/>
                <a:gd name="connsiteX5" fmla="*/ 861609 w 7254657"/>
                <a:gd name="connsiteY5" fmla="*/ 262597 h 1261404"/>
                <a:gd name="connsiteX6" fmla="*/ 903812 w 7254657"/>
                <a:gd name="connsiteY6" fmla="*/ 276665 h 1261404"/>
                <a:gd name="connsiteX7" fmla="*/ 1297707 w 7254657"/>
                <a:gd name="connsiteY7" fmla="*/ 290732 h 1261404"/>
                <a:gd name="connsiteX8" fmla="*/ 1396181 w 7254657"/>
                <a:gd name="connsiteY8" fmla="*/ 304800 h 1261404"/>
                <a:gd name="connsiteX9" fmla="*/ 1508723 w 7254657"/>
                <a:gd name="connsiteY9" fmla="*/ 318868 h 1261404"/>
                <a:gd name="connsiteX10" fmla="*/ 1663467 w 7254657"/>
                <a:gd name="connsiteY10" fmla="*/ 347003 h 1261404"/>
                <a:gd name="connsiteX11" fmla="*/ 2352784 w 7254657"/>
                <a:gd name="connsiteY11" fmla="*/ 389206 h 1261404"/>
                <a:gd name="connsiteX12" fmla="*/ 3365658 w 7254657"/>
                <a:gd name="connsiteY12" fmla="*/ 375138 h 1261404"/>
                <a:gd name="connsiteX13" fmla="*/ 3604809 w 7254657"/>
                <a:gd name="connsiteY13" fmla="*/ 361071 h 1261404"/>
                <a:gd name="connsiteX14" fmla="*/ 3647012 w 7254657"/>
                <a:gd name="connsiteY14" fmla="*/ 347003 h 1261404"/>
                <a:gd name="connsiteX15" fmla="*/ 4645818 w 7254657"/>
                <a:gd name="connsiteY15" fmla="*/ 332935 h 1261404"/>
                <a:gd name="connsiteX16" fmla="*/ 5236661 w 7254657"/>
                <a:gd name="connsiteY16" fmla="*/ 347003 h 1261404"/>
                <a:gd name="connsiteX17" fmla="*/ 5292932 w 7254657"/>
                <a:gd name="connsiteY17" fmla="*/ 318868 h 1261404"/>
                <a:gd name="connsiteX18" fmla="*/ 6165129 w 7254657"/>
                <a:gd name="connsiteY18" fmla="*/ 304800 h 1261404"/>
                <a:gd name="connsiteX19" fmla="*/ 6376144 w 7254657"/>
                <a:gd name="connsiteY19" fmla="*/ 248529 h 1261404"/>
                <a:gd name="connsiteX20" fmla="*/ 6446483 w 7254657"/>
                <a:gd name="connsiteY20" fmla="*/ 220394 h 1261404"/>
                <a:gd name="connsiteX21" fmla="*/ 6573092 w 7254657"/>
                <a:gd name="connsiteY21" fmla="*/ 192258 h 1261404"/>
                <a:gd name="connsiteX22" fmla="*/ 6629363 w 7254657"/>
                <a:gd name="connsiteY22" fmla="*/ 164123 h 1261404"/>
                <a:gd name="connsiteX23" fmla="*/ 7051393 w 7254657"/>
                <a:gd name="connsiteY23" fmla="*/ 135988 h 1261404"/>
                <a:gd name="connsiteX24" fmla="*/ 7234273 w 7254657"/>
                <a:gd name="connsiteY24" fmla="*/ 980049 h 1261404"/>
                <a:gd name="connsiteX25" fmla="*/ 7248341 w 7254657"/>
                <a:gd name="connsiteY25" fmla="*/ 1050388 h 1261404"/>
                <a:gd name="connsiteX26" fmla="*/ 7192070 w 7254657"/>
                <a:gd name="connsiteY26" fmla="*/ 1078523 h 1261404"/>
                <a:gd name="connsiteX27" fmla="*/ 5560219 w 7254657"/>
                <a:gd name="connsiteY27" fmla="*/ 1261404 h 1261404"/>
                <a:gd name="connsiteX28" fmla="*/ 3478200 w 7254657"/>
                <a:gd name="connsiteY28" fmla="*/ 1176997 h 1261404"/>
                <a:gd name="connsiteX29" fmla="*/ 1974715 w 7254657"/>
                <a:gd name="connsiteY29" fmla="*/ 1254698 h 1261404"/>
                <a:gd name="connsiteX30" fmla="*/ 0 w 7254657"/>
                <a:gd name="connsiteY30" fmla="*/ 1132632 h 1261404"/>
                <a:gd name="connsiteX0" fmla="*/ 0 w 7248341"/>
                <a:gd name="connsiteY0" fmla="*/ 1132632 h 1261404"/>
                <a:gd name="connsiteX1" fmla="*/ 137012 w 7248341"/>
                <a:gd name="connsiteY1" fmla="*/ 173648 h 1261404"/>
                <a:gd name="connsiteX2" fmla="*/ 298901 w 7248341"/>
                <a:gd name="connsiteY2" fmla="*/ 192258 h 1261404"/>
                <a:gd name="connsiteX3" fmla="*/ 495849 w 7248341"/>
                <a:gd name="connsiteY3" fmla="*/ 220394 h 1261404"/>
                <a:gd name="connsiteX4" fmla="*/ 777203 w 7248341"/>
                <a:gd name="connsiteY4" fmla="*/ 248529 h 1261404"/>
                <a:gd name="connsiteX5" fmla="*/ 861609 w 7248341"/>
                <a:gd name="connsiteY5" fmla="*/ 262597 h 1261404"/>
                <a:gd name="connsiteX6" fmla="*/ 903812 w 7248341"/>
                <a:gd name="connsiteY6" fmla="*/ 276665 h 1261404"/>
                <a:gd name="connsiteX7" fmla="*/ 1297707 w 7248341"/>
                <a:gd name="connsiteY7" fmla="*/ 290732 h 1261404"/>
                <a:gd name="connsiteX8" fmla="*/ 1396181 w 7248341"/>
                <a:gd name="connsiteY8" fmla="*/ 304800 h 1261404"/>
                <a:gd name="connsiteX9" fmla="*/ 1508723 w 7248341"/>
                <a:gd name="connsiteY9" fmla="*/ 318868 h 1261404"/>
                <a:gd name="connsiteX10" fmla="*/ 1663467 w 7248341"/>
                <a:gd name="connsiteY10" fmla="*/ 347003 h 1261404"/>
                <a:gd name="connsiteX11" fmla="*/ 2352784 w 7248341"/>
                <a:gd name="connsiteY11" fmla="*/ 389206 h 1261404"/>
                <a:gd name="connsiteX12" fmla="*/ 3365658 w 7248341"/>
                <a:gd name="connsiteY12" fmla="*/ 375138 h 1261404"/>
                <a:gd name="connsiteX13" fmla="*/ 3604809 w 7248341"/>
                <a:gd name="connsiteY13" fmla="*/ 361071 h 1261404"/>
                <a:gd name="connsiteX14" fmla="*/ 3647012 w 7248341"/>
                <a:gd name="connsiteY14" fmla="*/ 347003 h 1261404"/>
                <a:gd name="connsiteX15" fmla="*/ 4645818 w 7248341"/>
                <a:gd name="connsiteY15" fmla="*/ 332935 h 1261404"/>
                <a:gd name="connsiteX16" fmla="*/ 5236661 w 7248341"/>
                <a:gd name="connsiteY16" fmla="*/ 347003 h 1261404"/>
                <a:gd name="connsiteX17" fmla="*/ 5292932 w 7248341"/>
                <a:gd name="connsiteY17" fmla="*/ 318868 h 1261404"/>
                <a:gd name="connsiteX18" fmla="*/ 6165129 w 7248341"/>
                <a:gd name="connsiteY18" fmla="*/ 304800 h 1261404"/>
                <a:gd name="connsiteX19" fmla="*/ 6376144 w 7248341"/>
                <a:gd name="connsiteY19" fmla="*/ 248529 h 1261404"/>
                <a:gd name="connsiteX20" fmla="*/ 6446483 w 7248341"/>
                <a:gd name="connsiteY20" fmla="*/ 220394 h 1261404"/>
                <a:gd name="connsiteX21" fmla="*/ 6573092 w 7248341"/>
                <a:gd name="connsiteY21" fmla="*/ 192258 h 1261404"/>
                <a:gd name="connsiteX22" fmla="*/ 6629363 w 7248341"/>
                <a:gd name="connsiteY22" fmla="*/ 164123 h 1261404"/>
                <a:gd name="connsiteX23" fmla="*/ 7051393 w 7248341"/>
                <a:gd name="connsiteY23" fmla="*/ 135988 h 1261404"/>
                <a:gd name="connsiteX24" fmla="*/ 7234273 w 7248341"/>
                <a:gd name="connsiteY24" fmla="*/ 980049 h 1261404"/>
                <a:gd name="connsiteX25" fmla="*/ 7248341 w 7248341"/>
                <a:gd name="connsiteY25" fmla="*/ 1050388 h 1261404"/>
                <a:gd name="connsiteX26" fmla="*/ 5560219 w 7248341"/>
                <a:gd name="connsiteY26" fmla="*/ 1261404 h 1261404"/>
                <a:gd name="connsiteX27" fmla="*/ 3478200 w 7248341"/>
                <a:gd name="connsiteY27" fmla="*/ 1176997 h 1261404"/>
                <a:gd name="connsiteX28" fmla="*/ 1974715 w 7248341"/>
                <a:gd name="connsiteY28" fmla="*/ 1254698 h 1261404"/>
                <a:gd name="connsiteX29" fmla="*/ 0 w 7248341"/>
                <a:gd name="connsiteY29" fmla="*/ 1132632 h 1261404"/>
                <a:gd name="connsiteX0" fmla="*/ 0 w 7496870"/>
                <a:gd name="connsiteY0" fmla="*/ 1132632 h 1261404"/>
                <a:gd name="connsiteX1" fmla="*/ 137012 w 7496870"/>
                <a:gd name="connsiteY1" fmla="*/ 173648 h 1261404"/>
                <a:gd name="connsiteX2" fmla="*/ 298901 w 7496870"/>
                <a:gd name="connsiteY2" fmla="*/ 192258 h 1261404"/>
                <a:gd name="connsiteX3" fmla="*/ 495849 w 7496870"/>
                <a:gd name="connsiteY3" fmla="*/ 220394 h 1261404"/>
                <a:gd name="connsiteX4" fmla="*/ 777203 w 7496870"/>
                <a:gd name="connsiteY4" fmla="*/ 248529 h 1261404"/>
                <a:gd name="connsiteX5" fmla="*/ 861609 w 7496870"/>
                <a:gd name="connsiteY5" fmla="*/ 262597 h 1261404"/>
                <a:gd name="connsiteX6" fmla="*/ 903812 w 7496870"/>
                <a:gd name="connsiteY6" fmla="*/ 276665 h 1261404"/>
                <a:gd name="connsiteX7" fmla="*/ 1297707 w 7496870"/>
                <a:gd name="connsiteY7" fmla="*/ 290732 h 1261404"/>
                <a:gd name="connsiteX8" fmla="*/ 1396181 w 7496870"/>
                <a:gd name="connsiteY8" fmla="*/ 304800 h 1261404"/>
                <a:gd name="connsiteX9" fmla="*/ 1508723 w 7496870"/>
                <a:gd name="connsiteY9" fmla="*/ 318868 h 1261404"/>
                <a:gd name="connsiteX10" fmla="*/ 1663467 w 7496870"/>
                <a:gd name="connsiteY10" fmla="*/ 347003 h 1261404"/>
                <a:gd name="connsiteX11" fmla="*/ 2352784 w 7496870"/>
                <a:gd name="connsiteY11" fmla="*/ 389206 h 1261404"/>
                <a:gd name="connsiteX12" fmla="*/ 3365658 w 7496870"/>
                <a:gd name="connsiteY12" fmla="*/ 375138 h 1261404"/>
                <a:gd name="connsiteX13" fmla="*/ 3604809 w 7496870"/>
                <a:gd name="connsiteY13" fmla="*/ 361071 h 1261404"/>
                <a:gd name="connsiteX14" fmla="*/ 3647012 w 7496870"/>
                <a:gd name="connsiteY14" fmla="*/ 347003 h 1261404"/>
                <a:gd name="connsiteX15" fmla="*/ 4645818 w 7496870"/>
                <a:gd name="connsiteY15" fmla="*/ 332935 h 1261404"/>
                <a:gd name="connsiteX16" fmla="*/ 5236661 w 7496870"/>
                <a:gd name="connsiteY16" fmla="*/ 347003 h 1261404"/>
                <a:gd name="connsiteX17" fmla="*/ 5292932 w 7496870"/>
                <a:gd name="connsiteY17" fmla="*/ 318868 h 1261404"/>
                <a:gd name="connsiteX18" fmla="*/ 6165129 w 7496870"/>
                <a:gd name="connsiteY18" fmla="*/ 304800 h 1261404"/>
                <a:gd name="connsiteX19" fmla="*/ 6376144 w 7496870"/>
                <a:gd name="connsiteY19" fmla="*/ 248529 h 1261404"/>
                <a:gd name="connsiteX20" fmla="*/ 6446483 w 7496870"/>
                <a:gd name="connsiteY20" fmla="*/ 220394 h 1261404"/>
                <a:gd name="connsiteX21" fmla="*/ 6573092 w 7496870"/>
                <a:gd name="connsiteY21" fmla="*/ 192258 h 1261404"/>
                <a:gd name="connsiteX22" fmla="*/ 6629363 w 7496870"/>
                <a:gd name="connsiteY22" fmla="*/ 164123 h 1261404"/>
                <a:gd name="connsiteX23" fmla="*/ 7051393 w 7496870"/>
                <a:gd name="connsiteY23" fmla="*/ 135988 h 1261404"/>
                <a:gd name="connsiteX24" fmla="*/ 7248341 w 7496870"/>
                <a:gd name="connsiteY24" fmla="*/ 1050388 h 1261404"/>
                <a:gd name="connsiteX25" fmla="*/ 5560219 w 7496870"/>
                <a:gd name="connsiteY25" fmla="*/ 1261404 h 1261404"/>
                <a:gd name="connsiteX26" fmla="*/ 3478200 w 7496870"/>
                <a:gd name="connsiteY26" fmla="*/ 1176997 h 1261404"/>
                <a:gd name="connsiteX27" fmla="*/ 1974715 w 7496870"/>
                <a:gd name="connsiteY27" fmla="*/ 1254698 h 1261404"/>
                <a:gd name="connsiteX28" fmla="*/ 0 w 7496870"/>
                <a:gd name="connsiteY28" fmla="*/ 1132632 h 1261404"/>
                <a:gd name="connsiteX0" fmla="*/ 0 w 7496870"/>
                <a:gd name="connsiteY0" fmla="*/ 1139666 h 1268438"/>
                <a:gd name="connsiteX1" fmla="*/ 137012 w 7496870"/>
                <a:gd name="connsiteY1" fmla="*/ 180682 h 1268438"/>
                <a:gd name="connsiteX2" fmla="*/ 298901 w 7496870"/>
                <a:gd name="connsiteY2" fmla="*/ 199292 h 1268438"/>
                <a:gd name="connsiteX3" fmla="*/ 495849 w 7496870"/>
                <a:gd name="connsiteY3" fmla="*/ 227428 h 1268438"/>
                <a:gd name="connsiteX4" fmla="*/ 777203 w 7496870"/>
                <a:gd name="connsiteY4" fmla="*/ 255563 h 1268438"/>
                <a:gd name="connsiteX5" fmla="*/ 861609 w 7496870"/>
                <a:gd name="connsiteY5" fmla="*/ 269631 h 1268438"/>
                <a:gd name="connsiteX6" fmla="*/ 903812 w 7496870"/>
                <a:gd name="connsiteY6" fmla="*/ 283699 h 1268438"/>
                <a:gd name="connsiteX7" fmla="*/ 1297707 w 7496870"/>
                <a:gd name="connsiteY7" fmla="*/ 297766 h 1268438"/>
                <a:gd name="connsiteX8" fmla="*/ 1396181 w 7496870"/>
                <a:gd name="connsiteY8" fmla="*/ 311834 h 1268438"/>
                <a:gd name="connsiteX9" fmla="*/ 1508723 w 7496870"/>
                <a:gd name="connsiteY9" fmla="*/ 325902 h 1268438"/>
                <a:gd name="connsiteX10" fmla="*/ 1663467 w 7496870"/>
                <a:gd name="connsiteY10" fmla="*/ 354037 h 1268438"/>
                <a:gd name="connsiteX11" fmla="*/ 2352784 w 7496870"/>
                <a:gd name="connsiteY11" fmla="*/ 396240 h 1268438"/>
                <a:gd name="connsiteX12" fmla="*/ 3365658 w 7496870"/>
                <a:gd name="connsiteY12" fmla="*/ 382172 h 1268438"/>
                <a:gd name="connsiteX13" fmla="*/ 3604809 w 7496870"/>
                <a:gd name="connsiteY13" fmla="*/ 368105 h 1268438"/>
                <a:gd name="connsiteX14" fmla="*/ 3647012 w 7496870"/>
                <a:gd name="connsiteY14" fmla="*/ 354037 h 1268438"/>
                <a:gd name="connsiteX15" fmla="*/ 4645818 w 7496870"/>
                <a:gd name="connsiteY15" fmla="*/ 339969 h 1268438"/>
                <a:gd name="connsiteX16" fmla="*/ 5236661 w 7496870"/>
                <a:gd name="connsiteY16" fmla="*/ 354037 h 1268438"/>
                <a:gd name="connsiteX17" fmla="*/ 5292932 w 7496870"/>
                <a:gd name="connsiteY17" fmla="*/ 325902 h 1268438"/>
                <a:gd name="connsiteX18" fmla="*/ 6165129 w 7496870"/>
                <a:gd name="connsiteY18" fmla="*/ 311834 h 1268438"/>
                <a:gd name="connsiteX19" fmla="*/ 6376144 w 7496870"/>
                <a:gd name="connsiteY19" fmla="*/ 255563 h 1268438"/>
                <a:gd name="connsiteX20" fmla="*/ 6446483 w 7496870"/>
                <a:gd name="connsiteY20" fmla="*/ 227428 h 1268438"/>
                <a:gd name="connsiteX21" fmla="*/ 6573092 w 7496870"/>
                <a:gd name="connsiteY21" fmla="*/ 199292 h 1268438"/>
                <a:gd name="connsiteX22" fmla="*/ 7051393 w 7496870"/>
                <a:gd name="connsiteY22" fmla="*/ 143022 h 1268438"/>
                <a:gd name="connsiteX23" fmla="*/ 7248341 w 7496870"/>
                <a:gd name="connsiteY23" fmla="*/ 1057422 h 1268438"/>
                <a:gd name="connsiteX24" fmla="*/ 5560219 w 7496870"/>
                <a:gd name="connsiteY24" fmla="*/ 1268438 h 1268438"/>
                <a:gd name="connsiteX25" fmla="*/ 3478200 w 7496870"/>
                <a:gd name="connsiteY25" fmla="*/ 1184031 h 1268438"/>
                <a:gd name="connsiteX26" fmla="*/ 1974715 w 7496870"/>
                <a:gd name="connsiteY26" fmla="*/ 1261732 h 1268438"/>
                <a:gd name="connsiteX27" fmla="*/ 0 w 7496870"/>
                <a:gd name="connsiteY27" fmla="*/ 1139666 h 1268438"/>
                <a:gd name="connsiteX0" fmla="*/ 0 w 7496870"/>
                <a:gd name="connsiteY0" fmla="*/ 1134976 h 1263748"/>
                <a:gd name="connsiteX1" fmla="*/ 137012 w 7496870"/>
                <a:gd name="connsiteY1" fmla="*/ 175992 h 1263748"/>
                <a:gd name="connsiteX2" fmla="*/ 298901 w 7496870"/>
                <a:gd name="connsiteY2" fmla="*/ 194602 h 1263748"/>
                <a:gd name="connsiteX3" fmla="*/ 495849 w 7496870"/>
                <a:gd name="connsiteY3" fmla="*/ 222738 h 1263748"/>
                <a:gd name="connsiteX4" fmla="*/ 777203 w 7496870"/>
                <a:gd name="connsiteY4" fmla="*/ 250873 h 1263748"/>
                <a:gd name="connsiteX5" fmla="*/ 861609 w 7496870"/>
                <a:gd name="connsiteY5" fmla="*/ 264941 h 1263748"/>
                <a:gd name="connsiteX6" fmla="*/ 903812 w 7496870"/>
                <a:gd name="connsiteY6" fmla="*/ 279009 h 1263748"/>
                <a:gd name="connsiteX7" fmla="*/ 1297707 w 7496870"/>
                <a:gd name="connsiteY7" fmla="*/ 293076 h 1263748"/>
                <a:gd name="connsiteX8" fmla="*/ 1396181 w 7496870"/>
                <a:gd name="connsiteY8" fmla="*/ 307144 h 1263748"/>
                <a:gd name="connsiteX9" fmla="*/ 1508723 w 7496870"/>
                <a:gd name="connsiteY9" fmla="*/ 321212 h 1263748"/>
                <a:gd name="connsiteX10" fmla="*/ 1663467 w 7496870"/>
                <a:gd name="connsiteY10" fmla="*/ 349347 h 1263748"/>
                <a:gd name="connsiteX11" fmla="*/ 2352784 w 7496870"/>
                <a:gd name="connsiteY11" fmla="*/ 391550 h 1263748"/>
                <a:gd name="connsiteX12" fmla="*/ 3365658 w 7496870"/>
                <a:gd name="connsiteY12" fmla="*/ 377482 h 1263748"/>
                <a:gd name="connsiteX13" fmla="*/ 3604809 w 7496870"/>
                <a:gd name="connsiteY13" fmla="*/ 363415 h 1263748"/>
                <a:gd name="connsiteX14" fmla="*/ 3647012 w 7496870"/>
                <a:gd name="connsiteY14" fmla="*/ 349347 h 1263748"/>
                <a:gd name="connsiteX15" fmla="*/ 4645818 w 7496870"/>
                <a:gd name="connsiteY15" fmla="*/ 335279 h 1263748"/>
                <a:gd name="connsiteX16" fmla="*/ 5236661 w 7496870"/>
                <a:gd name="connsiteY16" fmla="*/ 349347 h 1263748"/>
                <a:gd name="connsiteX17" fmla="*/ 5292932 w 7496870"/>
                <a:gd name="connsiteY17" fmla="*/ 321212 h 1263748"/>
                <a:gd name="connsiteX18" fmla="*/ 6165129 w 7496870"/>
                <a:gd name="connsiteY18" fmla="*/ 307144 h 1263748"/>
                <a:gd name="connsiteX19" fmla="*/ 6376144 w 7496870"/>
                <a:gd name="connsiteY19" fmla="*/ 250873 h 1263748"/>
                <a:gd name="connsiteX20" fmla="*/ 6446483 w 7496870"/>
                <a:gd name="connsiteY20" fmla="*/ 222738 h 1263748"/>
                <a:gd name="connsiteX21" fmla="*/ 7051393 w 7496870"/>
                <a:gd name="connsiteY21" fmla="*/ 138332 h 1263748"/>
                <a:gd name="connsiteX22" fmla="*/ 7248341 w 7496870"/>
                <a:gd name="connsiteY22" fmla="*/ 1052732 h 1263748"/>
                <a:gd name="connsiteX23" fmla="*/ 5560219 w 7496870"/>
                <a:gd name="connsiteY23" fmla="*/ 1263748 h 1263748"/>
                <a:gd name="connsiteX24" fmla="*/ 3478200 w 7496870"/>
                <a:gd name="connsiteY24" fmla="*/ 1179341 h 1263748"/>
                <a:gd name="connsiteX25" fmla="*/ 1974715 w 7496870"/>
                <a:gd name="connsiteY25" fmla="*/ 1257042 h 1263748"/>
                <a:gd name="connsiteX26" fmla="*/ 0 w 7496870"/>
                <a:gd name="connsiteY26" fmla="*/ 1134976 h 1263748"/>
                <a:gd name="connsiteX0" fmla="*/ 0 w 7496870"/>
                <a:gd name="connsiteY0" fmla="*/ 1130287 h 1259059"/>
                <a:gd name="connsiteX1" fmla="*/ 137012 w 7496870"/>
                <a:gd name="connsiteY1" fmla="*/ 171303 h 1259059"/>
                <a:gd name="connsiteX2" fmla="*/ 298901 w 7496870"/>
                <a:gd name="connsiteY2" fmla="*/ 189913 h 1259059"/>
                <a:gd name="connsiteX3" fmla="*/ 495849 w 7496870"/>
                <a:gd name="connsiteY3" fmla="*/ 218049 h 1259059"/>
                <a:gd name="connsiteX4" fmla="*/ 777203 w 7496870"/>
                <a:gd name="connsiteY4" fmla="*/ 246184 h 1259059"/>
                <a:gd name="connsiteX5" fmla="*/ 861609 w 7496870"/>
                <a:gd name="connsiteY5" fmla="*/ 260252 h 1259059"/>
                <a:gd name="connsiteX6" fmla="*/ 903812 w 7496870"/>
                <a:gd name="connsiteY6" fmla="*/ 274320 h 1259059"/>
                <a:gd name="connsiteX7" fmla="*/ 1297707 w 7496870"/>
                <a:gd name="connsiteY7" fmla="*/ 288387 h 1259059"/>
                <a:gd name="connsiteX8" fmla="*/ 1396181 w 7496870"/>
                <a:gd name="connsiteY8" fmla="*/ 302455 h 1259059"/>
                <a:gd name="connsiteX9" fmla="*/ 1508723 w 7496870"/>
                <a:gd name="connsiteY9" fmla="*/ 316523 h 1259059"/>
                <a:gd name="connsiteX10" fmla="*/ 1663467 w 7496870"/>
                <a:gd name="connsiteY10" fmla="*/ 344658 h 1259059"/>
                <a:gd name="connsiteX11" fmla="*/ 2352784 w 7496870"/>
                <a:gd name="connsiteY11" fmla="*/ 386861 h 1259059"/>
                <a:gd name="connsiteX12" fmla="*/ 3365658 w 7496870"/>
                <a:gd name="connsiteY12" fmla="*/ 372793 h 1259059"/>
                <a:gd name="connsiteX13" fmla="*/ 3604809 w 7496870"/>
                <a:gd name="connsiteY13" fmla="*/ 358726 h 1259059"/>
                <a:gd name="connsiteX14" fmla="*/ 3647012 w 7496870"/>
                <a:gd name="connsiteY14" fmla="*/ 344658 h 1259059"/>
                <a:gd name="connsiteX15" fmla="*/ 4645818 w 7496870"/>
                <a:gd name="connsiteY15" fmla="*/ 330590 h 1259059"/>
                <a:gd name="connsiteX16" fmla="*/ 5236661 w 7496870"/>
                <a:gd name="connsiteY16" fmla="*/ 344658 h 1259059"/>
                <a:gd name="connsiteX17" fmla="*/ 5292932 w 7496870"/>
                <a:gd name="connsiteY17" fmla="*/ 316523 h 1259059"/>
                <a:gd name="connsiteX18" fmla="*/ 6165129 w 7496870"/>
                <a:gd name="connsiteY18" fmla="*/ 302455 h 1259059"/>
                <a:gd name="connsiteX19" fmla="*/ 6376144 w 7496870"/>
                <a:gd name="connsiteY19" fmla="*/ 246184 h 1259059"/>
                <a:gd name="connsiteX20" fmla="*/ 7051393 w 7496870"/>
                <a:gd name="connsiteY20" fmla="*/ 133643 h 1259059"/>
                <a:gd name="connsiteX21" fmla="*/ 7248341 w 7496870"/>
                <a:gd name="connsiteY21" fmla="*/ 1048043 h 1259059"/>
                <a:gd name="connsiteX22" fmla="*/ 5560219 w 7496870"/>
                <a:gd name="connsiteY22" fmla="*/ 1259059 h 1259059"/>
                <a:gd name="connsiteX23" fmla="*/ 3478200 w 7496870"/>
                <a:gd name="connsiteY23" fmla="*/ 1174652 h 1259059"/>
                <a:gd name="connsiteX24" fmla="*/ 1974715 w 7496870"/>
                <a:gd name="connsiteY24" fmla="*/ 1252353 h 1259059"/>
                <a:gd name="connsiteX25" fmla="*/ 0 w 7496870"/>
                <a:gd name="connsiteY25" fmla="*/ 1130287 h 1259059"/>
                <a:gd name="connsiteX0" fmla="*/ 0 w 7496870"/>
                <a:gd name="connsiteY0" fmla="*/ 1130287 h 1259059"/>
                <a:gd name="connsiteX1" fmla="*/ 137012 w 7496870"/>
                <a:gd name="connsiteY1" fmla="*/ 171303 h 1259059"/>
                <a:gd name="connsiteX2" fmla="*/ 298901 w 7496870"/>
                <a:gd name="connsiteY2" fmla="*/ 189913 h 1259059"/>
                <a:gd name="connsiteX3" fmla="*/ 495849 w 7496870"/>
                <a:gd name="connsiteY3" fmla="*/ 218049 h 1259059"/>
                <a:gd name="connsiteX4" fmla="*/ 777203 w 7496870"/>
                <a:gd name="connsiteY4" fmla="*/ 246184 h 1259059"/>
                <a:gd name="connsiteX5" fmla="*/ 861609 w 7496870"/>
                <a:gd name="connsiteY5" fmla="*/ 260252 h 1259059"/>
                <a:gd name="connsiteX6" fmla="*/ 903812 w 7496870"/>
                <a:gd name="connsiteY6" fmla="*/ 274320 h 1259059"/>
                <a:gd name="connsiteX7" fmla="*/ 1297707 w 7496870"/>
                <a:gd name="connsiteY7" fmla="*/ 288387 h 1259059"/>
                <a:gd name="connsiteX8" fmla="*/ 1396181 w 7496870"/>
                <a:gd name="connsiteY8" fmla="*/ 302455 h 1259059"/>
                <a:gd name="connsiteX9" fmla="*/ 1508723 w 7496870"/>
                <a:gd name="connsiteY9" fmla="*/ 316523 h 1259059"/>
                <a:gd name="connsiteX10" fmla="*/ 1663467 w 7496870"/>
                <a:gd name="connsiteY10" fmla="*/ 344658 h 1259059"/>
                <a:gd name="connsiteX11" fmla="*/ 2352784 w 7496870"/>
                <a:gd name="connsiteY11" fmla="*/ 386861 h 1259059"/>
                <a:gd name="connsiteX12" fmla="*/ 3365658 w 7496870"/>
                <a:gd name="connsiteY12" fmla="*/ 372793 h 1259059"/>
                <a:gd name="connsiteX13" fmla="*/ 3604809 w 7496870"/>
                <a:gd name="connsiteY13" fmla="*/ 358726 h 1259059"/>
                <a:gd name="connsiteX14" fmla="*/ 3647012 w 7496870"/>
                <a:gd name="connsiteY14" fmla="*/ 344658 h 1259059"/>
                <a:gd name="connsiteX15" fmla="*/ 4645818 w 7496870"/>
                <a:gd name="connsiteY15" fmla="*/ 330590 h 1259059"/>
                <a:gd name="connsiteX16" fmla="*/ 5236661 w 7496870"/>
                <a:gd name="connsiteY16" fmla="*/ 344658 h 1259059"/>
                <a:gd name="connsiteX17" fmla="*/ 5292932 w 7496870"/>
                <a:gd name="connsiteY17" fmla="*/ 316523 h 1259059"/>
                <a:gd name="connsiteX18" fmla="*/ 6376144 w 7496870"/>
                <a:gd name="connsiteY18" fmla="*/ 246184 h 1259059"/>
                <a:gd name="connsiteX19" fmla="*/ 7051393 w 7496870"/>
                <a:gd name="connsiteY19" fmla="*/ 133643 h 1259059"/>
                <a:gd name="connsiteX20" fmla="*/ 7248341 w 7496870"/>
                <a:gd name="connsiteY20" fmla="*/ 1048043 h 1259059"/>
                <a:gd name="connsiteX21" fmla="*/ 5560219 w 7496870"/>
                <a:gd name="connsiteY21" fmla="*/ 1259059 h 1259059"/>
                <a:gd name="connsiteX22" fmla="*/ 3478200 w 7496870"/>
                <a:gd name="connsiteY22" fmla="*/ 1174652 h 1259059"/>
                <a:gd name="connsiteX23" fmla="*/ 1974715 w 7496870"/>
                <a:gd name="connsiteY23" fmla="*/ 1252353 h 1259059"/>
                <a:gd name="connsiteX24" fmla="*/ 0 w 7496870"/>
                <a:gd name="connsiteY24" fmla="*/ 1130287 h 1259059"/>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365658 w 7496870"/>
                <a:gd name="connsiteY12" fmla="*/ 361070 h 1247336"/>
                <a:gd name="connsiteX13" fmla="*/ 3604809 w 7496870"/>
                <a:gd name="connsiteY13" fmla="*/ 347003 h 1247336"/>
                <a:gd name="connsiteX14" fmla="*/ 3647012 w 7496870"/>
                <a:gd name="connsiteY14" fmla="*/ 332935 h 1247336"/>
                <a:gd name="connsiteX15" fmla="*/ 4645818 w 7496870"/>
                <a:gd name="connsiteY15" fmla="*/ 318867 h 1247336"/>
                <a:gd name="connsiteX16" fmla="*/ 5236661 w 7496870"/>
                <a:gd name="connsiteY16" fmla="*/ 332935 h 1247336"/>
                <a:gd name="connsiteX17" fmla="*/ 5292932 w 7496870"/>
                <a:gd name="connsiteY17" fmla="*/ 304800 h 1247336"/>
                <a:gd name="connsiteX18" fmla="*/ 7051393 w 7496870"/>
                <a:gd name="connsiteY18" fmla="*/ 121920 h 1247336"/>
                <a:gd name="connsiteX19" fmla="*/ 7248341 w 7496870"/>
                <a:gd name="connsiteY19" fmla="*/ 1036320 h 1247336"/>
                <a:gd name="connsiteX20" fmla="*/ 5560219 w 7496870"/>
                <a:gd name="connsiteY20" fmla="*/ 1247336 h 1247336"/>
                <a:gd name="connsiteX21" fmla="*/ 3478200 w 7496870"/>
                <a:gd name="connsiteY21" fmla="*/ 1162929 h 1247336"/>
                <a:gd name="connsiteX22" fmla="*/ 1974715 w 7496870"/>
                <a:gd name="connsiteY22" fmla="*/ 1240630 h 1247336"/>
                <a:gd name="connsiteX23" fmla="*/ 0 w 7496870"/>
                <a:gd name="connsiteY23"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365658 w 7496870"/>
                <a:gd name="connsiteY12" fmla="*/ 361070 h 1247336"/>
                <a:gd name="connsiteX13" fmla="*/ 3604809 w 7496870"/>
                <a:gd name="connsiteY13" fmla="*/ 347003 h 1247336"/>
                <a:gd name="connsiteX14" fmla="*/ 3647012 w 7496870"/>
                <a:gd name="connsiteY14" fmla="*/ 332935 h 1247336"/>
                <a:gd name="connsiteX15" fmla="*/ 4645818 w 7496870"/>
                <a:gd name="connsiteY15" fmla="*/ 318867 h 1247336"/>
                <a:gd name="connsiteX16" fmla="*/ 5292932 w 7496870"/>
                <a:gd name="connsiteY16" fmla="*/ 304800 h 1247336"/>
                <a:gd name="connsiteX17" fmla="*/ 7051393 w 7496870"/>
                <a:gd name="connsiteY17" fmla="*/ 121920 h 1247336"/>
                <a:gd name="connsiteX18" fmla="*/ 7248341 w 7496870"/>
                <a:gd name="connsiteY18" fmla="*/ 1036320 h 1247336"/>
                <a:gd name="connsiteX19" fmla="*/ 5560219 w 7496870"/>
                <a:gd name="connsiteY19" fmla="*/ 1247336 h 1247336"/>
                <a:gd name="connsiteX20" fmla="*/ 3478200 w 7496870"/>
                <a:gd name="connsiteY20" fmla="*/ 1162929 h 1247336"/>
                <a:gd name="connsiteX21" fmla="*/ 1974715 w 7496870"/>
                <a:gd name="connsiteY21" fmla="*/ 1240630 h 1247336"/>
                <a:gd name="connsiteX22" fmla="*/ 0 w 7496870"/>
                <a:gd name="connsiteY22"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365658 w 7496870"/>
                <a:gd name="connsiteY12" fmla="*/ 361070 h 1247336"/>
                <a:gd name="connsiteX13" fmla="*/ 3604809 w 7496870"/>
                <a:gd name="connsiteY13" fmla="*/ 347003 h 1247336"/>
                <a:gd name="connsiteX14" fmla="*/ 3647012 w 7496870"/>
                <a:gd name="connsiteY14" fmla="*/ 332935 h 1247336"/>
                <a:gd name="connsiteX15" fmla="*/ 5292932 w 7496870"/>
                <a:gd name="connsiteY15" fmla="*/ 304800 h 1247336"/>
                <a:gd name="connsiteX16" fmla="*/ 7051393 w 7496870"/>
                <a:gd name="connsiteY16" fmla="*/ 121920 h 1247336"/>
                <a:gd name="connsiteX17" fmla="*/ 7248341 w 7496870"/>
                <a:gd name="connsiteY17" fmla="*/ 1036320 h 1247336"/>
                <a:gd name="connsiteX18" fmla="*/ 5560219 w 7496870"/>
                <a:gd name="connsiteY18" fmla="*/ 1247336 h 1247336"/>
                <a:gd name="connsiteX19" fmla="*/ 3478200 w 7496870"/>
                <a:gd name="connsiteY19" fmla="*/ 1162929 h 1247336"/>
                <a:gd name="connsiteX20" fmla="*/ 1974715 w 7496870"/>
                <a:gd name="connsiteY20" fmla="*/ 1240630 h 1247336"/>
                <a:gd name="connsiteX21" fmla="*/ 0 w 7496870"/>
                <a:gd name="connsiteY21"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365658 w 7496870"/>
                <a:gd name="connsiteY12" fmla="*/ 361070 h 1247336"/>
                <a:gd name="connsiteX13" fmla="*/ 3604809 w 7496870"/>
                <a:gd name="connsiteY13" fmla="*/ 347003 h 1247336"/>
                <a:gd name="connsiteX14" fmla="*/ 5292932 w 7496870"/>
                <a:gd name="connsiteY14" fmla="*/ 304800 h 1247336"/>
                <a:gd name="connsiteX15" fmla="*/ 7051393 w 7496870"/>
                <a:gd name="connsiteY15" fmla="*/ 121920 h 1247336"/>
                <a:gd name="connsiteX16" fmla="*/ 7248341 w 7496870"/>
                <a:gd name="connsiteY16" fmla="*/ 1036320 h 1247336"/>
                <a:gd name="connsiteX17" fmla="*/ 5560219 w 7496870"/>
                <a:gd name="connsiteY17" fmla="*/ 1247336 h 1247336"/>
                <a:gd name="connsiteX18" fmla="*/ 3478200 w 7496870"/>
                <a:gd name="connsiteY18" fmla="*/ 1162929 h 1247336"/>
                <a:gd name="connsiteX19" fmla="*/ 1974715 w 7496870"/>
                <a:gd name="connsiteY19" fmla="*/ 1240630 h 1247336"/>
                <a:gd name="connsiteX20" fmla="*/ 0 w 7496870"/>
                <a:gd name="connsiteY20"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2352784 w 7496870"/>
                <a:gd name="connsiteY11" fmla="*/ 375138 h 1247336"/>
                <a:gd name="connsiteX12" fmla="*/ 3604809 w 7496870"/>
                <a:gd name="connsiteY12" fmla="*/ 347003 h 1247336"/>
                <a:gd name="connsiteX13" fmla="*/ 5292932 w 7496870"/>
                <a:gd name="connsiteY13" fmla="*/ 304800 h 1247336"/>
                <a:gd name="connsiteX14" fmla="*/ 7051393 w 7496870"/>
                <a:gd name="connsiteY14" fmla="*/ 121920 h 1247336"/>
                <a:gd name="connsiteX15" fmla="*/ 7248341 w 7496870"/>
                <a:gd name="connsiteY15" fmla="*/ 1036320 h 1247336"/>
                <a:gd name="connsiteX16" fmla="*/ 5560219 w 7496870"/>
                <a:gd name="connsiteY16" fmla="*/ 1247336 h 1247336"/>
                <a:gd name="connsiteX17" fmla="*/ 3478200 w 7496870"/>
                <a:gd name="connsiteY17" fmla="*/ 1162929 h 1247336"/>
                <a:gd name="connsiteX18" fmla="*/ 1974715 w 7496870"/>
                <a:gd name="connsiteY18" fmla="*/ 1240630 h 1247336"/>
                <a:gd name="connsiteX19" fmla="*/ 0 w 7496870"/>
                <a:gd name="connsiteY19"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508723 w 7496870"/>
                <a:gd name="connsiteY9" fmla="*/ 304800 h 1247336"/>
                <a:gd name="connsiteX10" fmla="*/ 1663467 w 7496870"/>
                <a:gd name="connsiteY10" fmla="*/ 332935 h 1247336"/>
                <a:gd name="connsiteX11" fmla="*/ 3604809 w 7496870"/>
                <a:gd name="connsiteY11" fmla="*/ 347003 h 1247336"/>
                <a:gd name="connsiteX12" fmla="*/ 5292932 w 7496870"/>
                <a:gd name="connsiteY12" fmla="*/ 304800 h 1247336"/>
                <a:gd name="connsiteX13" fmla="*/ 7051393 w 7496870"/>
                <a:gd name="connsiteY13" fmla="*/ 121920 h 1247336"/>
                <a:gd name="connsiteX14" fmla="*/ 7248341 w 7496870"/>
                <a:gd name="connsiteY14" fmla="*/ 1036320 h 1247336"/>
                <a:gd name="connsiteX15" fmla="*/ 5560219 w 7496870"/>
                <a:gd name="connsiteY15" fmla="*/ 1247336 h 1247336"/>
                <a:gd name="connsiteX16" fmla="*/ 3478200 w 7496870"/>
                <a:gd name="connsiteY16" fmla="*/ 1162929 h 1247336"/>
                <a:gd name="connsiteX17" fmla="*/ 1974715 w 7496870"/>
                <a:gd name="connsiteY17" fmla="*/ 1240630 h 1247336"/>
                <a:gd name="connsiteX18" fmla="*/ 0 w 7496870"/>
                <a:gd name="connsiteY18"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396181 w 7496870"/>
                <a:gd name="connsiteY8" fmla="*/ 290732 h 1247336"/>
                <a:gd name="connsiteX9" fmla="*/ 1663467 w 7496870"/>
                <a:gd name="connsiteY9" fmla="*/ 332935 h 1247336"/>
                <a:gd name="connsiteX10" fmla="*/ 3604809 w 7496870"/>
                <a:gd name="connsiteY10" fmla="*/ 347003 h 1247336"/>
                <a:gd name="connsiteX11" fmla="*/ 5292932 w 7496870"/>
                <a:gd name="connsiteY11" fmla="*/ 304800 h 1247336"/>
                <a:gd name="connsiteX12" fmla="*/ 7051393 w 7496870"/>
                <a:gd name="connsiteY12" fmla="*/ 121920 h 1247336"/>
                <a:gd name="connsiteX13" fmla="*/ 7248341 w 7496870"/>
                <a:gd name="connsiteY13" fmla="*/ 1036320 h 1247336"/>
                <a:gd name="connsiteX14" fmla="*/ 5560219 w 7496870"/>
                <a:gd name="connsiteY14" fmla="*/ 1247336 h 1247336"/>
                <a:gd name="connsiteX15" fmla="*/ 3478200 w 7496870"/>
                <a:gd name="connsiteY15" fmla="*/ 1162929 h 1247336"/>
                <a:gd name="connsiteX16" fmla="*/ 1974715 w 7496870"/>
                <a:gd name="connsiteY16" fmla="*/ 1240630 h 1247336"/>
                <a:gd name="connsiteX17" fmla="*/ 0 w 7496870"/>
                <a:gd name="connsiteY17"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297707 w 7496870"/>
                <a:gd name="connsiteY7" fmla="*/ 276664 h 1247336"/>
                <a:gd name="connsiteX8" fmla="*/ 1663467 w 7496870"/>
                <a:gd name="connsiteY8" fmla="*/ 332935 h 1247336"/>
                <a:gd name="connsiteX9" fmla="*/ 3604809 w 7496870"/>
                <a:gd name="connsiteY9" fmla="*/ 347003 h 1247336"/>
                <a:gd name="connsiteX10" fmla="*/ 5292932 w 7496870"/>
                <a:gd name="connsiteY10" fmla="*/ 304800 h 1247336"/>
                <a:gd name="connsiteX11" fmla="*/ 7051393 w 7496870"/>
                <a:gd name="connsiteY11" fmla="*/ 121920 h 1247336"/>
                <a:gd name="connsiteX12" fmla="*/ 7248341 w 7496870"/>
                <a:gd name="connsiteY12" fmla="*/ 1036320 h 1247336"/>
                <a:gd name="connsiteX13" fmla="*/ 5560219 w 7496870"/>
                <a:gd name="connsiteY13" fmla="*/ 1247336 h 1247336"/>
                <a:gd name="connsiteX14" fmla="*/ 3478200 w 7496870"/>
                <a:gd name="connsiteY14" fmla="*/ 1162929 h 1247336"/>
                <a:gd name="connsiteX15" fmla="*/ 1974715 w 7496870"/>
                <a:gd name="connsiteY15" fmla="*/ 1240630 h 1247336"/>
                <a:gd name="connsiteX16" fmla="*/ 0 w 7496870"/>
                <a:gd name="connsiteY16"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903812 w 7496870"/>
                <a:gd name="connsiteY6" fmla="*/ 262597 h 1247336"/>
                <a:gd name="connsiteX7" fmla="*/ 1663467 w 7496870"/>
                <a:gd name="connsiteY7" fmla="*/ 332935 h 1247336"/>
                <a:gd name="connsiteX8" fmla="*/ 3604809 w 7496870"/>
                <a:gd name="connsiteY8" fmla="*/ 347003 h 1247336"/>
                <a:gd name="connsiteX9" fmla="*/ 5292932 w 7496870"/>
                <a:gd name="connsiteY9" fmla="*/ 304800 h 1247336"/>
                <a:gd name="connsiteX10" fmla="*/ 7051393 w 7496870"/>
                <a:gd name="connsiteY10" fmla="*/ 121920 h 1247336"/>
                <a:gd name="connsiteX11" fmla="*/ 7248341 w 7496870"/>
                <a:gd name="connsiteY11" fmla="*/ 1036320 h 1247336"/>
                <a:gd name="connsiteX12" fmla="*/ 5560219 w 7496870"/>
                <a:gd name="connsiteY12" fmla="*/ 1247336 h 1247336"/>
                <a:gd name="connsiteX13" fmla="*/ 3478200 w 7496870"/>
                <a:gd name="connsiteY13" fmla="*/ 1162929 h 1247336"/>
                <a:gd name="connsiteX14" fmla="*/ 1974715 w 7496870"/>
                <a:gd name="connsiteY14" fmla="*/ 1240630 h 1247336"/>
                <a:gd name="connsiteX15" fmla="*/ 0 w 7496870"/>
                <a:gd name="connsiteY15"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861609 w 7496870"/>
                <a:gd name="connsiteY5" fmla="*/ 248529 h 1247336"/>
                <a:gd name="connsiteX6" fmla="*/ 1663467 w 7496870"/>
                <a:gd name="connsiteY6" fmla="*/ 332935 h 1247336"/>
                <a:gd name="connsiteX7" fmla="*/ 3604809 w 7496870"/>
                <a:gd name="connsiteY7" fmla="*/ 347003 h 1247336"/>
                <a:gd name="connsiteX8" fmla="*/ 5292932 w 7496870"/>
                <a:gd name="connsiteY8" fmla="*/ 304800 h 1247336"/>
                <a:gd name="connsiteX9" fmla="*/ 7051393 w 7496870"/>
                <a:gd name="connsiteY9" fmla="*/ 121920 h 1247336"/>
                <a:gd name="connsiteX10" fmla="*/ 7248341 w 7496870"/>
                <a:gd name="connsiteY10" fmla="*/ 1036320 h 1247336"/>
                <a:gd name="connsiteX11" fmla="*/ 5560219 w 7496870"/>
                <a:gd name="connsiteY11" fmla="*/ 1247336 h 1247336"/>
                <a:gd name="connsiteX12" fmla="*/ 3478200 w 7496870"/>
                <a:gd name="connsiteY12" fmla="*/ 1162929 h 1247336"/>
                <a:gd name="connsiteX13" fmla="*/ 1974715 w 7496870"/>
                <a:gd name="connsiteY13" fmla="*/ 1240630 h 1247336"/>
                <a:gd name="connsiteX14" fmla="*/ 0 w 7496870"/>
                <a:gd name="connsiteY14"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777203 w 7496870"/>
                <a:gd name="connsiteY4" fmla="*/ 234461 h 1247336"/>
                <a:gd name="connsiteX5" fmla="*/ 1663467 w 7496870"/>
                <a:gd name="connsiteY5" fmla="*/ 332935 h 1247336"/>
                <a:gd name="connsiteX6" fmla="*/ 3604809 w 7496870"/>
                <a:gd name="connsiteY6" fmla="*/ 347003 h 1247336"/>
                <a:gd name="connsiteX7" fmla="*/ 5292932 w 7496870"/>
                <a:gd name="connsiteY7" fmla="*/ 304800 h 1247336"/>
                <a:gd name="connsiteX8" fmla="*/ 7051393 w 7496870"/>
                <a:gd name="connsiteY8" fmla="*/ 121920 h 1247336"/>
                <a:gd name="connsiteX9" fmla="*/ 7248341 w 7496870"/>
                <a:gd name="connsiteY9" fmla="*/ 1036320 h 1247336"/>
                <a:gd name="connsiteX10" fmla="*/ 5560219 w 7496870"/>
                <a:gd name="connsiteY10" fmla="*/ 1247336 h 1247336"/>
                <a:gd name="connsiteX11" fmla="*/ 3478200 w 7496870"/>
                <a:gd name="connsiteY11" fmla="*/ 1162929 h 1247336"/>
                <a:gd name="connsiteX12" fmla="*/ 1974715 w 7496870"/>
                <a:gd name="connsiteY12" fmla="*/ 1240630 h 1247336"/>
                <a:gd name="connsiteX13" fmla="*/ 0 w 7496870"/>
                <a:gd name="connsiteY13"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495849 w 7496870"/>
                <a:gd name="connsiteY3" fmla="*/ 206326 h 1247336"/>
                <a:gd name="connsiteX4" fmla="*/ 1663467 w 7496870"/>
                <a:gd name="connsiteY4" fmla="*/ 332935 h 1247336"/>
                <a:gd name="connsiteX5" fmla="*/ 3604809 w 7496870"/>
                <a:gd name="connsiteY5" fmla="*/ 347003 h 1247336"/>
                <a:gd name="connsiteX6" fmla="*/ 5292932 w 7496870"/>
                <a:gd name="connsiteY6" fmla="*/ 304800 h 1247336"/>
                <a:gd name="connsiteX7" fmla="*/ 7051393 w 7496870"/>
                <a:gd name="connsiteY7" fmla="*/ 121920 h 1247336"/>
                <a:gd name="connsiteX8" fmla="*/ 7248341 w 7496870"/>
                <a:gd name="connsiteY8" fmla="*/ 1036320 h 1247336"/>
                <a:gd name="connsiteX9" fmla="*/ 5560219 w 7496870"/>
                <a:gd name="connsiteY9" fmla="*/ 1247336 h 1247336"/>
                <a:gd name="connsiteX10" fmla="*/ 3478200 w 7496870"/>
                <a:gd name="connsiteY10" fmla="*/ 1162929 h 1247336"/>
                <a:gd name="connsiteX11" fmla="*/ 1974715 w 7496870"/>
                <a:gd name="connsiteY11" fmla="*/ 1240630 h 1247336"/>
                <a:gd name="connsiteX12" fmla="*/ 0 w 7496870"/>
                <a:gd name="connsiteY12" fmla="*/ 1118564 h 1247336"/>
                <a:gd name="connsiteX0" fmla="*/ 0 w 7496870"/>
                <a:gd name="connsiteY0" fmla="*/ 1118564 h 1247336"/>
                <a:gd name="connsiteX1" fmla="*/ 137012 w 7496870"/>
                <a:gd name="connsiteY1" fmla="*/ 159580 h 1247336"/>
                <a:gd name="connsiteX2" fmla="*/ 298901 w 7496870"/>
                <a:gd name="connsiteY2" fmla="*/ 178190 h 1247336"/>
                <a:gd name="connsiteX3" fmla="*/ 1663467 w 7496870"/>
                <a:gd name="connsiteY3" fmla="*/ 332935 h 1247336"/>
                <a:gd name="connsiteX4" fmla="*/ 3604809 w 7496870"/>
                <a:gd name="connsiteY4" fmla="*/ 347003 h 1247336"/>
                <a:gd name="connsiteX5" fmla="*/ 5292932 w 7496870"/>
                <a:gd name="connsiteY5" fmla="*/ 304800 h 1247336"/>
                <a:gd name="connsiteX6" fmla="*/ 7051393 w 7496870"/>
                <a:gd name="connsiteY6" fmla="*/ 121920 h 1247336"/>
                <a:gd name="connsiteX7" fmla="*/ 7248341 w 7496870"/>
                <a:gd name="connsiteY7" fmla="*/ 1036320 h 1247336"/>
                <a:gd name="connsiteX8" fmla="*/ 5560219 w 7496870"/>
                <a:gd name="connsiteY8" fmla="*/ 1247336 h 1247336"/>
                <a:gd name="connsiteX9" fmla="*/ 3478200 w 7496870"/>
                <a:gd name="connsiteY9" fmla="*/ 1162929 h 1247336"/>
                <a:gd name="connsiteX10" fmla="*/ 1974715 w 7496870"/>
                <a:gd name="connsiteY10" fmla="*/ 1240630 h 1247336"/>
                <a:gd name="connsiteX11" fmla="*/ 0 w 7496870"/>
                <a:gd name="connsiteY11" fmla="*/ 1118564 h 1247336"/>
                <a:gd name="connsiteX0" fmla="*/ 0 w 7496870"/>
                <a:gd name="connsiteY0" fmla="*/ 1118564 h 1247336"/>
                <a:gd name="connsiteX1" fmla="*/ 137012 w 7496870"/>
                <a:gd name="connsiteY1" fmla="*/ 159580 h 1247336"/>
                <a:gd name="connsiteX2" fmla="*/ 1663467 w 7496870"/>
                <a:gd name="connsiteY2" fmla="*/ 332935 h 1247336"/>
                <a:gd name="connsiteX3" fmla="*/ 3604809 w 7496870"/>
                <a:gd name="connsiteY3" fmla="*/ 347003 h 1247336"/>
                <a:gd name="connsiteX4" fmla="*/ 5292932 w 7496870"/>
                <a:gd name="connsiteY4" fmla="*/ 304800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1118564 h 1247336"/>
                <a:gd name="connsiteX1" fmla="*/ 137012 w 7496870"/>
                <a:gd name="connsiteY1" fmla="*/ 159580 h 1247336"/>
                <a:gd name="connsiteX2" fmla="*/ 1663467 w 7496870"/>
                <a:gd name="connsiteY2" fmla="*/ 332935 h 1247336"/>
                <a:gd name="connsiteX3" fmla="*/ 3604809 w 7496870"/>
                <a:gd name="connsiteY3" fmla="*/ 347003 h 1247336"/>
                <a:gd name="connsiteX4" fmla="*/ 5292932 w 7496870"/>
                <a:gd name="connsiteY4" fmla="*/ 304800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1118564 h 1247336"/>
                <a:gd name="connsiteX1" fmla="*/ 122945 w 7496870"/>
                <a:gd name="connsiteY1" fmla="*/ 201784 h 1247336"/>
                <a:gd name="connsiteX2" fmla="*/ 1663467 w 7496870"/>
                <a:gd name="connsiteY2" fmla="*/ 332935 h 1247336"/>
                <a:gd name="connsiteX3" fmla="*/ 3604809 w 7496870"/>
                <a:gd name="connsiteY3" fmla="*/ 347003 h 1247336"/>
                <a:gd name="connsiteX4" fmla="*/ 5292932 w 7496870"/>
                <a:gd name="connsiteY4" fmla="*/ 304800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1118564 h 1247336"/>
                <a:gd name="connsiteX1" fmla="*/ 122945 w 7496870"/>
                <a:gd name="connsiteY1" fmla="*/ 201784 h 1247336"/>
                <a:gd name="connsiteX2" fmla="*/ 1663467 w 7496870"/>
                <a:gd name="connsiteY2" fmla="*/ 332935 h 1247336"/>
                <a:gd name="connsiteX3" fmla="*/ 3492267 w 7496870"/>
                <a:gd name="connsiteY3" fmla="*/ 276665 h 1247336"/>
                <a:gd name="connsiteX4" fmla="*/ 5292932 w 7496870"/>
                <a:gd name="connsiteY4" fmla="*/ 304800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1118564 h 1247336"/>
                <a:gd name="connsiteX1" fmla="*/ 122945 w 7496870"/>
                <a:gd name="connsiteY1" fmla="*/ 201784 h 1247336"/>
                <a:gd name="connsiteX2" fmla="*/ 1663467 w 7496870"/>
                <a:gd name="connsiteY2" fmla="*/ 332935 h 1247336"/>
                <a:gd name="connsiteX3" fmla="*/ 3492267 w 7496870"/>
                <a:gd name="connsiteY3" fmla="*/ 276665 h 1247336"/>
                <a:gd name="connsiteX4" fmla="*/ 5447677 w 7496870"/>
                <a:gd name="connsiteY4" fmla="*/ 389207 h 1247336"/>
                <a:gd name="connsiteX5" fmla="*/ 7051393 w 7496870"/>
                <a:gd name="connsiteY5" fmla="*/ 121920 h 1247336"/>
                <a:gd name="connsiteX6" fmla="*/ 7248341 w 7496870"/>
                <a:gd name="connsiteY6" fmla="*/ 1036320 h 1247336"/>
                <a:gd name="connsiteX7" fmla="*/ 5560219 w 7496870"/>
                <a:gd name="connsiteY7" fmla="*/ 1247336 h 1247336"/>
                <a:gd name="connsiteX8" fmla="*/ 3478200 w 7496870"/>
                <a:gd name="connsiteY8" fmla="*/ 1162929 h 1247336"/>
                <a:gd name="connsiteX9" fmla="*/ 1974715 w 7496870"/>
                <a:gd name="connsiteY9" fmla="*/ 1240630 h 1247336"/>
                <a:gd name="connsiteX10" fmla="*/ 0 w 7496870"/>
                <a:gd name="connsiteY10" fmla="*/ 1118564 h 1247336"/>
                <a:gd name="connsiteX0" fmla="*/ 0 w 7496870"/>
                <a:gd name="connsiteY0" fmla="*/ 996644 h 1125416"/>
                <a:gd name="connsiteX1" fmla="*/ 122945 w 7496870"/>
                <a:gd name="connsiteY1" fmla="*/ 79864 h 1125416"/>
                <a:gd name="connsiteX2" fmla="*/ 1663467 w 7496870"/>
                <a:gd name="connsiteY2" fmla="*/ 211015 h 1125416"/>
                <a:gd name="connsiteX3" fmla="*/ 3492267 w 7496870"/>
                <a:gd name="connsiteY3" fmla="*/ 154745 h 1125416"/>
                <a:gd name="connsiteX4" fmla="*/ 5447677 w 7496870"/>
                <a:gd name="connsiteY4" fmla="*/ 267287 h 1125416"/>
                <a:gd name="connsiteX5" fmla="*/ 7051393 w 7496870"/>
                <a:gd name="connsiteY5" fmla="*/ 0 h 1125416"/>
                <a:gd name="connsiteX6" fmla="*/ 7248341 w 7496870"/>
                <a:gd name="connsiteY6" fmla="*/ 914400 h 1125416"/>
                <a:gd name="connsiteX7" fmla="*/ 5560219 w 7496870"/>
                <a:gd name="connsiteY7" fmla="*/ 1125416 h 1125416"/>
                <a:gd name="connsiteX8" fmla="*/ 3478200 w 7496870"/>
                <a:gd name="connsiteY8" fmla="*/ 1041009 h 1125416"/>
                <a:gd name="connsiteX9" fmla="*/ 1974715 w 7496870"/>
                <a:gd name="connsiteY9" fmla="*/ 1118710 h 1125416"/>
                <a:gd name="connsiteX10" fmla="*/ 0 w 7496870"/>
                <a:gd name="connsiteY10" fmla="*/ 996644 h 1125416"/>
                <a:gd name="connsiteX0" fmla="*/ 0 w 7496870"/>
                <a:gd name="connsiteY0" fmla="*/ 996644 h 1125416"/>
                <a:gd name="connsiteX1" fmla="*/ 122945 w 7496870"/>
                <a:gd name="connsiteY1" fmla="*/ 79864 h 1125416"/>
                <a:gd name="connsiteX2" fmla="*/ 1663467 w 7496870"/>
                <a:gd name="connsiteY2" fmla="*/ 211015 h 1125416"/>
                <a:gd name="connsiteX3" fmla="*/ 3492267 w 7496870"/>
                <a:gd name="connsiteY3" fmla="*/ 154745 h 1125416"/>
                <a:gd name="connsiteX4" fmla="*/ 5447677 w 7496870"/>
                <a:gd name="connsiteY4" fmla="*/ 267287 h 1125416"/>
                <a:gd name="connsiteX5" fmla="*/ 7051393 w 7496870"/>
                <a:gd name="connsiteY5" fmla="*/ 0 h 1125416"/>
                <a:gd name="connsiteX6" fmla="*/ 7248341 w 7496870"/>
                <a:gd name="connsiteY6" fmla="*/ 914400 h 1125416"/>
                <a:gd name="connsiteX7" fmla="*/ 5560219 w 7496870"/>
                <a:gd name="connsiteY7" fmla="*/ 1125416 h 1125416"/>
                <a:gd name="connsiteX8" fmla="*/ 3478200 w 7496870"/>
                <a:gd name="connsiteY8" fmla="*/ 1041009 h 1125416"/>
                <a:gd name="connsiteX9" fmla="*/ 1974715 w 7496870"/>
                <a:gd name="connsiteY9" fmla="*/ 1118710 h 1125416"/>
                <a:gd name="connsiteX10" fmla="*/ 0 w 7496870"/>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25416"/>
                <a:gd name="connsiteX1" fmla="*/ 122945 w 7248341"/>
                <a:gd name="connsiteY1" fmla="*/ 79864 h 1125416"/>
                <a:gd name="connsiteX2" fmla="*/ 1663467 w 7248341"/>
                <a:gd name="connsiteY2" fmla="*/ 211015 h 1125416"/>
                <a:gd name="connsiteX3" fmla="*/ 3492267 w 7248341"/>
                <a:gd name="connsiteY3" fmla="*/ 154745 h 1125416"/>
                <a:gd name="connsiteX4" fmla="*/ 5447677 w 7248341"/>
                <a:gd name="connsiteY4" fmla="*/ 267287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974715 w 7248341"/>
                <a:gd name="connsiteY9" fmla="*/ 1118710 h 1125416"/>
                <a:gd name="connsiteX10" fmla="*/ 0 w 7248341"/>
                <a:gd name="connsiteY10" fmla="*/ 996644 h 1125416"/>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974715 w 7248341"/>
                <a:gd name="connsiteY9" fmla="*/ 1118710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634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11092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01567 w 7248341"/>
                <a:gd name="connsiteY2" fmla="*/ 2110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94423 w 7248341"/>
                <a:gd name="connsiteY2" fmla="*/ 19196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94423 w 7248341"/>
                <a:gd name="connsiteY2" fmla="*/ 19196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03935 w 7248341"/>
                <a:gd name="connsiteY2" fmla="*/ 196728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689660 w 7248341"/>
                <a:gd name="connsiteY2" fmla="*/ 127672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956360 w 7248341"/>
                <a:gd name="connsiteY2" fmla="*/ 149104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37285 w 7248341"/>
                <a:gd name="connsiteY2" fmla="*/ 141960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37285 w 7248341"/>
                <a:gd name="connsiteY2" fmla="*/ 141960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3492267 w 7248341"/>
                <a:gd name="connsiteY2" fmla="*/ 154745 h 1150184"/>
                <a:gd name="connsiteX3" fmla="*/ 5447677 w 7248341"/>
                <a:gd name="connsiteY3" fmla="*/ 267287 h 1150184"/>
                <a:gd name="connsiteX4" fmla="*/ 7051393 w 7248341"/>
                <a:gd name="connsiteY4" fmla="*/ 0 h 1150184"/>
                <a:gd name="connsiteX5" fmla="*/ 7248341 w 7248341"/>
                <a:gd name="connsiteY5" fmla="*/ 914400 h 1150184"/>
                <a:gd name="connsiteX6" fmla="*/ 5560219 w 7248341"/>
                <a:gd name="connsiteY6" fmla="*/ 1125416 h 1150184"/>
                <a:gd name="connsiteX7" fmla="*/ 3478200 w 7248341"/>
                <a:gd name="connsiteY7" fmla="*/ 1041009 h 1150184"/>
                <a:gd name="connsiteX8" fmla="*/ 1717540 w 7248341"/>
                <a:gd name="connsiteY8" fmla="*/ 1106803 h 1150184"/>
                <a:gd name="connsiteX9" fmla="*/ 0 w 7248341"/>
                <a:gd name="connsiteY9" fmla="*/ 996644 h 1150184"/>
                <a:gd name="connsiteX0" fmla="*/ 0 w 7248341"/>
                <a:gd name="connsiteY0" fmla="*/ 996644 h 1150184"/>
                <a:gd name="connsiteX1" fmla="*/ 122945 w 7248341"/>
                <a:gd name="connsiteY1" fmla="*/ 79864 h 1150184"/>
                <a:gd name="connsiteX2" fmla="*/ 1704792 w 7248341"/>
                <a:gd name="connsiteY2" fmla="*/ 11356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04792 w 7248341"/>
                <a:gd name="connsiteY2" fmla="*/ 170715 h 1150184"/>
                <a:gd name="connsiteX3" fmla="*/ 3492267 w 7248341"/>
                <a:gd name="connsiteY3" fmla="*/ 154745 h 1150184"/>
                <a:gd name="connsiteX4" fmla="*/ 5447677 w 7248341"/>
                <a:gd name="connsiteY4" fmla="*/ 267287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1123253 h 1276793"/>
                <a:gd name="connsiteX1" fmla="*/ 122945 w 7248341"/>
                <a:gd name="connsiteY1" fmla="*/ 206473 h 1276793"/>
                <a:gd name="connsiteX2" fmla="*/ 1704792 w 7248341"/>
                <a:gd name="connsiteY2" fmla="*/ 297324 h 1276793"/>
                <a:gd name="connsiteX3" fmla="*/ 3492267 w 7248341"/>
                <a:gd name="connsiteY3" fmla="*/ 281354 h 1276793"/>
                <a:gd name="connsiteX4" fmla="*/ 7051393 w 7248341"/>
                <a:gd name="connsiteY4" fmla="*/ 126609 h 1276793"/>
                <a:gd name="connsiteX5" fmla="*/ 7248341 w 7248341"/>
                <a:gd name="connsiteY5" fmla="*/ 1041009 h 1276793"/>
                <a:gd name="connsiteX6" fmla="*/ 5560219 w 7248341"/>
                <a:gd name="connsiteY6" fmla="*/ 1252025 h 1276793"/>
                <a:gd name="connsiteX7" fmla="*/ 3478200 w 7248341"/>
                <a:gd name="connsiteY7" fmla="*/ 1167618 h 1276793"/>
                <a:gd name="connsiteX8" fmla="*/ 1717540 w 7248341"/>
                <a:gd name="connsiteY8" fmla="*/ 1233412 h 1276793"/>
                <a:gd name="connsiteX9" fmla="*/ 0 w 7248341"/>
                <a:gd name="connsiteY9" fmla="*/ 1123253 h 1276793"/>
                <a:gd name="connsiteX0" fmla="*/ 0 w 7248341"/>
                <a:gd name="connsiteY0" fmla="*/ 1144355 h 1297895"/>
                <a:gd name="connsiteX1" fmla="*/ 122945 w 7248341"/>
                <a:gd name="connsiteY1" fmla="*/ 227575 h 1297895"/>
                <a:gd name="connsiteX2" fmla="*/ 1704792 w 7248341"/>
                <a:gd name="connsiteY2" fmla="*/ 318426 h 1297895"/>
                <a:gd name="connsiteX3" fmla="*/ 3492267 w 7248341"/>
                <a:gd name="connsiteY3" fmla="*/ 302456 h 1297895"/>
                <a:gd name="connsiteX4" fmla="*/ 5377339 w 7248341"/>
                <a:gd name="connsiteY4" fmla="*/ 175845 h 1297895"/>
                <a:gd name="connsiteX5" fmla="*/ 7051393 w 7248341"/>
                <a:gd name="connsiteY5" fmla="*/ 147711 h 1297895"/>
                <a:gd name="connsiteX6" fmla="*/ 7248341 w 7248341"/>
                <a:gd name="connsiteY6" fmla="*/ 1062111 h 1297895"/>
                <a:gd name="connsiteX7" fmla="*/ 5560219 w 7248341"/>
                <a:gd name="connsiteY7" fmla="*/ 1273127 h 1297895"/>
                <a:gd name="connsiteX8" fmla="*/ 3478200 w 7248341"/>
                <a:gd name="connsiteY8" fmla="*/ 1188720 h 1297895"/>
                <a:gd name="connsiteX9" fmla="*/ 1717540 w 7248341"/>
                <a:gd name="connsiteY9" fmla="*/ 1254514 h 1297895"/>
                <a:gd name="connsiteX10" fmla="*/ 0 w 7248341"/>
                <a:gd name="connsiteY10" fmla="*/ 1144355 h 1297895"/>
                <a:gd name="connsiteX0" fmla="*/ 0 w 7248341"/>
                <a:gd name="connsiteY0" fmla="*/ 1144355 h 1297895"/>
                <a:gd name="connsiteX1" fmla="*/ 122945 w 7248341"/>
                <a:gd name="connsiteY1" fmla="*/ 227575 h 1297895"/>
                <a:gd name="connsiteX2" fmla="*/ 1704792 w 7248341"/>
                <a:gd name="connsiteY2" fmla="*/ 318426 h 1297895"/>
                <a:gd name="connsiteX3" fmla="*/ 3492267 w 7248341"/>
                <a:gd name="connsiteY3" fmla="*/ 302456 h 1297895"/>
                <a:gd name="connsiteX4" fmla="*/ 5503948 w 7248341"/>
                <a:gd name="connsiteY4" fmla="*/ 344657 h 1297895"/>
                <a:gd name="connsiteX5" fmla="*/ 7051393 w 7248341"/>
                <a:gd name="connsiteY5" fmla="*/ 147711 h 1297895"/>
                <a:gd name="connsiteX6" fmla="*/ 7248341 w 7248341"/>
                <a:gd name="connsiteY6" fmla="*/ 1062111 h 1297895"/>
                <a:gd name="connsiteX7" fmla="*/ 5560219 w 7248341"/>
                <a:gd name="connsiteY7" fmla="*/ 1273127 h 1297895"/>
                <a:gd name="connsiteX8" fmla="*/ 3478200 w 7248341"/>
                <a:gd name="connsiteY8" fmla="*/ 1188720 h 1297895"/>
                <a:gd name="connsiteX9" fmla="*/ 1717540 w 7248341"/>
                <a:gd name="connsiteY9" fmla="*/ 1254514 h 1297895"/>
                <a:gd name="connsiteX10" fmla="*/ 0 w 7248341"/>
                <a:gd name="connsiteY10" fmla="*/ 1144355 h 1297895"/>
                <a:gd name="connsiteX0" fmla="*/ 0 w 7248341"/>
                <a:gd name="connsiteY0" fmla="*/ 1144355 h 1297895"/>
                <a:gd name="connsiteX1" fmla="*/ 122945 w 7248341"/>
                <a:gd name="connsiteY1" fmla="*/ 227575 h 1297895"/>
                <a:gd name="connsiteX2" fmla="*/ 1704792 w 7248341"/>
                <a:gd name="connsiteY2" fmla="*/ 318426 h 1297895"/>
                <a:gd name="connsiteX3" fmla="*/ 3492267 w 7248341"/>
                <a:gd name="connsiteY3" fmla="*/ 302456 h 1297895"/>
                <a:gd name="connsiteX4" fmla="*/ 5503948 w 7248341"/>
                <a:gd name="connsiteY4" fmla="*/ 344657 h 1297895"/>
                <a:gd name="connsiteX5" fmla="*/ 7051393 w 7248341"/>
                <a:gd name="connsiteY5" fmla="*/ 147711 h 1297895"/>
                <a:gd name="connsiteX6" fmla="*/ 7248341 w 7248341"/>
                <a:gd name="connsiteY6" fmla="*/ 1062111 h 1297895"/>
                <a:gd name="connsiteX7" fmla="*/ 5560219 w 7248341"/>
                <a:gd name="connsiteY7" fmla="*/ 1273127 h 1297895"/>
                <a:gd name="connsiteX8" fmla="*/ 3478200 w 7248341"/>
                <a:gd name="connsiteY8" fmla="*/ 1188720 h 1297895"/>
                <a:gd name="connsiteX9" fmla="*/ 1717540 w 7248341"/>
                <a:gd name="connsiteY9" fmla="*/ 1254514 h 1297895"/>
                <a:gd name="connsiteX10" fmla="*/ 0 w 7248341"/>
                <a:gd name="connsiteY10" fmla="*/ 1144355 h 1297895"/>
                <a:gd name="connsiteX0" fmla="*/ 0 w 7248341"/>
                <a:gd name="connsiteY0" fmla="*/ 996644 h 1150184"/>
                <a:gd name="connsiteX1" fmla="*/ 122945 w 7248341"/>
                <a:gd name="connsiteY1" fmla="*/ 79864 h 1150184"/>
                <a:gd name="connsiteX2" fmla="*/ 1704792 w 7248341"/>
                <a:gd name="connsiteY2" fmla="*/ 170715 h 1150184"/>
                <a:gd name="connsiteX3" fmla="*/ 3492267 w 7248341"/>
                <a:gd name="connsiteY3" fmla="*/ 154745 h 1150184"/>
                <a:gd name="connsiteX4" fmla="*/ 5503948 w 7248341"/>
                <a:gd name="connsiteY4" fmla="*/ 196946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04792 w 7248341"/>
                <a:gd name="connsiteY2" fmla="*/ 170715 h 1150184"/>
                <a:gd name="connsiteX3" fmla="*/ 3492267 w 7248341"/>
                <a:gd name="connsiteY3" fmla="*/ 154745 h 1150184"/>
                <a:gd name="connsiteX4" fmla="*/ 5503948 w 7248341"/>
                <a:gd name="connsiteY4" fmla="*/ 196946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50184"/>
                <a:gd name="connsiteX1" fmla="*/ 122945 w 7248341"/>
                <a:gd name="connsiteY1" fmla="*/ 79864 h 1150184"/>
                <a:gd name="connsiteX2" fmla="*/ 1704792 w 7248341"/>
                <a:gd name="connsiteY2" fmla="*/ 170715 h 1150184"/>
                <a:gd name="connsiteX3" fmla="*/ 3492267 w 7248341"/>
                <a:gd name="connsiteY3" fmla="*/ 154745 h 1150184"/>
                <a:gd name="connsiteX4" fmla="*/ 5503948 w 7248341"/>
                <a:gd name="connsiteY4" fmla="*/ 196946 h 1150184"/>
                <a:gd name="connsiteX5" fmla="*/ 7051393 w 7248341"/>
                <a:gd name="connsiteY5" fmla="*/ 0 h 1150184"/>
                <a:gd name="connsiteX6" fmla="*/ 7248341 w 7248341"/>
                <a:gd name="connsiteY6" fmla="*/ 914400 h 1150184"/>
                <a:gd name="connsiteX7" fmla="*/ 5560219 w 7248341"/>
                <a:gd name="connsiteY7" fmla="*/ 1125416 h 1150184"/>
                <a:gd name="connsiteX8" fmla="*/ 3478200 w 7248341"/>
                <a:gd name="connsiteY8" fmla="*/ 1041009 h 1150184"/>
                <a:gd name="connsiteX9" fmla="*/ 1717540 w 7248341"/>
                <a:gd name="connsiteY9" fmla="*/ 1106803 h 1150184"/>
                <a:gd name="connsiteX10" fmla="*/ 0 w 7248341"/>
                <a:gd name="connsiteY10" fmla="*/ 996644 h 1150184"/>
                <a:gd name="connsiteX0" fmla="*/ 0 w 7248341"/>
                <a:gd name="connsiteY0" fmla="*/ 996644 h 1125416"/>
                <a:gd name="connsiteX1" fmla="*/ 122945 w 7248341"/>
                <a:gd name="connsiteY1" fmla="*/ 79864 h 1125416"/>
                <a:gd name="connsiteX2" fmla="*/ 1704792 w 7248341"/>
                <a:gd name="connsiteY2" fmla="*/ 170715 h 1125416"/>
                <a:gd name="connsiteX3" fmla="*/ 3492267 w 7248341"/>
                <a:gd name="connsiteY3" fmla="*/ 154745 h 1125416"/>
                <a:gd name="connsiteX4" fmla="*/ 5503948 w 7248341"/>
                <a:gd name="connsiteY4" fmla="*/ 196946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717540 w 7248341"/>
                <a:gd name="connsiteY9" fmla="*/ 1106803 h 1125416"/>
                <a:gd name="connsiteX10" fmla="*/ 0 w 7248341"/>
                <a:gd name="connsiteY10" fmla="*/ 996644 h 1125416"/>
                <a:gd name="connsiteX0" fmla="*/ 0 w 7248341"/>
                <a:gd name="connsiteY0" fmla="*/ 996644 h 1125416"/>
                <a:gd name="connsiteX1" fmla="*/ 122945 w 7248341"/>
                <a:gd name="connsiteY1" fmla="*/ 79864 h 1125416"/>
                <a:gd name="connsiteX2" fmla="*/ 1704792 w 7248341"/>
                <a:gd name="connsiteY2" fmla="*/ 170715 h 1125416"/>
                <a:gd name="connsiteX3" fmla="*/ 3492267 w 7248341"/>
                <a:gd name="connsiteY3" fmla="*/ 154745 h 1125416"/>
                <a:gd name="connsiteX4" fmla="*/ 5503948 w 7248341"/>
                <a:gd name="connsiteY4" fmla="*/ 196946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717540 w 7248341"/>
                <a:gd name="connsiteY9" fmla="*/ 1106803 h 1125416"/>
                <a:gd name="connsiteX10" fmla="*/ 0 w 7248341"/>
                <a:gd name="connsiteY10" fmla="*/ 996644 h 1125416"/>
                <a:gd name="connsiteX0" fmla="*/ 0 w 7248341"/>
                <a:gd name="connsiteY0" fmla="*/ 996644 h 1125416"/>
                <a:gd name="connsiteX1" fmla="*/ 122945 w 7248341"/>
                <a:gd name="connsiteY1" fmla="*/ 79864 h 1125416"/>
                <a:gd name="connsiteX2" fmla="*/ 1704792 w 7248341"/>
                <a:gd name="connsiteY2" fmla="*/ 170715 h 1125416"/>
                <a:gd name="connsiteX3" fmla="*/ 3492267 w 7248341"/>
                <a:gd name="connsiteY3" fmla="*/ 154745 h 1125416"/>
                <a:gd name="connsiteX4" fmla="*/ 5503948 w 7248341"/>
                <a:gd name="connsiteY4" fmla="*/ 196946 h 1125416"/>
                <a:gd name="connsiteX5" fmla="*/ 7051393 w 7248341"/>
                <a:gd name="connsiteY5" fmla="*/ 0 h 1125416"/>
                <a:gd name="connsiteX6" fmla="*/ 7248341 w 7248341"/>
                <a:gd name="connsiteY6" fmla="*/ 914400 h 1125416"/>
                <a:gd name="connsiteX7" fmla="*/ 5560219 w 7248341"/>
                <a:gd name="connsiteY7" fmla="*/ 1125416 h 1125416"/>
                <a:gd name="connsiteX8" fmla="*/ 3478200 w 7248341"/>
                <a:gd name="connsiteY8" fmla="*/ 1041009 h 1125416"/>
                <a:gd name="connsiteX9" fmla="*/ 1717540 w 7248341"/>
                <a:gd name="connsiteY9" fmla="*/ 1106803 h 1125416"/>
                <a:gd name="connsiteX10" fmla="*/ 0 w 7248341"/>
                <a:gd name="connsiteY10" fmla="*/ 996644 h 1125416"/>
                <a:gd name="connsiteX0" fmla="*/ 0 w 7248341"/>
                <a:gd name="connsiteY0" fmla="*/ 996644 h 1157483"/>
                <a:gd name="connsiteX1" fmla="*/ 122945 w 7248341"/>
                <a:gd name="connsiteY1" fmla="*/ 79864 h 1157483"/>
                <a:gd name="connsiteX2" fmla="*/ 1704792 w 7248341"/>
                <a:gd name="connsiteY2" fmla="*/ 170715 h 1157483"/>
                <a:gd name="connsiteX3" fmla="*/ 3492267 w 7248341"/>
                <a:gd name="connsiteY3" fmla="*/ 154745 h 1157483"/>
                <a:gd name="connsiteX4" fmla="*/ 5503948 w 7248341"/>
                <a:gd name="connsiteY4" fmla="*/ 196946 h 1157483"/>
                <a:gd name="connsiteX5" fmla="*/ 7051393 w 7248341"/>
                <a:gd name="connsiteY5" fmla="*/ 0 h 1157483"/>
                <a:gd name="connsiteX6" fmla="*/ 7248341 w 7248341"/>
                <a:gd name="connsiteY6" fmla="*/ 914400 h 1157483"/>
                <a:gd name="connsiteX7" fmla="*/ 5560219 w 7248341"/>
                <a:gd name="connsiteY7" fmla="*/ 1125416 h 1157483"/>
                <a:gd name="connsiteX8" fmla="*/ 1717540 w 7248341"/>
                <a:gd name="connsiteY8" fmla="*/ 1106803 h 1157483"/>
                <a:gd name="connsiteX9" fmla="*/ 0 w 7248341"/>
                <a:gd name="connsiteY9" fmla="*/ 996644 h 1157483"/>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562607 w 7248341"/>
                <a:gd name="connsiteY8" fmla="*/ 1139481 h 1162930"/>
                <a:gd name="connsiteX9" fmla="*/ 1717540 w 7248341"/>
                <a:gd name="connsiteY9" fmla="*/ 1106803 h 1162930"/>
                <a:gd name="connsiteX10" fmla="*/ 0 w 7248341"/>
                <a:gd name="connsiteY10" fmla="*/ 996644 h 1162930"/>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604810 w 7248341"/>
                <a:gd name="connsiteY8" fmla="*/ 1097278 h 1162930"/>
                <a:gd name="connsiteX9" fmla="*/ 1717540 w 7248341"/>
                <a:gd name="connsiteY9" fmla="*/ 1106803 h 1162930"/>
                <a:gd name="connsiteX10" fmla="*/ 0 w 7248341"/>
                <a:gd name="connsiteY10" fmla="*/ 996644 h 1162930"/>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534472 w 7248341"/>
                <a:gd name="connsiteY8" fmla="*/ 1055075 h 1162930"/>
                <a:gd name="connsiteX9" fmla="*/ 1717540 w 7248341"/>
                <a:gd name="connsiteY9" fmla="*/ 1106803 h 1162930"/>
                <a:gd name="connsiteX10" fmla="*/ 0 w 7248341"/>
                <a:gd name="connsiteY10" fmla="*/ 996644 h 1162930"/>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534472 w 7248341"/>
                <a:gd name="connsiteY8" fmla="*/ 1055075 h 1162930"/>
                <a:gd name="connsiteX9" fmla="*/ 0 w 7248341"/>
                <a:gd name="connsiteY9" fmla="*/ 996644 h 1162930"/>
                <a:gd name="connsiteX0" fmla="*/ 0 w 7248341"/>
                <a:gd name="connsiteY0" fmla="*/ 996644 h 1163868"/>
                <a:gd name="connsiteX1" fmla="*/ 122945 w 7248341"/>
                <a:gd name="connsiteY1" fmla="*/ 79864 h 1163868"/>
                <a:gd name="connsiteX2" fmla="*/ 1704792 w 7248341"/>
                <a:gd name="connsiteY2" fmla="*/ 170715 h 1163868"/>
                <a:gd name="connsiteX3" fmla="*/ 3492267 w 7248341"/>
                <a:gd name="connsiteY3" fmla="*/ 154745 h 1163868"/>
                <a:gd name="connsiteX4" fmla="*/ 5503948 w 7248341"/>
                <a:gd name="connsiteY4" fmla="*/ 196946 h 1163868"/>
                <a:gd name="connsiteX5" fmla="*/ 7051393 w 7248341"/>
                <a:gd name="connsiteY5" fmla="*/ 0 h 1163868"/>
                <a:gd name="connsiteX6" fmla="*/ 7248341 w 7248341"/>
                <a:gd name="connsiteY6" fmla="*/ 914400 h 1163868"/>
                <a:gd name="connsiteX7" fmla="*/ 5560219 w 7248341"/>
                <a:gd name="connsiteY7" fmla="*/ 1125416 h 1163868"/>
                <a:gd name="connsiteX8" fmla="*/ 3534472 w 7248341"/>
                <a:gd name="connsiteY8" fmla="*/ 1055075 h 1163868"/>
                <a:gd name="connsiteX9" fmla="*/ 1761942 w 7248341"/>
                <a:gd name="connsiteY9" fmla="*/ 1083209 h 1163868"/>
                <a:gd name="connsiteX10" fmla="*/ 0 w 7248341"/>
                <a:gd name="connsiteY10" fmla="*/ 996644 h 1163868"/>
                <a:gd name="connsiteX0" fmla="*/ 0 w 7248341"/>
                <a:gd name="connsiteY0" fmla="*/ 996644 h 1163868"/>
                <a:gd name="connsiteX1" fmla="*/ 122945 w 7248341"/>
                <a:gd name="connsiteY1" fmla="*/ 79864 h 1163868"/>
                <a:gd name="connsiteX2" fmla="*/ 1704792 w 7248341"/>
                <a:gd name="connsiteY2" fmla="*/ 170715 h 1163868"/>
                <a:gd name="connsiteX3" fmla="*/ 3492267 w 7248341"/>
                <a:gd name="connsiteY3" fmla="*/ 154745 h 1163868"/>
                <a:gd name="connsiteX4" fmla="*/ 5503948 w 7248341"/>
                <a:gd name="connsiteY4" fmla="*/ 196946 h 1163868"/>
                <a:gd name="connsiteX5" fmla="*/ 7051393 w 7248341"/>
                <a:gd name="connsiteY5" fmla="*/ 0 h 1163868"/>
                <a:gd name="connsiteX6" fmla="*/ 7248341 w 7248341"/>
                <a:gd name="connsiteY6" fmla="*/ 914400 h 1163868"/>
                <a:gd name="connsiteX7" fmla="*/ 5560219 w 7248341"/>
                <a:gd name="connsiteY7" fmla="*/ 1125416 h 1163868"/>
                <a:gd name="connsiteX8" fmla="*/ 3534472 w 7248341"/>
                <a:gd name="connsiteY8" fmla="*/ 1055075 h 1163868"/>
                <a:gd name="connsiteX9" fmla="*/ 1719739 w 7248341"/>
                <a:gd name="connsiteY9" fmla="*/ 1153548 h 1163868"/>
                <a:gd name="connsiteX10" fmla="*/ 0 w 7248341"/>
                <a:gd name="connsiteY10" fmla="*/ 996644 h 1163868"/>
                <a:gd name="connsiteX0" fmla="*/ 0 w 7248341"/>
                <a:gd name="connsiteY0" fmla="*/ 996644 h 1163286"/>
                <a:gd name="connsiteX1" fmla="*/ 122945 w 7248341"/>
                <a:gd name="connsiteY1" fmla="*/ 79864 h 1163286"/>
                <a:gd name="connsiteX2" fmla="*/ 1704792 w 7248341"/>
                <a:gd name="connsiteY2" fmla="*/ 170715 h 1163286"/>
                <a:gd name="connsiteX3" fmla="*/ 3492267 w 7248341"/>
                <a:gd name="connsiteY3" fmla="*/ 154745 h 1163286"/>
                <a:gd name="connsiteX4" fmla="*/ 5503948 w 7248341"/>
                <a:gd name="connsiteY4" fmla="*/ 196946 h 1163286"/>
                <a:gd name="connsiteX5" fmla="*/ 7051393 w 7248341"/>
                <a:gd name="connsiteY5" fmla="*/ 0 h 1163286"/>
                <a:gd name="connsiteX6" fmla="*/ 7248341 w 7248341"/>
                <a:gd name="connsiteY6" fmla="*/ 914400 h 1163286"/>
                <a:gd name="connsiteX7" fmla="*/ 5560219 w 7248341"/>
                <a:gd name="connsiteY7" fmla="*/ 1125416 h 1163286"/>
                <a:gd name="connsiteX8" fmla="*/ 3534472 w 7248341"/>
                <a:gd name="connsiteY8" fmla="*/ 1055075 h 1163286"/>
                <a:gd name="connsiteX9" fmla="*/ 1719739 w 7248341"/>
                <a:gd name="connsiteY9" fmla="*/ 1153548 h 1163286"/>
                <a:gd name="connsiteX10" fmla="*/ 0 w 7248341"/>
                <a:gd name="connsiteY10" fmla="*/ 996644 h 1163286"/>
                <a:gd name="connsiteX0" fmla="*/ 0 w 7248341"/>
                <a:gd name="connsiteY0" fmla="*/ 996644 h 1162930"/>
                <a:gd name="connsiteX1" fmla="*/ 122945 w 7248341"/>
                <a:gd name="connsiteY1" fmla="*/ 79864 h 1162930"/>
                <a:gd name="connsiteX2" fmla="*/ 1704792 w 7248341"/>
                <a:gd name="connsiteY2" fmla="*/ 170715 h 1162930"/>
                <a:gd name="connsiteX3" fmla="*/ 3492267 w 7248341"/>
                <a:gd name="connsiteY3" fmla="*/ 154745 h 1162930"/>
                <a:gd name="connsiteX4" fmla="*/ 5503948 w 7248341"/>
                <a:gd name="connsiteY4" fmla="*/ 196946 h 1162930"/>
                <a:gd name="connsiteX5" fmla="*/ 7051393 w 7248341"/>
                <a:gd name="connsiteY5" fmla="*/ 0 h 1162930"/>
                <a:gd name="connsiteX6" fmla="*/ 7248341 w 7248341"/>
                <a:gd name="connsiteY6" fmla="*/ 914400 h 1162930"/>
                <a:gd name="connsiteX7" fmla="*/ 5560219 w 7248341"/>
                <a:gd name="connsiteY7" fmla="*/ 1125416 h 1162930"/>
                <a:gd name="connsiteX8" fmla="*/ 3534472 w 7248341"/>
                <a:gd name="connsiteY8" fmla="*/ 1055075 h 1162930"/>
                <a:gd name="connsiteX9" fmla="*/ 1705671 w 7248341"/>
                <a:gd name="connsiteY9" fmla="*/ 1097277 h 1162930"/>
                <a:gd name="connsiteX10" fmla="*/ 0 w 7248341"/>
                <a:gd name="connsiteY10" fmla="*/ 996644 h 1162930"/>
                <a:gd name="connsiteX0" fmla="*/ 0 w 7248341"/>
                <a:gd name="connsiteY0" fmla="*/ 996644 h 1107597"/>
                <a:gd name="connsiteX1" fmla="*/ 122945 w 7248341"/>
                <a:gd name="connsiteY1" fmla="*/ 79864 h 1107597"/>
                <a:gd name="connsiteX2" fmla="*/ 1704792 w 7248341"/>
                <a:gd name="connsiteY2" fmla="*/ 170715 h 1107597"/>
                <a:gd name="connsiteX3" fmla="*/ 3492267 w 7248341"/>
                <a:gd name="connsiteY3" fmla="*/ 154745 h 1107597"/>
                <a:gd name="connsiteX4" fmla="*/ 5503948 w 7248341"/>
                <a:gd name="connsiteY4" fmla="*/ 196946 h 1107597"/>
                <a:gd name="connsiteX5" fmla="*/ 7051393 w 7248341"/>
                <a:gd name="connsiteY5" fmla="*/ 0 h 1107597"/>
                <a:gd name="connsiteX6" fmla="*/ 7248341 w 7248341"/>
                <a:gd name="connsiteY6" fmla="*/ 914400 h 1107597"/>
                <a:gd name="connsiteX7" fmla="*/ 5532084 w 7248341"/>
                <a:gd name="connsiteY7" fmla="*/ 1069145 h 1107597"/>
                <a:gd name="connsiteX8" fmla="*/ 3534472 w 7248341"/>
                <a:gd name="connsiteY8" fmla="*/ 1055075 h 1107597"/>
                <a:gd name="connsiteX9" fmla="*/ 1705671 w 7248341"/>
                <a:gd name="connsiteY9" fmla="*/ 1097277 h 1107597"/>
                <a:gd name="connsiteX10" fmla="*/ 0 w 7248341"/>
                <a:gd name="connsiteY10" fmla="*/ 996644 h 1107597"/>
                <a:gd name="connsiteX0" fmla="*/ 0 w 7248341"/>
                <a:gd name="connsiteY0" fmla="*/ 1001187 h 1112140"/>
                <a:gd name="connsiteX1" fmla="*/ 165148 w 7248341"/>
                <a:gd name="connsiteY1" fmla="*/ 0 h 1112140"/>
                <a:gd name="connsiteX2" fmla="*/ 1704792 w 7248341"/>
                <a:gd name="connsiteY2" fmla="*/ 175258 h 1112140"/>
                <a:gd name="connsiteX3" fmla="*/ 3492267 w 7248341"/>
                <a:gd name="connsiteY3" fmla="*/ 159288 h 1112140"/>
                <a:gd name="connsiteX4" fmla="*/ 5503948 w 7248341"/>
                <a:gd name="connsiteY4" fmla="*/ 201489 h 1112140"/>
                <a:gd name="connsiteX5" fmla="*/ 7051393 w 7248341"/>
                <a:gd name="connsiteY5" fmla="*/ 4543 h 1112140"/>
                <a:gd name="connsiteX6" fmla="*/ 7248341 w 7248341"/>
                <a:gd name="connsiteY6" fmla="*/ 918943 h 1112140"/>
                <a:gd name="connsiteX7" fmla="*/ 5532084 w 7248341"/>
                <a:gd name="connsiteY7" fmla="*/ 1073688 h 1112140"/>
                <a:gd name="connsiteX8" fmla="*/ 3534472 w 7248341"/>
                <a:gd name="connsiteY8" fmla="*/ 1059618 h 1112140"/>
                <a:gd name="connsiteX9" fmla="*/ 1705671 w 7248341"/>
                <a:gd name="connsiteY9" fmla="*/ 1101820 h 1112140"/>
                <a:gd name="connsiteX10" fmla="*/ 0 w 7248341"/>
                <a:gd name="connsiteY10" fmla="*/ 1001187 h 1112140"/>
                <a:gd name="connsiteX0" fmla="*/ 0 w 7220206"/>
                <a:gd name="connsiteY0" fmla="*/ 874578 h 1132660"/>
                <a:gd name="connsiteX1" fmla="*/ 137013 w 7220206"/>
                <a:gd name="connsiteY1" fmla="*/ 0 h 1132660"/>
                <a:gd name="connsiteX2" fmla="*/ 1676657 w 7220206"/>
                <a:gd name="connsiteY2" fmla="*/ 175258 h 1132660"/>
                <a:gd name="connsiteX3" fmla="*/ 3464132 w 7220206"/>
                <a:gd name="connsiteY3" fmla="*/ 159288 h 1132660"/>
                <a:gd name="connsiteX4" fmla="*/ 5475813 w 7220206"/>
                <a:gd name="connsiteY4" fmla="*/ 201489 h 1132660"/>
                <a:gd name="connsiteX5" fmla="*/ 7023258 w 7220206"/>
                <a:gd name="connsiteY5" fmla="*/ 4543 h 1132660"/>
                <a:gd name="connsiteX6" fmla="*/ 7220206 w 7220206"/>
                <a:gd name="connsiteY6" fmla="*/ 918943 h 1132660"/>
                <a:gd name="connsiteX7" fmla="*/ 5503949 w 7220206"/>
                <a:gd name="connsiteY7" fmla="*/ 1073688 h 1132660"/>
                <a:gd name="connsiteX8" fmla="*/ 3506337 w 7220206"/>
                <a:gd name="connsiteY8" fmla="*/ 1059618 h 1132660"/>
                <a:gd name="connsiteX9" fmla="*/ 1677536 w 7220206"/>
                <a:gd name="connsiteY9" fmla="*/ 1101820 h 1132660"/>
                <a:gd name="connsiteX10" fmla="*/ 0 w 7220206"/>
                <a:gd name="connsiteY10" fmla="*/ 874578 h 1132660"/>
                <a:gd name="connsiteX0" fmla="*/ 0 w 7220206"/>
                <a:gd name="connsiteY0" fmla="*/ 874578 h 1132660"/>
                <a:gd name="connsiteX1" fmla="*/ 137013 w 7220206"/>
                <a:gd name="connsiteY1" fmla="*/ 0 h 1132660"/>
                <a:gd name="connsiteX2" fmla="*/ 1676657 w 7220206"/>
                <a:gd name="connsiteY2" fmla="*/ 175258 h 1132660"/>
                <a:gd name="connsiteX3" fmla="*/ 3464132 w 7220206"/>
                <a:gd name="connsiteY3" fmla="*/ 159288 h 1132660"/>
                <a:gd name="connsiteX4" fmla="*/ 5475813 w 7220206"/>
                <a:gd name="connsiteY4" fmla="*/ 201489 h 1132660"/>
                <a:gd name="connsiteX5" fmla="*/ 7023258 w 7220206"/>
                <a:gd name="connsiteY5" fmla="*/ 4543 h 1132660"/>
                <a:gd name="connsiteX6" fmla="*/ 7220206 w 7220206"/>
                <a:gd name="connsiteY6" fmla="*/ 918943 h 1132660"/>
                <a:gd name="connsiteX7" fmla="*/ 5503949 w 7220206"/>
                <a:gd name="connsiteY7" fmla="*/ 1073688 h 1132660"/>
                <a:gd name="connsiteX8" fmla="*/ 3506337 w 7220206"/>
                <a:gd name="connsiteY8" fmla="*/ 1059618 h 1132660"/>
                <a:gd name="connsiteX9" fmla="*/ 1677536 w 7220206"/>
                <a:gd name="connsiteY9" fmla="*/ 1101820 h 1132660"/>
                <a:gd name="connsiteX10" fmla="*/ 0 w 7220206"/>
                <a:gd name="connsiteY10" fmla="*/ 874578 h 1132660"/>
                <a:gd name="connsiteX0" fmla="*/ 0 w 7220206"/>
                <a:gd name="connsiteY0" fmla="*/ 874578 h 1132660"/>
                <a:gd name="connsiteX1" fmla="*/ 137013 w 7220206"/>
                <a:gd name="connsiteY1" fmla="*/ 0 h 1132660"/>
                <a:gd name="connsiteX2" fmla="*/ 1676657 w 7220206"/>
                <a:gd name="connsiteY2" fmla="*/ 175258 h 1132660"/>
                <a:gd name="connsiteX3" fmla="*/ 3464132 w 7220206"/>
                <a:gd name="connsiteY3" fmla="*/ 159288 h 1132660"/>
                <a:gd name="connsiteX4" fmla="*/ 5475813 w 7220206"/>
                <a:gd name="connsiteY4" fmla="*/ 201489 h 1132660"/>
                <a:gd name="connsiteX5" fmla="*/ 7023258 w 7220206"/>
                <a:gd name="connsiteY5" fmla="*/ 4543 h 1132660"/>
                <a:gd name="connsiteX6" fmla="*/ 7220206 w 7220206"/>
                <a:gd name="connsiteY6" fmla="*/ 918943 h 1132660"/>
                <a:gd name="connsiteX7" fmla="*/ 5503949 w 7220206"/>
                <a:gd name="connsiteY7" fmla="*/ 1073688 h 1132660"/>
                <a:gd name="connsiteX8" fmla="*/ 3506337 w 7220206"/>
                <a:gd name="connsiteY8" fmla="*/ 1059618 h 1132660"/>
                <a:gd name="connsiteX9" fmla="*/ 1677536 w 7220206"/>
                <a:gd name="connsiteY9" fmla="*/ 1101820 h 1132660"/>
                <a:gd name="connsiteX10" fmla="*/ 0 w 7220206"/>
                <a:gd name="connsiteY10" fmla="*/ 874578 h 1132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0206" h="1132660">
                  <a:moveTo>
                    <a:pt x="0" y="874578"/>
                  </a:moveTo>
                  <a:cubicBezTo>
                    <a:pt x="26267" y="705766"/>
                    <a:pt x="116168" y="159507"/>
                    <a:pt x="137013" y="0"/>
                  </a:cubicBezTo>
                  <a:lnTo>
                    <a:pt x="1676657" y="175258"/>
                  </a:lnTo>
                  <a:lnTo>
                    <a:pt x="3464132" y="159288"/>
                  </a:lnTo>
                  <a:cubicBezTo>
                    <a:pt x="4076223" y="135525"/>
                    <a:pt x="4882625" y="227280"/>
                    <a:pt x="5475813" y="201489"/>
                  </a:cubicBezTo>
                  <a:cubicBezTo>
                    <a:pt x="6364422" y="119427"/>
                    <a:pt x="6331596" y="110051"/>
                    <a:pt x="7023258" y="4543"/>
                  </a:cubicBezTo>
                  <a:cubicBezTo>
                    <a:pt x="7098286" y="278863"/>
                    <a:pt x="7159246" y="548494"/>
                    <a:pt x="7220206" y="918943"/>
                  </a:cubicBezTo>
                  <a:cubicBezTo>
                    <a:pt x="6462895" y="1036173"/>
                    <a:pt x="6230779" y="1024451"/>
                    <a:pt x="5503949" y="1073688"/>
                  </a:cubicBezTo>
                  <a:cubicBezTo>
                    <a:pt x="4889660" y="1111202"/>
                    <a:pt x="4433040" y="1081080"/>
                    <a:pt x="3506337" y="1059618"/>
                  </a:cubicBezTo>
                  <a:cubicBezTo>
                    <a:pt x="2873291" y="1052584"/>
                    <a:pt x="2261926" y="1132660"/>
                    <a:pt x="1677536" y="1101820"/>
                  </a:cubicBezTo>
                  <a:cubicBezTo>
                    <a:pt x="1093146" y="1070980"/>
                    <a:pt x="878076" y="1027734"/>
                    <a:pt x="0" y="874578"/>
                  </a:cubicBezTo>
                  <a:close/>
                </a:path>
              </a:pathLst>
            </a:custGeom>
            <a:solidFill>
              <a:schemeClr val="accent6"/>
            </a:solidFill>
            <a:ln w="28575">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500"/>
            </a:p>
          </p:txBody>
        </p:sp>
      </p:grpSp>
      <p:grpSp>
        <p:nvGrpSpPr>
          <p:cNvPr id="15" name="Group 14">
            <a:extLst>
              <a:ext uri="{FF2B5EF4-FFF2-40B4-BE49-F238E27FC236}">
                <a16:creationId xmlns:a16="http://schemas.microsoft.com/office/drawing/2014/main" id="{FE097C33-914E-8AA1-AADC-E724F4FF6F82}"/>
              </a:ext>
            </a:extLst>
          </p:cNvPr>
          <p:cNvGrpSpPr/>
          <p:nvPr/>
        </p:nvGrpSpPr>
        <p:grpSpPr>
          <a:xfrm>
            <a:off x="5826900" y="3897207"/>
            <a:ext cx="4133100" cy="1015663"/>
            <a:chOff x="5826900" y="3798705"/>
            <a:chExt cx="4133100" cy="1015663"/>
          </a:xfrm>
        </p:grpSpPr>
        <p:sp>
          <p:nvSpPr>
            <p:cNvPr id="12" name="Arrow: Right 11">
              <a:extLst>
                <a:ext uri="{FF2B5EF4-FFF2-40B4-BE49-F238E27FC236}">
                  <a16:creationId xmlns:a16="http://schemas.microsoft.com/office/drawing/2014/main" id="{832DABC9-7714-F515-7DE7-2809F3674F51}"/>
                </a:ext>
              </a:extLst>
            </p:cNvPr>
            <p:cNvSpPr/>
            <p:nvPr/>
          </p:nvSpPr>
          <p:spPr>
            <a:xfrm flipH="1">
              <a:off x="5826900" y="4181207"/>
              <a:ext cx="837276" cy="25065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A1720DD3-0E61-33A3-EFB8-54D0F67C424F}"/>
                </a:ext>
              </a:extLst>
            </p:cNvPr>
            <p:cNvSpPr txBox="1"/>
            <p:nvPr/>
          </p:nvSpPr>
          <p:spPr>
            <a:xfrm>
              <a:off x="6736184" y="3798705"/>
              <a:ext cx="3223816" cy="1015663"/>
            </a:xfrm>
            <a:prstGeom prst="rect">
              <a:avLst/>
            </a:prstGeom>
            <a:noFill/>
          </p:spPr>
          <p:txBody>
            <a:bodyPr wrap="square" rtlCol="0">
              <a:spAutoFit/>
            </a:bodyPr>
            <a:lstStyle/>
            <a:p>
              <a:pPr>
                <a:spcAft>
                  <a:spcPts val="500"/>
                </a:spcAft>
              </a:pPr>
              <a:r>
                <a:rPr lang="en-US" sz="1500" i="1" dirty="0">
                  <a:solidFill>
                    <a:schemeClr val="accent6"/>
                  </a:solidFill>
                </a:rPr>
                <a:t>Recall, we mentioned slab bending earlier…</a:t>
              </a:r>
              <a:br>
                <a:rPr lang="en-US" sz="1500" i="1" dirty="0">
                  <a:solidFill>
                    <a:schemeClr val="accent6"/>
                  </a:solidFill>
                </a:rPr>
              </a:br>
              <a:r>
                <a:rPr lang="en-US" sz="1500" i="1" dirty="0">
                  <a:solidFill>
                    <a:schemeClr val="accent6"/>
                  </a:solidFill>
                </a:rPr>
                <a:t>This is a perfect example of what can happen.</a:t>
              </a:r>
            </a:p>
          </p:txBody>
        </p:sp>
      </p:grpSp>
    </p:spTree>
    <p:extLst>
      <p:ext uri="{BB962C8B-B14F-4D97-AF65-F5344CB8AC3E}">
        <p14:creationId xmlns:p14="http://schemas.microsoft.com/office/powerpoint/2010/main" val="24164745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This was quite remarkable nonetheless…</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4" name="Picture 3">
            <a:extLst>
              <a:ext uri="{FF2B5EF4-FFF2-40B4-BE49-F238E27FC236}">
                <a16:creationId xmlns:a16="http://schemas.microsoft.com/office/drawing/2014/main" id="{B5F52B59-5A32-A586-C56C-E592C5EEEA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11590" y="1068358"/>
            <a:ext cx="3900000" cy="2925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D272980-42EF-5D00-0974-1823C19F893D}"/>
              </a:ext>
            </a:extLst>
          </p:cNvPr>
          <p:cNvSpPr txBox="1"/>
          <p:nvPr/>
        </p:nvSpPr>
        <p:spPr>
          <a:xfrm>
            <a:off x="1228886" y="4344852"/>
            <a:ext cx="6676180" cy="553998"/>
          </a:xfrm>
          <a:prstGeom prst="rect">
            <a:avLst/>
          </a:prstGeom>
          <a:noFill/>
        </p:spPr>
        <p:txBody>
          <a:bodyPr wrap="square" rtlCol="0">
            <a:spAutoFit/>
          </a:bodyPr>
          <a:lstStyle/>
          <a:p>
            <a:pPr>
              <a:spcAft>
                <a:spcPts val="500"/>
              </a:spcAft>
            </a:pPr>
            <a:r>
              <a:rPr lang="en-US" sz="1500" dirty="0">
                <a:solidFill>
                  <a:schemeClr val="accent6"/>
                </a:solidFill>
              </a:rPr>
              <a:t>Temperature change of -8 °C or 0.57 °C/day over the 2025-26 Christmas period was exceptional. </a:t>
            </a:r>
          </a:p>
        </p:txBody>
      </p:sp>
      <p:sp>
        <p:nvSpPr>
          <p:cNvPr id="7" name="TextBox 6">
            <a:extLst>
              <a:ext uri="{FF2B5EF4-FFF2-40B4-BE49-F238E27FC236}">
                <a16:creationId xmlns:a16="http://schemas.microsoft.com/office/drawing/2014/main" id="{584CBCFC-AD8F-B2E1-2DA6-399562C2B353}"/>
              </a:ext>
            </a:extLst>
          </p:cNvPr>
          <p:cNvSpPr txBox="1"/>
          <p:nvPr/>
        </p:nvSpPr>
        <p:spPr>
          <a:xfrm>
            <a:off x="4658624" y="4758403"/>
            <a:ext cx="2931508" cy="553998"/>
          </a:xfrm>
          <a:prstGeom prst="rect">
            <a:avLst/>
          </a:prstGeom>
          <a:noFill/>
        </p:spPr>
        <p:txBody>
          <a:bodyPr wrap="square">
            <a:spAutoFit/>
          </a:bodyPr>
          <a:lstStyle/>
          <a:p>
            <a:r>
              <a:rPr lang="en-US" sz="1000" i="1" dirty="0">
                <a:solidFill>
                  <a:schemeClr val="accent5">
                    <a:lumMod val="50000"/>
                  </a:schemeClr>
                </a:solidFill>
                <a:latin typeface="Menlo"/>
              </a:rPr>
              <a:t>On average max and min variations:</a:t>
            </a:r>
          </a:p>
          <a:p>
            <a:pPr lvl="1"/>
            <a:r>
              <a:rPr lang="en-US" sz="1000" i="1" dirty="0">
                <a:solidFill>
                  <a:schemeClr val="accent5">
                    <a:lumMod val="50000"/>
                  </a:schemeClr>
                </a:solidFill>
                <a:latin typeface="Menlo"/>
              </a:rPr>
              <a:t>Max dT/dt = 0.17 °C/day on 18-Apr</a:t>
            </a:r>
          </a:p>
          <a:p>
            <a:pPr lvl="1"/>
            <a:r>
              <a:rPr lang="en-US" sz="1000" i="1" dirty="0">
                <a:solidFill>
                  <a:schemeClr val="accent5">
                    <a:lumMod val="50000"/>
                  </a:schemeClr>
                </a:solidFill>
                <a:latin typeface="Menlo"/>
              </a:rPr>
              <a:t>Min dT/dt = -0.17 °C/day on 17-Oct</a:t>
            </a:r>
            <a:endParaRPr lang="en-US" sz="1000" i="1" dirty="0">
              <a:solidFill>
                <a:schemeClr val="accent5">
                  <a:lumMod val="50000"/>
                </a:schemeClr>
              </a:solidFill>
            </a:endParaRPr>
          </a:p>
        </p:txBody>
      </p:sp>
      <p:sp>
        <p:nvSpPr>
          <p:cNvPr id="8" name="TextBox 7">
            <a:extLst>
              <a:ext uri="{FF2B5EF4-FFF2-40B4-BE49-F238E27FC236}">
                <a16:creationId xmlns:a16="http://schemas.microsoft.com/office/drawing/2014/main" id="{A3E3CFC5-1C0F-D500-D632-2BB7D1BBADF4}"/>
              </a:ext>
            </a:extLst>
          </p:cNvPr>
          <p:cNvSpPr txBox="1"/>
          <p:nvPr/>
        </p:nvSpPr>
        <p:spPr>
          <a:xfrm>
            <a:off x="7893586" y="2525309"/>
            <a:ext cx="2050793" cy="400110"/>
          </a:xfrm>
          <a:prstGeom prst="rect">
            <a:avLst/>
          </a:prstGeom>
          <a:noFill/>
        </p:spPr>
        <p:txBody>
          <a:bodyPr wrap="square">
            <a:spAutoFit/>
          </a:bodyPr>
          <a:lstStyle/>
          <a:p>
            <a:r>
              <a:rPr lang="en-US" sz="1000" dirty="0">
                <a:solidFill>
                  <a:schemeClr val="accent6"/>
                </a:solidFill>
              </a:rPr>
              <a:t>Annual temperature variations at Le </a:t>
            </a:r>
            <a:r>
              <a:rPr lang="en-US" sz="1000" dirty="0" err="1">
                <a:solidFill>
                  <a:schemeClr val="accent6"/>
                </a:solidFill>
              </a:rPr>
              <a:t>Versoud</a:t>
            </a:r>
            <a:r>
              <a:rPr lang="en-US" sz="1000" dirty="0">
                <a:solidFill>
                  <a:schemeClr val="accent6"/>
                </a:solidFill>
              </a:rPr>
              <a:t> - CEA </a:t>
            </a:r>
            <a:r>
              <a:rPr lang="en-US" sz="1000" dirty="0" err="1">
                <a:solidFill>
                  <a:schemeClr val="accent6"/>
                </a:solidFill>
              </a:rPr>
              <a:t>Radome</a:t>
            </a:r>
            <a:r>
              <a:rPr lang="en-US" sz="1000" dirty="0">
                <a:solidFill>
                  <a:schemeClr val="accent6"/>
                </a:solidFill>
              </a:rPr>
              <a:t> </a:t>
            </a:r>
          </a:p>
        </p:txBody>
      </p:sp>
      <p:pic>
        <p:nvPicPr>
          <p:cNvPr id="9" name="Picture 8">
            <a:extLst>
              <a:ext uri="{FF2B5EF4-FFF2-40B4-BE49-F238E27FC236}">
                <a16:creationId xmlns:a16="http://schemas.microsoft.com/office/drawing/2014/main" id="{7BE44E69-7262-FC05-C306-8967207AC2D6}"/>
              </a:ext>
            </a:extLst>
          </p:cNvPr>
          <p:cNvPicPr>
            <a:picLocks noChangeAspect="1"/>
          </p:cNvPicPr>
          <p:nvPr/>
        </p:nvPicPr>
        <p:blipFill rotWithShape="1">
          <a:blip r:embed="rId3"/>
          <a:srcRect r="19649"/>
          <a:stretch/>
        </p:blipFill>
        <p:spPr>
          <a:xfrm>
            <a:off x="7859711" y="1236256"/>
            <a:ext cx="2100000" cy="1228793"/>
          </a:xfrm>
          <a:prstGeom prst="rect">
            <a:avLst/>
          </a:prstGeom>
        </p:spPr>
      </p:pic>
      <p:pic>
        <p:nvPicPr>
          <p:cNvPr id="10" name="Picture 4">
            <a:extLst>
              <a:ext uri="{FF2B5EF4-FFF2-40B4-BE49-F238E27FC236}">
                <a16:creationId xmlns:a16="http://schemas.microsoft.com/office/drawing/2014/main" id="{3C10C319-7FDC-036B-3FC5-3E96BF2FF2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553" y="1068358"/>
            <a:ext cx="3900000" cy="292500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24EC9056-25A4-0F2F-B577-A6F93911F64B}"/>
              </a:ext>
            </a:extLst>
          </p:cNvPr>
          <p:cNvPicPr>
            <a:picLocks noChangeAspect="1"/>
          </p:cNvPicPr>
          <p:nvPr/>
        </p:nvPicPr>
        <p:blipFill>
          <a:blip r:embed="rId5"/>
          <a:stretch>
            <a:fillRect/>
          </a:stretch>
        </p:blipFill>
        <p:spPr>
          <a:xfrm>
            <a:off x="7867744" y="2970291"/>
            <a:ext cx="2100000" cy="154969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However, the situation changed Again over the next 3 weeks</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3" name="TextBox 2">
            <a:extLst>
              <a:ext uri="{FF2B5EF4-FFF2-40B4-BE49-F238E27FC236}">
                <a16:creationId xmlns:a16="http://schemas.microsoft.com/office/drawing/2014/main" id="{63ADF7C8-9009-C2B3-EFAF-F7FC5F8D94FD}"/>
              </a:ext>
            </a:extLst>
          </p:cNvPr>
          <p:cNvSpPr txBox="1"/>
          <p:nvPr/>
        </p:nvSpPr>
        <p:spPr>
          <a:xfrm>
            <a:off x="327472" y="4356823"/>
            <a:ext cx="3384376" cy="523220"/>
          </a:xfrm>
          <a:prstGeom prst="rect">
            <a:avLst/>
          </a:prstGeom>
          <a:noFill/>
        </p:spPr>
        <p:txBody>
          <a:bodyPr wrap="square" rtlCol="0">
            <a:spAutoFit/>
          </a:bodyPr>
          <a:lstStyle/>
          <a:p>
            <a:pPr>
              <a:spcAft>
                <a:spcPts val="500"/>
              </a:spcAft>
            </a:pPr>
            <a:r>
              <a:rPr lang="en-US" sz="1400" dirty="0">
                <a:solidFill>
                  <a:schemeClr val="accent6"/>
                </a:solidFill>
              </a:rPr>
              <a:t>There is constant movement – particularly at the slab joints. </a:t>
            </a:r>
          </a:p>
        </p:txBody>
      </p:sp>
      <p:pic>
        <p:nvPicPr>
          <p:cNvPr id="4" name="Picture 3">
            <a:extLst>
              <a:ext uri="{FF2B5EF4-FFF2-40B4-BE49-F238E27FC236}">
                <a16:creationId xmlns:a16="http://schemas.microsoft.com/office/drawing/2014/main" id="{9D2C1855-5796-21D2-4688-030547BD56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900" y="841279"/>
            <a:ext cx="4320000" cy="2830931"/>
          </a:xfrm>
          <a:prstGeom prst="rect">
            <a:avLst/>
          </a:prstGeom>
        </p:spPr>
      </p:pic>
      <p:pic>
        <p:nvPicPr>
          <p:cNvPr id="6" name="Picture 5">
            <a:extLst>
              <a:ext uri="{FF2B5EF4-FFF2-40B4-BE49-F238E27FC236}">
                <a16:creationId xmlns:a16="http://schemas.microsoft.com/office/drawing/2014/main" id="{64A08C0E-2E95-6F66-0BDF-D62E08D647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23849" y="842383"/>
            <a:ext cx="4320000" cy="2830931"/>
          </a:xfrm>
          <a:prstGeom prst="rect">
            <a:avLst/>
          </a:prstGeom>
        </p:spPr>
      </p:pic>
      <p:pic>
        <p:nvPicPr>
          <p:cNvPr id="8" name="Picture 7">
            <a:extLst>
              <a:ext uri="{FF2B5EF4-FFF2-40B4-BE49-F238E27FC236}">
                <a16:creationId xmlns:a16="http://schemas.microsoft.com/office/drawing/2014/main" id="{ED7BFF25-3F8A-144F-1E09-25989D45DCD3}"/>
              </a:ext>
            </a:extLst>
          </p:cNvPr>
          <p:cNvPicPr>
            <a:picLocks noChangeAspect="1"/>
          </p:cNvPicPr>
          <p:nvPr/>
        </p:nvPicPr>
        <p:blipFill>
          <a:blip r:embed="rId4"/>
          <a:stretch>
            <a:fillRect/>
          </a:stretch>
        </p:blipFill>
        <p:spPr>
          <a:xfrm>
            <a:off x="4143896" y="3776852"/>
            <a:ext cx="4320000" cy="1683163"/>
          </a:xfrm>
          <a:prstGeom prst="rect">
            <a:avLst/>
          </a:prstGeom>
        </p:spPr>
      </p:pic>
      <p:sp>
        <p:nvSpPr>
          <p:cNvPr id="9" name="Arrow: Right 8">
            <a:extLst>
              <a:ext uri="{FF2B5EF4-FFF2-40B4-BE49-F238E27FC236}">
                <a16:creationId xmlns:a16="http://schemas.microsoft.com/office/drawing/2014/main" id="{599373A3-C1A7-50F4-07CB-A68D8EE49F26}"/>
              </a:ext>
            </a:extLst>
          </p:cNvPr>
          <p:cNvSpPr/>
          <p:nvPr/>
        </p:nvSpPr>
        <p:spPr>
          <a:xfrm>
            <a:off x="3236626" y="4546425"/>
            <a:ext cx="504056" cy="144016"/>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853566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Towards a long term SR alignment programme</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6" name="TextBox 5">
            <a:extLst>
              <a:ext uri="{FF2B5EF4-FFF2-40B4-BE49-F238E27FC236}">
                <a16:creationId xmlns:a16="http://schemas.microsoft.com/office/drawing/2014/main" id="{5D4ACA2C-5D5E-B1EE-5C66-02B530C3CE41}"/>
              </a:ext>
            </a:extLst>
          </p:cNvPr>
          <p:cNvSpPr txBox="1"/>
          <p:nvPr/>
        </p:nvSpPr>
        <p:spPr>
          <a:xfrm>
            <a:off x="805140" y="1057300"/>
            <a:ext cx="8235300" cy="2952328"/>
          </a:xfrm>
          <a:prstGeom prst="rect">
            <a:avLst/>
          </a:prstGeom>
          <a:noFill/>
        </p:spPr>
        <p:txBody>
          <a:bodyPr wrap="square" lIns="0" tIns="0" rIns="0" bIns="0" rtlCol="0">
            <a:noAutofit/>
          </a:bodyPr>
          <a:lstStyle/>
          <a:p>
            <a:pPr marL="238115" indent="-238115">
              <a:spcAft>
                <a:spcPts val="500"/>
              </a:spcAft>
              <a:buFont typeface="Arial" panose="020B0604020202020204" pitchFamily="34" charset="0"/>
              <a:buChar char="•"/>
            </a:pPr>
            <a:r>
              <a:rPr lang="en-US" sz="1400" dirty="0">
                <a:solidFill>
                  <a:schemeClr val="accent6"/>
                </a:solidFill>
              </a:rPr>
              <a:t>The SR machine was not realigned between November 2019 and December 2025. Over that period, performance slowly degraded. In early 2025, a decision was made to fully realign the machine — the first complete realignment since November 2019.</a:t>
            </a:r>
          </a:p>
          <a:p>
            <a:pPr marL="238115" indent="-238115">
              <a:spcAft>
                <a:spcPts val="500"/>
              </a:spcAft>
              <a:buFont typeface="Arial" panose="020B0604020202020204" pitchFamily="34" charset="0"/>
              <a:buChar char="•"/>
            </a:pPr>
            <a:r>
              <a:rPr lang="en-US" sz="1400" dirty="0">
                <a:solidFill>
                  <a:schemeClr val="accent6"/>
                </a:solidFill>
                <a:cs typeface="Times New Roman" panose="02020603050405020304" pitchFamily="18" charset="0"/>
              </a:rPr>
              <a:t>Overall, w</a:t>
            </a:r>
            <a:r>
              <a:rPr lang="en-US" sz="1400" dirty="0">
                <a:solidFill>
                  <a:schemeClr val="accent6"/>
                </a:solidFill>
                <a:ea typeface="Times New Roman" panose="02020603050405020304" pitchFamily="18" charset="0"/>
                <a:cs typeface="Times New Roman" panose="02020603050405020304" pitchFamily="18" charset="0"/>
              </a:rPr>
              <a:t>e are very satisfied with the results of the realignment campaign, which has translated into enhanced machine performance.</a:t>
            </a:r>
          </a:p>
          <a:p>
            <a:pPr marL="238115" indent="-238115">
              <a:spcAft>
                <a:spcPts val="500"/>
              </a:spcAft>
              <a:buFont typeface="Arial" panose="020B0604020202020204" pitchFamily="34" charset="0"/>
              <a:buChar char="•"/>
            </a:pPr>
            <a:r>
              <a:rPr lang="en-US" sz="1400" dirty="0">
                <a:solidFill>
                  <a:schemeClr val="accent6"/>
                </a:solidFill>
                <a:ea typeface="Times New Roman" panose="02020603050405020304" pitchFamily="18" charset="0"/>
                <a:cs typeface="Times New Roman" panose="02020603050405020304" pitchFamily="18" charset="0"/>
              </a:rPr>
              <a:t>Initially, we were concerned that the jacks might have issues because they had not been moved since November 2019. This concern proved unfounded. Aside from a few well-understood problems (fewer than 50), the jacks performed very well over several thousand movements, </a:t>
            </a:r>
            <a:r>
              <a:rPr lang="en-US" sz="1400" b="1" dirty="0">
                <a:solidFill>
                  <a:schemeClr val="accent6"/>
                </a:solidFill>
                <a:ea typeface="Times New Roman" panose="02020603050405020304" pitchFamily="18" charset="0"/>
                <a:cs typeface="Times New Roman" panose="02020603050405020304" pitchFamily="18" charset="0"/>
              </a:rPr>
              <a:t>opening the possibility of more frequent realignment</a:t>
            </a:r>
            <a:r>
              <a:rPr lang="en-US" sz="1400" dirty="0">
                <a:solidFill>
                  <a:schemeClr val="accent6"/>
                </a:solidFill>
                <a:ea typeface="Times New Roman" panose="02020603050405020304" pitchFamily="18" charset="0"/>
                <a:cs typeface="Times New Roman" panose="02020603050405020304" pitchFamily="18" charset="0"/>
              </a:rPr>
              <a:t>.</a:t>
            </a:r>
          </a:p>
          <a:p>
            <a:pPr marL="238115" indent="-238115">
              <a:spcAft>
                <a:spcPts val="500"/>
              </a:spcAft>
              <a:buFont typeface="Arial" panose="020B0604020202020204" pitchFamily="34" charset="0"/>
              <a:buChar char="•"/>
            </a:pPr>
            <a:r>
              <a:rPr lang="en-US" sz="1400" dirty="0">
                <a:solidFill>
                  <a:schemeClr val="accent6"/>
                </a:solidFill>
                <a:ea typeface="Times New Roman" panose="02020603050405020304" pitchFamily="18" charset="0"/>
                <a:cs typeface="Times New Roman" panose="02020603050405020304" pitchFamily="18" charset="0"/>
              </a:rPr>
              <a:t>However, the realignment placed a heavy burden on the survey and alignment group and significantly disrupted other shutdown activities. There were also concerns about potential negative impacts on beamlines, front ends, insertion devices, and the vacuum system. </a:t>
            </a:r>
          </a:p>
        </p:txBody>
      </p:sp>
      <p:sp>
        <p:nvSpPr>
          <p:cNvPr id="7" name="TextBox 6">
            <a:extLst>
              <a:ext uri="{FF2B5EF4-FFF2-40B4-BE49-F238E27FC236}">
                <a16:creationId xmlns:a16="http://schemas.microsoft.com/office/drawing/2014/main" id="{C106D8BD-AE02-E77F-316E-6F8B2CF597CB}"/>
              </a:ext>
            </a:extLst>
          </p:cNvPr>
          <p:cNvSpPr txBox="1"/>
          <p:nvPr/>
        </p:nvSpPr>
        <p:spPr>
          <a:xfrm>
            <a:off x="3032195" y="4153644"/>
            <a:ext cx="6935419" cy="461665"/>
          </a:xfrm>
          <a:prstGeom prst="rect">
            <a:avLst/>
          </a:prstGeom>
          <a:noFill/>
        </p:spPr>
        <p:txBody>
          <a:bodyPr wrap="square" rtlCol="0">
            <a:spAutoFit/>
          </a:bodyPr>
          <a:lstStyle/>
          <a:p>
            <a:r>
              <a:rPr lang="en-US" sz="1200" i="1" dirty="0">
                <a:solidFill>
                  <a:schemeClr val="accent6"/>
                </a:solidFill>
              </a:rPr>
              <a:t>Ultimately our goal is to realign the machine while minimizing impacts on beamlines and overall machine operation, particularly during the shutdowns.…</a:t>
            </a:r>
          </a:p>
        </p:txBody>
      </p:sp>
    </p:spTree>
    <p:extLst>
      <p:ext uri="{BB962C8B-B14F-4D97-AF65-F5344CB8AC3E}">
        <p14:creationId xmlns:p14="http://schemas.microsoft.com/office/powerpoint/2010/main" val="1094816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February 2026 SR Realignment proposal</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3" name="TextBox 2">
            <a:extLst>
              <a:ext uri="{FF2B5EF4-FFF2-40B4-BE49-F238E27FC236}">
                <a16:creationId xmlns:a16="http://schemas.microsoft.com/office/drawing/2014/main" id="{E13B62B9-F8D6-93DE-5A50-5B8BA9B003CC}"/>
              </a:ext>
            </a:extLst>
          </p:cNvPr>
          <p:cNvSpPr txBox="1"/>
          <p:nvPr/>
        </p:nvSpPr>
        <p:spPr>
          <a:xfrm>
            <a:off x="819986" y="1422182"/>
            <a:ext cx="4274503" cy="323165"/>
          </a:xfrm>
          <a:prstGeom prst="rect">
            <a:avLst/>
          </a:prstGeom>
          <a:noFill/>
        </p:spPr>
        <p:txBody>
          <a:bodyPr wrap="none" rtlCol="0">
            <a:spAutoFit/>
          </a:bodyPr>
          <a:lstStyle/>
          <a:p>
            <a:r>
              <a:rPr lang="en-US" sz="1500" dirty="0">
                <a:solidFill>
                  <a:schemeClr val="accent6"/>
                </a:solidFill>
              </a:rPr>
              <a:t>A proposal for long term realignment was made:</a:t>
            </a:r>
          </a:p>
        </p:txBody>
      </p:sp>
      <p:sp>
        <p:nvSpPr>
          <p:cNvPr id="4" name="TextBox 3">
            <a:extLst>
              <a:ext uri="{FF2B5EF4-FFF2-40B4-BE49-F238E27FC236}">
                <a16:creationId xmlns:a16="http://schemas.microsoft.com/office/drawing/2014/main" id="{6CF09650-E509-B52A-01BC-BEE7464A79CA}"/>
              </a:ext>
            </a:extLst>
          </p:cNvPr>
          <p:cNvSpPr txBox="1"/>
          <p:nvPr/>
        </p:nvSpPr>
        <p:spPr>
          <a:xfrm>
            <a:off x="1105031" y="1827996"/>
            <a:ext cx="8140570" cy="1513235"/>
          </a:xfrm>
          <a:prstGeom prst="rect">
            <a:avLst/>
          </a:prstGeom>
          <a:noFill/>
        </p:spPr>
        <p:txBody>
          <a:bodyPr wrap="square" rtlCol="0">
            <a:spAutoFit/>
          </a:bodyPr>
          <a:lstStyle/>
          <a:p>
            <a:pPr>
              <a:spcAft>
                <a:spcPts val="500"/>
              </a:spcAft>
            </a:pPr>
            <a:r>
              <a:rPr lang="en-US" sz="1400" dirty="0">
                <a:solidFill>
                  <a:schemeClr val="accent6"/>
                </a:solidFill>
              </a:rPr>
              <a:t>Perform vertical realignment at the start of each shutdown during the radiation check, before tunnel access. We can do this because the jack adjustment is reliable and takes less than 30 minutes. Movements will be based on the HLS.</a:t>
            </a:r>
          </a:p>
          <a:p>
            <a:pPr>
              <a:spcAft>
                <a:spcPts val="500"/>
              </a:spcAft>
            </a:pPr>
            <a:r>
              <a:rPr lang="en-US" sz="1400" dirty="0">
                <a:solidFill>
                  <a:schemeClr val="accent6"/>
                </a:solidFill>
              </a:rPr>
              <a:t>The survey will be made as it is done now on the first afternoon of the shutdown. </a:t>
            </a:r>
          </a:p>
          <a:p>
            <a:pPr>
              <a:spcAft>
                <a:spcPts val="500"/>
              </a:spcAft>
            </a:pPr>
            <a:r>
              <a:rPr lang="en-US" sz="1400" dirty="0">
                <a:solidFill>
                  <a:schemeClr val="accent6"/>
                </a:solidFill>
              </a:rPr>
              <a:t>Correct the largest horizontal misalignments (e.g., N selected cells) during an evening shift, outside bakeout zones, with a rapid control survey of the adjusted areas.</a:t>
            </a:r>
          </a:p>
        </p:txBody>
      </p:sp>
    </p:spTree>
    <p:extLst>
      <p:ext uri="{BB962C8B-B14F-4D97-AF65-F5344CB8AC3E}">
        <p14:creationId xmlns:p14="http://schemas.microsoft.com/office/powerpoint/2010/main" val="26606536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Then there was an Event in the ID23 straight section on 11/02/2026</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7" name="Picture 6">
            <a:extLst>
              <a:ext uri="{FF2B5EF4-FFF2-40B4-BE49-F238E27FC236}">
                <a16:creationId xmlns:a16="http://schemas.microsoft.com/office/drawing/2014/main" id="{22E5689E-BA88-312D-935E-3FDE0EC9564C}"/>
              </a:ext>
            </a:extLst>
          </p:cNvPr>
          <p:cNvPicPr>
            <a:picLocks noChangeAspect="1"/>
          </p:cNvPicPr>
          <p:nvPr/>
        </p:nvPicPr>
        <p:blipFill>
          <a:blip r:embed="rId2"/>
          <a:stretch>
            <a:fillRect/>
          </a:stretch>
        </p:blipFill>
        <p:spPr>
          <a:xfrm>
            <a:off x="808003" y="622800"/>
            <a:ext cx="6027388" cy="1260000"/>
          </a:xfrm>
          <a:prstGeom prst="rect">
            <a:avLst/>
          </a:prstGeom>
        </p:spPr>
      </p:pic>
      <p:sp>
        <p:nvSpPr>
          <p:cNvPr id="8" name="TextBox 7">
            <a:extLst>
              <a:ext uri="{FF2B5EF4-FFF2-40B4-BE49-F238E27FC236}">
                <a16:creationId xmlns:a16="http://schemas.microsoft.com/office/drawing/2014/main" id="{814FC623-B5FA-85FD-6A65-E60938F81BDF}"/>
              </a:ext>
            </a:extLst>
          </p:cNvPr>
          <p:cNvSpPr txBox="1"/>
          <p:nvPr/>
        </p:nvSpPr>
        <p:spPr>
          <a:xfrm>
            <a:off x="1695624" y="1882662"/>
            <a:ext cx="6936296" cy="587340"/>
          </a:xfrm>
          <a:prstGeom prst="rect">
            <a:avLst/>
          </a:prstGeom>
          <a:noFill/>
        </p:spPr>
        <p:txBody>
          <a:bodyPr wrap="square" rtlCol="0">
            <a:spAutoFit/>
          </a:bodyPr>
          <a:lstStyle/>
          <a:p>
            <a:pPr>
              <a:spcAft>
                <a:spcPts val="500"/>
              </a:spcAft>
            </a:pPr>
            <a:r>
              <a:rPr lang="en-US" sz="1400" dirty="0">
                <a:solidFill>
                  <a:schemeClr val="accent6"/>
                </a:solidFill>
              </a:rPr>
              <a:t>Recall, the event in November 2023 linked to the river?</a:t>
            </a:r>
          </a:p>
          <a:p>
            <a:pPr>
              <a:spcAft>
                <a:spcPts val="500"/>
              </a:spcAft>
            </a:pPr>
            <a:r>
              <a:rPr lang="en-US" sz="1400" dirty="0">
                <a:solidFill>
                  <a:schemeClr val="accent6"/>
                </a:solidFill>
              </a:rPr>
              <a:t>A similar event was recorded in February 2026 in the ID23 straight section</a:t>
            </a:r>
          </a:p>
        </p:txBody>
      </p:sp>
      <p:pic>
        <p:nvPicPr>
          <p:cNvPr id="10" name="Picture 9">
            <a:extLst>
              <a:ext uri="{FF2B5EF4-FFF2-40B4-BE49-F238E27FC236}">
                <a16:creationId xmlns:a16="http://schemas.microsoft.com/office/drawing/2014/main" id="{CA695080-7113-0D95-0EAE-6D654AD5FE3A}"/>
              </a:ext>
            </a:extLst>
          </p:cNvPr>
          <p:cNvPicPr>
            <a:picLocks noChangeAspect="1"/>
          </p:cNvPicPr>
          <p:nvPr/>
        </p:nvPicPr>
        <p:blipFill>
          <a:blip r:embed="rId3"/>
          <a:stretch>
            <a:fillRect/>
          </a:stretch>
        </p:blipFill>
        <p:spPr>
          <a:xfrm>
            <a:off x="5512488" y="2497460"/>
            <a:ext cx="3960000" cy="2832925"/>
          </a:xfrm>
          <a:prstGeom prst="rect">
            <a:avLst/>
          </a:prstGeom>
        </p:spPr>
      </p:pic>
      <p:pic>
        <p:nvPicPr>
          <p:cNvPr id="12" name="Picture 11">
            <a:extLst>
              <a:ext uri="{FF2B5EF4-FFF2-40B4-BE49-F238E27FC236}">
                <a16:creationId xmlns:a16="http://schemas.microsoft.com/office/drawing/2014/main" id="{E8952ED2-66A4-04AC-7559-CDF0CC33E9F3}"/>
              </a:ext>
            </a:extLst>
          </p:cNvPr>
          <p:cNvPicPr>
            <a:picLocks noChangeAspect="1"/>
          </p:cNvPicPr>
          <p:nvPr/>
        </p:nvPicPr>
        <p:blipFill>
          <a:blip r:embed="rId4"/>
          <a:stretch>
            <a:fillRect/>
          </a:stretch>
        </p:blipFill>
        <p:spPr>
          <a:xfrm>
            <a:off x="615944" y="2527699"/>
            <a:ext cx="3960000" cy="2767644"/>
          </a:xfrm>
          <a:prstGeom prst="rect">
            <a:avLst/>
          </a:prstGeom>
        </p:spPr>
      </p:pic>
    </p:spTree>
    <p:extLst>
      <p:ext uri="{BB962C8B-B14F-4D97-AF65-F5344CB8AC3E}">
        <p14:creationId xmlns:p14="http://schemas.microsoft.com/office/powerpoint/2010/main" val="11939402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Realignment C21 to C25 in the May 2026 shutdown</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3" name="Picture 2">
            <a:extLst>
              <a:ext uri="{FF2B5EF4-FFF2-40B4-BE49-F238E27FC236}">
                <a16:creationId xmlns:a16="http://schemas.microsoft.com/office/drawing/2014/main" id="{223B97A3-168A-D981-9675-CA03067B4525}"/>
              </a:ext>
            </a:extLst>
          </p:cNvPr>
          <p:cNvPicPr>
            <a:picLocks noChangeAspect="1"/>
          </p:cNvPicPr>
          <p:nvPr/>
        </p:nvPicPr>
        <p:blipFill>
          <a:blip r:embed="rId2"/>
          <a:stretch>
            <a:fillRect/>
          </a:stretch>
        </p:blipFill>
        <p:spPr>
          <a:xfrm>
            <a:off x="808003" y="622800"/>
            <a:ext cx="6027388" cy="1260000"/>
          </a:xfrm>
          <a:prstGeom prst="rect">
            <a:avLst/>
          </a:prstGeom>
        </p:spPr>
      </p:pic>
      <p:sp>
        <p:nvSpPr>
          <p:cNvPr id="4" name="TextBox 3">
            <a:extLst>
              <a:ext uri="{FF2B5EF4-FFF2-40B4-BE49-F238E27FC236}">
                <a16:creationId xmlns:a16="http://schemas.microsoft.com/office/drawing/2014/main" id="{00DC0701-BDA3-3929-06E0-0E81F9EAE364}"/>
              </a:ext>
            </a:extLst>
          </p:cNvPr>
          <p:cNvSpPr txBox="1"/>
          <p:nvPr/>
        </p:nvSpPr>
        <p:spPr>
          <a:xfrm>
            <a:off x="1119560" y="1882662"/>
            <a:ext cx="8496944" cy="307777"/>
          </a:xfrm>
          <a:prstGeom prst="rect">
            <a:avLst/>
          </a:prstGeom>
          <a:noFill/>
        </p:spPr>
        <p:txBody>
          <a:bodyPr wrap="square" rtlCol="0">
            <a:spAutoFit/>
          </a:bodyPr>
          <a:lstStyle/>
          <a:p>
            <a:pPr>
              <a:spcAft>
                <a:spcPts val="500"/>
              </a:spcAft>
            </a:pPr>
            <a:r>
              <a:rPr lang="en-US" sz="1400" dirty="0">
                <a:solidFill>
                  <a:srgbClr val="00B0F0"/>
                </a:solidFill>
              </a:rPr>
              <a:t>This event led us to successfully test the proposed realignment scenario during the May 2026 shutdown…</a:t>
            </a:r>
          </a:p>
        </p:txBody>
      </p:sp>
      <p:pic>
        <p:nvPicPr>
          <p:cNvPr id="6" name="Picture 5">
            <a:extLst>
              <a:ext uri="{FF2B5EF4-FFF2-40B4-BE49-F238E27FC236}">
                <a16:creationId xmlns:a16="http://schemas.microsoft.com/office/drawing/2014/main" id="{D1BB942D-1E83-2220-66A6-2D9B61874194}"/>
              </a:ext>
            </a:extLst>
          </p:cNvPr>
          <p:cNvPicPr>
            <a:picLocks noChangeAspect="1"/>
          </p:cNvPicPr>
          <p:nvPr/>
        </p:nvPicPr>
        <p:blipFill>
          <a:blip r:embed="rId3"/>
          <a:stretch>
            <a:fillRect/>
          </a:stretch>
        </p:blipFill>
        <p:spPr>
          <a:xfrm>
            <a:off x="5296504" y="2266044"/>
            <a:ext cx="4320000" cy="3132314"/>
          </a:xfrm>
          <a:prstGeom prst="rect">
            <a:avLst/>
          </a:prstGeom>
        </p:spPr>
      </p:pic>
      <p:pic>
        <p:nvPicPr>
          <p:cNvPr id="7" name="Picture 6">
            <a:extLst>
              <a:ext uri="{FF2B5EF4-FFF2-40B4-BE49-F238E27FC236}">
                <a16:creationId xmlns:a16="http://schemas.microsoft.com/office/drawing/2014/main" id="{09709E33-7F5B-B9DF-D90A-7C941021A109}"/>
              </a:ext>
            </a:extLst>
          </p:cNvPr>
          <p:cNvPicPr>
            <a:picLocks noChangeAspect="1"/>
          </p:cNvPicPr>
          <p:nvPr/>
        </p:nvPicPr>
        <p:blipFill>
          <a:blip r:embed="rId4"/>
          <a:stretch>
            <a:fillRect/>
          </a:stretch>
        </p:blipFill>
        <p:spPr>
          <a:xfrm>
            <a:off x="471488" y="2230463"/>
            <a:ext cx="4320000" cy="3132304"/>
          </a:xfrm>
          <a:prstGeom prst="rect">
            <a:avLst/>
          </a:prstGeom>
        </p:spPr>
      </p:pic>
      <p:sp>
        <p:nvSpPr>
          <p:cNvPr id="8" name="Rectangle: Rounded Corners 7">
            <a:extLst>
              <a:ext uri="{FF2B5EF4-FFF2-40B4-BE49-F238E27FC236}">
                <a16:creationId xmlns:a16="http://schemas.microsoft.com/office/drawing/2014/main" id="{67C44065-9FAB-EF28-7ACF-BB06BB138CF5}"/>
              </a:ext>
            </a:extLst>
          </p:cNvPr>
          <p:cNvSpPr/>
          <p:nvPr/>
        </p:nvSpPr>
        <p:spPr>
          <a:xfrm>
            <a:off x="3207792" y="3217540"/>
            <a:ext cx="576064" cy="617612"/>
          </a:xfrm>
          <a:prstGeom prst="round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19C09223-C457-2442-9C1C-25114F5E2084}"/>
              </a:ext>
            </a:extLst>
          </p:cNvPr>
          <p:cNvSpPr/>
          <p:nvPr/>
        </p:nvSpPr>
        <p:spPr>
          <a:xfrm>
            <a:off x="8032328" y="3289548"/>
            <a:ext cx="576064" cy="617612"/>
          </a:xfrm>
          <a:prstGeom prst="roundRect">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23999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No realignment was made during the summer shutdown</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6" name="Picture 5">
            <a:extLst>
              <a:ext uri="{FF2B5EF4-FFF2-40B4-BE49-F238E27FC236}">
                <a16:creationId xmlns:a16="http://schemas.microsoft.com/office/drawing/2014/main" id="{2DE1AFC4-3C3F-AFA1-202E-57A6241EF272}"/>
              </a:ext>
            </a:extLst>
          </p:cNvPr>
          <p:cNvPicPr>
            <a:picLocks noChangeAspect="1"/>
          </p:cNvPicPr>
          <p:nvPr/>
        </p:nvPicPr>
        <p:blipFill>
          <a:blip r:embed="rId2"/>
          <a:stretch>
            <a:fillRect/>
          </a:stretch>
        </p:blipFill>
        <p:spPr>
          <a:xfrm>
            <a:off x="200000" y="841278"/>
            <a:ext cx="4860000" cy="3523840"/>
          </a:xfrm>
          <a:prstGeom prst="rect">
            <a:avLst/>
          </a:prstGeom>
        </p:spPr>
      </p:pic>
      <p:pic>
        <p:nvPicPr>
          <p:cNvPr id="7" name="Picture 6">
            <a:extLst>
              <a:ext uri="{FF2B5EF4-FFF2-40B4-BE49-F238E27FC236}">
                <a16:creationId xmlns:a16="http://schemas.microsoft.com/office/drawing/2014/main" id="{48AAA080-3A8A-A409-63A0-2A664E628C81}"/>
              </a:ext>
            </a:extLst>
          </p:cNvPr>
          <p:cNvPicPr>
            <a:picLocks noChangeAspect="1"/>
          </p:cNvPicPr>
          <p:nvPr/>
        </p:nvPicPr>
        <p:blipFill>
          <a:blip r:embed="rId3"/>
          <a:stretch>
            <a:fillRect/>
          </a:stretch>
        </p:blipFill>
        <p:spPr>
          <a:xfrm>
            <a:off x="5100002" y="769268"/>
            <a:ext cx="4860000" cy="3523840"/>
          </a:xfrm>
          <a:prstGeom prst="rect">
            <a:avLst/>
          </a:prstGeom>
        </p:spPr>
      </p:pic>
      <p:sp>
        <p:nvSpPr>
          <p:cNvPr id="8" name="TextBox 7">
            <a:extLst>
              <a:ext uri="{FF2B5EF4-FFF2-40B4-BE49-F238E27FC236}">
                <a16:creationId xmlns:a16="http://schemas.microsoft.com/office/drawing/2014/main" id="{DB7F4E93-8F01-A615-7252-F8BDBB168E69}"/>
              </a:ext>
            </a:extLst>
          </p:cNvPr>
          <p:cNvSpPr txBox="1"/>
          <p:nvPr/>
        </p:nvSpPr>
        <p:spPr>
          <a:xfrm>
            <a:off x="1407592" y="4676487"/>
            <a:ext cx="8208912" cy="307777"/>
          </a:xfrm>
          <a:prstGeom prst="rect">
            <a:avLst/>
          </a:prstGeom>
          <a:noFill/>
        </p:spPr>
        <p:txBody>
          <a:bodyPr wrap="square" rtlCol="0">
            <a:spAutoFit/>
          </a:bodyPr>
          <a:lstStyle/>
          <a:p>
            <a:pPr>
              <a:spcAft>
                <a:spcPts val="500"/>
              </a:spcAft>
            </a:pPr>
            <a:r>
              <a:rPr lang="en-US" sz="1400" dirty="0">
                <a:solidFill>
                  <a:srgbClr val="00B0F0"/>
                </a:solidFill>
              </a:rPr>
              <a:t>However, one can ask: is the February 2026 realignment proposal the right one? It is not convincing!</a:t>
            </a:r>
          </a:p>
        </p:txBody>
      </p:sp>
    </p:spTree>
    <p:extLst>
      <p:ext uri="{BB962C8B-B14F-4D97-AF65-F5344CB8AC3E}">
        <p14:creationId xmlns:p14="http://schemas.microsoft.com/office/powerpoint/2010/main" val="3134839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F803B-BFC2-898A-A9EB-091A799B5D36}"/>
              </a:ext>
            </a:extLst>
          </p:cNvPr>
          <p:cNvSpPr>
            <a:spLocks noGrp="1"/>
          </p:cNvSpPr>
          <p:nvPr>
            <p:ph type="title"/>
          </p:nvPr>
        </p:nvSpPr>
        <p:spPr/>
        <p:txBody>
          <a:bodyPr/>
          <a:lstStyle/>
          <a:p>
            <a:r>
              <a:rPr lang="en-US" dirty="0"/>
              <a:t>Machine smoothing January to July 2026</a:t>
            </a:r>
          </a:p>
        </p:txBody>
      </p:sp>
      <p:sp>
        <p:nvSpPr>
          <p:cNvPr id="3" name="Footer Placeholder 2">
            <a:extLst>
              <a:ext uri="{FF2B5EF4-FFF2-40B4-BE49-F238E27FC236}">
                <a16:creationId xmlns:a16="http://schemas.microsoft.com/office/drawing/2014/main" id="{0A882916-BB41-91A7-DC6B-6118ACC0C7B1}"/>
              </a:ext>
            </a:extLst>
          </p:cNvPr>
          <p:cNvSpPr>
            <a:spLocks noGrp="1"/>
          </p:cNvSpPr>
          <p:nvPr>
            <p:ph type="ftr" sz="quarter" idx="12"/>
          </p:nvPr>
        </p:nvSpPr>
        <p:spPr/>
        <p:txBody>
          <a:bodyPr/>
          <a:lstStyle/>
          <a:p>
            <a:r>
              <a:rPr lang="en-US" noProof="0"/>
              <a:t>IWAA 2026 KEK, Tsukuba Japan, 5-9 Oct 2026 - The ESRF SR Realignment Campaign</a:t>
            </a:r>
          </a:p>
        </p:txBody>
      </p:sp>
      <p:graphicFrame>
        <p:nvGraphicFramePr>
          <p:cNvPr id="4" name="Table 3">
            <a:extLst>
              <a:ext uri="{FF2B5EF4-FFF2-40B4-BE49-F238E27FC236}">
                <a16:creationId xmlns:a16="http://schemas.microsoft.com/office/drawing/2014/main" id="{E3666C80-7EB3-1E62-5797-C141558C42A1}"/>
              </a:ext>
            </a:extLst>
          </p:cNvPr>
          <p:cNvGraphicFramePr>
            <a:graphicFrameLocks noGrp="1"/>
          </p:cNvGraphicFramePr>
          <p:nvPr>
            <p:extLst>
              <p:ext uri="{D42A27DB-BD31-4B8C-83A1-F6EECF244321}">
                <p14:modId xmlns:p14="http://schemas.microsoft.com/office/powerpoint/2010/main" val="1098788715"/>
              </p:ext>
            </p:extLst>
          </p:nvPr>
        </p:nvGraphicFramePr>
        <p:xfrm>
          <a:off x="808000" y="1057300"/>
          <a:ext cx="8499935" cy="2386840"/>
        </p:xfrm>
        <a:graphic>
          <a:graphicData uri="http://schemas.openxmlformats.org/drawingml/2006/table">
            <a:tbl>
              <a:tblPr firstRow="1" bandRow="1">
                <a:tableStyleId>{5C22544A-7EE6-4342-B048-85BDC9FD1C3A}</a:tableStyleId>
              </a:tblPr>
              <a:tblGrid>
                <a:gridCol w="2019935">
                  <a:extLst>
                    <a:ext uri="{9D8B030D-6E8A-4147-A177-3AD203B41FA5}">
                      <a16:colId xmlns:a16="http://schemas.microsoft.com/office/drawing/2014/main" val="1204200383"/>
                    </a:ext>
                  </a:extLst>
                </a:gridCol>
                <a:gridCol w="1620000">
                  <a:extLst>
                    <a:ext uri="{9D8B030D-6E8A-4147-A177-3AD203B41FA5}">
                      <a16:colId xmlns:a16="http://schemas.microsoft.com/office/drawing/2014/main" val="1978565701"/>
                    </a:ext>
                  </a:extLst>
                </a:gridCol>
                <a:gridCol w="1620000">
                  <a:extLst>
                    <a:ext uri="{9D8B030D-6E8A-4147-A177-3AD203B41FA5}">
                      <a16:colId xmlns:a16="http://schemas.microsoft.com/office/drawing/2014/main" val="656507266"/>
                    </a:ext>
                  </a:extLst>
                </a:gridCol>
                <a:gridCol w="1620000">
                  <a:extLst>
                    <a:ext uri="{9D8B030D-6E8A-4147-A177-3AD203B41FA5}">
                      <a16:colId xmlns:a16="http://schemas.microsoft.com/office/drawing/2014/main" val="3446266727"/>
                    </a:ext>
                  </a:extLst>
                </a:gridCol>
                <a:gridCol w="1620000">
                  <a:extLst>
                    <a:ext uri="{9D8B030D-6E8A-4147-A177-3AD203B41FA5}">
                      <a16:colId xmlns:a16="http://schemas.microsoft.com/office/drawing/2014/main" val="3316858184"/>
                    </a:ext>
                  </a:extLst>
                </a:gridCol>
              </a:tblGrid>
              <a:tr h="370840">
                <a:tc>
                  <a:txBody>
                    <a:bodyPr/>
                    <a:lstStyle/>
                    <a:p>
                      <a:endParaRPr lang="en-US" sz="1400" dirty="0"/>
                    </a:p>
                  </a:txBody>
                  <a:tcPr/>
                </a:tc>
                <a:tc>
                  <a:txBody>
                    <a:bodyPr/>
                    <a:lstStyle/>
                    <a:p>
                      <a:pPr algn="ctr"/>
                      <a:r>
                        <a:rPr lang="en-US" sz="1400" dirty="0" err="1"/>
                        <a:t>dR</a:t>
                      </a:r>
                      <a:r>
                        <a:rPr lang="en-US" sz="1400" dirty="0"/>
                        <a:t> [µm]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err="1"/>
                        <a:t>ddR</a:t>
                      </a:r>
                      <a:r>
                        <a:rPr lang="en-US" sz="1400" dirty="0"/>
                        <a:t> [µm]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err="1"/>
                        <a:t>dZ</a:t>
                      </a:r>
                      <a:r>
                        <a:rPr lang="en-US" sz="1400" dirty="0"/>
                        <a:t> [µm]</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err="1"/>
                        <a:t>ddZ</a:t>
                      </a:r>
                      <a:r>
                        <a:rPr lang="en-US" sz="1400" dirty="0"/>
                        <a:t> [µm]</a:t>
                      </a:r>
                    </a:p>
                  </a:txBody>
                  <a:tcPr/>
                </a:tc>
                <a:extLst>
                  <a:ext uri="{0D108BD9-81ED-4DB2-BD59-A6C34878D82A}">
                    <a16:rowId xmlns:a16="http://schemas.microsoft.com/office/drawing/2014/main" val="2308872653"/>
                  </a:ext>
                </a:extLst>
              </a:tr>
              <a:tr h="504000">
                <a:tc>
                  <a:txBody>
                    <a:bodyPr/>
                    <a:lstStyle/>
                    <a:p>
                      <a:r>
                        <a:rPr lang="en-US" sz="1400" dirty="0"/>
                        <a:t>Jan 2026</a:t>
                      </a:r>
                    </a:p>
                  </a:txBody>
                  <a:tcPr anchor="ctr"/>
                </a:tc>
                <a:tc>
                  <a:txBody>
                    <a:bodyPr/>
                    <a:lstStyle/>
                    <a:p>
                      <a:pPr algn="ctr"/>
                      <a:r>
                        <a:rPr lang="en-US" sz="1400" dirty="0"/>
                        <a:t>31 (</a:t>
                      </a:r>
                      <a:r>
                        <a:rPr lang="en-US" sz="1400" i="1" dirty="0"/>
                        <a:t>24</a:t>
                      </a:r>
                      <a:r>
                        <a:rPr lang="en-US" sz="1400" dirty="0"/>
                        <a:t>)</a:t>
                      </a:r>
                    </a:p>
                  </a:txBody>
                  <a:tcPr anchor="ctr"/>
                </a:tc>
                <a:tc>
                  <a:txBody>
                    <a:bodyPr/>
                    <a:lstStyle/>
                    <a:p>
                      <a:pPr algn="ctr"/>
                      <a:endParaRPr lang="en-US" sz="1400" dirty="0"/>
                    </a:p>
                  </a:txBody>
                  <a:tcPr anchor="ctr"/>
                </a:tc>
                <a:tc>
                  <a:txBody>
                    <a:bodyPr/>
                    <a:lstStyle/>
                    <a:p>
                      <a:pPr algn="ctr"/>
                      <a:r>
                        <a:rPr lang="en-US" sz="1400" dirty="0"/>
                        <a:t>27 (</a:t>
                      </a:r>
                      <a:r>
                        <a:rPr lang="en-US" sz="1400" i="1" dirty="0"/>
                        <a:t>24</a:t>
                      </a:r>
                      <a:r>
                        <a:rPr lang="en-US" sz="1400" dirty="0"/>
                        <a:t>)</a:t>
                      </a:r>
                    </a:p>
                  </a:txBody>
                  <a:tcPr anchor="ctr"/>
                </a:tc>
                <a:tc>
                  <a:txBody>
                    <a:bodyPr/>
                    <a:lstStyle/>
                    <a:p>
                      <a:pPr algn="ctr"/>
                      <a:endParaRPr lang="en-US" sz="1400" dirty="0"/>
                    </a:p>
                  </a:txBody>
                  <a:tcPr anchor="ctr"/>
                </a:tc>
                <a:extLst>
                  <a:ext uri="{0D108BD9-81ED-4DB2-BD59-A6C34878D82A}">
                    <a16:rowId xmlns:a16="http://schemas.microsoft.com/office/drawing/2014/main" val="4045419470"/>
                  </a:ext>
                </a:extLst>
              </a:tr>
              <a:tr h="504000">
                <a:tc>
                  <a:txBody>
                    <a:bodyPr/>
                    <a:lstStyle/>
                    <a:p>
                      <a:r>
                        <a:rPr lang="en-US" sz="1400" dirty="0"/>
                        <a:t>Mar 2026</a:t>
                      </a:r>
                    </a:p>
                  </a:txBody>
                  <a:tcPr anchor="ctr"/>
                </a:tc>
                <a:tc>
                  <a:txBody>
                    <a:bodyPr/>
                    <a:lstStyle/>
                    <a:p>
                      <a:pPr algn="ctr"/>
                      <a:r>
                        <a:rPr lang="en-US" sz="1400" dirty="0"/>
                        <a:t>54</a:t>
                      </a:r>
                    </a:p>
                  </a:txBody>
                  <a:tcPr anchor="ctr"/>
                </a:tc>
                <a:tc>
                  <a:txBody>
                    <a:bodyPr/>
                    <a:lstStyle/>
                    <a:p>
                      <a:pPr algn="ctr"/>
                      <a:r>
                        <a:rPr lang="en-US" sz="1400" dirty="0"/>
                        <a:t>23</a:t>
                      </a:r>
                    </a:p>
                  </a:txBody>
                  <a:tcPr anchor="ctr"/>
                </a:tc>
                <a:tc>
                  <a:txBody>
                    <a:bodyPr/>
                    <a:lstStyle/>
                    <a:p>
                      <a:pPr algn="ctr"/>
                      <a:r>
                        <a:rPr lang="en-US" sz="1400" dirty="0"/>
                        <a:t>60</a:t>
                      </a:r>
                    </a:p>
                  </a:txBody>
                  <a:tcPr anchor="ctr"/>
                </a:tc>
                <a:tc>
                  <a:txBody>
                    <a:bodyPr/>
                    <a:lstStyle/>
                    <a:p>
                      <a:pPr algn="ctr"/>
                      <a:r>
                        <a:rPr lang="en-US" sz="1400" dirty="0"/>
                        <a:t>33</a:t>
                      </a:r>
                    </a:p>
                  </a:txBody>
                  <a:tcPr anchor="ctr"/>
                </a:tc>
                <a:extLst>
                  <a:ext uri="{0D108BD9-81ED-4DB2-BD59-A6C34878D82A}">
                    <a16:rowId xmlns:a16="http://schemas.microsoft.com/office/drawing/2014/main" val="1204006045"/>
                  </a:ext>
                </a:extLst>
              </a:tr>
              <a:tr h="504000">
                <a:tc>
                  <a:txBody>
                    <a:bodyPr/>
                    <a:lstStyle/>
                    <a:p>
                      <a:r>
                        <a:rPr lang="en-US" sz="1400" dirty="0"/>
                        <a:t>May 2026 </a:t>
                      </a:r>
                    </a:p>
                    <a:p>
                      <a:r>
                        <a:rPr lang="en-US" sz="1200" i="1" dirty="0"/>
                        <a:t>after C2-25 realignment</a:t>
                      </a:r>
                    </a:p>
                  </a:txBody>
                  <a:tcPr anchor="ctr"/>
                </a:tc>
                <a:tc>
                  <a:txBody>
                    <a:bodyPr/>
                    <a:lstStyle/>
                    <a:p>
                      <a:pPr algn="ctr"/>
                      <a:r>
                        <a:rPr lang="en-US" sz="1400" dirty="0"/>
                        <a:t>56</a:t>
                      </a:r>
                    </a:p>
                  </a:txBody>
                  <a:tcPr anchor="ctr"/>
                </a:tc>
                <a:tc>
                  <a:txBody>
                    <a:bodyPr/>
                    <a:lstStyle/>
                    <a:p>
                      <a:pPr algn="ctr"/>
                      <a:r>
                        <a:rPr lang="en-US" sz="1400" dirty="0"/>
                        <a:t>2</a:t>
                      </a:r>
                    </a:p>
                  </a:txBody>
                  <a:tcPr anchor="ctr"/>
                </a:tc>
                <a:tc>
                  <a:txBody>
                    <a:bodyPr/>
                    <a:lstStyle/>
                    <a:p>
                      <a:pPr algn="ctr"/>
                      <a:r>
                        <a:rPr lang="en-US" sz="1400" dirty="0"/>
                        <a:t>67</a:t>
                      </a:r>
                    </a:p>
                  </a:txBody>
                  <a:tcPr anchor="ctr"/>
                </a:tc>
                <a:tc>
                  <a:txBody>
                    <a:bodyPr/>
                    <a:lstStyle/>
                    <a:p>
                      <a:pPr algn="ctr"/>
                      <a:r>
                        <a:rPr lang="en-US" sz="1400" dirty="0"/>
                        <a:t>7</a:t>
                      </a:r>
                    </a:p>
                  </a:txBody>
                  <a:tcPr anchor="ctr"/>
                </a:tc>
                <a:extLst>
                  <a:ext uri="{0D108BD9-81ED-4DB2-BD59-A6C34878D82A}">
                    <a16:rowId xmlns:a16="http://schemas.microsoft.com/office/drawing/2014/main" val="865255324"/>
                  </a:ext>
                </a:extLst>
              </a:tr>
              <a:tr h="504000">
                <a:tc>
                  <a:txBody>
                    <a:bodyPr/>
                    <a:lstStyle/>
                    <a:p>
                      <a:r>
                        <a:rPr lang="en-US" sz="1400" dirty="0"/>
                        <a:t>Jul 2026</a:t>
                      </a:r>
                    </a:p>
                  </a:txBody>
                  <a:tcPr anchor="ctr"/>
                </a:tc>
                <a:tc>
                  <a:txBody>
                    <a:bodyPr/>
                    <a:lstStyle/>
                    <a:p>
                      <a:pPr algn="ctr"/>
                      <a:r>
                        <a:rPr lang="en-US" sz="1400" dirty="0"/>
                        <a:t>68</a:t>
                      </a:r>
                    </a:p>
                  </a:txBody>
                  <a:tcPr anchor="ctr"/>
                </a:tc>
                <a:tc>
                  <a:txBody>
                    <a:bodyPr/>
                    <a:lstStyle/>
                    <a:p>
                      <a:pPr algn="ctr"/>
                      <a:r>
                        <a:rPr lang="en-US" sz="1400" dirty="0"/>
                        <a:t>12</a:t>
                      </a:r>
                    </a:p>
                  </a:txBody>
                  <a:tcPr anchor="ctr"/>
                </a:tc>
                <a:tc>
                  <a:txBody>
                    <a:bodyPr/>
                    <a:lstStyle/>
                    <a:p>
                      <a:pPr algn="ctr"/>
                      <a:r>
                        <a:rPr lang="en-US" sz="1400" dirty="0"/>
                        <a:t>71</a:t>
                      </a:r>
                    </a:p>
                  </a:txBody>
                  <a:tcPr anchor="ctr"/>
                </a:tc>
                <a:tc>
                  <a:txBody>
                    <a:bodyPr/>
                    <a:lstStyle/>
                    <a:p>
                      <a:pPr algn="ctr"/>
                      <a:r>
                        <a:rPr lang="en-US" sz="1400" dirty="0"/>
                        <a:t>4</a:t>
                      </a:r>
                    </a:p>
                  </a:txBody>
                  <a:tcPr anchor="ctr"/>
                </a:tc>
                <a:extLst>
                  <a:ext uri="{0D108BD9-81ED-4DB2-BD59-A6C34878D82A}">
                    <a16:rowId xmlns:a16="http://schemas.microsoft.com/office/drawing/2014/main" val="4056774040"/>
                  </a:ext>
                </a:extLst>
              </a:tr>
            </a:tbl>
          </a:graphicData>
        </a:graphic>
      </p:graphicFrame>
      <p:pic>
        <p:nvPicPr>
          <p:cNvPr id="5" name="Picture 4">
            <a:extLst>
              <a:ext uri="{FF2B5EF4-FFF2-40B4-BE49-F238E27FC236}">
                <a16:creationId xmlns:a16="http://schemas.microsoft.com/office/drawing/2014/main" id="{A906CB7E-FFF7-0870-6F58-EE63CB72846A}"/>
              </a:ext>
            </a:extLst>
          </p:cNvPr>
          <p:cNvPicPr>
            <a:picLocks noChangeAspect="1"/>
          </p:cNvPicPr>
          <p:nvPr/>
        </p:nvPicPr>
        <p:blipFill>
          <a:blip r:embed="rId2"/>
          <a:stretch>
            <a:fillRect/>
          </a:stretch>
        </p:blipFill>
        <p:spPr>
          <a:xfrm>
            <a:off x="5872088" y="3498052"/>
            <a:ext cx="3847074" cy="1850826"/>
          </a:xfrm>
          <a:prstGeom prst="rect">
            <a:avLst/>
          </a:prstGeom>
        </p:spPr>
      </p:pic>
      <p:sp>
        <p:nvSpPr>
          <p:cNvPr id="6" name="TextBox 5">
            <a:extLst>
              <a:ext uri="{FF2B5EF4-FFF2-40B4-BE49-F238E27FC236}">
                <a16:creationId xmlns:a16="http://schemas.microsoft.com/office/drawing/2014/main" id="{AD6DE9C3-6D4D-B1BB-A4AD-D53689353E08}"/>
              </a:ext>
            </a:extLst>
          </p:cNvPr>
          <p:cNvSpPr txBox="1"/>
          <p:nvPr/>
        </p:nvSpPr>
        <p:spPr>
          <a:xfrm>
            <a:off x="790996" y="4143068"/>
            <a:ext cx="4649044" cy="523220"/>
          </a:xfrm>
          <a:prstGeom prst="rect">
            <a:avLst/>
          </a:prstGeom>
          <a:noFill/>
        </p:spPr>
        <p:txBody>
          <a:bodyPr wrap="square" rtlCol="0">
            <a:spAutoFit/>
          </a:bodyPr>
          <a:lstStyle/>
          <a:p>
            <a:pPr marL="285750" indent="-285750">
              <a:buFont typeface="Arial" panose="020B0604020202020204" pitchFamily="34" charset="0"/>
              <a:buChar char="•"/>
            </a:pPr>
            <a:r>
              <a:rPr lang="en-US" sz="1400" dirty="0">
                <a:solidFill>
                  <a:schemeClr val="accent6"/>
                </a:solidFill>
              </a:rPr>
              <a:t>The machine alignment quality degrades quickly.</a:t>
            </a:r>
          </a:p>
          <a:p>
            <a:pPr marL="285750" indent="-285750">
              <a:buFont typeface="Arial" panose="020B0604020202020204" pitchFamily="34" charset="0"/>
              <a:buChar char="•"/>
            </a:pPr>
            <a:r>
              <a:rPr lang="en-US" sz="1400" dirty="0">
                <a:solidFill>
                  <a:schemeClr val="accent6"/>
                </a:solidFill>
              </a:rPr>
              <a:t>Partial realignment doesn’t have a large impact.</a:t>
            </a:r>
          </a:p>
        </p:txBody>
      </p:sp>
    </p:spTree>
    <p:extLst>
      <p:ext uri="{BB962C8B-B14F-4D97-AF65-F5344CB8AC3E}">
        <p14:creationId xmlns:p14="http://schemas.microsoft.com/office/powerpoint/2010/main" val="242544500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Particularly in light of another </a:t>
            </a:r>
            <a:r>
              <a:rPr lang="en-GB" i="1" dirty="0"/>
              <a:t>event</a:t>
            </a:r>
            <a:r>
              <a:rPr lang="en-GB" dirty="0"/>
              <a:t> on 3 September 2026</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6" name="Picture 5">
            <a:extLst>
              <a:ext uri="{FF2B5EF4-FFF2-40B4-BE49-F238E27FC236}">
                <a16:creationId xmlns:a16="http://schemas.microsoft.com/office/drawing/2014/main" id="{6B4905A2-AF4D-DAA2-F6A4-7989AA06EFCD}"/>
              </a:ext>
            </a:extLst>
          </p:cNvPr>
          <p:cNvPicPr>
            <a:picLocks noChangeAspect="1"/>
          </p:cNvPicPr>
          <p:nvPr/>
        </p:nvPicPr>
        <p:blipFill>
          <a:blip r:embed="rId2"/>
          <a:stretch>
            <a:fillRect/>
          </a:stretch>
        </p:blipFill>
        <p:spPr>
          <a:xfrm>
            <a:off x="808000" y="772125"/>
            <a:ext cx="3960000" cy="4245615"/>
          </a:xfrm>
          <a:prstGeom prst="rect">
            <a:avLst/>
          </a:prstGeom>
        </p:spPr>
      </p:pic>
      <p:pic>
        <p:nvPicPr>
          <p:cNvPr id="8" name="Picture 7">
            <a:extLst>
              <a:ext uri="{FF2B5EF4-FFF2-40B4-BE49-F238E27FC236}">
                <a16:creationId xmlns:a16="http://schemas.microsoft.com/office/drawing/2014/main" id="{3B7EED03-A2CF-405D-142C-47054C202C84}"/>
              </a:ext>
            </a:extLst>
          </p:cNvPr>
          <p:cNvPicPr>
            <a:picLocks noChangeAspect="1"/>
          </p:cNvPicPr>
          <p:nvPr/>
        </p:nvPicPr>
        <p:blipFill>
          <a:blip r:embed="rId3"/>
          <a:stretch>
            <a:fillRect/>
          </a:stretch>
        </p:blipFill>
        <p:spPr>
          <a:xfrm>
            <a:off x="4934000" y="772125"/>
            <a:ext cx="900000" cy="1150160"/>
          </a:xfrm>
          <a:prstGeom prst="rect">
            <a:avLst/>
          </a:prstGeom>
        </p:spPr>
      </p:pic>
      <p:sp>
        <p:nvSpPr>
          <p:cNvPr id="9" name="TextBox 8">
            <a:extLst>
              <a:ext uri="{FF2B5EF4-FFF2-40B4-BE49-F238E27FC236}">
                <a16:creationId xmlns:a16="http://schemas.microsoft.com/office/drawing/2014/main" id="{268B8294-5D5B-F33D-A0BD-32E0AB31AC6F}"/>
              </a:ext>
            </a:extLst>
          </p:cNvPr>
          <p:cNvSpPr txBox="1"/>
          <p:nvPr/>
        </p:nvSpPr>
        <p:spPr>
          <a:xfrm>
            <a:off x="5074245" y="2104940"/>
            <a:ext cx="4968552" cy="523220"/>
          </a:xfrm>
          <a:prstGeom prst="rect">
            <a:avLst/>
          </a:prstGeom>
          <a:noFill/>
        </p:spPr>
        <p:txBody>
          <a:bodyPr wrap="square" rtlCol="0">
            <a:spAutoFit/>
          </a:bodyPr>
          <a:lstStyle/>
          <a:p>
            <a:pPr>
              <a:spcAft>
                <a:spcPts val="500"/>
              </a:spcAft>
            </a:pPr>
            <a:r>
              <a:rPr lang="en-US" sz="1400" dirty="0">
                <a:solidFill>
                  <a:srgbClr val="00B0F0"/>
                </a:solidFill>
              </a:rPr>
              <a:t>Events like this (Nov 2023, Feb 20-26) occur regularly. They are unpredictable both when and where they will occur.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Summary</a:t>
            </a:r>
          </a:p>
        </p:txBody>
      </p:sp>
      <p:sp>
        <p:nvSpPr>
          <p:cNvPr id="5" name="Footer Placeholder 4"/>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3" name="TextBox 2">
            <a:extLst>
              <a:ext uri="{FF2B5EF4-FFF2-40B4-BE49-F238E27FC236}">
                <a16:creationId xmlns:a16="http://schemas.microsoft.com/office/drawing/2014/main" id="{58E5F138-E2B5-9A7F-2442-546C791693B1}"/>
              </a:ext>
            </a:extLst>
          </p:cNvPr>
          <p:cNvSpPr txBox="1"/>
          <p:nvPr/>
        </p:nvSpPr>
        <p:spPr>
          <a:xfrm>
            <a:off x="805472" y="985292"/>
            <a:ext cx="8162960" cy="3303468"/>
          </a:xfrm>
          <a:prstGeom prst="rect">
            <a:avLst/>
          </a:prstGeom>
          <a:noFill/>
        </p:spPr>
        <p:txBody>
          <a:bodyPr wrap="square" rtlCol="0">
            <a:spAutoFit/>
          </a:bodyPr>
          <a:lstStyle/>
          <a:p>
            <a:pPr marL="285750" indent="-285750">
              <a:spcAft>
                <a:spcPts val="500"/>
              </a:spcAft>
              <a:buFont typeface="Arial" panose="020B0604020202020204" pitchFamily="34" charset="0"/>
              <a:buChar char="•"/>
            </a:pPr>
            <a:r>
              <a:rPr lang="en-US" sz="1600" dirty="0">
                <a:solidFill>
                  <a:srgbClr val="00B0F0"/>
                </a:solidFill>
              </a:rPr>
              <a:t>Currently, we have a choice between carrying out small alignment corrections during each shutdown, or undertaking a single large-scale alignment during a longer shutdown, as was done in winter 2025/26.</a:t>
            </a:r>
          </a:p>
          <a:p>
            <a:pPr marL="285750" indent="-285750">
              <a:spcAft>
                <a:spcPts val="500"/>
              </a:spcAft>
              <a:buFont typeface="Arial" panose="020B0604020202020204" pitchFamily="34" charset="0"/>
              <a:buChar char="•"/>
            </a:pPr>
            <a:r>
              <a:rPr lang="en-US" sz="1600" dirty="0">
                <a:solidFill>
                  <a:srgbClr val="00B0F0"/>
                </a:solidFill>
              </a:rPr>
              <a:t>Small, regular corrections will probably maintain the alignment within a relatively stable but larger and possibly growing uncertainty over the long term. </a:t>
            </a:r>
          </a:p>
          <a:p>
            <a:pPr marL="285750" indent="-285750">
              <a:spcAft>
                <a:spcPts val="500"/>
              </a:spcAft>
              <a:buFont typeface="Arial" panose="020B0604020202020204" pitchFamily="34" charset="0"/>
              <a:buChar char="•"/>
            </a:pPr>
            <a:r>
              <a:rPr lang="en-US" sz="1600" dirty="0">
                <a:solidFill>
                  <a:srgbClr val="00B0F0"/>
                </a:solidFill>
              </a:rPr>
              <a:t>A large-scale alignment, by contrast, can achieve very good initial results, which will then gradually degrade over time.</a:t>
            </a:r>
          </a:p>
          <a:p>
            <a:pPr marL="285750" indent="-285750">
              <a:spcAft>
                <a:spcPts val="500"/>
              </a:spcAft>
              <a:buFont typeface="Arial" panose="020B0604020202020204" pitchFamily="34" charset="0"/>
              <a:buChar char="•"/>
            </a:pPr>
            <a:r>
              <a:rPr lang="en-US" sz="1600" dirty="0">
                <a:solidFill>
                  <a:srgbClr val="00B0F0"/>
                </a:solidFill>
              </a:rPr>
              <a:t>Small corrections are less disruptive to other groups, but the resulting alignment is less satisfactory. Large-scale alignments are considerably more disruptive, but ultimately provide a cleaner and more consistent result.</a:t>
            </a:r>
          </a:p>
          <a:p>
            <a:pPr marL="285750" indent="-285750">
              <a:spcAft>
                <a:spcPts val="500"/>
              </a:spcAft>
              <a:buFont typeface="Arial" panose="020B0604020202020204" pitchFamily="34" charset="0"/>
              <a:buChar char="•"/>
            </a:pPr>
            <a:r>
              <a:rPr lang="en-US" sz="1600" dirty="0">
                <a:solidFill>
                  <a:srgbClr val="00B0F0"/>
                </a:solidFill>
              </a:rPr>
              <a:t>In either case, the long-term evolution will be punctuated by events such as those observed at ID18, ID23 and ID31.</a:t>
            </a:r>
          </a:p>
        </p:txBody>
      </p:sp>
    </p:spTree>
    <p:extLst>
      <p:ext uri="{BB962C8B-B14F-4D97-AF65-F5344CB8AC3E}">
        <p14:creationId xmlns:p14="http://schemas.microsoft.com/office/powerpoint/2010/main" val="13946454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E74451-7C59-C3FA-208F-6DCA23F6527B}"/>
              </a:ext>
            </a:extLst>
          </p:cNvPr>
          <p:cNvSpPr>
            <a:spLocks noGrp="1"/>
          </p:cNvSpPr>
          <p:nvPr>
            <p:ph type="title"/>
          </p:nvPr>
        </p:nvSpPr>
        <p:spPr/>
        <p:txBody>
          <a:bodyPr/>
          <a:lstStyle/>
          <a:p>
            <a:r>
              <a:rPr lang="en-US" dirty="0"/>
              <a:t>Summary</a:t>
            </a:r>
          </a:p>
        </p:txBody>
      </p:sp>
      <p:sp>
        <p:nvSpPr>
          <p:cNvPr id="4" name="Footer Placeholder 3">
            <a:extLst>
              <a:ext uri="{FF2B5EF4-FFF2-40B4-BE49-F238E27FC236}">
                <a16:creationId xmlns:a16="http://schemas.microsoft.com/office/drawing/2014/main" id="{2ECCDD08-8C4F-522D-4806-20CCC9213302}"/>
              </a:ext>
            </a:extLst>
          </p:cNvPr>
          <p:cNvSpPr>
            <a:spLocks noGrp="1"/>
          </p:cNvSpPr>
          <p:nvPr>
            <p:ph type="ftr" sz="quarter" idx="12"/>
          </p:nvPr>
        </p:nvSpPr>
        <p:spPr/>
        <p:txBody>
          <a:bodyPr/>
          <a:lstStyle/>
          <a:p>
            <a:r>
              <a:rPr lang="en-US"/>
              <a:t>IWAA 2026 KEK, Tsukuba Japan, 5-9 Oct 2026 - The ESRF SR Realignment Campaign</a:t>
            </a:r>
            <a:endParaRPr lang="en-US" dirty="0"/>
          </a:p>
        </p:txBody>
      </p:sp>
      <p:sp>
        <p:nvSpPr>
          <p:cNvPr id="5" name="TextBox 4">
            <a:extLst>
              <a:ext uri="{FF2B5EF4-FFF2-40B4-BE49-F238E27FC236}">
                <a16:creationId xmlns:a16="http://schemas.microsoft.com/office/drawing/2014/main" id="{405FBEFE-F14E-5209-1041-F4378B08BFB5}"/>
              </a:ext>
            </a:extLst>
          </p:cNvPr>
          <p:cNvSpPr txBox="1"/>
          <p:nvPr/>
        </p:nvSpPr>
        <p:spPr>
          <a:xfrm>
            <a:off x="805472" y="985292"/>
            <a:ext cx="8162960" cy="2536592"/>
          </a:xfrm>
          <a:prstGeom prst="rect">
            <a:avLst/>
          </a:prstGeom>
          <a:noFill/>
        </p:spPr>
        <p:txBody>
          <a:bodyPr wrap="square" rtlCol="0">
            <a:spAutoFit/>
          </a:bodyPr>
          <a:lstStyle/>
          <a:p>
            <a:pPr>
              <a:spcAft>
                <a:spcPts val="500"/>
              </a:spcAft>
            </a:pPr>
            <a:r>
              <a:rPr lang="en-US" sz="1600" dirty="0">
                <a:solidFill>
                  <a:srgbClr val="00B0F0"/>
                </a:solidFill>
              </a:rPr>
              <a:t>The main constraint on SR realignment today is the horizontal adjustment, which may require two or three iterations, with each iteration involving:</a:t>
            </a:r>
          </a:p>
          <a:p>
            <a:pPr marL="742950" lvl="1" indent="-285750">
              <a:spcAft>
                <a:spcPts val="500"/>
              </a:spcAft>
              <a:buFont typeface="Arial" panose="020B0604020202020204" pitchFamily="34" charset="0"/>
              <a:buChar char="•"/>
            </a:pPr>
            <a:r>
              <a:rPr lang="en-US" sz="1400" dirty="0">
                <a:solidFill>
                  <a:srgbClr val="00B0F0"/>
                </a:solidFill>
              </a:rPr>
              <a:t>one full day for the initial survey;</a:t>
            </a:r>
          </a:p>
          <a:p>
            <a:pPr marL="742950" lvl="1" indent="-285750">
              <a:spcAft>
                <a:spcPts val="500"/>
              </a:spcAft>
              <a:buFont typeface="Arial" panose="020B0604020202020204" pitchFamily="34" charset="0"/>
              <a:buChar char="•"/>
            </a:pPr>
            <a:r>
              <a:rPr lang="en-US" sz="1400" dirty="0">
                <a:solidFill>
                  <a:srgbClr val="00B0F0"/>
                </a:solidFill>
              </a:rPr>
              <a:t>one full day for manual realignment, less on the second and third iterations;</a:t>
            </a:r>
          </a:p>
          <a:p>
            <a:pPr marL="742950" lvl="1" indent="-285750">
              <a:spcAft>
                <a:spcPts val="500"/>
              </a:spcAft>
              <a:buFont typeface="Arial" panose="020B0604020202020204" pitchFamily="34" charset="0"/>
              <a:buChar char="•"/>
            </a:pPr>
            <a:r>
              <a:rPr lang="en-US" sz="1400" dirty="0">
                <a:solidFill>
                  <a:srgbClr val="00B0F0"/>
                </a:solidFill>
              </a:rPr>
              <a:t>one full day for the follow-up survey.</a:t>
            </a:r>
          </a:p>
          <a:p>
            <a:pPr>
              <a:spcAft>
                <a:spcPts val="500"/>
              </a:spcAft>
            </a:pPr>
            <a:r>
              <a:rPr lang="en-US" sz="1600" dirty="0">
                <a:solidFill>
                  <a:srgbClr val="00B0F0"/>
                </a:solidFill>
              </a:rPr>
              <a:t>Vertical realignment can be completed within a few minutes using real-time HLS control.</a:t>
            </a:r>
          </a:p>
          <a:p>
            <a:pPr>
              <a:spcAft>
                <a:spcPts val="500"/>
              </a:spcAft>
            </a:pPr>
            <a:r>
              <a:rPr lang="en-US" sz="1600" b="1" dirty="0">
                <a:solidFill>
                  <a:srgbClr val="00B0F0"/>
                </a:solidFill>
              </a:rPr>
              <a:t>If horizontal realignment becomes a critical operation, we should ultimately consider installing horizontal movers with real-time control to achieve a similar level of efficiency.</a:t>
            </a:r>
          </a:p>
        </p:txBody>
      </p:sp>
    </p:spTree>
    <p:extLst>
      <p:ext uri="{BB962C8B-B14F-4D97-AF65-F5344CB8AC3E}">
        <p14:creationId xmlns:p14="http://schemas.microsoft.com/office/powerpoint/2010/main" val="28383078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Many thanks for your attention</a:t>
            </a:r>
          </a:p>
        </p:txBody>
      </p:sp>
      <p:sp>
        <p:nvSpPr>
          <p:cNvPr id="6" name="Footer Placeholder 5"/>
          <p:cNvSpPr>
            <a:spLocks noGrp="1"/>
          </p:cNvSpPr>
          <p:nvPr>
            <p:ph type="ftr" sz="quarter" idx="12"/>
          </p:nvPr>
        </p:nvSpPr>
        <p:spPr/>
        <p:txBody>
          <a:bodyPr/>
          <a:lstStyle/>
          <a:p>
            <a:r>
              <a:rPr lang="en-US"/>
              <a:t>IWAA 2026 KEK, Tsukuba Japan, 5-9 Oct 2026 - The ESRF SR Realignment Campaign</a:t>
            </a:r>
            <a:endParaRPr lang="en-US" dirty="0"/>
          </a:p>
        </p:txBody>
      </p:sp>
      <p:pic>
        <p:nvPicPr>
          <p:cNvPr id="5" name="Picture 2"/>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903537" y="697260"/>
            <a:ext cx="8333999" cy="4493746"/>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wide-screen">
  <a:themeElements>
    <a:clrScheme name="ESRF">
      <a:dk1>
        <a:sysClr val="windowText" lastClr="000000"/>
      </a:dk1>
      <a:lt1>
        <a:sysClr val="window" lastClr="FFFFFF"/>
      </a:lt1>
      <a:dk2>
        <a:srgbClr val="B7B9BA"/>
      </a:dk2>
      <a:lt2>
        <a:srgbClr val="AF007C"/>
      </a:lt2>
      <a:accent1>
        <a:srgbClr val="132577"/>
      </a:accent1>
      <a:accent2>
        <a:srgbClr val="ED7703"/>
      </a:accent2>
      <a:accent3>
        <a:srgbClr val="F4A300"/>
      </a:accent3>
      <a:accent4>
        <a:srgbClr val="FFDD00"/>
      </a:accent4>
      <a:accent5>
        <a:srgbClr val="51A026"/>
      </a:accent5>
      <a:accent6>
        <a:srgbClr val="0098D4"/>
      </a:accent6>
      <a:hlink>
        <a:srgbClr val="000000"/>
      </a:hlink>
      <a:folHlink>
        <a:srgbClr val="000000"/>
      </a:folHlink>
    </a:clrScheme>
    <a:fontScheme name="Solocal_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wide-screen</Template>
  <TotalTime>2509</TotalTime>
  <Words>3080</Words>
  <Application>Microsoft Office PowerPoint</Application>
  <PresentationFormat>Custom</PresentationFormat>
  <Paragraphs>355</Paragraphs>
  <Slides>37</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37</vt:i4>
      </vt:variant>
    </vt:vector>
  </HeadingPairs>
  <TitlesOfParts>
    <vt:vector size="46" baseType="lpstr">
      <vt:lpstr>Arial</vt:lpstr>
      <vt:lpstr>Calibri</vt:lpstr>
      <vt:lpstr>Cambria Math</vt:lpstr>
      <vt:lpstr>ITCOfficinaSans LT Book</vt:lpstr>
      <vt:lpstr>Menlo</vt:lpstr>
      <vt:lpstr>Symbol</vt:lpstr>
      <vt:lpstr>Times New Roman</vt:lpstr>
      <vt:lpstr>Wingdings</vt:lpstr>
      <vt:lpstr>wide-screen</vt:lpstr>
      <vt:lpstr>PowerPoint Presentation</vt:lpstr>
      <vt:lpstr>Outline</vt:lpstr>
      <vt:lpstr>Recall the EBS Alignment Requirements</vt:lpstr>
      <vt:lpstr>EBS Alignment - general</vt:lpstr>
      <vt:lpstr>ESRF Site Characteristics</vt:lpstr>
      <vt:lpstr>Representative stratigraphic profile Grenoble Basin to ~150 m</vt:lpstr>
      <vt:lpstr>Spatial and Temporal Patterns of Subsidence in the Grenoble Basin</vt:lpstr>
      <vt:lpstr>Vertical site movements – from site levelling campaigns 2015 to 2025</vt:lpstr>
      <vt:lpstr>Horizontal and vertical position of the Storage Ring (SR) August 2025 </vt:lpstr>
      <vt:lpstr>Long term horizontal machine deformation</vt:lpstr>
      <vt:lpstr>Long term Vertical Machine deformation</vt:lpstr>
      <vt:lpstr>Dam flushing</vt:lpstr>
      <vt:lpstr>Slab bending</vt:lpstr>
      <vt:lpstr>Vertical Movements at slab joints are due to slab bending</vt:lpstr>
      <vt:lpstr>Event in the ID18 straight section on 21 November 2023 and others…</vt:lpstr>
      <vt:lpstr>Event in the ID18 straight section on 21 November 2023</vt:lpstr>
      <vt:lpstr>Problematic movements</vt:lpstr>
      <vt:lpstr>The SR Realignment - position of the machine before realignment</vt:lpstr>
      <vt:lpstr>The SR Realignment – Smoothing Before Realignment</vt:lpstr>
      <vt:lpstr>Survey of magnets on girders in 2022 i.e. R2022-R2019, and Z2022-Z2019</vt:lpstr>
      <vt:lpstr>Smoothing after realignment 08 January 2026</vt:lpstr>
      <vt:lpstr>Comparison with November 2019</vt:lpstr>
      <vt:lpstr>other activity – storage ring realignment in winter shutdown 2025</vt:lpstr>
      <vt:lpstr>However…</vt:lpstr>
      <vt:lpstr>Temperature gradients Variation through the slab cause bending</vt:lpstr>
      <vt:lpstr>This was quite remarkable nonetheless…</vt:lpstr>
      <vt:lpstr>However, the situation changed Again over the next 3 weeks</vt:lpstr>
      <vt:lpstr>Towards a long term SR alignment programme</vt:lpstr>
      <vt:lpstr>February 2026 SR Realignment proposal</vt:lpstr>
      <vt:lpstr>Then there was an Event in the ID23 straight section on 11/02/2026</vt:lpstr>
      <vt:lpstr>Realignment C21 to C25 in the May 2026 shutdown</vt:lpstr>
      <vt:lpstr>No realignment was made during the summer shutdown</vt:lpstr>
      <vt:lpstr>Machine smoothing January to July 2026</vt:lpstr>
      <vt:lpstr>Particularly in light of another event on 3 September 2026</vt:lpstr>
      <vt:lpstr>Summary</vt:lpstr>
      <vt:lpstr>Summary</vt:lpstr>
      <vt:lpstr>Many thanks for your attention</vt:lpstr>
    </vt:vector>
  </TitlesOfParts>
  <Company>ESRF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CLAVEL Corinne</dc:creator>
  <cp:lastModifiedBy>David Martin</cp:lastModifiedBy>
  <cp:revision>219</cp:revision>
  <cp:lastPrinted>2021-05-17T08:24:34Z</cp:lastPrinted>
  <dcterms:created xsi:type="dcterms:W3CDTF">2014-01-17T08:20:57Z</dcterms:created>
  <dcterms:modified xsi:type="dcterms:W3CDTF">2026-09-30T07:38:00Z</dcterms:modified>
</cp:coreProperties>
</file>