
<file path=[Content_Types].xml><?xml version="1.0" encoding="utf-8"?>
<Types xmlns="http://schemas.openxmlformats.org/package/2006/content-types">
  <Default Extension="png" ContentType="image/png"/>
  <Default Extension="svg" ContentType="image/svg"/>
  <Default Extension="jpeg" ContentType="image/jpeg"/>
  <Default Extension="rels" ContentType="application/vnd.openxmlformats-package.relationships+xml"/>
  <Default Extension="xml" ContentType="application/xml"/>
  <Default Extension="gif" ContentType="image/gif"/>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media/image17.svg" ContentType="image/svg+xml"/>
  <Override PartName="/ppt/media/image22.svg" ContentType="image/svg+xml"/>
  <Override PartName="/ppt/media/image40.svg" ContentType="image/svg+xml"/>
  <Override PartName="/ppt/charts/chart5.xml" ContentType="application/vnd.openxmlformats-officedocument.drawingml.chart+xml"/>
  <Override PartName="/ppt/charts/chart6.xml" ContentType="application/vnd.openxmlformats-officedocument.drawingml.chart+xml"/>
  <Override PartName="/ppt/charts/style5.xml" ContentType="application/vnd.ms-office.chartstyle+xml"/>
  <Override PartName="/ppt/charts/colors5.xml" ContentType="application/vnd.ms-office.chartcolorstyle+xml"/>
  <Override PartName="/ppt/charts/chart7.xml" ContentType="application/vnd.openxmlformats-officedocument.drawingml.chart+xml"/>
  <Override PartName="/ppt/charts/style6.xml" ContentType="application/vnd.ms-office.chartstyle+xml"/>
  <Override PartName="/ppt/charts/colors6.xml" ContentType="application/vnd.ms-office.chartcolorstyle+xml"/>
  <Override PartName="/ppt/charts/chart8.xml" ContentType="application/vnd.openxmlformats-officedocument.drawingml.chart+xml"/>
  <Override PartName="/ppt/charts/style7.xml" ContentType="application/vnd.ms-office.chartstyle+xml"/>
  <Override PartName="/ppt/charts/colors7.xml" ContentType="application/vnd.ms-office.chartcolorstyle+xml"/>
  <Override PartName="/ppt/charts/chart9.xml" ContentType="application/vnd.openxmlformats-officedocument.drawingml.chart+xml"/>
  <Override PartName="/ppt/charts/style8.xml" ContentType="application/vnd.ms-office.chartstyle+xml"/>
  <Override PartName="/ppt/charts/colors8.xml" ContentType="application/vnd.ms-office.chartcolorstyle+xml"/>
  <Override PartName="/ppt/charts/chart10.xml" ContentType="application/vnd.openxmlformats-officedocument.drawingml.chart+xml"/>
  <Override PartName="/ppt/charts/style9.xml" ContentType="application/vnd.ms-office.chartstyle+xml"/>
  <Override PartName="/ppt/charts/colors9.xml" ContentType="application/vnd.ms-office.chartcolorstyle+xml"/>
  <Override PartName="/ppt/charts/chart11.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2.xml" ContentType="application/vnd.openxmlformats-officedocument.drawingml.chart+xml"/>
  <Override PartName="/ppt/charts/style11.xml" ContentType="application/vnd.ms-office.chartstyle+xml"/>
  <Override PartName="/ppt/charts/colors11.xml" ContentType="application/vnd.ms-office.chartcolorstyl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30"/>
  </p:notesMasterIdLst>
  <p:sldIdLst>
    <p:sldId id="256" r:id="rId2"/>
    <p:sldId id="310" r:id="rId3"/>
    <p:sldId id="319" r:id="rId4"/>
    <p:sldId id="299" r:id="rId5"/>
    <p:sldId id="312" r:id="rId6"/>
    <p:sldId id="402" r:id="rId7"/>
    <p:sldId id="298" r:id="rId8"/>
    <p:sldId id="315" r:id="rId9"/>
    <p:sldId id="300" r:id="rId10"/>
    <p:sldId id="316" r:id="rId11"/>
    <p:sldId id="309" r:id="rId12"/>
    <p:sldId id="331" r:id="rId13"/>
    <p:sldId id="332" r:id="rId14"/>
    <p:sldId id="333" r:id="rId15"/>
    <p:sldId id="330" r:id="rId16"/>
    <p:sldId id="409" r:id="rId17"/>
    <p:sldId id="303" r:id="rId18"/>
    <p:sldId id="326" r:id="rId19"/>
    <p:sldId id="334" r:id="rId20"/>
    <p:sldId id="418" r:id="rId21"/>
    <p:sldId id="337" r:id="rId22"/>
    <p:sldId id="413" r:id="rId23"/>
    <p:sldId id="414" r:id="rId24"/>
    <p:sldId id="305" r:id="rId25"/>
    <p:sldId id="415" r:id="rId26"/>
    <p:sldId id="410" r:id="rId27"/>
    <p:sldId id="417" r:id="rId28"/>
    <p:sldId id="296" r:id="rId29"/>
  </p:sldIdLst>
  <p:sldSz cx="12192000" cy="6858000"/>
  <p:notesSz cx="7104063" cy="10234613"/>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2060"/>
    <a:srgbClr val="12257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38" autoAdjust="0"/>
    <p:restoredTop sz="94688" autoAdjust="0"/>
  </p:normalViewPr>
  <p:slideViewPr>
    <p:cSldViewPr snapToGrid="0">
      <p:cViewPr>
        <p:scale>
          <a:sx n="90" d="100"/>
          <a:sy n="90" d="100"/>
        </p:scale>
        <p:origin x="-149" y="142"/>
      </p:cViewPr>
      <p:guideLst/>
    </p:cSldViewPr>
  </p:slideViewPr>
  <p:outlineViewPr>
    <p:cViewPr>
      <p:scale>
        <a:sx n="33" d="100"/>
        <a:sy n="33" d="100"/>
      </p:scale>
      <p:origin x="0" y="0"/>
    </p:cViewPr>
  </p:outlineViewPr>
  <p:notesTextViewPr>
    <p:cViewPr>
      <p:scale>
        <a:sx n="3" d="2"/>
        <a:sy n="3" d="2"/>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notesMaster" Target="notesMasters/notesMaster1.xml"/><Relationship Id="rId8" Type="http://schemas.openxmlformats.org/officeDocument/2006/relationships/slide" Target="slides/slide7.xml"/></Relationships>
</file>

<file path=ppt/charts/_rels/chart1.xml.rels><?xml version="1.0" encoding="UTF-8" standalone="yes"?>
<Relationships xmlns="http://schemas.openxmlformats.org/package/2006/relationships"><Relationship Id="rId3" Type="http://schemas.openxmlformats.org/officeDocument/2006/relationships/oleObject" Target="file:///\\wfiles\groupshare\TID\ALGE\alge_disk\CGT\IWAA%202024\Improvement.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file:///\\wfiles\groupshare\TID\ALGE\alge_disk\CGT\IWAA%202024\Improvement.xlsx" TargetMode="External"/><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oleObject" Target="file:///\\wfiles\groupshare\TID\ALGE\alge_disk\CGT\IWAA%202024\Improvement.xlsx" TargetMode="External"/><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1" Type="http://schemas.openxmlformats.org/officeDocument/2006/relationships/oleObject" Target="file:///\\na\users\CRGONZAL\IWAA2026\Analysis\ID03%20Analysis%202024-2026.xlsx" TargetMode="External"/></Relationships>
</file>

<file path=ppt/charts/_rels/chart6.xml.rels><?xml version="1.0" encoding="UTF-8" standalone="yes"?>
<Relationships xmlns="http://schemas.openxmlformats.org/package/2006/relationships"><Relationship Id="rId3" Type="http://schemas.openxmlformats.org/officeDocument/2006/relationships/oleObject" Target="file:///\\na\users\CRGONZAL\IWAA2026\Analysis\ID03%20Analysis%202024-2026.xlsx" TargetMode="External"/><Relationship Id="rId2" Type="http://schemas.microsoft.com/office/2011/relationships/chartColorStyle" Target="colors5.xml"/><Relationship Id="rId1" Type="http://schemas.microsoft.com/office/2011/relationships/chartStyle" Target="style5.xml"/></Relationships>
</file>

<file path=ppt/charts/_rels/chart7.xml.rels><?xml version="1.0" encoding="UTF-8" standalone="yes"?>
<Relationships xmlns="http://schemas.openxmlformats.org/package/2006/relationships"><Relationship Id="rId3" Type="http://schemas.openxmlformats.org/officeDocument/2006/relationships/oleObject" Target="file:///\\na\users\crgonzal\IWAA2026\ID03\Analysis.xlsx" TargetMode="External"/><Relationship Id="rId2" Type="http://schemas.microsoft.com/office/2011/relationships/chartColorStyle" Target="colors6.xml"/><Relationship Id="rId1" Type="http://schemas.microsoft.com/office/2011/relationships/chartStyle" Target="style6.xml"/></Relationships>
</file>

<file path=ppt/charts/_rels/chart8.xml.rels><?xml version="1.0" encoding="UTF-8" standalone="yes"?>
<Relationships xmlns="http://schemas.openxmlformats.org/package/2006/relationships"><Relationship Id="rId3" Type="http://schemas.openxmlformats.org/officeDocument/2006/relationships/oleObject" Target="file:///\\na\users\crgonzal\IWAA2026\ID03\Analysis.xlsx" TargetMode="External"/><Relationship Id="rId2" Type="http://schemas.microsoft.com/office/2011/relationships/chartColorStyle" Target="colors7.xml"/><Relationship Id="rId1" Type="http://schemas.microsoft.com/office/2011/relationships/chartStyle" Target="style7.xml"/></Relationships>
</file>

<file path=ppt/charts/_rels/chart9.xml.rels><?xml version="1.0" encoding="UTF-8" standalone="yes"?>
<Relationships xmlns="http://schemas.openxmlformats.org/package/2006/relationships"><Relationship Id="rId3" Type="http://schemas.openxmlformats.org/officeDocument/2006/relationships/oleObject" Target="file:///\\na\users\crgonzal\IWAA2026\ID03\Analysis.xlsx" TargetMode="External"/><Relationship Id="rId2" Type="http://schemas.microsoft.com/office/2011/relationships/chartColorStyle" Target="colors8.xml"/><Relationship Id="rId1" Type="http://schemas.microsoft.com/office/2011/relationships/chartStyle" Target="style8.xml"/></Relationships>
</file>

<file path=ppt/charts/_rels/chart10.xml.rels><?xml version="1.0" encoding="UTF-8" standalone="yes"?>
<Relationships xmlns="http://schemas.openxmlformats.org/package/2006/relationships"><Relationship Id="rId3" Type="http://schemas.openxmlformats.org/officeDocument/2006/relationships/oleObject" Target="file:///\\na\users\crgonzal\IWAA2026\ID03\Analysis.xlsx" TargetMode="External"/><Relationship Id="rId2" Type="http://schemas.microsoft.com/office/2011/relationships/chartColorStyle" Target="colors9.xml"/><Relationship Id="rId1" Type="http://schemas.microsoft.com/office/2011/relationships/chartStyle" Target="style9.xml"/></Relationships>
</file>

<file path=ppt/charts/_rels/chart11.xml.rels><?xml version="1.0" encoding="UTF-8" standalone="yes"?>
<Relationships xmlns="http://schemas.openxmlformats.org/package/2006/relationships"><Relationship Id="rId3" Type="http://schemas.openxmlformats.org/officeDocument/2006/relationships/oleObject" Target="file:///\\na\users\crgonzal\IWAA2026\ID03\Analysis.xlsx" TargetMode="External"/><Relationship Id="rId2" Type="http://schemas.microsoft.com/office/2011/relationships/chartColorStyle" Target="colors10.xml"/><Relationship Id="rId1" Type="http://schemas.microsoft.com/office/2011/relationships/chartStyle" Target="style10.xml"/></Relationships>
</file>

<file path=ppt/charts/_rels/chart12.xml.rels><?xml version="1.0" encoding="UTF-8" standalone="yes"?>
<Relationships xmlns="http://schemas.openxmlformats.org/package/2006/relationships"><Relationship Id="rId3" Type="http://schemas.openxmlformats.org/officeDocument/2006/relationships/oleObject" Target="file:///\\na\users\crgonzal\IWAA2026\ID03\Analysis.xlsx" TargetMode="External"/><Relationship Id="rId2" Type="http://schemas.microsoft.com/office/2011/relationships/chartColorStyle" Target="colors11.xml"/><Relationship Id="rId1" Type="http://schemas.microsoft.com/office/2011/relationships/chartStyle" Target="style1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view3D>
      <c:rotX val="10"/>
      <c:rotY val="0"/>
      <c:depthPercent val="100"/>
      <c:rAngAx val="0"/>
    </c:view3D>
    <c:floor>
      <c:thickness val="0"/>
      <c:spPr>
        <a:solidFill>
          <a:schemeClr val="lt1"/>
        </a:solidFill>
        <a:ln>
          <a:noFill/>
        </a:ln>
        <a:effectLst/>
        <a:sp3d/>
      </c:spPr>
    </c:floor>
    <c:sideWall>
      <c:thickness val="0"/>
      <c:spPr>
        <a:noFill/>
        <a:ln>
          <a:noFill/>
        </a:ln>
        <a:effectLst/>
        <a:sp3d/>
      </c:spPr>
    </c:sideWall>
    <c:backWall>
      <c:thickness val="0"/>
      <c:spPr>
        <a:noFill/>
        <a:ln>
          <a:noFill/>
        </a:ln>
        <a:effectLst/>
        <a:sp3d/>
      </c:spPr>
    </c:backWall>
    <c:plotArea>
      <c:layout/>
      <c:bar3DChart>
        <c:barDir val="col"/>
        <c:grouping val="clustered"/>
        <c:varyColors val="0"/>
        <c:ser>
          <c:idx val="0"/>
          <c:order val="0"/>
          <c:tx>
            <c:strRef>
              <c:f>Sheet1!$C$40</c:f>
              <c:strCache>
                <c:ptCount val="1"/>
                <c:pt idx="0">
                  <c:v>1992-1998</c:v>
                </c:pt>
              </c:strCache>
            </c:strRef>
          </c:tx>
          <c:spPr>
            <a:pattFill prst="ltDnDiag">
              <a:fgClr>
                <a:schemeClr val="accent6"/>
              </a:fgClr>
              <a:bgClr>
                <a:schemeClr val="accent6">
                  <a:lumMod val="20000"/>
                  <a:lumOff val="80000"/>
                </a:schemeClr>
              </a:bgClr>
            </a:pattFill>
            <a:ln>
              <a:solidFill>
                <a:schemeClr val="accent6"/>
              </a:solidFill>
            </a:ln>
            <a:effectLst/>
            <a:sp3d>
              <a:contourClr>
                <a:schemeClr val="accent6"/>
              </a:contourClr>
            </a:sp3d>
          </c:spPr>
          <c:invertIfNegative val="0"/>
          <c:dLbls>
            <c:spPr>
              <a:noFill/>
              <a:ln>
                <a:noFill/>
              </a:ln>
              <a:effectLst/>
            </c:spPr>
            <c:txPr>
              <a:bodyPr rot="0" spcFirstLastPara="1" vertOverflow="ellipsis" vert="horz" wrap="square" anchor="ctr" anchorCtr="1"/>
              <a:lstStyle/>
              <a:p>
                <a:pPr>
                  <a:defRPr sz="1197" b="0" i="0" u="none" strike="noStrike" kern="1200" baseline="0">
                    <a:solidFill>
                      <a:schemeClr val="dk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strRef>
              <c:f>Sheet1!$B$41</c:f>
              <c:strCache>
                <c:ptCount val="1"/>
                <c:pt idx="0">
                  <c:v>Man days</c:v>
                </c:pt>
              </c:strCache>
            </c:strRef>
          </c:cat>
          <c:val>
            <c:numRef>
              <c:f>Sheet1!$C$41</c:f>
              <c:numCache>
                <c:formatCode>General</c:formatCode>
                <c:ptCount val="1"/>
                <c:pt idx="0">
                  <c:v>73</c:v>
                </c:pt>
              </c:numCache>
            </c:numRef>
          </c:val>
          <c:extLst>
            <c:ext xmlns:c16="http://schemas.microsoft.com/office/drawing/2014/chart" uri="{C3380CC4-5D6E-409C-BE32-E72D297353CC}">
              <c16:uniqueId val="{00000000-503D-42F5-A962-041B4E0C0137}"/>
            </c:ext>
          </c:extLst>
        </c:ser>
        <c:ser>
          <c:idx val="1"/>
          <c:order val="1"/>
          <c:tx>
            <c:strRef>
              <c:f>Sheet1!$D$40</c:f>
              <c:strCache>
                <c:ptCount val="1"/>
                <c:pt idx="0">
                  <c:v>1999-2012</c:v>
                </c:pt>
              </c:strCache>
            </c:strRef>
          </c:tx>
          <c:spPr>
            <a:pattFill prst="ltDnDiag">
              <a:fgClr>
                <a:schemeClr val="accent5"/>
              </a:fgClr>
              <a:bgClr>
                <a:schemeClr val="accent5">
                  <a:lumMod val="20000"/>
                  <a:lumOff val="80000"/>
                </a:schemeClr>
              </a:bgClr>
            </a:pattFill>
            <a:ln>
              <a:solidFill>
                <a:schemeClr val="accent5"/>
              </a:solidFill>
            </a:ln>
            <a:effectLst/>
            <a:sp3d>
              <a:contourClr>
                <a:schemeClr val="accent5"/>
              </a:contourClr>
            </a:sp3d>
          </c:spPr>
          <c:invertIfNegative val="0"/>
          <c:dLbls>
            <c:spPr>
              <a:noFill/>
              <a:ln>
                <a:noFill/>
              </a:ln>
              <a:effectLst/>
            </c:spPr>
            <c:txPr>
              <a:bodyPr rot="0" spcFirstLastPara="1" vertOverflow="ellipsis" vert="horz" wrap="square" anchor="ctr" anchorCtr="1"/>
              <a:lstStyle/>
              <a:p>
                <a:pPr>
                  <a:defRPr sz="1197" b="0" i="0" u="none" strike="noStrike" kern="1200" baseline="0">
                    <a:solidFill>
                      <a:schemeClr val="dk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strRef>
              <c:f>Sheet1!$B$41</c:f>
              <c:strCache>
                <c:ptCount val="1"/>
                <c:pt idx="0">
                  <c:v>Man days</c:v>
                </c:pt>
              </c:strCache>
            </c:strRef>
          </c:cat>
          <c:val>
            <c:numRef>
              <c:f>Sheet1!$D$41</c:f>
              <c:numCache>
                <c:formatCode>General</c:formatCode>
                <c:ptCount val="1"/>
                <c:pt idx="0">
                  <c:v>10</c:v>
                </c:pt>
              </c:numCache>
            </c:numRef>
          </c:val>
          <c:extLst>
            <c:ext xmlns:c16="http://schemas.microsoft.com/office/drawing/2014/chart" uri="{C3380CC4-5D6E-409C-BE32-E72D297353CC}">
              <c16:uniqueId val="{00000001-503D-42F5-A962-041B4E0C0137}"/>
            </c:ext>
          </c:extLst>
        </c:ser>
        <c:ser>
          <c:idx val="2"/>
          <c:order val="2"/>
          <c:tx>
            <c:strRef>
              <c:f>Sheet1!$E$40</c:f>
              <c:strCache>
                <c:ptCount val="1"/>
                <c:pt idx="0">
                  <c:v>2013-2024</c:v>
                </c:pt>
              </c:strCache>
            </c:strRef>
          </c:tx>
          <c:spPr>
            <a:pattFill prst="ltDnDiag">
              <a:fgClr>
                <a:schemeClr val="accent4"/>
              </a:fgClr>
              <a:bgClr>
                <a:schemeClr val="accent4">
                  <a:lumMod val="20000"/>
                  <a:lumOff val="80000"/>
                </a:schemeClr>
              </a:bgClr>
            </a:pattFill>
            <a:ln>
              <a:solidFill>
                <a:schemeClr val="accent4"/>
              </a:solidFill>
            </a:ln>
            <a:effectLst/>
            <a:sp3d>
              <a:contourClr>
                <a:schemeClr val="accent4"/>
              </a:contourClr>
            </a:sp3d>
          </c:spPr>
          <c:invertIfNegative val="0"/>
          <c:dLbls>
            <c:spPr>
              <a:noFill/>
              <a:ln>
                <a:noFill/>
              </a:ln>
              <a:effectLst/>
            </c:spPr>
            <c:txPr>
              <a:bodyPr rot="0" spcFirstLastPara="1" vertOverflow="ellipsis" vert="horz" wrap="square" anchor="ctr" anchorCtr="1"/>
              <a:lstStyle/>
              <a:p>
                <a:pPr>
                  <a:defRPr sz="1197" b="0" i="0" u="none" strike="noStrike" kern="1200" baseline="0">
                    <a:solidFill>
                      <a:schemeClr val="dk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strRef>
              <c:f>Sheet1!$B$41</c:f>
              <c:strCache>
                <c:ptCount val="1"/>
                <c:pt idx="0">
                  <c:v>Man days</c:v>
                </c:pt>
              </c:strCache>
            </c:strRef>
          </c:cat>
          <c:val>
            <c:numRef>
              <c:f>Sheet1!$E$41</c:f>
              <c:numCache>
                <c:formatCode>General</c:formatCode>
                <c:ptCount val="1"/>
                <c:pt idx="0">
                  <c:v>8</c:v>
                </c:pt>
              </c:numCache>
            </c:numRef>
          </c:val>
          <c:extLst>
            <c:ext xmlns:c16="http://schemas.microsoft.com/office/drawing/2014/chart" uri="{C3380CC4-5D6E-409C-BE32-E72D297353CC}">
              <c16:uniqueId val="{00000002-503D-42F5-A962-041B4E0C0137}"/>
            </c:ext>
          </c:extLst>
        </c:ser>
        <c:dLbls>
          <c:showLegendKey val="0"/>
          <c:showVal val="1"/>
          <c:showCatName val="0"/>
          <c:showSerName val="0"/>
          <c:showPercent val="0"/>
          <c:showBubbleSize val="0"/>
        </c:dLbls>
        <c:gapWidth val="160"/>
        <c:gapDepth val="0"/>
        <c:shape val="box"/>
        <c:axId val="1736279648"/>
        <c:axId val="1495204624"/>
        <c:axId val="0"/>
      </c:bar3DChart>
      <c:catAx>
        <c:axId val="1736279648"/>
        <c:scaling>
          <c:orientation val="minMax"/>
        </c:scaling>
        <c:delete val="0"/>
        <c:axPos val="b"/>
        <c:numFmt formatCode="General" sourceLinked="1"/>
        <c:majorTickMark val="out"/>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dk1"/>
                </a:solidFill>
                <a:latin typeface="+mn-lt"/>
                <a:ea typeface="+mn-ea"/>
                <a:cs typeface="+mn-cs"/>
              </a:defRPr>
            </a:pPr>
            <a:endParaRPr lang="en-US"/>
          </a:p>
        </c:txPr>
        <c:crossAx val="1495204624"/>
        <c:crosses val="autoZero"/>
        <c:auto val="1"/>
        <c:lblAlgn val="ctr"/>
        <c:lblOffset val="100"/>
        <c:noMultiLvlLbl val="0"/>
      </c:catAx>
      <c:valAx>
        <c:axId val="1495204624"/>
        <c:scaling>
          <c:orientation val="minMax"/>
        </c:scaling>
        <c:delete val="1"/>
        <c:axPos val="l"/>
        <c:numFmt formatCode="General" sourceLinked="1"/>
        <c:majorTickMark val="none"/>
        <c:minorTickMark val="none"/>
        <c:tickLblPos val="nextTo"/>
        <c:crossAx val="1736279648"/>
        <c:crosses val="autoZero"/>
        <c:crossBetween val="between"/>
      </c:valAx>
      <c:spPr>
        <a:noFill/>
        <a:ln>
          <a:noFill/>
        </a:ln>
        <a:effectLst/>
      </c:spPr>
    </c:plotArea>
    <c:legend>
      <c:legendPos val="r"/>
      <c:overlay val="0"/>
      <c:spPr>
        <a:noFill/>
        <a:ln>
          <a:noFill/>
        </a:ln>
        <a:effectLst/>
      </c:spPr>
      <c:txPr>
        <a:bodyPr rot="0" spcFirstLastPara="1" vertOverflow="ellipsis" vert="horz" wrap="square" anchor="ctr" anchorCtr="1"/>
        <a:lstStyle/>
        <a:p>
          <a:pPr>
            <a:defRPr sz="1197" b="0" i="0" u="none" strike="noStrike" kern="1200" baseline="0">
              <a:solidFill>
                <a:schemeClr val="dk1"/>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gradFill rotWithShape="1">
      <a:gsLst>
        <a:gs pos="0">
          <a:schemeClr val="accent6">
            <a:tint val="50000"/>
            <a:satMod val="300000"/>
          </a:schemeClr>
        </a:gs>
        <a:gs pos="35000">
          <a:schemeClr val="accent6">
            <a:tint val="37000"/>
            <a:satMod val="300000"/>
          </a:schemeClr>
        </a:gs>
        <a:gs pos="100000">
          <a:schemeClr val="accent6">
            <a:tint val="15000"/>
            <a:satMod val="350000"/>
          </a:schemeClr>
        </a:gs>
      </a:gsLst>
      <a:lin ang="16200000" scaled="1"/>
    </a:gradFill>
    <a:ln w="9525" cap="flat" cmpd="sng" algn="ctr">
      <a:solidFill>
        <a:schemeClr val="accent6">
          <a:shade val="95000"/>
          <a:satMod val="105000"/>
        </a:schemeClr>
      </a:solidFill>
      <a:prstDash val="solid"/>
    </a:ln>
    <a:effectLst>
      <a:outerShdw blurRad="40000" dist="20000" dir="5400000" rotWithShape="0">
        <a:srgbClr val="000000">
          <a:alpha val="38000"/>
        </a:srgbClr>
      </a:outerShdw>
    </a:effectLst>
  </c:spPr>
  <c:txPr>
    <a:bodyPr/>
    <a:lstStyle/>
    <a:p>
      <a:pPr>
        <a:defRPr>
          <a:solidFill>
            <a:schemeClr val="dk1"/>
          </a:solidFill>
          <a:latin typeface="+mn-lt"/>
          <a:ea typeface="+mn-ea"/>
          <a:cs typeface="+mn-cs"/>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view3D>
      <c:rotX val="10"/>
      <c:rotY val="0"/>
      <c:depthPercent val="100"/>
      <c:rAngAx val="0"/>
    </c:view3D>
    <c:floor>
      <c:thickness val="0"/>
      <c:spPr>
        <a:solidFill>
          <a:schemeClr val="lt1"/>
        </a:solidFill>
        <a:ln>
          <a:noFill/>
        </a:ln>
        <a:effectLst/>
        <a:sp3d/>
      </c:spPr>
    </c:floor>
    <c:sideWall>
      <c:thickness val="0"/>
      <c:spPr>
        <a:noFill/>
        <a:ln>
          <a:noFill/>
        </a:ln>
        <a:effectLst/>
        <a:sp3d/>
      </c:spPr>
    </c:sideWall>
    <c:backWall>
      <c:thickness val="0"/>
      <c:spPr>
        <a:noFill/>
        <a:ln>
          <a:noFill/>
        </a:ln>
        <a:effectLst/>
        <a:sp3d/>
      </c:spPr>
    </c:backWall>
    <c:plotArea>
      <c:layout/>
      <c:bar3DChart>
        <c:barDir val="col"/>
        <c:grouping val="clustered"/>
        <c:varyColors val="0"/>
        <c:ser>
          <c:idx val="0"/>
          <c:order val="0"/>
          <c:tx>
            <c:strRef>
              <c:f>Sheet1!$C$53</c:f>
              <c:strCache>
                <c:ptCount val="1"/>
                <c:pt idx="0">
                  <c:v>1992-1998</c:v>
                </c:pt>
              </c:strCache>
            </c:strRef>
          </c:tx>
          <c:spPr>
            <a:pattFill prst="ltDnDiag">
              <a:fgClr>
                <a:schemeClr val="accent6"/>
              </a:fgClr>
              <a:bgClr>
                <a:schemeClr val="accent6">
                  <a:lumMod val="20000"/>
                  <a:lumOff val="80000"/>
                </a:schemeClr>
              </a:bgClr>
            </a:pattFill>
            <a:ln>
              <a:solidFill>
                <a:schemeClr val="accent6"/>
              </a:solidFill>
            </a:ln>
            <a:effectLst/>
            <a:sp3d>
              <a:contourClr>
                <a:schemeClr val="accent6"/>
              </a:contourClr>
            </a:sp3d>
          </c:spPr>
          <c:invertIfNegative val="0"/>
          <c:dLbls>
            <c:spPr>
              <a:noFill/>
              <a:ln>
                <a:noFill/>
              </a:ln>
              <a:effectLst/>
            </c:spPr>
            <c:txPr>
              <a:bodyPr rot="0" spcFirstLastPara="1" vertOverflow="ellipsis" vert="horz" wrap="square" anchor="ctr" anchorCtr="1"/>
              <a:lstStyle/>
              <a:p>
                <a:pPr>
                  <a:defRPr sz="1197" b="0" i="0" u="none" strike="noStrike" kern="1200" baseline="0">
                    <a:solidFill>
                      <a:schemeClr val="dk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strRef>
              <c:f>Sheet1!$B$54</c:f>
              <c:strCache>
                <c:ptCount val="1"/>
                <c:pt idx="0">
                  <c:v>Measurements</c:v>
                </c:pt>
              </c:strCache>
            </c:strRef>
          </c:cat>
          <c:val>
            <c:numRef>
              <c:f>Sheet1!$C$54</c:f>
              <c:numCache>
                <c:formatCode>General</c:formatCode>
                <c:ptCount val="1"/>
                <c:pt idx="0">
                  <c:v>2700</c:v>
                </c:pt>
              </c:numCache>
            </c:numRef>
          </c:val>
          <c:extLst>
            <c:ext xmlns:c16="http://schemas.microsoft.com/office/drawing/2014/chart" uri="{C3380CC4-5D6E-409C-BE32-E72D297353CC}">
              <c16:uniqueId val="{00000000-501C-4B63-9960-367A1E1CEB6B}"/>
            </c:ext>
          </c:extLst>
        </c:ser>
        <c:ser>
          <c:idx val="1"/>
          <c:order val="1"/>
          <c:tx>
            <c:strRef>
              <c:f>Sheet1!$D$53</c:f>
              <c:strCache>
                <c:ptCount val="1"/>
                <c:pt idx="0">
                  <c:v>1999-2012</c:v>
                </c:pt>
              </c:strCache>
            </c:strRef>
          </c:tx>
          <c:spPr>
            <a:pattFill prst="ltDnDiag">
              <a:fgClr>
                <a:schemeClr val="accent5"/>
              </a:fgClr>
              <a:bgClr>
                <a:schemeClr val="accent5">
                  <a:lumMod val="20000"/>
                  <a:lumOff val="80000"/>
                </a:schemeClr>
              </a:bgClr>
            </a:pattFill>
            <a:ln>
              <a:solidFill>
                <a:schemeClr val="accent5"/>
              </a:solidFill>
            </a:ln>
            <a:effectLst/>
            <a:sp3d>
              <a:contourClr>
                <a:schemeClr val="accent5"/>
              </a:contourClr>
            </a:sp3d>
          </c:spPr>
          <c:invertIfNegative val="0"/>
          <c:dLbls>
            <c:spPr>
              <a:noFill/>
              <a:ln>
                <a:noFill/>
              </a:ln>
              <a:effectLst/>
            </c:spPr>
            <c:txPr>
              <a:bodyPr rot="0" spcFirstLastPara="1" vertOverflow="ellipsis" vert="horz" wrap="square" anchor="ctr" anchorCtr="1"/>
              <a:lstStyle/>
              <a:p>
                <a:pPr>
                  <a:defRPr sz="1197" b="0" i="0" u="none" strike="noStrike" kern="1200" baseline="0">
                    <a:solidFill>
                      <a:schemeClr val="dk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strRef>
              <c:f>Sheet1!$B$54</c:f>
              <c:strCache>
                <c:ptCount val="1"/>
                <c:pt idx="0">
                  <c:v>Measurements</c:v>
                </c:pt>
              </c:strCache>
            </c:strRef>
          </c:cat>
          <c:val>
            <c:numRef>
              <c:f>Sheet1!$D$54</c:f>
              <c:numCache>
                <c:formatCode>General</c:formatCode>
                <c:ptCount val="1"/>
                <c:pt idx="0">
                  <c:v>3880</c:v>
                </c:pt>
              </c:numCache>
            </c:numRef>
          </c:val>
          <c:extLst>
            <c:ext xmlns:c16="http://schemas.microsoft.com/office/drawing/2014/chart" uri="{C3380CC4-5D6E-409C-BE32-E72D297353CC}">
              <c16:uniqueId val="{00000001-501C-4B63-9960-367A1E1CEB6B}"/>
            </c:ext>
          </c:extLst>
        </c:ser>
        <c:ser>
          <c:idx val="2"/>
          <c:order val="2"/>
          <c:tx>
            <c:strRef>
              <c:f>Sheet1!$E$53</c:f>
              <c:strCache>
                <c:ptCount val="1"/>
                <c:pt idx="0">
                  <c:v>2013-2024</c:v>
                </c:pt>
              </c:strCache>
            </c:strRef>
          </c:tx>
          <c:spPr>
            <a:pattFill prst="ltDnDiag">
              <a:fgClr>
                <a:schemeClr val="accent4"/>
              </a:fgClr>
              <a:bgClr>
                <a:schemeClr val="accent4">
                  <a:lumMod val="20000"/>
                  <a:lumOff val="80000"/>
                </a:schemeClr>
              </a:bgClr>
            </a:pattFill>
            <a:ln>
              <a:solidFill>
                <a:schemeClr val="accent4"/>
              </a:solidFill>
            </a:ln>
            <a:effectLst/>
            <a:sp3d>
              <a:contourClr>
                <a:schemeClr val="accent4"/>
              </a:contourClr>
            </a:sp3d>
          </c:spPr>
          <c:invertIfNegative val="0"/>
          <c:dLbls>
            <c:spPr>
              <a:noFill/>
              <a:ln>
                <a:noFill/>
              </a:ln>
              <a:effectLst/>
            </c:spPr>
            <c:txPr>
              <a:bodyPr rot="0" spcFirstLastPara="1" vertOverflow="ellipsis" vert="horz" wrap="square" anchor="ctr" anchorCtr="1"/>
              <a:lstStyle/>
              <a:p>
                <a:pPr>
                  <a:defRPr sz="1197" b="0" i="0" u="none" strike="noStrike" kern="1200" baseline="0">
                    <a:solidFill>
                      <a:schemeClr val="dk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strRef>
              <c:f>Sheet1!$B$54</c:f>
              <c:strCache>
                <c:ptCount val="1"/>
                <c:pt idx="0">
                  <c:v>Measurements</c:v>
                </c:pt>
              </c:strCache>
            </c:strRef>
          </c:cat>
          <c:val>
            <c:numRef>
              <c:f>Sheet1!$E$54</c:f>
              <c:numCache>
                <c:formatCode>General</c:formatCode>
                <c:ptCount val="1"/>
                <c:pt idx="0">
                  <c:v>9600</c:v>
                </c:pt>
              </c:numCache>
            </c:numRef>
          </c:val>
          <c:extLst>
            <c:ext xmlns:c16="http://schemas.microsoft.com/office/drawing/2014/chart" uri="{C3380CC4-5D6E-409C-BE32-E72D297353CC}">
              <c16:uniqueId val="{00000002-501C-4B63-9960-367A1E1CEB6B}"/>
            </c:ext>
          </c:extLst>
        </c:ser>
        <c:dLbls>
          <c:showLegendKey val="0"/>
          <c:showVal val="1"/>
          <c:showCatName val="0"/>
          <c:showSerName val="0"/>
          <c:showPercent val="0"/>
          <c:showBubbleSize val="0"/>
        </c:dLbls>
        <c:gapWidth val="160"/>
        <c:gapDepth val="0"/>
        <c:shape val="box"/>
        <c:axId val="1739392656"/>
        <c:axId val="1739309248"/>
        <c:axId val="0"/>
      </c:bar3DChart>
      <c:catAx>
        <c:axId val="1739392656"/>
        <c:scaling>
          <c:orientation val="minMax"/>
        </c:scaling>
        <c:delete val="0"/>
        <c:axPos val="b"/>
        <c:numFmt formatCode="General" sourceLinked="1"/>
        <c:majorTickMark val="out"/>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dk1"/>
                </a:solidFill>
                <a:latin typeface="+mn-lt"/>
                <a:ea typeface="+mn-ea"/>
                <a:cs typeface="+mn-cs"/>
              </a:defRPr>
            </a:pPr>
            <a:endParaRPr lang="en-US"/>
          </a:p>
        </c:txPr>
        <c:crossAx val="1739309248"/>
        <c:crosses val="autoZero"/>
        <c:auto val="1"/>
        <c:lblAlgn val="ctr"/>
        <c:lblOffset val="100"/>
        <c:noMultiLvlLbl val="0"/>
      </c:catAx>
      <c:valAx>
        <c:axId val="1739309248"/>
        <c:scaling>
          <c:orientation val="minMax"/>
        </c:scaling>
        <c:delete val="1"/>
        <c:axPos val="l"/>
        <c:numFmt formatCode="General" sourceLinked="1"/>
        <c:majorTickMark val="none"/>
        <c:minorTickMark val="none"/>
        <c:tickLblPos val="nextTo"/>
        <c:crossAx val="1739392656"/>
        <c:crosses val="autoZero"/>
        <c:crossBetween val="between"/>
      </c:valAx>
      <c:spPr>
        <a:noFill/>
        <a:ln>
          <a:noFill/>
        </a:ln>
        <a:effectLst/>
      </c:spPr>
    </c:plotArea>
    <c:legend>
      <c:legendPos val="r"/>
      <c:overlay val="0"/>
      <c:spPr>
        <a:noFill/>
        <a:ln>
          <a:noFill/>
        </a:ln>
        <a:effectLst/>
      </c:spPr>
      <c:txPr>
        <a:bodyPr rot="0" spcFirstLastPara="1" vertOverflow="ellipsis" vert="horz" wrap="square" anchor="ctr" anchorCtr="1"/>
        <a:lstStyle/>
        <a:p>
          <a:pPr>
            <a:defRPr sz="1197" b="0" i="0" u="none" strike="noStrike" kern="1200" baseline="0">
              <a:solidFill>
                <a:schemeClr val="dk1"/>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gradFill rotWithShape="1">
      <a:gsLst>
        <a:gs pos="0">
          <a:schemeClr val="accent6">
            <a:tint val="50000"/>
            <a:satMod val="300000"/>
          </a:schemeClr>
        </a:gs>
        <a:gs pos="35000">
          <a:schemeClr val="accent6">
            <a:tint val="37000"/>
            <a:satMod val="300000"/>
          </a:schemeClr>
        </a:gs>
        <a:gs pos="100000">
          <a:schemeClr val="accent6">
            <a:tint val="15000"/>
            <a:satMod val="350000"/>
          </a:schemeClr>
        </a:gs>
      </a:gsLst>
      <a:lin ang="16200000" scaled="1"/>
    </a:gradFill>
    <a:ln w="9525" cap="flat" cmpd="sng" algn="ctr">
      <a:solidFill>
        <a:schemeClr val="accent6">
          <a:shade val="95000"/>
          <a:satMod val="105000"/>
        </a:schemeClr>
      </a:solidFill>
      <a:prstDash val="solid"/>
    </a:ln>
    <a:effectLst>
      <a:outerShdw blurRad="40000" dist="20000" dir="5400000" rotWithShape="0">
        <a:srgbClr val="000000">
          <a:alpha val="38000"/>
        </a:srgbClr>
      </a:outerShdw>
    </a:effectLst>
  </c:spPr>
  <c:txPr>
    <a:bodyPr/>
    <a:lstStyle/>
    <a:p>
      <a:pPr>
        <a:defRPr>
          <a:solidFill>
            <a:schemeClr val="dk1"/>
          </a:solidFill>
          <a:latin typeface="+mn-lt"/>
          <a:ea typeface="+mn-ea"/>
          <a:cs typeface="+mn-cs"/>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view3D>
      <c:rotX val="15"/>
      <c:rotY val="20"/>
      <c:depthPercent val="100"/>
      <c:rAngAx val="1"/>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bar3DChart>
        <c:barDir val="col"/>
        <c:grouping val="standard"/>
        <c:varyColors val="0"/>
        <c:ser>
          <c:idx val="0"/>
          <c:order val="0"/>
          <c:tx>
            <c:strRef>
              <c:f>Sheet1!$N$39</c:f>
              <c:strCache>
                <c:ptCount val="1"/>
                <c:pt idx="0">
                  <c:v>1992-1998</c:v>
                </c:pt>
              </c:strCache>
            </c:strRef>
          </c:tx>
          <c:spPr>
            <a:gradFill>
              <a:gsLst>
                <a:gs pos="100000">
                  <a:schemeClr val="accent6">
                    <a:alpha val="0"/>
                  </a:schemeClr>
                </a:gs>
                <a:gs pos="50000">
                  <a:schemeClr val="accent6"/>
                </a:gs>
              </a:gsLst>
              <a:lin ang="5400000" scaled="0"/>
            </a:gradFill>
            <a:ln>
              <a:noFill/>
            </a:ln>
            <a:effectLst/>
            <a:sp3d/>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dk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strRef>
              <c:f>Sheet1!$M$40:$M$42</c:f>
              <c:strCache>
                <c:ptCount val="2"/>
                <c:pt idx="0">
                  <c:v>Planimetry</c:v>
                </c:pt>
                <c:pt idx="1">
                  <c:v>Altimetry</c:v>
                </c:pt>
              </c:strCache>
            </c:strRef>
          </c:cat>
          <c:val>
            <c:numRef>
              <c:f>Sheet1!$N$40:$N$42</c:f>
              <c:numCache>
                <c:formatCode>General</c:formatCode>
                <c:ptCount val="2"/>
                <c:pt idx="0">
                  <c:v>35</c:v>
                </c:pt>
                <c:pt idx="1">
                  <c:v>125</c:v>
                </c:pt>
              </c:numCache>
            </c:numRef>
          </c:val>
          <c:extLst>
            <c:ext xmlns:c16="http://schemas.microsoft.com/office/drawing/2014/chart" uri="{C3380CC4-5D6E-409C-BE32-E72D297353CC}">
              <c16:uniqueId val="{00000000-8687-4ABF-A4FF-B977C1F4B999}"/>
            </c:ext>
          </c:extLst>
        </c:ser>
        <c:ser>
          <c:idx val="1"/>
          <c:order val="1"/>
          <c:tx>
            <c:strRef>
              <c:f>Sheet1!$O$39</c:f>
              <c:strCache>
                <c:ptCount val="1"/>
                <c:pt idx="0">
                  <c:v>1999-2012</c:v>
                </c:pt>
              </c:strCache>
            </c:strRef>
          </c:tx>
          <c:spPr>
            <a:gradFill>
              <a:gsLst>
                <a:gs pos="100000">
                  <a:schemeClr val="accent5">
                    <a:alpha val="0"/>
                  </a:schemeClr>
                </a:gs>
                <a:gs pos="50000">
                  <a:schemeClr val="accent5"/>
                </a:gs>
              </a:gsLst>
              <a:lin ang="5400000" scaled="0"/>
            </a:gradFill>
            <a:ln>
              <a:noFill/>
            </a:ln>
            <a:effectLst/>
            <a:sp3d/>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dk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strRef>
              <c:f>Sheet1!$M$40:$M$42</c:f>
              <c:strCache>
                <c:ptCount val="2"/>
                <c:pt idx="0">
                  <c:v>Planimetry</c:v>
                </c:pt>
                <c:pt idx="1">
                  <c:v>Altimetry</c:v>
                </c:pt>
              </c:strCache>
            </c:strRef>
          </c:cat>
          <c:val>
            <c:numRef>
              <c:f>Sheet1!$O$40:$O$42</c:f>
              <c:numCache>
                <c:formatCode>General</c:formatCode>
                <c:ptCount val="2"/>
                <c:pt idx="0">
                  <c:v>535</c:v>
                </c:pt>
                <c:pt idx="1">
                  <c:v>175</c:v>
                </c:pt>
              </c:numCache>
            </c:numRef>
          </c:val>
          <c:extLst>
            <c:ext xmlns:c16="http://schemas.microsoft.com/office/drawing/2014/chart" uri="{C3380CC4-5D6E-409C-BE32-E72D297353CC}">
              <c16:uniqueId val="{00000001-8687-4ABF-A4FF-B977C1F4B999}"/>
            </c:ext>
          </c:extLst>
        </c:ser>
        <c:ser>
          <c:idx val="2"/>
          <c:order val="2"/>
          <c:tx>
            <c:strRef>
              <c:f>Sheet1!$P$39</c:f>
              <c:strCache>
                <c:ptCount val="1"/>
                <c:pt idx="0">
                  <c:v>2013-2024</c:v>
                </c:pt>
              </c:strCache>
            </c:strRef>
          </c:tx>
          <c:spPr>
            <a:gradFill>
              <a:gsLst>
                <a:gs pos="100000">
                  <a:schemeClr val="accent4">
                    <a:alpha val="0"/>
                  </a:schemeClr>
                </a:gs>
                <a:gs pos="50000">
                  <a:schemeClr val="accent4"/>
                </a:gs>
              </a:gsLst>
              <a:lin ang="5400000" scaled="0"/>
            </a:gradFill>
            <a:ln>
              <a:noFill/>
            </a:ln>
            <a:effectLst/>
            <a:sp3d/>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dk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strRef>
              <c:f>Sheet1!$M$40:$M$42</c:f>
              <c:strCache>
                <c:ptCount val="2"/>
                <c:pt idx="0">
                  <c:v>Planimetry</c:v>
                </c:pt>
                <c:pt idx="1">
                  <c:v>Altimetry</c:v>
                </c:pt>
              </c:strCache>
            </c:strRef>
          </c:cat>
          <c:val>
            <c:numRef>
              <c:f>Sheet1!$P$40:$P$42</c:f>
              <c:numCache>
                <c:formatCode>General</c:formatCode>
                <c:ptCount val="2"/>
                <c:pt idx="0">
                  <c:v>800</c:v>
                </c:pt>
                <c:pt idx="1">
                  <c:v>400</c:v>
                </c:pt>
              </c:numCache>
            </c:numRef>
          </c:val>
          <c:extLst>
            <c:ext xmlns:c16="http://schemas.microsoft.com/office/drawing/2014/chart" uri="{C3380CC4-5D6E-409C-BE32-E72D297353CC}">
              <c16:uniqueId val="{00000002-8687-4ABF-A4FF-B977C1F4B999}"/>
            </c:ext>
          </c:extLst>
        </c:ser>
        <c:dLbls>
          <c:showLegendKey val="0"/>
          <c:showVal val="1"/>
          <c:showCatName val="0"/>
          <c:showSerName val="0"/>
          <c:showPercent val="0"/>
          <c:showBubbleSize val="0"/>
        </c:dLbls>
        <c:gapWidth val="150"/>
        <c:gapDepth val="0"/>
        <c:shape val="box"/>
        <c:axId val="1706185024"/>
        <c:axId val="1232233472"/>
        <c:axId val="1896185520"/>
      </c:bar3DChart>
      <c:catAx>
        <c:axId val="1706185024"/>
        <c:scaling>
          <c:orientation val="minMax"/>
        </c:scaling>
        <c:delete val="0"/>
        <c:axPos val="b"/>
        <c:numFmt formatCode="General" sourceLinked="1"/>
        <c:majorTickMark val="out"/>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dk1"/>
                </a:solidFill>
                <a:latin typeface="+mn-lt"/>
                <a:ea typeface="+mn-ea"/>
                <a:cs typeface="+mn-cs"/>
              </a:defRPr>
            </a:pPr>
            <a:endParaRPr lang="en-US"/>
          </a:p>
        </c:txPr>
        <c:crossAx val="1232233472"/>
        <c:crosses val="autoZero"/>
        <c:auto val="1"/>
        <c:lblAlgn val="ctr"/>
        <c:lblOffset val="100"/>
        <c:noMultiLvlLbl val="0"/>
      </c:catAx>
      <c:valAx>
        <c:axId val="1232233472"/>
        <c:scaling>
          <c:orientation val="minMax"/>
        </c:scaling>
        <c:delete val="1"/>
        <c:axPos val="l"/>
        <c:majorGridlines>
          <c:spPr>
            <a:ln w="9525" cap="flat" cmpd="sng" algn="ctr">
              <a:solidFill>
                <a:schemeClr val="tx1">
                  <a:lumMod val="5000"/>
                  <a:lumOff val="95000"/>
                </a:schemeClr>
              </a:solidFill>
              <a:round/>
            </a:ln>
            <a:effectLst/>
          </c:spPr>
        </c:majorGridlines>
        <c:numFmt formatCode="General" sourceLinked="1"/>
        <c:majorTickMark val="out"/>
        <c:minorTickMark val="none"/>
        <c:tickLblPos val="nextTo"/>
        <c:crossAx val="1706185024"/>
        <c:crosses val="autoZero"/>
        <c:crossBetween val="between"/>
      </c:valAx>
      <c:serAx>
        <c:axId val="1896185520"/>
        <c:scaling>
          <c:orientation val="minMax"/>
        </c:scaling>
        <c:delete val="1"/>
        <c:axPos val="b"/>
        <c:majorTickMark val="out"/>
        <c:minorTickMark val="none"/>
        <c:tickLblPos val="nextTo"/>
        <c:crossAx val="1232233472"/>
        <c:crosses val="autoZero"/>
      </c:serAx>
      <c:spPr>
        <a:noFill/>
        <a:ln w="9525" cap="flat" cmpd="sng" algn="ctr">
          <a:noFill/>
          <a:prstDash val="solid"/>
        </a:ln>
        <a:effectLst/>
      </c:spPr>
    </c:plotArea>
    <c:legend>
      <c:legendPos val="r"/>
      <c:overlay val="0"/>
      <c:spPr>
        <a:noFill/>
        <a:ln>
          <a:noFill/>
        </a:ln>
        <a:effectLst/>
      </c:spPr>
      <c:txPr>
        <a:bodyPr rot="0" spcFirstLastPara="1" vertOverflow="ellipsis" vert="horz" wrap="square" anchor="ctr" anchorCtr="1"/>
        <a:lstStyle/>
        <a:p>
          <a:pPr>
            <a:defRPr sz="1197" b="0" i="0" u="none" strike="noStrike" kern="1200" baseline="0">
              <a:solidFill>
                <a:schemeClr val="dk1"/>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gradFill rotWithShape="1">
      <a:gsLst>
        <a:gs pos="0">
          <a:schemeClr val="accent6">
            <a:tint val="50000"/>
            <a:satMod val="300000"/>
          </a:schemeClr>
        </a:gs>
        <a:gs pos="35000">
          <a:schemeClr val="accent6">
            <a:tint val="37000"/>
            <a:satMod val="300000"/>
          </a:schemeClr>
        </a:gs>
        <a:gs pos="100000">
          <a:schemeClr val="accent6">
            <a:tint val="15000"/>
            <a:satMod val="350000"/>
          </a:schemeClr>
        </a:gs>
      </a:gsLst>
      <a:lin ang="16200000" scaled="1"/>
    </a:gradFill>
    <a:ln w="9525" cap="flat" cmpd="sng" algn="ctr">
      <a:solidFill>
        <a:schemeClr val="accent6">
          <a:shade val="95000"/>
          <a:satMod val="105000"/>
        </a:schemeClr>
      </a:solidFill>
      <a:prstDash val="solid"/>
    </a:ln>
    <a:effectLst>
      <a:outerShdw blurRad="40000" dist="20000" dir="5400000" rotWithShape="0">
        <a:srgbClr val="000000">
          <a:alpha val="38000"/>
        </a:srgbClr>
      </a:outerShdw>
    </a:effectLst>
  </c:spPr>
  <c:txPr>
    <a:bodyPr/>
    <a:lstStyle/>
    <a:p>
      <a:pPr>
        <a:defRPr>
          <a:solidFill>
            <a:schemeClr val="dk1"/>
          </a:solidFill>
          <a:latin typeface="+mn-lt"/>
          <a:ea typeface="+mn-ea"/>
          <a:cs typeface="+mn-cs"/>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Sheet1!$M$57</c:f>
              <c:strCache>
                <c:ptCount val="1"/>
                <c:pt idx="0">
                  <c:v>dR</c:v>
                </c:pt>
              </c:strCache>
            </c:strRef>
          </c:tx>
          <c:spPr>
            <a:solidFill>
              <a:schemeClr val="accent1"/>
            </a:solidFill>
            <a:ln>
              <a:noFill/>
            </a:ln>
            <a:effectLst/>
          </c:spPr>
          <c:invertIfNegative val="0"/>
          <c:dLbls>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Sheet1!$N$56:$P$56</c:f>
              <c:strCache>
                <c:ptCount val="3"/>
                <c:pt idx="0">
                  <c:v>1992-1998</c:v>
                </c:pt>
                <c:pt idx="1">
                  <c:v>1999-2012</c:v>
                </c:pt>
                <c:pt idx="2">
                  <c:v>2013-2024</c:v>
                </c:pt>
              </c:strCache>
            </c:strRef>
          </c:cat>
          <c:val>
            <c:numRef>
              <c:f>Sheet1!$N$57:$P$57</c:f>
              <c:numCache>
                <c:formatCode>General</c:formatCode>
                <c:ptCount val="3"/>
                <c:pt idx="0">
                  <c:v>220</c:v>
                </c:pt>
                <c:pt idx="1">
                  <c:v>100</c:v>
                </c:pt>
                <c:pt idx="2">
                  <c:v>50</c:v>
                </c:pt>
              </c:numCache>
            </c:numRef>
          </c:val>
          <c:extLst>
            <c:ext xmlns:c16="http://schemas.microsoft.com/office/drawing/2014/chart" uri="{C3380CC4-5D6E-409C-BE32-E72D297353CC}">
              <c16:uniqueId val="{00000000-8781-4B1A-8E6B-541928F02EC5}"/>
            </c:ext>
          </c:extLst>
        </c:ser>
        <c:ser>
          <c:idx val="1"/>
          <c:order val="1"/>
          <c:tx>
            <c:strRef>
              <c:f>Sheet1!$M$58</c:f>
              <c:strCache>
                <c:ptCount val="1"/>
                <c:pt idx="0">
                  <c:v>dZ</c:v>
                </c:pt>
              </c:strCache>
            </c:strRef>
          </c:tx>
          <c:spPr>
            <a:solidFill>
              <a:schemeClr val="accent3"/>
            </a:solidFill>
            <a:ln>
              <a:noFill/>
            </a:ln>
            <a:effectLst/>
          </c:spPr>
          <c:invertIfNegative val="0"/>
          <c:dLbls>
            <c:spPr>
              <a:noFill/>
              <a:ln>
                <a:noFill/>
              </a:ln>
              <a:effectLst/>
            </c:spPr>
            <c:txPr>
              <a:bodyPr rot="0" spcFirstLastPara="1" vertOverflow="ellipsis" vert="horz" wrap="square" anchor="ctr" anchorCtr="1"/>
              <a:lstStyle/>
              <a:p>
                <a:pPr>
                  <a:defRPr sz="900" b="0" i="0" u="none" strike="noStrike" kern="1200" baseline="0">
                    <a:solidFill>
                      <a:schemeClr val="dk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Sheet1!$N$56:$P$56</c:f>
              <c:strCache>
                <c:ptCount val="3"/>
                <c:pt idx="0">
                  <c:v>1992-1998</c:v>
                </c:pt>
                <c:pt idx="1">
                  <c:v>1999-2012</c:v>
                </c:pt>
                <c:pt idx="2">
                  <c:v>2013-2024</c:v>
                </c:pt>
              </c:strCache>
            </c:strRef>
          </c:cat>
          <c:val>
            <c:numRef>
              <c:f>Sheet1!$N$58:$P$58</c:f>
              <c:numCache>
                <c:formatCode>General</c:formatCode>
                <c:ptCount val="3"/>
                <c:pt idx="0">
                  <c:v>50</c:v>
                </c:pt>
                <c:pt idx="1">
                  <c:v>35</c:v>
                </c:pt>
                <c:pt idx="2">
                  <c:v>20</c:v>
                </c:pt>
              </c:numCache>
            </c:numRef>
          </c:val>
          <c:extLst>
            <c:ext xmlns:c16="http://schemas.microsoft.com/office/drawing/2014/chart" uri="{C3380CC4-5D6E-409C-BE32-E72D297353CC}">
              <c16:uniqueId val="{00000001-8781-4B1A-8E6B-541928F02EC5}"/>
            </c:ext>
          </c:extLst>
        </c:ser>
        <c:dLbls>
          <c:showLegendKey val="0"/>
          <c:showVal val="1"/>
          <c:showCatName val="0"/>
          <c:showSerName val="0"/>
          <c:showPercent val="0"/>
          <c:showBubbleSize val="0"/>
        </c:dLbls>
        <c:gapWidth val="75"/>
        <c:axId val="1705682000"/>
        <c:axId val="1893239872"/>
      </c:barChart>
      <c:catAx>
        <c:axId val="1705682000"/>
        <c:scaling>
          <c:orientation val="minMax"/>
        </c:scaling>
        <c:delete val="0"/>
        <c:axPos val="b"/>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dk1"/>
                </a:solidFill>
                <a:latin typeface="+mn-lt"/>
                <a:ea typeface="+mn-ea"/>
                <a:cs typeface="+mn-cs"/>
              </a:defRPr>
            </a:pPr>
            <a:endParaRPr lang="en-US"/>
          </a:p>
        </c:txPr>
        <c:crossAx val="1893239872"/>
        <c:crosses val="autoZero"/>
        <c:auto val="1"/>
        <c:lblAlgn val="ctr"/>
        <c:lblOffset val="100"/>
        <c:noMultiLvlLbl val="0"/>
      </c:catAx>
      <c:valAx>
        <c:axId val="1893239872"/>
        <c:scaling>
          <c:orientation val="minMax"/>
        </c:scaling>
        <c:delete val="1"/>
        <c:axPos val="l"/>
        <c:numFmt formatCode="General" sourceLinked="1"/>
        <c:majorTickMark val="out"/>
        <c:minorTickMark val="none"/>
        <c:tickLblPos val="nextTo"/>
        <c:crossAx val="1705682000"/>
        <c:crosses val="autoZero"/>
        <c:crossBetween val="between"/>
      </c:valAx>
      <c:spPr>
        <a:noFill/>
        <a:ln>
          <a:noFill/>
        </a:ln>
        <a:effectLst/>
      </c:spPr>
    </c:plotArea>
    <c:legend>
      <c:legendPos val="r"/>
      <c:overlay val="0"/>
      <c:spPr>
        <a:noFill/>
        <a:ln>
          <a:noFill/>
        </a:ln>
        <a:effectLst/>
      </c:spPr>
      <c:txPr>
        <a:bodyPr rot="0" spcFirstLastPara="1" vertOverflow="ellipsis" vert="horz" wrap="square" anchor="ctr" anchorCtr="1"/>
        <a:lstStyle/>
        <a:p>
          <a:pPr rtl="0">
            <a:defRPr sz="900" b="0" i="0" u="none" strike="noStrike" kern="1200" baseline="0">
              <a:solidFill>
                <a:schemeClr val="dk1"/>
              </a:solidFill>
              <a:latin typeface="+mn-lt"/>
              <a:ea typeface="+mn-ea"/>
              <a:cs typeface="+mn-cs"/>
            </a:defRPr>
          </a:pPr>
          <a:endParaRPr lang="en-US"/>
        </a:p>
      </c:txPr>
    </c:legend>
    <c:plotVisOnly val="1"/>
    <c:dispBlanksAs val="zero"/>
    <c:extLst>
      <c:ext xmlns:c16r3="http://schemas.microsoft.com/office/drawing/2017/03/chart" uri="{56B9EC1D-385E-4148-901F-78D8002777C0}">
        <c16r3:dataDisplayOptions16>
          <c16r3:dispNaAsBlank val="1"/>
        </c16r3:dataDisplayOptions16>
      </c:ext>
    </c:extLst>
    <c:showDLblsOverMax val="0"/>
  </c:chart>
  <c:spPr>
    <a:gradFill rotWithShape="1">
      <a:gsLst>
        <a:gs pos="0">
          <a:schemeClr val="accent6">
            <a:tint val="50000"/>
            <a:satMod val="300000"/>
          </a:schemeClr>
        </a:gs>
        <a:gs pos="35000">
          <a:schemeClr val="accent6">
            <a:tint val="37000"/>
            <a:satMod val="300000"/>
          </a:schemeClr>
        </a:gs>
        <a:gs pos="100000">
          <a:schemeClr val="accent6">
            <a:tint val="15000"/>
            <a:satMod val="350000"/>
          </a:schemeClr>
        </a:gs>
      </a:gsLst>
      <a:lin ang="16200000" scaled="1"/>
    </a:gradFill>
    <a:ln w="9525" cap="flat" cmpd="sng" algn="ctr">
      <a:solidFill>
        <a:schemeClr val="accent6">
          <a:shade val="95000"/>
          <a:satMod val="105000"/>
        </a:schemeClr>
      </a:solidFill>
      <a:prstDash val="solid"/>
    </a:ln>
    <a:effectLst>
      <a:outerShdw blurRad="40000" dist="20000" dir="5400000" rotWithShape="0">
        <a:srgbClr val="000000">
          <a:alpha val="38000"/>
        </a:srgbClr>
      </a:outerShdw>
    </a:effectLst>
  </c:spPr>
  <c:txPr>
    <a:bodyPr/>
    <a:lstStyle/>
    <a:p>
      <a:pPr>
        <a:defRPr>
          <a:solidFill>
            <a:schemeClr val="dk1"/>
          </a:solidFill>
          <a:latin typeface="+mn-lt"/>
          <a:ea typeface="+mn-ea"/>
          <a:cs typeface="+mn-cs"/>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lgn="ctr" rtl="0">
              <a:defRPr lang="en-GB" sz="1400" b="0" i="0" u="none" strike="noStrike" kern="1200" spc="0" baseline="0" dirty="0" smtClean="0">
                <a:solidFill>
                  <a:srgbClr val="000000">
                    <a:lumMod val="65000"/>
                    <a:lumOff val="35000"/>
                  </a:srgbClr>
                </a:solidFill>
                <a:latin typeface="+mn-lt"/>
                <a:ea typeface="+mn-ea"/>
                <a:cs typeface="+mn-cs"/>
              </a:defRPr>
            </a:pPr>
            <a:r>
              <a:rPr lang="en-GB" sz="1400" b="0" i="0" u="none" strike="noStrike" kern="1200" spc="0" baseline="0" dirty="0">
                <a:solidFill>
                  <a:srgbClr val="000000">
                    <a:lumMod val="65000"/>
                    <a:lumOff val="35000"/>
                  </a:srgbClr>
                </a:solidFill>
                <a:latin typeface="+mn-lt"/>
                <a:ea typeface="+mn-ea"/>
                <a:cs typeface="+mn-cs"/>
              </a:rPr>
              <a:t>Elements </a:t>
            </a:r>
            <a:r>
              <a:rPr lang="en-GB" sz="1200" b="0" i="0" u="none" strike="noStrike" kern="1200" spc="0" baseline="0" dirty="0">
                <a:solidFill>
                  <a:srgbClr val="000000">
                    <a:lumMod val="65000"/>
                    <a:lumOff val="35000"/>
                  </a:srgbClr>
                </a:solidFill>
              </a:rPr>
              <a:t>202505_CDB20258-202608_CDB202608</a:t>
            </a:r>
            <a:endParaRPr lang="en-GB" sz="1400" b="0" i="0" u="none" strike="noStrike" kern="1200" spc="0" baseline="0" dirty="0">
              <a:solidFill>
                <a:srgbClr val="000000">
                  <a:lumMod val="65000"/>
                  <a:lumOff val="35000"/>
                </a:srgbClr>
              </a:solidFill>
              <a:latin typeface="+mn-lt"/>
              <a:ea typeface="+mn-ea"/>
              <a:cs typeface="+mn-cs"/>
            </a:endParaRPr>
          </a:p>
        </c:rich>
      </c:tx>
      <c:layout>
        <c:manualLayout>
          <c:xMode val="edge"/>
          <c:yMode val="edge"/>
          <c:x val="0.19917248429223855"/>
          <c:y val="1.2556550824246107E-2"/>
        </c:manualLayout>
      </c:layout>
      <c:overlay val="0"/>
      <c:spPr>
        <a:noFill/>
        <a:ln>
          <a:noFill/>
        </a:ln>
        <a:effectLst/>
      </c:spPr>
    </c:title>
    <c:autoTitleDeleted val="0"/>
    <c:plotArea>
      <c:layout>
        <c:manualLayout>
          <c:layoutTarget val="inner"/>
          <c:xMode val="edge"/>
          <c:yMode val="edge"/>
          <c:x val="0.11622829556044065"/>
          <c:y val="0.11761394525016222"/>
          <c:w val="0.74030877144723717"/>
          <c:h val="0.71188574902938195"/>
        </c:manualLayout>
      </c:layout>
      <c:scatterChart>
        <c:scatterStyle val="lineMarker"/>
        <c:varyColors val="0"/>
        <c:ser>
          <c:idx val="0"/>
          <c:order val="0"/>
          <c:tx>
            <c:strRef>
              <c:f>'0MRAD'!$AL$2</c:f>
              <c:strCache>
                <c:ptCount val="1"/>
                <c:pt idx="0">
                  <c:v>dY</c:v>
                </c:pt>
              </c:strCache>
            </c:strRef>
          </c:tx>
          <c:spPr>
            <a:ln w="25400" cap="rnd">
              <a:noFill/>
              <a:round/>
            </a:ln>
            <a:effectLst/>
          </c:spPr>
          <c:marker>
            <c:symbol val="circle"/>
            <c:size val="5"/>
            <c:spPr>
              <a:solidFill>
                <a:schemeClr val="accent1"/>
              </a:solidFill>
              <a:ln w="9525">
                <a:solidFill>
                  <a:schemeClr val="accent1"/>
                </a:solidFill>
              </a:ln>
              <a:effectLst/>
            </c:spPr>
          </c:marker>
          <c:dPt>
            <c:idx val="30"/>
            <c:bubble3D val="0"/>
            <c:extLst>
              <c:ext xmlns:c16="http://schemas.microsoft.com/office/drawing/2014/chart" uri="{C3380CC4-5D6E-409C-BE32-E72D297353CC}">
                <c16:uniqueId val="{00000001-F1B6-4D9B-A316-1BB19D1A100D}"/>
              </c:ext>
            </c:extLst>
          </c:dPt>
          <c:dLbls>
            <c:dLbl>
              <c:idx val="8"/>
              <c:tx>
                <c:rich>
                  <a:bodyPr/>
                  <a:lstStyle/>
                  <a:p>
                    <a:endParaRPr lang="en-US"/>
                  </a:p>
                </c:rich>
              </c:tx>
              <c:showLegendKey val="0"/>
              <c:showVal val="0"/>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A-F1B6-4D9B-A316-1BB19D1A100D}"/>
                </c:ext>
              </c:extLst>
            </c:dLbl>
            <c:spPr>
              <a:noFill/>
              <a:ln>
                <a:noFill/>
              </a:ln>
              <a:effectLst/>
            </c:spPr>
            <c:txPr>
              <a:bodyPr rot="0" spcFirstLastPara="1" vertOverflow="ellipsis" vert="horz" wrap="none" lIns="108000" tIns="19050" rIns="38100" bIns="19050" anchor="ctr" anchorCtr="1">
                <a:spAutoFit/>
              </a:bodyPr>
              <a:lstStyle/>
              <a:p>
                <a:pPr>
                  <a:defRPr sz="1197" b="0" i="0" u="none" strike="noStrike" kern="1200" baseline="0">
                    <a:ln>
                      <a:noFill/>
                    </a:ln>
                    <a:solidFill>
                      <a:schemeClr val="tx1">
                        <a:lumMod val="75000"/>
                        <a:lumOff val="25000"/>
                      </a:schemeClr>
                    </a:solidFill>
                    <a:latin typeface="+mn-lt"/>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15:showLeaderLines val="0"/>
              </c:ext>
            </c:extLst>
          </c:dLbls>
          <c:xVal>
            <c:numRef>
              <c:f>'0MRAD'!$R$41:$R$79</c:f>
              <c:numCache>
                <c:formatCode>0.00</c:formatCode>
                <c:ptCount val="39"/>
                <c:pt idx="0">
                  <c:v>27539.112000000001</c:v>
                </c:pt>
                <c:pt idx="1">
                  <c:v>27688.63</c:v>
                </c:pt>
                <c:pt idx="2">
                  <c:v>27838.165000000001</c:v>
                </c:pt>
                <c:pt idx="3">
                  <c:v>27989.376</c:v>
                </c:pt>
                <c:pt idx="4">
                  <c:v>28138.9</c:v>
                </c:pt>
                <c:pt idx="5">
                  <c:v>28288.441999999999</c:v>
                </c:pt>
                <c:pt idx="6">
                  <c:v>28483.365000000002</c:v>
                </c:pt>
                <c:pt idx="7">
                  <c:v>28493.377</c:v>
                </c:pt>
                <c:pt idx="9">
                  <c:v>28817.355</c:v>
                </c:pt>
                <c:pt idx="10">
                  <c:v>28817.371999999999</c:v>
                </c:pt>
                <c:pt idx="11">
                  <c:v>28827.376</c:v>
                </c:pt>
                <c:pt idx="12">
                  <c:v>28993.662</c:v>
                </c:pt>
                <c:pt idx="13">
                  <c:v>29213.701000000001</c:v>
                </c:pt>
                <c:pt idx="14">
                  <c:v>30193.502</c:v>
                </c:pt>
                <c:pt idx="15">
                  <c:v>30393.598999999998</c:v>
                </c:pt>
                <c:pt idx="16">
                  <c:v>30655.893</c:v>
                </c:pt>
                <c:pt idx="17">
                  <c:v>30864.05</c:v>
                </c:pt>
                <c:pt idx="18">
                  <c:v>31099.089</c:v>
                </c:pt>
                <c:pt idx="19">
                  <c:v>31317.952000000001</c:v>
                </c:pt>
                <c:pt idx="20">
                  <c:v>31900.567999999999</c:v>
                </c:pt>
                <c:pt idx="21">
                  <c:v>32110.620999999999</c:v>
                </c:pt>
                <c:pt idx="22">
                  <c:v>32499.440999999999</c:v>
                </c:pt>
                <c:pt idx="23">
                  <c:v>32871.339</c:v>
                </c:pt>
                <c:pt idx="24">
                  <c:v>33168.851000000002</c:v>
                </c:pt>
                <c:pt idx="25">
                  <c:v>33388.697999999997</c:v>
                </c:pt>
                <c:pt idx="26">
                  <c:v>33917.178</c:v>
                </c:pt>
                <c:pt idx="27">
                  <c:v>34342.097999999998</c:v>
                </c:pt>
                <c:pt idx="28">
                  <c:v>34767.053</c:v>
                </c:pt>
                <c:pt idx="29">
                  <c:v>35487.89</c:v>
                </c:pt>
                <c:pt idx="30">
                  <c:v>36289.387999999999</c:v>
                </c:pt>
                <c:pt idx="31">
                  <c:v>36873.877999999997</c:v>
                </c:pt>
                <c:pt idx="32">
                  <c:v>37125.970999999998</c:v>
                </c:pt>
                <c:pt idx="33">
                  <c:v>37418.232000000004</c:v>
                </c:pt>
                <c:pt idx="34">
                  <c:v>37638.18</c:v>
                </c:pt>
                <c:pt idx="35">
                  <c:v>38081.300999999999</c:v>
                </c:pt>
                <c:pt idx="36">
                  <c:v>38403.673999999999</c:v>
                </c:pt>
                <c:pt idx="37">
                  <c:v>38510.285000000003</c:v>
                </c:pt>
                <c:pt idx="38">
                  <c:v>38851.262999999999</c:v>
                </c:pt>
              </c:numCache>
            </c:numRef>
          </c:xVal>
          <c:yVal>
            <c:numRef>
              <c:f>'0MRAD'!$AL$41:$AL$79</c:f>
              <c:numCache>
                <c:formatCode>0.00</c:formatCode>
                <c:ptCount val="39"/>
                <c:pt idx="0">
                  <c:v>-5.5999999999999994E-2</c:v>
                </c:pt>
                <c:pt idx="1">
                  <c:v>-2.9000000000000026E-2</c:v>
                </c:pt>
                <c:pt idx="2">
                  <c:v>-1.3000000000000012E-2</c:v>
                </c:pt>
                <c:pt idx="3">
                  <c:v>-1.4999999999999902E-2</c:v>
                </c:pt>
                <c:pt idx="4">
                  <c:v>-3.9000000000000035E-2</c:v>
                </c:pt>
                <c:pt idx="5">
                  <c:v>-2.4000000000000021E-2</c:v>
                </c:pt>
                <c:pt idx="6">
                  <c:v>-0.31999999999999995</c:v>
                </c:pt>
                <c:pt idx="7">
                  <c:v>-0.33599999999999852</c:v>
                </c:pt>
                <c:pt idx="9">
                  <c:v>-0.4079999999999977</c:v>
                </c:pt>
                <c:pt idx="10">
                  <c:v>-0.42899999999999849</c:v>
                </c:pt>
                <c:pt idx="11">
                  <c:v>-0.371</c:v>
                </c:pt>
                <c:pt idx="12">
                  <c:v>-0.40100000000000008</c:v>
                </c:pt>
                <c:pt idx="13">
                  <c:v>-0.45199999999999996</c:v>
                </c:pt>
                <c:pt idx="14">
                  <c:v>0.35900000000003729</c:v>
                </c:pt>
                <c:pt idx="15">
                  <c:v>0.492999999999995</c:v>
                </c:pt>
                <c:pt idx="16">
                  <c:v>0.70299999999998875</c:v>
                </c:pt>
                <c:pt idx="17">
                  <c:v>0.86599999999998545</c:v>
                </c:pt>
                <c:pt idx="18">
                  <c:v>1.0169999999999959</c:v>
                </c:pt>
                <c:pt idx="19">
                  <c:v>1.2330000000000041</c:v>
                </c:pt>
                <c:pt idx="20">
                  <c:v>-0.26700000000000035</c:v>
                </c:pt>
                <c:pt idx="21">
                  <c:v>-0.22699999999999942</c:v>
                </c:pt>
                <c:pt idx="22">
                  <c:v>-0.32200000000000006</c:v>
                </c:pt>
                <c:pt idx="23">
                  <c:v>-0.28300000000000036</c:v>
                </c:pt>
                <c:pt idx="24">
                  <c:v>-0.2970000000000006</c:v>
                </c:pt>
                <c:pt idx="25">
                  <c:v>-0.13899999999999935</c:v>
                </c:pt>
                <c:pt idx="26">
                  <c:v>-0.1769999999999996</c:v>
                </c:pt>
                <c:pt idx="27">
                  <c:v>-0.17300000000000182</c:v>
                </c:pt>
                <c:pt idx="28">
                  <c:v>-0.1379999999999999</c:v>
                </c:pt>
                <c:pt idx="29">
                  <c:v>1.613999999999999</c:v>
                </c:pt>
                <c:pt idx="30">
                  <c:v>0.88299999999999912</c:v>
                </c:pt>
                <c:pt idx="31">
                  <c:v>-4.4999999999999929E-2</c:v>
                </c:pt>
                <c:pt idx="32">
                  <c:v>-3.2999999999999474E-2</c:v>
                </c:pt>
                <c:pt idx="33">
                  <c:v>-2.9999999999983373E-3</c:v>
                </c:pt>
                <c:pt idx="34">
                  <c:v>3.9999999999995595E-3</c:v>
                </c:pt>
                <c:pt idx="35">
                  <c:v>-0.2710000000000008</c:v>
                </c:pt>
                <c:pt idx="36">
                  <c:v>4.4999999999999929E-2</c:v>
                </c:pt>
                <c:pt idx="37">
                  <c:v>-0.45599999999999952</c:v>
                </c:pt>
                <c:pt idx="38">
                  <c:v>-6.4000000000000057E-2</c:v>
                </c:pt>
              </c:numCache>
            </c:numRef>
          </c:yVal>
          <c:smooth val="0"/>
          <c:extLst>
            <c:ext xmlns:c16="http://schemas.microsoft.com/office/drawing/2014/chart" uri="{C3380CC4-5D6E-409C-BE32-E72D297353CC}">
              <c16:uniqueId val="{00000028-F1B6-4D9B-A316-1BB19D1A100D}"/>
            </c:ext>
          </c:extLst>
        </c:ser>
        <c:ser>
          <c:idx val="1"/>
          <c:order val="1"/>
          <c:tx>
            <c:strRef>
              <c:f>'0MRAD'!$AM$2</c:f>
              <c:strCache>
                <c:ptCount val="1"/>
                <c:pt idx="0">
                  <c:v>dZ</c:v>
                </c:pt>
              </c:strCache>
            </c:strRef>
          </c:tx>
          <c:spPr>
            <a:ln w="25400" cap="rnd">
              <a:noFill/>
              <a:round/>
            </a:ln>
            <a:effectLst/>
          </c:spPr>
          <c:marker>
            <c:symbol val="circle"/>
            <c:size val="5"/>
            <c:spPr>
              <a:solidFill>
                <a:schemeClr val="accent2"/>
              </a:solidFill>
              <a:ln w="9525">
                <a:solidFill>
                  <a:schemeClr val="accent2"/>
                </a:solidFill>
              </a:ln>
              <a:effectLst/>
            </c:spPr>
          </c:marker>
          <c:xVal>
            <c:numRef>
              <c:f>'0MRAD'!$N$41:$N$79</c:f>
              <c:numCache>
                <c:formatCode>0.00</c:formatCode>
                <c:ptCount val="39"/>
                <c:pt idx="0">
                  <c:v>27539.311000000002</c:v>
                </c:pt>
                <c:pt idx="1">
                  <c:v>27688.817999999999</c:v>
                </c:pt>
                <c:pt idx="2">
                  <c:v>27838.346000000001</c:v>
                </c:pt>
                <c:pt idx="3">
                  <c:v>27989.576000000001</c:v>
                </c:pt>
                <c:pt idx="4">
                  <c:v>28139.124</c:v>
                </c:pt>
                <c:pt idx="5">
                  <c:v>28288.633000000002</c:v>
                </c:pt>
                <c:pt idx="6">
                  <c:v>28483.575000000001</c:v>
                </c:pt>
                <c:pt idx="7">
                  <c:v>28493.574000000001</c:v>
                </c:pt>
                <c:pt idx="8">
                  <c:v>28493.580999999998</c:v>
                </c:pt>
                <c:pt idx="9">
                  <c:v>28817.554</c:v>
                </c:pt>
                <c:pt idx="10">
                  <c:v>28817.579000000002</c:v>
                </c:pt>
                <c:pt idx="11">
                  <c:v>28827.591</c:v>
                </c:pt>
                <c:pt idx="12">
                  <c:v>28993.867999999999</c:v>
                </c:pt>
                <c:pt idx="13">
                  <c:v>29213.9</c:v>
                </c:pt>
                <c:pt idx="14">
                  <c:v>30193.508999999998</c:v>
                </c:pt>
                <c:pt idx="15">
                  <c:v>30393.637999999999</c:v>
                </c:pt>
                <c:pt idx="16">
                  <c:v>30656.218000000001</c:v>
                </c:pt>
                <c:pt idx="17">
                  <c:v>30864.416000000001</c:v>
                </c:pt>
                <c:pt idx="18">
                  <c:v>31099.133999999998</c:v>
                </c:pt>
                <c:pt idx="19">
                  <c:v>31317.934000000001</c:v>
                </c:pt>
                <c:pt idx="20">
                  <c:v>31900.813999999998</c:v>
                </c:pt>
                <c:pt idx="21">
                  <c:v>32110.866999999998</c:v>
                </c:pt>
                <c:pt idx="22">
                  <c:v>32499.705999999998</c:v>
                </c:pt>
                <c:pt idx="23">
                  <c:v>32871.618999999999</c:v>
                </c:pt>
                <c:pt idx="24">
                  <c:v>33169.052000000003</c:v>
                </c:pt>
                <c:pt idx="25">
                  <c:v>33389.002</c:v>
                </c:pt>
                <c:pt idx="26">
                  <c:v>33917.56</c:v>
                </c:pt>
                <c:pt idx="27">
                  <c:v>34342.375</c:v>
                </c:pt>
                <c:pt idx="28">
                  <c:v>34767.355000000003</c:v>
                </c:pt>
                <c:pt idx="29">
                  <c:v>35496.587</c:v>
                </c:pt>
                <c:pt idx="30">
                  <c:v>36281.351999999999</c:v>
                </c:pt>
                <c:pt idx="31">
                  <c:v>36874.101999999999</c:v>
                </c:pt>
                <c:pt idx="32">
                  <c:v>37126.144</c:v>
                </c:pt>
                <c:pt idx="33">
                  <c:v>37418.421000000002</c:v>
                </c:pt>
                <c:pt idx="34">
                  <c:v>37638.381000000001</c:v>
                </c:pt>
                <c:pt idx="35">
                  <c:v>38092.921000000002</c:v>
                </c:pt>
                <c:pt idx="36">
                  <c:v>38390.480000000003</c:v>
                </c:pt>
                <c:pt idx="37">
                  <c:v>38523.654000000002</c:v>
                </c:pt>
                <c:pt idx="38">
                  <c:v>38837.146999999997</c:v>
                </c:pt>
              </c:numCache>
            </c:numRef>
          </c:xVal>
          <c:yVal>
            <c:numRef>
              <c:f>'0MRAD'!$AM$41:$AM$79</c:f>
              <c:numCache>
                <c:formatCode>0.00</c:formatCode>
                <c:ptCount val="39"/>
                <c:pt idx="0">
                  <c:v>-6.2999999999988177E-2</c:v>
                </c:pt>
                <c:pt idx="1">
                  <c:v>-4.9999999999997158E-2</c:v>
                </c:pt>
                <c:pt idx="2">
                  <c:v>-6.3000000000002387E-2</c:v>
                </c:pt>
                <c:pt idx="3">
                  <c:v>-7.9999999999998295E-2</c:v>
                </c:pt>
                <c:pt idx="4">
                  <c:v>-7.5999999999993406E-2</c:v>
                </c:pt>
                <c:pt idx="5">
                  <c:v>-7.9999999999998295E-2</c:v>
                </c:pt>
                <c:pt idx="6">
                  <c:v>4.9000000000006594E-2</c:v>
                </c:pt>
                <c:pt idx="7">
                  <c:v>5.5999999999983174E-2</c:v>
                </c:pt>
                <c:pt idx="9">
                  <c:v>2.5000000000005684E-2</c:v>
                </c:pt>
                <c:pt idx="10">
                  <c:v>3.0000000000001137E-2</c:v>
                </c:pt>
                <c:pt idx="11">
                  <c:v>2.0999999999986585E-2</c:v>
                </c:pt>
                <c:pt idx="12">
                  <c:v>2.5000000000005684E-2</c:v>
                </c:pt>
                <c:pt idx="13">
                  <c:v>5.0000000000011369E-2</c:v>
                </c:pt>
                <c:pt idx="14">
                  <c:v>5.2999999999997272E-2</c:v>
                </c:pt>
                <c:pt idx="15">
                  <c:v>6.2000000000011823E-2</c:v>
                </c:pt>
                <c:pt idx="16">
                  <c:v>8.6000000000012733E-2</c:v>
                </c:pt>
                <c:pt idx="17">
                  <c:v>7.6999999999998181E-2</c:v>
                </c:pt>
                <c:pt idx="18">
                  <c:v>4.100000000005366E-2</c:v>
                </c:pt>
                <c:pt idx="19">
                  <c:v>4.8000000000001819E-2</c:v>
                </c:pt>
                <c:pt idx="20">
                  <c:v>6.9999999999993179E-2</c:v>
                </c:pt>
                <c:pt idx="21">
                  <c:v>5.1999999999992497E-2</c:v>
                </c:pt>
                <c:pt idx="22">
                  <c:v>2.0999999999986585E-2</c:v>
                </c:pt>
                <c:pt idx="23">
                  <c:v>5.5999999999997385E-2</c:v>
                </c:pt>
                <c:pt idx="24">
                  <c:v>3.3000000000015461E-2</c:v>
                </c:pt>
                <c:pt idx="25">
                  <c:v>3.1999999999982265E-2</c:v>
                </c:pt>
                <c:pt idx="26">
                  <c:v>5.4000000000030468E-2</c:v>
                </c:pt>
                <c:pt idx="27">
                  <c:v>7.2000000000002728E-2</c:v>
                </c:pt>
                <c:pt idx="28">
                  <c:v>5.2999999999997272E-2</c:v>
                </c:pt>
                <c:pt idx="29">
                  <c:v>0.20600000000000002</c:v>
                </c:pt>
                <c:pt idx="30">
                  <c:v>-0.311</c:v>
                </c:pt>
                <c:pt idx="31">
                  <c:v>2.5000000000005684E-2</c:v>
                </c:pt>
                <c:pt idx="32">
                  <c:v>2.9000000000010573E-2</c:v>
                </c:pt>
                <c:pt idx="33">
                  <c:v>2.7999999999991587E-2</c:v>
                </c:pt>
                <c:pt idx="34">
                  <c:v>4.7999999999973397E-2</c:v>
                </c:pt>
                <c:pt idx="35">
                  <c:v>0.15899999999999997</c:v>
                </c:pt>
                <c:pt idx="36">
                  <c:v>3.3000000000000029E-2</c:v>
                </c:pt>
                <c:pt idx="37">
                  <c:v>0.22300000000000075</c:v>
                </c:pt>
                <c:pt idx="38">
                  <c:v>3.2000000000000028E-2</c:v>
                </c:pt>
              </c:numCache>
            </c:numRef>
          </c:yVal>
          <c:smooth val="0"/>
          <c:extLst>
            <c:ext xmlns:c16="http://schemas.microsoft.com/office/drawing/2014/chart" uri="{C3380CC4-5D6E-409C-BE32-E72D297353CC}">
              <c16:uniqueId val="{00000029-F1B6-4D9B-A316-1BB19D1A100D}"/>
            </c:ext>
          </c:extLst>
        </c:ser>
        <c:dLbls>
          <c:showLegendKey val="0"/>
          <c:showVal val="0"/>
          <c:showCatName val="0"/>
          <c:showSerName val="0"/>
          <c:showPercent val="0"/>
          <c:showBubbleSize val="0"/>
        </c:dLbls>
        <c:axId val="1370983343"/>
        <c:axId val="1370979983"/>
      </c:scatterChart>
      <c:valAx>
        <c:axId val="1370983343"/>
        <c:scaling>
          <c:orientation val="minMax"/>
          <c:max val="42000"/>
          <c:min val="27000"/>
        </c:scaling>
        <c:delete val="0"/>
        <c:axPos val="b"/>
        <c:majorGridlines>
          <c:spPr>
            <a:ln w="9525" cap="flat" cmpd="sng" algn="ctr">
              <a:solidFill>
                <a:schemeClr val="tx1">
                  <a:lumMod val="15000"/>
                  <a:lumOff val="85000"/>
                </a:schemeClr>
              </a:solidFill>
              <a:round/>
            </a:ln>
            <a:effectLst/>
          </c:spPr>
        </c:majorGridlines>
        <c:title>
          <c:tx>
            <c:rich>
              <a:bodyPr/>
              <a:lstStyle/>
              <a:p>
                <a:pPr>
                  <a:defRPr/>
                </a:pPr>
                <a:r>
                  <a:rPr lang="en-US" sz="1000" b="0" i="0" u="none" strike="noStrike" kern="1200" baseline="0" dirty="0">
                    <a:solidFill>
                      <a:srgbClr val="000000">
                        <a:lumMod val="65000"/>
                        <a:lumOff val="35000"/>
                      </a:srgbClr>
                    </a:solidFill>
                  </a:rPr>
                  <a:t>Distance from the point source (m)</a:t>
                </a:r>
                <a:endParaRPr lang="en-GB" sz="1000" b="0" i="0" u="none" strike="noStrike" kern="1200" baseline="0" dirty="0">
                  <a:solidFill>
                    <a:srgbClr val="000000">
                      <a:lumMod val="65000"/>
                      <a:lumOff val="35000"/>
                    </a:srgbClr>
                  </a:solidFill>
                </a:endParaRPr>
              </a:p>
            </c:rich>
          </c:tx>
          <c:overlay val="0"/>
        </c:title>
        <c:numFmt formatCode="0" sourceLinked="0"/>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370979983"/>
        <c:crossesAt val="-10"/>
        <c:crossBetween val="midCat"/>
      </c:valAx>
      <c:valAx>
        <c:axId val="1370979983"/>
        <c:scaling>
          <c:orientation val="minMax"/>
          <c:max val="2.1"/>
          <c:min val="-0.5"/>
        </c:scaling>
        <c:delete val="0"/>
        <c:axPos val="l"/>
        <c:majorGridlines>
          <c:spPr>
            <a:ln w="9525" cap="flat" cmpd="sng" algn="ctr">
              <a:solidFill>
                <a:schemeClr val="tx1">
                  <a:lumMod val="15000"/>
                  <a:lumOff val="85000"/>
                </a:schemeClr>
              </a:solidFill>
              <a:round/>
            </a:ln>
            <a:effectLst/>
          </c:spPr>
        </c:majorGridlines>
        <c:numFmt formatCode="0.00"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370983343"/>
        <c:crosses val="autoZero"/>
        <c:crossBetween val="midCat"/>
        <c:majorUnit val="0.25"/>
      </c:valAx>
      <c:spPr>
        <a:noFill/>
        <a:ln>
          <a:noFill/>
        </a:ln>
        <a:effectLst/>
      </c:spPr>
    </c:plotArea>
    <c:legend>
      <c:legendPos val="r"/>
      <c:layout>
        <c:manualLayout>
          <c:xMode val="edge"/>
          <c:yMode val="edge"/>
          <c:x val="0.89809355981157379"/>
          <c:y val="0.47236278093300693"/>
          <c:w val="7.1338754598906581E-2"/>
          <c:h val="0.12240775025616228"/>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GB" sz="1200" dirty="0"/>
              <a:t>Network 202505_CDB20258-202608_CDB202608</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scatterChart>
        <c:scatterStyle val="lineMarker"/>
        <c:varyColors val="0"/>
        <c:ser>
          <c:idx val="0"/>
          <c:order val="0"/>
          <c:tx>
            <c:strRef>
              <c:f>'0MRAD'!$AL$2</c:f>
              <c:strCache>
                <c:ptCount val="1"/>
                <c:pt idx="0">
                  <c:v>dY</c:v>
                </c:pt>
              </c:strCache>
            </c:strRef>
          </c:tx>
          <c:spPr>
            <a:ln w="19050" cap="rnd">
              <a:noFill/>
              <a:round/>
            </a:ln>
            <a:effectLst/>
          </c:spPr>
          <c:marker>
            <c:symbol val="circle"/>
            <c:size val="5"/>
            <c:spPr>
              <a:solidFill>
                <a:schemeClr val="accent1"/>
              </a:solidFill>
              <a:ln w="9525">
                <a:solidFill>
                  <a:schemeClr val="accent1"/>
                </a:solidFill>
              </a:ln>
              <a:effectLst/>
            </c:spPr>
          </c:marker>
          <c:xVal>
            <c:numRef>
              <c:f>'0MRAD'!$R$3:$R$36</c:f>
              <c:numCache>
                <c:formatCode>0.00</c:formatCode>
                <c:ptCount val="34"/>
                <c:pt idx="0">
                  <c:v>26058.373</c:v>
                </c:pt>
                <c:pt idx="1">
                  <c:v>26058.41</c:v>
                </c:pt>
                <c:pt idx="2">
                  <c:v>30213.717000000001</c:v>
                </c:pt>
                <c:pt idx="3">
                  <c:v>31136.647000000001</c:v>
                </c:pt>
                <c:pt idx="4">
                  <c:v>33578.071000000004</c:v>
                </c:pt>
                <c:pt idx="5">
                  <c:v>34493.726000000002</c:v>
                </c:pt>
                <c:pt idx="6">
                  <c:v>34586.396000000001</c:v>
                </c:pt>
                <c:pt idx="7">
                  <c:v>34587.396000000001</c:v>
                </c:pt>
                <c:pt idx="8">
                  <c:v>36676.135000000002</c:v>
                </c:pt>
                <c:pt idx="9">
                  <c:v>38207.561000000002</c:v>
                </c:pt>
                <c:pt idx="10">
                  <c:v>39213.985000000001</c:v>
                </c:pt>
                <c:pt idx="11">
                  <c:v>39283.995000000003</c:v>
                </c:pt>
                <c:pt idx="12">
                  <c:v>39356.474000000002</c:v>
                </c:pt>
                <c:pt idx="13">
                  <c:v>39395.188999999998</c:v>
                </c:pt>
                <c:pt idx="14">
                  <c:v>40544.684000000001</c:v>
                </c:pt>
                <c:pt idx="15">
                  <c:v>41885.873</c:v>
                </c:pt>
                <c:pt idx="16">
                  <c:v>45828.84</c:v>
                </c:pt>
                <c:pt idx="17">
                  <c:v>48119.398000000001</c:v>
                </c:pt>
                <c:pt idx="18">
                  <c:v>57649.625</c:v>
                </c:pt>
                <c:pt idx="19">
                  <c:v>57660.692999999999</c:v>
                </c:pt>
                <c:pt idx="20">
                  <c:v>57760.478000000003</c:v>
                </c:pt>
                <c:pt idx="21">
                  <c:v>58185.620999999999</c:v>
                </c:pt>
                <c:pt idx="22">
                  <c:v>58192.800000000003</c:v>
                </c:pt>
                <c:pt idx="23">
                  <c:v>58332.762999999999</c:v>
                </c:pt>
                <c:pt idx="24">
                  <c:v>58508.438999999998</c:v>
                </c:pt>
                <c:pt idx="25">
                  <c:v>58781.055999999997</c:v>
                </c:pt>
                <c:pt idx="26">
                  <c:v>59954.784</c:v>
                </c:pt>
                <c:pt idx="27">
                  <c:v>59997.993999999999</c:v>
                </c:pt>
                <c:pt idx="28">
                  <c:v>60077.7</c:v>
                </c:pt>
                <c:pt idx="29">
                  <c:v>62981.067999999999</c:v>
                </c:pt>
                <c:pt idx="30">
                  <c:v>64790.366000000002</c:v>
                </c:pt>
                <c:pt idx="31">
                  <c:v>65368.512999999999</c:v>
                </c:pt>
                <c:pt idx="32">
                  <c:v>69534.444000000003</c:v>
                </c:pt>
                <c:pt idx="33">
                  <c:v>70095.777000000002</c:v>
                </c:pt>
              </c:numCache>
            </c:numRef>
          </c:xVal>
          <c:yVal>
            <c:numRef>
              <c:f>'0MRAD'!$AL$3:$AL$36</c:f>
              <c:numCache>
                <c:formatCode>0.00</c:formatCode>
                <c:ptCount val="34"/>
                <c:pt idx="0">
                  <c:v>-0.28099999999994907</c:v>
                </c:pt>
                <c:pt idx="1">
                  <c:v>-0.26400000000001</c:v>
                </c:pt>
                <c:pt idx="2">
                  <c:v>-0.19099999999997408</c:v>
                </c:pt>
                <c:pt idx="3">
                  <c:v>-0.14700000000016189</c:v>
                </c:pt>
                <c:pt idx="4">
                  <c:v>-8.9999999999918145E-2</c:v>
                </c:pt>
                <c:pt idx="5">
                  <c:v>-4.0000000000077307E-2</c:v>
                </c:pt>
                <c:pt idx="6">
                  <c:v>3.0000000001564331E-3</c:v>
                </c:pt>
                <c:pt idx="7">
                  <c:v>1.0000000002037268E-3</c:v>
                </c:pt>
                <c:pt idx="8">
                  <c:v>2.0999999999958163E-2</c:v>
                </c:pt>
                <c:pt idx="9">
                  <c:v>8.3000000000083674E-2</c:v>
                </c:pt>
                <c:pt idx="10">
                  <c:v>0.10700000000002774</c:v>
                </c:pt>
                <c:pt idx="11">
                  <c:v>0.10899999999999466</c:v>
                </c:pt>
                <c:pt idx="12">
                  <c:v>6.7000000000007276E-2</c:v>
                </c:pt>
                <c:pt idx="13">
                  <c:v>4.4999999999618012E-2</c:v>
                </c:pt>
                <c:pt idx="14">
                  <c:v>-5.2999999999883585E-2</c:v>
                </c:pt>
                <c:pt idx="15">
                  <c:v>1.999999999998181E-2</c:v>
                </c:pt>
                <c:pt idx="16">
                  <c:v>-7.5000000000045475E-2</c:v>
                </c:pt>
                <c:pt idx="17">
                  <c:v>9.9999999997635314E-3</c:v>
                </c:pt>
                <c:pt idx="18">
                  <c:v>-9.0000000000145519E-3</c:v>
                </c:pt>
                <c:pt idx="19">
                  <c:v>-5.9999999998581188E-3</c:v>
                </c:pt>
                <c:pt idx="20">
                  <c:v>3.0999999999949068E-2</c:v>
                </c:pt>
                <c:pt idx="21">
                  <c:v>-4.2000000000001592E-2</c:v>
                </c:pt>
                <c:pt idx="22">
                  <c:v>-3.6999999999991928E-2</c:v>
                </c:pt>
                <c:pt idx="23">
                  <c:v>-9.0000000000145519E-3</c:v>
                </c:pt>
                <c:pt idx="24">
                  <c:v>-4.5999999999992269E-2</c:v>
                </c:pt>
                <c:pt idx="25">
                  <c:v>4.8999999999978172E-2</c:v>
                </c:pt>
                <c:pt idx="26">
                  <c:v>-3.2000000000152795E-2</c:v>
                </c:pt>
                <c:pt idx="27">
                  <c:v>-4.999999999654392E-3</c:v>
                </c:pt>
                <c:pt idx="28">
                  <c:v>-0.21900000000005093</c:v>
                </c:pt>
                <c:pt idx="29">
                  <c:v>-8.8999999999941792E-2</c:v>
                </c:pt>
                <c:pt idx="30">
                  <c:v>-0.10800000000017462</c:v>
                </c:pt>
                <c:pt idx="31">
                  <c:v>-3.2000000000152795E-2</c:v>
                </c:pt>
                <c:pt idx="32">
                  <c:v>-7.5000000000045475E-2</c:v>
                </c:pt>
                <c:pt idx="33">
                  <c:v>5.7999999999992724E-2</c:v>
                </c:pt>
              </c:numCache>
            </c:numRef>
          </c:yVal>
          <c:smooth val="0"/>
          <c:extLst>
            <c:ext xmlns:c16="http://schemas.microsoft.com/office/drawing/2014/chart" uri="{C3380CC4-5D6E-409C-BE32-E72D297353CC}">
              <c16:uniqueId val="{00000000-1172-4DF7-815C-C2246B7B0DDC}"/>
            </c:ext>
          </c:extLst>
        </c:ser>
        <c:ser>
          <c:idx val="1"/>
          <c:order val="1"/>
          <c:tx>
            <c:strRef>
              <c:f>'0MRAD'!$AM$2</c:f>
              <c:strCache>
                <c:ptCount val="1"/>
                <c:pt idx="0">
                  <c:v>dZ</c:v>
                </c:pt>
              </c:strCache>
            </c:strRef>
          </c:tx>
          <c:spPr>
            <a:ln w="25400" cap="rnd">
              <a:noFill/>
              <a:round/>
            </a:ln>
            <a:effectLst/>
          </c:spPr>
          <c:marker>
            <c:symbol val="circle"/>
            <c:size val="5"/>
            <c:spPr>
              <a:solidFill>
                <a:schemeClr val="accent2"/>
              </a:solidFill>
              <a:ln w="9525">
                <a:solidFill>
                  <a:schemeClr val="accent2"/>
                </a:solidFill>
              </a:ln>
              <a:effectLst/>
            </c:spPr>
          </c:marker>
          <c:xVal>
            <c:numRef>
              <c:f>'0MRAD'!$R$3:$R$36</c:f>
              <c:numCache>
                <c:formatCode>0.00</c:formatCode>
                <c:ptCount val="34"/>
                <c:pt idx="0">
                  <c:v>26058.373</c:v>
                </c:pt>
                <c:pt idx="1">
                  <c:v>26058.41</c:v>
                </c:pt>
                <c:pt idx="2">
                  <c:v>30213.717000000001</c:v>
                </c:pt>
                <c:pt idx="3">
                  <c:v>31136.647000000001</c:v>
                </c:pt>
                <c:pt idx="4">
                  <c:v>33578.071000000004</c:v>
                </c:pt>
                <c:pt idx="5">
                  <c:v>34493.726000000002</c:v>
                </c:pt>
                <c:pt idx="6">
                  <c:v>34586.396000000001</c:v>
                </c:pt>
                <c:pt idx="7">
                  <c:v>34587.396000000001</c:v>
                </c:pt>
                <c:pt idx="8">
                  <c:v>36676.135000000002</c:v>
                </c:pt>
                <c:pt idx="9">
                  <c:v>38207.561000000002</c:v>
                </c:pt>
                <c:pt idx="10">
                  <c:v>39213.985000000001</c:v>
                </c:pt>
                <c:pt idx="11">
                  <c:v>39283.995000000003</c:v>
                </c:pt>
                <c:pt idx="12">
                  <c:v>39356.474000000002</c:v>
                </c:pt>
                <c:pt idx="13">
                  <c:v>39395.188999999998</c:v>
                </c:pt>
                <c:pt idx="14">
                  <c:v>40544.684000000001</c:v>
                </c:pt>
                <c:pt idx="15">
                  <c:v>41885.873</c:v>
                </c:pt>
                <c:pt idx="16">
                  <c:v>45828.84</c:v>
                </c:pt>
                <c:pt idx="17">
                  <c:v>48119.398000000001</c:v>
                </c:pt>
                <c:pt idx="18">
                  <c:v>57649.625</c:v>
                </c:pt>
                <c:pt idx="19">
                  <c:v>57660.692999999999</c:v>
                </c:pt>
                <c:pt idx="20">
                  <c:v>57760.478000000003</c:v>
                </c:pt>
                <c:pt idx="21">
                  <c:v>58185.620999999999</c:v>
                </c:pt>
                <c:pt idx="22">
                  <c:v>58192.800000000003</c:v>
                </c:pt>
                <c:pt idx="23">
                  <c:v>58332.762999999999</c:v>
                </c:pt>
                <c:pt idx="24">
                  <c:v>58508.438999999998</c:v>
                </c:pt>
                <c:pt idx="25">
                  <c:v>58781.055999999997</c:v>
                </c:pt>
                <c:pt idx="26">
                  <c:v>59954.784</c:v>
                </c:pt>
                <c:pt idx="27">
                  <c:v>59997.993999999999</c:v>
                </c:pt>
                <c:pt idx="28">
                  <c:v>60077.7</c:v>
                </c:pt>
                <c:pt idx="29">
                  <c:v>62981.067999999999</c:v>
                </c:pt>
                <c:pt idx="30">
                  <c:v>64790.366000000002</c:v>
                </c:pt>
                <c:pt idx="31">
                  <c:v>65368.512999999999</c:v>
                </c:pt>
                <c:pt idx="32">
                  <c:v>69534.444000000003</c:v>
                </c:pt>
                <c:pt idx="33">
                  <c:v>70095.777000000002</c:v>
                </c:pt>
              </c:numCache>
            </c:numRef>
          </c:xVal>
          <c:yVal>
            <c:numRef>
              <c:f>'0MRAD'!$AM$3:$AM$36</c:f>
              <c:numCache>
                <c:formatCode>0.00</c:formatCode>
                <c:ptCount val="34"/>
                <c:pt idx="0">
                  <c:v>-1.6999999999939064E-2</c:v>
                </c:pt>
                <c:pt idx="1">
                  <c:v>-4.9999999999954525E-3</c:v>
                </c:pt>
                <c:pt idx="2">
                  <c:v>1.0000000000331966E-3</c:v>
                </c:pt>
                <c:pt idx="3">
                  <c:v>-4.9999999999954525E-3</c:v>
                </c:pt>
                <c:pt idx="4">
                  <c:v>-3.0000000000427463E-3</c:v>
                </c:pt>
                <c:pt idx="5">
                  <c:v>-2.6000000000067303E-2</c:v>
                </c:pt>
                <c:pt idx="6">
                  <c:v>3.0000000000086402E-2</c:v>
                </c:pt>
                <c:pt idx="7">
                  <c:v>1.0999999999967258E-2</c:v>
                </c:pt>
                <c:pt idx="8">
                  <c:v>-9.9999999997635314E-4</c:v>
                </c:pt>
                <c:pt idx="9">
                  <c:v>-1.00000000009004E-3</c:v>
                </c:pt>
                <c:pt idx="10">
                  <c:v>9.0000000000145519E-3</c:v>
                </c:pt>
                <c:pt idx="11">
                  <c:v>9.0000000000145519E-3</c:v>
                </c:pt>
                <c:pt idx="12">
                  <c:v>-4.399999999998272E-2</c:v>
                </c:pt>
                <c:pt idx="13">
                  <c:v>-5.0999999999930878E-2</c:v>
                </c:pt>
                <c:pt idx="14">
                  <c:v>2.299999999991087E-2</c:v>
                </c:pt>
                <c:pt idx="15">
                  <c:v>-1.9000000000005457E-2</c:v>
                </c:pt>
                <c:pt idx="16">
                  <c:v>-9.1000000000008185E-2</c:v>
                </c:pt>
                <c:pt idx="17">
                  <c:v>-6.2000000000011823E-2</c:v>
                </c:pt>
                <c:pt idx="18">
                  <c:v>-4.399999999998272E-2</c:v>
                </c:pt>
                <c:pt idx="19">
                  <c:v>-4.399999999998272E-2</c:v>
                </c:pt>
                <c:pt idx="20">
                  <c:v>-6.7000000000007276E-2</c:v>
                </c:pt>
                <c:pt idx="21">
                  <c:v>-8.7999999999965439E-2</c:v>
                </c:pt>
                <c:pt idx="22">
                  <c:v>-0.10000000000002274</c:v>
                </c:pt>
                <c:pt idx="23">
                  <c:v>-8.6999999999989086E-2</c:v>
                </c:pt>
                <c:pt idx="24">
                  <c:v>-0.13899999999989632</c:v>
                </c:pt>
                <c:pt idx="25">
                  <c:v>-0.10099999999999909</c:v>
                </c:pt>
                <c:pt idx="26">
                  <c:v>-9.9000000000046384E-2</c:v>
                </c:pt>
                <c:pt idx="27">
                  <c:v>-4.9000000000006594E-2</c:v>
                </c:pt>
                <c:pt idx="28">
                  <c:v>-8.4999999999979536E-2</c:v>
                </c:pt>
                <c:pt idx="29">
                  <c:v>9.4999999999970441E-2</c:v>
                </c:pt>
                <c:pt idx="30">
                  <c:v>-9.6000000000003638E-2</c:v>
                </c:pt>
                <c:pt idx="31">
                  <c:v>-9.6000000000003638E-2</c:v>
                </c:pt>
                <c:pt idx="32">
                  <c:v>-0.10499999999996135</c:v>
                </c:pt>
                <c:pt idx="33">
                  <c:v>-5.4999999999949978E-2</c:v>
                </c:pt>
              </c:numCache>
            </c:numRef>
          </c:yVal>
          <c:smooth val="0"/>
          <c:extLst>
            <c:ext xmlns:c16="http://schemas.microsoft.com/office/drawing/2014/chart" uri="{C3380CC4-5D6E-409C-BE32-E72D297353CC}">
              <c16:uniqueId val="{00000001-1172-4DF7-815C-C2246B7B0DDC}"/>
            </c:ext>
          </c:extLst>
        </c:ser>
        <c:dLbls>
          <c:showLegendKey val="0"/>
          <c:showVal val="0"/>
          <c:showCatName val="0"/>
          <c:showSerName val="0"/>
          <c:showPercent val="0"/>
          <c:showBubbleSize val="0"/>
        </c:dLbls>
        <c:axId val="17526767"/>
        <c:axId val="17537327"/>
      </c:scatterChart>
      <c:valAx>
        <c:axId val="17526767"/>
        <c:scaling>
          <c:orientation val="minMax"/>
          <c:min val="25000"/>
        </c:scaling>
        <c:delete val="0"/>
        <c:axPos val="b"/>
        <c:majorGridlines>
          <c:spPr>
            <a:ln w="9525" cap="flat" cmpd="sng" algn="ctr">
              <a:solidFill>
                <a:schemeClr val="tx1">
                  <a:lumMod val="15000"/>
                  <a:lumOff val="85000"/>
                </a:schemeClr>
              </a:solidFill>
              <a:round/>
            </a:ln>
            <a:effectLst/>
          </c:spPr>
        </c:majorGridlines>
        <c:title>
          <c:tx>
            <c:rich>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en-US" dirty="0"/>
                  <a:t>Distance from the point source (m)</a:t>
                </a:r>
                <a:endParaRPr lang="en-GB" dirty="0"/>
              </a:p>
            </c:rich>
          </c:tx>
          <c:overlay val="0"/>
          <c:spPr>
            <a:noFill/>
            <a:ln>
              <a:noFill/>
            </a:ln>
            <a:effectLst/>
          </c:spPr>
          <c:txPr>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title>
        <c:numFmt formatCode="0" sourceLinked="0"/>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7537327"/>
        <c:crossesAt val="-10"/>
        <c:crossBetween val="midCat"/>
      </c:valAx>
      <c:valAx>
        <c:axId val="17537327"/>
        <c:scaling>
          <c:orientation val="minMax"/>
          <c:max val="0.2"/>
          <c:min val="-0.30000000000000004"/>
        </c:scaling>
        <c:delete val="0"/>
        <c:axPos val="l"/>
        <c:majorGridlines>
          <c:spPr>
            <a:ln w="9525" cap="flat" cmpd="sng" algn="ctr">
              <a:solidFill>
                <a:schemeClr val="tx1">
                  <a:lumMod val="15000"/>
                  <a:lumOff val="85000"/>
                </a:schemeClr>
              </a:solidFill>
              <a:round/>
            </a:ln>
            <a:effectLst/>
          </c:spPr>
        </c:majorGridlines>
        <c:numFmt formatCode="0.00"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7526767"/>
        <c:crosses val="autoZero"/>
        <c:crossBetween val="midCat"/>
      </c:valAx>
      <c:spPr>
        <a:noFill/>
        <a:ln>
          <a:noFill/>
        </a:ln>
        <a:effectLst/>
      </c:spPr>
    </c:plotArea>
    <c:legend>
      <c:legendPos val="r"/>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GB" sz="1100" dirty="0"/>
              <a:t>Elements</a:t>
            </a:r>
            <a:r>
              <a:rPr lang="en-GB" sz="1100" baseline="0" dirty="0"/>
              <a:t> 2025-2026</a:t>
            </a:r>
            <a:endParaRPr lang="en-GB" sz="1100" dirty="0"/>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scatterChart>
        <c:scatterStyle val="lineMarker"/>
        <c:varyColors val="0"/>
        <c:ser>
          <c:idx val="0"/>
          <c:order val="0"/>
          <c:tx>
            <c:strRef>
              <c:f>'USMN 2025-2026'!$H$2</c:f>
              <c:strCache>
                <c:ptCount val="1"/>
                <c:pt idx="0">
                  <c:v>dX</c:v>
                </c:pt>
              </c:strCache>
            </c:strRef>
          </c:tx>
          <c:spPr>
            <a:ln w="25400" cap="rnd">
              <a:noFill/>
              <a:round/>
            </a:ln>
            <a:effectLst/>
          </c:spPr>
          <c:marker>
            <c:symbol val="circle"/>
            <c:size val="5"/>
            <c:spPr>
              <a:solidFill>
                <a:schemeClr val="accent1"/>
              </a:solidFill>
              <a:ln w="9525">
                <a:solidFill>
                  <a:schemeClr val="accent1"/>
                </a:solidFill>
              </a:ln>
              <a:effectLst/>
            </c:spPr>
          </c:marker>
          <c:xVal>
            <c:numRef>
              <c:f>'USMN 2025-2026'!$B$16:$B$50</c:f>
              <c:numCache>
                <c:formatCode>General</c:formatCode>
                <c:ptCount val="35"/>
                <c:pt idx="0">
                  <c:v>59597.894999999997</c:v>
                </c:pt>
                <c:pt idx="1">
                  <c:v>59817.822</c:v>
                </c:pt>
                <c:pt idx="2">
                  <c:v>59052.023000000001</c:v>
                </c:pt>
                <c:pt idx="3">
                  <c:v>59304.03</c:v>
                </c:pt>
                <c:pt idx="4">
                  <c:v>28493.325000000001</c:v>
                </c:pt>
                <c:pt idx="5">
                  <c:v>28483.325000000001</c:v>
                </c:pt>
                <c:pt idx="6">
                  <c:v>28817.305</c:v>
                </c:pt>
                <c:pt idx="7">
                  <c:v>28817.329000000002</c:v>
                </c:pt>
                <c:pt idx="8">
                  <c:v>28827.342000000001</c:v>
                </c:pt>
                <c:pt idx="9">
                  <c:v>38523.192000000003</c:v>
                </c:pt>
                <c:pt idx="10">
                  <c:v>38836.898000000001</c:v>
                </c:pt>
                <c:pt idx="11">
                  <c:v>31900.564999999999</c:v>
                </c:pt>
                <c:pt idx="12">
                  <c:v>32110.616999999998</c:v>
                </c:pt>
                <c:pt idx="13">
                  <c:v>28993.618999999999</c:v>
                </c:pt>
                <c:pt idx="14">
                  <c:v>29213.651000000002</c:v>
                </c:pt>
                <c:pt idx="15">
                  <c:v>33168.803</c:v>
                </c:pt>
                <c:pt idx="16">
                  <c:v>33388.752999999997</c:v>
                </c:pt>
                <c:pt idx="17">
                  <c:v>34342.131000000001</c:v>
                </c:pt>
                <c:pt idx="18">
                  <c:v>34767.106</c:v>
                </c:pt>
                <c:pt idx="19">
                  <c:v>30193.262999999999</c:v>
                </c:pt>
                <c:pt idx="20">
                  <c:v>30393.391</c:v>
                </c:pt>
                <c:pt idx="21">
                  <c:v>30655.968000000001</c:v>
                </c:pt>
                <c:pt idx="22">
                  <c:v>30864.165000000001</c:v>
                </c:pt>
                <c:pt idx="23">
                  <c:v>31098.887999999999</c:v>
                </c:pt>
                <c:pt idx="24">
                  <c:v>31317.687999999998</c:v>
                </c:pt>
                <c:pt idx="25">
                  <c:v>27539.062000000002</c:v>
                </c:pt>
                <c:pt idx="26">
                  <c:v>27688.567999999999</c:v>
                </c:pt>
                <c:pt idx="27">
                  <c:v>27838.096000000001</c:v>
                </c:pt>
                <c:pt idx="28">
                  <c:v>27989.327000000001</c:v>
                </c:pt>
                <c:pt idx="29">
                  <c:v>28138.875</c:v>
                </c:pt>
                <c:pt idx="30">
                  <c:v>28288.383999999998</c:v>
                </c:pt>
                <c:pt idx="31">
                  <c:v>36873.853000000003</c:v>
                </c:pt>
                <c:pt idx="32">
                  <c:v>37125.894999999997</c:v>
                </c:pt>
                <c:pt idx="33">
                  <c:v>35496.338000000003</c:v>
                </c:pt>
                <c:pt idx="34">
                  <c:v>36281.103000000003</c:v>
                </c:pt>
              </c:numCache>
            </c:numRef>
          </c:xVal>
          <c:yVal>
            <c:numRef>
              <c:f>'USMN 2025-2026'!$H$16:$H$50</c:f>
              <c:numCache>
                <c:formatCode>General</c:formatCode>
                <c:ptCount val="35"/>
                <c:pt idx="0">
                  <c:v>-0.33800000000000002</c:v>
                </c:pt>
                <c:pt idx="1">
                  <c:v>-0.36599999999999999</c:v>
                </c:pt>
                <c:pt idx="2">
                  <c:v>7.0000000000000007E-2</c:v>
                </c:pt>
                <c:pt idx="3">
                  <c:v>5.8999999999999997E-2</c:v>
                </c:pt>
                <c:pt idx="4">
                  <c:v>4.3999999999999997E-2</c:v>
                </c:pt>
                <c:pt idx="5">
                  <c:v>3.2000000000000001E-2</c:v>
                </c:pt>
                <c:pt idx="6">
                  <c:v>4.2999999999999997E-2</c:v>
                </c:pt>
                <c:pt idx="7">
                  <c:v>3.5000000000000003E-2</c:v>
                </c:pt>
                <c:pt idx="8">
                  <c:v>2.5999999999999999E-2</c:v>
                </c:pt>
                <c:pt idx="11">
                  <c:v>-4.0000000000000001E-3</c:v>
                </c:pt>
                <c:pt idx="12">
                  <c:v>-4.0000000000000001E-3</c:v>
                </c:pt>
                <c:pt idx="13">
                  <c:v>3.5999999999999997E-2</c:v>
                </c:pt>
                <c:pt idx="14">
                  <c:v>4.2000000000000003E-2</c:v>
                </c:pt>
                <c:pt idx="15">
                  <c:v>0.04</c:v>
                </c:pt>
                <c:pt idx="16">
                  <c:v>-6.3E-2</c:v>
                </c:pt>
                <c:pt idx="17">
                  <c:v>-0.04</c:v>
                </c:pt>
                <c:pt idx="18">
                  <c:v>-0.06</c:v>
                </c:pt>
                <c:pt idx="19">
                  <c:v>0.23100000000000001</c:v>
                </c:pt>
                <c:pt idx="20">
                  <c:v>0.2</c:v>
                </c:pt>
                <c:pt idx="21">
                  <c:v>-8.2000000000000003E-2</c:v>
                </c:pt>
                <c:pt idx="22">
                  <c:v>-0.122</c:v>
                </c:pt>
                <c:pt idx="23">
                  <c:v>0.19400000000000001</c:v>
                </c:pt>
                <c:pt idx="24">
                  <c:v>0.25700000000000001</c:v>
                </c:pt>
                <c:pt idx="25">
                  <c:v>4.2000000000000003E-2</c:v>
                </c:pt>
                <c:pt idx="26">
                  <c:v>5.5E-2</c:v>
                </c:pt>
                <c:pt idx="27">
                  <c:v>6.0999999999999999E-2</c:v>
                </c:pt>
                <c:pt idx="28">
                  <c:v>4.1000000000000002E-2</c:v>
                </c:pt>
                <c:pt idx="29">
                  <c:v>1.7000000000000001E-2</c:v>
                </c:pt>
                <c:pt idx="30">
                  <c:v>0.05</c:v>
                </c:pt>
                <c:pt idx="31">
                  <c:v>1.7000000000000001E-2</c:v>
                </c:pt>
                <c:pt idx="32">
                  <c:v>6.8000000000000005E-2</c:v>
                </c:pt>
              </c:numCache>
            </c:numRef>
          </c:yVal>
          <c:smooth val="0"/>
          <c:extLst>
            <c:ext xmlns:c16="http://schemas.microsoft.com/office/drawing/2014/chart" uri="{C3380CC4-5D6E-409C-BE32-E72D297353CC}">
              <c16:uniqueId val="{00000000-EBCF-40A4-A1FD-4CC941B8DE79}"/>
            </c:ext>
          </c:extLst>
        </c:ser>
        <c:ser>
          <c:idx val="1"/>
          <c:order val="1"/>
          <c:tx>
            <c:strRef>
              <c:f>'USMN 2025-2026'!$I$2</c:f>
              <c:strCache>
                <c:ptCount val="1"/>
                <c:pt idx="0">
                  <c:v>dY</c:v>
                </c:pt>
              </c:strCache>
            </c:strRef>
          </c:tx>
          <c:spPr>
            <a:ln w="38100" cap="rnd">
              <a:noFill/>
              <a:round/>
            </a:ln>
            <a:effectLst/>
          </c:spPr>
          <c:marker>
            <c:symbol val="circle"/>
            <c:size val="5"/>
            <c:spPr>
              <a:solidFill>
                <a:schemeClr val="accent2"/>
              </a:solidFill>
              <a:ln w="9525">
                <a:solidFill>
                  <a:schemeClr val="accent2"/>
                </a:solidFill>
              </a:ln>
              <a:effectLst/>
            </c:spPr>
          </c:marker>
          <c:xVal>
            <c:numRef>
              <c:f>'USMN 2025-2026'!$B$16:$B$50</c:f>
              <c:numCache>
                <c:formatCode>General</c:formatCode>
                <c:ptCount val="35"/>
                <c:pt idx="0">
                  <c:v>59597.894999999997</c:v>
                </c:pt>
                <c:pt idx="1">
                  <c:v>59817.822</c:v>
                </c:pt>
                <c:pt idx="2">
                  <c:v>59052.023000000001</c:v>
                </c:pt>
                <c:pt idx="3">
                  <c:v>59304.03</c:v>
                </c:pt>
                <c:pt idx="4">
                  <c:v>28493.325000000001</c:v>
                </c:pt>
                <c:pt idx="5">
                  <c:v>28483.325000000001</c:v>
                </c:pt>
                <c:pt idx="6">
                  <c:v>28817.305</c:v>
                </c:pt>
                <c:pt idx="7">
                  <c:v>28817.329000000002</c:v>
                </c:pt>
                <c:pt idx="8">
                  <c:v>28827.342000000001</c:v>
                </c:pt>
                <c:pt idx="9">
                  <c:v>38523.192000000003</c:v>
                </c:pt>
                <c:pt idx="10">
                  <c:v>38836.898000000001</c:v>
                </c:pt>
                <c:pt idx="11">
                  <c:v>31900.564999999999</c:v>
                </c:pt>
                <c:pt idx="12">
                  <c:v>32110.616999999998</c:v>
                </c:pt>
                <c:pt idx="13">
                  <c:v>28993.618999999999</c:v>
                </c:pt>
                <c:pt idx="14">
                  <c:v>29213.651000000002</c:v>
                </c:pt>
                <c:pt idx="15">
                  <c:v>33168.803</c:v>
                </c:pt>
                <c:pt idx="16">
                  <c:v>33388.752999999997</c:v>
                </c:pt>
                <c:pt idx="17">
                  <c:v>34342.131000000001</c:v>
                </c:pt>
                <c:pt idx="18">
                  <c:v>34767.106</c:v>
                </c:pt>
                <c:pt idx="19">
                  <c:v>30193.262999999999</c:v>
                </c:pt>
                <c:pt idx="20">
                  <c:v>30393.391</c:v>
                </c:pt>
                <c:pt idx="21">
                  <c:v>30655.968000000001</c:v>
                </c:pt>
                <c:pt idx="22">
                  <c:v>30864.165000000001</c:v>
                </c:pt>
                <c:pt idx="23">
                  <c:v>31098.887999999999</c:v>
                </c:pt>
                <c:pt idx="24">
                  <c:v>31317.687999999998</c:v>
                </c:pt>
                <c:pt idx="25">
                  <c:v>27539.062000000002</c:v>
                </c:pt>
                <c:pt idx="26">
                  <c:v>27688.567999999999</c:v>
                </c:pt>
                <c:pt idx="27">
                  <c:v>27838.096000000001</c:v>
                </c:pt>
                <c:pt idx="28">
                  <c:v>27989.327000000001</c:v>
                </c:pt>
                <c:pt idx="29">
                  <c:v>28138.875</c:v>
                </c:pt>
                <c:pt idx="30">
                  <c:v>28288.383999999998</c:v>
                </c:pt>
                <c:pt idx="31">
                  <c:v>36873.853000000003</c:v>
                </c:pt>
                <c:pt idx="32">
                  <c:v>37125.894999999997</c:v>
                </c:pt>
                <c:pt idx="33">
                  <c:v>35496.338000000003</c:v>
                </c:pt>
                <c:pt idx="34">
                  <c:v>36281.103000000003</c:v>
                </c:pt>
              </c:numCache>
            </c:numRef>
          </c:xVal>
          <c:yVal>
            <c:numRef>
              <c:f>'USMN 2025-2026'!$I$16:$I$50</c:f>
              <c:numCache>
                <c:formatCode>General</c:formatCode>
                <c:ptCount val="35"/>
                <c:pt idx="0">
                  <c:v>-1.649</c:v>
                </c:pt>
                <c:pt idx="1">
                  <c:v>-1.853</c:v>
                </c:pt>
                <c:pt idx="2">
                  <c:v>-0.01</c:v>
                </c:pt>
                <c:pt idx="3">
                  <c:v>-2E-3</c:v>
                </c:pt>
                <c:pt idx="4">
                  <c:v>0.161</c:v>
                </c:pt>
                <c:pt idx="5">
                  <c:v>0.14399999999999999</c:v>
                </c:pt>
                <c:pt idx="6">
                  <c:v>0.23599999999999999</c:v>
                </c:pt>
                <c:pt idx="7">
                  <c:v>0.25700000000000001</c:v>
                </c:pt>
                <c:pt idx="8">
                  <c:v>0.2</c:v>
                </c:pt>
                <c:pt idx="9">
                  <c:v>0.311</c:v>
                </c:pt>
                <c:pt idx="10">
                  <c:v>-2E-3</c:v>
                </c:pt>
                <c:pt idx="11">
                  <c:v>0.128</c:v>
                </c:pt>
                <c:pt idx="12">
                  <c:v>0.09</c:v>
                </c:pt>
                <c:pt idx="13">
                  <c:v>0.23100000000000001</c:v>
                </c:pt>
                <c:pt idx="14">
                  <c:v>0.28399999999999997</c:v>
                </c:pt>
                <c:pt idx="15">
                  <c:v>0.17100000000000001</c:v>
                </c:pt>
                <c:pt idx="16">
                  <c:v>1.4999999999999999E-2</c:v>
                </c:pt>
                <c:pt idx="17">
                  <c:v>0.06</c:v>
                </c:pt>
                <c:pt idx="18">
                  <c:v>0.03</c:v>
                </c:pt>
                <c:pt idx="19">
                  <c:v>-0.51600000000000001</c:v>
                </c:pt>
                <c:pt idx="20">
                  <c:v>-0.64800000000000002</c:v>
                </c:pt>
                <c:pt idx="21">
                  <c:v>-0.85599999999999998</c:v>
                </c:pt>
                <c:pt idx="22">
                  <c:v>-1.016</c:v>
                </c:pt>
                <c:pt idx="23">
                  <c:v>-1.165</c:v>
                </c:pt>
                <c:pt idx="24">
                  <c:v>-1.3779999999999999</c:v>
                </c:pt>
                <c:pt idx="25">
                  <c:v>-0.13</c:v>
                </c:pt>
                <c:pt idx="26">
                  <c:v>-0.155</c:v>
                </c:pt>
                <c:pt idx="27">
                  <c:v>-0.16900000000000001</c:v>
                </c:pt>
                <c:pt idx="28">
                  <c:v>-0.16600000000000001</c:v>
                </c:pt>
                <c:pt idx="29">
                  <c:v>-0.14000000000000001</c:v>
                </c:pt>
                <c:pt idx="30">
                  <c:v>-0.154</c:v>
                </c:pt>
                <c:pt idx="31">
                  <c:v>-4.1000000000000002E-2</c:v>
                </c:pt>
                <c:pt idx="32">
                  <c:v>-0.05</c:v>
                </c:pt>
                <c:pt idx="33">
                  <c:v>-1.716</c:v>
                </c:pt>
                <c:pt idx="34">
                  <c:v>-0.97499999999999998</c:v>
                </c:pt>
              </c:numCache>
            </c:numRef>
          </c:yVal>
          <c:smooth val="0"/>
          <c:extLst>
            <c:ext xmlns:c16="http://schemas.microsoft.com/office/drawing/2014/chart" uri="{C3380CC4-5D6E-409C-BE32-E72D297353CC}">
              <c16:uniqueId val="{00000001-EBCF-40A4-A1FD-4CC941B8DE79}"/>
            </c:ext>
          </c:extLst>
        </c:ser>
        <c:ser>
          <c:idx val="2"/>
          <c:order val="2"/>
          <c:tx>
            <c:strRef>
              <c:f>'USMN 2025-2026 CDB202508'!$J$2</c:f>
              <c:strCache>
                <c:ptCount val="1"/>
                <c:pt idx="0">
                  <c:v>dZ</c:v>
                </c:pt>
              </c:strCache>
            </c:strRef>
          </c:tx>
          <c:spPr>
            <a:ln w="38100" cap="rnd">
              <a:noFill/>
              <a:round/>
            </a:ln>
            <a:effectLst/>
          </c:spPr>
          <c:marker>
            <c:symbol val="circle"/>
            <c:size val="5"/>
            <c:spPr>
              <a:solidFill>
                <a:schemeClr val="accent3"/>
              </a:solidFill>
              <a:ln w="9525">
                <a:solidFill>
                  <a:schemeClr val="accent3"/>
                </a:solidFill>
              </a:ln>
              <a:effectLst/>
            </c:spPr>
          </c:marker>
          <c:xVal>
            <c:numRef>
              <c:f>'USMN 2025-2026'!$B$16:$B$50</c:f>
              <c:numCache>
                <c:formatCode>General</c:formatCode>
                <c:ptCount val="35"/>
                <c:pt idx="0">
                  <c:v>59597.894999999997</c:v>
                </c:pt>
                <c:pt idx="1">
                  <c:v>59817.822</c:v>
                </c:pt>
                <c:pt idx="2">
                  <c:v>59052.023000000001</c:v>
                </c:pt>
                <c:pt idx="3">
                  <c:v>59304.03</c:v>
                </c:pt>
                <c:pt idx="4">
                  <c:v>28493.325000000001</c:v>
                </c:pt>
                <c:pt idx="5">
                  <c:v>28483.325000000001</c:v>
                </c:pt>
                <c:pt idx="6">
                  <c:v>28817.305</c:v>
                </c:pt>
                <c:pt idx="7">
                  <c:v>28817.329000000002</c:v>
                </c:pt>
                <c:pt idx="8">
                  <c:v>28827.342000000001</c:v>
                </c:pt>
                <c:pt idx="9">
                  <c:v>38523.192000000003</c:v>
                </c:pt>
                <c:pt idx="10">
                  <c:v>38836.898000000001</c:v>
                </c:pt>
                <c:pt idx="11">
                  <c:v>31900.564999999999</c:v>
                </c:pt>
                <c:pt idx="12">
                  <c:v>32110.616999999998</c:v>
                </c:pt>
                <c:pt idx="13">
                  <c:v>28993.618999999999</c:v>
                </c:pt>
                <c:pt idx="14">
                  <c:v>29213.651000000002</c:v>
                </c:pt>
                <c:pt idx="15">
                  <c:v>33168.803</c:v>
                </c:pt>
                <c:pt idx="16">
                  <c:v>33388.752999999997</c:v>
                </c:pt>
                <c:pt idx="17">
                  <c:v>34342.131000000001</c:v>
                </c:pt>
                <c:pt idx="18">
                  <c:v>34767.106</c:v>
                </c:pt>
                <c:pt idx="19">
                  <c:v>30193.262999999999</c:v>
                </c:pt>
                <c:pt idx="20">
                  <c:v>30393.391</c:v>
                </c:pt>
                <c:pt idx="21">
                  <c:v>30655.968000000001</c:v>
                </c:pt>
                <c:pt idx="22">
                  <c:v>30864.165000000001</c:v>
                </c:pt>
                <c:pt idx="23">
                  <c:v>31098.887999999999</c:v>
                </c:pt>
                <c:pt idx="24">
                  <c:v>31317.687999999998</c:v>
                </c:pt>
                <c:pt idx="25">
                  <c:v>27539.062000000002</c:v>
                </c:pt>
                <c:pt idx="26">
                  <c:v>27688.567999999999</c:v>
                </c:pt>
                <c:pt idx="27">
                  <c:v>27838.096000000001</c:v>
                </c:pt>
                <c:pt idx="28">
                  <c:v>27989.327000000001</c:v>
                </c:pt>
                <c:pt idx="29">
                  <c:v>28138.875</c:v>
                </c:pt>
                <c:pt idx="30">
                  <c:v>28288.383999999998</c:v>
                </c:pt>
                <c:pt idx="31">
                  <c:v>36873.853000000003</c:v>
                </c:pt>
                <c:pt idx="32">
                  <c:v>37125.894999999997</c:v>
                </c:pt>
                <c:pt idx="33">
                  <c:v>35496.338000000003</c:v>
                </c:pt>
                <c:pt idx="34">
                  <c:v>36281.103000000003</c:v>
                </c:pt>
              </c:numCache>
            </c:numRef>
          </c:xVal>
          <c:yVal>
            <c:numRef>
              <c:f>'USMN 2025-2026'!$J$16:$J$50</c:f>
              <c:numCache>
                <c:formatCode>General</c:formatCode>
                <c:ptCount val="35"/>
                <c:pt idx="0">
                  <c:v>0.11600000000000001</c:v>
                </c:pt>
                <c:pt idx="1">
                  <c:v>0.122</c:v>
                </c:pt>
                <c:pt idx="2">
                  <c:v>0.111</c:v>
                </c:pt>
                <c:pt idx="3">
                  <c:v>0.122</c:v>
                </c:pt>
                <c:pt idx="4">
                  <c:v>4.1000000000000002E-2</c:v>
                </c:pt>
                <c:pt idx="5">
                  <c:v>4.8000000000000001E-2</c:v>
                </c:pt>
                <c:pt idx="6">
                  <c:v>7.2999999999999995E-2</c:v>
                </c:pt>
                <c:pt idx="7">
                  <c:v>6.7000000000000004E-2</c:v>
                </c:pt>
                <c:pt idx="8">
                  <c:v>7.5999999999999998E-2</c:v>
                </c:pt>
                <c:pt idx="9">
                  <c:v>-0.13300000000000001</c:v>
                </c:pt>
                <c:pt idx="10">
                  <c:v>6.6000000000000003E-2</c:v>
                </c:pt>
                <c:pt idx="11">
                  <c:v>2.8000000000000001E-2</c:v>
                </c:pt>
                <c:pt idx="12">
                  <c:v>4.5999999999999999E-2</c:v>
                </c:pt>
                <c:pt idx="13">
                  <c:v>7.2999999999999995E-2</c:v>
                </c:pt>
                <c:pt idx="14">
                  <c:v>4.8000000000000001E-2</c:v>
                </c:pt>
                <c:pt idx="15">
                  <c:v>6.5000000000000002E-2</c:v>
                </c:pt>
                <c:pt idx="16">
                  <c:v>6.6000000000000003E-2</c:v>
                </c:pt>
                <c:pt idx="17">
                  <c:v>2.5000000000000001E-2</c:v>
                </c:pt>
                <c:pt idx="18">
                  <c:v>4.4999999999999998E-2</c:v>
                </c:pt>
                <c:pt idx="19">
                  <c:v>4.3999999999999997E-2</c:v>
                </c:pt>
                <c:pt idx="20">
                  <c:v>3.5999999999999997E-2</c:v>
                </c:pt>
                <c:pt idx="21">
                  <c:v>1.2E-2</c:v>
                </c:pt>
                <c:pt idx="22">
                  <c:v>2.1000000000000001E-2</c:v>
                </c:pt>
                <c:pt idx="23">
                  <c:v>5.6000000000000001E-2</c:v>
                </c:pt>
                <c:pt idx="24">
                  <c:v>4.9000000000000002E-2</c:v>
                </c:pt>
                <c:pt idx="25">
                  <c:v>0.16</c:v>
                </c:pt>
                <c:pt idx="26">
                  <c:v>0.14799999999999999</c:v>
                </c:pt>
                <c:pt idx="27">
                  <c:v>0.16</c:v>
                </c:pt>
                <c:pt idx="28">
                  <c:v>0.17799999999999999</c:v>
                </c:pt>
                <c:pt idx="29">
                  <c:v>0.17399999999999999</c:v>
                </c:pt>
                <c:pt idx="30">
                  <c:v>0.17799999999999999</c:v>
                </c:pt>
                <c:pt idx="31">
                  <c:v>7.1999999999999995E-2</c:v>
                </c:pt>
                <c:pt idx="32">
                  <c:v>6.8000000000000005E-2</c:v>
                </c:pt>
                <c:pt idx="33">
                  <c:v>-0.108</c:v>
                </c:pt>
                <c:pt idx="34">
                  <c:v>0.40799999999999997</c:v>
                </c:pt>
              </c:numCache>
            </c:numRef>
          </c:yVal>
          <c:smooth val="0"/>
          <c:extLst>
            <c:ext xmlns:c16="http://schemas.microsoft.com/office/drawing/2014/chart" uri="{C3380CC4-5D6E-409C-BE32-E72D297353CC}">
              <c16:uniqueId val="{00000002-EBCF-40A4-A1FD-4CC941B8DE79}"/>
            </c:ext>
          </c:extLst>
        </c:ser>
        <c:dLbls>
          <c:showLegendKey val="0"/>
          <c:showVal val="0"/>
          <c:showCatName val="0"/>
          <c:showSerName val="0"/>
          <c:showPercent val="0"/>
          <c:showBubbleSize val="0"/>
        </c:dLbls>
        <c:axId val="554665888"/>
        <c:axId val="554666368"/>
      </c:scatterChart>
      <c:valAx>
        <c:axId val="554665888"/>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low"/>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554666368"/>
        <c:crosses val="autoZero"/>
        <c:crossBetween val="midCat"/>
      </c:valAx>
      <c:valAx>
        <c:axId val="5546663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554665888"/>
        <c:crosses val="autoZero"/>
        <c:crossBetween val="midCat"/>
      </c:valAx>
      <c:spPr>
        <a:noFill/>
        <a:ln>
          <a:noFill/>
        </a:ln>
        <a:effectLst/>
      </c:spPr>
    </c:plotArea>
    <c:legend>
      <c:legendPos val="r"/>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GB" sz="1100" dirty="0"/>
              <a:t>Network 2025-2026</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scatterChart>
        <c:scatterStyle val="lineMarker"/>
        <c:varyColors val="0"/>
        <c:ser>
          <c:idx val="0"/>
          <c:order val="0"/>
          <c:tx>
            <c:strRef>
              <c:f>'USMN 2025-2026'!$H$2</c:f>
              <c:strCache>
                <c:ptCount val="1"/>
                <c:pt idx="0">
                  <c:v>dX</c:v>
                </c:pt>
              </c:strCache>
            </c:strRef>
          </c:tx>
          <c:spPr>
            <a:ln w="25400" cap="rnd">
              <a:noFill/>
              <a:round/>
            </a:ln>
            <a:effectLst/>
          </c:spPr>
          <c:marker>
            <c:symbol val="circle"/>
            <c:size val="5"/>
            <c:spPr>
              <a:solidFill>
                <a:schemeClr val="accent1"/>
              </a:solidFill>
              <a:ln w="9525">
                <a:solidFill>
                  <a:schemeClr val="accent1"/>
                </a:solidFill>
              </a:ln>
              <a:effectLst/>
            </c:spPr>
          </c:marker>
          <c:xVal>
            <c:numRef>
              <c:f>'USMN 2025-2026'!$B$51:$B$84</c:f>
              <c:numCache>
                <c:formatCode>General</c:formatCode>
                <c:ptCount val="34"/>
                <c:pt idx="0">
                  <c:v>58781.025000000001</c:v>
                </c:pt>
                <c:pt idx="1">
                  <c:v>59954.758999999998</c:v>
                </c:pt>
                <c:pt idx="2">
                  <c:v>58508.38</c:v>
                </c:pt>
                <c:pt idx="3">
                  <c:v>69534.474000000002</c:v>
                </c:pt>
                <c:pt idx="4">
                  <c:v>62980.930999999997</c:v>
                </c:pt>
                <c:pt idx="5">
                  <c:v>58332.724000000002</c:v>
                </c:pt>
                <c:pt idx="6">
                  <c:v>65368.491000000002</c:v>
                </c:pt>
                <c:pt idx="7">
                  <c:v>59997.883000000002</c:v>
                </c:pt>
                <c:pt idx="8">
                  <c:v>58192.826000000001</c:v>
                </c:pt>
                <c:pt idx="9">
                  <c:v>58185.644</c:v>
                </c:pt>
                <c:pt idx="10">
                  <c:v>60077.612000000001</c:v>
                </c:pt>
                <c:pt idx="11">
                  <c:v>64790.336000000003</c:v>
                </c:pt>
                <c:pt idx="12">
                  <c:v>70095.835000000006</c:v>
                </c:pt>
                <c:pt idx="13">
                  <c:v>40544.680999999997</c:v>
                </c:pt>
                <c:pt idx="14">
                  <c:v>34587.432000000001</c:v>
                </c:pt>
                <c:pt idx="15">
                  <c:v>34586.449000000001</c:v>
                </c:pt>
                <c:pt idx="16">
                  <c:v>39395.207999999999</c:v>
                </c:pt>
                <c:pt idx="17">
                  <c:v>39356.49</c:v>
                </c:pt>
                <c:pt idx="18">
                  <c:v>41885.862999999998</c:v>
                </c:pt>
                <c:pt idx="19">
                  <c:v>48119.349000000002</c:v>
                </c:pt>
                <c:pt idx="20">
                  <c:v>57760.445</c:v>
                </c:pt>
                <c:pt idx="21">
                  <c:v>57660.641000000003</c:v>
                </c:pt>
                <c:pt idx="22">
                  <c:v>45828.819000000003</c:v>
                </c:pt>
                <c:pt idx="23">
                  <c:v>57649.588000000003</c:v>
                </c:pt>
                <c:pt idx="24">
                  <c:v>26058.337</c:v>
                </c:pt>
                <c:pt idx="25">
                  <c:v>30213.72</c:v>
                </c:pt>
                <c:pt idx="26">
                  <c:v>33578.065999999999</c:v>
                </c:pt>
                <c:pt idx="27">
                  <c:v>36676.165000000001</c:v>
                </c:pt>
                <c:pt idx="28">
                  <c:v>38207.567999999999</c:v>
                </c:pt>
                <c:pt idx="29">
                  <c:v>39283.982000000004</c:v>
                </c:pt>
                <c:pt idx="30">
                  <c:v>39213.964</c:v>
                </c:pt>
                <c:pt idx="31">
                  <c:v>34493.667000000001</c:v>
                </c:pt>
                <c:pt idx="32">
                  <c:v>31136.559000000001</c:v>
                </c:pt>
                <c:pt idx="33">
                  <c:v>26058.296999999999</c:v>
                </c:pt>
              </c:numCache>
            </c:numRef>
          </c:xVal>
          <c:yVal>
            <c:numRef>
              <c:f>'USMN 2025-2026'!$H$51:$H$84</c:f>
              <c:numCache>
                <c:formatCode>General</c:formatCode>
                <c:ptCount val="34"/>
                <c:pt idx="0">
                  <c:v>3.1E-2</c:v>
                </c:pt>
                <c:pt idx="1">
                  <c:v>2.4E-2</c:v>
                </c:pt>
                <c:pt idx="2">
                  <c:v>5.8999999999999997E-2</c:v>
                </c:pt>
                <c:pt idx="3">
                  <c:v>-0.03</c:v>
                </c:pt>
                <c:pt idx="4">
                  <c:v>0.13800000000000001</c:v>
                </c:pt>
                <c:pt idx="5">
                  <c:v>3.9E-2</c:v>
                </c:pt>
                <c:pt idx="6">
                  <c:v>2.1999999999999999E-2</c:v>
                </c:pt>
                <c:pt idx="7">
                  <c:v>0.111</c:v>
                </c:pt>
                <c:pt idx="8">
                  <c:v>-2.5999999999999999E-2</c:v>
                </c:pt>
                <c:pt idx="9">
                  <c:v>-2.3E-2</c:v>
                </c:pt>
                <c:pt idx="10">
                  <c:v>8.6999999999999994E-2</c:v>
                </c:pt>
                <c:pt idx="11">
                  <c:v>0.03</c:v>
                </c:pt>
                <c:pt idx="12">
                  <c:v>-5.8000000000000003E-2</c:v>
                </c:pt>
                <c:pt idx="13">
                  <c:v>-1.0999999999999999E-2</c:v>
                </c:pt>
                <c:pt idx="14">
                  <c:v>-4.2000000000000003E-2</c:v>
                </c:pt>
                <c:pt idx="15">
                  <c:v>-5.8999999999999997E-2</c:v>
                </c:pt>
                <c:pt idx="16">
                  <c:v>-2.5000000000000001E-2</c:v>
                </c:pt>
                <c:pt idx="17">
                  <c:v>-2.3E-2</c:v>
                </c:pt>
                <c:pt idx="18">
                  <c:v>4.0000000000000001E-3</c:v>
                </c:pt>
                <c:pt idx="19">
                  <c:v>4.5999999999999999E-2</c:v>
                </c:pt>
                <c:pt idx="20">
                  <c:v>3.1E-2</c:v>
                </c:pt>
                <c:pt idx="21">
                  <c:v>0.05</c:v>
                </c:pt>
                <c:pt idx="22">
                  <c:v>1.6E-2</c:v>
                </c:pt>
                <c:pt idx="23">
                  <c:v>3.5000000000000003E-2</c:v>
                </c:pt>
                <c:pt idx="24">
                  <c:v>6.5000000000000002E-2</c:v>
                </c:pt>
                <c:pt idx="25">
                  <c:v>-0.01</c:v>
                </c:pt>
                <c:pt idx="26">
                  <c:v>-3.0000000000000001E-3</c:v>
                </c:pt>
                <c:pt idx="27">
                  <c:v>-3.7999999999999999E-2</c:v>
                </c:pt>
                <c:pt idx="28">
                  <c:v>-1.4999999999999999E-2</c:v>
                </c:pt>
                <c:pt idx="29">
                  <c:v>6.0000000000000001E-3</c:v>
                </c:pt>
                <c:pt idx="30">
                  <c:v>1.2999999999999999E-2</c:v>
                </c:pt>
                <c:pt idx="31">
                  <c:v>5.1999999999999998E-2</c:v>
                </c:pt>
                <c:pt idx="32">
                  <c:v>8.1000000000000003E-2</c:v>
                </c:pt>
                <c:pt idx="33">
                  <c:v>6.9000000000000006E-2</c:v>
                </c:pt>
              </c:numCache>
            </c:numRef>
          </c:yVal>
          <c:smooth val="0"/>
          <c:extLst>
            <c:ext xmlns:c16="http://schemas.microsoft.com/office/drawing/2014/chart" uri="{C3380CC4-5D6E-409C-BE32-E72D297353CC}">
              <c16:uniqueId val="{00000000-7ABA-4C13-B355-96ED38B712E0}"/>
            </c:ext>
          </c:extLst>
        </c:ser>
        <c:ser>
          <c:idx val="1"/>
          <c:order val="1"/>
          <c:tx>
            <c:strRef>
              <c:f>'USMN 2025-2026'!$I$2</c:f>
              <c:strCache>
                <c:ptCount val="1"/>
                <c:pt idx="0">
                  <c:v>dY</c:v>
                </c:pt>
              </c:strCache>
            </c:strRef>
          </c:tx>
          <c:spPr>
            <a:ln w="25400" cap="rnd">
              <a:noFill/>
              <a:round/>
            </a:ln>
            <a:effectLst/>
          </c:spPr>
          <c:marker>
            <c:symbol val="circle"/>
            <c:size val="5"/>
            <c:spPr>
              <a:solidFill>
                <a:schemeClr val="accent2"/>
              </a:solidFill>
              <a:ln w="9525">
                <a:solidFill>
                  <a:schemeClr val="accent2"/>
                </a:solidFill>
              </a:ln>
              <a:effectLst/>
            </c:spPr>
          </c:marker>
          <c:xVal>
            <c:numRef>
              <c:f>'USMN 2025-2026'!$B$51:$B$84</c:f>
              <c:numCache>
                <c:formatCode>General</c:formatCode>
                <c:ptCount val="34"/>
                <c:pt idx="0">
                  <c:v>58781.025000000001</c:v>
                </c:pt>
                <c:pt idx="1">
                  <c:v>59954.758999999998</c:v>
                </c:pt>
                <c:pt idx="2">
                  <c:v>58508.38</c:v>
                </c:pt>
                <c:pt idx="3">
                  <c:v>69534.474000000002</c:v>
                </c:pt>
                <c:pt idx="4">
                  <c:v>62980.930999999997</c:v>
                </c:pt>
                <c:pt idx="5">
                  <c:v>58332.724000000002</c:v>
                </c:pt>
                <c:pt idx="6">
                  <c:v>65368.491000000002</c:v>
                </c:pt>
                <c:pt idx="7">
                  <c:v>59997.883000000002</c:v>
                </c:pt>
                <c:pt idx="8">
                  <c:v>58192.826000000001</c:v>
                </c:pt>
                <c:pt idx="9">
                  <c:v>58185.644</c:v>
                </c:pt>
                <c:pt idx="10">
                  <c:v>60077.612000000001</c:v>
                </c:pt>
                <c:pt idx="11">
                  <c:v>64790.336000000003</c:v>
                </c:pt>
                <c:pt idx="12">
                  <c:v>70095.835000000006</c:v>
                </c:pt>
                <c:pt idx="13">
                  <c:v>40544.680999999997</c:v>
                </c:pt>
                <c:pt idx="14">
                  <c:v>34587.432000000001</c:v>
                </c:pt>
                <c:pt idx="15">
                  <c:v>34586.449000000001</c:v>
                </c:pt>
                <c:pt idx="16">
                  <c:v>39395.207999999999</c:v>
                </c:pt>
                <c:pt idx="17">
                  <c:v>39356.49</c:v>
                </c:pt>
                <c:pt idx="18">
                  <c:v>41885.862999999998</c:v>
                </c:pt>
                <c:pt idx="19">
                  <c:v>48119.349000000002</c:v>
                </c:pt>
                <c:pt idx="20">
                  <c:v>57760.445</c:v>
                </c:pt>
                <c:pt idx="21">
                  <c:v>57660.641000000003</c:v>
                </c:pt>
                <c:pt idx="22">
                  <c:v>45828.819000000003</c:v>
                </c:pt>
                <c:pt idx="23">
                  <c:v>57649.588000000003</c:v>
                </c:pt>
                <c:pt idx="24">
                  <c:v>26058.337</c:v>
                </c:pt>
                <c:pt idx="25">
                  <c:v>30213.72</c:v>
                </c:pt>
                <c:pt idx="26">
                  <c:v>33578.065999999999</c:v>
                </c:pt>
                <c:pt idx="27">
                  <c:v>36676.165000000001</c:v>
                </c:pt>
                <c:pt idx="28">
                  <c:v>38207.567999999999</c:v>
                </c:pt>
                <c:pt idx="29">
                  <c:v>39283.982000000004</c:v>
                </c:pt>
                <c:pt idx="30">
                  <c:v>39213.964</c:v>
                </c:pt>
                <c:pt idx="31">
                  <c:v>34493.667000000001</c:v>
                </c:pt>
                <c:pt idx="32">
                  <c:v>31136.559000000001</c:v>
                </c:pt>
                <c:pt idx="33">
                  <c:v>26058.296999999999</c:v>
                </c:pt>
              </c:numCache>
            </c:numRef>
          </c:xVal>
          <c:yVal>
            <c:numRef>
              <c:f>'USMN 2025-2026'!$I$51:$I$84</c:f>
              <c:numCache>
                <c:formatCode>General</c:formatCode>
                <c:ptCount val="34"/>
                <c:pt idx="0">
                  <c:v>-4.9000000000000002E-2</c:v>
                </c:pt>
                <c:pt idx="1">
                  <c:v>3.2000000000000001E-2</c:v>
                </c:pt>
                <c:pt idx="2">
                  <c:v>4.5999999999999999E-2</c:v>
                </c:pt>
                <c:pt idx="3">
                  <c:v>7.4999999999999997E-2</c:v>
                </c:pt>
                <c:pt idx="4">
                  <c:v>8.8999999999999996E-2</c:v>
                </c:pt>
                <c:pt idx="5">
                  <c:v>0.01</c:v>
                </c:pt>
                <c:pt idx="6">
                  <c:v>3.2000000000000001E-2</c:v>
                </c:pt>
                <c:pt idx="7">
                  <c:v>6.0000000000000001E-3</c:v>
                </c:pt>
                <c:pt idx="8">
                  <c:v>3.6999999999999998E-2</c:v>
                </c:pt>
                <c:pt idx="9">
                  <c:v>4.2000000000000003E-2</c:v>
                </c:pt>
                <c:pt idx="10">
                  <c:v>0.219</c:v>
                </c:pt>
                <c:pt idx="11">
                  <c:v>0.108</c:v>
                </c:pt>
                <c:pt idx="12">
                  <c:v>-5.8000000000000003E-2</c:v>
                </c:pt>
                <c:pt idx="13">
                  <c:v>5.3999999999999999E-2</c:v>
                </c:pt>
                <c:pt idx="14">
                  <c:v>2E-3</c:v>
                </c:pt>
                <c:pt idx="15">
                  <c:v>0</c:v>
                </c:pt>
                <c:pt idx="16">
                  <c:v>-4.2999999999999997E-2</c:v>
                </c:pt>
                <c:pt idx="17">
                  <c:v>-6.5000000000000002E-2</c:v>
                </c:pt>
                <c:pt idx="18">
                  <c:v>-1.9E-2</c:v>
                </c:pt>
                <c:pt idx="19">
                  <c:v>-0.01</c:v>
                </c:pt>
                <c:pt idx="20">
                  <c:v>-3.1E-2</c:v>
                </c:pt>
                <c:pt idx="21">
                  <c:v>5.0000000000000001E-3</c:v>
                </c:pt>
                <c:pt idx="22">
                  <c:v>7.5999999999999998E-2</c:v>
                </c:pt>
                <c:pt idx="23">
                  <c:v>8.9999999999999993E-3</c:v>
                </c:pt>
                <c:pt idx="24">
                  <c:v>0.27</c:v>
                </c:pt>
                <c:pt idx="25">
                  <c:v>0.19600000000000001</c:v>
                </c:pt>
                <c:pt idx="26">
                  <c:v>9.4E-2</c:v>
                </c:pt>
                <c:pt idx="27">
                  <c:v>-1.9E-2</c:v>
                </c:pt>
                <c:pt idx="28">
                  <c:v>-8.1000000000000003E-2</c:v>
                </c:pt>
                <c:pt idx="29">
                  <c:v>-0.107</c:v>
                </c:pt>
                <c:pt idx="30">
                  <c:v>-0.106</c:v>
                </c:pt>
                <c:pt idx="31">
                  <c:v>4.2999999999999997E-2</c:v>
                </c:pt>
                <c:pt idx="32">
                  <c:v>0.151</c:v>
                </c:pt>
                <c:pt idx="33">
                  <c:v>0.28699999999999998</c:v>
                </c:pt>
              </c:numCache>
            </c:numRef>
          </c:yVal>
          <c:smooth val="0"/>
          <c:extLst>
            <c:ext xmlns:c16="http://schemas.microsoft.com/office/drawing/2014/chart" uri="{C3380CC4-5D6E-409C-BE32-E72D297353CC}">
              <c16:uniqueId val="{00000001-7ABA-4C13-B355-96ED38B712E0}"/>
            </c:ext>
          </c:extLst>
        </c:ser>
        <c:ser>
          <c:idx val="2"/>
          <c:order val="2"/>
          <c:tx>
            <c:strRef>
              <c:f>'USMN 2025-2026'!$J$2</c:f>
              <c:strCache>
                <c:ptCount val="1"/>
                <c:pt idx="0">
                  <c:v>dZ</c:v>
                </c:pt>
              </c:strCache>
            </c:strRef>
          </c:tx>
          <c:spPr>
            <a:ln w="25400" cap="rnd">
              <a:noFill/>
              <a:round/>
            </a:ln>
            <a:effectLst/>
          </c:spPr>
          <c:marker>
            <c:symbol val="circle"/>
            <c:size val="5"/>
            <c:spPr>
              <a:solidFill>
                <a:schemeClr val="accent3"/>
              </a:solidFill>
              <a:ln w="9525">
                <a:solidFill>
                  <a:schemeClr val="accent3"/>
                </a:solidFill>
              </a:ln>
              <a:effectLst/>
            </c:spPr>
          </c:marker>
          <c:xVal>
            <c:numRef>
              <c:f>'USMN 2025-2026'!$B$51:$B$84</c:f>
              <c:numCache>
                <c:formatCode>General</c:formatCode>
                <c:ptCount val="34"/>
                <c:pt idx="0">
                  <c:v>58781.025000000001</c:v>
                </c:pt>
                <c:pt idx="1">
                  <c:v>59954.758999999998</c:v>
                </c:pt>
                <c:pt idx="2">
                  <c:v>58508.38</c:v>
                </c:pt>
                <c:pt idx="3">
                  <c:v>69534.474000000002</c:v>
                </c:pt>
                <c:pt idx="4">
                  <c:v>62980.930999999997</c:v>
                </c:pt>
                <c:pt idx="5">
                  <c:v>58332.724000000002</c:v>
                </c:pt>
                <c:pt idx="6">
                  <c:v>65368.491000000002</c:v>
                </c:pt>
                <c:pt idx="7">
                  <c:v>59997.883000000002</c:v>
                </c:pt>
                <c:pt idx="8">
                  <c:v>58192.826000000001</c:v>
                </c:pt>
                <c:pt idx="9">
                  <c:v>58185.644</c:v>
                </c:pt>
                <c:pt idx="10">
                  <c:v>60077.612000000001</c:v>
                </c:pt>
                <c:pt idx="11">
                  <c:v>64790.336000000003</c:v>
                </c:pt>
                <c:pt idx="12">
                  <c:v>70095.835000000006</c:v>
                </c:pt>
                <c:pt idx="13">
                  <c:v>40544.680999999997</c:v>
                </c:pt>
                <c:pt idx="14">
                  <c:v>34587.432000000001</c:v>
                </c:pt>
                <c:pt idx="15">
                  <c:v>34586.449000000001</c:v>
                </c:pt>
                <c:pt idx="16">
                  <c:v>39395.207999999999</c:v>
                </c:pt>
                <c:pt idx="17">
                  <c:v>39356.49</c:v>
                </c:pt>
                <c:pt idx="18">
                  <c:v>41885.862999999998</c:v>
                </c:pt>
                <c:pt idx="19">
                  <c:v>48119.349000000002</c:v>
                </c:pt>
                <c:pt idx="20">
                  <c:v>57760.445</c:v>
                </c:pt>
                <c:pt idx="21">
                  <c:v>57660.641000000003</c:v>
                </c:pt>
                <c:pt idx="22">
                  <c:v>45828.819000000003</c:v>
                </c:pt>
                <c:pt idx="23">
                  <c:v>57649.588000000003</c:v>
                </c:pt>
                <c:pt idx="24">
                  <c:v>26058.337</c:v>
                </c:pt>
                <c:pt idx="25">
                  <c:v>30213.72</c:v>
                </c:pt>
                <c:pt idx="26">
                  <c:v>33578.065999999999</c:v>
                </c:pt>
                <c:pt idx="27">
                  <c:v>36676.165000000001</c:v>
                </c:pt>
                <c:pt idx="28">
                  <c:v>38207.567999999999</c:v>
                </c:pt>
                <c:pt idx="29">
                  <c:v>39283.982000000004</c:v>
                </c:pt>
                <c:pt idx="30">
                  <c:v>39213.964</c:v>
                </c:pt>
                <c:pt idx="31">
                  <c:v>34493.667000000001</c:v>
                </c:pt>
                <c:pt idx="32">
                  <c:v>31136.559000000001</c:v>
                </c:pt>
                <c:pt idx="33">
                  <c:v>26058.296999999999</c:v>
                </c:pt>
              </c:numCache>
            </c:numRef>
          </c:xVal>
          <c:yVal>
            <c:numRef>
              <c:f>'USMN 2025-2026'!$J$51:$J$84</c:f>
              <c:numCache>
                <c:formatCode>General</c:formatCode>
                <c:ptCount val="34"/>
                <c:pt idx="0">
                  <c:v>0.10199999999999999</c:v>
                </c:pt>
                <c:pt idx="1">
                  <c:v>9.9000000000000005E-2</c:v>
                </c:pt>
                <c:pt idx="2">
                  <c:v>0.14000000000000001</c:v>
                </c:pt>
                <c:pt idx="3">
                  <c:v>0.105</c:v>
                </c:pt>
                <c:pt idx="4">
                  <c:v>-9.5000000000000001E-2</c:v>
                </c:pt>
                <c:pt idx="5">
                  <c:v>8.6999999999999994E-2</c:v>
                </c:pt>
                <c:pt idx="6">
                  <c:v>9.7000000000000003E-2</c:v>
                </c:pt>
                <c:pt idx="7">
                  <c:v>0.05</c:v>
                </c:pt>
                <c:pt idx="8">
                  <c:v>0.1</c:v>
                </c:pt>
                <c:pt idx="9">
                  <c:v>8.7999999999999995E-2</c:v>
                </c:pt>
                <c:pt idx="10">
                  <c:v>8.5000000000000006E-2</c:v>
                </c:pt>
                <c:pt idx="11">
                  <c:v>9.6000000000000002E-2</c:v>
                </c:pt>
                <c:pt idx="12">
                  <c:v>5.6000000000000001E-2</c:v>
                </c:pt>
                <c:pt idx="13">
                  <c:v>-1.2E-2</c:v>
                </c:pt>
                <c:pt idx="14">
                  <c:v>-3.0000000000000001E-3</c:v>
                </c:pt>
                <c:pt idx="15">
                  <c:v>-2.1999999999999999E-2</c:v>
                </c:pt>
                <c:pt idx="16">
                  <c:v>0.06</c:v>
                </c:pt>
                <c:pt idx="17">
                  <c:v>5.2999999999999999E-2</c:v>
                </c:pt>
                <c:pt idx="18">
                  <c:v>2.7E-2</c:v>
                </c:pt>
                <c:pt idx="19">
                  <c:v>6.6000000000000003E-2</c:v>
                </c:pt>
                <c:pt idx="20">
                  <c:v>6.9000000000000006E-2</c:v>
                </c:pt>
                <c:pt idx="21">
                  <c:v>4.5999999999999999E-2</c:v>
                </c:pt>
                <c:pt idx="22">
                  <c:v>9.6000000000000002E-2</c:v>
                </c:pt>
                <c:pt idx="23">
                  <c:v>4.5999999999999999E-2</c:v>
                </c:pt>
                <c:pt idx="24">
                  <c:v>1.4E-2</c:v>
                </c:pt>
                <c:pt idx="25">
                  <c:v>8.0000000000000002E-3</c:v>
                </c:pt>
                <c:pt idx="26">
                  <c:v>1.2E-2</c:v>
                </c:pt>
                <c:pt idx="27">
                  <c:v>8.9999999999999993E-3</c:v>
                </c:pt>
                <c:pt idx="28">
                  <c:v>8.9999999999999993E-3</c:v>
                </c:pt>
                <c:pt idx="29">
                  <c:v>-1E-3</c:v>
                </c:pt>
                <c:pt idx="30">
                  <c:v>0</c:v>
                </c:pt>
                <c:pt idx="31">
                  <c:v>3.5000000000000003E-2</c:v>
                </c:pt>
                <c:pt idx="32">
                  <c:v>1.2999999999999999E-2</c:v>
                </c:pt>
                <c:pt idx="33">
                  <c:v>2.5000000000000001E-2</c:v>
                </c:pt>
              </c:numCache>
            </c:numRef>
          </c:yVal>
          <c:smooth val="0"/>
          <c:extLst>
            <c:ext xmlns:c16="http://schemas.microsoft.com/office/drawing/2014/chart" uri="{C3380CC4-5D6E-409C-BE32-E72D297353CC}">
              <c16:uniqueId val="{00000002-7ABA-4C13-B355-96ED38B712E0}"/>
            </c:ext>
          </c:extLst>
        </c:ser>
        <c:dLbls>
          <c:showLegendKey val="0"/>
          <c:showVal val="0"/>
          <c:showCatName val="0"/>
          <c:showSerName val="0"/>
          <c:showPercent val="0"/>
          <c:showBubbleSize val="0"/>
        </c:dLbls>
        <c:axId val="554665888"/>
        <c:axId val="554666368"/>
      </c:scatterChart>
      <c:valAx>
        <c:axId val="554665888"/>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low"/>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554666368"/>
        <c:crosses val="autoZero"/>
        <c:crossBetween val="midCat"/>
      </c:valAx>
      <c:valAx>
        <c:axId val="554666368"/>
        <c:scaling>
          <c:orientation val="minMax"/>
          <c:max val="0.5"/>
          <c:min val="-0.30000000000000004"/>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554665888"/>
        <c:crosses val="autoZero"/>
        <c:crossBetween val="midCat"/>
      </c:valAx>
      <c:spPr>
        <a:noFill/>
        <a:ln>
          <a:noFill/>
        </a:ln>
        <a:effectLst/>
      </c:spPr>
    </c:plotArea>
    <c:legend>
      <c:legendPos val="r"/>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GB" sz="1050" b="0" i="0" u="none" strike="noStrike" kern="1200" spc="0" baseline="0" dirty="0">
                <a:solidFill>
                  <a:sysClr val="windowText" lastClr="000000">
                    <a:lumMod val="65000"/>
                    <a:lumOff val="35000"/>
                  </a:sysClr>
                </a:solidFill>
              </a:rPr>
              <a:t>Elements 2025CDB2025-2026CDB2025</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scatterChart>
        <c:scatterStyle val="lineMarker"/>
        <c:varyColors val="0"/>
        <c:ser>
          <c:idx val="0"/>
          <c:order val="0"/>
          <c:tx>
            <c:strRef>
              <c:f>'USMN 2025-2026 CDB202508'!$H$2</c:f>
              <c:strCache>
                <c:ptCount val="1"/>
                <c:pt idx="0">
                  <c:v>dX</c:v>
                </c:pt>
              </c:strCache>
            </c:strRef>
          </c:tx>
          <c:spPr>
            <a:ln w="25400" cap="rnd">
              <a:noFill/>
              <a:round/>
            </a:ln>
            <a:effectLst/>
          </c:spPr>
          <c:marker>
            <c:symbol val="circle"/>
            <c:size val="5"/>
            <c:spPr>
              <a:solidFill>
                <a:schemeClr val="accent1"/>
              </a:solidFill>
              <a:ln w="9525">
                <a:solidFill>
                  <a:schemeClr val="accent1"/>
                </a:solidFill>
              </a:ln>
              <a:effectLst/>
            </c:spPr>
          </c:marker>
          <c:xVal>
            <c:numRef>
              <c:f>'USMN 2025-2026 CDB202508'!$B$16:$B$50</c:f>
              <c:numCache>
                <c:formatCode>General</c:formatCode>
                <c:ptCount val="35"/>
                <c:pt idx="0">
                  <c:v>522207.886</c:v>
                </c:pt>
                <c:pt idx="1">
                  <c:v>522208.14500000002</c:v>
                </c:pt>
                <c:pt idx="2">
                  <c:v>522208.51</c:v>
                </c:pt>
                <c:pt idx="3">
                  <c:v>522208.745</c:v>
                </c:pt>
                <c:pt idx="4">
                  <c:v>522219.26400000002</c:v>
                </c:pt>
                <c:pt idx="5">
                  <c:v>522198.26400000002</c:v>
                </c:pt>
                <c:pt idx="6">
                  <c:v>522219.261</c:v>
                </c:pt>
                <c:pt idx="7">
                  <c:v>522177.23200000002</c:v>
                </c:pt>
                <c:pt idx="8">
                  <c:v>522198.25799999997</c:v>
                </c:pt>
                <c:pt idx="9">
                  <c:v>522208.49900000001</c:v>
                </c:pt>
                <c:pt idx="10">
                  <c:v>522208.67700000003</c:v>
                </c:pt>
                <c:pt idx="11">
                  <c:v>522204.36700000003</c:v>
                </c:pt>
                <c:pt idx="12">
                  <c:v>522204.44099999999</c:v>
                </c:pt>
                <c:pt idx="13">
                  <c:v>522198.00099999999</c:v>
                </c:pt>
                <c:pt idx="14">
                  <c:v>522198.08899999998</c:v>
                </c:pt>
                <c:pt idx="15">
                  <c:v>522204.462</c:v>
                </c:pt>
                <c:pt idx="16">
                  <c:v>522204.52299999999</c:v>
                </c:pt>
                <c:pt idx="17">
                  <c:v>522633.36200000002</c:v>
                </c:pt>
                <c:pt idx="18">
                  <c:v>522211.038</c:v>
                </c:pt>
                <c:pt idx="19">
                  <c:v>522521.69300000003</c:v>
                </c:pt>
                <c:pt idx="20">
                  <c:v>522469.96899999998</c:v>
                </c:pt>
                <c:pt idx="21">
                  <c:v>522075.02399999998</c:v>
                </c:pt>
                <c:pt idx="22">
                  <c:v>522030.38500000001</c:v>
                </c:pt>
                <c:pt idx="23">
                  <c:v>522474.93900000001</c:v>
                </c:pt>
                <c:pt idx="24">
                  <c:v>522527.30099999998</c:v>
                </c:pt>
                <c:pt idx="25">
                  <c:v>522198.22399999999</c:v>
                </c:pt>
                <c:pt idx="26">
                  <c:v>522198.28</c:v>
                </c:pt>
                <c:pt idx="27">
                  <c:v>522198.27500000002</c:v>
                </c:pt>
                <c:pt idx="28">
                  <c:v>522199.35100000002</c:v>
                </c:pt>
                <c:pt idx="29">
                  <c:v>522199.304</c:v>
                </c:pt>
                <c:pt idx="30">
                  <c:v>522199.30200000003</c:v>
                </c:pt>
                <c:pt idx="31">
                  <c:v>522208.788</c:v>
                </c:pt>
                <c:pt idx="32">
                  <c:v>522208.77399999998</c:v>
                </c:pt>
                <c:pt idx="33">
                  <c:v>522213.62199999997</c:v>
                </c:pt>
                <c:pt idx="34">
                  <c:v>522212.20199999999</c:v>
                </c:pt>
              </c:numCache>
            </c:numRef>
          </c:xVal>
          <c:yVal>
            <c:numRef>
              <c:f>'USMN 2025-2026 CDB202508'!$H$16:$H$50</c:f>
              <c:numCache>
                <c:formatCode>General</c:formatCode>
                <c:ptCount val="35"/>
                <c:pt idx="0">
                  <c:v>-1.6639999999999999</c:v>
                </c:pt>
                <c:pt idx="1">
                  <c:v>-1.869</c:v>
                </c:pt>
                <c:pt idx="2">
                  <c:v>-2.4E-2</c:v>
                </c:pt>
                <c:pt idx="3">
                  <c:v>-1.7000000000000001E-2</c:v>
                </c:pt>
                <c:pt idx="4">
                  <c:v>0.191</c:v>
                </c:pt>
                <c:pt idx="5">
                  <c:v>0.17399999999999999</c:v>
                </c:pt>
                <c:pt idx="6">
                  <c:v>0.26600000000000001</c:v>
                </c:pt>
                <c:pt idx="7">
                  <c:v>0.28599999999999998</c:v>
                </c:pt>
                <c:pt idx="8">
                  <c:v>0.22900000000000001</c:v>
                </c:pt>
                <c:pt idx="9">
                  <c:v>0.32600000000000001</c:v>
                </c:pt>
                <c:pt idx="10">
                  <c:v>1.4E-2</c:v>
                </c:pt>
                <c:pt idx="11">
                  <c:v>0.153</c:v>
                </c:pt>
                <c:pt idx="12">
                  <c:v>0.115</c:v>
                </c:pt>
                <c:pt idx="13">
                  <c:v>0.26</c:v>
                </c:pt>
                <c:pt idx="14">
                  <c:v>0.313</c:v>
                </c:pt>
                <c:pt idx="15">
                  <c:v>0.19500000000000001</c:v>
                </c:pt>
                <c:pt idx="16">
                  <c:v>3.7999999999999999E-2</c:v>
                </c:pt>
                <c:pt idx="17">
                  <c:v>8.2000000000000003E-2</c:v>
                </c:pt>
                <c:pt idx="18">
                  <c:v>0.05</c:v>
                </c:pt>
                <c:pt idx="19">
                  <c:v>-0.48799999999999999</c:v>
                </c:pt>
                <c:pt idx="20">
                  <c:v>-0.621</c:v>
                </c:pt>
                <c:pt idx="21">
                  <c:v>-0.82899999999999996</c:v>
                </c:pt>
                <c:pt idx="22">
                  <c:v>-0.98899999999999999</c:v>
                </c:pt>
                <c:pt idx="23">
                  <c:v>-1.139</c:v>
                </c:pt>
                <c:pt idx="24">
                  <c:v>-1.3520000000000001</c:v>
                </c:pt>
                <c:pt idx="25">
                  <c:v>-9.8000000000000004E-2</c:v>
                </c:pt>
                <c:pt idx="26">
                  <c:v>-0.124</c:v>
                </c:pt>
                <c:pt idx="27">
                  <c:v>-0.13800000000000001</c:v>
                </c:pt>
                <c:pt idx="28">
                  <c:v>-0.13500000000000001</c:v>
                </c:pt>
                <c:pt idx="29">
                  <c:v>-0.11</c:v>
                </c:pt>
                <c:pt idx="30">
                  <c:v>-0.123</c:v>
                </c:pt>
                <c:pt idx="31">
                  <c:v>-2.3E-2</c:v>
                </c:pt>
                <c:pt idx="32">
                  <c:v>-3.2000000000000001E-2</c:v>
                </c:pt>
                <c:pt idx="33">
                  <c:v>-1.696</c:v>
                </c:pt>
                <c:pt idx="34">
                  <c:v>-0.95599999999999996</c:v>
                </c:pt>
              </c:numCache>
            </c:numRef>
          </c:yVal>
          <c:smooth val="0"/>
          <c:extLst>
            <c:ext xmlns:c16="http://schemas.microsoft.com/office/drawing/2014/chart" uri="{C3380CC4-5D6E-409C-BE32-E72D297353CC}">
              <c16:uniqueId val="{00000000-CC27-4653-B6BD-FF3F8288065D}"/>
            </c:ext>
          </c:extLst>
        </c:ser>
        <c:ser>
          <c:idx val="1"/>
          <c:order val="1"/>
          <c:tx>
            <c:strRef>
              <c:f>'USMN 2025-2026 CDB202508'!$I$2</c:f>
              <c:strCache>
                <c:ptCount val="1"/>
                <c:pt idx="0">
                  <c:v>dY</c:v>
                </c:pt>
              </c:strCache>
            </c:strRef>
          </c:tx>
          <c:spPr>
            <a:ln w="38100" cap="rnd">
              <a:noFill/>
              <a:round/>
            </a:ln>
            <a:effectLst/>
          </c:spPr>
          <c:marker>
            <c:symbol val="circle"/>
            <c:size val="5"/>
            <c:spPr>
              <a:solidFill>
                <a:schemeClr val="accent2"/>
              </a:solidFill>
              <a:ln w="9525">
                <a:solidFill>
                  <a:schemeClr val="accent2"/>
                </a:solidFill>
              </a:ln>
              <a:effectLst/>
            </c:spPr>
          </c:marker>
          <c:xVal>
            <c:numRef>
              <c:f>'USMN 2025-2026 CDB202508'!$B$16:$B$50</c:f>
              <c:numCache>
                <c:formatCode>General</c:formatCode>
                <c:ptCount val="35"/>
                <c:pt idx="0">
                  <c:v>522207.886</c:v>
                </c:pt>
                <c:pt idx="1">
                  <c:v>522208.14500000002</c:v>
                </c:pt>
                <c:pt idx="2">
                  <c:v>522208.51</c:v>
                </c:pt>
                <c:pt idx="3">
                  <c:v>522208.745</c:v>
                </c:pt>
                <c:pt idx="4">
                  <c:v>522219.26400000002</c:v>
                </c:pt>
                <c:pt idx="5">
                  <c:v>522198.26400000002</c:v>
                </c:pt>
                <c:pt idx="6">
                  <c:v>522219.261</c:v>
                </c:pt>
                <c:pt idx="7">
                  <c:v>522177.23200000002</c:v>
                </c:pt>
                <c:pt idx="8">
                  <c:v>522198.25799999997</c:v>
                </c:pt>
                <c:pt idx="9">
                  <c:v>522208.49900000001</c:v>
                </c:pt>
                <c:pt idx="10">
                  <c:v>522208.67700000003</c:v>
                </c:pt>
                <c:pt idx="11">
                  <c:v>522204.36700000003</c:v>
                </c:pt>
                <c:pt idx="12">
                  <c:v>522204.44099999999</c:v>
                </c:pt>
                <c:pt idx="13">
                  <c:v>522198.00099999999</c:v>
                </c:pt>
                <c:pt idx="14">
                  <c:v>522198.08899999998</c:v>
                </c:pt>
                <c:pt idx="15">
                  <c:v>522204.462</c:v>
                </c:pt>
                <c:pt idx="16">
                  <c:v>522204.52299999999</c:v>
                </c:pt>
                <c:pt idx="17">
                  <c:v>522633.36200000002</c:v>
                </c:pt>
                <c:pt idx="18">
                  <c:v>522211.038</c:v>
                </c:pt>
                <c:pt idx="19">
                  <c:v>522521.69300000003</c:v>
                </c:pt>
                <c:pt idx="20">
                  <c:v>522469.96899999998</c:v>
                </c:pt>
                <c:pt idx="21">
                  <c:v>522075.02399999998</c:v>
                </c:pt>
                <c:pt idx="22">
                  <c:v>522030.38500000001</c:v>
                </c:pt>
                <c:pt idx="23">
                  <c:v>522474.93900000001</c:v>
                </c:pt>
                <c:pt idx="24">
                  <c:v>522527.30099999998</c:v>
                </c:pt>
                <c:pt idx="25">
                  <c:v>522198.22399999999</c:v>
                </c:pt>
                <c:pt idx="26">
                  <c:v>522198.28</c:v>
                </c:pt>
                <c:pt idx="27">
                  <c:v>522198.27500000002</c:v>
                </c:pt>
                <c:pt idx="28">
                  <c:v>522199.35100000002</c:v>
                </c:pt>
                <c:pt idx="29">
                  <c:v>522199.304</c:v>
                </c:pt>
                <c:pt idx="30">
                  <c:v>522199.30200000003</c:v>
                </c:pt>
                <c:pt idx="31">
                  <c:v>522208.788</c:v>
                </c:pt>
                <c:pt idx="32">
                  <c:v>522208.77399999998</c:v>
                </c:pt>
                <c:pt idx="33">
                  <c:v>522213.62199999997</c:v>
                </c:pt>
                <c:pt idx="34">
                  <c:v>522212.20199999999</c:v>
                </c:pt>
              </c:numCache>
            </c:numRef>
          </c:xVal>
          <c:yVal>
            <c:numRef>
              <c:f>'USMN 2025-2026 CDB202508'!$I$16:$I$50</c:f>
              <c:numCache>
                <c:formatCode>General</c:formatCode>
                <c:ptCount val="35"/>
                <c:pt idx="0">
                  <c:v>0.35099999999999998</c:v>
                </c:pt>
                <c:pt idx="1">
                  <c:v>0.38</c:v>
                </c:pt>
                <c:pt idx="2">
                  <c:v>-5.6000000000000001E-2</c:v>
                </c:pt>
                <c:pt idx="3">
                  <c:v>-4.4999999999999998E-2</c:v>
                </c:pt>
                <c:pt idx="4">
                  <c:v>-3.1E-2</c:v>
                </c:pt>
                <c:pt idx="5">
                  <c:v>-1.7999999999999999E-2</c:v>
                </c:pt>
                <c:pt idx="6">
                  <c:v>-2.9000000000000001E-2</c:v>
                </c:pt>
                <c:pt idx="7">
                  <c:v>-2.1000000000000001E-2</c:v>
                </c:pt>
                <c:pt idx="8">
                  <c:v>-1.2E-2</c:v>
                </c:pt>
                <c:pt idx="11">
                  <c:v>1.7999999999999999E-2</c:v>
                </c:pt>
                <c:pt idx="12">
                  <c:v>1.7999999999999999E-2</c:v>
                </c:pt>
                <c:pt idx="13">
                  <c:v>-2.1999999999999999E-2</c:v>
                </c:pt>
                <c:pt idx="14">
                  <c:v>-2.8000000000000001E-2</c:v>
                </c:pt>
                <c:pt idx="15">
                  <c:v>-2.7E-2</c:v>
                </c:pt>
                <c:pt idx="16">
                  <c:v>7.6999999999999999E-2</c:v>
                </c:pt>
                <c:pt idx="17">
                  <c:v>5.3999999999999999E-2</c:v>
                </c:pt>
                <c:pt idx="18">
                  <c:v>7.3999999999999996E-2</c:v>
                </c:pt>
                <c:pt idx="19">
                  <c:v>-0.218</c:v>
                </c:pt>
                <c:pt idx="20">
                  <c:v>-0.187</c:v>
                </c:pt>
                <c:pt idx="21">
                  <c:v>9.6000000000000002E-2</c:v>
                </c:pt>
                <c:pt idx="22">
                  <c:v>0.13600000000000001</c:v>
                </c:pt>
                <c:pt idx="23">
                  <c:v>-0.18</c:v>
                </c:pt>
                <c:pt idx="24">
                  <c:v>-0.24299999999999999</c:v>
                </c:pt>
                <c:pt idx="25">
                  <c:v>-2.8000000000000001E-2</c:v>
                </c:pt>
                <c:pt idx="26">
                  <c:v>-4.1000000000000002E-2</c:v>
                </c:pt>
                <c:pt idx="27">
                  <c:v>-4.7E-2</c:v>
                </c:pt>
                <c:pt idx="28">
                  <c:v>-2.7E-2</c:v>
                </c:pt>
                <c:pt idx="29">
                  <c:v>-4.0000000000000001E-3</c:v>
                </c:pt>
                <c:pt idx="30">
                  <c:v>-3.5999999999999997E-2</c:v>
                </c:pt>
                <c:pt idx="31">
                  <c:v>-4.0000000000000001E-3</c:v>
                </c:pt>
                <c:pt idx="32">
                  <c:v>-5.3999999999999999E-2</c:v>
                </c:pt>
              </c:numCache>
            </c:numRef>
          </c:yVal>
          <c:smooth val="0"/>
          <c:extLst>
            <c:ext xmlns:c16="http://schemas.microsoft.com/office/drawing/2014/chart" uri="{C3380CC4-5D6E-409C-BE32-E72D297353CC}">
              <c16:uniqueId val="{00000001-CC27-4653-B6BD-FF3F8288065D}"/>
            </c:ext>
          </c:extLst>
        </c:ser>
        <c:ser>
          <c:idx val="2"/>
          <c:order val="2"/>
          <c:tx>
            <c:strRef>
              <c:f>'USMN 2025-2026 CDB202508'!$J$2</c:f>
              <c:strCache>
                <c:ptCount val="1"/>
                <c:pt idx="0">
                  <c:v>dZ</c:v>
                </c:pt>
              </c:strCache>
            </c:strRef>
          </c:tx>
          <c:spPr>
            <a:ln w="38100" cap="rnd">
              <a:noFill/>
              <a:round/>
            </a:ln>
            <a:effectLst/>
          </c:spPr>
          <c:marker>
            <c:symbol val="circle"/>
            <c:size val="5"/>
            <c:spPr>
              <a:solidFill>
                <a:schemeClr val="accent3"/>
              </a:solidFill>
              <a:ln w="9525">
                <a:solidFill>
                  <a:schemeClr val="accent3"/>
                </a:solidFill>
              </a:ln>
              <a:effectLst/>
            </c:spPr>
          </c:marker>
          <c:xVal>
            <c:numRef>
              <c:f>'USMN 2025-2026 CDB202508'!$B$16:$B$50</c:f>
              <c:numCache>
                <c:formatCode>General</c:formatCode>
                <c:ptCount val="35"/>
                <c:pt idx="0">
                  <c:v>522207.886</c:v>
                </c:pt>
                <c:pt idx="1">
                  <c:v>522208.14500000002</c:v>
                </c:pt>
                <c:pt idx="2">
                  <c:v>522208.51</c:v>
                </c:pt>
                <c:pt idx="3">
                  <c:v>522208.745</c:v>
                </c:pt>
                <c:pt idx="4">
                  <c:v>522219.26400000002</c:v>
                </c:pt>
                <c:pt idx="5">
                  <c:v>522198.26400000002</c:v>
                </c:pt>
                <c:pt idx="6">
                  <c:v>522219.261</c:v>
                </c:pt>
                <c:pt idx="7">
                  <c:v>522177.23200000002</c:v>
                </c:pt>
                <c:pt idx="8">
                  <c:v>522198.25799999997</c:v>
                </c:pt>
                <c:pt idx="9">
                  <c:v>522208.49900000001</c:v>
                </c:pt>
                <c:pt idx="10">
                  <c:v>522208.67700000003</c:v>
                </c:pt>
                <c:pt idx="11">
                  <c:v>522204.36700000003</c:v>
                </c:pt>
                <c:pt idx="12">
                  <c:v>522204.44099999999</c:v>
                </c:pt>
                <c:pt idx="13">
                  <c:v>522198.00099999999</c:v>
                </c:pt>
                <c:pt idx="14">
                  <c:v>522198.08899999998</c:v>
                </c:pt>
                <c:pt idx="15">
                  <c:v>522204.462</c:v>
                </c:pt>
                <c:pt idx="16">
                  <c:v>522204.52299999999</c:v>
                </c:pt>
                <c:pt idx="17">
                  <c:v>522633.36200000002</c:v>
                </c:pt>
                <c:pt idx="18">
                  <c:v>522211.038</c:v>
                </c:pt>
                <c:pt idx="19">
                  <c:v>522521.69300000003</c:v>
                </c:pt>
                <c:pt idx="20">
                  <c:v>522469.96899999998</c:v>
                </c:pt>
                <c:pt idx="21">
                  <c:v>522075.02399999998</c:v>
                </c:pt>
                <c:pt idx="22">
                  <c:v>522030.38500000001</c:v>
                </c:pt>
                <c:pt idx="23">
                  <c:v>522474.93900000001</c:v>
                </c:pt>
                <c:pt idx="24">
                  <c:v>522527.30099999998</c:v>
                </c:pt>
                <c:pt idx="25">
                  <c:v>522198.22399999999</c:v>
                </c:pt>
                <c:pt idx="26">
                  <c:v>522198.28</c:v>
                </c:pt>
                <c:pt idx="27">
                  <c:v>522198.27500000002</c:v>
                </c:pt>
                <c:pt idx="28">
                  <c:v>522199.35100000002</c:v>
                </c:pt>
                <c:pt idx="29">
                  <c:v>522199.304</c:v>
                </c:pt>
                <c:pt idx="30">
                  <c:v>522199.30200000003</c:v>
                </c:pt>
                <c:pt idx="31">
                  <c:v>522208.788</c:v>
                </c:pt>
                <c:pt idx="32">
                  <c:v>522208.77399999998</c:v>
                </c:pt>
                <c:pt idx="33">
                  <c:v>522213.62199999997</c:v>
                </c:pt>
                <c:pt idx="34">
                  <c:v>522212.20199999999</c:v>
                </c:pt>
              </c:numCache>
            </c:numRef>
          </c:xVal>
          <c:yVal>
            <c:numRef>
              <c:f>'USMN 2025-2026 CDB202508'!$J$16:$J$50</c:f>
              <c:numCache>
                <c:formatCode>General</c:formatCode>
                <c:ptCount val="35"/>
                <c:pt idx="0">
                  <c:v>0.127</c:v>
                </c:pt>
                <c:pt idx="1">
                  <c:v>0.13400000000000001</c:v>
                </c:pt>
                <c:pt idx="2">
                  <c:v>0.122</c:v>
                </c:pt>
                <c:pt idx="3">
                  <c:v>0.13300000000000001</c:v>
                </c:pt>
                <c:pt idx="4">
                  <c:v>5.2999999999999999E-2</c:v>
                </c:pt>
                <c:pt idx="5">
                  <c:v>0.06</c:v>
                </c:pt>
                <c:pt idx="6">
                  <c:v>8.4000000000000005E-2</c:v>
                </c:pt>
                <c:pt idx="7">
                  <c:v>7.9000000000000001E-2</c:v>
                </c:pt>
                <c:pt idx="8">
                  <c:v>8.7999999999999995E-2</c:v>
                </c:pt>
                <c:pt idx="9">
                  <c:v>-0.121</c:v>
                </c:pt>
                <c:pt idx="10">
                  <c:v>7.6999999999999999E-2</c:v>
                </c:pt>
                <c:pt idx="11">
                  <c:v>3.9E-2</c:v>
                </c:pt>
                <c:pt idx="12">
                  <c:v>5.7000000000000002E-2</c:v>
                </c:pt>
                <c:pt idx="13">
                  <c:v>8.4000000000000005E-2</c:v>
                </c:pt>
                <c:pt idx="14">
                  <c:v>5.8999999999999997E-2</c:v>
                </c:pt>
                <c:pt idx="15">
                  <c:v>7.6999999999999999E-2</c:v>
                </c:pt>
                <c:pt idx="16">
                  <c:v>7.8E-2</c:v>
                </c:pt>
                <c:pt idx="17">
                  <c:v>3.6999999999999998E-2</c:v>
                </c:pt>
                <c:pt idx="18">
                  <c:v>5.6000000000000001E-2</c:v>
                </c:pt>
                <c:pt idx="19">
                  <c:v>5.6000000000000001E-2</c:v>
                </c:pt>
                <c:pt idx="20">
                  <c:v>4.7E-2</c:v>
                </c:pt>
                <c:pt idx="21">
                  <c:v>2.3E-2</c:v>
                </c:pt>
                <c:pt idx="22">
                  <c:v>3.2000000000000001E-2</c:v>
                </c:pt>
                <c:pt idx="23">
                  <c:v>6.8000000000000005E-2</c:v>
                </c:pt>
                <c:pt idx="24">
                  <c:v>6.0999999999999999E-2</c:v>
                </c:pt>
                <c:pt idx="25">
                  <c:v>0.17100000000000001</c:v>
                </c:pt>
                <c:pt idx="26">
                  <c:v>0.159</c:v>
                </c:pt>
                <c:pt idx="27">
                  <c:v>0.17199999999999999</c:v>
                </c:pt>
                <c:pt idx="28">
                  <c:v>0.19</c:v>
                </c:pt>
                <c:pt idx="29">
                  <c:v>0.185</c:v>
                </c:pt>
                <c:pt idx="30">
                  <c:v>0.189</c:v>
                </c:pt>
                <c:pt idx="31">
                  <c:v>8.4000000000000005E-2</c:v>
                </c:pt>
                <c:pt idx="32">
                  <c:v>0.08</c:v>
                </c:pt>
                <c:pt idx="33">
                  <c:v>-9.7000000000000003E-2</c:v>
                </c:pt>
                <c:pt idx="34">
                  <c:v>0.42</c:v>
                </c:pt>
              </c:numCache>
            </c:numRef>
          </c:yVal>
          <c:smooth val="0"/>
          <c:extLst>
            <c:ext xmlns:c16="http://schemas.microsoft.com/office/drawing/2014/chart" uri="{C3380CC4-5D6E-409C-BE32-E72D297353CC}">
              <c16:uniqueId val="{00000002-CC27-4653-B6BD-FF3F8288065D}"/>
            </c:ext>
          </c:extLst>
        </c:ser>
        <c:dLbls>
          <c:showLegendKey val="0"/>
          <c:showVal val="0"/>
          <c:showCatName val="0"/>
          <c:showSerName val="0"/>
          <c:showPercent val="0"/>
          <c:showBubbleSize val="0"/>
        </c:dLbls>
        <c:axId val="554665888"/>
        <c:axId val="554666368"/>
      </c:scatterChart>
      <c:valAx>
        <c:axId val="554665888"/>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low"/>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554666368"/>
        <c:crosses val="autoZero"/>
        <c:crossBetween val="midCat"/>
      </c:valAx>
      <c:valAx>
        <c:axId val="5546663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554665888"/>
        <c:crosses val="autoZero"/>
        <c:crossBetween val="midCat"/>
      </c:valAx>
      <c:spPr>
        <a:noFill/>
        <a:ln>
          <a:noFill/>
        </a:ln>
        <a:effectLst/>
      </c:spPr>
    </c:plotArea>
    <c:legend>
      <c:legendPos val="r"/>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GB" sz="1100" b="0" i="0" u="none" strike="noStrike" kern="1200" spc="0" baseline="0" dirty="0">
                <a:solidFill>
                  <a:sysClr val="windowText" lastClr="000000">
                    <a:lumMod val="65000"/>
                    <a:lumOff val="35000"/>
                  </a:sysClr>
                </a:solidFill>
              </a:rPr>
              <a:t>Network 2025CDB2025-2026CDB2025</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scatterChart>
        <c:scatterStyle val="lineMarker"/>
        <c:varyColors val="0"/>
        <c:ser>
          <c:idx val="0"/>
          <c:order val="0"/>
          <c:tx>
            <c:strRef>
              <c:f>'USMN 2025-2026 CDB202508'!$H$2</c:f>
              <c:strCache>
                <c:ptCount val="1"/>
                <c:pt idx="0">
                  <c:v>dX</c:v>
                </c:pt>
              </c:strCache>
            </c:strRef>
          </c:tx>
          <c:spPr>
            <a:ln w="25400" cap="rnd">
              <a:noFill/>
              <a:round/>
            </a:ln>
            <a:effectLst/>
          </c:spPr>
          <c:marker>
            <c:symbol val="circle"/>
            <c:size val="5"/>
            <c:spPr>
              <a:solidFill>
                <a:schemeClr val="accent1"/>
              </a:solidFill>
              <a:ln w="9525">
                <a:solidFill>
                  <a:schemeClr val="accent1"/>
                </a:solidFill>
              </a:ln>
              <a:effectLst/>
            </c:spPr>
          </c:marker>
          <c:xVal>
            <c:numRef>
              <c:f>'USMN 2025-2026 CDB202508'!$B$51:$B$84</c:f>
              <c:numCache>
                <c:formatCode>General</c:formatCode>
                <c:ptCount val="34"/>
                <c:pt idx="0">
                  <c:v>520727.02100000001</c:v>
                </c:pt>
                <c:pt idx="1">
                  <c:v>520522.46899999998</c:v>
                </c:pt>
                <c:pt idx="2">
                  <c:v>522634.58899999998</c:v>
                </c:pt>
                <c:pt idx="3">
                  <c:v>520318.60800000001</c:v>
                </c:pt>
                <c:pt idx="4">
                  <c:v>524881.78700000001</c:v>
                </c:pt>
                <c:pt idx="5">
                  <c:v>522989.217</c:v>
                </c:pt>
                <c:pt idx="6">
                  <c:v>524936.65500000003</c:v>
                </c:pt>
                <c:pt idx="7">
                  <c:v>524666.69099999999</c:v>
                </c:pt>
                <c:pt idx="8">
                  <c:v>522120.81099999999</c:v>
                </c:pt>
                <c:pt idx="9">
                  <c:v>522030.473</c:v>
                </c:pt>
                <c:pt idx="10">
                  <c:v>524538.16700000002</c:v>
                </c:pt>
                <c:pt idx="11">
                  <c:v>524784.19299999997</c:v>
                </c:pt>
                <c:pt idx="12">
                  <c:v>520480.99099999998</c:v>
                </c:pt>
                <c:pt idx="13">
                  <c:v>523889.17300000001</c:v>
                </c:pt>
                <c:pt idx="14">
                  <c:v>524444.728</c:v>
                </c:pt>
                <c:pt idx="15">
                  <c:v>524447.76199999999</c:v>
                </c:pt>
                <c:pt idx="16">
                  <c:v>524979.08600000001</c:v>
                </c:pt>
                <c:pt idx="17">
                  <c:v>524973.24800000002</c:v>
                </c:pt>
                <c:pt idx="18">
                  <c:v>525181.78</c:v>
                </c:pt>
                <c:pt idx="19">
                  <c:v>525675.86699999997</c:v>
                </c:pt>
                <c:pt idx="20">
                  <c:v>526443.50300000003</c:v>
                </c:pt>
                <c:pt idx="21">
                  <c:v>524724.48600000003</c:v>
                </c:pt>
                <c:pt idx="22">
                  <c:v>524141.99900000001</c:v>
                </c:pt>
                <c:pt idx="23">
                  <c:v>524720.12899999996</c:v>
                </c:pt>
                <c:pt idx="24">
                  <c:v>522777.39500000002</c:v>
                </c:pt>
                <c:pt idx="25">
                  <c:v>521698.23200000002</c:v>
                </c:pt>
                <c:pt idx="26">
                  <c:v>521440.12800000003</c:v>
                </c:pt>
                <c:pt idx="27">
                  <c:v>521201.18</c:v>
                </c:pt>
                <c:pt idx="28">
                  <c:v>521079.48</c:v>
                </c:pt>
                <c:pt idx="29">
                  <c:v>522123.96899999998</c:v>
                </c:pt>
                <c:pt idx="30">
                  <c:v>522492.85399999999</c:v>
                </c:pt>
                <c:pt idx="31">
                  <c:v>523182.90899999999</c:v>
                </c:pt>
                <c:pt idx="32">
                  <c:v>524060.37599999999</c:v>
                </c:pt>
                <c:pt idx="33">
                  <c:v>523163.636</c:v>
                </c:pt>
              </c:numCache>
            </c:numRef>
          </c:xVal>
          <c:yVal>
            <c:numRef>
              <c:f>'USMN 2025-2026 CDB202508'!$H$51:$H$84</c:f>
              <c:numCache>
                <c:formatCode>General</c:formatCode>
                <c:ptCount val="34"/>
                <c:pt idx="0">
                  <c:v>-6.3E-2</c:v>
                </c:pt>
                <c:pt idx="1">
                  <c:v>1.6E-2</c:v>
                </c:pt>
                <c:pt idx="2">
                  <c:v>3.3000000000000002E-2</c:v>
                </c:pt>
                <c:pt idx="3">
                  <c:v>4.4999999999999998E-2</c:v>
                </c:pt>
                <c:pt idx="4">
                  <c:v>6.9000000000000006E-2</c:v>
                </c:pt>
                <c:pt idx="5">
                  <c:v>-4.0000000000000001E-3</c:v>
                </c:pt>
                <c:pt idx="6">
                  <c:v>8.0000000000000002E-3</c:v>
                </c:pt>
                <c:pt idx="7">
                  <c:v>-0.01</c:v>
                </c:pt>
                <c:pt idx="8">
                  <c:v>2.4E-2</c:v>
                </c:pt>
                <c:pt idx="9">
                  <c:v>2.9000000000000001E-2</c:v>
                </c:pt>
                <c:pt idx="10">
                  <c:v>0.20300000000000001</c:v>
                </c:pt>
                <c:pt idx="11">
                  <c:v>8.5000000000000006E-2</c:v>
                </c:pt>
                <c:pt idx="12">
                  <c:v>-8.8999999999999996E-2</c:v>
                </c:pt>
                <c:pt idx="13">
                  <c:v>6.7000000000000004E-2</c:v>
                </c:pt>
                <c:pt idx="14">
                  <c:v>2.3E-2</c:v>
                </c:pt>
                <c:pt idx="15">
                  <c:v>2.1999999999999999E-2</c:v>
                </c:pt>
                <c:pt idx="16">
                  <c:v>-2.9000000000000001E-2</c:v>
                </c:pt>
                <c:pt idx="17">
                  <c:v>-5.0999999999999997E-2</c:v>
                </c:pt>
                <c:pt idx="18">
                  <c:v>-8.0000000000000002E-3</c:v>
                </c:pt>
                <c:pt idx="19">
                  <c:v>-8.9999999999999993E-3</c:v>
                </c:pt>
                <c:pt idx="20">
                  <c:v>-4.3999999999999997E-2</c:v>
                </c:pt>
                <c:pt idx="21">
                  <c:v>-7.0000000000000001E-3</c:v>
                </c:pt>
                <c:pt idx="22">
                  <c:v>8.1000000000000003E-2</c:v>
                </c:pt>
                <c:pt idx="23">
                  <c:v>-3.0000000000000001E-3</c:v>
                </c:pt>
                <c:pt idx="24">
                  <c:v>0.30399999999999999</c:v>
                </c:pt>
                <c:pt idx="25">
                  <c:v>0.223</c:v>
                </c:pt>
                <c:pt idx="26">
                  <c:v>0.11700000000000001</c:v>
                </c:pt>
                <c:pt idx="27">
                  <c:v>-1E-3</c:v>
                </c:pt>
                <c:pt idx="28">
                  <c:v>-6.5000000000000002E-2</c:v>
                </c:pt>
                <c:pt idx="29">
                  <c:v>-9.1999999999999998E-2</c:v>
                </c:pt>
                <c:pt idx="30">
                  <c:v>-9.0999999999999998E-2</c:v>
                </c:pt>
                <c:pt idx="31">
                  <c:v>6.5000000000000002E-2</c:v>
                </c:pt>
                <c:pt idx="32">
                  <c:v>0.17699999999999999</c:v>
                </c:pt>
                <c:pt idx="33">
                  <c:v>0.32</c:v>
                </c:pt>
              </c:numCache>
            </c:numRef>
          </c:yVal>
          <c:smooth val="0"/>
          <c:extLst>
            <c:ext xmlns:c16="http://schemas.microsoft.com/office/drawing/2014/chart" uri="{C3380CC4-5D6E-409C-BE32-E72D297353CC}">
              <c16:uniqueId val="{00000000-990E-4AF7-892E-AA3C27E0EFCD}"/>
            </c:ext>
          </c:extLst>
        </c:ser>
        <c:ser>
          <c:idx val="1"/>
          <c:order val="1"/>
          <c:tx>
            <c:strRef>
              <c:f>'USMN 2025-2026 CDB202508'!$I$2</c:f>
              <c:strCache>
                <c:ptCount val="1"/>
                <c:pt idx="0">
                  <c:v>dY</c:v>
                </c:pt>
              </c:strCache>
            </c:strRef>
          </c:tx>
          <c:spPr>
            <a:ln w="25400" cap="rnd">
              <a:noFill/>
              <a:round/>
            </a:ln>
            <a:effectLst/>
          </c:spPr>
          <c:marker>
            <c:symbol val="circle"/>
            <c:size val="5"/>
            <c:spPr>
              <a:solidFill>
                <a:schemeClr val="accent2"/>
              </a:solidFill>
              <a:ln w="9525">
                <a:solidFill>
                  <a:schemeClr val="accent2"/>
                </a:solidFill>
              </a:ln>
              <a:effectLst/>
            </c:spPr>
          </c:marker>
          <c:xVal>
            <c:numRef>
              <c:f>'USMN 2025-2026 CDB202508'!$B$51:$B$84</c:f>
              <c:numCache>
                <c:formatCode>General</c:formatCode>
                <c:ptCount val="34"/>
                <c:pt idx="0">
                  <c:v>520727.02100000001</c:v>
                </c:pt>
                <c:pt idx="1">
                  <c:v>520522.46899999998</c:v>
                </c:pt>
                <c:pt idx="2">
                  <c:v>522634.58899999998</c:v>
                </c:pt>
                <c:pt idx="3">
                  <c:v>520318.60800000001</c:v>
                </c:pt>
                <c:pt idx="4">
                  <c:v>524881.78700000001</c:v>
                </c:pt>
                <c:pt idx="5">
                  <c:v>522989.217</c:v>
                </c:pt>
                <c:pt idx="6">
                  <c:v>524936.65500000003</c:v>
                </c:pt>
                <c:pt idx="7">
                  <c:v>524666.69099999999</c:v>
                </c:pt>
                <c:pt idx="8">
                  <c:v>522120.81099999999</c:v>
                </c:pt>
                <c:pt idx="9">
                  <c:v>522030.473</c:v>
                </c:pt>
                <c:pt idx="10">
                  <c:v>524538.16700000002</c:v>
                </c:pt>
                <c:pt idx="11">
                  <c:v>524784.19299999997</c:v>
                </c:pt>
                <c:pt idx="12">
                  <c:v>520480.99099999998</c:v>
                </c:pt>
                <c:pt idx="13">
                  <c:v>523889.17300000001</c:v>
                </c:pt>
                <c:pt idx="14">
                  <c:v>524444.728</c:v>
                </c:pt>
                <c:pt idx="15">
                  <c:v>524447.76199999999</c:v>
                </c:pt>
                <c:pt idx="16">
                  <c:v>524979.08600000001</c:v>
                </c:pt>
                <c:pt idx="17">
                  <c:v>524973.24800000002</c:v>
                </c:pt>
                <c:pt idx="18">
                  <c:v>525181.78</c:v>
                </c:pt>
                <c:pt idx="19">
                  <c:v>525675.86699999997</c:v>
                </c:pt>
                <c:pt idx="20">
                  <c:v>526443.50300000003</c:v>
                </c:pt>
                <c:pt idx="21">
                  <c:v>524724.48600000003</c:v>
                </c:pt>
                <c:pt idx="22">
                  <c:v>524141.99900000001</c:v>
                </c:pt>
                <c:pt idx="23">
                  <c:v>524720.12899999996</c:v>
                </c:pt>
                <c:pt idx="24">
                  <c:v>522777.39500000002</c:v>
                </c:pt>
                <c:pt idx="25">
                  <c:v>521698.23200000002</c:v>
                </c:pt>
                <c:pt idx="26">
                  <c:v>521440.12800000003</c:v>
                </c:pt>
                <c:pt idx="27">
                  <c:v>521201.18</c:v>
                </c:pt>
                <c:pt idx="28">
                  <c:v>521079.48</c:v>
                </c:pt>
                <c:pt idx="29">
                  <c:v>522123.96899999998</c:v>
                </c:pt>
                <c:pt idx="30">
                  <c:v>522492.85399999999</c:v>
                </c:pt>
                <c:pt idx="31">
                  <c:v>523182.90899999999</c:v>
                </c:pt>
                <c:pt idx="32">
                  <c:v>524060.37599999999</c:v>
                </c:pt>
                <c:pt idx="33">
                  <c:v>523163.636</c:v>
                </c:pt>
              </c:numCache>
            </c:numRef>
          </c:xVal>
          <c:yVal>
            <c:numRef>
              <c:f>'USMN 2025-2026 CDB202508'!$I$51:$I$84</c:f>
              <c:numCache>
                <c:formatCode>General</c:formatCode>
                <c:ptCount val="34"/>
                <c:pt idx="0">
                  <c:v>-1.4999999999999999E-2</c:v>
                </c:pt>
                <c:pt idx="1">
                  <c:v>-8.0000000000000002E-3</c:v>
                </c:pt>
                <c:pt idx="2">
                  <c:v>-4.5999999999999999E-2</c:v>
                </c:pt>
                <c:pt idx="3">
                  <c:v>4.7E-2</c:v>
                </c:pt>
                <c:pt idx="4">
                  <c:v>-0.128</c:v>
                </c:pt>
                <c:pt idx="5">
                  <c:v>-2.5999999999999999E-2</c:v>
                </c:pt>
                <c:pt idx="6">
                  <c:v>-1.2E-2</c:v>
                </c:pt>
                <c:pt idx="7">
                  <c:v>-0.10100000000000001</c:v>
                </c:pt>
                <c:pt idx="8">
                  <c:v>0.04</c:v>
                </c:pt>
                <c:pt idx="9">
                  <c:v>3.6999999999999998E-2</c:v>
                </c:pt>
                <c:pt idx="10">
                  <c:v>-7.6999999999999999E-2</c:v>
                </c:pt>
                <c:pt idx="11">
                  <c:v>-0.02</c:v>
                </c:pt>
                <c:pt idx="12">
                  <c:v>7.4999999999999997E-2</c:v>
                </c:pt>
                <c:pt idx="13">
                  <c:v>2.1999999999999999E-2</c:v>
                </c:pt>
                <c:pt idx="14">
                  <c:v>5.2999999999999999E-2</c:v>
                </c:pt>
                <c:pt idx="15">
                  <c:v>6.9000000000000006E-2</c:v>
                </c:pt>
                <c:pt idx="16">
                  <c:v>3.5000000000000003E-2</c:v>
                </c:pt>
                <c:pt idx="17">
                  <c:v>3.3000000000000002E-2</c:v>
                </c:pt>
                <c:pt idx="18">
                  <c:v>5.0000000000000001E-3</c:v>
                </c:pt>
                <c:pt idx="19">
                  <c:v>-3.7999999999999999E-2</c:v>
                </c:pt>
                <c:pt idx="20">
                  <c:v>-2.3E-2</c:v>
                </c:pt>
                <c:pt idx="21">
                  <c:v>-0.04</c:v>
                </c:pt>
                <c:pt idx="22">
                  <c:v>-5.0000000000000001E-3</c:v>
                </c:pt>
                <c:pt idx="23">
                  <c:v>-2.5000000000000001E-2</c:v>
                </c:pt>
                <c:pt idx="24">
                  <c:v>-5.1999999999999998E-2</c:v>
                </c:pt>
                <c:pt idx="25">
                  <c:v>2.5000000000000001E-2</c:v>
                </c:pt>
                <c:pt idx="26">
                  <c:v>1.7999999999999999E-2</c:v>
                </c:pt>
                <c:pt idx="27">
                  <c:v>5.2999999999999999E-2</c:v>
                </c:pt>
                <c:pt idx="28">
                  <c:v>0.03</c:v>
                </c:pt>
                <c:pt idx="29">
                  <c:v>8.0000000000000002E-3</c:v>
                </c:pt>
                <c:pt idx="30">
                  <c:v>0</c:v>
                </c:pt>
                <c:pt idx="31">
                  <c:v>-0.04</c:v>
                </c:pt>
                <c:pt idx="32">
                  <c:v>-7.0000000000000007E-2</c:v>
                </c:pt>
                <c:pt idx="33">
                  <c:v>-5.7000000000000002E-2</c:v>
                </c:pt>
              </c:numCache>
            </c:numRef>
          </c:yVal>
          <c:smooth val="0"/>
          <c:extLst>
            <c:ext xmlns:c16="http://schemas.microsoft.com/office/drawing/2014/chart" uri="{C3380CC4-5D6E-409C-BE32-E72D297353CC}">
              <c16:uniqueId val="{00000001-990E-4AF7-892E-AA3C27E0EFCD}"/>
            </c:ext>
          </c:extLst>
        </c:ser>
        <c:ser>
          <c:idx val="2"/>
          <c:order val="2"/>
          <c:tx>
            <c:strRef>
              <c:f>'USMN 2025-2026 CDB202508'!$J$2</c:f>
              <c:strCache>
                <c:ptCount val="1"/>
                <c:pt idx="0">
                  <c:v>dZ</c:v>
                </c:pt>
              </c:strCache>
            </c:strRef>
          </c:tx>
          <c:spPr>
            <a:ln w="25400" cap="rnd">
              <a:noFill/>
              <a:round/>
            </a:ln>
            <a:effectLst/>
          </c:spPr>
          <c:marker>
            <c:symbol val="circle"/>
            <c:size val="5"/>
            <c:spPr>
              <a:solidFill>
                <a:schemeClr val="accent3"/>
              </a:solidFill>
              <a:ln w="9525">
                <a:solidFill>
                  <a:schemeClr val="accent3"/>
                </a:solidFill>
              </a:ln>
              <a:effectLst/>
            </c:spPr>
          </c:marker>
          <c:xVal>
            <c:numRef>
              <c:f>'USMN 2025-2026 CDB202508'!$B$51:$B$84</c:f>
              <c:numCache>
                <c:formatCode>General</c:formatCode>
                <c:ptCount val="34"/>
                <c:pt idx="0">
                  <c:v>520727.02100000001</c:v>
                </c:pt>
                <c:pt idx="1">
                  <c:v>520522.46899999998</c:v>
                </c:pt>
                <c:pt idx="2">
                  <c:v>522634.58899999998</c:v>
                </c:pt>
                <c:pt idx="3">
                  <c:v>520318.60800000001</c:v>
                </c:pt>
                <c:pt idx="4">
                  <c:v>524881.78700000001</c:v>
                </c:pt>
                <c:pt idx="5">
                  <c:v>522989.217</c:v>
                </c:pt>
                <c:pt idx="6">
                  <c:v>524936.65500000003</c:v>
                </c:pt>
                <c:pt idx="7">
                  <c:v>524666.69099999999</c:v>
                </c:pt>
                <c:pt idx="8">
                  <c:v>522120.81099999999</c:v>
                </c:pt>
                <c:pt idx="9">
                  <c:v>522030.473</c:v>
                </c:pt>
                <c:pt idx="10">
                  <c:v>524538.16700000002</c:v>
                </c:pt>
                <c:pt idx="11">
                  <c:v>524784.19299999997</c:v>
                </c:pt>
                <c:pt idx="12">
                  <c:v>520480.99099999998</c:v>
                </c:pt>
                <c:pt idx="13">
                  <c:v>523889.17300000001</c:v>
                </c:pt>
                <c:pt idx="14">
                  <c:v>524444.728</c:v>
                </c:pt>
                <c:pt idx="15">
                  <c:v>524447.76199999999</c:v>
                </c:pt>
                <c:pt idx="16">
                  <c:v>524979.08600000001</c:v>
                </c:pt>
                <c:pt idx="17">
                  <c:v>524973.24800000002</c:v>
                </c:pt>
                <c:pt idx="18">
                  <c:v>525181.78</c:v>
                </c:pt>
                <c:pt idx="19">
                  <c:v>525675.86699999997</c:v>
                </c:pt>
                <c:pt idx="20">
                  <c:v>526443.50300000003</c:v>
                </c:pt>
                <c:pt idx="21">
                  <c:v>524724.48600000003</c:v>
                </c:pt>
                <c:pt idx="22">
                  <c:v>524141.99900000001</c:v>
                </c:pt>
                <c:pt idx="23">
                  <c:v>524720.12899999996</c:v>
                </c:pt>
                <c:pt idx="24">
                  <c:v>522777.39500000002</c:v>
                </c:pt>
                <c:pt idx="25">
                  <c:v>521698.23200000002</c:v>
                </c:pt>
                <c:pt idx="26">
                  <c:v>521440.12800000003</c:v>
                </c:pt>
                <c:pt idx="27">
                  <c:v>521201.18</c:v>
                </c:pt>
                <c:pt idx="28">
                  <c:v>521079.48</c:v>
                </c:pt>
                <c:pt idx="29">
                  <c:v>522123.96899999998</c:v>
                </c:pt>
                <c:pt idx="30">
                  <c:v>522492.85399999999</c:v>
                </c:pt>
                <c:pt idx="31">
                  <c:v>523182.90899999999</c:v>
                </c:pt>
                <c:pt idx="32">
                  <c:v>524060.37599999999</c:v>
                </c:pt>
                <c:pt idx="33">
                  <c:v>523163.636</c:v>
                </c:pt>
              </c:numCache>
            </c:numRef>
          </c:xVal>
          <c:yVal>
            <c:numRef>
              <c:f>'USMN 2025-2026 CDB202508'!$J$51:$J$84</c:f>
              <c:numCache>
                <c:formatCode>General</c:formatCode>
                <c:ptCount val="34"/>
                <c:pt idx="0">
                  <c:v>0.113</c:v>
                </c:pt>
                <c:pt idx="1">
                  <c:v>0.111</c:v>
                </c:pt>
                <c:pt idx="2">
                  <c:v>0.151</c:v>
                </c:pt>
                <c:pt idx="3">
                  <c:v>0.11700000000000001</c:v>
                </c:pt>
                <c:pt idx="4">
                  <c:v>-8.3000000000000004E-2</c:v>
                </c:pt>
                <c:pt idx="5">
                  <c:v>9.9000000000000005E-2</c:v>
                </c:pt>
                <c:pt idx="6">
                  <c:v>0.108</c:v>
                </c:pt>
                <c:pt idx="7">
                  <c:v>6.0999999999999999E-2</c:v>
                </c:pt>
                <c:pt idx="8">
                  <c:v>0.111</c:v>
                </c:pt>
                <c:pt idx="9">
                  <c:v>9.9000000000000005E-2</c:v>
                </c:pt>
                <c:pt idx="10">
                  <c:v>9.7000000000000003E-2</c:v>
                </c:pt>
                <c:pt idx="11">
                  <c:v>0.108</c:v>
                </c:pt>
                <c:pt idx="12">
                  <c:v>6.7000000000000004E-2</c:v>
                </c:pt>
                <c:pt idx="13">
                  <c:v>0</c:v>
                </c:pt>
                <c:pt idx="14">
                  <c:v>8.0000000000000002E-3</c:v>
                </c:pt>
                <c:pt idx="15">
                  <c:v>-0.01</c:v>
                </c:pt>
                <c:pt idx="16">
                  <c:v>7.1999999999999995E-2</c:v>
                </c:pt>
                <c:pt idx="17">
                  <c:v>6.4000000000000001E-2</c:v>
                </c:pt>
                <c:pt idx="18">
                  <c:v>3.7999999999999999E-2</c:v>
                </c:pt>
                <c:pt idx="19">
                  <c:v>7.8E-2</c:v>
                </c:pt>
                <c:pt idx="20">
                  <c:v>0.08</c:v>
                </c:pt>
                <c:pt idx="21">
                  <c:v>5.8000000000000003E-2</c:v>
                </c:pt>
                <c:pt idx="22">
                  <c:v>0.108</c:v>
                </c:pt>
                <c:pt idx="23">
                  <c:v>5.8000000000000003E-2</c:v>
                </c:pt>
                <c:pt idx="24">
                  <c:v>2.5999999999999999E-2</c:v>
                </c:pt>
                <c:pt idx="25">
                  <c:v>0.02</c:v>
                </c:pt>
                <c:pt idx="26">
                  <c:v>2.3E-2</c:v>
                </c:pt>
                <c:pt idx="27">
                  <c:v>2.1000000000000001E-2</c:v>
                </c:pt>
                <c:pt idx="28">
                  <c:v>2.1000000000000001E-2</c:v>
                </c:pt>
                <c:pt idx="29">
                  <c:v>1.0999999999999999E-2</c:v>
                </c:pt>
                <c:pt idx="30">
                  <c:v>1.2E-2</c:v>
                </c:pt>
                <c:pt idx="31">
                  <c:v>4.5999999999999999E-2</c:v>
                </c:pt>
                <c:pt idx="32">
                  <c:v>2.4E-2</c:v>
                </c:pt>
                <c:pt idx="33">
                  <c:v>3.6999999999999998E-2</c:v>
                </c:pt>
              </c:numCache>
            </c:numRef>
          </c:yVal>
          <c:smooth val="0"/>
          <c:extLst>
            <c:ext xmlns:c16="http://schemas.microsoft.com/office/drawing/2014/chart" uri="{C3380CC4-5D6E-409C-BE32-E72D297353CC}">
              <c16:uniqueId val="{00000002-990E-4AF7-892E-AA3C27E0EFCD}"/>
            </c:ext>
          </c:extLst>
        </c:ser>
        <c:dLbls>
          <c:showLegendKey val="0"/>
          <c:showVal val="0"/>
          <c:showCatName val="0"/>
          <c:showSerName val="0"/>
          <c:showPercent val="0"/>
          <c:showBubbleSize val="0"/>
        </c:dLbls>
        <c:axId val="554665888"/>
        <c:axId val="554666368"/>
      </c:scatterChart>
      <c:valAx>
        <c:axId val="554665888"/>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low"/>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554666368"/>
        <c:crosses val="autoZero"/>
        <c:crossBetween val="midCat"/>
      </c:valAx>
      <c:valAx>
        <c:axId val="554666368"/>
        <c:scaling>
          <c:orientation val="minMax"/>
          <c:max val="0.5"/>
          <c:min val="-0.30000000000000004"/>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554665888"/>
        <c:crosses val="autoZero"/>
        <c:crossBetween val="midCat"/>
      </c:valAx>
      <c:spPr>
        <a:noFill/>
        <a:ln>
          <a:noFill/>
        </a:ln>
        <a:effectLst/>
      </c:spPr>
    </c:plotArea>
    <c:legend>
      <c:legendPos val="r"/>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GB" sz="1100" dirty="0"/>
              <a:t>Elements 2025CDB2025-2026CDB2026</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scatterChart>
        <c:scatterStyle val="lineMarker"/>
        <c:varyColors val="0"/>
        <c:ser>
          <c:idx val="0"/>
          <c:order val="0"/>
          <c:tx>
            <c:strRef>
              <c:f>'USMN 2025 CDB2025-2026 CDB2026'!$H$2</c:f>
              <c:strCache>
                <c:ptCount val="1"/>
                <c:pt idx="0">
                  <c:v>dX</c:v>
                </c:pt>
              </c:strCache>
            </c:strRef>
          </c:tx>
          <c:spPr>
            <a:ln w="25400" cap="rnd">
              <a:noFill/>
              <a:round/>
            </a:ln>
            <a:effectLst/>
          </c:spPr>
          <c:marker>
            <c:symbol val="circle"/>
            <c:size val="5"/>
            <c:spPr>
              <a:solidFill>
                <a:schemeClr val="accent1"/>
              </a:solidFill>
              <a:ln w="9525">
                <a:solidFill>
                  <a:schemeClr val="accent1"/>
                </a:solidFill>
              </a:ln>
              <a:effectLst/>
            </c:spPr>
          </c:marker>
          <c:xVal>
            <c:numRef>
              <c:f>'USMN 2025-2026 CDB202508'!$B$16:$B$50</c:f>
              <c:numCache>
                <c:formatCode>General</c:formatCode>
                <c:ptCount val="35"/>
                <c:pt idx="0">
                  <c:v>522207.886</c:v>
                </c:pt>
                <c:pt idx="1">
                  <c:v>522208.14500000002</c:v>
                </c:pt>
                <c:pt idx="2">
                  <c:v>522208.51</c:v>
                </c:pt>
                <c:pt idx="3">
                  <c:v>522208.745</c:v>
                </c:pt>
                <c:pt idx="4">
                  <c:v>522219.26400000002</c:v>
                </c:pt>
                <c:pt idx="5">
                  <c:v>522198.26400000002</c:v>
                </c:pt>
                <c:pt idx="6">
                  <c:v>522219.261</c:v>
                </c:pt>
                <c:pt idx="7">
                  <c:v>522177.23200000002</c:v>
                </c:pt>
                <c:pt idx="8">
                  <c:v>522198.25799999997</c:v>
                </c:pt>
                <c:pt idx="9">
                  <c:v>522208.49900000001</c:v>
                </c:pt>
                <c:pt idx="10">
                  <c:v>522208.67700000003</c:v>
                </c:pt>
                <c:pt idx="11">
                  <c:v>522204.36700000003</c:v>
                </c:pt>
                <c:pt idx="12">
                  <c:v>522204.44099999999</c:v>
                </c:pt>
                <c:pt idx="13">
                  <c:v>522198.00099999999</c:v>
                </c:pt>
                <c:pt idx="14">
                  <c:v>522198.08899999998</c:v>
                </c:pt>
                <c:pt idx="15">
                  <c:v>522204.462</c:v>
                </c:pt>
                <c:pt idx="16">
                  <c:v>522204.52299999999</c:v>
                </c:pt>
                <c:pt idx="17">
                  <c:v>522633.36200000002</c:v>
                </c:pt>
                <c:pt idx="18">
                  <c:v>522211.038</c:v>
                </c:pt>
                <c:pt idx="19">
                  <c:v>522521.69300000003</c:v>
                </c:pt>
                <c:pt idx="20">
                  <c:v>522469.96899999998</c:v>
                </c:pt>
                <c:pt idx="21">
                  <c:v>522075.02399999998</c:v>
                </c:pt>
                <c:pt idx="22">
                  <c:v>522030.38500000001</c:v>
                </c:pt>
                <c:pt idx="23">
                  <c:v>522474.93900000001</c:v>
                </c:pt>
                <c:pt idx="24">
                  <c:v>522527.30099999998</c:v>
                </c:pt>
                <c:pt idx="25">
                  <c:v>522198.22399999999</c:v>
                </c:pt>
                <c:pt idx="26">
                  <c:v>522198.28</c:v>
                </c:pt>
                <c:pt idx="27">
                  <c:v>522198.27500000002</c:v>
                </c:pt>
                <c:pt idx="28">
                  <c:v>522199.35100000002</c:v>
                </c:pt>
                <c:pt idx="29">
                  <c:v>522199.304</c:v>
                </c:pt>
                <c:pt idx="30">
                  <c:v>522199.30200000003</c:v>
                </c:pt>
                <c:pt idx="31">
                  <c:v>522208.788</c:v>
                </c:pt>
                <c:pt idx="32">
                  <c:v>522208.77399999998</c:v>
                </c:pt>
                <c:pt idx="33">
                  <c:v>522213.62199999997</c:v>
                </c:pt>
                <c:pt idx="34">
                  <c:v>522212.20199999999</c:v>
                </c:pt>
              </c:numCache>
            </c:numRef>
          </c:xVal>
          <c:yVal>
            <c:numRef>
              <c:f>'USMN 2025 CDB2025-2026 CDB2026'!$H$16:$H$50</c:f>
              <c:numCache>
                <c:formatCode>General</c:formatCode>
                <c:ptCount val="35"/>
                <c:pt idx="0">
                  <c:v>-1.792</c:v>
                </c:pt>
                <c:pt idx="1">
                  <c:v>-1.996</c:v>
                </c:pt>
                <c:pt idx="2">
                  <c:v>-0.153</c:v>
                </c:pt>
                <c:pt idx="3">
                  <c:v>-0.14599999999999999</c:v>
                </c:pt>
                <c:pt idx="4">
                  <c:v>2.1999999999999999E-2</c:v>
                </c:pt>
                <c:pt idx="5">
                  <c:v>5.0000000000000001E-3</c:v>
                </c:pt>
                <c:pt idx="6">
                  <c:v>9.7000000000000003E-2</c:v>
                </c:pt>
                <c:pt idx="7">
                  <c:v>0.11799999999999999</c:v>
                </c:pt>
                <c:pt idx="8">
                  <c:v>6.0999999999999999E-2</c:v>
                </c:pt>
                <c:pt idx="9">
                  <c:v>0.17</c:v>
                </c:pt>
                <c:pt idx="10">
                  <c:v>-0.14099999999999999</c:v>
                </c:pt>
                <c:pt idx="11">
                  <c:v>-1.2E-2</c:v>
                </c:pt>
                <c:pt idx="12">
                  <c:v>-4.9000000000000002E-2</c:v>
                </c:pt>
                <c:pt idx="13">
                  <c:v>9.1999999999999998E-2</c:v>
                </c:pt>
                <c:pt idx="14">
                  <c:v>0.14499999999999999</c:v>
                </c:pt>
                <c:pt idx="15">
                  <c:v>3.2000000000000001E-2</c:v>
                </c:pt>
                <c:pt idx="16">
                  <c:v>-0.125</c:v>
                </c:pt>
                <c:pt idx="17">
                  <c:v>-0.08</c:v>
                </c:pt>
                <c:pt idx="18">
                  <c:v>-0.11</c:v>
                </c:pt>
                <c:pt idx="19">
                  <c:v>-0.65500000000000003</c:v>
                </c:pt>
                <c:pt idx="20">
                  <c:v>-0.78700000000000003</c:v>
                </c:pt>
                <c:pt idx="21">
                  <c:v>-0.995</c:v>
                </c:pt>
                <c:pt idx="22">
                  <c:v>-1.155</c:v>
                </c:pt>
                <c:pt idx="23">
                  <c:v>-1.3049999999999999</c:v>
                </c:pt>
                <c:pt idx="24">
                  <c:v>-1.518</c:v>
                </c:pt>
                <c:pt idx="25">
                  <c:v>-0.26800000000000002</c:v>
                </c:pt>
                <c:pt idx="26">
                  <c:v>-0.29399999999999998</c:v>
                </c:pt>
                <c:pt idx="27">
                  <c:v>-0.308</c:v>
                </c:pt>
                <c:pt idx="28">
                  <c:v>-0.30399999999999999</c:v>
                </c:pt>
                <c:pt idx="29">
                  <c:v>-0.27900000000000003</c:v>
                </c:pt>
                <c:pt idx="30">
                  <c:v>-0.29299999999999998</c:v>
                </c:pt>
                <c:pt idx="31">
                  <c:v>-0.18099999999999999</c:v>
                </c:pt>
                <c:pt idx="32">
                  <c:v>-0.19</c:v>
                </c:pt>
                <c:pt idx="33">
                  <c:v>-1.8560000000000001</c:v>
                </c:pt>
                <c:pt idx="34">
                  <c:v>-1.115</c:v>
                </c:pt>
              </c:numCache>
            </c:numRef>
          </c:yVal>
          <c:smooth val="0"/>
          <c:extLst>
            <c:ext xmlns:c16="http://schemas.microsoft.com/office/drawing/2014/chart" uri="{C3380CC4-5D6E-409C-BE32-E72D297353CC}">
              <c16:uniqueId val="{00000000-0F33-4876-94B7-DF7B5DCE5860}"/>
            </c:ext>
          </c:extLst>
        </c:ser>
        <c:ser>
          <c:idx val="1"/>
          <c:order val="1"/>
          <c:tx>
            <c:strRef>
              <c:f>'USMN 2025 CDB2025-2026 CDB2026'!$I$2</c:f>
              <c:strCache>
                <c:ptCount val="1"/>
                <c:pt idx="0">
                  <c:v>dY</c:v>
                </c:pt>
              </c:strCache>
            </c:strRef>
          </c:tx>
          <c:spPr>
            <a:ln w="38100" cap="rnd">
              <a:noFill/>
              <a:round/>
            </a:ln>
            <a:effectLst/>
          </c:spPr>
          <c:marker>
            <c:symbol val="circle"/>
            <c:size val="5"/>
            <c:spPr>
              <a:solidFill>
                <a:schemeClr val="accent2"/>
              </a:solidFill>
              <a:ln w="9525">
                <a:solidFill>
                  <a:schemeClr val="accent2"/>
                </a:solidFill>
              </a:ln>
              <a:effectLst/>
            </c:spPr>
          </c:marker>
          <c:xVal>
            <c:numRef>
              <c:f>'USMN 2025 CDB2025-2026 CDB2026'!$B$16:$B$50</c:f>
              <c:numCache>
                <c:formatCode>General</c:formatCode>
                <c:ptCount val="35"/>
                <c:pt idx="0">
                  <c:v>522207.886</c:v>
                </c:pt>
                <c:pt idx="1">
                  <c:v>522208.14500000002</c:v>
                </c:pt>
                <c:pt idx="2">
                  <c:v>522208.51</c:v>
                </c:pt>
                <c:pt idx="3">
                  <c:v>522208.745</c:v>
                </c:pt>
                <c:pt idx="4">
                  <c:v>522219.26400000002</c:v>
                </c:pt>
                <c:pt idx="5">
                  <c:v>522198.26400000002</c:v>
                </c:pt>
                <c:pt idx="6">
                  <c:v>522219.261</c:v>
                </c:pt>
                <c:pt idx="7">
                  <c:v>522177.23200000002</c:v>
                </c:pt>
                <c:pt idx="8">
                  <c:v>522198.25799999997</c:v>
                </c:pt>
                <c:pt idx="9">
                  <c:v>522208.49900000001</c:v>
                </c:pt>
                <c:pt idx="10">
                  <c:v>522208.67700000003</c:v>
                </c:pt>
                <c:pt idx="11">
                  <c:v>522204.36700000003</c:v>
                </c:pt>
                <c:pt idx="12">
                  <c:v>522204.44099999999</c:v>
                </c:pt>
                <c:pt idx="13">
                  <c:v>522198.00099999999</c:v>
                </c:pt>
                <c:pt idx="14">
                  <c:v>522198.08899999998</c:v>
                </c:pt>
                <c:pt idx="15">
                  <c:v>522204.462</c:v>
                </c:pt>
                <c:pt idx="16">
                  <c:v>522204.52299999999</c:v>
                </c:pt>
                <c:pt idx="17">
                  <c:v>522633.36200000002</c:v>
                </c:pt>
                <c:pt idx="18">
                  <c:v>522211.038</c:v>
                </c:pt>
                <c:pt idx="19">
                  <c:v>522521.69300000003</c:v>
                </c:pt>
                <c:pt idx="20">
                  <c:v>522469.96899999998</c:v>
                </c:pt>
                <c:pt idx="21">
                  <c:v>522075.02399999998</c:v>
                </c:pt>
                <c:pt idx="22">
                  <c:v>522030.38500000001</c:v>
                </c:pt>
                <c:pt idx="23">
                  <c:v>522474.93900000001</c:v>
                </c:pt>
                <c:pt idx="24">
                  <c:v>522527.30099999998</c:v>
                </c:pt>
                <c:pt idx="25">
                  <c:v>522198.22399999999</c:v>
                </c:pt>
                <c:pt idx="26">
                  <c:v>522198.28</c:v>
                </c:pt>
                <c:pt idx="27">
                  <c:v>522198.27500000002</c:v>
                </c:pt>
                <c:pt idx="28">
                  <c:v>522199.35100000002</c:v>
                </c:pt>
                <c:pt idx="29">
                  <c:v>522199.304</c:v>
                </c:pt>
                <c:pt idx="30">
                  <c:v>522199.30200000003</c:v>
                </c:pt>
                <c:pt idx="31">
                  <c:v>522208.788</c:v>
                </c:pt>
                <c:pt idx="32">
                  <c:v>522208.77399999998</c:v>
                </c:pt>
                <c:pt idx="33">
                  <c:v>522213.62199999997</c:v>
                </c:pt>
                <c:pt idx="34">
                  <c:v>522212.20199999999</c:v>
                </c:pt>
              </c:numCache>
            </c:numRef>
          </c:xVal>
          <c:yVal>
            <c:numRef>
              <c:f>'USMN 2025 CDB2025-2026 CDB2026'!$I$16:$I$50</c:f>
              <c:numCache>
                <c:formatCode>General</c:formatCode>
                <c:ptCount val="35"/>
                <c:pt idx="0">
                  <c:v>0.42499999999999999</c:v>
                </c:pt>
                <c:pt idx="1">
                  <c:v>0.45300000000000001</c:v>
                </c:pt>
                <c:pt idx="2">
                  <c:v>1.7999999999999999E-2</c:v>
                </c:pt>
                <c:pt idx="3">
                  <c:v>2.8000000000000001E-2</c:v>
                </c:pt>
                <c:pt idx="4">
                  <c:v>4.2999999999999997E-2</c:v>
                </c:pt>
                <c:pt idx="5">
                  <c:v>5.5E-2</c:v>
                </c:pt>
                <c:pt idx="6">
                  <c:v>4.3999999999999997E-2</c:v>
                </c:pt>
                <c:pt idx="7">
                  <c:v>5.1999999999999998E-2</c:v>
                </c:pt>
                <c:pt idx="8">
                  <c:v>6.0999999999999999E-2</c:v>
                </c:pt>
                <c:pt idx="11">
                  <c:v>9.0999999999999998E-2</c:v>
                </c:pt>
                <c:pt idx="12">
                  <c:v>9.0999999999999998E-2</c:v>
                </c:pt>
                <c:pt idx="13">
                  <c:v>5.1999999999999998E-2</c:v>
                </c:pt>
                <c:pt idx="14">
                  <c:v>4.4999999999999998E-2</c:v>
                </c:pt>
                <c:pt idx="15">
                  <c:v>4.7E-2</c:v>
                </c:pt>
                <c:pt idx="16">
                  <c:v>0.15</c:v>
                </c:pt>
                <c:pt idx="17">
                  <c:v>0.127</c:v>
                </c:pt>
                <c:pt idx="18">
                  <c:v>0.14699999999999999</c:v>
                </c:pt>
                <c:pt idx="19">
                  <c:v>-0.14399999999999999</c:v>
                </c:pt>
                <c:pt idx="20">
                  <c:v>-0.113</c:v>
                </c:pt>
                <c:pt idx="21">
                  <c:v>0.16900000000000001</c:v>
                </c:pt>
                <c:pt idx="22">
                  <c:v>0.20899999999999999</c:v>
                </c:pt>
                <c:pt idx="23">
                  <c:v>-0.107</c:v>
                </c:pt>
                <c:pt idx="24">
                  <c:v>-0.17</c:v>
                </c:pt>
                <c:pt idx="25">
                  <c:v>4.4999999999999998E-2</c:v>
                </c:pt>
                <c:pt idx="26">
                  <c:v>3.2000000000000001E-2</c:v>
                </c:pt>
                <c:pt idx="27">
                  <c:v>2.5999999999999999E-2</c:v>
                </c:pt>
                <c:pt idx="28">
                  <c:v>4.5999999999999999E-2</c:v>
                </c:pt>
                <c:pt idx="29">
                  <c:v>7.0000000000000007E-2</c:v>
                </c:pt>
                <c:pt idx="30">
                  <c:v>3.6999999999999998E-2</c:v>
                </c:pt>
                <c:pt idx="31">
                  <c:v>7.0000000000000007E-2</c:v>
                </c:pt>
                <c:pt idx="32">
                  <c:v>1.9E-2</c:v>
                </c:pt>
              </c:numCache>
            </c:numRef>
          </c:yVal>
          <c:smooth val="0"/>
          <c:extLst>
            <c:ext xmlns:c16="http://schemas.microsoft.com/office/drawing/2014/chart" uri="{C3380CC4-5D6E-409C-BE32-E72D297353CC}">
              <c16:uniqueId val="{00000001-0F33-4876-94B7-DF7B5DCE5860}"/>
            </c:ext>
          </c:extLst>
        </c:ser>
        <c:ser>
          <c:idx val="2"/>
          <c:order val="2"/>
          <c:tx>
            <c:strRef>
              <c:f>'USMN 2025 CDB2025-2026 CDB2026'!$J$2</c:f>
              <c:strCache>
                <c:ptCount val="1"/>
                <c:pt idx="0">
                  <c:v>dZ</c:v>
                </c:pt>
              </c:strCache>
            </c:strRef>
          </c:tx>
          <c:spPr>
            <a:ln w="25400" cap="rnd">
              <a:noFill/>
              <a:round/>
            </a:ln>
            <a:effectLst/>
          </c:spPr>
          <c:marker>
            <c:symbol val="circle"/>
            <c:size val="5"/>
            <c:spPr>
              <a:solidFill>
                <a:schemeClr val="accent3"/>
              </a:solidFill>
              <a:ln w="9525">
                <a:solidFill>
                  <a:schemeClr val="accent3"/>
                </a:solidFill>
              </a:ln>
              <a:effectLst/>
            </c:spPr>
          </c:marker>
          <c:xVal>
            <c:numRef>
              <c:f>'USMN 2025 CDB2025-2026 CDB2026'!$B$16:$B$50</c:f>
              <c:numCache>
                <c:formatCode>General</c:formatCode>
                <c:ptCount val="35"/>
                <c:pt idx="0">
                  <c:v>522207.886</c:v>
                </c:pt>
                <c:pt idx="1">
                  <c:v>522208.14500000002</c:v>
                </c:pt>
                <c:pt idx="2">
                  <c:v>522208.51</c:v>
                </c:pt>
                <c:pt idx="3">
                  <c:v>522208.745</c:v>
                </c:pt>
                <c:pt idx="4">
                  <c:v>522219.26400000002</c:v>
                </c:pt>
                <c:pt idx="5">
                  <c:v>522198.26400000002</c:v>
                </c:pt>
                <c:pt idx="6">
                  <c:v>522219.261</c:v>
                </c:pt>
                <c:pt idx="7">
                  <c:v>522177.23200000002</c:v>
                </c:pt>
                <c:pt idx="8">
                  <c:v>522198.25799999997</c:v>
                </c:pt>
                <c:pt idx="9">
                  <c:v>522208.49900000001</c:v>
                </c:pt>
                <c:pt idx="10">
                  <c:v>522208.67700000003</c:v>
                </c:pt>
                <c:pt idx="11">
                  <c:v>522204.36700000003</c:v>
                </c:pt>
                <c:pt idx="12">
                  <c:v>522204.44099999999</c:v>
                </c:pt>
                <c:pt idx="13">
                  <c:v>522198.00099999999</c:v>
                </c:pt>
                <c:pt idx="14">
                  <c:v>522198.08899999998</c:v>
                </c:pt>
                <c:pt idx="15">
                  <c:v>522204.462</c:v>
                </c:pt>
                <c:pt idx="16">
                  <c:v>522204.52299999999</c:v>
                </c:pt>
                <c:pt idx="17">
                  <c:v>522633.36200000002</c:v>
                </c:pt>
                <c:pt idx="18">
                  <c:v>522211.038</c:v>
                </c:pt>
                <c:pt idx="19">
                  <c:v>522521.69300000003</c:v>
                </c:pt>
                <c:pt idx="20">
                  <c:v>522469.96899999998</c:v>
                </c:pt>
                <c:pt idx="21">
                  <c:v>522075.02399999998</c:v>
                </c:pt>
                <c:pt idx="22">
                  <c:v>522030.38500000001</c:v>
                </c:pt>
                <c:pt idx="23">
                  <c:v>522474.93900000001</c:v>
                </c:pt>
                <c:pt idx="24">
                  <c:v>522527.30099999998</c:v>
                </c:pt>
                <c:pt idx="25">
                  <c:v>522198.22399999999</c:v>
                </c:pt>
                <c:pt idx="26">
                  <c:v>522198.28</c:v>
                </c:pt>
                <c:pt idx="27">
                  <c:v>522198.27500000002</c:v>
                </c:pt>
                <c:pt idx="28">
                  <c:v>522199.35100000002</c:v>
                </c:pt>
                <c:pt idx="29">
                  <c:v>522199.304</c:v>
                </c:pt>
                <c:pt idx="30">
                  <c:v>522199.30200000003</c:v>
                </c:pt>
                <c:pt idx="31">
                  <c:v>522208.788</c:v>
                </c:pt>
                <c:pt idx="32">
                  <c:v>522208.77399999998</c:v>
                </c:pt>
                <c:pt idx="33">
                  <c:v>522213.62199999997</c:v>
                </c:pt>
                <c:pt idx="34">
                  <c:v>522212.20199999999</c:v>
                </c:pt>
              </c:numCache>
            </c:numRef>
          </c:xVal>
          <c:yVal>
            <c:numRef>
              <c:f>'USMN 2025 CDB2025-2026 CDB2026'!$J$16:$J$50</c:f>
              <c:numCache>
                <c:formatCode>General</c:formatCode>
                <c:ptCount val="35"/>
                <c:pt idx="0">
                  <c:v>0.35199999999999998</c:v>
                </c:pt>
                <c:pt idx="1">
                  <c:v>0.35899999999999999</c:v>
                </c:pt>
                <c:pt idx="2">
                  <c:v>0.34799999999999998</c:v>
                </c:pt>
                <c:pt idx="3">
                  <c:v>0.35899999999999999</c:v>
                </c:pt>
                <c:pt idx="4">
                  <c:v>0.27800000000000002</c:v>
                </c:pt>
                <c:pt idx="5">
                  <c:v>0.28499999999999998</c:v>
                </c:pt>
                <c:pt idx="6">
                  <c:v>0.309</c:v>
                </c:pt>
                <c:pt idx="7">
                  <c:v>0.30399999999999999</c:v>
                </c:pt>
                <c:pt idx="8">
                  <c:v>0.313</c:v>
                </c:pt>
                <c:pt idx="9">
                  <c:v>0.104</c:v>
                </c:pt>
                <c:pt idx="10">
                  <c:v>0.30199999999999999</c:v>
                </c:pt>
                <c:pt idx="11">
                  <c:v>0.26500000000000001</c:v>
                </c:pt>
                <c:pt idx="12">
                  <c:v>0.28299999999999997</c:v>
                </c:pt>
                <c:pt idx="13">
                  <c:v>0.31</c:v>
                </c:pt>
                <c:pt idx="14">
                  <c:v>0.28499999999999998</c:v>
                </c:pt>
                <c:pt idx="15">
                  <c:v>0.30199999999999999</c:v>
                </c:pt>
                <c:pt idx="16">
                  <c:v>0.30299999999999999</c:v>
                </c:pt>
                <c:pt idx="17">
                  <c:v>0.26200000000000001</c:v>
                </c:pt>
                <c:pt idx="18">
                  <c:v>0.28100000000000003</c:v>
                </c:pt>
                <c:pt idx="19">
                  <c:v>0.28100000000000003</c:v>
                </c:pt>
                <c:pt idx="20">
                  <c:v>0.27300000000000002</c:v>
                </c:pt>
                <c:pt idx="21">
                  <c:v>0.248</c:v>
                </c:pt>
                <c:pt idx="22">
                  <c:v>0.25700000000000001</c:v>
                </c:pt>
                <c:pt idx="23">
                  <c:v>0.29299999999999998</c:v>
                </c:pt>
                <c:pt idx="24">
                  <c:v>0.28599999999999998</c:v>
                </c:pt>
                <c:pt idx="25">
                  <c:v>0.39700000000000002</c:v>
                </c:pt>
                <c:pt idx="26">
                  <c:v>0.38400000000000001</c:v>
                </c:pt>
                <c:pt idx="27">
                  <c:v>0.39700000000000002</c:v>
                </c:pt>
                <c:pt idx="28">
                  <c:v>0.41499999999999998</c:v>
                </c:pt>
                <c:pt idx="29">
                  <c:v>0.41099999999999998</c:v>
                </c:pt>
                <c:pt idx="30">
                  <c:v>0.41499999999999998</c:v>
                </c:pt>
                <c:pt idx="31">
                  <c:v>0.309</c:v>
                </c:pt>
                <c:pt idx="32">
                  <c:v>0.30499999999999999</c:v>
                </c:pt>
                <c:pt idx="33">
                  <c:v>0.129</c:v>
                </c:pt>
                <c:pt idx="34">
                  <c:v>0.64500000000000002</c:v>
                </c:pt>
              </c:numCache>
            </c:numRef>
          </c:yVal>
          <c:smooth val="0"/>
          <c:extLst>
            <c:ext xmlns:c16="http://schemas.microsoft.com/office/drawing/2014/chart" uri="{C3380CC4-5D6E-409C-BE32-E72D297353CC}">
              <c16:uniqueId val="{00000002-0F33-4876-94B7-DF7B5DCE5860}"/>
            </c:ext>
          </c:extLst>
        </c:ser>
        <c:dLbls>
          <c:showLegendKey val="0"/>
          <c:showVal val="0"/>
          <c:showCatName val="0"/>
          <c:showSerName val="0"/>
          <c:showPercent val="0"/>
          <c:showBubbleSize val="0"/>
        </c:dLbls>
        <c:axId val="554665888"/>
        <c:axId val="554666368"/>
      </c:scatterChart>
      <c:valAx>
        <c:axId val="554665888"/>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low"/>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554666368"/>
        <c:crosses val="autoZero"/>
        <c:crossBetween val="midCat"/>
      </c:valAx>
      <c:valAx>
        <c:axId val="5546663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554665888"/>
        <c:crosses val="autoZero"/>
        <c:crossBetween val="midCat"/>
      </c:valAx>
      <c:spPr>
        <a:noFill/>
        <a:ln>
          <a:noFill/>
        </a:ln>
        <a:effectLst/>
      </c:spPr>
    </c:plotArea>
    <c:legend>
      <c:legendPos val="r"/>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GB" sz="1100" b="0" i="0" u="none" strike="noStrike" kern="1200" spc="0" baseline="0" dirty="0">
                <a:solidFill>
                  <a:sysClr val="windowText" lastClr="000000">
                    <a:lumMod val="65000"/>
                    <a:lumOff val="35000"/>
                  </a:sysClr>
                </a:solidFill>
              </a:rPr>
              <a:t>Network 2025CDB2025-2026CDB2026</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scatterChart>
        <c:scatterStyle val="lineMarker"/>
        <c:varyColors val="0"/>
        <c:ser>
          <c:idx val="0"/>
          <c:order val="0"/>
          <c:tx>
            <c:strRef>
              <c:f>'USMN 2025 CDB2025-2026 CDB2026'!$H$2</c:f>
              <c:strCache>
                <c:ptCount val="1"/>
                <c:pt idx="0">
                  <c:v>dX</c:v>
                </c:pt>
              </c:strCache>
            </c:strRef>
          </c:tx>
          <c:spPr>
            <a:ln w="25400" cap="rnd">
              <a:noFill/>
              <a:round/>
            </a:ln>
            <a:effectLst/>
          </c:spPr>
          <c:marker>
            <c:symbol val="circle"/>
            <c:size val="5"/>
            <c:spPr>
              <a:solidFill>
                <a:schemeClr val="accent1"/>
              </a:solidFill>
              <a:ln w="9525">
                <a:solidFill>
                  <a:schemeClr val="accent1"/>
                </a:solidFill>
              </a:ln>
              <a:effectLst/>
            </c:spPr>
          </c:marker>
          <c:xVal>
            <c:numRef>
              <c:f>'USMN 2025 CDB2025-2026 CDB2026'!$B$51:$B$84</c:f>
              <c:numCache>
                <c:formatCode>General</c:formatCode>
                <c:ptCount val="34"/>
                <c:pt idx="0">
                  <c:v>520727.02100000001</c:v>
                </c:pt>
                <c:pt idx="1">
                  <c:v>520522.46899999998</c:v>
                </c:pt>
                <c:pt idx="2">
                  <c:v>522634.58899999998</c:v>
                </c:pt>
                <c:pt idx="3">
                  <c:v>520318.60800000001</c:v>
                </c:pt>
                <c:pt idx="4">
                  <c:v>524881.78700000001</c:v>
                </c:pt>
                <c:pt idx="5">
                  <c:v>522989.217</c:v>
                </c:pt>
                <c:pt idx="6">
                  <c:v>524936.65500000003</c:v>
                </c:pt>
                <c:pt idx="7">
                  <c:v>524666.69099999999</c:v>
                </c:pt>
                <c:pt idx="8">
                  <c:v>522120.81099999999</c:v>
                </c:pt>
                <c:pt idx="9">
                  <c:v>522030.473</c:v>
                </c:pt>
                <c:pt idx="10">
                  <c:v>524538.16700000002</c:v>
                </c:pt>
                <c:pt idx="11">
                  <c:v>524784.19299999997</c:v>
                </c:pt>
                <c:pt idx="12">
                  <c:v>520480.99099999998</c:v>
                </c:pt>
                <c:pt idx="13">
                  <c:v>523889.17300000001</c:v>
                </c:pt>
                <c:pt idx="14">
                  <c:v>524444.728</c:v>
                </c:pt>
                <c:pt idx="15">
                  <c:v>524447.76199999999</c:v>
                </c:pt>
                <c:pt idx="16">
                  <c:v>524979.08600000001</c:v>
                </c:pt>
                <c:pt idx="17">
                  <c:v>524973.24800000002</c:v>
                </c:pt>
                <c:pt idx="18">
                  <c:v>525181.78</c:v>
                </c:pt>
                <c:pt idx="19">
                  <c:v>525675.86699999997</c:v>
                </c:pt>
                <c:pt idx="20">
                  <c:v>526443.50300000003</c:v>
                </c:pt>
                <c:pt idx="21">
                  <c:v>524724.48600000003</c:v>
                </c:pt>
                <c:pt idx="22">
                  <c:v>524141.99900000001</c:v>
                </c:pt>
                <c:pt idx="23">
                  <c:v>524720.12899999996</c:v>
                </c:pt>
                <c:pt idx="24">
                  <c:v>522777.39500000002</c:v>
                </c:pt>
                <c:pt idx="25">
                  <c:v>521698.23200000002</c:v>
                </c:pt>
                <c:pt idx="26">
                  <c:v>521440.12800000003</c:v>
                </c:pt>
                <c:pt idx="27">
                  <c:v>521201.18</c:v>
                </c:pt>
                <c:pt idx="28">
                  <c:v>521079.48</c:v>
                </c:pt>
                <c:pt idx="29">
                  <c:v>522123.96899999998</c:v>
                </c:pt>
                <c:pt idx="30">
                  <c:v>522492.85399999999</c:v>
                </c:pt>
                <c:pt idx="31">
                  <c:v>523182.90899999999</c:v>
                </c:pt>
                <c:pt idx="32">
                  <c:v>524060.37599999999</c:v>
                </c:pt>
                <c:pt idx="33">
                  <c:v>523163.636</c:v>
                </c:pt>
              </c:numCache>
            </c:numRef>
          </c:xVal>
          <c:yVal>
            <c:numRef>
              <c:f>'USMN 2025 CDB2025-2026 CDB2026'!$H$51:$H$84</c:f>
              <c:numCache>
                <c:formatCode>General</c:formatCode>
                <c:ptCount val="34"/>
                <c:pt idx="0">
                  <c:v>-0.192</c:v>
                </c:pt>
                <c:pt idx="1">
                  <c:v>-0.111</c:v>
                </c:pt>
                <c:pt idx="2">
                  <c:v>-9.7000000000000003E-2</c:v>
                </c:pt>
                <c:pt idx="3">
                  <c:v>-7.0000000000000007E-2</c:v>
                </c:pt>
                <c:pt idx="4">
                  <c:v>-5.5E-2</c:v>
                </c:pt>
                <c:pt idx="5">
                  <c:v>-0.13300000000000001</c:v>
                </c:pt>
                <c:pt idx="6">
                  <c:v>-0.112</c:v>
                </c:pt>
                <c:pt idx="7">
                  <c:v>-0.13700000000000001</c:v>
                </c:pt>
                <c:pt idx="8">
                  <c:v>-0.106</c:v>
                </c:pt>
                <c:pt idx="9">
                  <c:v>-0.10100000000000001</c:v>
                </c:pt>
                <c:pt idx="10">
                  <c:v>7.5999999999999998E-2</c:v>
                </c:pt>
                <c:pt idx="11">
                  <c:v>-3.5999999999999997E-2</c:v>
                </c:pt>
                <c:pt idx="12">
                  <c:v>-0.20300000000000001</c:v>
                </c:pt>
                <c:pt idx="13">
                  <c:v>-8.6999999999999994E-2</c:v>
                </c:pt>
                <c:pt idx="14">
                  <c:v>-0.13800000000000001</c:v>
                </c:pt>
                <c:pt idx="15">
                  <c:v>-0.13900000000000001</c:v>
                </c:pt>
                <c:pt idx="16">
                  <c:v>-0.184</c:v>
                </c:pt>
                <c:pt idx="17">
                  <c:v>-0.20499999999999999</c:v>
                </c:pt>
                <c:pt idx="18">
                  <c:v>-0.159</c:v>
                </c:pt>
                <c:pt idx="19">
                  <c:v>-0.152</c:v>
                </c:pt>
                <c:pt idx="20">
                  <c:v>-0.17399999999999999</c:v>
                </c:pt>
                <c:pt idx="21">
                  <c:v>-0.13800000000000001</c:v>
                </c:pt>
                <c:pt idx="22">
                  <c:v>-6.5000000000000002E-2</c:v>
                </c:pt>
                <c:pt idx="23">
                  <c:v>-0.13400000000000001</c:v>
                </c:pt>
                <c:pt idx="24">
                  <c:v>0.30399999999999999</c:v>
                </c:pt>
                <c:pt idx="25">
                  <c:v>0.223</c:v>
                </c:pt>
                <c:pt idx="26">
                  <c:v>0.11700000000000001</c:v>
                </c:pt>
                <c:pt idx="27">
                  <c:v>-1E-3</c:v>
                </c:pt>
                <c:pt idx="28">
                  <c:v>-6.5000000000000002E-2</c:v>
                </c:pt>
                <c:pt idx="29">
                  <c:v>-9.1999999999999998E-2</c:v>
                </c:pt>
                <c:pt idx="30">
                  <c:v>-9.0999999999999998E-2</c:v>
                </c:pt>
                <c:pt idx="31">
                  <c:v>6.5000000000000002E-2</c:v>
                </c:pt>
                <c:pt idx="32">
                  <c:v>0.17699999999999999</c:v>
                </c:pt>
                <c:pt idx="33">
                  <c:v>0.32</c:v>
                </c:pt>
              </c:numCache>
            </c:numRef>
          </c:yVal>
          <c:smooth val="0"/>
          <c:extLst>
            <c:ext xmlns:c16="http://schemas.microsoft.com/office/drawing/2014/chart" uri="{C3380CC4-5D6E-409C-BE32-E72D297353CC}">
              <c16:uniqueId val="{00000000-E2EB-4FE0-9EE5-2ADC695BA16A}"/>
            </c:ext>
          </c:extLst>
        </c:ser>
        <c:ser>
          <c:idx val="1"/>
          <c:order val="1"/>
          <c:tx>
            <c:strRef>
              <c:f>'USMN 2025 CDB2025-2026 CDB2026'!$I$2</c:f>
              <c:strCache>
                <c:ptCount val="1"/>
                <c:pt idx="0">
                  <c:v>dY</c:v>
                </c:pt>
              </c:strCache>
            </c:strRef>
          </c:tx>
          <c:spPr>
            <a:ln w="25400" cap="rnd">
              <a:noFill/>
              <a:round/>
            </a:ln>
            <a:effectLst/>
          </c:spPr>
          <c:marker>
            <c:symbol val="circle"/>
            <c:size val="5"/>
            <c:spPr>
              <a:solidFill>
                <a:schemeClr val="accent2"/>
              </a:solidFill>
              <a:ln w="9525">
                <a:solidFill>
                  <a:schemeClr val="accent2"/>
                </a:solidFill>
              </a:ln>
              <a:effectLst/>
            </c:spPr>
          </c:marker>
          <c:xVal>
            <c:numRef>
              <c:f>'USMN 2025 CDB2025-2026 CDB2026'!$B$51:$B$84</c:f>
              <c:numCache>
                <c:formatCode>General</c:formatCode>
                <c:ptCount val="34"/>
                <c:pt idx="0">
                  <c:v>520727.02100000001</c:v>
                </c:pt>
                <c:pt idx="1">
                  <c:v>520522.46899999998</c:v>
                </c:pt>
                <c:pt idx="2">
                  <c:v>522634.58899999998</c:v>
                </c:pt>
                <c:pt idx="3">
                  <c:v>520318.60800000001</c:v>
                </c:pt>
                <c:pt idx="4">
                  <c:v>524881.78700000001</c:v>
                </c:pt>
                <c:pt idx="5">
                  <c:v>522989.217</c:v>
                </c:pt>
                <c:pt idx="6">
                  <c:v>524936.65500000003</c:v>
                </c:pt>
                <c:pt idx="7">
                  <c:v>524666.69099999999</c:v>
                </c:pt>
                <c:pt idx="8">
                  <c:v>522120.81099999999</c:v>
                </c:pt>
                <c:pt idx="9">
                  <c:v>522030.473</c:v>
                </c:pt>
                <c:pt idx="10">
                  <c:v>524538.16700000002</c:v>
                </c:pt>
                <c:pt idx="11">
                  <c:v>524784.19299999997</c:v>
                </c:pt>
                <c:pt idx="12">
                  <c:v>520480.99099999998</c:v>
                </c:pt>
                <c:pt idx="13">
                  <c:v>523889.17300000001</c:v>
                </c:pt>
                <c:pt idx="14">
                  <c:v>524444.728</c:v>
                </c:pt>
                <c:pt idx="15">
                  <c:v>524447.76199999999</c:v>
                </c:pt>
                <c:pt idx="16">
                  <c:v>524979.08600000001</c:v>
                </c:pt>
                <c:pt idx="17">
                  <c:v>524973.24800000002</c:v>
                </c:pt>
                <c:pt idx="18">
                  <c:v>525181.78</c:v>
                </c:pt>
                <c:pt idx="19">
                  <c:v>525675.86699999997</c:v>
                </c:pt>
                <c:pt idx="20">
                  <c:v>526443.50300000003</c:v>
                </c:pt>
                <c:pt idx="21">
                  <c:v>524724.48600000003</c:v>
                </c:pt>
                <c:pt idx="22">
                  <c:v>524141.99900000001</c:v>
                </c:pt>
                <c:pt idx="23">
                  <c:v>524720.12899999996</c:v>
                </c:pt>
                <c:pt idx="24">
                  <c:v>522777.39500000002</c:v>
                </c:pt>
                <c:pt idx="25">
                  <c:v>521698.23200000002</c:v>
                </c:pt>
                <c:pt idx="26">
                  <c:v>521440.12800000003</c:v>
                </c:pt>
                <c:pt idx="27">
                  <c:v>521201.18</c:v>
                </c:pt>
                <c:pt idx="28">
                  <c:v>521079.48</c:v>
                </c:pt>
                <c:pt idx="29">
                  <c:v>522123.96899999998</c:v>
                </c:pt>
                <c:pt idx="30">
                  <c:v>522492.85399999999</c:v>
                </c:pt>
                <c:pt idx="31">
                  <c:v>523182.90899999999</c:v>
                </c:pt>
                <c:pt idx="32">
                  <c:v>524060.37599999999</c:v>
                </c:pt>
                <c:pt idx="33">
                  <c:v>523163.636</c:v>
                </c:pt>
              </c:numCache>
            </c:numRef>
          </c:xVal>
          <c:yVal>
            <c:numRef>
              <c:f>'USMN 2025 CDB2025-2026 CDB2026'!$I$51:$I$84</c:f>
              <c:numCache>
                <c:formatCode>General</c:formatCode>
                <c:ptCount val="34"/>
                <c:pt idx="0">
                  <c:v>5.6000000000000001E-2</c:v>
                </c:pt>
                <c:pt idx="1">
                  <c:v>6.3E-2</c:v>
                </c:pt>
                <c:pt idx="2">
                  <c:v>2.8000000000000001E-2</c:v>
                </c:pt>
                <c:pt idx="3">
                  <c:v>0.11700000000000001</c:v>
                </c:pt>
                <c:pt idx="4">
                  <c:v>-5.0999999999999997E-2</c:v>
                </c:pt>
                <c:pt idx="5">
                  <c:v>4.8000000000000001E-2</c:v>
                </c:pt>
                <c:pt idx="6">
                  <c:v>6.5000000000000002E-2</c:v>
                </c:pt>
                <c:pt idx="7">
                  <c:v>-2.4E-2</c:v>
                </c:pt>
                <c:pt idx="8">
                  <c:v>0.113</c:v>
                </c:pt>
                <c:pt idx="9">
                  <c:v>0.11</c:v>
                </c:pt>
                <c:pt idx="10">
                  <c:v>-1E-3</c:v>
                </c:pt>
                <c:pt idx="11">
                  <c:v>5.6000000000000001E-2</c:v>
                </c:pt>
                <c:pt idx="12">
                  <c:v>0.14599999999999999</c:v>
                </c:pt>
                <c:pt idx="13">
                  <c:v>9.7000000000000003E-2</c:v>
                </c:pt>
                <c:pt idx="14">
                  <c:v>0.129</c:v>
                </c:pt>
                <c:pt idx="15">
                  <c:v>0.14599999999999999</c:v>
                </c:pt>
                <c:pt idx="16">
                  <c:v>0.112</c:v>
                </c:pt>
                <c:pt idx="17">
                  <c:v>0.11</c:v>
                </c:pt>
                <c:pt idx="18">
                  <c:v>8.3000000000000004E-2</c:v>
                </c:pt>
                <c:pt idx="19">
                  <c:v>0.04</c:v>
                </c:pt>
                <c:pt idx="20">
                  <c:v>5.5E-2</c:v>
                </c:pt>
                <c:pt idx="21">
                  <c:v>3.5999999999999997E-2</c:v>
                </c:pt>
                <c:pt idx="22">
                  <c:v>7.0000000000000007E-2</c:v>
                </c:pt>
                <c:pt idx="23">
                  <c:v>5.1999999999999998E-2</c:v>
                </c:pt>
                <c:pt idx="24">
                  <c:v>-5.1999999999999998E-2</c:v>
                </c:pt>
                <c:pt idx="25">
                  <c:v>2.5000000000000001E-2</c:v>
                </c:pt>
                <c:pt idx="26">
                  <c:v>1.7999999999999999E-2</c:v>
                </c:pt>
                <c:pt idx="27">
                  <c:v>5.2999999999999999E-2</c:v>
                </c:pt>
                <c:pt idx="28">
                  <c:v>0.03</c:v>
                </c:pt>
                <c:pt idx="29">
                  <c:v>8.0000000000000002E-3</c:v>
                </c:pt>
                <c:pt idx="30">
                  <c:v>0</c:v>
                </c:pt>
                <c:pt idx="31">
                  <c:v>-0.04</c:v>
                </c:pt>
                <c:pt idx="32">
                  <c:v>-7.0000000000000007E-2</c:v>
                </c:pt>
                <c:pt idx="33">
                  <c:v>-5.7000000000000002E-2</c:v>
                </c:pt>
              </c:numCache>
            </c:numRef>
          </c:yVal>
          <c:smooth val="0"/>
          <c:extLst>
            <c:ext xmlns:c16="http://schemas.microsoft.com/office/drawing/2014/chart" uri="{C3380CC4-5D6E-409C-BE32-E72D297353CC}">
              <c16:uniqueId val="{00000001-E2EB-4FE0-9EE5-2ADC695BA16A}"/>
            </c:ext>
          </c:extLst>
        </c:ser>
        <c:ser>
          <c:idx val="2"/>
          <c:order val="2"/>
          <c:tx>
            <c:strRef>
              <c:f>'USMN 2025 CDB2025-2026 CDB2026'!$J$2</c:f>
              <c:strCache>
                <c:ptCount val="1"/>
                <c:pt idx="0">
                  <c:v>dZ</c:v>
                </c:pt>
              </c:strCache>
            </c:strRef>
          </c:tx>
          <c:spPr>
            <a:ln w="25400" cap="rnd">
              <a:noFill/>
              <a:round/>
            </a:ln>
            <a:effectLst/>
          </c:spPr>
          <c:marker>
            <c:symbol val="circle"/>
            <c:size val="5"/>
            <c:spPr>
              <a:solidFill>
                <a:schemeClr val="accent3"/>
              </a:solidFill>
              <a:ln w="9525">
                <a:solidFill>
                  <a:schemeClr val="accent3"/>
                </a:solidFill>
              </a:ln>
              <a:effectLst/>
            </c:spPr>
          </c:marker>
          <c:xVal>
            <c:numRef>
              <c:f>'USMN 2025 CDB2025-2026 CDB2026'!$B$51:$B$84</c:f>
              <c:numCache>
                <c:formatCode>General</c:formatCode>
                <c:ptCount val="34"/>
                <c:pt idx="0">
                  <c:v>520727.02100000001</c:v>
                </c:pt>
                <c:pt idx="1">
                  <c:v>520522.46899999998</c:v>
                </c:pt>
                <c:pt idx="2">
                  <c:v>522634.58899999998</c:v>
                </c:pt>
                <c:pt idx="3">
                  <c:v>520318.60800000001</c:v>
                </c:pt>
                <c:pt idx="4">
                  <c:v>524881.78700000001</c:v>
                </c:pt>
                <c:pt idx="5">
                  <c:v>522989.217</c:v>
                </c:pt>
                <c:pt idx="6">
                  <c:v>524936.65500000003</c:v>
                </c:pt>
                <c:pt idx="7">
                  <c:v>524666.69099999999</c:v>
                </c:pt>
                <c:pt idx="8">
                  <c:v>522120.81099999999</c:v>
                </c:pt>
                <c:pt idx="9">
                  <c:v>522030.473</c:v>
                </c:pt>
                <c:pt idx="10">
                  <c:v>524538.16700000002</c:v>
                </c:pt>
                <c:pt idx="11">
                  <c:v>524784.19299999997</c:v>
                </c:pt>
                <c:pt idx="12">
                  <c:v>520480.99099999998</c:v>
                </c:pt>
                <c:pt idx="13">
                  <c:v>523889.17300000001</c:v>
                </c:pt>
                <c:pt idx="14">
                  <c:v>524444.728</c:v>
                </c:pt>
                <c:pt idx="15">
                  <c:v>524447.76199999999</c:v>
                </c:pt>
                <c:pt idx="16">
                  <c:v>524979.08600000001</c:v>
                </c:pt>
                <c:pt idx="17">
                  <c:v>524973.24800000002</c:v>
                </c:pt>
                <c:pt idx="18">
                  <c:v>525181.78</c:v>
                </c:pt>
                <c:pt idx="19">
                  <c:v>525675.86699999997</c:v>
                </c:pt>
                <c:pt idx="20">
                  <c:v>526443.50300000003</c:v>
                </c:pt>
                <c:pt idx="21">
                  <c:v>524724.48600000003</c:v>
                </c:pt>
                <c:pt idx="22">
                  <c:v>524141.99900000001</c:v>
                </c:pt>
                <c:pt idx="23">
                  <c:v>524720.12899999996</c:v>
                </c:pt>
                <c:pt idx="24">
                  <c:v>522777.39500000002</c:v>
                </c:pt>
                <c:pt idx="25">
                  <c:v>521698.23200000002</c:v>
                </c:pt>
                <c:pt idx="26">
                  <c:v>521440.12800000003</c:v>
                </c:pt>
                <c:pt idx="27">
                  <c:v>521201.18</c:v>
                </c:pt>
                <c:pt idx="28">
                  <c:v>521079.48</c:v>
                </c:pt>
                <c:pt idx="29">
                  <c:v>522123.96899999998</c:v>
                </c:pt>
                <c:pt idx="30">
                  <c:v>522492.85399999999</c:v>
                </c:pt>
                <c:pt idx="31">
                  <c:v>523182.90899999999</c:v>
                </c:pt>
                <c:pt idx="32">
                  <c:v>524060.37599999999</c:v>
                </c:pt>
                <c:pt idx="33">
                  <c:v>523163.636</c:v>
                </c:pt>
              </c:numCache>
            </c:numRef>
          </c:xVal>
          <c:yVal>
            <c:numRef>
              <c:f>'USMN 2025 CDB2025-2026 CDB2026'!$J$51:$J$84</c:f>
              <c:numCache>
                <c:formatCode>General</c:formatCode>
                <c:ptCount val="34"/>
                <c:pt idx="0">
                  <c:v>0.33800000000000002</c:v>
                </c:pt>
                <c:pt idx="1">
                  <c:v>0.33600000000000002</c:v>
                </c:pt>
                <c:pt idx="2">
                  <c:v>0.377</c:v>
                </c:pt>
                <c:pt idx="3">
                  <c:v>0.34200000000000003</c:v>
                </c:pt>
                <c:pt idx="4">
                  <c:v>0.14199999999999999</c:v>
                </c:pt>
                <c:pt idx="5">
                  <c:v>0.32400000000000001</c:v>
                </c:pt>
                <c:pt idx="6">
                  <c:v>0.33400000000000002</c:v>
                </c:pt>
                <c:pt idx="7">
                  <c:v>0.28699999999999998</c:v>
                </c:pt>
                <c:pt idx="8">
                  <c:v>0.33700000000000002</c:v>
                </c:pt>
                <c:pt idx="9">
                  <c:v>0.32500000000000001</c:v>
                </c:pt>
                <c:pt idx="10">
                  <c:v>0.32200000000000001</c:v>
                </c:pt>
                <c:pt idx="11">
                  <c:v>0.33300000000000002</c:v>
                </c:pt>
                <c:pt idx="12">
                  <c:v>0.29199999999999998</c:v>
                </c:pt>
                <c:pt idx="13">
                  <c:v>0.22500000000000001</c:v>
                </c:pt>
                <c:pt idx="14">
                  <c:v>0.23400000000000001</c:v>
                </c:pt>
                <c:pt idx="15">
                  <c:v>0.215</c:v>
                </c:pt>
                <c:pt idx="16">
                  <c:v>0.29699999999999999</c:v>
                </c:pt>
                <c:pt idx="17">
                  <c:v>0.28899999999999998</c:v>
                </c:pt>
                <c:pt idx="18">
                  <c:v>0.26400000000000001</c:v>
                </c:pt>
                <c:pt idx="19">
                  <c:v>0.30299999999999999</c:v>
                </c:pt>
                <c:pt idx="20">
                  <c:v>0.30599999999999999</c:v>
                </c:pt>
                <c:pt idx="21">
                  <c:v>0.28299999999999997</c:v>
                </c:pt>
                <c:pt idx="22">
                  <c:v>0.33300000000000002</c:v>
                </c:pt>
                <c:pt idx="23">
                  <c:v>0.28299999999999997</c:v>
                </c:pt>
                <c:pt idx="24">
                  <c:v>2.5999999999999999E-2</c:v>
                </c:pt>
                <c:pt idx="25">
                  <c:v>0.02</c:v>
                </c:pt>
                <c:pt idx="26">
                  <c:v>2.3E-2</c:v>
                </c:pt>
                <c:pt idx="27">
                  <c:v>2.1000000000000001E-2</c:v>
                </c:pt>
                <c:pt idx="28">
                  <c:v>2.1000000000000001E-2</c:v>
                </c:pt>
                <c:pt idx="29">
                  <c:v>1.0999999999999999E-2</c:v>
                </c:pt>
                <c:pt idx="30">
                  <c:v>1.2E-2</c:v>
                </c:pt>
                <c:pt idx="31">
                  <c:v>4.5999999999999999E-2</c:v>
                </c:pt>
                <c:pt idx="32">
                  <c:v>2.4E-2</c:v>
                </c:pt>
                <c:pt idx="33">
                  <c:v>3.6999999999999998E-2</c:v>
                </c:pt>
              </c:numCache>
            </c:numRef>
          </c:yVal>
          <c:smooth val="0"/>
          <c:extLst>
            <c:ext xmlns:c16="http://schemas.microsoft.com/office/drawing/2014/chart" uri="{C3380CC4-5D6E-409C-BE32-E72D297353CC}">
              <c16:uniqueId val="{00000002-E2EB-4FE0-9EE5-2ADC695BA16A}"/>
            </c:ext>
          </c:extLst>
        </c:ser>
        <c:dLbls>
          <c:showLegendKey val="0"/>
          <c:showVal val="0"/>
          <c:showCatName val="0"/>
          <c:showSerName val="0"/>
          <c:showPercent val="0"/>
          <c:showBubbleSize val="0"/>
        </c:dLbls>
        <c:axId val="554665888"/>
        <c:axId val="554666368"/>
      </c:scatterChart>
      <c:valAx>
        <c:axId val="554665888"/>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low"/>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554666368"/>
        <c:crosses val="autoZero"/>
        <c:crossBetween val="midCat"/>
      </c:valAx>
      <c:valAx>
        <c:axId val="5546663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554665888"/>
        <c:crosses val="autoZero"/>
        <c:crossBetween val="midCat"/>
      </c:valAx>
      <c:spPr>
        <a:noFill/>
        <a:ln>
          <a:noFill/>
        </a:ln>
        <a:effectLst/>
      </c:spPr>
    </c:plotArea>
    <c:legend>
      <c:legendPos val="r"/>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3">
  <a:schemeClr val="accent6"/>
  <a:schemeClr val="accent5"/>
  <a:schemeClr val="accent4"/>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3">
  <a:schemeClr val="accent6"/>
  <a:schemeClr val="accent5"/>
  <a:schemeClr val="accent4"/>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3">
  <a:schemeClr val="accent6"/>
  <a:schemeClr val="accent5"/>
  <a:schemeClr val="accent4"/>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1">
  <a:schemeClr val="accent1"/>
  <a:schemeClr val="accent3"/>
  <a:schemeClr val="accent5"/>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87">
  <cs:axisTitle>
    <cs:lnRef idx="0"/>
    <cs:fillRef idx="0"/>
    <cs:effectRef idx="0"/>
    <cs:fontRef idx="minor">
      <a:schemeClr val="tx1">
        <a:lumMod val="65000"/>
        <a:lumOff val="35000"/>
      </a:schemeClr>
    </cs:fontRef>
    <cs:defRPr sz="1197" b="1" kern="1200"/>
  </cs:axisTitle>
  <cs:categoryAxis>
    <cs:lnRef idx="0"/>
    <cs:fillRef idx="0"/>
    <cs:effectRef idx="0"/>
    <cs:fontRef idx="minor">
      <a:schemeClr val="tx1">
        <a:lumMod val="65000"/>
        <a:lumOff val="35000"/>
      </a:schemeClr>
    </cs:fontRef>
    <cs:spPr/>
    <cs:defRPr sz="1197" kern="1200"/>
  </cs:categoryAxis>
  <cs:chartArea mods="allowNoFillOverride allowNoLineOverride">
    <cs:lnRef idx="0"/>
    <cs:fillRef idx="0"/>
    <cs:effectRef idx="0"/>
    <cs:fontRef idx="minor">
      <a:schemeClr val="dk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styleClr val="auto"/>
    </cs:effectRef>
    <cs:fontRef idx="minor">
      <a:schemeClr val="dk1"/>
    </cs:fontRef>
    <cs:spPr>
      <a:pattFill prst="narHorz">
        <a:fgClr>
          <a:schemeClr val="phClr"/>
        </a:fgClr>
        <a:bgClr>
          <a:schemeClr val="phClr">
            <a:lumMod val="20000"/>
            <a:lumOff val="80000"/>
          </a:schemeClr>
        </a:bgClr>
      </a:pattFill>
      <a:effectLst>
        <a:innerShdw blurRad="114300">
          <a:schemeClr val="phClr"/>
        </a:innerShdw>
      </a:effectLst>
    </cs:spPr>
  </cs:dataPoint>
  <cs:dataPoint3D>
    <cs:lnRef idx="0">
      <cs:styleClr val="auto"/>
    </cs:lnRef>
    <cs:fillRef idx="0">
      <cs:styleClr val="auto"/>
    </cs:fillRef>
    <cs:effectRef idx="0"/>
    <cs:fontRef idx="minor">
      <a:schemeClr val="tx1"/>
    </cs:fontRef>
    <cs:spPr>
      <a:pattFill prst="ltDnDiag">
        <a:fgClr>
          <a:schemeClr val="phClr"/>
        </a:fgClr>
        <a:bgClr>
          <a:schemeClr val="phClr">
            <a:lumMod val="20000"/>
            <a:lumOff val="80000"/>
          </a:schemeClr>
        </a:bgClr>
      </a:pattFill>
      <a:ln>
        <a:solidFill>
          <a:schemeClr val="phClr"/>
        </a:solidFill>
      </a:ln>
    </cs:spPr>
  </cs:dataPoint3D>
  <cs:dataPointLine>
    <cs:lnRef idx="0">
      <cs:styleClr val="auto"/>
    </cs:lnRef>
    <cs:fillRef idx="0"/>
    <cs:effectRef idx="0"/>
    <cs:fontRef idx="minor">
      <a:schemeClr val="dk1"/>
    </cs:fontRef>
    <cs:spPr>
      <a:ln w="28575" cap="rnd">
        <a:solidFill>
          <a:schemeClr val="phClr"/>
        </a:solidFill>
        <a:round/>
      </a:ln>
    </cs:spPr>
  </cs:dataPointLine>
  <cs:dataPointMarker>
    <cs:lnRef idx="0"/>
    <cs:fillRef idx="0">
      <cs:styleClr val="auto"/>
    </cs:fillRef>
    <cs:effectRef idx="0"/>
    <cs:fontRef idx="minor">
      <a:schemeClr val="dk1"/>
    </cs:fontRef>
    <cs:spPr>
      <a:solidFill>
        <a:schemeClr val="phClr"/>
      </a:solidFill>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1197" kern="1200"/>
  </cs:dataTable>
  <cs:downBar>
    <cs:lnRef idx="0"/>
    <cs:fillRef idx="0"/>
    <cs:effectRef idx="0"/>
    <cs:fontRef idx="minor">
      <a:schemeClr val="dk1"/>
    </cs:fontRef>
    <cs:spPr>
      <a:solidFill>
        <a:schemeClr val="dk1">
          <a:lumMod val="75000"/>
          <a:lumOff val="25000"/>
        </a:schemeClr>
      </a:solidFill>
      <a:ln w="9525">
        <a:solidFill>
          <a:schemeClr val="tx1">
            <a:lumMod val="50000"/>
            <a:lumOff val="50000"/>
          </a:schemeClr>
        </a:solidFill>
      </a:ln>
    </cs:spPr>
  </cs:downBar>
  <cs:dropLine>
    <cs:lnRef idx="0"/>
    <cs:fillRef idx="0"/>
    <cs:effectRef idx="0"/>
    <cs:fontRef idx="minor">
      <a:schemeClr val="dk1"/>
    </cs:fontRef>
    <cs:spPr>
      <a:ln w="9525">
        <a:solidFill>
          <a:schemeClr val="tx1">
            <a:lumMod val="35000"/>
            <a:lumOff val="65000"/>
          </a:schemeClr>
        </a:solidFill>
        <a:round/>
      </a:ln>
    </cs:spPr>
  </cs:dropLine>
  <cs:errorBar>
    <cs:lnRef idx="0"/>
    <cs:fillRef idx="0"/>
    <cs:effectRef idx="0"/>
    <cs:fontRef idx="minor">
      <a:schemeClr val="dk1"/>
    </cs:fontRef>
    <cs:spPr>
      <a:ln w="9525">
        <a:solidFill>
          <a:schemeClr val="tx1">
            <a:lumMod val="50000"/>
            <a:lumOff val="50000"/>
          </a:schemeClr>
        </a:solidFill>
        <a:round/>
      </a:ln>
    </cs:spPr>
  </cs:errorBar>
  <cs:floor>
    <cs:lnRef idx="0"/>
    <cs:fillRef idx="0"/>
    <cs:effectRef idx="0"/>
    <cs:fontRef idx="minor">
      <a:schemeClr val="dk1"/>
    </cs:fontRef>
    <cs:spPr>
      <a:solidFill>
        <a:schemeClr val="lt1"/>
      </a:solidFill>
      <a:sp3d/>
    </cs:spPr>
  </cs:floor>
  <cs:gridlineMajor>
    <cs:lnRef idx="0"/>
    <cs:fillRef idx="0"/>
    <cs:effectRef idx="0"/>
    <cs:fontRef idx="minor">
      <a:schemeClr val="dk1"/>
    </cs:fontRef>
    <cs:spPr>
      <a:ln>
        <a:solidFill>
          <a:schemeClr val="tx1">
            <a:lumMod val="15000"/>
            <a:lumOff val="85000"/>
          </a:schemeClr>
        </a:solidFill>
      </a:ln>
    </cs:spPr>
  </cs:gridlineMajor>
  <cs:gridlineMinor>
    <cs:lnRef idx="0"/>
    <cs:fillRef idx="0"/>
    <cs:effectRef idx="0"/>
    <cs:fontRef idx="minor">
      <a:schemeClr val="dk1"/>
    </cs:fontRef>
    <cs:spPr>
      <a:ln>
        <a:solidFill>
          <a:schemeClr val="tx1">
            <a:lumMod val="5000"/>
            <a:lumOff val="95000"/>
          </a:schemeClr>
        </a:solidFill>
      </a:ln>
    </cs:spPr>
  </cs:gridlineMinor>
  <cs:hiLoLine>
    <cs:lnRef idx="0"/>
    <cs:fillRef idx="0"/>
    <cs:effectRef idx="0"/>
    <cs:fontRef idx="minor">
      <a:schemeClr val="dk1"/>
    </cs:fontRef>
    <cs:spPr>
      <a:ln w="9525">
        <a:solidFill>
          <a:schemeClr val="tx1">
            <a:lumMod val="35000"/>
            <a:lumOff val="65000"/>
          </a:schemeClr>
        </a:solidFill>
        <a:round/>
      </a:ln>
    </cs:spPr>
  </cs:hiLoLine>
  <cs:leaderLine>
    <cs:lnRef idx="0"/>
    <cs:fillRef idx="0"/>
    <cs:effectRef idx="0"/>
    <cs:fontRef idx="minor">
      <a:schemeClr val="dk1"/>
    </cs:fontRef>
    <cs:spPr>
      <a:ln w="9525">
        <a:solidFill>
          <a:schemeClr val="tx1">
            <a:lumMod val="35000"/>
            <a:lumOff val="65000"/>
          </a:schemeClr>
        </a:solidFill>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dk1"/>
    </cs:fontRef>
    <cs:spPr>
      <a:ln w="9525">
        <a:solidFill>
          <a:schemeClr val="tx1">
            <a:lumMod val="35000"/>
            <a:lumOff val="65000"/>
          </a:schemeClr>
        </a:solidFill>
        <a:round/>
      </a:ln>
    </cs:spPr>
  </cs:seriesLine>
  <cs:title>
    <cs:lnRef idx="0"/>
    <cs:fillRef idx="0"/>
    <cs:effectRef idx="0"/>
    <cs:fontRef idx="minor">
      <a:schemeClr val="tx1">
        <a:lumMod val="50000"/>
        <a:lumOff val="50000"/>
      </a:schemeClr>
    </cs:fontRef>
    <cs:defRPr sz="2200" b="1" kern="1200" cap="all" spc="15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50000"/>
            <a:lumOff val="50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dk1"/>
    </cs:fontRef>
  </cs:wall>
</cs:chartStyle>
</file>

<file path=ppt/charts/style2.xml><?xml version="1.0" encoding="utf-8"?>
<cs:chartStyle xmlns:cs="http://schemas.microsoft.com/office/drawing/2012/chartStyle" xmlns:a="http://schemas.openxmlformats.org/drawingml/2006/main" id="287">
  <cs:axisTitle>
    <cs:lnRef idx="0"/>
    <cs:fillRef idx="0"/>
    <cs:effectRef idx="0"/>
    <cs:fontRef idx="minor">
      <a:schemeClr val="tx1">
        <a:lumMod val="65000"/>
        <a:lumOff val="35000"/>
      </a:schemeClr>
    </cs:fontRef>
    <cs:defRPr sz="1197" b="1" kern="1200"/>
  </cs:axisTitle>
  <cs:categoryAxis>
    <cs:lnRef idx="0"/>
    <cs:fillRef idx="0"/>
    <cs:effectRef idx="0"/>
    <cs:fontRef idx="minor">
      <a:schemeClr val="tx1">
        <a:lumMod val="65000"/>
        <a:lumOff val="35000"/>
      </a:schemeClr>
    </cs:fontRef>
    <cs:spPr/>
    <cs:defRPr sz="1197" kern="1200"/>
  </cs:categoryAxis>
  <cs:chartArea mods="allowNoFillOverride allowNoLineOverride">
    <cs:lnRef idx="0"/>
    <cs:fillRef idx="0"/>
    <cs:effectRef idx="0"/>
    <cs:fontRef idx="minor">
      <a:schemeClr val="dk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styleClr val="auto"/>
    </cs:effectRef>
    <cs:fontRef idx="minor">
      <a:schemeClr val="dk1"/>
    </cs:fontRef>
    <cs:spPr>
      <a:pattFill prst="narHorz">
        <a:fgClr>
          <a:schemeClr val="phClr"/>
        </a:fgClr>
        <a:bgClr>
          <a:schemeClr val="phClr">
            <a:lumMod val="20000"/>
            <a:lumOff val="80000"/>
          </a:schemeClr>
        </a:bgClr>
      </a:pattFill>
      <a:effectLst>
        <a:innerShdw blurRad="114300">
          <a:schemeClr val="phClr"/>
        </a:innerShdw>
      </a:effectLst>
    </cs:spPr>
  </cs:dataPoint>
  <cs:dataPoint3D>
    <cs:lnRef idx="0">
      <cs:styleClr val="auto"/>
    </cs:lnRef>
    <cs:fillRef idx="0">
      <cs:styleClr val="auto"/>
    </cs:fillRef>
    <cs:effectRef idx="0"/>
    <cs:fontRef idx="minor">
      <a:schemeClr val="tx1"/>
    </cs:fontRef>
    <cs:spPr>
      <a:pattFill prst="ltDnDiag">
        <a:fgClr>
          <a:schemeClr val="phClr"/>
        </a:fgClr>
        <a:bgClr>
          <a:schemeClr val="phClr">
            <a:lumMod val="20000"/>
            <a:lumOff val="80000"/>
          </a:schemeClr>
        </a:bgClr>
      </a:pattFill>
      <a:ln>
        <a:solidFill>
          <a:schemeClr val="phClr"/>
        </a:solidFill>
      </a:ln>
    </cs:spPr>
  </cs:dataPoint3D>
  <cs:dataPointLine>
    <cs:lnRef idx="0">
      <cs:styleClr val="auto"/>
    </cs:lnRef>
    <cs:fillRef idx="0"/>
    <cs:effectRef idx="0"/>
    <cs:fontRef idx="minor">
      <a:schemeClr val="dk1"/>
    </cs:fontRef>
    <cs:spPr>
      <a:ln w="28575" cap="rnd">
        <a:solidFill>
          <a:schemeClr val="phClr"/>
        </a:solidFill>
        <a:round/>
      </a:ln>
    </cs:spPr>
  </cs:dataPointLine>
  <cs:dataPointMarker>
    <cs:lnRef idx="0"/>
    <cs:fillRef idx="0">
      <cs:styleClr val="auto"/>
    </cs:fillRef>
    <cs:effectRef idx="0"/>
    <cs:fontRef idx="minor">
      <a:schemeClr val="dk1"/>
    </cs:fontRef>
    <cs:spPr>
      <a:solidFill>
        <a:schemeClr val="phClr"/>
      </a:solidFill>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1197" kern="1200"/>
  </cs:dataTable>
  <cs:downBar>
    <cs:lnRef idx="0"/>
    <cs:fillRef idx="0"/>
    <cs:effectRef idx="0"/>
    <cs:fontRef idx="minor">
      <a:schemeClr val="dk1"/>
    </cs:fontRef>
    <cs:spPr>
      <a:solidFill>
        <a:schemeClr val="dk1">
          <a:lumMod val="75000"/>
          <a:lumOff val="25000"/>
        </a:schemeClr>
      </a:solidFill>
      <a:ln w="9525">
        <a:solidFill>
          <a:schemeClr val="tx1">
            <a:lumMod val="50000"/>
            <a:lumOff val="50000"/>
          </a:schemeClr>
        </a:solidFill>
      </a:ln>
    </cs:spPr>
  </cs:downBar>
  <cs:dropLine>
    <cs:lnRef idx="0"/>
    <cs:fillRef idx="0"/>
    <cs:effectRef idx="0"/>
    <cs:fontRef idx="minor">
      <a:schemeClr val="dk1"/>
    </cs:fontRef>
    <cs:spPr>
      <a:ln w="9525">
        <a:solidFill>
          <a:schemeClr val="tx1">
            <a:lumMod val="35000"/>
            <a:lumOff val="65000"/>
          </a:schemeClr>
        </a:solidFill>
        <a:round/>
      </a:ln>
    </cs:spPr>
  </cs:dropLine>
  <cs:errorBar>
    <cs:lnRef idx="0"/>
    <cs:fillRef idx="0"/>
    <cs:effectRef idx="0"/>
    <cs:fontRef idx="minor">
      <a:schemeClr val="dk1"/>
    </cs:fontRef>
    <cs:spPr>
      <a:ln w="9525">
        <a:solidFill>
          <a:schemeClr val="tx1">
            <a:lumMod val="50000"/>
            <a:lumOff val="50000"/>
          </a:schemeClr>
        </a:solidFill>
        <a:round/>
      </a:ln>
    </cs:spPr>
  </cs:errorBar>
  <cs:floor>
    <cs:lnRef idx="0"/>
    <cs:fillRef idx="0"/>
    <cs:effectRef idx="0"/>
    <cs:fontRef idx="minor">
      <a:schemeClr val="dk1"/>
    </cs:fontRef>
    <cs:spPr>
      <a:solidFill>
        <a:schemeClr val="lt1"/>
      </a:solidFill>
      <a:sp3d/>
    </cs:spPr>
  </cs:floor>
  <cs:gridlineMajor>
    <cs:lnRef idx="0"/>
    <cs:fillRef idx="0"/>
    <cs:effectRef idx="0"/>
    <cs:fontRef idx="minor">
      <a:schemeClr val="dk1"/>
    </cs:fontRef>
    <cs:spPr>
      <a:ln>
        <a:solidFill>
          <a:schemeClr val="tx1">
            <a:lumMod val="15000"/>
            <a:lumOff val="85000"/>
          </a:schemeClr>
        </a:solidFill>
      </a:ln>
    </cs:spPr>
  </cs:gridlineMajor>
  <cs:gridlineMinor>
    <cs:lnRef idx="0"/>
    <cs:fillRef idx="0"/>
    <cs:effectRef idx="0"/>
    <cs:fontRef idx="minor">
      <a:schemeClr val="dk1"/>
    </cs:fontRef>
    <cs:spPr>
      <a:ln>
        <a:solidFill>
          <a:schemeClr val="tx1">
            <a:lumMod val="5000"/>
            <a:lumOff val="95000"/>
          </a:schemeClr>
        </a:solidFill>
      </a:ln>
    </cs:spPr>
  </cs:gridlineMinor>
  <cs:hiLoLine>
    <cs:lnRef idx="0"/>
    <cs:fillRef idx="0"/>
    <cs:effectRef idx="0"/>
    <cs:fontRef idx="minor">
      <a:schemeClr val="dk1"/>
    </cs:fontRef>
    <cs:spPr>
      <a:ln w="9525">
        <a:solidFill>
          <a:schemeClr val="tx1">
            <a:lumMod val="35000"/>
            <a:lumOff val="65000"/>
          </a:schemeClr>
        </a:solidFill>
        <a:round/>
      </a:ln>
    </cs:spPr>
  </cs:hiLoLine>
  <cs:leaderLine>
    <cs:lnRef idx="0"/>
    <cs:fillRef idx="0"/>
    <cs:effectRef idx="0"/>
    <cs:fontRef idx="minor">
      <a:schemeClr val="dk1"/>
    </cs:fontRef>
    <cs:spPr>
      <a:ln w="9525">
        <a:solidFill>
          <a:schemeClr val="tx1">
            <a:lumMod val="35000"/>
            <a:lumOff val="65000"/>
          </a:schemeClr>
        </a:solidFill>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dk1"/>
    </cs:fontRef>
    <cs:spPr>
      <a:ln w="9525">
        <a:solidFill>
          <a:schemeClr val="tx1">
            <a:lumMod val="35000"/>
            <a:lumOff val="65000"/>
          </a:schemeClr>
        </a:solidFill>
        <a:round/>
      </a:ln>
    </cs:spPr>
  </cs:seriesLine>
  <cs:title>
    <cs:lnRef idx="0"/>
    <cs:fillRef idx="0"/>
    <cs:effectRef idx="0"/>
    <cs:fontRef idx="minor">
      <a:schemeClr val="tx1">
        <a:lumMod val="50000"/>
        <a:lumOff val="50000"/>
      </a:schemeClr>
    </cs:fontRef>
    <cs:defRPr sz="2200" b="1" kern="1200" cap="all" spc="15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50000"/>
            <a:lumOff val="50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dk1"/>
    </cs:fontRef>
  </cs:wall>
</cs:chartStyle>
</file>

<file path=ppt/charts/style3.xml><?xml version="1.0" encoding="utf-8"?>
<cs:chartStyle xmlns:cs="http://schemas.microsoft.com/office/drawing/2012/chartStyle" xmlns:a="http://schemas.openxmlformats.org/drawingml/2006/main" id="293">
  <cs:axisTitle>
    <cs:lnRef idx="0"/>
    <cs:fillRef idx="0"/>
    <cs:effectRef idx="0"/>
    <cs:fontRef idx="minor">
      <a:schemeClr val="tx1">
        <a:lumMod val="65000"/>
        <a:lumOff val="35000"/>
      </a:schemeClr>
    </cs:fontRef>
    <cs:defRPr sz="1197" kern="1200" cap="all"/>
  </cs:axisTitle>
  <cs:categoryAxis>
    <cs:lnRef idx="0"/>
    <cs:fillRef idx="0"/>
    <cs:effectRef idx="0"/>
    <cs:fontRef idx="minor">
      <a:schemeClr val="tx1">
        <a:lumMod val="65000"/>
        <a:lumOff val="35000"/>
      </a:schemeClr>
    </cs:fontRef>
    <cs:spPr/>
    <cs:defRPr sz="1197" kern="1200"/>
  </cs:categoryAxis>
  <cs:chartArea mods="allowNoFillOverride allowNoLineOverride">
    <cs:lnRef idx="0"/>
    <cs:fillRef idx="0"/>
    <cs:effectRef idx="0"/>
    <cs:fontRef idx="minor">
      <a:schemeClr val="dk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bg1"/>
    </cs:fontRef>
    <cs:spPr>
      <a:solidFill>
        <a:schemeClr val="tx1">
          <a:lumMod val="50000"/>
          <a:lumOff val="50000"/>
        </a:schemeClr>
      </a:solidFill>
    </cs:spPr>
    <cs:defRPr sz="1197"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gradFill flip="none" rotWithShape="1">
        <a:gsLst>
          <a:gs pos="0">
            <a:schemeClr val="phClr"/>
          </a:gs>
          <a:gs pos="75000">
            <a:schemeClr val="phClr">
              <a:lumMod val="60000"/>
              <a:lumOff val="40000"/>
            </a:schemeClr>
          </a:gs>
          <a:gs pos="51000">
            <a:schemeClr val="phClr">
              <a:alpha val="75000"/>
            </a:schemeClr>
          </a:gs>
          <a:gs pos="100000">
            <a:schemeClr val="phClr">
              <a:lumMod val="20000"/>
              <a:lumOff val="80000"/>
              <a:alpha val="15000"/>
            </a:schemeClr>
          </a:gs>
        </a:gsLst>
        <a:lin ang="5400000" scaled="0"/>
      </a:gradFill>
    </cs:spPr>
  </cs:dataPoint>
  <cs:dataPoint3D>
    <cs:lnRef idx="0"/>
    <cs:fillRef idx="0">
      <cs:styleClr val="auto"/>
    </cs:fillRef>
    <cs:effectRef idx="0"/>
    <cs:fontRef idx="minor">
      <a:schemeClr val="tx1"/>
    </cs:fontRef>
    <cs:spPr>
      <a:gradFill>
        <a:gsLst>
          <a:gs pos="100000">
            <a:schemeClr val="phClr">
              <a:alpha val="0"/>
            </a:schemeClr>
          </a:gs>
          <a:gs pos="50000">
            <a:schemeClr val="phClr"/>
          </a:gs>
        </a:gsLst>
        <a:lin ang="5400000" scaled="0"/>
      </a:gradFill>
      <a:sp3d/>
    </cs:spPr>
  </cs:dataPoint3D>
  <cs:dataPointLine>
    <cs:lnRef idx="0">
      <cs:styleClr val="auto"/>
    </cs:lnRef>
    <cs:fillRef idx="0"/>
    <cs:effectRef idx="0"/>
    <cs:fontRef idx="minor">
      <a:schemeClr val="dk1"/>
    </cs:fontRef>
    <cs:spPr>
      <a:ln w="28575" cap="rnd">
        <a:solidFill>
          <a:schemeClr val="phClr"/>
        </a:solidFill>
        <a:round/>
      </a:ln>
    </cs:spPr>
  </cs:dataPointLine>
  <cs:dataPointMarker>
    <cs:lnRef idx="0">
      <cs:styleClr val="auto"/>
    </cs:lnRef>
    <cs:fillRef idx="0">
      <cs:styleClr val="auto"/>
    </cs:fillRef>
    <cs:effectRef idx="0"/>
    <cs:fontRef idx="minor">
      <a:schemeClr val="dk1"/>
    </cs:fontRef>
    <cs:spPr>
      <a:gradFill flip="none" rotWithShape="1">
        <a:gsLst>
          <a:gs pos="0">
            <a:schemeClr val="phClr"/>
          </a:gs>
          <a:gs pos="75000">
            <a:schemeClr val="phClr">
              <a:lumMod val="60000"/>
              <a:lumOff val="40000"/>
            </a:schemeClr>
          </a:gs>
          <a:gs pos="51000">
            <a:schemeClr val="phClr">
              <a:alpha val="75000"/>
            </a:schemeClr>
          </a:gs>
          <a:gs pos="100000">
            <a:schemeClr val="phClr">
              <a:lumMod val="20000"/>
              <a:lumOff val="80000"/>
              <a:alpha val="15000"/>
            </a:schemeClr>
          </a:gs>
        </a:gsLst>
        <a:lin ang="5400000" scaled="0"/>
      </a:gradFill>
      <a:ln w="9525" cap="flat" cmpd="sng" algn="ctr">
        <a:solidFill>
          <a:schemeClr val="phClr">
            <a:shade val="95000"/>
          </a:schemeClr>
        </a:solidFill>
        <a:round/>
      </a:ln>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1197" kern="1200"/>
  </cs:dataTable>
  <cs:downBar>
    <cs:lnRef idx="0"/>
    <cs:fillRef idx="0"/>
    <cs:effectRef idx="0"/>
    <cs:fontRef idx="minor">
      <a:schemeClr val="dk1"/>
    </cs:fontRef>
    <cs:spPr>
      <a:solidFill>
        <a:schemeClr val="dk1">
          <a:lumMod val="75000"/>
          <a:lumOff val="25000"/>
        </a:schemeClr>
      </a:solidFill>
      <a:ln w="9525">
        <a:solidFill>
          <a:schemeClr val="tx1">
            <a:lumMod val="65000"/>
            <a:lumOff val="35000"/>
          </a:schemeClr>
        </a:solidFill>
      </a:ln>
    </cs:spPr>
  </cs:downBar>
  <cs:dropLine>
    <cs:lnRef idx="0"/>
    <cs:fillRef idx="0"/>
    <cs:effectRef idx="0"/>
    <cs:fontRef idx="minor">
      <a:schemeClr val="dk1"/>
    </cs:fontRef>
    <cs:spPr>
      <a:ln w="9525">
        <a:solidFill>
          <a:schemeClr val="tx1">
            <a:lumMod val="35000"/>
            <a:lumOff val="65000"/>
          </a:schemeClr>
        </a:solidFill>
      </a:ln>
    </cs:spPr>
  </cs:dropLine>
  <cs:errorBar>
    <cs:lnRef idx="0"/>
    <cs:fillRef idx="0"/>
    <cs:effectRef idx="0"/>
    <cs:fontRef idx="minor">
      <a:schemeClr val="dk1"/>
    </cs:fontRef>
    <cs:spPr>
      <a:ln w="9525" cap="flat" cmpd="sng" algn="ctr">
        <a:solidFill>
          <a:schemeClr val="tx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tx1"/>
    </cs:fontRef>
    <cs:spPr>
      <a:ln w="9525" cap="flat" cmpd="sng" algn="ctr">
        <a:solidFill>
          <a:schemeClr val="tx1">
            <a:lumMod val="5000"/>
            <a:lumOff val="9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dk1"/>
    </cs:fontRef>
    <cs:spPr>
      <a:ln w="9525">
        <a:solidFill>
          <a:schemeClr val="tx1">
            <a:lumMod val="50000"/>
            <a:lumOff val="50000"/>
          </a:schemeClr>
        </a:solidFill>
      </a:ln>
    </cs:spPr>
  </cs:hiLoLine>
  <cs:leaderLine>
    <cs:lnRef idx="0"/>
    <cs:fillRef idx="0"/>
    <cs:effectRef idx="0"/>
    <cs:fontRef idx="minor">
      <a:schemeClr val="dk1"/>
    </cs:fontRef>
    <cs:spPr>
      <a:ln w="9525">
        <a:solidFill>
          <a:schemeClr val="tx1">
            <a:lumMod val="35000"/>
            <a:lumOff val="65000"/>
          </a:schemeClr>
        </a:solidFill>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headEnd type="none" w="sm" len="sm"/>
        <a:tailEnd type="none" w="sm" len="sm"/>
      </a:ln>
    </cs:spPr>
    <cs:defRPr sz="1197" kern="1200"/>
  </cs:seriesAxis>
  <cs:seriesLine>
    <cs:lnRef idx="0"/>
    <cs:fillRef idx="0"/>
    <cs:effectRef idx="0"/>
    <cs:fontRef idx="minor">
      <a:schemeClr val="dk1"/>
    </cs:fontRef>
    <cs:spPr>
      <a:ln w="9525">
        <a:solidFill>
          <a:schemeClr val="tx1">
            <a:lumMod val="35000"/>
            <a:lumOff val="65000"/>
          </a:schemeClr>
        </a:solidFill>
        <a:round/>
      </a:ln>
    </cs:spPr>
  </cs:seriesLine>
  <cs:title>
    <cs:lnRef idx="0"/>
    <cs:fillRef idx="0"/>
    <cs:effectRef idx="0"/>
    <cs:fontRef idx="minor">
      <a:schemeClr val="tx1">
        <a:lumMod val="65000"/>
        <a:lumOff val="35000"/>
      </a:schemeClr>
    </cs:fontRef>
    <cs:defRPr sz="2200" b="1" kern="1200" cap="all" spc="50" baseline="0"/>
  </cs:title>
  <cs:trendline>
    <cs:lnRef idx="0">
      <cs:styleClr val="auto"/>
    </cs:lnRef>
    <cs:fillRef idx="0"/>
    <cs:effectRef idx="0"/>
    <cs:fontRef idx="minor">
      <a:schemeClr val="dk1"/>
    </cs:fontRef>
    <cs:spPr>
      <a:ln w="9525" cap="rnd">
        <a:solidFill>
          <a:schemeClr val="phClr"/>
        </a:solidFill>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65000"/>
            <a:lumOff val="3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dk1"/>
    </cs:fontRef>
  </cs:wall>
</cs:chartStyle>
</file>

<file path=ppt/charts/style4.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11" name="PlaceHolder 1"/>
          <p:cNvSpPr>
            <a:spLocks noGrp="1" noRot="1" noChangeAspect="1"/>
          </p:cNvSpPr>
          <p:nvPr>
            <p:ph type="sldImg"/>
          </p:nvPr>
        </p:nvSpPr>
        <p:spPr>
          <a:xfrm>
            <a:off x="-71438" y="909638"/>
            <a:ext cx="7974013" cy="4486275"/>
          </a:xfrm>
          <a:prstGeom prst="rect">
            <a:avLst/>
          </a:prstGeom>
          <a:noFill/>
          <a:ln w="0">
            <a:noFill/>
          </a:ln>
        </p:spPr>
        <p:txBody>
          <a:bodyPr lIns="0" tIns="0" rIns="0" bIns="0" anchor="ctr">
            <a:noAutofit/>
          </a:bodyPr>
          <a:lstStyle/>
          <a:p>
            <a:r>
              <a:rPr lang="fr-FR" sz="2000" b="0" strike="noStrike" spc="-1">
                <a:solidFill>
                  <a:schemeClr val="dk1"/>
                </a:solidFill>
                <a:latin typeface="Arial"/>
              </a:rPr>
              <a:t>Click to move the slide</a:t>
            </a:r>
          </a:p>
        </p:txBody>
      </p:sp>
      <p:sp>
        <p:nvSpPr>
          <p:cNvPr id="112" name="PlaceHolder 2"/>
          <p:cNvSpPr>
            <a:spLocks noGrp="1"/>
          </p:cNvSpPr>
          <p:nvPr>
            <p:ph type="body"/>
          </p:nvPr>
        </p:nvSpPr>
        <p:spPr>
          <a:xfrm>
            <a:off x="783125" y="5684240"/>
            <a:ext cx="6264628" cy="5384857"/>
          </a:xfrm>
          <a:prstGeom prst="rect">
            <a:avLst/>
          </a:prstGeom>
          <a:noFill/>
          <a:ln w="0">
            <a:noFill/>
          </a:ln>
        </p:spPr>
        <p:txBody>
          <a:bodyPr lIns="0" tIns="0" rIns="0" bIns="0" anchor="t">
            <a:noAutofit/>
          </a:bodyPr>
          <a:lstStyle/>
          <a:p>
            <a:pPr marL="216000" indent="-216000">
              <a:buNone/>
            </a:pPr>
            <a:r>
              <a:rPr lang="fr-FR" sz="2200" b="0" strike="noStrike" spc="-1">
                <a:solidFill>
                  <a:srgbClr val="000000"/>
                </a:solidFill>
                <a:latin typeface="Arial"/>
              </a:rPr>
              <a:t>Click to edit the notes format</a:t>
            </a:r>
          </a:p>
        </p:txBody>
      </p:sp>
      <p:sp>
        <p:nvSpPr>
          <p:cNvPr id="113" name="PlaceHolder 3"/>
          <p:cNvSpPr>
            <a:spLocks noGrp="1"/>
          </p:cNvSpPr>
          <p:nvPr>
            <p:ph type="hdr"/>
          </p:nvPr>
        </p:nvSpPr>
        <p:spPr>
          <a:xfrm>
            <a:off x="0" y="0"/>
            <a:ext cx="3398390" cy="597959"/>
          </a:xfrm>
          <a:prstGeom prst="rect">
            <a:avLst/>
          </a:prstGeom>
          <a:noFill/>
          <a:ln w="0">
            <a:noFill/>
          </a:ln>
        </p:spPr>
        <p:txBody>
          <a:bodyPr lIns="0" tIns="0" rIns="0" bIns="0" anchor="t">
            <a:noAutofit/>
          </a:bodyPr>
          <a:lstStyle/>
          <a:p>
            <a:r>
              <a:rPr lang="fr-FR" sz="1500" spc="-1">
                <a:solidFill>
                  <a:srgbClr val="000000"/>
                </a:solidFill>
                <a:latin typeface="Times New Roman"/>
              </a:rPr>
              <a:t>&lt;header&gt;</a:t>
            </a:r>
          </a:p>
        </p:txBody>
      </p:sp>
      <p:sp>
        <p:nvSpPr>
          <p:cNvPr id="114" name="PlaceHolder 4"/>
          <p:cNvSpPr>
            <a:spLocks noGrp="1"/>
          </p:cNvSpPr>
          <p:nvPr>
            <p:ph type="dt" idx="44"/>
          </p:nvPr>
        </p:nvSpPr>
        <p:spPr>
          <a:xfrm>
            <a:off x="4432488" y="0"/>
            <a:ext cx="3398390" cy="597959"/>
          </a:xfrm>
          <a:prstGeom prst="rect">
            <a:avLst/>
          </a:prstGeom>
          <a:noFill/>
          <a:ln w="0">
            <a:noFill/>
          </a:ln>
        </p:spPr>
        <p:txBody>
          <a:bodyPr lIns="0" tIns="0" rIns="0" bIns="0" anchor="t">
            <a:noAutofit/>
          </a:bodyPr>
          <a:lstStyle>
            <a:lvl1pPr indent="0" algn="r">
              <a:buNone/>
              <a:defRPr lang="fr-FR" sz="1500" b="0" strike="noStrike" spc="-1">
                <a:solidFill>
                  <a:srgbClr val="000000"/>
                </a:solidFill>
                <a:latin typeface="Times New Roman"/>
              </a:defRPr>
            </a:lvl1pPr>
          </a:lstStyle>
          <a:p>
            <a:r>
              <a:rPr lang="en-GB"/>
              <a:t>&lt;date/time&gt;</a:t>
            </a:r>
          </a:p>
        </p:txBody>
      </p:sp>
      <p:sp>
        <p:nvSpPr>
          <p:cNvPr id="115" name="PlaceHolder 5"/>
          <p:cNvSpPr>
            <a:spLocks noGrp="1"/>
          </p:cNvSpPr>
          <p:nvPr>
            <p:ph type="ftr" idx="45"/>
          </p:nvPr>
        </p:nvSpPr>
        <p:spPr>
          <a:xfrm>
            <a:off x="0" y="11368882"/>
            <a:ext cx="3398390" cy="597959"/>
          </a:xfrm>
          <a:prstGeom prst="rect">
            <a:avLst/>
          </a:prstGeom>
          <a:noFill/>
          <a:ln w="0">
            <a:noFill/>
          </a:ln>
        </p:spPr>
        <p:txBody>
          <a:bodyPr lIns="0" tIns="0" rIns="0" bIns="0" anchor="b">
            <a:noAutofit/>
          </a:bodyPr>
          <a:lstStyle>
            <a:lvl1pPr indent="0">
              <a:buNone/>
              <a:defRPr lang="fr-FR" sz="1500" b="0" strike="noStrike" spc="-1">
                <a:solidFill>
                  <a:srgbClr val="000000"/>
                </a:solidFill>
                <a:latin typeface="Times New Roman"/>
              </a:defRPr>
            </a:lvl1pPr>
          </a:lstStyle>
          <a:p>
            <a:r>
              <a:rPr lang="en-GB"/>
              <a:t>&lt;footer&gt;</a:t>
            </a:r>
          </a:p>
        </p:txBody>
      </p:sp>
      <p:sp>
        <p:nvSpPr>
          <p:cNvPr id="116" name="PlaceHolder 6"/>
          <p:cNvSpPr>
            <a:spLocks noGrp="1"/>
          </p:cNvSpPr>
          <p:nvPr>
            <p:ph type="sldNum" idx="46"/>
          </p:nvPr>
        </p:nvSpPr>
        <p:spPr>
          <a:xfrm>
            <a:off x="4432488" y="11368882"/>
            <a:ext cx="3398390" cy="597959"/>
          </a:xfrm>
          <a:prstGeom prst="rect">
            <a:avLst/>
          </a:prstGeom>
          <a:noFill/>
          <a:ln w="0">
            <a:noFill/>
          </a:ln>
        </p:spPr>
        <p:txBody>
          <a:bodyPr lIns="0" tIns="0" rIns="0" bIns="0" anchor="b">
            <a:noAutofit/>
          </a:bodyPr>
          <a:lstStyle>
            <a:lvl1pPr indent="0" algn="r">
              <a:buNone/>
              <a:defRPr lang="fr-FR" sz="1500" b="0" strike="noStrike" spc="-1">
                <a:solidFill>
                  <a:srgbClr val="000000"/>
                </a:solidFill>
                <a:latin typeface="Times New Roman"/>
              </a:defRPr>
            </a:lvl1pPr>
          </a:lstStyle>
          <a:p>
            <a:fld id="{3E68B8AC-1342-4318-B9F2-2AFBCD544461}" type="slidenum">
              <a:rPr lang="en-GB" smtClean="0"/>
              <a:pPr/>
              <a:t>‹#›</a:t>
            </a:fld>
            <a:endParaRPr lang="en-GB"/>
          </a:p>
        </p:txBody>
      </p:sp>
    </p:spTree>
  </p:cSld>
  <p:clrMap bg1="lt1" tx1="dk1" bg2="lt2" tx2="dk2" accent1="accent1" accent2="accent2" accent3="accent3" accent4="accent4" accent5="accent5" accent6="accent6" hlink="hlink" folHlink="folHlink"/>
  <p:notesStyle>
    <a:lvl1pPr marL="234036" indent="-234036" algn="l" defTabSz="914400" rtl="0" eaLnBrk="1" latinLnBrk="0" hangingPunct="1">
      <a:buNone/>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idx="46"/>
          </p:nvPr>
        </p:nvSpPr>
        <p:spPr/>
        <p:txBody>
          <a:bodyPr/>
          <a:lstStyle/>
          <a:p>
            <a:fld id="{3E68B8AC-1342-4318-B9F2-2AFBCD544461}" type="slidenum">
              <a:rPr lang="en-GB" smtClean="0"/>
              <a:pPr/>
              <a:t>1</a:t>
            </a:fld>
            <a:endParaRPr lang="en-GB"/>
          </a:p>
        </p:txBody>
      </p:sp>
    </p:spTree>
    <p:extLst>
      <p:ext uri="{BB962C8B-B14F-4D97-AF65-F5344CB8AC3E}">
        <p14:creationId xmlns:p14="http://schemas.microsoft.com/office/powerpoint/2010/main" val="309178518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4" name="PlaceHolder 1"/>
          <p:cNvSpPr>
            <a:spLocks noGrp="1" noRot="1" noChangeAspect="1"/>
          </p:cNvSpPr>
          <p:nvPr>
            <p:ph type="sldImg"/>
          </p:nvPr>
        </p:nvSpPr>
        <p:spPr>
          <a:xfrm>
            <a:off x="144463" y="768350"/>
            <a:ext cx="6805612" cy="3829050"/>
          </a:xfrm>
          <a:prstGeom prst="rect">
            <a:avLst/>
          </a:prstGeom>
          <a:ln w="0">
            <a:noFill/>
          </a:ln>
        </p:spPr>
      </p:sp>
      <p:sp>
        <p:nvSpPr>
          <p:cNvPr id="1245" name="PlaceHolder 2"/>
          <p:cNvSpPr>
            <a:spLocks noGrp="1"/>
          </p:cNvSpPr>
          <p:nvPr>
            <p:ph type="body"/>
          </p:nvPr>
        </p:nvSpPr>
        <p:spPr>
          <a:xfrm>
            <a:off x="710406" y="4861441"/>
            <a:ext cx="5672809" cy="4594294"/>
          </a:xfrm>
          <a:prstGeom prst="rect">
            <a:avLst/>
          </a:prstGeom>
          <a:noFill/>
          <a:ln w="0">
            <a:noFill/>
          </a:ln>
        </p:spPr>
        <p:txBody>
          <a:bodyPr lIns="99075" tIns="49538" rIns="99075" bIns="49538" anchor="t">
            <a:noAutofit/>
          </a:bodyPr>
          <a:lstStyle/>
          <a:p>
            <a:endParaRPr lang="fr-FR" sz="2000" spc="-1">
              <a:solidFill>
                <a:srgbClr val="000000"/>
              </a:solidFill>
              <a:latin typeface="Arial"/>
            </a:endParaRPr>
          </a:p>
        </p:txBody>
      </p:sp>
      <p:sp>
        <p:nvSpPr>
          <p:cNvPr id="1246" name="PlaceHolder 3"/>
          <p:cNvSpPr>
            <a:spLocks noGrp="1"/>
          </p:cNvSpPr>
          <p:nvPr>
            <p:ph type="sldNum" idx="145"/>
          </p:nvPr>
        </p:nvSpPr>
        <p:spPr>
          <a:xfrm>
            <a:off x="4024144" y="9721271"/>
            <a:ext cx="3067986" cy="500448"/>
          </a:xfrm>
          <a:prstGeom prst="rect">
            <a:avLst/>
          </a:prstGeom>
          <a:noFill/>
          <a:ln w="0">
            <a:noFill/>
          </a:ln>
        </p:spPr>
        <p:txBody>
          <a:bodyPr lIns="99075" tIns="49538" rIns="99075" bIns="49538" anchor="b">
            <a:noAutofit/>
          </a:bodyPr>
          <a:lstStyle>
            <a:lvl1pPr indent="0" algn="r" defTabSz="990752">
              <a:lnSpc>
                <a:spcPct val="100000"/>
              </a:lnSpc>
              <a:buNone/>
              <a:tabLst>
                <a:tab pos="0" algn="l"/>
              </a:tabLst>
              <a:defRPr lang="fr-FR" sz="1300" b="0" strike="noStrike" spc="-1">
                <a:solidFill>
                  <a:srgbClr val="000000"/>
                </a:solidFill>
                <a:latin typeface="Times New Roman"/>
                <a:ea typeface="+mn-ea"/>
              </a:defRPr>
            </a:lvl1pPr>
          </a:lstStyle>
          <a:p>
            <a:fld id="{216B9164-DDA2-4B29-9BAF-3E4746E0ED3E}" type="slidenum">
              <a:rPr lang="fr-FR"/>
              <a:pPr/>
              <a:t>28</a:t>
            </a:fld>
            <a:endParaRPr lang="fr-F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blank" preserve="1">
  <p:cSld name="Title Slide">
    <p:spTree>
      <p:nvGrpSpPr>
        <p:cNvPr id="1" name=""/>
        <p:cNvGrpSpPr/>
        <p:nvPr/>
      </p:nvGrpSpPr>
      <p:grpSpPr>
        <a:xfrm>
          <a:off x="0" y="0"/>
          <a:ext cx="0" cy="0"/>
          <a:chOff x="0" y="0"/>
          <a:chExt cx="0" cy="0"/>
        </a:xfrm>
      </p:grpSpPr>
      <p:sp>
        <p:nvSpPr>
          <p:cNvPr id="2" name="PlaceHolder 1"/>
          <p:cNvSpPr>
            <a:spLocks noGrp="1"/>
          </p:cNvSpPr>
          <p:nvPr>
            <p:ph type="ftr" idx="1"/>
          </p:nvPr>
        </p:nvSpPr>
        <p:spPr/>
        <p:txBody>
          <a:bodyPr/>
          <a:lstStyle/>
          <a:p>
            <a:r>
              <a:rPr lang="fr-FR"/>
              <a:t>Name Event | Date | Speaker</a:t>
            </a:r>
            <a:endParaRPr/>
          </a:p>
        </p:txBody>
      </p:sp>
      <p:sp>
        <p:nvSpPr>
          <p:cNvPr id="3" name="PlaceHolder 2"/>
          <p:cNvSpPr>
            <a:spLocks noGrp="1"/>
          </p:cNvSpPr>
          <p:nvPr>
            <p:ph type="sldNum" idx="2"/>
          </p:nvPr>
        </p:nvSpPr>
        <p:spPr/>
        <p:txBody>
          <a:bodyPr/>
          <a:lstStyle/>
          <a:p>
            <a:fld id="{797D853E-C7DB-4ABE-9885-4231CF76B4A9}" type="slidenum">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userDrawn="1">
  <p:cSld name="Vide_1">
    <p:spTree>
      <p:nvGrpSpPr>
        <p:cNvPr id="1" name=""/>
        <p:cNvGrpSpPr/>
        <p:nvPr/>
      </p:nvGrpSpPr>
      <p:grpSpPr>
        <a:xfrm>
          <a:off x="0" y="0"/>
          <a:ext cx="0" cy="0"/>
          <a:chOff x="0" y="0"/>
          <a:chExt cx="0" cy="0"/>
        </a:xfrm>
      </p:grpSpPr>
      <p:pic>
        <p:nvPicPr>
          <p:cNvPr id="3" name="Picture 2" descr="A white and blue lines&#10;&#10;Description automatically generated with medium confidence">
            <a:extLst>
              <a:ext uri="{FF2B5EF4-FFF2-40B4-BE49-F238E27FC236}">
                <a16:creationId xmlns:a16="http://schemas.microsoft.com/office/drawing/2014/main" id="{4B3D7D6C-EFE0-C581-DE39-E1907FD4BEBB}"/>
              </a:ext>
            </a:extLst>
          </p:cNvPr>
          <p:cNvPicPr>
            <a:picLocks noChangeAspect="1"/>
          </p:cNvPicPr>
          <p:nvPr userDrawn="1"/>
        </p:nvPicPr>
        <p:blipFill rotWithShape="1">
          <a:blip r:embed="rId2" cstate="screen">
            <a:alphaModFix amt="10000"/>
            <a:extLst>
              <a:ext uri="{28A0092B-C50C-407E-A947-70E740481C1C}">
                <a14:useLocalDpi xmlns:a14="http://schemas.microsoft.com/office/drawing/2010/main"/>
              </a:ext>
            </a:extLst>
          </a:blip>
          <a:srcRect/>
          <a:stretch/>
        </p:blipFill>
        <p:spPr>
          <a:xfrm>
            <a:off x="-1" y="0"/>
            <a:ext cx="12192001" cy="6858000"/>
          </a:xfrm>
          <a:prstGeom prst="rect">
            <a:avLst/>
          </a:prstGeom>
        </p:spPr>
      </p:pic>
    </p:spTree>
    <p:extLst>
      <p:ext uri="{BB962C8B-B14F-4D97-AF65-F5344CB8AC3E}">
        <p14:creationId xmlns:p14="http://schemas.microsoft.com/office/powerpoint/2010/main" val="309616355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itle">
  <p:cSld name="Default">
    <p:spTree>
      <p:nvGrpSpPr>
        <p:cNvPr id="1" name=""/>
        <p:cNvGrpSpPr/>
        <p:nvPr/>
      </p:nvGrpSpPr>
      <p:grpSpPr>
        <a:xfrm>
          <a:off x="0" y="0"/>
          <a:ext cx="0" cy="0"/>
          <a:chOff x="0" y="0"/>
          <a:chExt cx="0" cy="0"/>
        </a:xfrm>
      </p:grpSpPr>
      <p:sp>
        <p:nvSpPr>
          <p:cNvPr id="14" name="PlaceHolder 1"/>
          <p:cNvSpPr>
            <a:spLocks noGrp="1"/>
          </p:cNvSpPr>
          <p:nvPr>
            <p:ph type="title"/>
          </p:nvPr>
        </p:nvSpPr>
        <p:spPr>
          <a:xfrm>
            <a:off x="609480" y="273600"/>
            <a:ext cx="10972440" cy="1144800"/>
          </a:xfrm>
          <a:prstGeom prst="rect">
            <a:avLst/>
          </a:prstGeom>
          <a:noFill/>
          <a:ln w="0">
            <a:noFill/>
          </a:ln>
        </p:spPr>
        <p:txBody>
          <a:bodyPr lIns="0" tIns="0" rIns="0" bIns="0" anchor="ctr">
            <a:noAutofit/>
          </a:bodyPr>
          <a:lstStyle/>
          <a:p>
            <a:pPr indent="0" algn="ctr">
              <a:buNone/>
            </a:pPr>
            <a:endParaRPr lang="fr-FR" sz="4400" b="0" strike="noStrike" spc="-1">
              <a:solidFill>
                <a:srgbClr val="000000"/>
              </a:solidFill>
              <a:latin typeface="Arial"/>
            </a:endParaRPr>
          </a:p>
        </p:txBody>
      </p:sp>
      <p:sp>
        <p:nvSpPr>
          <p:cNvPr id="15" name="PlaceHolder 2"/>
          <p:cNvSpPr>
            <a:spLocks noGrp="1"/>
          </p:cNvSpPr>
          <p:nvPr>
            <p:ph type="subTitle"/>
          </p:nvPr>
        </p:nvSpPr>
        <p:spPr>
          <a:xfrm>
            <a:off x="609480" y="1604520"/>
            <a:ext cx="10972440" cy="3977280"/>
          </a:xfrm>
          <a:prstGeom prst="rect">
            <a:avLst/>
          </a:prstGeom>
          <a:noFill/>
          <a:ln w="0">
            <a:noFill/>
          </a:ln>
        </p:spPr>
        <p:txBody>
          <a:bodyPr lIns="0" tIns="0" rIns="0" bIns="0" anchor="ctr">
            <a:noAutofit/>
          </a:bodyPr>
          <a:lstStyle/>
          <a:p>
            <a:pPr indent="0" algn="ctr">
              <a:buNone/>
            </a:pPr>
            <a:endParaRPr lang="fr-FR" sz="3200" b="0" strike="noStrike" spc="-1">
              <a:solidFill>
                <a:srgbClr val="000000"/>
              </a:solidFill>
              <a:latin typeface="Arial"/>
            </a:endParaRPr>
          </a:p>
        </p:txBody>
      </p:sp>
      <p:sp>
        <p:nvSpPr>
          <p:cNvPr id="4" name="PlaceHolder 3"/>
          <p:cNvSpPr>
            <a:spLocks noGrp="1"/>
          </p:cNvSpPr>
          <p:nvPr>
            <p:ph type="ftr" idx="3"/>
          </p:nvPr>
        </p:nvSpPr>
        <p:spPr/>
        <p:txBody>
          <a:bodyPr/>
          <a:lstStyle/>
          <a:p>
            <a:r>
              <a:rPr lang="fr-FR"/>
              <a:t>Name Event | Date | Speaker</a:t>
            </a:r>
            <a:endParaRPr/>
          </a:p>
        </p:txBody>
      </p:sp>
      <p:sp>
        <p:nvSpPr>
          <p:cNvPr id="5" name="PlaceHolder 4"/>
          <p:cNvSpPr>
            <a:spLocks noGrp="1"/>
          </p:cNvSpPr>
          <p:nvPr>
            <p:ph type="sldNum" idx="4"/>
          </p:nvPr>
        </p:nvSpPr>
        <p:spPr/>
        <p:txBody>
          <a:bodyPr/>
          <a:lstStyle/>
          <a:p>
            <a:fld id="{2EF62DB7-6490-4AF3-946E-F5BA0CBE0667}" type="slidenum">
              <a:t>‹#›</a:t>
            </a:fld>
            <a:endParaRPr/>
          </a:p>
        </p:txBody>
      </p:sp>
    </p:spTree>
    <p:extLst>
      <p:ext uri="{BB962C8B-B14F-4D97-AF65-F5344CB8AC3E}">
        <p14:creationId xmlns:p14="http://schemas.microsoft.com/office/powerpoint/2010/main" val="225276319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cSld name="1_DEFAULT">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206329625"/>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image" Target="../media/image2.sv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1.png"/><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7"/>
          <p:cNvSpPr/>
          <p:nvPr/>
        </p:nvSpPr>
        <p:spPr>
          <a:xfrm>
            <a:off x="240120" y="126000"/>
            <a:ext cx="656640" cy="491040"/>
          </a:xfrm>
          <a:prstGeom prst="rect">
            <a:avLst/>
          </a:prstGeom>
          <a:solidFill>
            <a:srgbClr val="132577"/>
          </a:solidFill>
          <a:ln>
            <a:no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fr-FR" sz="1800" b="0" strike="noStrike" spc="-1">
              <a:solidFill>
                <a:schemeClr val="lt1"/>
              </a:solidFill>
              <a:latin typeface="Arial"/>
            </a:endParaRPr>
          </a:p>
        </p:txBody>
      </p:sp>
      <p:pic>
        <p:nvPicPr>
          <p:cNvPr id="8" name="Graphic 6"/>
          <p:cNvPicPr/>
          <p:nvPr/>
        </p:nvPicPr>
        <p:blipFill>
          <a:blip r:embed="rId6">
            <a:extLst>
              <a:ext uri="{96DAC541-7B7A-43D3-8B79-37D633B846F1}">
                <asvg:svgBlip xmlns:asvg="http://schemas.microsoft.com/office/drawing/2016/SVG/main" r:embed="rId7"/>
              </a:ext>
            </a:extLst>
          </a:blip>
          <a:stretch/>
        </p:blipFill>
        <p:spPr>
          <a:xfrm>
            <a:off x="10364760" y="6324480"/>
            <a:ext cx="1581480" cy="365760"/>
          </a:xfrm>
          <a:prstGeom prst="rect">
            <a:avLst/>
          </a:prstGeom>
          <a:ln w="0">
            <a:noFill/>
          </a:ln>
        </p:spPr>
      </p:pic>
      <p:sp>
        <p:nvSpPr>
          <p:cNvPr id="2" name="PlaceHolder 1"/>
          <p:cNvSpPr/>
          <p:nvPr/>
        </p:nvSpPr>
        <p:spPr>
          <a:xfrm>
            <a:off x="969480" y="126000"/>
            <a:ext cx="10980000" cy="494280"/>
          </a:xfrm>
          <a:prstGeom prst="rect">
            <a:avLst/>
          </a:prstGeom>
          <a:solidFill>
            <a:schemeClr val="accent1"/>
          </a:solidFill>
          <a:ln w="0">
            <a:noFill/>
          </a:ln>
        </p:spPr>
        <p:style>
          <a:lnRef idx="0">
            <a:scrgbClr r="0" g="0" b="0"/>
          </a:lnRef>
          <a:fillRef idx="0">
            <a:scrgbClr r="0" g="0" b="0"/>
          </a:fillRef>
          <a:effectRef idx="0">
            <a:scrgbClr r="0" g="0" b="0"/>
          </a:effectRef>
          <a:fontRef idx="minor"/>
        </p:style>
        <p:txBody>
          <a:bodyPr lIns="72000" tIns="0" rIns="72000" bIns="0" anchor="ctr">
            <a:noAutofit/>
          </a:bodyPr>
          <a:lstStyle/>
          <a:p>
            <a:pPr defTabSz="914400">
              <a:lnSpc>
                <a:spcPct val="100000"/>
              </a:lnSpc>
              <a:tabLst>
                <a:tab pos="0" algn="l"/>
              </a:tabLst>
            </a:pPr>
            <a:endParaRPr lang="fr-FR" sz="1600" b="0" strike="noStrike" spc="-1">
              <a:solidFill>
                <a:srgbClr val="FFFFFF"/>
              </a:solidFill>
              <a:latin typeface="Arial"/>
            </a:endParaRPr>
          </a:p>
        </p:txBody>
      </p:sp>
      <p:sp>
        <p:nvSpPr>
          <p:cNvPr id="3" name="PlaceHolder 1"/>
          <p:cNvSpPr>
            <a:spLocks noGrp="1"/>
          </p:cNvSpPr>
          <p:nvPr>
            <p:ph type="ftr" idx="1"/>
          </p:nvPr>
        </p:nvSpPr>
        <p:spPr>
          <a:xfrm>
            <a:off x="959400" y="6483240"/>
            <a:ext cx="8154360" cy="206640"/>
          </a:xfrm>
          <a:prstGeom prst="rect">
            <a:avLst/>
          </a:prstGeom>
          <a:noFill/>
          <a:ln w="0">
            <a:noFill/>
          </a:ln>
        </p:spPr>
        <p:txBody>
          <a:bodyPr lIns="0" tIns="0" rIns="0" bIns="0" anchor="b">
            <a:noAutofit/>
          </a:bodyPr>
          <a:lstStyle>
            <a:lvl1pPr indent="0" defTabSz="914400">
              <a:lnSpc>
                <a:spcPct val="100000"/>
              </a:lnSpc>
              <a:buNone/>
              <a:tabLst>
                <a:tab pos="0" algn="l"/>
              </a:tabLst>
              <a:defRPr lang="fr-FR" sz="800" b="1" strike="noStrike" spc="-1">
                <a:solidFill>
                  <a:schemeClr val="dk2"/>
                </a:solidFill>
                <a:latin typeface="Arial"/>
              </a:defRPr>
            </a:lvl1pPr>
          </a:lstStyle>
          <a:p>
            <a:pPr indent="0" defTabSz="914400">
              <a:lnSpc>
                <a:spcPct val="100000"/>
              </a:lnSpc>
              <a:buNone/>
              <a:tabLst>
                <a:tab pos="0" algn="l"/>
              </a:tabLst>
            </a:pPr>
            <a:r>
              <a:rPr lang="fr-FR" sz="800" b="1" strike="noStrike" spc="-1">
                <a:solidFill>
                  <a:schemeClr val="dk2"/>
                </a:solidFill>
                <a:latin typeface="Arial"/>
              </a:rPr>
              <a:t>Name Event | Date | Speaker</a:t>
            </a:r>
            <a:endParaRPr lang="fr-FR" sz="800" b="0" strike="noStrike" spc="-1">
              <a:solidFill>
                <a:srgbClr val="000000"/>
              </a:solidFill>
              <a:latin typeface="Times New Roman"/>
            </a:endParaRPr>
          </a:p>
        </p:txBody>
      </p:sp>
      <p:sp>
        <p:nvSpPr>
          <p:cNvPr id="4" name="PlaceHolder 2"/>
          <p:cNvSpPr>
            <a:spLocks noGrp="1"/>
          </p:cNvSpPr>
          <p:nvPr>
            <p:ph type="sldNum" idx="2"/>
          </p:nvPr>
        </p:nvSpPr>
        <p:spPr>
          <a:xfrm>
            <a:off x="239400" y="6483600"/>
            <a:ext cx="545760" cy="206640"/>
          </a:xfrm>
          <a:prstGeom prst="rect">
            <a:avLst/>
          </a:prstGeom>
          <a:noFill/>
          <a:ln w="0">
            <a:noFill/>
          </a:ln>
        </p:spPr>
        <p:txBody>
          <a:bodyPr lIns="0" tIns="0" rIns="0" bIns="0" anchor="b">
            <a:noAutofit/>
          </a:bodyPr>
          <a:lstStyle>
            <a:lvl1pPr indent="0" defTabSz="914400">
              <a:lnSpc>
                <a:spcPct val="100000"/>
              </a:lnSpc>
              <a:buNone/>
              <a:tabLst>
                <a:tab pos="0" algn="l"/>
              </a:tabLst>
              <a:defRPr lang="fr-FR" sz="800" b="1" strike="noStrike" spc="-1">
                <a:solidFill>
                  <a:schemeClr val="dk2"/>
                </a:solidFill>
                <a:latin typeface="Arial"/>
              </a:defRPr>
            </a:lvl1pPr>
          </a:lstStyle>
          <a:p>
            <a:pPr indent="0" defTabSz="914400">
              <a:lnSpc>
                <a:spcPct val="100000"/>
              </a:lnSpc>
              <a:buNone/>
              <a:tabLst>
                <a:tab pos="0" algn="l"/>
              </a:tabLst>
            </a:pPr>
            <a:fld id="{B8CBEDB3-402B-45C3-B24C-AE5B1579F3F7}" type="slidenum">
              <a:rPr lang="fr-FR" sz="800" b="1" strike="noStrike" spc="-1">
                <a:solidFill>
                  <a:schemeClr val="dk2"/>
                </a:solidFill>
                <a:latin typeface="Arial"/>
              </a:rPr>
              <a:t>‹#›</a:t>
            </a:fld>
            <a:endParaRPr lang="fr-FR" sz="800" b="0" strike="noStrike" spc="-1">
              <a:solidFill>
                <a:srgbClr val="000000"/>
              </a:solidFill>
              <a:latin typeface="Times New Roman"/>
            </a:endParaRPr>
          </a:p>
        </p:txBody>
      </p:sp>
      <p:sp>
        <p:nvSpPr>
          <p:cNvPr id="5" name="PlaceHolder 3"/>
          <p:cNvSpPr>
            <a:spLocks noGrp="1"/>
          </p:cNvSpPr>
          <p:nvPr>
            <p:ph type="title"/>
          </p:nvPr>
        </p:nvSpPr>
        <p:spPr>
          <a:xfrm>
            <a:off x="609480" y="273600"/>
            <a:ext cx="10972440" cy="1144800"/>
          </a:xfrm>
          <a:prstGeom prst="rect">
            <a:avLst/>
          </a:prstGeom>
          <a:noFill/>
          <a:ln w="0">
            <a:noFill/>
          </a:ln>
        </p:spPr>
        <p:txBody>
          <a:bodyPr lIns="0" tIns="0" rIns="0" bIns="0" anchor="ctr">
            <a:noAutofit/>
          </a:bodyPr>
          <a:lstStyle/>
          <a:p>
            <a:pPr indent="0">
              <a:buNone/>
            </a:pPr>
            <a:r>
              <a:rPr lang="fr-FR" sz="1800" b="0" strike="noStrike" spc="-1">
                <a:solidFill>
                  <a:schemeClr val="dk1"/>
                </a:solidFill>
                <a:latin typeface="Arial"/>
              </a:rPr>
              <a:t>Click to edit the title text format</a:t>
            </a:r>
          </a:p>
        </p:txBody>
      </p:sp>
      <p:sp>
        <p:nvSpPr>
          <p:cNvPr id="6" name="PlaceHolder 4"/>
          <p:cNvSpPr>
            <a:spLocks noGrp="1"/>
          </p:cNvSpPr>
          <p:nvPr>
            <p:ph type="body"/>
          </p:nvPr>
        </p:nvSpPr>
        <p:spPr>
          <a:xfrm>
            <a:off x="609480" y="1604520"/>
            <a:ext cx="10972440" cy="3977280"/>
          </a:xfrm>
          <a:prstGeom prst="rect">
            <a:avLst/>
          </a:prstGeom>
          <a:noFill/>
          <a:ln w="0">
            <a:noFill/>
          </a:ln>
        </p:spPr>
        <p:txBody>
          <a:bodyPr lIns="0" tIns="0" rIns="0" bIns="0" anchor="t">
            <a:normAutofit/>
          </a:bodyPr>
          <a:lstStyle/>
          <a:p>
            <a:pPr marL="432000" indent="-324000">
              <a:lnSpc>
                <a:spcPct val="90000"/>
              </a:lnSpc>
              <a:spcBef>
                <a:spcPts val="1417"/>
              </a:spcBef>
              <a:buClr>
                <a:srgbClr val="000000"/>
              </a:buClr>
              <a:buSzPct val="45000"/>
              <a:buFont typeface="Wingdings" charset="2"/>
              <a:buChar char=""/>
            </a:pPr>
            <a:r>
              <a:rPr lang="fr-FR" sz="2800" b="0" strike="noStrike" spc="-1">
                <a:solidFill>
                  <a:schemeClr val="dk1"/>
                </a:solidFill>
                <a:latin typeface="Arial"/>
              </a:rPr>
              <a:t>Click to edit the outline text format</a:t>
            </a:r>
          </a:p>
          <a:p>
            <a:pPr marL="864000" lvl="1" indent="-324000">
              <a:lnSpc>
                <a:spcPct val="90000"/>
              </a:lnSpc>
              <a:spcBef>
                <a:spcPts val="1134"/>
              </a:spcBef>
              <a:buClr>
                <a:srgbClr val="000000"/>
              </a:buClr>
              <a:buSzPct val="75000"/>
              <a:buFont typeface="Symbol" charset="2"/>
              <a:buChar char=""/>
            </a:pPr>
            <a:r>
              <a:rPr lang="fr-FR" sz="2000" b="0" strike="noStrike" spc="-1">
                <a:solidFill>
                  <a:schemeClr val="dk1"/>
                </a:solidFill>
                <a:latin typeface="Arial"/>
              </a:rPr>
              <a:t>Second Outline Level</a:t>
            </a:r>
          </a:p>
          <a:p>
            <a:pPr marL="1296000" lvl="2" indent="-288000">
              <a:lnSpc>
                <a:spcPct val="90000"/>
              </a:lnSpc>
              <a:spcBef>
                <a:spcPts val="850"/>
              </a:spcBef>
              <a:buClr>
                <a:srgbClr val="000000"/>
              </a:buClr>
              <a:buSzPct val="45000"/>
              <a:buFont typeface="Wingdings" charset="2"/>
              <a:buChar char=""/>
            </a:pPr>
            <a:r>
              <a:rPr lang="fr-FR" sz="1800" b="0" strike="noStrike" spc="-1">
                <a:solidFill>
                  <a:schemeClr val="dk1"/>
                </a:solidFill>
                <a:latin typeface="Arial"/>
              </a:rPr>
              <a:t>Third Outline Level</a:t>
            </a:r>
          </a:p>
          <a:p>
            <a:pPr marL="1728000" lvl="3" indent="-216000">
              <a:lnSpc>
                <a:spcPct val="90000"/>
              </a:lnSpc>
              <a:spcBef>
                <a:spcPts val="567"/>
              </a:spcBef>
              <a:buClr>
                <a:srgbClr val="000000"/>
              </a:buClr>
              <a:buSzPct val="75000"/>
              <a:buFont typeface="Symbol" charset="2"/>
              <a:buChar char=""/>
            </a:pPr>
            <a:r>
              <a:rPr lang="fr-FR" sz="1800" b="0" strike="noStrike" spc="-1">
                <a:solidFill>
                  <a:schemeClr val="dk1"/>
                </a:solidFill>
                <a:latin typeface="Arial"/>
              </a:rPr>
              <a:t>Fourth Outline Level</a:t>
            </a:r>
          </a:p>
          <a:p>
            <a:pPr marL="2160000" lvl="4" indent="-216000">
              <a:lnSpc>
                <a:spcPct val="90000"/>
              </a:lnSpc>
              <a:spcBef>
                <a:spcPts val="283"/>
              </a:spcBef>
              <a:buClr>
                <a:srgbClr val="000000"/>
              </a:buClr>
              <a:buSzPct val="45000"/>
              <a:buFont typeface="Wingdings" charset="2"/>
              <a:buChar char=""/>
            </a:pPr>
            <a:r>
              <a:rPr lang="fr-FR" sz="2000" b="0" strike="noStrike" spc="-1">
                <a:solidFill>
                  <a:schemeClr val="dk1"/>
                </a:solidFill>
                <a:latin typeface="Arial"/>
              </a:rPr>
              <a:t>Fifth Outline Level</a:t>
            </a:r>
          </a:p>
          <a:p>
            <a:pPr marL="2592000" lvl="5" indent="-216000">
              <a:lnSpc>
                <a:spcPct val="90000"/>
              </a:lnSpc>
              <a:spcBef>
                <a:spcPts val="283"/>
              </a:spcBef>
              <a:buClr>
                <a:srgbClr val="000000"/>
              </a:buClr>
              <a:buSzPct val="45000"/>
              <a:buFont typeface="Wingdings" charset="2"/>
              <a:buChar char=""/>
            </a:pPr>
            <a:r>
              <a:rPr lang="fr-FR" sz="2000" b="0" strike="noStrike" spc="-1">
                <a:solidFill>
                  <a:schemeClr val="dk1"/>
                </a:solidFill>
                <a:latin typeface="Arial"/>
              </a:rPr>
              <a:t>Sixth Outline Level</a:t>
            </a:r>
          </a:p>
          <a:p>
            <a:pPr marL="3024000" lvl="6" indent="-216000">
              <a:lnSpc>
                <a:spcPct val="90000"/>
              </a:lnSpc>
              <a:spcBef>
                <a:spcPts val="283"/>
              </a:spcBef>
              <a:buClr>
                <a:srgbClr val="000000"/>
              </a:buClr>
              <a:buSzPct val="45000"/>
              <a:buFont typeface="Wingdings" charset="2"/>
              <a:buChar char=""/>
            </a:pPr>
            <a:r>
              <a:rPr lang="fr-FR" sz="2000" b="0" strike="noStrike" spc="-1">
                <a:solidFill>
                  <a:schemeClr val="dk1"/>
                </a:solidFill>
                <a:latin typeface="Arial"/>
              </a:rPr>
              <a:t>Seventh Outline Level</a:t>
            </a:r>
          </a:p>
        </p:txBody>
      </p:sp>
    </p:spTree>
  </p:cSld>
  <p:clrMap bg1="lt1" tx1="dk1" bg2="lt2" tx2="dk2" accent1="accent1" accent2="accent2" accent3="accent3" accent4="accent4" accent5="accent5" accent6="accent6" hlink="hlink" folHlink="folHlink"/>
  <p:sldLayoutIdLst>
    <p:sldLayoutId id="2147483649" r:id="rId1"/>
    <p:sldLayoutId id="2147483687" r:id="rId2"/>
    <p:sldLayoutId id="2147483688" r:id="rId3"/>
    <p:sldLayoutId id="2147483689" r:id="rId4"/>
  </p:sldLayoutIdLst>
  <p:hf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3.xml"/><Relationship Id="rId5" Type="http://schemas.openxmlformats.org/officeDocument/2006/relationships/image" Target="../media/image6.jpeg"/><Relationship Id="rId4" Type="http://schemas.openxmlformats.org/officeDocument/2006/relationships/image" Target="../media/image5.svg"/></Relationships>
</file>

<file path=ppt/slides/_rels/slide2.xml.rels><?xml version="1.0" encoding="UTF-8" standalone="yes"?>
<Relationships xmlns="http://schemas.openxmlformats.org/package/2006/relationships"><Relationship Id="rId3" Type="http://schemas.openxmlformats.org/officeDocument/2006/relationships/image" Target="../media/image8.gif"/><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image" Target="../media/image9.jpg"/><Relationship Id="rId1" Type="http://schemas.openxmlformats.org/officeDocument/2006/relationships/slideLayout" Target="../slideLayouts/slideLayout2.xml"/><Relationship Id="rId5" Type="http://schemas.openxmlformats.org/officeDocument/2006/relationships/image" Target="../media/image12.png"/><Relationship Id="rId4" Type="http://schemas.openxmlformats.org/officeDocument/2006/relationships/image" Target="../media/image11.jpg"/></Relationships>
</file>

<file path=ppt/slides/_rels/slide4.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chart" Target="../charts/chart1.xml"/><Relationship Id="rId7"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2.xml"/><Relationship Id="rId6" Type="http://schemas.openxmlformats.org/officeDocument/2006/relationships/chart" Target="../charts/chart4.xml"/><Relationship Id="rId5" Type="http://schemas.openxmlformats.org/officeDocument/2006/relationships/chart" Target="../charts/chart3.xml"/><Relationship Id="rId10" Type="http://schemas.openxmlformats.org/officeDocument/2006/relationships/image" Target="../media/image17.svg"/><Relationship Id="rId4" Type="http://schemas.openxmlformats.org/officeDocument/2006/relationships/chart" Target="../charts/chart2.xml"/><Relationship Id="rId9" Type="http://schemas.openxmlformats.org/officeDocument/2006/relationships/image" Target="../media/image16.png"/></Relationships>
</file>

<file path=ppt/slides/_rels/slide5.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jpeg"/><Relationship Id="rId1" Type="http://schemas.openxmlformats.org/officeDocument/2006/relationships/slideLayout" Target="../slideLayouts/slideLayout2.xml"/><Relationship Id="rId6" Type="http://schemas.openxmlformats.org/officeDocument/2006/relationships/image" Target="../media/image22.svg"/><Relationship Id="rId5" Type="http://schemas.openxmlformats.org/officeDocument/2006/relationships/image" Target="../media/image21.png"/><Relationship Id="rId4" Type="http://schemas.openxmlformats.org/officeDocument/2006/relationships/image" Target="../media/image20.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image" Target="../media/image23.png"/><Relationship Id="rId7" Type="http://schemas.openxmlformats.org/officeDocument/2006/relationships/image" Target="../media/image27.jpeg"/><Relationship Id="rId2" Type="http://schemas.openxmlformats.org/officeDocument/2006/relationships/image" Target="../media/image13.png"/><Relationship Id="rId1" Type="http://schemas.openxmlformats.org/officeDocument/2006/relationships/slideLayout" Target="../slideLayouts/slideLayout2.xml"/><Relationship Id="rId6" Type="http://schemas.openxmlformats.org/officeDocument/2006/relationships/image" Target="../media/image26.jpg"/><Relationship Id="rId5" Type="http://schemas.openxmlformats.org/officeDocument/2006/relationships/image" Target="../media/image25.png"/><Relationship Id="rId4" Type="http://schemas.openxmlformats.org/officeDocument/2006/relationships/image" Target="../media/image24.png"/></Relationships>
</file>

<file path=ppt/slides/_rels/slide8.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2.xml"/><Relationship Id="rId5" Type="http://schemas.openxmlformats.org/officeDocument/2006/relationships/image" Target="../media/image12.png"/><Relationship Id="rId4" Type="http://schemas.openxmlformats.org/officeDocument/2006/relationships/image" Target="../media/image30.jpeg"/></Relationships>
</file>

<file path=ppt/slides/_rels/slide9.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image" Target="../media/image31.png"/><Relationship Id="rId1" Type="http://schemas.openxmlformats.org/officeDocument/2006/relationships/slideLayout" Target="../slideLayouts/slideLayout2.xml"/><Relationship Id="rId4" Type="http://schemas.openxmlformats.org/officeDocument/2006/relationships/image" Target="../media/image33.gif"/></Relationships>
</file>

<file path=ppt/slides/_rels/slide10.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37.jpg"/><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8.png"/><Relationship Id="rId1" Type="http://schemas.openxmlformats.org/officeDocument/2006/relationships/slideLayout" Target="../slideLayouts/slideLayout2.xml"/><Relationship Id="rId4" Type="http://schemas.openxmlformats.org/officeDocument/2006/relationships/image" Target="../media/image40.svg"/></Relationships>
</file>

<file path=ppt/slides/_rels/slide13.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41.png"/><Relationship Id="rId1" Type="http://schemas.openxmlformats.org/officeDocument/2006/relationships/slideLayout" Target="../slideLayouts/slideLayout2.xml"/><Relationship Id="rId4" Type="http://schemas.openxmlformats.org/officeDocument/2006/relationships/image" Target="../media/image43.png"/></Relationships>
</file>

<file path=ppt/slides/_rels/slide14.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44.png"/><Relationship Id="rId1" Type="http://schemas.openxmlformats.org/officeDocument/2006/relationships/slideLayout" Target="../slideLayouts/slideLayout2.xml"/><Relationship Id="rId4" Type="http://schemas.openxmlformats.org/officeDocument/2006/relationships/image" Target="../media/image46.png"/></Relationships>
</file>

<file path=ppt/slides/_rels/slide15.xml.rels><?xml version="1.0" encoding="UTF-8" standalone="yes"?>
<Relationships xmlns="http://schemas.openxmlformats.org/package/2006/relationships"><Relationship Id="rId8" Type="http://schemas.openxmlformats.org/officeDocument/2006/relationships/image" Target="../media/image53.png"/><Relationship Id="rId3" Type="http://schemas.openxmlformats.org/officeDocument/2006/relationships/image" Target="../media/image48.png"/><Relationship Id="rId7" Type="http://schemas.openxmlformats.org/officeDocument/2006/relationships/image" Target="../media/image52.png"/><Relationship Id="rId2" Type="http://schemas.openxmlformats.org/officeDocument/2006/relationships/image" Target="../media/image47.png"/><Relationship Id="rId1" Type="http://schemas.openxmlformats.org/officeDocument/2006/relationships/slideLayout" Target="../slideLayouts/slideLayout2.xml"/><Relationship Id="rId6" Type="http://schemas.openxmlformats.org/officeDocument/2006/relationships/image" Target="../media/image51.png"/><Relationship Id="rId5" Type="http://schemas.openxmlformats.org/officeDocument/2006/relationships/image" Target="../media/image50.png"/><Relationship Id="rId10" Type="http://schemas.openxmlformats.org/officeDocument/2006/relationships/image" Target="../media/image55.png"/><Relationship Id="rId4" Type="http://schemas.openxmlformats.org/officeDocument/2006/relationships/image" Target="../media/image49.png"/><Relationship Id="rId9" Type="http://schemas.openxmlformats.org/officeDocument/2006/relationships/image" Target="../media/image54.png"/></Relationships>
</file>

<file path=ppt/slides/_rels/slide16.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image" Target="../media/image56.png"/><Relationship Id="rId1" Type="http://schemas.openxmlformats.org/officeDocument/2006/relationships/slideLayout" Target="../slideLayouts/slideLayout4.xml"/><Relationship Id="rId4" Type="http://schemas.openxmlformats.org/officeDocument/2006/relationships/image" Target="../media/image58.png"/></Relationships>
</file>

<file path=ppt/slides/_rels/slide17.xml.rels><?xml version="1.0" encoding="UTF-8" standalone="yes"?>
<Relationships xmlns="http://schemas.openxmlformats.org/package/2006/relationships"><Relationship Id="rId8" Type="http://schemas.openxmlformats.org/officeDocument/2006/relationships/image" Target="../media/image64.png"/><Relationship Id="rId3" Type="http://schemas.openxmlformats.org/officeDocument/2006/relationships/image" Target="../media/image55.png"/><Relationship Id="rId7" Type="http://schemas.openxmlformats.org/officeDocument/2006/relationships/image" Target="../media/image63.png"/><Relationship Id="rId2" Type="http://schemas.openxmlformats.org/officeDocument/2006/relationships/image" Target="../media/image59.png"/><Relationship Id="rId1" Type="http://schemas.openxmlformats.org/officeDocument/2006/relationships/slideLayout" Target="../slideLayouts/slideLayout2.xml"/><Relationship Id="rId6" Type="http://schemas.openxmlformats.org/officeDocument/2006/relationships/image" Target="../media/image62.png"/><Relationship Id="rId5" Type="http://schemas.openxmlformats.org/officeDocument/2006/relationships/image" Target="../media/image61.png"/><Relationship Id="rId4" Type="http://schemas.openxmlformats.org/officeDocument/2006/relationships/image" Target="../media/image60.png"/><Relationship Id="rId9" Type="http://schemas.openxmlformats.org/officeDocument/2006/relationships/image" Target="../media/image65.png"/></Relationships>
</file>

<file path=ppt/slides/_rels/slide18.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image" Target="../media/image66.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68.jpeg"/><Relationship Id="rId2" Type="http://schemas.openxmlformats.org/officeDocument/2006/relationships/image" Target="../media/image67.jpeg"/><Relationship Id="rId1" Type="http://schemas.openxmlformats.org/officeDocument/2006/relationships/slideLayout" Target="../slideLayouts/slideLayout2.xml"/><Relationship Id="rId4" Type="http://schemas.openxmlformats.org/officeDocument/2006/relationships/image" Target="../media/image69.jpe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71.jpeg"/><Relationship Id="rId2" Type="http://schemas.openxmlformats.org/officeDocument/2006/relationships/image" Target="../media/image70.png"/><Relationship Id="rId1" Type="http://schemas.openxmlformats.org/officeDocument/2006/relationships/slideLayout" Target="../slideLayouts/slideLayout2.xml"/><Relationship Id="rId5" Type="http://schemas.openxmlformats.org/officeDocument/2006/relationships/image" Target="../media/image73.png"/><Relationship Id="rId4" Type="http://schemas.openxmlformats.org/officeDocument/2006/relationships/image" Target="../media/image72.jpeg"/></Relationships>
</file>

<file path=ppt/slides/_rels/slide22.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image" Target="../media/image74.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77.png"/><Relationship Id="rId2" Type="http://schemas.openxmlformats.org/officeDocument/2006/relationships/image" Target="../media/image76.png"/><Relationship Id="rId1" Type="http://schemas.openxmlformats.org/officeDocument/2006/relationships/slideLayout" Target="../slideLayouts/slideLayout2.xml"/><Relationship Id="rId5" Type="http://schemas.openxmlformats.org/officeDocument/2006/relationships/image" Target="../media/image79.png"/><Relationship Id="rId4" Type="http://schemas.openxmlformats.org/officeDocument/2006/relationships/image" Target="../media/image78.png"/></Relationships>
</file>

<file path=ppt/slides/_rels/slide24.xml.rels><?xml version="1.0" encoding="UTF-8" standalone="yes"?>
<Relationships xmlns="http://schemas.openxmlformats.org/package/2006/relationships"><Relationship Id="rId3" Type="http://schemas.openxmlformats.org/officeDocument/2006/relationships/chart" Target="../charts/chart6.xml"/><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8" Type="http://schemas.openxmlformats.org/officeDocument/2006/relationships/image" Target="../media/image80.png"/><Relationship Id="rId3" Type="http://schemas.openxmlformats.org/officeDocument/2006/relationships/chart" Target="../charts/chart8.xml"/><Relationship Id="rId7" Type="http://schemas.openxmlformats.org/officeDocument/2006/relationships/chart" Target="../charts/chart12.xml"/><Relationship Id="rId2" Type="http://schemas.openxmlformats.org/officeDocument/2006/relationships/chart" Target="../charts/chart7.xml"/><Relationship Id="rId1" Type="http://schemas.openxmlformats.org/officeDocument/2006/relationships/slideLayout" Target="../slideLayouts/slideLayout2.xml"/><Relationship Id="rId6" Type="http://schemas.openxmlformats.org/officeDocument/2006/relationships/chart" Target="../charts/chart11.xml"/><Relationship Id="rId5" Type="http://schemas.openxmlformats.org/officeDocument/2006/relationships/chart" Target="../charts/chart10.xml"/><Relationship Id="rId10" Type="http://schemas.openxmlformats.org/officeDocument/2006/relationships/image" Target="../media/image82.png"/><Relationship Id="rId4" Type="http://schemas.openxmlformats.org/officeDocument/2006/relationships/chart" Target="../charts/chart9.xml"/><Relationship Id="rId9" Type="http://schemas.openxmlformats.org/officeDocument/2006/relationships/image" Target="../media/image81.png"/></Relationships>
</file>

<file path=ppt/slides/_rels/slide26.xml.rels><?xml version="1.0" encoding="UTF-8" standalone="yes"?>
<Relationships xmlns="http://schemas.openxmlformats.org/package/2006/relationships"><Relationship Id="rId3" Type="http://schemas.openxmlformats.org/officeDocument/2006/relationships/image" Target="../media/image83.png"/><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84.jpeg"/><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openxmlformats.org/officeDocument/2006/relationships/image" Target="../media/image85.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0" name="Rectangle 5"/>
          <p:cNvSpPr/>
          <p:nvPr/>
        </p:nvSpPr>
        <p:spPr>
          <a:xfrm>
            <a:off x="-10080" y="-315360"/>
            <a:ext cx="12183840" cy="5536440"/>
          </a:xfrm>
          <a:prstGeom prst="rect">
            <a:avLst/>
          </a:prstGeom>
          <a:solidFill>
            <a:schemeClr val="accent1"/>
          </a:solidFill>
          <a:ln w="25560">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a:lnSpc>
                <a:spcPct val="100000"/>
              </a:lnSpc>
            </a:pPr>
            <a:endParaRPr lang="fr-FR" sz="1800" b="0" strike="noStrike" spc="-1">
              <a:solidFill>
                <a:schemeClr val="lt1"/>
              </a:solidFill>
              <a:latin typeface="Arial"/>
              <a:ea typeface="DejaVu Sans"/>
            </a:endParaRPr>
          </a:p>
        </p:txBody>
      </p:sp>
      <p:sp>
        <p:nvSpPr>
          <p:cNvPr id="211" name="TextBox 16"/>
          <p:cNvSpPr/>
          <p:nvPr/>
        </p:nvSpPr>
        <p:spPr>
          <a:xfrm>
            <a:off x="6094080" y="4212561"/>
            <a:ext cx="4092120" cy="276999"/>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b">
            <a:spAutoFit/>
          </a:bodyPr>
          <a:lstStyle/>
          <a:p>
            <a:pPr defTabSz="609480">
              <a:lnSpc>
                <a:spcPct val="100000"/>
              </a:lnSpc>
            </a:pPr>
            <a:r>
              <a:rPr lang="en-GB" spc="-1" dirty="0">
                <a:solidFill>
                  <a:srgbClr val="FFFFFF"/>
                </a:solidFill>
                <a:latin typeface="Calibri"/>
                <a:ea typeface="DejaVu Sans"/>
              </a:rPr>
              <a:t>Cristina Gonzalez Torres</a:t>
            </a:r>
            <a:endParaRPr lang="fr-FR" sz="1800" b="0" strike="noStrike" spc="-1" dirty="0">
              <a:solidFill>
                <a:srgbClr val="000000"/>
              </a:solidFill>
              <a:latin typeface="Arial"/>
            </a:endParaRPr>
          </a:p>
        </p:txBody>
      </p:sp>
      <p:sp>
        <p:nvSpPr>
          <p:cNvPr id="212" name="TextBox 17"/>
          <p:cNvSpPr/>
          <p:nvPr/>
        </p:nvSpPr>
        <p:spPr>
          <a:xfrm>
            <a:off x="6094080" y="4563360"/>
            <a:ext cx="4092120" cy="553998"/>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t">
            <a:spAutoFit/>
          </a:bodyPr>
          <a:lstStyle/>
          <a:p>
            <a:r>
              <a:rPr lang="en-US" dirty="0">
                <a:solidFill>
                  <a:schemeClr val="bg1"/>
                </a:solidFill>
              </a:rPr>
              <a:t>IWAA 2026 - KEK, Tsukuba, Japan</a:t>
            </a:r>
          </a:p>
          <a:p>
            <a:r>
              <a:rPr lang="en-US" dirty="0">
                <a:solidFill>
                  <a:schemeClr val="bg1"/>
                </a:solidFill>
              </a:rPr>
              <a:t>Wednesday, October 7, 2026</a:t>
            </a:r>
          </a:p>
        </p:txBody>
      </p:sp>
      <p:sp>
        <p:nvSpPr>
          <p:cNvPr id="213" name="Rectangle 12"/>
          <p:cNvSpPr/>
          <p:nvPr/>
        </p:nvSpPr>
        <p:spPr>
          <a:xfrm>
            <a:off x="6112080" y="3697200"/>
            <a:ext cx="3401280" cy="135720"/>
          </a:xfrm>
          <a:prstGeom prst="rect">
            <a:avLst/>
          </a:prstGeom>
          <a:solidFill>
            <a:schemeClr val="accent2"/>
          </a:solidFill>
          <a:ln w="25560">
            <a:noFill/>
          </a:ln>
        </p:spPr>
        <p:style>
          <a:lnRef idx="0">
            <a:scrgbClr r="0" g="0" b="0"/>
          </a:lnRef>
          <a:fillRef idx="0">
            <a:scrgbClr r="0" g="0" b="0"/>
          </a:fillRef>
          <a:effectRef idx="0">
            <a:scrgbClr r="0" g="0" b="0"/>
          </a:effectRef>
          <a:fontRef idx="minor"/>
        </p:style>
        <p:txBody>
          <a:bodyPr lIns="0" tIns="0" rIns="0" bIns="0" anchor="ctr">
            <a:noAutofit/>
          </a:bodyPr>
          <a:lstStyle/>
          <a:p>
            <a:pPr>
              <a:lnSpc>
                <a:spcPct val="100000"/>
              </a:lnSpc>
            </a:pPr>
            <a:endParaRPr lang="en-US" sz="1870" b="0" strike="noStrike" spc="-1">
              <a:solidFill>
                <a:schemeClr val="dk1"/>
              </a:solidFill>
              <a:latin typeface="Arial"/>
              <a:ea typeface="DejaVu Sans"/>
            </a:endParaRPr>
          </a:p>
        </p:txBody>
      </p:sp>
      <p:sp>
        <p:nvSpPr>
          <p:cNvPr id="214" name="TextBox 34"/>
          <p:cNvSpPr/>
          <p:nvPr/>
        </p:nvSpPr>
        <p:spPr>
          <a:xfrm>
            <a:off x="6110280" y="1080720"/>
            <a:ext cx="6063480" cy="244404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b">
            <a:noAutofit/>
          </a:bodyPr>
          <a:lstStyle/>
          <a:p>
            <a:pPr defTabSz="609480">
              <a:lnSpc>
                <a:spcPct val="100000"/>
              </a:lnSpc>
            </a:pPr>
            <a:endParaRPr lang="fr-FR" sz="3600" b="0" strike="noStrike" spc="-1" dirty="0">
              <a:solidFill>
                <a:srgbClr val="000000"/>
              </a:solidFill>
              <a:latin typeface="Arial"/>
            </a:endParaRPr>
          </a:p>
          <a:p>
            <a:pPr defTabSz="609480">
              <a:lnSpc>
                <a:spcPct val="100000"/>
              </a:lnSpc>
            </a:pPr>
            <a:endParaRPr lang="fr-FR" sz="2400" b="0" strike="noStrike" spc="-1" dirty="0">
              <a:solidFill>
                <a:srgbClr val="000000"/>
              </a:solidFill>
              <a:latin typeface="Arial"/>
            </a:endParaRPr>
          </a:p>
          <a:p>
            <a:pPr defTabSz="609480">
              <a:lnSpc>
                <a:spcPct val="100000"/>
              </a:lnSpc>
            </a:pPr>
            <a:endParaRPr lang="fr-FR" sz="3200" b="0" strike="noStrike" spc="-1" dirty="0">
              <a:solidFill>
                <a:srgbClr val="000000"/>
              </a:solidFill>
              <a:latin typeface="Arial"/>
            </a:endParaRPr>
          </a:p>
          <a:p>
            <a:pPr defTabSz="609480">
              <a:lnSpc>
                <a:spcPct val="100000"/>
              </a:lnSpc>
            </a:pPr>
            <a:r>
              <a:rPr lang="fr-FR" sz="3200" spc="-1" dirty="0">
                <a:solidFill>
                  <a:schemeClr val="lt1"/>
                </a:solidFill>
                <a:latin typeface="Calibri"/>
                <a:ea typeface="DejaVu Sans"/>
              </a:rPr>
              <a:t>New Beam Line </a:t>
            </a:r>
            <a:r>
              <a:rPr lang="fr-FR" sz="3200" spc="-1" dirty="0" err="1">
                <a:solidFill>
                  <a:schemeClr val="lt1"/>
                </a:solidFill>
                <a:latin typeface="Calibri"/>
                <a:ea typeface="DejaVu Sans"/>
              </a:rPr>
              <a:t>Measurement</a:t>
            </a:r>
            <a:r>
              <a:rPr lang="fr-FR" sz="3200" spc="-1" dirty="0">
                <a:solidFill>
                  <a:schemeClr val="lt1"/>
                </a:solidFill>
                <a:latin typeface="Calibri"/>
                <a:ea typeface="DejaVu Sans"/>
              </a:rPr>
              <a:t> Campaign at the ESRF</a:t>
            </a:r>
            <a:endParaRPr lang="fr-FR" sz="3200" b="0" strike="noStrike" spc="-1" dirty="0">
              <a:solidFill>
                <a:srgbClr val="000000"/>
              </a:solidFill>
              <a:latin typeface="Arial"/>
            </a:endParaRPr>
          </a:p>
        </p:txBody>
      </p:sp>
      <p:pic>
        <p:nvPicPr>
          <p:cNvPr id="215" name="Graphic 7"/>
          <p:cNvPicPr/>
          <p:nvPr/>
        </p:nvPicPr>
        <p:blipFill>
          <a:blip r:embed="rId3">
            <a:extLst>
              <a:ext uri="{96DAC541-7B7A-43D3-8B79-37D633B846F1}">
                <asvg:svgBlip xmlns:asvg="http://schemas.microsoft.com/office/drawing/2016/SVG/main" r:embed="rId4"/>
              </a:ext>
            </a:extLst>
          </a:blip>
          <a:stretch/>
        </p:blipFill>
        <p:spPr>
          <a:xfrm>
            <a:off x="8544240" y="284400"/>
            <a:ext cx="631800" cy="790200"/>
          </a:xfrm>
          <a:prstGeom prst="rect">
            <a:avLst/>
          </a:prstGeom>
          <a:ln w="0">
            <a:noFill/>
          </a:ln>
        </p:spPr>
      </p:pic>
      <p:sp>
        <p:nvSpPr>
          <p:cNvPr id="216" name="PlaceHolder 1"/>
          <p:cNvSpPr>
            <a:spLocks noGrp="1"/>
          </p:cNvSpPr>
          <p:nvPr>
            <p:ph type="ftr" idx="63"/>
          </p:nvPr>
        </p:nvSpPr>
        <p:spPr>
          <a:xfrm>
            <a:off x="959400" y="6483240"/>
            <a:ext cx="8148240" cy="200520"/>
          </a:xfrm>
          <a:prstGeom prst="rect">
            <a:avLst/>
          </a:prstGeom>
          <a:noFill/>
          <a:ln w="0">
            <a:noFill/>
          </a:ln>
        </p:spPr>
        <p:txBody>
          <a:bodyPr lIns="0" tIns="0" rIns="0" bIns="0" anchor="b">
            <a:noAutofit/>
          </a:bodyPr>
          <a:lstStyle>
            <a:lvl1pPr indent="0" defTabSz="914400">
              <a:lnSpc>
                <a:spcPct val="100000"/>
              </a:lnSpc>
              <a:buNone/>
              <a:tabLst>
                <a:tab pos="0" algn="l"/>
              </a:tabLst>
              <a:defRPr lang="en-US" sz="800" b="1" strike="noStrike" spc="-1">
                <a:solidFill>
                  <a:schemeClr val="dk2"/>
                </a:solidFill>
                <a:latin typeface="Arial"/>
              </a:defRPr>
            </a:lvl1pPr>
          </a:lstStyle>
          <a:p>
            <a:pPr indent="0" defTabSz="914400">
              <a:lnSpc>
                <a:spcPct val="100000"/>
              </a:lnSpc>
              <a:buNone/>
              <a:tabLst>
                <a:tab pos="0" algn="l"/>
              </a:tabLst>
            </a:pPr>
            <a:r>
              <a:rPr lang="en-US" sz="800" b="1" strike="noStrike" spc="-1" dirty="0">
                <a:solidFill>
                  <a:schemeClr val="dk2"/>
                </a:solidFill>
                <a:latin typeface="Arial"/>
              </a:rPr>
              <a:t>IWAA2026| </a:t>
            </a:r>
            <a:r>
              <a:rPr lang="en-US" dirty="0"/>
              <a:t>2026/10/07</a:t>
            </a:r>
            <a:r>
              <a:rPr lang="en-US" sz="800" b="1" strike="noStrike" spc="-1" dirty="0">
                <a:solidFill>
                  <a:schemeClr val="dk2"/>
                </a:solidFill>
                <a:latin typeface="Arial"/>
              </a:rPr>
              <a:t> | Cristina Gonzalez Torres</a:t>
            </a:r>
            <a:endParaRPr lang="fr-FR" sz="800" b="0" strike="noStrike" spc="-1" dirty="0">
              <a:solidFill>
                <a:srgbClr val="000000"/>
              </a:solidFill>
              <a:latin typeface="Times New Roman"/>
            </a:endParaRPr>
          </a:p>
        </p:txBody>
      </p:sp>
      <p:sp>
        <p:nvSpPr>
          <p:cNvPr id="217" name="PlaceHolder 2"/>
          <p:cNvSpPr>
            <a:spLocks noGrp="1"/>
          </p:cNvSpPr>
          <p:nvPr>
            <p:ph type="sldNum" idx="64"/>
          </p:nvPr>
        </p:nvSpPr>
        <p:spPr>
          <a:xfrm>
            <a:off x="239400" y="6483600"/>
            <a:ext cx="539640" cy="200520"/>
          </a:xfrm>
          <a:prstGeom prst="rect">
            <a:avLst/>
          </a:prstGeom>
          <a:noFill/>
          <a:ln w="0">
            <a:noFill/>
          </a:ln>
        </p:spPr>
        <p:txBody>
          <a:bodyPr lIns="0" tIns="0" rIns="0" bIns="0" anchor="b">
            <a:noAutofit/>
          </a:bodyPr>
          <a:lstStyle>
            <a:lvl1pPr indent="0" defTabSz="914400">
              <a:lnSpc>
                <a:spcPct val="100000"/>
              </a:lnSpc>
              <a:buNone/>
              <a:tabLst>
                <a:tab pos="0" algn="l"/>
              </a:tabLst>
              <a:defRPr lang="fr-FR" sz="800" b="1" strike="noStrike" spc="-1">
                <a:solidFill>
                  <a:schemeClr val="dk2"/>
                </a:solidFill>
                <a:latin typeface="Arial"/>
              </a:defRPr>
            </a:lvl1pPr>
          </a:lstStyle>
          <a:p>
            <a:pPr indent="0" defTabSz="914400">
              <a:lnSpc>
                <a:spcPct val="100000"/>
              </a:lnSpc>
              <a:buNone/>
              <a:tabLst>
                <a:tab pos="0" algn="l"/>
              </a:tabLst>
            </a:pPr>
            <a:r>
              <a:rPr lang="fr-FR" sz="800" b="1" strike="noStrike" spc="-1">
                <a:solidFill>
                  <a:schemeClr val="dk2"/>
                </a:solidFill>
                <a:latin typeface="Arial"/>
              </a:rPr>
              <a:t>Page </a:t>
            </a:r>
            <a:fld id="{20635153-0EDE-4376-ADF5-E49F962269B2}" type="slidenum">
              <a:rPr lang="fr-FR" sz="800" b="1" strike="noStrike" spc="-1">
                <a:solidFill>
                  <a:schemeClr val="dk2"/>
                </a:solidFill>
                <a:latin typeface="Arial"/>
              </a:rPr>
              <a:t>1</a:t>
            </a:fld>
            <a:endParaRPr lang="fr-FR" sz="800" b="0" strike="noStrike" spc="-1">
              <a:solidFill>
                <a:srgbClr val="000000"/>
              </a:solidFill>
              <a:latin typeface="Times New Roman"/>
            </a:endParaRPr>
          </a:p>
        </p:txBody>
      </p:sp>
      <p:sp>
        <p:nvSpPr>
          <p:cNvPr id="218" name="Picture 30"/>
          <p:cNvSpPr/>
          <p:nvPr/>
        </p:nvSpPr>
        <p:spPr>
          <a:xfrm>
            <a:off x="512280" y="332640"/>
            <a:ext cx="4791600" cy="6025680"/>
          </a:xfrm>
          <a:custGeom>
            <a:avLst/>
            <a:gdLst>
              <a:gd name="textAreaLeft" fmla="*/ 0 w 4791600"/>
              <a:gd name="textAreaRight" fmla="*/ 4799880 w 4791600"/>
              <a:gd name="textAreaTop" fmla="*/ 0 h 6025680"/>
              <a:gd name="textAreaBottom" fmla="*/ 6033960 h 6025680"/>
            </a:gdLst>
            <a:ahLst/>
            <a:cxnLst/>
            <a:rect l="textAreaLeft" t="textAreaTop" r="textAreaRight" b="textAreaBottom"/>
            <a:pathLst>
              <a:path w="3600000" h="4525543">
                <a:moveTo>
                  <a:pt x="0" y="0"/>
                </a:moveTo>
                <a:lnTo>
                  <a:pt x="3600000" y="0"/>
                </a:lnTo>
                <a:lnTo>
                  <a:pt x="3600000" y="4525543"/>
                </a:lnTo>
                <a:lnTo>
                  <a:pt x="0" y="4525543"/>
                </a:lnTo>
                <a:close/>
              </a:path>
            </a:pathLst>
          </a:custGeom>
          <a:blipFill rotWithShape="0">
            <a:blip r:embed="rId5"/>
            <a:srcRect/>
            <a:stretch/>
          </a:blipFill>
          <a:ln w="0">
            <a:noFill/>
          </a:ln>
        </p:spPr>
        <p:style>
          <a:lnRef idx="0">
            <a:scrgbClr r="0" g="0" b="0"/>
          </a:lnRef>
          <a:fillRef idx="0">
            <a:scrgbClr r="0" g="0" b="0"/>
          </a:fillRef>
          <a:effectRef idx="0">
            <a:scrgbClr r="0" g="0" b="0"/>
          </a:effectRef>
          <a:fontRef idx="minor"/>
        </p:style>
        <p:txBody>
          <a:bodyPr lIns="90000" tIns="45000" rIns="90000" bIns="45000" anchor="t">
            <a:noAutofit/>
          </a:bodyPr>
          <a:lstStyle/>
          <a:p>
            <a:pPr>
              <a:lnSpc>
                <a:spcPct val="100000"/>
              </a:lnSpc>
            </a:pPr>
            <a:endParaRPr lang="fr-FR" sz="1800" b="0" strike="noStrike" spc="-1">
              <a:solidFill>
                <a:srgbClr val="000000"/>
              </a:solidFill>
              <a:latin typeface="Arial"/>
              <a:ea typeface="DejaVu Sans"/>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9E47C7E8-35CE-6191-727A-139AE6500F4D}"/>
              </a:ext>
            </a:extLst>
          </p:cNvPr>
          <p:cNvPicPr>
            <a:picLocks noChangeAspect="1"/>
          </p:cNvPicPr>
          <p:nvPr/>
        </p:nvPicPr>
        <p:blipFill>
          <a:blip r:embed="rId2"/>
          <a:stretch>
            <a:fillRect/>
          </a:stretch>
        </p:blipFill>
        <p:spPr>
          <a:xfrm>
            <a:off x="6152886" y="820156"/>
            <a:ext cx="5359663" cy="4755757"/>
          </a:xfrm>
          <a:prstGeom prst="rect">
            <a:avLst/>
          </a:prstGeom>
        </p:spPr>
      </p:pic>
      <p:pic>
        <p:nvPicPr>
          <p:cNvPr id="4" name="Picture 3" descr="synchrotron.gif">
            <a:extLst>
              <a:ext uri="{FF2B5EF4-FFF2-40B4-BE49-F238E27FC236}">
                <a16:creationId xmlns:a16="http://schemas.microsoft.com/office/drawing/2014/main" id="{8CB9CDD3-0B69-931E-41C6-9E368BA84E96}"/>
              </a:ext>
            </a:extLst>
          </p:cNvPr>
          <p:cNvPicPr>
            <a:picLocks noChangeAspect="1"/>
          </p:cNvPicPr>
          <p:nvPr/>
        </p:nvPicPr>
        <p:blipFill>
          <a:blip r:embed="rId3" cstate="print">
            <a:clrChange>
              <a:clrFrom>
                <a:srgbClr val="FFFFFF"/>
              </a:clrFrom>
              <a:clrTo>
                <a:srgbClr val="FFFFFF">
                  <a:alpha val="0"/>
                </a:srgbClr>
              </a:clrTo>
            </a:clrChange>
            <a:duotone>
              <a:schemeClr val="accent1">
                <a:shade val="45000"/>
                <a:satMod val="135000"/>
              </a:schemeClr>
              <a:prstClr val="white"/>
            </a:duotone>
          </a:blip>
          <a:stretch>
            <a:fillRect/>
          </a:stretch>
        </p:blipFill>
        <p:spPr>
          <a:xfrm>
            <a:off x="1037019" y="1839976"/>
            <a:ext cx="4403179" cy="2571769"/>
          </a:xfrm>
          <a:prstGeom prst="rect">
            <a:avLst/>
          </a:prstGeom>
        </p:spPr>
      </p:pic>
      <p:sp>
        <p:nvSpPr>
          <p:cNvPr id="15" name="Rectangle 156">
            <a:extLst>
              <a:ext uri="{FF2B5EF4-FFF2-40B4-BE49-F238E27FC236}">
                <a16:creationId xmlns:a16="http://schemas.microsoft.com/office/drawing/2014/main" id="{A4CCB06A-D459-832A-9A28-C648B1C7DC50}"/>
              </a:ext>
            </a:extLst>
          </p:cNvPr>
          <p:cNvSpPr/>
          <p:nvPr/>
        </p:nvSpPr>
        <p:spPr>
          <a:xfrm>
            <a:off x="1037019" y="831013"/>
            <a:ext cx="1394280" cy="923040"/>
          </a:xfrm>
          <a:prstGeom prst="rect">
            <a:avLst/>
          </a:prstGeom>
          <a:solidFill>
            <a:srgbClr val="002060"/>
          </a:solidFill>
          <a:ln w="12600">
            <a:solidFill>
              <a:srgbClr val="002060"/>
            </a:solidFill>
            <a:round/>
          </a:ln>
        </p:spPr>
        <p:style>
          <a:lnRef idx="0">
            <a:scrgbClr r="0" g="0" b="0"/>
          </a:lnRef>
          <a:fillRef idx="0">
            <a:scrgbClr r="0" g="0" b="0"/>
          </a:fillRef>
          <a:effectRef idx="0">
            <a:scrgbClr r="0" g="0" b="0"/>
          </a:effectRef>
          <a:fontRef idx="minor"/>
        </p:style>
        <p:txBody>
          <a:bodyPr lIns="0" tIns="0" rIns="0" bIns="0" anchor="ctr">
            <a:noAutofit/>
          </a:bodyPr>
          <a:lstStyle/>
          <a:p>
            <a:pPr>
              <a:lnSpc>
                <a:spcPct val="100000"/>
              </a:lnSpc>
            </a:pPr>
            <a:endParaRPr lang="en-US" sz="1400" b="1" strike="noStrike" spc="-1">
              <a:solidFill>
                <a:srgbClr val="FFFFFF"/>
              </a:solidFill>
              <a:latin typeface="Calibri"/>
              <a:ea typeface="DejaVu Sans"/>
            </a:endParaRPr>
          </a:p>
        </p:txBody>
      </p:sp>
      <p:sp>
        <p:nvSpPr>
          <p:cNvPr id="16" name="Rectangle 159">
            <a:extLst>
              <a:ext uri="{FF2B5EF4-FFF2-40B4-BE49-F238E27FC236}">
                <a16:creationId xmlns:a16="http://schemas.microsoft.com/office/drawing/2014/main" id="{B3BF1114-E2C7-3685-952C-6DAF0E215C41}"/>
              </a:ext>
            </a:extLst>
          </p:cNvPr>
          <p:cNvSpPr/>
          <p:nvPr/>
        </p:nvSpPr>
        <p:spPr>
          <a:xfrm>
            <a:off x="1073739" y="1320613"/>
            <a:ext cx="1343880" cy="252720"/>
          </a:xfrm>
          <a:prstGeom prst="rect">
            <a:avLst/>
          </a:prstGeom>
          <a:noFill/>
          <a:ln w="12600">
            <a:noFill/>
          </a:ln>
        </p:spPr>
        <p:style>
          <a:lnRef idx="0">
            <a:scrgbClr r="0" g="0" b="0"/>
          </a:lnRef>
          <a:fillRef idx="0">
            <a:scrgbClr r="0" g="0" b="0"/>
          </a:fillRef>
          <a:effectRef idx="0">
            <a:scrgbClr r="0" g="0" b="0"/>
          </a:effectRef>
          <a:fontRef idx="minor"/>
        </p:style>
        <p:txBody>
          <a:bodyPr lIns="0" tIns="0" rIns="0" bIns="0" anchor="t">
            <a:noAutofit/>
          </a:bodyPr>
          <a:lstStyle/>
          <a:p>
            <a:pPr algn="ctr" defTabSz="914400">
              <a:lnSpc>
                <a:spcPct val="100000"/>
              </a:lnSpc>
              <a:tabLst>
                <a:tab pos="0" algn="l"/>
              </a:tabLst>
            </a:pPr>
            <a:r>
              <a:rPr lang="en-US" sz="1400" b="1" strike="noStrike" spc="-1" dirty="0">
                <a:solidFill>
                  <a:srgbClr val="FFFFFF"/>
                </a:solidFill>
                <a:latin typeface="Calibri"/>
                <a:ea typeface="DejaVu Sans"/>
              </a:rPr>
              <a:t>Synchrotron</a:t>
            </a:r>
            <a:endParaRPr lang="fr-FR" sz="1400" b="0" strike="noStrike" spc="-1" dirty="0">
              <a:solidFill>
                <a:srgbClr val="000000"/>
              </a:solidFill>
              <a:latin typeface="Arial"/>
            </a:endParaRPr>
          </a:p>
        </p:txBody>
      </p:sp>
      <p:sp>
        <p:nvSpPr>
          <p:cNvPr id="17" name="Rectangle 160">
            <a:extLst>
              <a:ext uri="{FF2B5EF4-FFF2-40B4-BE49-F238E27FC236}">
                <a16:creationId xmlns:a16="http://schemas.microsoft.com/office/drawing/2014/main" id="{3A72E971-38AC-3D1A-B961-5A376140A06C}"/>
              </a:ext>
            </a:extLst>
          </p:cNvPr>
          <p:cNvSpPr/>
          <p:nvPr/>
        </p:nvSpPr>
        <p:spPr>
          <a:xfrm>
            <a:off x="1073739" y="942253"/>
            <a:ext cx="1343880" cy="345240"/>
          </a:xfrm>
          <a:prstGeom prst="rect">
            <a:avLst/>
          </a:prstGeom>
          <a:noFill/>
          <a:ln w="12600">
            <a:noFill/>
          </a:ln>
        </p:spPr>
        <p:style>
          <a:lnRef idx="0">
            <a:scrgbClr r="0" g="0" b="0"/>
          </a:lnRef>
          <a:fillRef idx="0">
            <a:scrgbClr r="0" g="0" b="0"/>
          </a:fillRef>
          <a:effectRef idx="0">
            <a:scrgbClr r="0" g="0" b="0"/>
          </a:effectRef>
          <a:fontRef idx="minor"/>
        </p:style>
        <p:txBody>
          <a:bodyPr lIns="0" tIns="0" rIns="0" bIns="0" anchor="ctr">
            <a:noAutofit/>
          </a:bodyPr>
          <a:lstStyle/>
          <a:p>
            <a:pPr algn="ctr" defTabSz="914400">
              <a:lnSpc>
                <a:spcPct val="100000"/>
              </a:lnSpc>
              <a:tabLst>
                <a:tab pos="0" algn="l"/>
              </a:tabLst>
            </a:pPr>
            <a:r>
              <a:rPr lang="en-US" sz="2400" b="1" strike="noStrike" spc="-1" dirty="0">
                <a:solidFill>
                  <a:srgbClr val="FFFFFF"/>
                </a:solidFill>
                <a:latin typeface="Calibri"/>
                <a:ea typeface="DejaVu Sans"/>
              </a:rPr>
              <a:t>6 GeV</a:t>
            </a:r>
            <a:endParaRPr lang="fr-FR" sz="2400" b="0" strike="noStrike" spc="-1" dirty="0">
              <a:solidFill>
                <a:srgbClr val="000000"/>
              </a:solidFill>
              <a:latin typeface="Arial"/>
            </a:endParaRPr>
          </a:p>
        </p:txBody>
      </p:sp>
      <p:sp>
        <p:nvSpPr>
          <p:cNvPr id="18" name="Rectangle 98">
            <a:extLst>
              <a:ext uri="{FF2B5EF4-FFF2-40B4-BE49-F238E27FC236}">
                <a16:creationId xmlns:a16="http://schemas.microsoft.com/office/drawing/2014/main" id="{62A8421B-E50B-6726-A979-899E0C4FFC82}"/>
              </a:ext>
            </a:extLst>
          </p:cNvPr>
          <p:cNvSpPr/>
          <p:nvPr/>
        </p:nvSpPr>
        <p:spPr>
          <a:xfrm>
            <a:off x="3887839" y="831013"/>
            <a:ext cx="1378080" cy="923040"/>
          </a:xfrm>
          <a:prstGeom prst="rect">
            <a:avLst/>
          </a:prstGeom>
          <a:solidFill>
            <a:schemeClr val="lt2"/>
          </a:solidFill>
          <a:ln w="12600">
            <a:solidFill>
              <a:srgbClr val="51A026"/>
            </a:solidFill>
            <a:round/>
          </a:ln>
        </p:spPr>
        <p:style>
          <a:lnRef idx="0">
            <a:scrgbClr r="0" g="0" b="0"/>
          </a:lnRef>
          <a:fillRef idx="0">
            <a:scrgbClr r="0" g="0" b="0"/>
          </a:fillRef>
          <a:effectRef idx="0">
            <a:scrgbClr r="0" g="0" b="0"/>
          </a:effectRef>
          <a:fontRef idx="minor"/>
        </p:style>
        <p:txBody>
          <a:bodyPr lIns="0" tIns="0" rIns="0" bIns="0" anchor="ctr">
            <a:noAutofit/>
          </a:bodyPr>
          <a:lstStyle/>
          <a:p>
            <a:pPr>
              <a:lnSpc>
                <a:spcPct val="100000"/>
              </a:lnSpc>
            </a:pPr>
            <a:endParaRPr lang="en-US" sz="800" b="0" strike="noStrike" spc="-1">
              <a:solidFill>
                <a:srgbClr val="FFFFFF"/>
              </a:solidFill>
              <a:latin typeface="Calibri"/>
              <a:ea typeface="DejaVu Sans"/>
            </a:endParaRPr>
          </a:p>
        </p:txBody>
      </p:sp>
      <p:sp>
        <p:nvSpPr>
          <p:cNvPr id="19" name="Rectangle 143">
            <a:extLst>
              <a:ext uri="{FF2B5EF4-FFF2-40B4-BE49-F238E27FC236}">
                <a16:creationId xmlns:a16="http://schemas.microsoft.com/office/drawing/2014/main" id="{1FBB82F0-F667-5FEF-EEB7-D918ED84B521}"/>
              </a:ext>
            </a:extLst>
          </p:cNvPr>
          <p:cNvSpPr/>
          <p:nvPr/>
        </p:nvSpPr>
        <p:spPr>
          <a:xfrm>
            <a:off x="3912453" y="1307176"/>
            <a:ext cx="1320276" cy="237333"/>
          </a:xfrm>
          <a:prstGeom prst="rect">
            <a:avLst/>
          </a:prstGeom>
          <a:noFill/>
          <a:ln w="12600">
            <a:noFill/>
          </a:ln>
        </p:spPr>
        <p:style>
          <a:lnRef idx="0">
            <a:scrgbClr r="0" g="0" b="0"/>
          </a:lnRef>
          <a:fillRef idx="0">
            <a:scrgbClr r="0" g="0" b="0"/>
          </a:fillRef>
          <a:effectRef idx="0">
            <a:scrgbClr r="0" g="0" b="0"/>
          </a:effectRef>
          <a:fontRef idx="minor"/>
        </p:style>
        <p:txBody>
          <a:bodyPr lIns="0" tIns="0" rIns="0" bIns="0" anchor="t">
            <a:noAutofit/>
          </a:bodyPr>
          <a:lstStyle/>
          <a:p>
            <a:pPr algn="ctr" defTabSz="914400">
              <a:lnSpc>
                <a:spcPct val="100000"/>
              </a:lnSpc>
              <a:tabLst>
                <a:tab pos="0" algn="l"/>
              </a:tabLst>
            </a:pPr>
            <a:r>
              <a:rPr lang="en-US" sz="1400" b="1" strike="noStrike" spc="-1" dirty="0">
                <a:solidFill>
                  <a:srgbClr val="FFFFFF"/>
                </a:solidFill>
                <a:latin typeface="Calibri"/>
                <a:ea typeface="DejaVu Sans"/>
              </a:rPr>
              <a:t>Scientific </a:t>
            </a:r>
            <a:br>
              <a:rPr sz="1400" dirty="0"/>
            </a:br>
            <a:r>
              <a:rPr lang="en-US" sz="1400" b="1" strike="noStrike" spc="-1" dirty="0">
                <a:solidFill>
                  <a:srgbClr val="FFFFFF"/>
                </a:solidFill>
                <a:latin typeface="Calibri"/>
                <a:ea typeface="DejaVu Sans"/>
              </a:rPr>
              <a:t>visitors each year</a:t>
            </a:r>
            <a:endParaRPr lang="fr-FR" sz="1400" b="0" strike="noStrike" spc="-1" dirty="0">
              <a:solidFill>
                <a:srgbClr val="000000"/>
              </a:solidFill>
              <a:latin typeface="Arial"/>
            </a:endParaRPr>
          </a:p>
        </p:txBody>
      </p:sp>
      <p:sp>
        <p:nvSpPr>
          <p:cNvPr id="20" name="Rectangle 146">
            <a:extLst>
              <a:ext uri="{FF2B5EF4-FFF2-40B4-BE49-F238E27FC236}">
                <a16:creationId xmlns:a16="http://schemas.microsoft.com/office/drawing/2014/main" id="{7DE446F5-29D6-8D6F-31C3-F55F7AFAC73B}"/>
              </a:ext>
            </a:extLst>
          </p:cNvPr>
          <p:cNvSpPr/>
          <p:nvPr/>
        </p:nvSpPr>
        <p:spPr>
          <a:xfrm>
            <a:off x="3912453" y="916936"/>
            <a:ext cx="1320276" cy="325475"/>
          </a:xfrm>
          <a:prstGeom prst="rect">
            <a:avLst/>
          </a:prstGeom>
          <a:noFill/>
          <a:ln w="12600">
            <a:noFill/>
          </a:ln>
        </p:spPr>
        <p:style>
          <a:lnRef idx="0">
            <a:scrgbClr r="0" g="0" b="0"/>
          </a:lnRef>
          <a:fillRef idx="0">
            <a:scrgbClr r="0" g="0" b="0"/>
          </a:fillRef>
          <a:effectRef idx="0">
            <a:scrgbClr r="0" g="0" b="0"/>
          </a:effectRef>
          <a:fontRef idx="minor"/>
        </p:style>
        <p:txBody>
          <a:bodyPr lIns="0" tIns="0" rIns="0" bIns="0" anchor="ctr">
            <a:noAutofit/>
          </a:bodyPr>
          <a:lstStyle/>
          <a:p>
            <a:pPr algn="ctr" defTabSz="914400">
              <a:lnSpc>
                <a:spcPct val="100000"/>
              </a:lnSpc>
              <a:tabLst>
                <a:tab pos="0" algn="l"/>
              </a:tabLst>
            </a:pPr>
            <a:r>
              <a:rPr lang="en-US" sz="2400" b="1" strike="noStrike" spc="-1" dirty="0">
                <a:solidFill>
                  <a:srgbClr val="FFFFFF"/>
                </a:solidFill>
                <a:latin typeface="Calibri"/>
                <a:ea typeface="DejaVu Sans"/>
              </a:rPr>
              <a:t>10 000</a:t>
            </a:r>
            <a:endParaRPr lang="fr-FR" sz="2400" b="0" strike="noStrike" spc="-1" dirty="0">
              <a:solidFill>
                <a:srgbClr val="000000"/>
              </a:solidFill>
              <a:latin typeface="Arial"/>
            </a:endParaRPr>
          </a:p>
        </p:txBody>
      </p:sp>
      <p:sp>
        <p:nvSpPr>
          <p:cNvPr id="5" name="TextBox 4">
            <a:extLst>
              <a:ext uri="{FF2B5EF4-FFF2-40B4-BE49-F238E27FC236}">
                <a16:creationId xmlns:a16="http://schemas.microsoft.com/office/drawing/2014/main" id="{7C7884B4-FC6D-3799-813E-BEDF0E97E22B}"/>
              </a:ext>
            </a:extLst>
          </p:cNvPr>
          <p:cNvSpPr txBox="1"/>
          <p:nvPr/>
        </p:nvSpPr>
        <p:spPr>
          <a:xfrm>
            <a:off x="1037019" y="196978"/>
            <a:ext cx="6096000" cy="369332"/>
          </a:xfrm>
          <a:prstGeom prst="rect">
            <a:avLst/>
          </a:prstGeom>
          <a:noFill/>
        </p:spPr>
        <p:txBody>
          <a:bodyPr wrap="square">
            <a:spAutoFit/>
          </a:bodyPr>
          <a:lstStyle/>
          <a:p>
            <a:pPr defTabSz="914400">
              <a:lnSpc>
                <a:spcPct val="100000"/>
              </a:lnSpc>
            </a:pPr>
            <a:r>
              <a:rPr lang="en-GB" b="1" cap="all" spc="-1" dirty="0">
                <a:solidFill>
                  <a:schemeClr val="lt1"/>
                </a:solidFill>
                <a:latin typeface="Arial"/>
              </a:rPr>
              <a:t>The </a:t>
            </a:r>
            <a:r>
              <a:rPr lang="en-GB" sz="1800" b="1" strike="noStrike" cap="all" spc="-1" dirty="0" err="1">
                <a:solidFill>
                  <a:schemeClr val="lt1"/>
                </a:solidFill>
                <a:latin typeface="Arial"/>
              </a:rPr>
              <a:t>esrf</a:t>
            </a:r>
            <a:endParaRPr lang="fr-FR" sz="1800" b="0" strike="noStrike" spc="-1" dirty="0">
              <a:solidFill>
                <a:srgbClr val="000000"/>
              </a:solidFill>
              <a:latin typeface="Arial"/>
            </a:endParaRPr>
          </a:p>
        </p:txBody>
      </p:sp>
      <p:sp>
        <p:nvSpPr>
          <p:cNvPr id="21" name="Rectangle 155">
            <a:extLst>
              <a:ext uri="{FF2B5EF4-FFF2-40B4-BE49-F238E27FC236}">
                <a16:creationId xmlns:a16="http://schemas.microsoft.com/office/drawing/2014/main" id="{7F5DBE31-3D44-4A45-9061-E8762F589DA0}"/>
              </a:ext>
            </a:extLst>
          </p:cNvPr>
          <p:cNvSpPr/>
          <p:nvPr/>
        </p:nvSpPr>
        <p:spPr>
          <a:xfrm>
            <a:off x="2445319" y="831013"/>
            <a:ext cx="1442520" cy="923040"/>
          </a:xfrm>
          <a:prstGeom prst="rect">
            <a:avLst/>
          </a:prstGeom>
          <a:solidFill>
            <a:schemeClr val="accent2"/>
          </a:solidFill>
          <a:ln w="12600">
            <a:solidFill>
              <a:srgbClr val="ED7703"/>
            </a:solidFill>
            <a:round/>
          </a:ln>
        </p:spPr>
        <p:style>
          <a:lnRef idx="0">
            <a:scrgbClr r="0" g="0" b="0"/>
          </a:lnRef>
          <a:fillRef idx="0">
            <a:scrgbClr r="0" g="0" b="0"/>
          </a:fillRef>
          <a:effectRef idx="0">
            <a:scrgbClr r="0" g="0" b="0"/>
          </a:effectRef>
          <a:fontRef idx="minor"/>
        </p:style>
        <p:txBody>
          <a:bodyPr lIns="0" tIns="0" rIns="0" bIns="0" anchor="ctr">
            <a:noAutofit/>
          </a:bodyPr>
          <a:lstStyle/>
          <a:p>
            <a:pPr>
              <a:lnSpc>
                <a:spcPct val="100000"/>
              </a:lnSpc>
            </a:pPr>
            <a:endParaRPr lang="en-US" sz="1400" b="1" strike="noStrike" spc="-1">
              <a:solidFill>
                <a:srgbClr val="FFFFFF"/>
              </a:solidFill>
              <a:latin typeface="Calibri"/>
              <a:ea typeface="DejaVu Sans"/>
            </a:endParaRPr>
          </a:p>
        </p:txBody>
      </p:sp>
      <p:sp>
        <p:nvSpPr>
          <p:cNvPr id="22" name="Rectangle 157">
            <a:extLst>
              <a:ext uri="{FF2B5EF4-FFF2-40B4-BE49-F238E27FC236}">
                <a16:creationId xmlns:a16="http://schemas.microsoft.com/office/drawing/2014/main" id="{7B0BDE26-E1AC-43D2-B327-BEF6D3668D24}"/>
              </a:ext>
            </a:extLst>
          </p:cNvPr>
          <p:cNvSpPr/>
          <p:nvPr/>
        </p:nvSpPr>
        <p:spPr>
          <a:xfrm>
            <a:off x="2520852" y="1274173"/>
            <a:ext cx="1340280" cy="432360"/>
          </a:xfrm>
          <a:prstGeom prst="rect">
            <a:avLst/>
          </a:prstGeom>
          <a:solidFill>
            <a:schemeClr val="accent2"/>
          </a:solidFill>
          <a:ln w="12600">
            <a:noFill/>
          </a:ln>
        </p:spPr>
        <p:style>
          <a:lnRef idx="0">
            <a:scrgbClr r="0" g="0" b="0"/>
          </a:lnRef>
          <a:fillRef idx="0">
            <a:scrgbClr r="0" g="0" b="0"/>
          </a:fillRef>
          <a:effectRef idx="0">
            <a:scrgbClr r="0" g="0" b="0"/>
          </a:effectRef>
          <a:fontRef idx="minor"/>
        </p:style>
        <p:txBody>
          <a:bodyPr lIns="0" tIns="0" rIns="0" bIns="0" anchor="t">
            <a:noAutofit/>
          </a:bodyPr>
          <a:lstStyle/>
          <a:p>
            <a:pPr algn="ctr" defTabSz="914400">
              <a:lnSpc>
                <a:spcPct val="100000"/>
              </a:lnSpc>
              <a:tabLst>
                <a:tab pos="0" algn="l"/>
              </a:tabLst>
            </a:pPr>
            <a:r>
              <a:rPr lang="fr-FR" sz="1400" b="1" strike="noStrike" spc="-1" dirty="0" err="1">
                <a:solidFill>
                  <a:srgbClr val="FFFFFF"/>
                </a:solidFill>
                <a:latin typeface="Calibri"/>
                <a:ea typeface="DejaVu Sans"/>
              </a:rPr>
              <a:t>Beamlines</a:t>
            </a:r>
            <a:r>
              <a:rPr lang="fr-FR" sz="1400" b="1" strike="noStrike" spc="-1" dirty="0">
                <a:solidFill>
                  <a:srgbClr val="FFFFFF"/>
                </a:solidFill>
                <a:latin typeface="Calibri"/>
                <a:ea typeface="DejaVu Sans"/>
              </a:rPr>
              <a:t> </a:t>
            </a:r>
            <a:endParaRPr lang="fr-FR" sz="1400" b="0" strike="noStrike" spc="-1" dirty="0">
              <a:solidFill>
                <a:srgbClr val="FFFFFF"/>
              </a:solidFill>
              <a:latin typeface="Arial"/>
            </a:endParaRPr>
          </a:p>
          <a:p>
            <a:pPr algn="ctr" defTabSz="914400">
              <a:lnSpc>
                <a:spcPct val="100000"/>
              </a:lnSpc>
              <a:tabLst>
                <a:tab pos="0" algn="l"/>
              </a:tabLst>
            </a:pPr>
            <a:r>
              <a:rPr lang="fr-FR" sz="1400" b="1" strike="noStrike" spc="-1" dirty="0">
                <a:solidFill>
                  <a:srgbClr val="FFFFFF"/>
                </a:solidFill>
                <a:latin typeface="Calibri"/>
                <a:ea typeface="DejaVu Sans"/>
              </a:rPr>
              <a:t>(public + CRG)</a:t>
            </a:r>
            <a:endParaRPr lang="fr-FR" sz="1400" b="0" strike="noStrike" spc="-1" dirty="0">
              <a:solidFill>
                <a:srgbClr val="FFFFFF"/>
              </a:solidFill>
              <a:latin typeface="Arial"/>
            </a:endParaRPr>
          </a:p>
        </p:txBody>
      </p:sp>
      <p:sp>
        <p:nvSpPr>
          <p:cNvPr id="23" name="Rectangle 158">
            <a:extLst>
              <a:ext uri="{FF2B5EF4-FFF2-40B4-BE49-F238E27FC236}">
                <a16:creationId xmlns:a16="http://schemas.microsoft.com/office/drawing/2014/main" id="{D46DBFE2-A17E-43CB-9F75-22B5A40873EB}"/>
              </a:ext>
            </a:extLst>
          </p:cNvPr>
          <p:cNvSpPr/>
          <p:nvPr/>
        </p:nvSpPr>
        <p:spPr>
          <a:xfrm>
            <a:off x="2492052" y="942253"/>
            <a:ext cx="1340280" cy="341640"/>
          </a:xfrm>
          <a:prstGeom prst="rect">
            <a:avLst/>
          </a:prstGeom>
          <a:solidFill>
            <a:schemeClr val="accent2"/>
          </a:solidFill>
          <a:ln w="12600">
            <a:noFill/>
          </a:ln>
        </p:spPr>
        <p:style>
          <a:lnRef idx="0">
            <a:scrgbClr r="0" g="0" b="0"/>
          </a:lnRef>
          <a:fillRef idx="0">
            <a:scrgbClr r="0" g="0" b="0"/>
          </a:fillRef>
          <a:effectRef idx="0">
            <a:scrgbClr r="0" g="0" b="0"/>
          </a:effectRef>
          <a:fontRef idx="minor"/>
        </p:style>
        <p:txBody>
          <a:bodyPr lIns="0" tIns="0" rIns="0" bIns="0" anchor="ctr">
            <a:noAutofit/>
          </a:bodyPr>
          <a:lstStyle/>
          <a:p>
            <a:pPr algn="ctr" defTabSz="914400">
              <a:lnSpc>
                <a:spcPct val="100000"/>
              </a:lnSpc>
              <a:tabLst>
                <a:tab pos="0" algn="l"/>
              </a:tabLst>
            </a:pPr>
            <a:r>
              <a:rPr lang="en-US" sz="2400" b="1" strike="noStrike" spc="-1" dirty="0">
                <a:solidFill>
                  <a:srgbClr val="FFFFFF"/>
                </a:solidFill>
                <a:latin typeface="Calibri"/>
                <a:ea typeface="DejaVu Sans"/>
              </a:rPr>
              <a:t>34 + 12</a:t>
            </a:r>
            <a:endParaRPr lang="fr-FR" sz="2400" b="0" strike="noStrike" spc="-1" dirty="0">
              <a:solidFill>
                <a:srgbClr val="FFFFFF"/>
              </a:solidFill>
              <a:latin typeface="Arial"/>
            </a:endParaRPr>
          </a:p>
        </p:txBody>
      </p:sp>
      <p:sp>
        <p:nvSpPr>
          <p:cNvPr id="24" name="PlaceHolder 1">
            <a:extLst>
              <a:ext uri="{FF2B5EF4-FFF2-40B4-BE49-F238E27FC236}">
                <a16:creationId xmlns:a16="http://schemas.microsoft.com/office/drawing/2014/main" id="{8715C293-85B1-4618-AB6A-D722442771A4}"/>
              </a:ext>
            </a:extLst>
          </p:cNvPr>
          <p:cNvSpPr txBox="1">
            <a:spLocks/>
          </p:cNvSpPr>
          <p:nvPr/>
        </p:nvSpPr>
        <p:spPr>
          <a:xfrm>
            <a:off x="959400" y="6483240"/>
            <a:ext cx="8148240" cy="200520"/>
          </a:xfrm>
          <a:prstGeom prst="rect">
            <a:avLst/>
          </a:prstGeom>
          <a:noFill/>
          <a:ln w="0">
            <a:noFill/>
          </a:ln>
        </p:spPr>
        <p:txBody>
          <a:bodyPr lIns="0" tIns="0" rIns="0" bIns="0" anchor="b">
            <a:noAutofit/>
          </a:bodyPr>
          <a:lstStyle>
            <a:defPPr>
              <a:defRPr lang="fr-FR"/>
            </a:defPPr>
            <a:lvl1pPr marL="0" indent="0" algn="l" defTabSz="914400" rtl="0" eaLnBrk="1" latinLnBrk="0" hangingPunct="1">
              <a:lnSpc>
                <a:spcPct val="100000"/>
              </a:lnSpc>
              <a:buNone/>
              <a:tabLst>
                <a:tab pos="0" algn="l"/>
              </a:tabLst>
              <a:defRPr lang="en-US" sz="800" b="1" strike="noStrike" kern="1200" spc="-1">
                <a:solidFill>
                  <a:schemeClr val="dk2"/>
                </a:solidFill>
                <a:latin typeface="Arial"/>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s-ES"/>
              <a:t>IWAA2026| 2026/10/07 | Cristina Gonzalez Torres</a:t>
            </a:r>
            <a:endParaRPr lang="es-ES" b="0" dirty="0">
              <a:solidFill>
                <a:srgbClr val="000000"/>
              </a:solidFill>
              <a:latin typeface="Times New Roman"/>
            </a:endParaRPr>
          </a:p>
        </p:txBody>
      </p:sp>
    </p:spTree>
    <p:extLst>
      <p:ext uri="{BB962C8B-B14F-4D97-AF65-F5344CB8AC3E}">
        <p14:creationId xmlns:p14="http://schemas.microsoft.com/office/powerpoint/2010/main" val="8543930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10" presetClass="entr" presetSubtype="0" fill="hold" nodeType="after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fade">
                                      <p:cBhvr>
                                        <p:cTn id="13"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953F0C86-6943-8B63-6AC9-7F7F98D558B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90684" y="880097"/>
            <a:ext cx="4828295" cy="4767091"/>
          </a:xfrm>
          <a:prstGeom prst="rect">
            <a:avLst/>
          </a:prstGeom>
        </p:spPr>
      </p:pic>
      <p:pic>
        <p:nvPicPr>
          <p:cNvPr id="17" name="Picture 16">
            <a:extLst>
              <a:ext uri="{FF2B5EF4-FFF2-40B4-BE49-F238E27FC236}">
                <a16:creationId xmlns:a16="http://schemas.microsoft.com/office/drawing/2014/main" id="{4D7DE4FA-1A9A-AA60-5EBF-FB196E6F8CC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758053" y="848066"/>
            <a:ext cx="3473714" cy="4799122"/>
          </a:xfrm>
          <a:prstGeom prst="rect">
            <a:avLst/>
          </a:prstGeom>
        </p:spPr>
      </p:pic>
      <p:pic>
        <p:nvPicPr>
          <p:cNvPr id="9" name="Picture 8">
            <a:extLst>
              <a:ext uri="{FF2B5EF4-FFF2-40B4-BE49-F238E27FC236}">
                <a16:creationId xmlns:a16="http://schemas.microsoft.com/office/drawing/2014/main" id="{0375C823-25F8-997E-366F-284243F5FA1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810283" y="848066"/>
            <a:ext cx="3606008" cy="4799122"/>
          </a:xfrm>
          <a:prstGeom prst="rect">
            <a:avLst/>
          </a:prstGeom>
        </p:spPr>
      </p:pic>
      <p:pic>
        <p:nvPicPr>
          <p:cNvPr id="19" name="Picture 18">
            <a:extLst>
              <a:ext uri="{FF2B5EF4-FFF2-40B4-BE49-F238E27FC236}">
                <a16:creationId xmlns:a16="http://schemas.microsoft.com/office/drawing/2014/main" id="{EA7930F5-79B8-8554-F780-92C8794758E9}"/>
              </a:ext>
            </a:extLst>
          </p:cNvPr>
          <p:cNvPicPr>
            <a:picLocks noChangeAspect="1"/>
          </p:cNvPicPr>
          <p:nvPr/>
        </p:nvPicPr>
        <p:blipFill>
          <a:blip r:embed="rId5"/>
          <a:stretch>
            <a:fillRect/>
          </a:stretch>
        </p:blipFill>
        <p:spPr>
          <a:xfrm>
            <a:off x="5435039" y="5129107"/>
            <a:ext cx="441559" cy="377379"/>
          </a:xfrm>
          <a:prstGeom prst="rect">
            <a:avLst/>
          </a:prstGeom>
        </p:spPr>
      </p:pic>
      <p:sp>
        <p:nvSpPr>
          <p:cNvPr id="20" name="ZoneTexte 2">
            <a:extLst>
              <a:ext uri="{FF2B5EF4-FFF2-40B4-BE49-F238E27FC236}">
                <a16:creationId xmlns:a16="http://schemas.microsoft.com/office/drawing/2014/main" id="{4169905A-D5C2-BA51-79AF-CC6F52FF514A}"/>
              </a:ext>
            </a:extLst>
          </p:cNvPr>
          <p:cNvSpPr/>
          <p:nvPr/>
        </p:nvSpPr>
        <p:spPr>
          <a:xfrm>
            <a:off x="959400" y="177120"/>
            <a:ext cx="10656360" cy="367878"/>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defTabSz="914400">
              <a:lnSpc>
                <a:spcPct val="100000"/>
              </a:lnSpc>
            </a:pPr>
            <a:r>
              <a:rPr lang="en-US" sz="1800" b="1" strike="noStrike" cap="all" spc="-1" dirty="0">
                <a:solidFill>
                  <a:schemeClr val="lt1"/>
                </a:solidFill>
                <a:latin typeface="Arial"/>
              </a:rPr>
              <a:t>Two sides of the wall</a:t>
            </a:r>
            <a:endParaRPr lang="fr-FR" sz="1800" b="0" strike="noStrike" spc="-1" dirty="0">
              <a:solidFill>
                <a:srgbClr val="000000"/>
              </a:solidFill>
              <a:latin typeface="Arial"/>
            </a:endParaRPr>
          </a:p>
        </p:txBody>
      </p:sp>
      <p:graphicFrame>
        <p:nvGraphicFramePr>
          <p:cNvPr id="21" name="Table 20">
            <a:extLst>
              <a:ext uri="{FF2B5EF4-FFF2-40B4-BE49-F238E27FC236}">
                <a16:creationId xmlns:a16="http://schemas.microsoft.com/office/drawing/2014/main" id="{C69C1ED0-CFBA-93DD-344E-50F9B4AC24D8}"/>
              </a:ext>
            </a:extLst>
          </p:cNvPr>
          <p:cNvGraphicFramePr>
            <a:graphicFrameLocks noGrp="1"/>
          </p:cNvGraphicFramePr>
          <p:nvPr>
            <p:extLst>
              <p:ext uri="{D42A27DB-BD31-4B8C-83A1-F6EECF244321}">
                <p14:modId xmlns:p14="http://schemas.microsoft.com/office/powerpoint/2010/main" val="2903715460"/>
              </p:ext>
            </p:extLst>
          </p:nvPr>
        </p:nvGraphicFramePr>
        <p:xfrm>
          <a:off x="908568" y="2664645"/>
          <a:ext cx="10392748" cy="365760"/>
        </p:xfrm>
        <a:graphic>
          <a:graphicData uri="http://schemas.openxmlformats.org/drawingml/2006/table">
            <a:tbl>
              <a:tblPr/>
              <a:tblGrid>
                <a:gridCol w="5196374">
                  <a:extLst>
                    <a:ext uri="{9D8B030D-6E8A-4147-A177-3AD203B41FA5}">
                      <a16:colId xmlns:a16="http://schemas.microsoft.com/office/drawing/2014/main" val="939705959"/>
                    </a:ext>
                  </a:extLst>
                </a:gridCol>
                <a:gridCol w="5196374">
                  <a:extLst>
                    <a:ext uri="{9D8B030D-6E8A-4147-A177-3AD203B41FA5}">
                      <a16:colId xmlns:a16="http://schemas.microsoft.com/office/drawing/2014/main" val="3853929657"/>
                    </a:ext>
                  </a:extLst>
                </a:gridCol>
              </a:tblGrid>
              <a:tr h="135640">
                <a:tc>
                  <a:txBody>
                    <a:bodyPr/>
                    <a:lstStyle/>
                    <a:p>
                      <a:r>
                        <a:rPr lang="en-GB" dirty="0"/>
                        <a:t>Mature systematic survey</a:t>
                      </a:r>
                    </a:p>
                  </a:txBody>
                  <a:tcPr anchor="ctr">
                    <a:lnL>
                      <a:noFill/>
                    </a:lnL>
                    <a:lnR>
                      <a:noFill/>
                    </a:lnR>
                    <a:lnT>
                      <a:noFill/>
                    </a:lnT>
                    <a:lnB>
                      <a:noFill/>
                    </a:lnB>
                    <a:solidFill>
                      <a:schemeClr val="accent2">
                        <a:lumMod val="40000"/>
                        <a:lumOff val="60000"/>
                      </a:schemeClr>
                    </a:solidFill>
                  </a:tcPr>
                </a:tc>
                <a:tc>
                  <a:txBody>
                    <a:bodyPr/>
                    <a:lstStyle/>
                    <a:p>
                      <a:r>
                        <a:rPr lang="en-GB" dirty="0"/>
                        <a:t>Historically measurement on demand</a:t>
                      </a:r>
                    </a:p>
                  </a:txBody>
                  <a:tcPr anchor="ctr">
                    <a:lnL>
                      <a:noFill/>
                    </a:lnL>
                    <a:lnR>
                      <a:noFill/>
                    </a:lnR>
                    <a:lnT>
                      <a:noFill/>
                    </a:lnT>
                    <a:lnB>
                      <a:noFill/>
                    </a:lnB>
                    <a:solidFill>
                      <a:schemeClr val="accent2">
                        <a:lumMod val="40000"/>
                        <a:lumOff val="60000"/>
                      </a:schemeClr>
                    </a:solidFill>
                  </a:tcPr>
                </a:tc>
                <a:extLst>
                  <a:ext uri="{0D108BD9-81ED-4DB2-BD59-A6C34878D82A}">
                    <a16:rowId xmlns:a16="http://schemas.microsoft.com/office/drawing/2014/main" val="1526084694"/>
                  </a:ext>
                </a:extLst>
              </a:tr>
            </a:tbl>
          </a:graphicData>
        </a:graphic>
      </p:graphicFrame>
      <p:graphicFrame>
        <p:nvGraphicFramePr>
          <p:cNvPr id="22" name="Table 21">
            <a:extLst>
              <a:ext uri="{FF2B5EF4-FFF2-40B4-BE49-F238E27FC236}">
                <a16:creationId xmlns:a16="http://schemas.microsoft.com/office/drawing/2014/main" id="{EE7EFCFA-CF15-41BC-6856-345096BBC003}"/>
              </a:ext>
            </a:extLst>
          </p:cNvPr>
          <p:cNvGraphicFramePr>
            <a:graphicFrameLocks noGrp="1"/>
          </p:cNvGraphicFramePr>
          <p:nvPr>
            <p:extLst>
              <p:ext uri="{D42A27DB-BD31-4B8C-83A1-F6EECF244321}">
                <p14:modId xmlns:p14="http://schemas.microsoft.com/office/powerpoint/2010/main" val="3622537123"/>
              </p:ext>
            </p:extLst>
          </p:nvPr>
        </p:nvGraphicFramePr>
        <p:xfrm>
          <a:off x="908568" y="3126380"/>
          <a:ext cx="10392748" cy="365760"/>
        </p:xfrm>
        <a:graphic>
          <a:graphicData uri="http://schemas.openxmlformats.org/drawingml/2006/table">
            <a:tbl>
              <a:tblPr/>
              <a:tblGrid>
                <a:gridCol w="5196374">
                  <a:extLst>
                    <a:ext uri="{9D8B030D-6E8A-4147-A177-3AD203B41FA5}">
                      <a16:colId xmlns:a16="http://schemas.microsoft.com/office/drawing/2014/main" val="1421732444"/>
                    </a:ext>
                  </a:extLst>
                </a:gridCol>
                <a:gridCol w="5196374">
                  <a:extLst>
                    <a:ext uri="{9D8B030D-6E8A-4147-A177-3AD203B41FA5}">
                      <a16:colId xmlns:a16="http://schemas.microsoft.com/office/drawing/2014/main" val="2474056328"/>
                    </a:ext>
                  </a:extLst>
                </a:gridCol>
              </a:tblGrid>
              <a:tr h="365760">
                <a:tc>
                  <a:txBody>
                    <a:bodyPr/>
                    <a:lstStyle/>
                    <a:p>
                      <a:r>
                        <a:rPr lang="en-GB" dirty="0"/>
                        <a:t>Repeatability</a:t>
                      </a:r>
                    </a:p>
                  </a:txBody>
                  <a:tcPr anchor="ctr">
                    <a:lnL>
                      <a:noFill/>
                    </a:lnL>
                    <a:lnR>
                      <a:noFill/>
                    </a:lnR>
                    <a:lnT>
                      <a:noFill/>
                    </a:lnT>
                    <a:lnB>
                      <a:noFill/>
                    </a:lnB>
                    <a:solidFill>
                      <a:schemeClr val="accent2">
                        <a:lumMod val="60000"/>
                        <a:lumOff val="40000"/>
                      </a:schemeClr>
                    </a:solidFill>
                  </a:tcPr>
                </a:tc>
                <a:tc>
                  <a:txBody>
                    <a:bodyPr/>
                    <a:lstStyle/>
                    <a:p>
                      <a:r>
                        <a:rPr lang="en-GB" dirty="0"/>
                        <a:t>No repeatability</a:t>
                      </a:r>
                    </a:p>
                  </a:txBody>
                  <a:tcPr anchor="ctr">
                    <a:lnL>
                      <a:noFill/>
                    </a:lnL>
                    <a:lnR>
                      <a:noFill/>
                    </a:lnR>
                    <a:lnT>
                      <a:noFill/>
                    </a:lnT>
                    <a:lnB>
                      <a:noFill/>
                    </a:lnB>
                    <a:solidFill>
                      <a:schemeClr val="accent2">
                        <a:lumMod val="60000"/>
                        <a:lumOff val="40000"/>
                      </a:schemeClr>
                    </a:solidFill>
                  </a:tcPr>
                </a:tc>
                <a:extLst>
                  <a:ext uri="{0D108BD9-81ED-4DB2-BD59-A6C34878D82A}">
                    <a16:rowId xmlns:a16="http://schemas.microsoft.com/office/drawing/2014/main" val="3276133826"/>
                  </a:ext>
                </a:extLst>
              </a:tr>
            </a:tbl>
          </a:graphicData>
        </a:graphic>
      </p:graphicFrame>
      <p:graphicFrame>
        <p:nvGraphicFramePr>
          <p:cNvPr id="23" name="Table 22">
            <a:extLst>
              <a:ext uri="{FF2B5EF4-FFF2-40B4-BE49-F238E27FC236}">
                <a16:creationId xmlns:a16="http://schemas.microsoft.com/office/drawing/2014/main" id="{8675C6F4-37CB-C095-3972-E00EEA663A8C}"/>
              </a:ext>
            </a:extLst>
          </p:cNvPr>
          <p:cNvGraphicFramePr>
            <a:graphicFrameLocks noGrp="1"/>
          </p:cNvGraphicFramePr>
          <p:nvPr>
            <p:extLst>
              <p:ext uri="{D42A27DB-BD31-4B8C-83A1-F6EECF244321}">
                <p14:modId xmlns:p14="http://schemas.microsoft.com/office/powerpoint/2010/main" val="550846115"/>
              </p:ext>
            </p:extLst>
          </p:nvPr>
        </p:nvGraphicFramePr>
        <p:xfrm>
          <a:off x="908568" y="2199947"/>
          <a:ext cx="10392748" cy="365760"/>
        </p:xfrm>
        <a:graphic>
          <a:graphicData uri="http://schemas.openxmlformats.org/drawingml/2006/table">
            <a:tbl>
              <a:tblPr/>
              <a:tblGrid>
                <a:gridCol w="5185247">
                  <a:extLst>
                    <a:ext uri="{9D8B030D-6E8A-4147-A177-3AD203B41FA5}">
                      <a16:colId xmlns:a16="http://schemas.microsoft.com/office/drawing/2014/main" val="81214896"/>
                    </a:ext>
                  </a:extLst>
                </a:gridCol>
                <a:gridCol w="5207501">
                  <a:extLst>
                    <a:ext uri="{9D8B030D-6E8A-4147-A177-3AD203B41FA5}">
                      <a16:colId xmlns:a16="http://schemas.microsoft.com/office/drawing/2014/main" val="2444699577"/>
                    </a:ext>
                  </a:extLst>
                </a:gridCol>
              </a:tblGrid>
              <a:tr h="365760">
                <a:tc>
                  <a:txBody>
                    <a:bodyPr/>
                    <a:lstStyle/>
                    <a:p>
                      <a:r>
                        <a:rPr lang="en-GB" dirty="0"/>
                        <a:t>Established monitoring</a:t>
                      </a:r>
                    </a:p>
                  </a:txBody>
                  <a:tcPr anchor="ctr">
                    <a:lnL>
                      <a:noFill/>
                    </a:lnL>
                    <a:lnR>
                      <a:noFill/>
                    </a:lnR>
                    <a:lnT>
                      <a:noFill/>
                    </a:lnT>
                    <a:lnB>
                      <a:noFill/>
                    </a:lnB>
                    <a:solidFill>
                      <a:schemeClr val="accent2">
                        <a:lumMod val="20000"/>
                        <a:lumOff val="80000"/>
                      </a:schemeClr>
                    </a:solidFill>
                  </a:tcPr>
                </a:tc>
                <a:tc>
                  <a:txBody>
                    <a:bodyPr/>
                    <a:lstStyle/>
                    <a:p>
                      <a:r>
                        <a:rPr lang="en-US" dirty="0"/>
                        <a:t>No long-term systematic time series</a:t>
                      </a:r>
                    </a:p>
                  </a:txBody>
                  <a:tcPr anchor="ctr">
                    <a:lnL>
                      <a:noFill/>
                    </a:lnL>
                    <a:lnR>
                      <a:noFill/>
                    </a:lnR>
                    <a:lnT>
                      <a:noFill/>
                    </a:lnT>
                    <a:lnB>
                      <a:noFill/>
                    </a:lnB>
                    <a:solidFill>
                      <a:schemeClr val="accent2">
                        <a:lumMod val="20000"/>
                        <a:lumOff val="80000"/>
                      </a:schemeClr>
                    </a:solidFill>
                  </a:tcPr>
                </a:tc>
                <a:extLst>
                  <a:ext uri="{0D108BD9-81ED-4DB2-BD59-A6C34878D82A}">
                    <a16:rowId xmlns:a16="http://schemas.microsoft.com/office/drawing/2014/main" val="3230881387"/>
                  </a:ext>
                </a:extLst>
              </a:tr>
            </a:tbl>
          </a:graphicData>
        </a:graphic>
      </p:graphicFrame>
      <p:sp>
        <p:nvSpPr>
          <p:cNvPr id="10" name="PlaceHolder 1">
            <a:extLst>
              <a:ext uri="{FF2B5EF4-FFF2-40B4-BE49-F238E27FC236}">
                <a16:creationId xmlns:a16="http://schemas.microsoft.com/office/drawing/2014/main" id="{63A47283-0CD6-46DD-9A4F-D7176BE358E8}"/>
              </a:ext>
            </a:extLst>
          </p:cNvPr>
          <p:cNvSpPr txBox="1">
            <a:spLocks/>
          </p:cNvSpPr>
          <p:nvPr/>
        </p:nvSpPr>
        <p:spPr>
          <a:xfrm>
            <a:off x="959400" y="6483240"/>
            <a:ext cx="8148240" cy="200520"/>
          </a:xfrm>
          <a:prstGeom prst="rect">
            <a:avLst/>
          </a:prstGeom>
          <a:noFill/>
          <a:ln w="0">
            <a:noFill/>
          </a:ln>
        </p:spPr>
        <p:txBody>
          <a:bodyPr lIns="0" tIns="0" rIns="0" bIns="0" anchor="b">
            <a:noAutofit/>
          </a:bodyPr>
          <a:lstStyle>
            <a:defPPr>
              <a:defRPr lang="fr-FR"/>
            </a:defPPr>
            <a:lvl1pPr marL="0" indent="0" algn="l" defTabSz="914400" rtl="0" eaLnBrk="1" latinLnBrk="0" hangingPunct="1">
              <a:lnSpc>
                <a:spcPct val="100000"/>
              </a:lnSpc>
              <a:buNone/>
              <a:tabLst>
                <a:tab pos="0" algn="l"/>
              </a:tabLst>
              <a:defRPr lang="en-US" sz="800" b="1" strike="noStrike" kern="1200" spc="-1">
                <a:solidFill>
                  <a:schemeClr val="dk2"/>
                </a:solidFill>
                <a:latin typeface="Arial"/>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s-ES"/>
              <a:t>IWAA2026| 2026/10/07 | Cristina Gonzalez Torres</a:t>
            </a:r>
            <a:endParaRPr lang="es-ES" b="0" dirty="0">
              <a:solidFill>
                <a:srgbClr val="000000"/>
              </a:solidFill>
              <a:latin typeface="Times New Roman"/>
            </a:endParaRPr>
          </a:p>
        </p:txBody>
      </p:sp>
      <p:graphicFrame>
        <p:nvGraphicFramePr>
          <p:cNvPr id="12" name="Table 11">
            <a:extLst>
              <a:ext uri="{FF2B5EF4-FFF2-40B4-BE49-F238E27FC236}">
                <a16:creationId xmlns:a16="http://schemas.microsoft.com/office/drawing/2014/main" id="{EC247A20-AD8E-455A-976B-DC8A46BB2F88}"/>
              </a:ext>
            </a:extLst>
          </p:cNvPr>
          <p:cNvGraphicFramePr>
            <a:graphicFrameLocks noGrp="1"/>
          </p:cNvGraphicFramePr>
          <p:nvPr>
            <p:extLst>
              <p:ext uri="{D42A27DB-BD31-4B8C-83A1-F6EECF244321}">
                <p14:modId xmlns:p14="http://schemas.microsoft.com/office/powerpoint/2010/main" val="1128394167"/>
              </p:ext>
            </p:extLst>
          </p:nvPr>
        </p:nvGraphicFramePr>
        <p:xfrm>
          <a:off x="890684" y="5827054"/>
          <a:ext cx="10392748" cy="365760"/>
        </p:xfrm>
        <a:graphic>
          <a:graphicData uri="http://schemas.openxmlformats.org/drawingml/2006/table">
            <a:tbl>
              <a:tblPr/>
              <a:tblGrid>
                <a:gridCol w="5196374">
                  <a:extLst>
                    <a:ext uri="{9D8B030D-6E8A-4147-A177-3AD203B41FA5}">
                      <a16:colId xmlns:a16="http://schemas.microsoft.com/office/drawing/2014/main" val="1421732444"/>
                    </a:ext>
                  </a:extLst>
                </a:gridCol>
                <a:gridCol w="5196374">
                  <a:extLst>
                    <a:ext uri="{9D8B030D-6E8A-4147-A177-3AD203B41FA5}">
                      <a16:colId xmlns:a16="http://schemas.microsoft.com/office/drawing/2014/main" val="2474056328"/>
                    </a:ext>
                  </a:extLst>
                </a:gridCol>
              </a:tblGrid>
              <a:tr h="365760">
                <a:tc>
                  <a:txBody>
                    <a:bodyPr/>
                    <a:lstStyle/>
                    <a:p>
                      <a:r>
                        <a:rPr lang="en-GB" dirty="0"/>
                        <a:t>Measurement history</a:t>
                      </a:r>
                    </a:p>
                  </a:txBody>
                  <a:tcPr anchor="ctr">
                    <a:lnL>
                      <a:noFill/>
                    </a:lnL>
                    <a:lnR>
                      <a:noFill/>
                    </a:lnR>
                    <a:lnT>
                      <a:noFill/>
                    </a:lnT>
                    <a:lnB>
                      <a:noFill/>
                    </a:lnB>
                    <a:solidFill>
                      <a:schemeClr val="accent2">
                        <a:lumMod val="60000"/>
                        <a:lumOff val="40000"/>
                      </a:schemeClr>
                    </a:solidFill>
                  </a:tcPr>
                </a:tc>
                <a:tc>
                  <a:txBody>
                    <a:bodyPr/>
                    <a:lstStyle/>
                    <a:p>
                      <a:r>
                        <a:rPr lang="en-GB" dirty="0"/>
                        <a:t>…</a:t>
                      </a:r>
                    </a:p>
                  </a:txBody>
                  <a:tcPr anchor="ctr">
                    <a:lnL>
                      <a:noFill/>
                    </a:lnL>
                    <a:lnR>
                      <a:noFill/>
                    </a:lnR>
                    <a:lnT>
                      <a:noFill/>
                    </a:lnT>
                    <a:lnB>
                      <a:noFill/>
                    </a:lnB>
                    <a:solidFill>
                      <a:schemeClr val="accent2">
                        <a:lumMod val="60000"/>
                        <a:lumOff val="40000"/>
                      </a:schemeClr>
                    </a:solidFill>
                  </a:tcPr>
                </a:tc>
                <a:extLst>
                  <a:ext uri="{0D108BD9-81ED-4DB2-BD59-A6C34878D82A}">
                    <a16:rowId xmlns:a16="http://schemas.microsoft.com/office/drawing/2014/main" val="3276133826"/>
                  </a:ext>
                </a:extLst>
              </a:tr>
            </a:tbl>
          </a:graphicData>
        </a:graphic>
      </p:graphicFrame>
    </p:spTree>
    <p:extLst>
      <p:ext uri="{BB962C8B-B14F-4D97-AF65-F5344CB8AC3E}">
        <p14:creationId xmlns:p14="http://schemas.microsoft.com/office/powerpoint/2010/main" val="35754240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fill="hold"/>
                                        <p:tgtEl>
                                          <p:spTgt spid="11"/>
                                        </p:tgtEl>
                                        <p:attrNameLst>
                                          <p:attrName>ppt_x</p:attrName>
                                        </p:attrNameLst>
                                      </p:cBhvr>
                                      <p:tavLst>
                                        <p:tav tm="0">
                                          <p:val>
                                            <p:strVal val="0-#ppt_w/2"/>
                                          </p:val>
                                        </p:tav>
                                        <p:tav tm="100000">
                                          <p:val>
                                            <p:strVal val="#ppt_x"/>
                                          </p:val>
                                        </p:tav>
                                      </p:tavLst>
                                    </p:anim>
                                    <p:anim calcmode="lin" valueType="num">
                                      <p:cBhvr additive="base">
                                        <p:cTn id="8" dur="500" fill="hold"/>
                                        <p:tgtEl>
                                          <p:spTgt spid="11"/>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14" presetClass="entr" presetSubtype="10" fill="hold" nodeType="afterEffect">
                                  <p:stCondLst>
                                    <p:cond delay="0"/>
                                  </p:stCondLst>
                                  <p:childTnLst>
                                    <p:set>
                                      <p:cBhvr>
                                        <p:cTn id="11" dur="1" fill="hold">
                                          <p:stCondLst>
                                            <p:cond delay="0"/>
                                          </p:stCondLst>
                                        </p:cTn>
                                        <p:tgtEl>
                                          <p:spTgt spid="17"/>
                                        </p:tgtEl>
                                        <p:attrNameLst>
                                          <p:attrName>style.visibility</p:attrName>
                                        </p:attrNameLst>
                                      </p:cBhvr>
                                      <p:to>
                                        <p:strVal val="visible"/>
                                      </p:to>
                                    </p:set>
                                    <p:animEffect transition="in" filter="randombar(horizontal)">
                                      <p:cBhvr>
                                        <p:cTn id="12" dur="500"/>
                                        <p:tgtEl>
                                          <p:spTgt spid="17"/>
                                        </p:tgtEl>
                                      </p:cBhvr>
                                    </p:animEffect>
                                  </p:childTnLst>
                                </p:cTn>
                              </p:par>
                              <p:par>
                                <p:cTn id="13" presetID="14" presetClass="entr" presetSubtype="10" fill="hold" nodeType="withEffect">
                                  <p:stCondLst>
                                    <p:cond delay="0"/>
                                  </p:stCondLst>
                                  <p:childTnLst>
                                    <p:set>
                                      <p:cBhvr>
                                        <p:cTn id="14" dur="1" fill="hold">
                                          <p:stCondLst>
                                            <p:cond delay="0"/>
                                          </p:stCondLst>
                                        </p:cTn>
                                        <p:tgtEl>
                                          <p:spTgt spid="19"/>
                                        </p:tgtEl>
                                        <p:attrNameLst>
                                          <p:attrName>style.visibility</p:attrName>
                                        </p:attrNameLst>
                                      </p:cBhvr>
                                      <p:to>
                                        <p:strVal val="visible"/>
                                      </p:to>
                                    </p:set>
                                    <p:animEffect transition="in" filter="randombar(horizontal)">
                                      <p:cBhvr>
                                        <p:cTn id="15" dur="500"/>
                                        <p:tgtEl>
                                          <p:spTgt spid="19"/>
                                        </p:tgtEl>
                                      </p:cBhvr>
                                    </p:animEffect>
                                  </p:childTnLst>
                                </p:cTn>
                              </p:par>
                              <p:par>
                                <p:cTn id="16" presetID="2" presetClass="entr" presetSubtype="2" fill="hold" nodeType="withEffect">
                                  <p:stCondLst>
                                    <p:cond delay="0"/>
                                  </p:stCondLst>
                                  <p:childTnLst>
                                    <p:set>
                                      <p:cBhvr>
                                        <p:cTn id="17" dur="1" fill="hold">
                                          <p:stCondLst>
                                            <p:cond delay="0"/>
                                          </p:stCondLst>
                                        </p:cTn>
                                        <p:tgtEl>
                                          <p:spTgt spid="9"/>
                                        </p:tgtEl>
                                        <p:attrNameLst>
                                          <p:attrName>style.visibility</p:attrName>
                                        </p:attrNameLst>
                                      </p:cBhvr>
                                      <p:to>
                                        <p:strVal val="visible"/>
                                      </p:to>
                                    </p:set>
                                    <p:anim calcmode="lin" valueType="num">
                                      <p:cBhvr additive="base">
                                        <p:cTn id="18" dur="500" fill="hold"/>
                                        <p:tgtEl>
                                          <p:spTgt spid="9"/>
                                        </p:tgtEl>
                                        <p:attrNameLst>
                                          <p:attrName>ppt_x</p:attrName>
                                        </p:attrNameLst>
                                      </p:cBhvr>
                                      <p:tavLst>
                                        <p:tav tm="0">
                                          <p:val>
                                            <p:strVal val="1+#ppt_w/2"/>
                                          </p:val>
                                        </p:tav>
                                        <p:tav tm="100000">
                                          <p:val>
                                            <p:strVal val="#ppt_x"/>
                                          </p:val>
                                        </p:tav>
                                      </p:tavLst>
                                    </p:anim>
                                    <p:anim calcmode="lin" valueType="num">
                                      <p:cBhvr additive="base">
                                        <p:cTn id="19" dur="500" fill="hold"/>
                                        <p:tgtEl>
                                          <p:spTgt spid="9"/>
                                        </p:tgtEl>
                                        <p:attrNameLst>
                                          <p:attrName>ppt_y</p:attrName>
                                        </p:attrNameLst>
                                      </p:cBhvr>
                                      <p:tavLst>
                                        <p:tav tm="0">
                                          <p:val>
                                            <p:strVal val="#ppt_y"/>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 presetClass="entr" presetSubtype="4" fill="hold" nodeType="clickEffect">
                                  <p:stCondLst>
                                    <p:cond delay="0"/>
                                  </p:stCondLst>
                                  <p:childTnLst>
                                    <p:set>
                                      <p:cBhvr>
                                        <p:cTn id="23" dur="1" fill="hold">
                                          <p:stCondLst>
                                            <p:cond delay="0"/>
                                          </p:stCondLst>
                                        </p:cTn>
                                        <p:tgtEl>
                                          <p:spTgt spid="23"/>
                                        </p:tgtEl>
                                        <p:attrNameLst>
                                          <p:attrName>style.visibility</p:attrName>
                                        </p:attrNameLst>
                                      </p:cBhvr>
                                      <p:to>
                                        <p:strVal val="visible"/>
                                      </p:to>
                                    </p:set>
                                    <p:anim calcmode="lin" valueType="num">
                                      <p:cBhvr additive="base">
                                        <p:cTn id="24" dur="500" fill="hold"/>
                                        <p:tgtEl>
                                          <p:spTgt spid="23"/>
                                        </p:tgtEl>
                                        <p:attrNameLst>
                                          <p:attrName>ppt_x</p:attrName>
                                        </p:attrNameLst>
                                      </p:cBhvr>
                                      <p:tavLst>
                                        <p:tav tm="0">
                                          <p:val>
                                            <p:strVal val="#ppt_x"/>
                                          </p:val>
                                        </p:tav>
                                        <p:tav tm="100000">
                                          <p:val>
                                            <p:strVal val="#ppt_x"/>
                                          </p:val>
                                        </p:tav>
                                      </p:tavLst>
                                    </p:anim>
                                    <p:anim calcmode="lin" valueType="num">
                                      <p:cBhvr additive="base">
                                        <p:cTn id="25" dur="500" fill="hold"/>
                                        <p:tgtEl>
                                          <p:spTgt spid="23"/>
                                        </p:tgtEl>
                                        <p:attrNameLst>
                                          <p:attrName>ppt_y</p:attrName>
                                        </p:attrNameLst>
                                      </p:cBhvr>
                                      <p:tavLst>
                                        <p:tav tm="0">
                                          <p:val>
                                            <p:strVal val="1+#ppt_h/2"/>
                                          </p:val>
                                        </p:tav>
                                        <p:tav tm="100000">
                                          <p:val>
                                            <p:strVal val="#ppt_y"/>
                                          </p:val>
                                        </p:tav>
                                      </p:tavLst>
                                    </p:anim>
                                  </p:childTnLst>
                                </p:cTn>
                              </p:par>
                            </p:childTnLst>
                          </p:cTn>
                        </p:par>
                        <p:par>
                          <p:cTn id="26" fill="hold">
                            <p:stCondLst>
                              <p:cond delay="500"/>
                            </p:stCondLst>
                            <p:childTnLst>
                              <p:par>
                                <p:cTn id="27" presetID="2" presetClass="entr" presetSubtype="4" fill="hold" nodeType="afterEffect">
                                  <p:stCondLst>
                                    <p:cond delay="0"/>
                                  </p:stCondLst>
                                  <p:childTnLst>
                                    <p:set>
                                      <p:cBhvr>
                                        <p:cTn id="28" dur="1" fill="hold">
                                          <p:stCondLst>
                                            <p:cond delay="0"/>
                                          </p:stCondLst>
                                        </p:cTn>
                                        <p:tgtEl>
                                          <p:spTgt spid="21"/>
                                        </p:tgtEl>
                                        <p:attrNameLst>
                                          <p:attrName>style.visibility</p:attrName>
                                        </p:attrNameLst>
                                      </p:cBhvr>
                                      <p:to>
                                        <p:strVal val="visible"/>
                                      </p:to>
                                    </p:set>
                                    <p:anim calcmode="lin" valueType="num">
                                      <p:cBhvr additive="base">
                                        <p:cTn id="29" dur="500" fill="hold"/>
                                        <p:tgtEl>
                                          <p:spTgt spid="21"/>
                                        </p:tgtEl>
                                        <p:attrNameLst>
                                          <p:attrName>ppt_x</p:attrName>
                                        </p:attrNameLst>
                                      </p:cBhvr>
                                      <p:tavLst>
                                        <p:tav tm="0">
                                          <p:val>
                                            <p:strVal val="#ppt_x"/>
                                          </p:val>
                                        </p:tav>
                                        <p:tav tm="100000">
                                          <p:val>
                                            <p:strVal val="#ppt_x"/>
                                          </p:val>
                                        </p:tav>
                                      </p:tavLst>
                                    </p:anim>
                                    <p:anim calcmode="lin" valueType="num">
                                      <p:cBhvr additive="base">
                                        <p:cTn id="30" dur="500" fill="hold"/>
                                        <p:tgtEl>
                                          <p:spTgt spid="21"/>
                                        </p:tgtEl>
                                        <p:attrNameLst>
                                          <p:attrName>ppt_y</p:attrName>
                                        </p:attrNameLst>
                                      </p:cBhvr>
                                      <p:tavLst>
                                        <p:tav tm="0">
                                          <p:val>
                                            <p:strVal val="1+#ppt_h/2"/>
                                          </p:val>
                                        </p:tav>
                                        <p:tav tm="100000">
                                          <p:val>
                                            <p:strVal val="#ppt_y"/>
                                          </p:val>
                                        </p:tav>
                                      </p:tavLst>
                                    </p:anim>
                                  </p:childTnLst>
                                </p:cTn>
                              </p:par>
                            </p:childTnLst>
                          </p:cTn>
                        </p:par>
                        <p:par>
                          <p:cTn id="31" fill="hold">
                            <p:stCondLst>
                              <p:cond delay="1000"/>
                            </p:stCondLst>
                            <p:childTnLst>
                              <p:par>
                                <p:cTn id="32" presetID="2" presetClass="entr" presetSubtype="4" fill="hold" nodeType="afterEffect">
                                  <p:stCondLst>
                                    <p:cond delay="0"/>
                                  </p:stCondLst>
                                  <p:childTnLst>
                                    <p:set>
                                      <p:cBhvr>
                                        <p:cTn id="33" dur="1" fill="hold">
                                          <p:stCondLst>
                                            <p:cond delay="0"/>
                                          </p:stCondLst>
                                        </p:cTn>
                                        <p:tgtEl>
                                          <p:spTgt spid="22"/>
                                        </p:tgtEl>
                                        <p:attrNameLst>
                                          <p:attrName>style.visibility</p:attrName>
                                        </p:attrNameLst>
                                      </p:cBhvr>
                                      <p:to>
                                        <p:strVal val="visible"/>
                                      </p:to>
                                    </p:set>
                                    <p:anim calcmode="lin" valueType="num">
                                      <p:cBhvr additive="base">
                                        <p:cTn id="34" dur="500" fill="hold"/>
                                        <p:tgtEl>
                                          <p:spTgt spid="22"/>
                                        </p:tgtEl>
                                        <p:attrNameLst>
                                          <p:attrName>ppt_x</p:attrName>
                                        </p:attrNameLst>
                                      </p:cBhvr>
                                      <p:tavLst>
                                        <p:tav tm="0">
                                          <p:val>
                                            <p:strVal val="#ppt_x"/>
                                          </p:val>
                                        </p:tav>
                                        <p:tav tm="100000">
                                          <p:val>
                                            <p:strVal val="#ppt_x"/>
                                          </p:val>
                                        </p:tav>
                                      </p:tavLst>
                                    </p:anim>
                                    <p:anim calcmode="lin" valueType="num">
                                      <p:cBhvr additive="base">
                                        <p:cTn id="35" dur="500" fill="hold"/>
                                        <p:tgtEl>
                                          <p:spTgt spid="22"/>
                                        </p:tgtEl>
                                        <p:attrNameLst>
                                          <p:attrName>ppt_y</p:attrName>
                                        </p:attrNameLst>
                                      </p:cBhvr>
                                      <p:tavLst>
                                        <p:tav tm="0">
                                          <p:val>
                                            <p:strVal val="1+#ppt_h/2"/>
                                          </p:val>
                                        </p:tav>
                                        <p:tav tm="100000">
                                          <p:val>
                                            <p:strVal val="#ppt_y"/>
                                          </p:val>
                                        </p:tav>
                                      </p:tavLst>
                                    </p:anim>
                                  </p:childTnLst>
                                </p:cTn>
                              </p:par>
                            </p:childTnLst>
                          </p:cTn>
                        </p:par>
                        <p:par>
                          <p:cTn id="36" fill="hold">
                            <p:stCondLst>
                              <p:cond delay="1500"/>
                            </p:stCondLst>
                            <p:childTnLst>
                              <p:par>
                                <p:cTn id="37" presetID="2" presetClass="entr" presetSubtype="4" fill="hold" nodeType="afterEffect">
                                  <p:stCondLst>
                                    <p:cond delay="500"/>
                                  </p:stCondLst>
                                  <p:childTnLst>
                                    <p:set>
                                      <p:cBhvr>
                                        <p:cTn id="38" dur="1" fill="hold">
                                          <p:stCondLst>
                                            <p:cond delay="0"/>
                                          </p:stCondLst>
                                        </p:cTn>
                                        <p:tgtEl>
                                          <p:spTgt spid="12"/>
                                        </p:tgtEl>
                                        <p:attrNameLst>
                                          <p:attrName>style.visibility</p:attrName>
                                        </p:attrNameLst>
                                      </p:cBhvr>
                                      <p:to>
                                        <p:strVal val="visible"/>
                                      </p:to>
                                    </p:set>
                                    <p:anim calcmode="lin" valueType="num">
                                      <p:cBhvr additive="base">
                                        <p:cTn id="39" dur="500" fill="hold"/>
                                        <p:tgtEl>
                                          <p:spTgt spid="12"/>
                                        </p:tgtEl>
                                        <p:attrNameLst>
                                          <p:attrName>ppt_x</p:attrName>
                                        </p:attrNameLst>
                                      </p:cBhvr>
                                      <p:tavLst>
                                        <p:tav tm="0">
                                          <p:val>
                                            <p:strVal val="#ppt_x"/>
                                          </p:val>
                                        </p:tav>
                                        <p:tav tm="100000">
                                          <p:val>
                                            <p:strVal val="#ppt_x"/>
                                          </p:val>
                                        </p:tav>
                                      </p:tavLst>
                                    </p:anim>
                                    <p:anim calcmode="lin" valueType="num">
                                      <p:cBhvr additive="base">
                                        <p:cTn id="40"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13">
            <a:extLst>
              <a:ext uri="{FF2B5EF4-FFF2-40B4-BE49-F238E27FC236}">
                <a16:creationId xmlns:a16="http://schemas.microsoft.com/office/drawing/2014/main" id="{9C563E45-361A-349D-AF2B-C0CFDCABFBFF}"/>
              </a:ext>
            </a:extLst>
          </p:cNvPr>
          <p:cNvPicPr>
            <a:picLocks noChangeAspect="1"/>
          </p:cNvPicPr>
          <p:nvPr/>
        </p:nvPicPr>
        <p:blipFill>
          <a:blip r:embed="rId2"/>
          <a:stretch>
            <a:fillRect/>
          </a:stretch>
        </p:blipFill>
        <p:spPr>
          <a:xfrm>
            <a:off x="2090149" y="1468354"/>
            <a:ext cx="2994191" cy="2250879"/>
          </a:xfrm>
          <a:prstGeom prst="rect">
            <a:avLst/>
          </a:prstGeom>
        </p:spPr>
      </p:pic>
      <p:sp>
        <p:nvSpPr>
          <p:cNvPr id="3" name="ZoneTexte 2">
            <a:extLst>
              <a:ext uri="{FF2B5EF4-FFF2-40B4-BE49-F238E27FC236}">
                <a16:creationId xmlns:a16="http://schemas.microsoft.com/office/drawing/2014/main" id="{9949C14E-6298-4E71-9AB5-B2DE559FC9D5}"/>
              </a:ext>
            </a:extLst>
          </p:cNvPr>
          <p:cNvSpPr/>
          <p:nvPr/>
        </p:nvSpPr>
        <p:spPr>
          <a:xfrm>
            <a:off x="959400" y="177120"/>
            <a:ext cx="10656360" cy="367878"/>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defTabSz="914400">
              <a:lnSpc>
                <a:spcPct val="100000"/>
              </a:lnSpc>
            </a:pPr>
            <a:r>
              <a:rPr lang="en-GB" sz="1800" b="1" strike="noStrike" cap="all" spc="-1" dirty="0">
                <a:solidFill>
                  <a:schemeClr val="lt1"/>
                </a:solidFill>
                <a:latin typeface="Arial"/>
              </a:rPr>
              <a:t>The storage ring survey</a:t>
            </a:r>
            <a:endParaRPr lang="fr-FR" sz="1800" b="0" strike="noStrike" spc="-1" dirty="0">
              <a:solidFill>
                <a:srgbClr val="000000"/>
              </a:solidFill>
              <a:latin typeface="Arial"/>
            </a:endParaRPr>
          </a:p>
        </p:txBody>
      </p:sp>
      <p:graphicFrame>
        <p:nvGraphicFramePr>
          <p:cNvPr id="2" name="Time">
            <a:extLst>
              <a:ext uri="{FF2B5EF4-FFF2-40B4-BE49-F238E27FC236}">
                <a16:creationId xmlns:a16="http://schemas.microsoft.com/office/drawing/2014/main" id="{A042FA85-E009-0136-7BEB-E452CDC90B20}"/>
              </a:ext>
            </a:extLst>
          </p:cNvPr>
          <p:cNvGraphicFramePr>
            <a:graphicFrameLocks/>
          </p:cNvGraphicFramePr>
          <p:nvPr>
            <p:extLst>
              <p:ext uri="{D42A27DB-BD31-4B8C-83A1-F6EECF244321}">
                <p14:modId xmlns:p14="http://schemas.microsoft.com/office/powerpoint/2010/main" val="2078406887"/>
              </p:ext>
            </p:extLst>
          </p:nvPr>
        </p:nvGraphicFramePr>
        <p:xfrm>
          <a:off x="5697416" y="2104558"/>
          <a:ext cx="2608003" cy="1600724"/>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4" name="N Measurements">
            <a:extLst>
              <a:ext uri="{FF2B5EF4-FFF2-40B4-BE49-F238E27FC236}">
                <a16:creationId xmlns:a16="http://schemas.microsoft.com/office/drawing/2014/main" id="{0B82A246-85F9-39B6-6477-AF5B002FBDB5}"/>
              </a:ext>
            </a:extLst>
          </p:cNvPr>
          <p:cNvGraphicFramePr>
            <a:graphicFrameLocks/>
          </p:cNvGraphicFramePr>
          <p:nvPr>
            <p:extLst>
              <p:ext uri="{D42A27DB-BD31-4B8C-83A1-F6EECF244321}">
                <p14:modId xmlns:p14="http://schemas.microsoft.com/office/powerpoint/2010/main" val="1207019376"/>
              </p:ext>
            </p:extLst>
          </p:nvPr>
        </p:nvGraphicFramePr>
        <p:xfrm>
          <a:off x="8687138" y="2104558"/>
          <a:ext cx="2608384" cy="1600724"/>
        </p:xfrm>
        <a:graphic>
          <a:graphicData uri="http://schemas.openxmlformats.org/drawingml/2006/chart">
            <c:chart xmlns:c="http://schemas.openxmlformats.org/drawingml/2006/chart" xmlns:r="http://schemas.openxmlformats.org/officeDocument/2006/relationships" r:id="rId4"/>
          </a:graphicData>
        </a:graphic>
      </p:graphicFrame>
      <p:sp>
        <p:nvSpPr>
          <p:cNvPr id="5" name="text Time">
            <a:extLst>
              <a:ext uri="{FF2B5EF4-FFF2-40B4-BE49-F238E27FC236}">
                <a16:creationId xmlns:a16="http://schemas.microsoft.com/office/drawing/2014/main" id="{62593534-44F6-9E77-9129-8C143667A14B}"/>
              </a:ext>
            </a:extLst>
          </p:cNvPr>
          <p:cNvSpPr/>
          <p:nvPr/>
        </p:nvSpPr>
        <p:spPr>
          <a:xfrm>
            <a:off x="5391438" y="1708753"/>
            <a:ext cx="3219956" cy="338554"/>
          </a:xfrm>
          <a:prstGeom prst="rect">
            <a:avLst/>
          </a:prstGeom>
          <a:noFill/>
        </p:spPr>
        <p:txBody>
          <a:bodyPr wrap="square" lIns="91440" tIns="45720" rIns="91440" bIns="45720">
            <a:spAutoFit/>
          </a:bodyPr>
          <a:lstStyle/>
          <a:p>
            <a:pPr algn="ctr"/>
            <a:r>
              <a:rPr lang="en-US" sz="1600" dirty="0">
                <a:ln w="0"/>
                <a:effectLst>
                  <a:outerShdw blurRad="38100" dist="19050" dir="2700000" algn="tl" rotWithShape="0">
                    <a:schemeClr val="dk1">
                      <a:alpha val="40000"/>
                    </a:schemeClr>
                  </a:outerShdw>
                </a:effectLst>
              </a:rPr>
              <a:t>Time required</a:t>
            </a:r>
          </a:p>
        </p:txBody>
      </p:sp>
      <p:sp>
        <p:nvSpPr>
          <p:cNvPr id="6" name="Text N Measurements">
            <a:extLst>
              <a:ext uri="{FF2B5EF4-FFF2-40B4-BE49-F238E27FC236}">
                <a16:creationId xmlns:a16="http://schemas.microsoft.com/office/drawing/2014/main" id="{7585B365-6B45-D254-D9C7-A3573B2B9BDC}"/>
              </a:ext>
            </a:extLst>
          </p:cNvPr>
          <p:cNvSpPr/>
          <p:nvPr/>
        </p:nvSpPr>
        <p:spPr>
          <a:xfrm>
            <a:off x="8604756" y="1708753"/>
            <a:ext cx="2772766" cy="338554"/>
          </a:xfrm>
          <a:prstGeom prst="rect">
            <a:avLst/>
          </a:prstGeom>
          <a:noFill/>
        </p:spPr>
        <p:txBody>
          <a:bodyPr wrap="square" lIns="91440" tIns="45720" rIns="91440" bIns="45720">
            <a:spAutoFit/>
          </a:bodyPr>
          <a:lstStyle/>
          <a:p>
            <a:pPr algn="ctr"/>
            <a:r>
              <a:rPr lang="en-US" sz="1600" dirty="0">
                <a:ln w="0"/>
                <a:effectLst>
                  <a:outerShdw blurRad="38100" dist="19050" dir="2700000" algn="tl" rotWithShape="0">
                    <a:schemeClr val="dk1">
                      <a:alpha val="40000"/>
                    </a:schemeClr>
                  </a:outerShdw>
                </a:effectLst>
              </a:rPr>
              <a:t>Number of observation</a:t>
            </a:r>
          </a:p>
        </p:txBody>
      </p:sp>
      <p:graphicFrame>
        <p:nvGraphicFramePr>
          <p:cNvPr id="7" name="Chart 6">
            <a:extLst>
              <a:ext uri="{FF2B5EF4-FFF2-40B4-BE49-F238E27FC236}">
                <a16:creationId xmlns:a16="http://schemas.microsoft.com/office/drawing/2014/main" id="{EEE12FE7-FFC3-69C1-3B8F-1A25B7E9F870}"/>
              </a:ext>
            </a:extLst>
          </p:cNvPr>
          <p:cNvGraphicFramePr>
            <a:graphicFrameLocks/>
          </p:cNvGraphicFramePr>
          <p:nvPr>
            <p:extLst>
              <p:ext uri="{D42A27DB-BD31-4B8C-83A1-F6EECF244321}">
                <p14:modId xmlns:p14="http://schemas.microsoft.com/office/powerpoint/2010/main" val="3017338148"/>
              </p:ext>
            </p:extLst>
          </p:nvPr>
        </p:nvGraphicFramePr>
        <p:xfrm>
          <a:off x="5697416" y="4230738"/>
          <a:ext cx="2608003" cy="1600724"/>
        </p:xfrm>
        <a:graphic>
          <a:graphicData uri="http://schemas.openxmlformats.org/drawingml/2006/chart">
            <c:chart xmlns:c="http://schemas.openxmlformats.org/drawingml/2006/chart" xmlns:r="http://schemas.openxmlformats.org/officeDocument/2006/relationships" r:id="rId5"/>
          </a:graphicData>
        </a:graphic>
      </p:graphicFrame>
      <p:sp>
        <p:nvSpPr>
          <p:cNvPr id="8" name="Text Measurement/Person">
            <a:extLst>
              <a:ext uri="{FF2B5EF4-FFF2-40B4-BE49-F238E27FC236}">
                <a16:creationId xmlns:a16="http://schemas.microsoft.com/office/drawing/2014/main" id="{C5D0D464-3876-38B2-94A6-47553D9D7272}"/>
              </a:ext>
            </a:extLst>
          </p:cNvPr>
          <p:cNvSpPr/>
          <p:nvPr/>
        </p:nvSpPr>
        <p:spPr>
          <a:xfrm>
            <a:off x="5663862" y="3860161"/>
            <a:ext cx="3003397" cy="338554"/>
          </a:xfrm>
          <a:prstGeom prst="rect">
            <a:avLst/>
          </a:prstGeom>
          <a:noFill/>
        </p:spPr>
        <p:txBody>
          <a:bodyPr wrap="square" lIns="91440" tIns="45720" rIns="91440" bIns="45720">
            <a:spAutoFit/>
          </a:bodyPr>
          <a:lstStyle/>
          <a:p>
            <a:pPr algn="ctr"/>
            <a:r>
              <a:rPr lang="en-US" sz="1600" dirty="0">
                <a:ln w="0"/>
                <a:effectLst>
                  <a:outerShdw blurRad="38100" dist="19050" dir="2700000" algn="tl" rotWithShape="0">
                    <a:schemeClr val="dk1">
                      <a:alpha val="40000"/>
                    </a:schemeClr>
                  </a:outerShdw>
                </a:effectLst>
              </a:rPr>
              <a:t>Observation/person</a:t>
            </a:r>
          </a:p>
        </p:txBody>
      </p:sp>
      <p:graphicFrame>
        <p:nvGraphicFramePr>
          <p:cNvPr id="9" name="Chart 8">
            <a:extLst>
              <a:ext uri="{FF2B5EF4-FFF2-40B4-BE49-F238E27FC236}">
                <a16:creationId xmlns:a16="http://schemas.microsoft.com/office/drawing/2014/main" id="{57893250-EDD0-6B2C-A777-429330072010}"/>
              </a:ext>
            </a:extLst>
          </p:cNvPr>
          <p:cNvGraphicFramePr>
            <a:graphicFrameLocks/>
          </p:cNvGraphicFramePr>
          <p:nvPr>
            <p:extLst>
              <p:ext uri="{D42A27DB-BD31-4B8C-83A1-F6EECF244321}">
                <p14:modId xmlns:p14="http://schemas.microsoft.com/office/powerpoint/2010/main" val="909023489"/>
              </p:ext>
            </p:extLst>
          </p:nvPr>
        </p:nvGraphicFramePr>
        <p:xfrm>
          <a:off x="8687138" y="4213228"/>
          <a:ext cx="2608003" cy="1618234"/>
        </p:xfrm>
        <a:graphic>
          <a:graphicData uri="http://schemas.openxmlformats.org/drawingml/2006/chart">
            <c:chart xmlns:c="http://schemas.openxmlformats.org/drawingml/2006/chart" xmlns:r="http://schemas.openxmlformats.org/officeDocument/2006/relationships" r:id="rId6"/>
          </a:graphicData>
        </a:graphic>
      </p:graphicFrame>
      <p:sp>
        <p:nvSpPr>
          <p:cNvPr id="10" name="Text Measurement/Person">
            <a:extLst>
              <a:ext uri="{FF2B5EF4-FFF2-40B4-BE49-F238E27FC236}">
                <a16:creationId xmlns:a16="http://schemas.microsoft.com/office/drawing/2014/main" id="{B3B2B417-8414-69B1-685C-CF589C8ADE77}"/>
              </a:ext>
            </a:extLst>
          </p:cNvPr>
          <p:cNvSpPr/>
          <p:nvPr/>
        </p:nvSpPr>
        <p:spPr>
          <a:xfrm>
            <a:off x="8489440" y="3789978"/>
            <a:ext cx="3003397" cy="338554"/>
          </a:xfrm>
          <a:prstGeom prst="rect">
            <a:avLst/>
          </a:prstGeom>
          <a:noFill/>
        </p:spPr>
        <p:txBody>
          <a:bodyPr wrap="square" lIns="91440" tIns="45720" rIns="91440" bIns="45720">
            <a:spAutoFit/>
          </a:bodyPr>
          <a:lstStyle/>
          <a:p>
            <a:pPr algn="ctr"/>
            <a:r>
              <a:rPr lang="en-US" sz="1600" dirty="0" err="1">
                <a:ln w="0"/>
                <a:effectLst>
                  <a:outerShdw blurRad="38100" dist="19050" dir="2700000" algn="tl" rotWithShape="0">
                    <a:schemeClr val="dk1">
                      <a:alpha val="40000"/>
                    </a:schemeClr>
                  </a:outerShdw>
                </a:effectLst>
              </a:rPr>
              <a:t>dR</a:t>
            </a:r>
            <a:r>
              <a:rPr lang="en-US" sz="1600" dirty="0">
                <a:ln w="0"/>
                <a:effectLst>
                  <a:outerShdw blurRad="38100" dist="19050" dir="2700000" algn="tl" rotWithShape="0">
                    <a:schemeClr val="dk1">
                      <a:alpha val="40000"/>
                    </a:schemeClr>
                  </a:outerShdw>
                </a:effectLst>
              </a:rPr>
              <a:t> and </a:t>
            </a:r>
            <a:r>
              <a:rPr lang="en-US" sz="1600" dirty="0" err="1">
                <a:ln w="0"/>
                <a:effectLst>
                  <a:outerShdw blurRad="38100" dist="19050" dir="2700000" algn="tl" rotWithShape="0">
                    <a:schemeClr val="dk1">
                      <a:alpha val="40000"/>
                    </a:schemeClr>
                  </a:outerShdw>
                </a:effectLst>
              </a:rPr>
              <a:t>dZ</a:t>
            </a:r>
            <a:r>
              <a:rPr lang="en-US" sz="1600" dirty="0">
                <a:ln w="0"/>
                <a:effectLst>
                  <a:outerShdw blurRad="38100" dist="19050" dir="2700000" algn="tl" rotWithShape="0">
                    <a:schemeClr val="dk1">
                      <a:alpha val="40000"/>
                    </a:schemeClr>
                  </a:outerShdw>
                </a:effectLst>
              </a:rPr>
              <a:t> (</a:t>
            </a:r>
            <a:r>
              <a:rPr lang="el-GR" sz="1600" dirty="0">
                <a:ln w="0"/>
                <a:effectLst>
                  <a:outerShdw blurRad="38100" dist="19050" dir="2700000" algn="tl" rotWithShape="0">
                    <a:schemeClr val="dk1">
                      <a:alpha val="40000"/>
                    </a:schemeClr>
                  </a:outerShdw>
                </a:effectLst>
              </a:rPr>
              <a:t>μ</a:t>
            </a:r>
            <a:r>
              <a:rPr lang="en-US" sz="1600" dirty="0">
                <a:ln w="0"/>
                <a:effectLst>
                  <a:outerShdw blurRad="38100" dist="19050" dir="2700000" algn="tl" rotWithShape="0">
                    <a:schemeClr val="dk1">
                      <a:alpha val="40000"/>
                    </a:schemeClr>
                  </a:outerShdw>
                </a:effectLst>
              </a:rPr>
              <a:t>m)</a:t>
            </a:r>
          </a:p>
        </p:txBody>
      </p:sp>
      <p:pic>
        <p:nvPicPr>
          <p:cNvPr id="18" name="Image 0">
            <a:extLst>
              <a:ext uri="{FF2B5EF4-FFF2-40B4-BE49-F238E27FC236}">
                <a16:creationId xmlns:a16="http://schemas.microsoft.com/office/drawing/2014/main" id="{806A2174-877F-13F1-2ED9-5ED5E13EACB5}"/>
              </a:ext>
            </a:extLst>
          </p:cNvPr>
          <p:cNvPicPr>
            <a:picLocks noChangeAspect="1"/>
          </p:cNvPicPr>
          <p:nvPr/>
        </p:nvPicPr>
        <p:blipFill>
          <a:blip r:embed="rId7"/>
          <a:stretch>
            <a:fillRect/>
          </a:stretch>
        </p:blipFill>
        <p:spPr>
          <a:xfrm>
            <a:off x="957821" y="4815941"/>
            <a:ext cx="170078" cy="170078"/>
          </a:xfrm>
          <a:prstGeom prst="rect">
            <a:avLst/>
          </a:prstGeom>
        </p:spPr>
      </p:pic>
      <p:sp>
        <p:nvSpPr>
          <p:cNvPr id="19" name="Text 17">
            <a:extLst>
              <a:ext uri="{FF2B5EF4-FFF2-40B4-BE49-F238E27FC236}">
                <a16:creationId xmlns:a16="http://schemas.microsoft.com/office/drawing/2014/main" id="{C02EA6C7-71D2-9982-41FD-00A3A04BEDD7}"/>
              </a:ext>
            </a:extLst>
          </p:cNvPr>
          <p:cNvSpPr txBox="1"/>
          <p:nvPr/>
        </p:nvSpPr>
        <p:spPr>
          <a:xfrm>
            <a:off x="1363598" y="4048036"/>
            <a:ext cx="1747902" cy="329184"/>
          </a:xfrm>
          <a:prstGeom prst="rect">
            <a:avLst/>
          </a:prstGeom>
          <a:noFill/>
          <a:ln/>
        </p:spPr>
        <p:txBody>
          <a:bodyPr wrap="square" lIns="0" tIns="0" rIns="0" bIns="0" rtlCol="0" anchor="ct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indent="0">
              <a:buNone/>
            </a:pPr>
            <a:r>
              <a:rPr lang="en-US" sz="1250" dirty="0">
                <a:solidFill>
                  <a:srgbClr val="23262F"/>
                </a:solidFill>
                <a:latin typeface="Calibri" pitchFamily="34" charset="0"/>
                <a:ea typeface="Calibri" pitchFamily="34" charset="-122"/>
                <a:cs typeface="Calibri" pitchFamily="34" charset="-120"/>
              </a:rPr>
              <a:t>A stable methodology</a:t>
            </a:r>
            <a:endParaRPr lang="en-US" sz="1250" dirty="0"/>
          </a:p>
        </p:txBody>
      </p:sp>
      <p:pic>
        <p:nvPicPr>
          <p:cNvPr id="20" name="Image 1">
            <a:extLst>
              <a:ext uri="{FF2B5EF4-FFF2-40B4-BE49-F238E27FC236}">
                <a16:creationId xmlns:a16="http://schemas.microsoft.com/office/drawing/2014/main" id="{88445CEB-B307-09D6-2150-4ED47BA4A51B}"/>
              </a:ext>
            </a:extLst>
          </p:cNvPr>
          <p:cNvPicPr>
            <a:picLocks noChangeAspect="1"/>
          </p:cNvPicPr>
          <p:nvPr/>
        </p:nvPicPr>
        <p:blipFill>
          <a:blip r:embed="rId7"/>
          <a:stretch>
            <a:fillRect/>
          </a:stretch>
        </p:blipFill>
        <p:spPr>
          <a:xfrm>
            <a:off x="957821" y="5181701"/>
            <a:ext cx="170078" cy="170078"/>
          </a:xfrm>
          <a:prstGeom prst="rect">
            <a:avLst/>
          </a:prstGeom>
        </p:spPr>
      </p:pic>
      <p:pic>
        <p:nvPicPr>
          <p:cNvPr id="22" name="Image 2">
            <a:extLst>
              <a:ext uri="{FF2B5EF4-FFF2-40B4-BE49-F238E27FC236}">
                <a16:creationId xmlns:a16="http://schemas.microsoft.com/office/drawing/2014/main" id="{108ABC29-A242-814C-2C79-DE2A13F1725E}"/>
              </a:ext>
            </a:extLst>
          </p:cNvPr>
          <p:cNvPicPr>
            <a:picLocks noChangeAspect="1"/>
          </p:cNvPicPr>
          <p:nvPr/>
        </p:nvPicPr>
        <p:blipFill>
          <a:blip r:embed="rId7"/>
          <a:stretch>
            <a:fillRect/>
          </a:stretch>
        </p:blipFill>
        <p:spPr>
          <a:xfrm>
            <a:off x="957821" y="6058760"/>
            <a:ext cx="170078" cy="170078"/>
          </a:xfrm>
          <a:prstGeom prst="rect">
            <a:avLst/>
          </a:prstGeom>
        </p:spPr>
      </p:pic>
      <p:sp>
        <p:nvSpPr>
          <p:cNvPr id="23" name="Text 21">
            <a:extLst>
              <a:ext uri="{FF2B5EF4-FFF2-40B4-BE49-F238E27FC236}">
                <a16:creationId xmlns:a16="http://schemas.microsoft.com/office/drawing/2014/main" id="{5E1B9C04-1141-6CD8-23BD-72FDB7BF2599}"/>
              </a:ext>
            </a:extLst>
          </p:cNvPr>
          <p:cNvSpPr txBox="1"/>
          <p:nvPr/>
        </p:nvSpPr>
        <p:spPr>
          <a:xfrm>
            <a:off x="1329992" y="4559049"/>
            <a:ext cx="5741002" cy="329184"/>
          </a:xfrm>
          <a:prstGeom prst="rect">
            <a:avLst/>
          </a:prstGeom>
          <a:noFill/>
          <a:ln/>
        </p:spPr>
        <p:txBody>
          <a:bodyPr wrap="square" lIns="0" tIns="0" rIns="0" bIns="0" rtlCol="0" anchor="ct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indent="0">
              <a:buNone/>
            </a:pPr>
            <a:r>
              <a:rPr lang="en-US" sz="1250" dirty="0">
                <a:solidFill>
                  <a:srgbClr val="23262F"/>
                </a:solidFill>
                <a:latin typeface="Calibri" pitchFamily="34" charset="0"/>
                <a:ea typeface="Calibri" pitchFamily="34" charset="-122"/>
                <a:cs typeface="Calibri" pitchFamily="34" charset="-120"/>
              </a:rPr>
              <a:t>Regular measurements, five times a year</a:t>
            </a:r>
            <a:endParaRPr lang="en-US" sz="1250" dirty="0"/>
          </a:p>
        </p:txBody>
      </p:sp>
      <p:sp>
        <p:nvSpPr>
          <p:cNvPr id="25" name="Text 23">
            <a:extLst>
              <a:ext uri="{FF2B5EF4-FFF2-40B4-BE49-F238E27FC236}">
                <a16:creationId xmlns:a16="http://schemas.microsoft.com/office/drawing/2014/main" id="{0B2EBA40-38B2-A1FD-FCDE-84A375BE44F9}"/>
              </a:ext>
            </a:extLst>
          </p:cNvPr>
          <p:cNvSpPr txBox="1"/>
          <p:nvPr/>
        </p:nvSpPr>
        <p:spPr>
          <a:xfrm>
            <a:off x="1336538" y="4996407"/>
            <a:ext cx="4145576" cy="480840"/>
          </a:xfrm>
          <a:prstGeom prst="rect">
            <a:avLst/>
          </a:prstGeom>
          <a:noFill/>
          <a:ln/>
        </p:spPr>
        <p:txBody>
          <a:bodyPr wrap="square" lIns="0" tIns="0" rIns="0" bIns="0" rtlCol="0" anchor="ct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indent="0">
              <a:buNone/>
            </a:pPr>
            <a:r>
              <a:rPr lang="en-US" sz="1250" dirty="0">
                <a:solidFill>
                  <a:srgbClr val="23262F"/>
                </a:solidFill>
                <a:latin typeface="Calibri" pitchFamily="34" charset="0"/>
                <a:ea typeface="Calibri" pitchFamily="34" charset="-122"/>
                <a:cs typeface="Calibri" pitchFamily="34" charset="-120"/>
              </a:rPr>
              <a:t>Our coordinate database </a:t>
            </a:r>
            <a:r>
              <a:rPr lang="en-US" sz="1250" b="1" dirty="0">
                <a:solidFill>
                  <a:srgbClr val="23262F"/>
                </a:solidFill>
                <a:latin typeface="Calibri" pitchFamily="34" charset="0"/>
                <a:ea typeface="Calibri" pitchFamily="34" charset="-122"/>
                <a:cs typeface="Calibri" pitchFamily="34" charset="-120"/>
              </a:rPr>
              <a:t>(CDB</a:t>
            </a:r>
            <a:r>
              <a:rPr lang="en-US" sz="1250" dirty="0">
                <a:solidFill>
                  <a:srgbClr val="23262F"/>
                </a:solidFill>
                <a:latin typeface="Calibri" pitchFamily="34" charset="0"/>
                <a:ea typeface="Calibri" pitchFamily="34" charset="-122"/>
                <a:cs typeface="Calibri" pitchFamily="34" charset="-120"/>
              </a:rPr>
              <a:t>) that contains the measured realization of the reference network at a particular moment</a:t>
            </a:r>
            <a:endParaRPr lang="en-US" sz="1250" dirty="0"/>
          </a:p>
        </p:txBody>
      </p:sp>
      <p:sp>
        <p:nvSpPr>
          <p:cNvPr id="28" name="Text 2">
            <a:extLst>
              <a:ext uri="{FF2B5EF4-FFF2-40B4-BE49-F238E27FC236}">
                <a16:creationId xmlns:a16="http://schemas.microsoft.com/office/drawing/2014/main" id="{CD0678CE-01E3-AF6B-2874-3B721C9CAC28}"/>
              </a:ext>
            </a:extLst>
          </p:cNvPr>
          <p:cNvSpPr txBox="1"/>
          <p:nvPr/>
        </p:nvSpPr>
        <p:spPr>
          <a:xfrm>
            <a:off x="1100160" y="878354"/>
            <a:ext cx="10515600" cy="365760"/>
          </a:xfrm>
          <a:prstGeom prst="rect">
            <a:avLst/>
          </a:prstGeom>
          <a:noFill/>
          <a:ln/>
        </p:spPr>
        <p:txBody>
          <a:bodyPr wrap="square" lIns="0" tIns="0" rIns="0" bIns="0" rtlCol="0" anchor="ct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indent="0">
              <a:buNone/>
            </a:pPr>
            <a:r>
              <a:rPr lang="en-US" i="1" dirty="0">
                <a:solidFill>
                  <a:srgbClr val="62697A"/>
                </a:solidFill>
                <a:latin typeface="Calibri" pitchFamily="34" charset="0"/>
                <a:ea typeface="Calibri" pitchFamily="34" charset="-122"/>
                <a:cs typeface="Calibri" pitchFamily="34" charset="-120"/>
              </a:rPr>
              <a:t>Less effort, more data — the survey has matured over three decades, five campaigns a year</a:t>
            </a:r>
            <a:r>
              <a:rPr lang="en-US" sz="1350" i="1" dirty="0">
                <a:solidFill>
                  <a:srgbClr val="62697A"/>
                </a:solidFill>
                <a:latin typeface="Calibri" pitchFamily="34" charset="0"/>
                <a:ea typeface="Calibri" pitchFamily="34" charset="-122"/>
                <a:cs typeface="Calibri" pitchFamily="34" charset="-120"/>
              </a:rPr>
              <a:t>.</a:t>
            </a:r>
            <a:endParaRPr lang="en-US" sz="1350" dirty="0"/>
          </a:p>
        </p:txBody>
      </p:sp>
      <p:sp>
        <p:nvSpPr>
          <p:cNvPr id="29" name="Shape 22">
            <a:extLst>
              <a:ext uri="{FF2B5EF4-FFF2-40B4-BE49-F238E27FC236}">
                <a16:creationId xmlns:a16="http://schemas.microsoft.com/office/drawing/2014/main" id="{BC72BA15-3487-86A4-B3D8-DCC652848B46}"/>
              </a:ext>
            </a:extLst>
          </p:cNvPr>
          <p:cNvSpPr/>
          <p:nvPr/>
        </p:nvSpPr>
        <p:spPr>
          <a:xfrm>
            <a:off x="896859" y="4082448"/>
            <a:ext cx="317387" cy="274320"/>
          </a:xfrm>
          <a:prstGeom prst="ellipse">
            <a:avLst/>
          </a:prstGeom>
          <a:solidFill>
            <a:srgbClr val="51A026"/>
          </a:solidFill>
          <a:ln/>
        </p:spPr>
        <p:txBody>
          <a:bodyPr/>
          <a:lstStyle/>
          <a:p>
            <a:endParaRPr lang="en-GB"/>
          </a:p>
        </p:txBody>
      </p:sp>
      <p:pic>
        <p:nvPicPr>
          <p:cNvPr id="30" name="Image 3">
            <a:extLst>
              <a:ext uri="{FF2B5EF4-FFF2-40B4-BE49-F238E27FC236}">
                <a16:creationId xmlns:a16="http://schemas.microsoft.com/office/drawing/2014/main" id="{5CEE2699-B375-0F32-8C1D-DC66FB6301A4}"/>
              </a:ext>
            </a:extLst>
          </p:cNvPr>
          <p:cNvPicPr>
            <a:picLocks noChangeAspect="1"/>
          </p:cNvPicPr>
          <p:nvPr/>
        </p:nvPicPr>
        <p:blipFill>
          <a:blip r:embed="rId7"/>
          <a:stretch>
            <a:fillRect/>
          </a:stretch>
        </p:blipFill>
        <p:spPr>
          <a:xfrm>
            <a:off x="948979" y="4134569"/>
            <a:ext cx="196779" cy="170078"/>
          </a:xfrm>
          <a:prstGeom prst="rect">
            <a:avLst/>
          </a:prstGeom>
        </p:spPr>
      </p:pic>
      <p:sp>
        <p:nvSpPr>
          <p:cNvPr id="33" name="Shape 22">
            <a:extLst>
              <a:ext uri="{FF2B5EF4-FFF2-40B4-BE49-F238E27FC236}">
                <a16:creationId xmlns:a16="http://schemas.microsoft.com/office/drawing/2014/main" id="{02749456-F3DE-A2AD-1F1C-27CD1F928646}"/>
              </a:ext>
            </a:extLst>
          </p:cNvPr>
          <p:cNvSpPr/>
          <p:nvPr/>
        </p:nvSpPr>
        <p:spPr>
          <a:xfrm>
            <a:off x="901282" y="4586481"/>
            <a:ext cx="317387" cy="274320"/>
          </a:xfrm>
          <a:prstGeom prst="ellipse">
            <a:avLst/>
          </a:prstGeom>
          <a:solidFill>
            <a:srgbClr val="51A026"/>
          </a:solidFill>
          <a:ln/>
        </p:spPr>
        <p:txBody>
          <a:bodyPr/>
          <a:lstStyle/>
          <a:p>
            <a:endParaRPr lang="en-GB"/>
          </a:p>
        </p:txBody>
      </p:sp>
      <p:pic>
        <p:nvPicPr>
          <p:cNvPr id="34" name="Image 3">
            <a:extLst>
              <a:ext uri="{FF2B5EF4-FFF2-40B4-BE49-F238E27FC236}">
                <a16:creationId xmlns:a16="http://schemas.microsoft.com/office/drawing/2014/main" id="{9B34D4E9-44E6-0E34-E945-ECD9ECF15B12}"/>
              </a:ext>
            </a:extLst>
          </p:cNvPr>
          <p:cNvPicPr>
            <a:picLocks noChangeAspect="1"/>
          </p:cNvPicPr>
          <p:nvPr/>
        </p:nvPicPr>
        <p:blipFill>
          <a:blip r:embed="rId7"/>
          <a:stretch>
            <a:fillRect/>
          </a:stretch>
        </p:blipFill>
        <p:spPr>
          <a:xfrm>
            <a:off x="953402" y="4638602"/>
            <a:ext cx="196779" cy="170078"/>
          </a:xfrm>
          <a:prstGeom prst="rect">
            <a:avLst/>
          </a:prstGeom>
        </p:spPr>
      </p:pic>
      <p:sp>
        <p:nvSpPr>
          <p:cNvPr id="35" name="Shape 22">
            <a:extLst>
              <a:ext uri="{FF2B5EF4-FFF2-40B4-BE49-F238E27FC236}">
                <a16:creationId xmlns:a16="http://schemas.microsoft.com/office/drawing/2014/main" id="{6E036A26-54AB-7EA6-D478-32F8529223A0}"/>
              </a:ext>
            </a:extLst>
          </p:cNvPr>
          <p:cNvSpPr/>
          <p:nvPr/>
        </p:nvSpPr>
        <p:spPr>
          <a:xfrm>
            <a:off x="896859" y="5101593"/>
            <a:ext cx="317387" cy="274320"/>
          </a:xfrm>
          <a:prstGeom prst="ellipse">
            <a:avLst/>
          </a:prstGeom>
          <a:solidFill>
            <a:srgbClr val="51A026"/>
          </a:solidFill>
          <a:ln/>
        </p:spPr>
        <p:txBody>
          <a:bodyPr/>
          <a:lstStyle/>
          <a:p>
            <a:endParaRPr lang="en-GB"/>
          </a:p>
        </p:txBody>
      </p:sp>
      <p:pic>
        <p:nvPicPr>
          <p:cNvPr id="36" name="Image 3">
            <a:extLst>
              <a:ext uri="{FF2B5EF4-FFF2-40B4-BE49-F238E27FC236}">
                <a16:creationId xmlns:a16="http://schemas.microsoft.com/office/drawing/2014/main" id="{5B984E95-55CD-59C6-C58B-3DFEEA2D7CA9}"/>
              </a:ext>
            </a:extLst>
          </p:cNvPr>
          <p:cNvPicPr>
            <a:picLocks noChangeAspect="1"/>
          </p:cNvPicPr>
          <p:nvPr/>
        </p:nvPicPr>
        <p:blipFill>
          <a:blip r:embed="rId7"/>
          <a:stretch>
            <a:fillRect/>
          </a:stretch>
        </p:blipFill>
        <p:spPr>
          <a:xfrm>
            <a:off x="948979" y="5153714"/>
            <a:ext cx="196779" cy="170078"/>
          </a:xfrm>
          <a:prstGeom prst="rect">
            <a:avLst/>
          </a:prstGeom>
        </p:spPr>
      </p:pic>
      <p:pic>
        <p:nvPicPr>
          <p:cNvPr id="37" name="Picture 36">
            <a:extLst>
              <a:ext uri="{FF2B5EF4-FFF2-40B4-BE49-F238E27FC236}">
                <a16:creationId xmlns:a16="http://schemas.microsoft.com/office/drawing/2014/main" id="{45933DFF-3A89-838E-82C3-9E04426A9CDD}"/>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320458" y="1693518"/>
            <a:ext cx="1650450" cy="1650450"/>
          </a:xfrm>
          <a:prstGeom prst="rect">
            <a:avLst/>
          </a:prstGeom>
        </p:spPr>
      </p:pic>
      <p:pic>
        <p:nvPicPr>
          <p:cNvPr id="12" name="Graphic 11" descr="Clock">
            <a:extLst>
              <a:ext uri="{FF2B5EF4-FFF2-40B4-BE49-F238E27FC236}">
                <a16:creationId xmlns:a16="http://schemas.microsoft.com/office/drawing/2014/main" id="{F95A5438-321B-4E51-8C8B-97BF3AC680A1}"/>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1264853" y="5532906"/>
            <a:ext cx="462654" cy="462654"/>
          </a:xfrm>
          <a:prstGeom prst="rect">
            <a:avLst/>
          </a:prstGeom>
        </p:spPr>
      </p:pic>
      <p:sp>
        <p:nvSpPr>
          <p:cNvPr id="38" name="PlaceHolder 1">
            <a:extLst>
              <a:ext uri="{FF2B5EF4-FFF2-40B4-BE49-F238E27FC236}">
                <a16:creationId xmlns:a16="http://schemas.microsoft.com/office/drawing/2014/main" id="{B14D4415-DBDC-470F-91C4-1502CF6D7843}"/>
              </a:ext>
            </a:extLst>
          </p:cNvPr>
          <p:cNvSpPr txBox="1">
            <a:spLocks/>
          </p:cNvSpPr>
          <p:nvPr/>
        </p:nvSpPr>
        <p:spPr>
          <a:xfrm>
            <a:off x="959400" y="6483240"/>
            <a:ext cx="8148240" cy="200520"/>
          </a:xfrm>
          <a:prstGeom prst="rect">
            <a:avLst/>
          </a:prstGeom>
          <a:noFill/>
          <a:ln w="0">
            <a:noFill/>
          </a:ln>
        </p:spPr>
        <p:txBody>
          <a:bodyPr lIns="0" tIns="0" rIns="0" bIns="0" anchor="b">
            <a:noAutofit/>
          </a:bodyPr>
          <a:lstStyle>
            <a:defPPr>
              <a:defRPr lang="fr-FR"/>
            </a:defPPr>
            <a:lvl1pPr marL="0" indent="0" algn="l" defTabSz="914400" rtl="0" eaLnBrk="1" latinLnBrk="0" hangingPunct="1">
              <a:lnSpc>
                <a:spcPct val="100000"/>
              </a:lnSpc>
              <a:buNone/>
              <a:tabLst>
                <a:tab pos="0" algn="l"/>
              </a:tabLst>
              <a:defRPr lang="en-US" sz="800" b="1" strike="noStrike" kern="1200" spc="-1">
                <a:solidFill>
                  <a:schemeClr val="dk2"/>
                </a:solidFill>
                <a:latin typeface="Arial"/>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s-ES"/>
              <a:t>IWAA2026| 2026/10/07 | Cristina Gonzalez Torres</a:t>
            </a:r>
            <a:endParaRPr lang="es-ES" b="0" dirty="0">
              <a:solidFill>
                <a:srgbClr val="000000"/>
              </a:solidFill>
              <a:latin typeface="Times New Roman"/>
            </a:endParaRPr>
          </a:p>
        </p:txBody>
      </p:sp>
    </p:spTree>
    <p:extLst>
      <p:ext uri="{BB962C8B-B14F-4D97-AF65-F5344CB8AC3E}">
        <p14:creationId xmlns:p14="http://schemas.microsoft.com/office/powerpoint/2010/main" val="21260958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withEffect">
                                  <p:stCondLst>
                                    <p:cond delay="0"/>
                                  </p:stCondLst>
                                  <p:childTnLst>
                                    <p:set>
                                      <p:cBhvr>
                                        <p:cTn id="6" dur="1" fill="hold">
                                          <p:stCondLst>
                                            <p:cond delay="0"/>
                                          </p:stCondLst>
                                        </p:cTn>
                                        <p:tgtEl>
                                          <p:spTgt spid="29"/>
                                        </p:tgtEl>
                                        <p:attrNameLst>
                                          <p:attrName>style.visibility</p:attrName>
                                        </p:attrNameLst>
                                      </p:cBhvr>
                                      <p:to>
                                        <p:strVal val="visible"/>
                                      </p:to>
                                    </p:set>
                                    <p:anim calcmode="lin" valueType="num">
                                      <p:cBhvr additive="base">
                                        <p:cTn id="7" dur="1000" fill="hold"/>
                                        <p:tgtEl>
                                          <p:spTgt spid="29"/>
                                        </p:tgtEl>
                                        <p:attrNameLst>
                                          <p:attrName>ppt_x</p:attrName>
                                        </p:attrNameLst>
                                      </p:cBhvr>
                                      <p:tavLst>
                                        <p:tav tm="0">
                                          <p:val>
                                            <p:strVal val="#ppt_x"/>
                                          </p:val>
                                        </p:tav>
                                        <p:tav tm="100000">
                                          <p:val>
                                            <p:strVal val="#ppt_x"/>
                                          </p:val>
                                        </p:tav>
                                      </p:tavLst>
                                    </p:anim>
                                    <p:anim calcmode="lin" valueType="num">
                                      <p:cBhvr additive="base">
                                        <p:cTn id="8" dur="1000" fill="hold"/>
                                        <p:tgtEl>
                                          <p:spTgt spid="29"/>
                                        </p:tgtEl>
                                        <p:attrNameLst>
                                          <p:attrName>ppt_y</p:attrName>
                                        </p:attrNameLst>
                                      </p:cBhvr>
                                      <p:tavLst>
                                        <p:tav tm="0">
                                          <p:val>
                                            <p:strVal val="0-#ppt_h/2"/>
                                          </p:val>
                                        </p:tav>
                                        <p:tav tm="100000">
                                          <p:val>
                                            <p:strVal val="#ppt_y"/>
                                          </p:val>
                                        </p:tav>
                                      </p:tavLst>
                                    </p:anim>
                                  </p:childTnLst>
                                </p:cTn>
                              </p:par>
                              <p:par>
                                <p:cTn id="9" presetID="2" presetClass="entr" presetSubtype="1" fill="hold" nodeType="withEffect">
                                  <p:stCondLst>
                                    <p:cond delay="0"/>
                                  </p:stCondLst>
                                  <p:childTnLst>
                                    <p:set>
                                      <p:cBhvr>
                                        <p:cTn id="10" dur="1" fill="hold">
                                          <p:stCondLst>
                                            <p:cond delay="0"/>
                                          </p:stCondLst>
                                        </p:cTn>
                                        <p:tgtEl>
                                          <p:spTgt spid="30"/>
                                        </p:tgtEl>
                                        <p:attrNameLst>
                                          <p:attrName>style.visibility</p:attrName>
                                        </p:attrNameLst>
                                      </p:cBhvr>
                                      <p:to>
                                        <p:strVal val="visible"/>
                                      </p:to>
                                    </p:set>
                                    <p:anim calcmode="lin" valueType="num">
                                      <p:cBhvr additive="base">
                                        <p:cTn id="11" dur="1000" fill="hold"/>
                                        <p:tgtEl>
                                          <p:spTgt spid="30"/>
                                        </p:tgtEl>
                                        <p:attrNameLst>
                                          <p:attrName>ppt_x</p:attrName>
                                        </p:attrNameLst>
                                      </p:cBhvr>
                                      <p:tavLst>
                                        <p:tav tm="0">
                                          <p:val>
                                            <p:strVal val="#ppt_x"/>
                                          </p:val>
                                        </p:tav>
                                        <p:tav tm="100000">
                                          <p:val>
                                            <p:strVal val="#ppt_x"/>
                                          </p:val>
                                        </p:tav>
                                      </p:tavLst>
                                    </p:anim>
                                    <p:anim calcmode="lin" valueType="num">
                                      <p:cBhvr additive="base">
                                        <p:cTn id="12" dur="1000" fill="hold"/>
                                        <p:tgtEl>
                                          <p:spTgt spid="30"/>
                                        </p:tgtEl>
                                        <p:attrNameLst>
                                          <p:attrName>ppt_y</p:attrName>
                                        </p:attrNameLst>
                                      </p:cBhvr>
                                      <p:tavLst>
                                        <p:tav tm="0">
                                          <p:val>
                                            <p:strVal val="0-#ppt_h/2"/>
                                          </p:val>
                                        </p:tav>
                                        <p:tav tm="100000">
                                          <p:val>
                                            <p:strVal val="#ppt_y"/>
                                          </p:val>
                                        </p:tav>
                                      </p:tavLst>
                                    </p:anim>
                                  </p:childTnLst>
                                </p:cTn>
                              </p:par>
                              <p:par>
                                <p:cTn id="13" presetID="2" presetClass="entr" presetSubtype="1" fill="hold" grpId="0" nodeType="withEffect">
                                  <p:stCondLst>
                                    <p:cond delay="0"/>
                                  </p:stCondLst>
                                  <p:childTnLst>
                                    <p:set>
                                      <p:cBhvr>
                                        <p:cTn id="14" dur="1" fill="hold">
                                          <p:stCondLst>
                                            <p:cond delay="0"/>
                                          </p:stCondLst>
                                        </p:cTn>
                                        <p:tgtEl>
                                          <p:spTgt spid="19"/>
                                        </p:tgtEl>
                                        <p:attrNameLst>
                                          <p:attrName>style.visibility</p:attrName>
                                        </p:attrNameLst>
                                      </p:cBhvr>
                                      <p:to>
                                        <p:strVal val="visible"/>
                                      </p:to>
                                    </p:set>
                                    <p:anim calcmode="lin" valueType="num">
                                      <p:cBhvr additive="base">
                                        <p:cTn id="15" dur="1000" fill="hold"/>
                                        <p:tgtEl>
                                          <p:spTgt spid="19"/>
                                        </p:tgtEl>
                                        <p:attrNameLst>
                                          <p:attrName>ppt_x</p:attrName>
                                        </p:attrNameLst>
                                      </p:cBhvr>
                                      <p:tavLst>
                                        <p:tav tm="0">
                                          <p:val>
                                            <p:strVal val="#ppt_x"/>
                                          </p:val>
                                        </p:tav>
                                        <p:tav tm="100000">
                                          <p:val>
                                            <p:strVal val="#ppt_x"/>
                                          </p:val>
                                        </p:tav>
                                      </p:tavLst>
                                    </p:anim>
                                    <p:anim calcmode="lin" valueType="num">
                                      <p:cBhvr additive="base">
                                        <p:cTn id="16" dur="1000" fill="hold"/>
                                        <p:tgtEl>
                                          <p:spTgt spid="19"/>
                                        </p:tgtEl>
                                        <p:attrNameLst>
                                          <p:attrName>ppt_y</p:attrName>
                                        </p:attrNameLst>
                                      </p:cBhvr>
                                      <p:tavLst>
                                        <p:tav tm="0">
                                          <p:val>
                                            <p:strVal val="0-#ppt_h/2"/>
                                          </p:val>
                                        </p:tav>
                                        <p:tav tm="100000">
                                          <p:val>
                                            <p:strVal val="#ppt_y"/>
                                          </p:val>
                                        </p:tav>
                                      </p:tavLst>
                                    </p:anim>
                                  </p:childTnLst>
                                </p:cTn>
                              </p:par>
                            </p:childTnLst>
                          </p:cTn>
                        </p:par>
                        <p:par>
                          <p:cTn id="17" fill="hold">
                            <p:stCondLst>
                              <p:cond delay="1000"/>
                            </p:stCondLst>
                            <p:childTnLst>
                              <p:par>
                                <p:cTn id="18" presetID="2" presetClass="entr" presetSubtype="12" fill="hold" grpId="0" nodeType="afterEffect">
                                  <p:stCondLst>
                                    <p:cond delay="0"/>
                                  </p:stCondLst>
                                  <p:childTnLst>
                                    <p:set>
                                      <p:cBhvr>
                                        <p:cTn id="19" dur="1" fill="hold">
                                          <p:stCondLst>
                                            <p:cond delay="0"/>
                                          </p:stCondLst>
                                        </p:cTn>
                                        <p:tgtEl>
                                          <p:spTgt spid="33"/>
                                        </p:tgtEl>
                                        <p:attrNameLst>
                                          <p:attrName>style.visibility</p:attrName>
                                        </p:attrNameLst>
                                      </p:cBhvr>
                                      <p:to>
                                        <p:strVal val="visible"/>
                                      </p:to>
                                    </p:set>
                                    <p:anim calcmode="lin" valueType="num">
                                      <p:cBhvr additive="base">
                                        <p:cTn id="20" dur="1000" fill="hold"/>
                                        <p:tgtEl>
                                          <p:spTgt spid="33"/>
                                        </p:tgtEl>
                                        <p:attrNameLst>
                                          <p:attrName>ppt_x</p:attrName>
                                        </p:attrNameLst>
                                      </p:cBhvr>
                                      <p:tavLst>
                                        <p:tav tm="0">
                                          <p:val>
                                            <p:strVal val="0-#ppt_w/2"/>
                                          </p:val>
                                        </p:tav>
                                        <p:tav tm="100000">
                                          <p:val>
                                            <p:strVal val="#ppt_x"/>
                                          </p:val>
                                        </p:tav>
                                      </p:tavLst>
                                    </p:anim>
                                    <p:anim calcmode="lin" valueType="num">
                                      <p:cBhvr additive="base">
                                        <p:cTn id="21" dur="1000" fill="hold"/>
                                        <p:tgtEl>
                                          <p:spTgt spid="33"/>
                                        </p:tgtEl>
                                        <p:attrNameLst>
                                          <p:attrName>ppt_y</p:attrName>
                                        </p:attrNameLst>
                                      </p:cBhvr>
                                      <p:tavLst>
                                        <p:tav tm="0">
                                          <p:val>
                                            <p:strVal val="1+#ppt_h/2"/>
                                          </p:val>
                                        </p:tav>
                                        <p:tav tm="100000">
                                          <p:val>
                                            <p:strVal val="#ppt_y"/>
                                          </p:val>
                                        </p:tav>
                                      </p:tavLst>
                                    </p:anim>
                                  </p:childTnLst>
                                </p:cTn>
                              </p:par>
                              <p:par>
                                <p:cTn id="22" presetID="2" presetClass="entr" presetSubtype="12" fill="hold" grpId="0" nodeType="withEffect">
                                  <p:stCondLst>
                                    <p:cond delay="0"/>
                                  </p:stCondLst>
                                  <p:childTnLst>
                                    <p:set>
                                      <p:cBhvr>
                                        <p:cTn id="23" dur="1" fill="hold">
                                          <p:stCondLst>
                                            <p:cond delay="0"/>
                                          </p:stCondLst>
                                        </p:cTn>
                                        <p:tgtEl>
                                          <p:spTgt spid="23"/>
                                        </p:tgtEl>
                                        <p:attrNameLst>
                                          <p:attrName>style.visibility</p:attrName>
                                        </p:attrNameLst>
                                      </p:cBhvr>
                                      <p:to>
                                        <p:strVal val="visible"/>
                                      </p:to>
                                    </p:set>
                                    <p:anim calcmode="lin" valueType="num">
                                      <p:cBhvr additive="base">
                                        <p:cTn id="24" dur="1000" fill="hold"/>
                                        <p:tgtEl>
                                          <p:spTgt spid="23"/>
                                        </p:tgtEl>
                                        <p:attrNameLst>
                                          <p:attrName>ppt_x</p:attrName>
                                        </p:attrNameLst>
                                      </p:cBhvr>
                                      <p:tavLst>
                                        <p:tav tm="0">
                                          <p:val>
                                            <p:strVal val="0-#ppt_w/2"/>
                                          </p:val>
                                        </p:tav>
                                        <p:tav tm="100000">
                                          <p:val>
                                            <p:strVal val="#ppt_x"/>
                                          </p:val>
                                        </p:tav>
                                      </p:tavLst>
                                    </p:anim>
                                    <p:anim calcmode="lin" valueType="num">
                                      <p:cBhvr additive="base">
                                        <p:cTn id="25" dur="1000" fill="hold"/>
                                        <p:tgtEl>
                                          <p:spTgt spid="23"/>
                                        </p:tgtEl>
                                        <p:attrNameLst>
                                          <p:attrName>ppt_y</p:attrName>
                                        </p:attrNameLst>
                                      </p:cBhvr>
                                      <p:tavLst>
                                        <p:tav tm="0">
                                          <p:val>
                                            <p:strVal val="1+#ppt_h/2"/>
                                          </p:val>
                                        </p:tav>
                                        <p:tav tm="100000">
                                          <p:val>
                                            <p:strVal val="#ppt_y"/>
                                          </p:val>
                                        </p:tav>
                                      </p:tavLst>
                                    </p:anim>
                                  </p:childTnLst>
                                </p:cTn>
                              </p:par>
                              <p:par>
                                <p:cTn id="26" presetID="10" presetClass="entr" presetSubtype="0" fill="hold" nodeType="withEffect">
                                  <p:stCondLst>
                                    <p:cond delay="0"/>
                                  </p:stCondLst>
                                  <p:childTnLst>
                                    <p:set>
                                      <p:cBhvr>
                                        <p:cTn id="27" dur="1" fill="hold">
                                          <p:stCondLst>
                                            <p:cond delay="0"/>
                                          </p:stCondLst>
                                        </p:cTn>
                                        <p:tgtEl>
                                          <p:spTgt spid="37"/>
                                        </p:tgtEl>
                                        <p:attrNameLst>
                                          <p:attrName>style.visibility</p:attrName>
                                        </p:attrNameLst>
                                      </p:cBhvr>
                                      <p:to>
                                        <p:strVal val="visible"/>
                                      </p:to>
                                    </p:set>
                                    <p:animEffect transition="in" filter="fade">
                                      <p:cBhvr>
                                        <p:cTn id="28" dur="500"/>
                                        <p:tgtEl>
                                          <p:spTgt spid="37"/>
                                        </p:tgtEl>
                                      </p:cBhvr>
                                    </p:animEffect>
                                  </p:childTnLst>
                                </p:cTn>
                              </p:par>
                              <p:par>
                                <p:cTn id="29" presetID="42" presetClass="path" presetSubtype="0" accel="50000" decel="50000" fill="hold" nodeType="withEffect">
                                  <p:stCondLst>
                                    <p:cond delay="0"/>
                                  </p:stCondLst>
                                  <p:childTnLst>
                                    <p:animMotion origin="layout" path="M 3.75E-6 3.7037E-7 L 0.16041 -0.04051 " pathEditMode="relative" rAng="0" ptsTypes="AA">
                                      <p:cBhvr>
                                        <p:cTn id="30" dur="2000" fill="hold"/>
                                        <p:tgtEl>
                                          <p:spTgt spid="37"/>
                                        </p:tgtEl>
                                        <p:attrNameLst>
                                          <p:attrName>ppt_x</p:attrName>
                                          <p:attrName>ppt_y</p:attrName>
                                        </p:attrNameLst>
                                      </p:cBhvr>
                                      <p:rCtr x="8021" y="-2037"/>
                                    </p:animMotion>
                                  </p:childTnLst>
                                </p:cTn>
                              </p:par>
                              <p:par>
                                <p:cTn id="31" presetID="2" presetClass="entr" presetSubtype="12" fill="hold" nodeType="withEffect">
                                  <p:stCondLst>
                                    <p:cond delay="0"/>
                                  </p:stCondLst>
                                  <p:childTnLst>
                                    <p:set>
                                      <p:cBhvr>
                                        <p:cTn id="32" dur="1" fill="hold">
                                          <p:stCondLst>
                                            <p:cond delay="0"/>
                                          </p:stCondLst>
                                        </p:cTn>
                                        <p:tgtEl>
                                          <p:spTgt spid="34"/>
                                        </p:tgtEl>
                                        <p:attrNameLst>
                                          <p:attrName>style.visibility</p:attrName>
                                        </p:attrNameLst>
                                      </p:cBhvr>
                                      <p:to>
                                        <p:strVal val="visible"/>
                                      </p:to>
                                    </p:set>
                                    <p:anim calcmode="lin" valueType="num">
                                      <p:cBhvr additive="base">
                                        <p:cTn id="33" dur="1000" fill="hold"/>
                                        <p:tgtEl>
                                          <p:spTgt spid="34"/>
                                        </p:tgtEl>
                                        <p:attrNameLst>
                                          <p:attrName>ppt_x</p:attrName>
                                        </p:attrNameLst>
                                      </p:cBhvr>
                                      <p:tavLst>
                                        <p:tav tm="0">
                                          <p:val>
                                            <p:strVal val="0-#ppt_w/2"/>
                                          </p:val>
                                        </p:tav>
                                        <p:tav tm="100000">
                                          <p:val>
                                            <p:strVal val="#ppt_x"/>
                                          </p:val>
                                        </p:tav>
                                      </p:tavLst>
                                    </p:anim>
                                    <p:anim calcmode="lin" valueType="num">
                                      <p:cBhvr additive="base">
                                        <p:cTn id="34" dur="1000" fill="hold"/>
                                        <p:tgtEl>
                                          <p:spTgt spid="34"/>
                                        </p:tgtEl>
                                        <p:attrNameLst>
                                          <p:attrName>ppt_y</p:attrName>
                                        </p:attrNameLst>
                                      </p:cBhvr>
                                      <p:tavLst>
                                        <p:tav tm="0">
                                          <p:val>
                                            <p:strVal val="1+#ppt_h/2"/>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42" presetClass="entr" presetSubtype="0" fill="hold" grpId="0" nodeType="clickEffect">
                                  <p:stCondLst>
                                    <p:cond delay="0"/>
                                  </p:stCondLst>
                                  <p:childTnLst>
                                    <p:set>
                                      <p:cBhvr>
                                        <p:cTn id="38" dur="1" fill="hold">
                                          <p:stCondLst>
                                            <p:cond delay="0"/>
                                          </p:stCondLst>
                                        </p:cTn>
                                        <p:tgtEl>
                                          <p:spTgt spid="35"/>
                                        </p:tgtEl>
                                        <p:attrNameLst>
                                          <p:attrName>style.visibility</p:attrName>
                                        </p:attrNameLst>
                                      </p:cBhvr>
                                      <p:to>
                                        <p:strVal val="visible"/>
                                      </p:to>
                                    </p:set>
                                    <p:animEffect transition="in" filter="fade">
                                      <p:cBhvr>
                                        <p:cTn id="39" dur="1000"/>
                                        <p:tgtEl>
                                          <p:spTgt spid="35"/>
                                        </p:tgtEl>
                                      </p:cBhvr>
                                    </p:animEffect>
                                    <p:anim calcmode="lin" valueType="num">
                                      <p:cBhvr>
                                        <p:cTn id="40" dur="1000" fill="hold"/>
                                        <p:tgtEl>
                                          <p:spTgt spid="35"/>
                                        </p:tgtEl>
                                        <p:attrNameLst>
                                          <p:attrName>ppt_x</p:attrName>
                                        </p:attrNameLst>
                                      </p:cBhvr>
                                      <p:tavLst>
                                        <p:tav tm="0">
                                          <p:val>
                                            <p:strVal val="#ppt_x"/>
                                          </p:val>
                                        </p:tav>
                                        <p:tav tm="100000">
                                          <p:val>
                                            <p:strVal val="#ppt_x"/>
                                          </p:val>
                                        </p:tav>
                                      </p:tavLst>
                                    </p:anim>
                                    <p:anim calcmode="lin" valueType="num">
                                      <p:cBhvr>
                                        <p:cTn id="41" dur="1000" fill="hold"/>
                                        <p:tgtEl>
                                          <p:spTgt spid="35"/>
                                        </p:tgtEl>
                                        <p:attrNameLst>
                                          <p:attrName>ppt_y</p:attrName>
                                        </p:attrNameLst>
                                      </p:cBhvr>
                                      <p:tavLst>
                                        <p:tav tm="0">
                                          <p:val>
                                            <p:strVal val="#ppt_y+.1"/>
                                          </p:val>
                                        </p:tav>
                                        <p:tav tm="100000">
                                          <p:val>
                                            <p:strVal val="#ppt_y"/>
                                          </p:val>
                                        </p:tav>
                                      </p:tavLst>
                                    </p:anim>
                                  </p:childTnLst>
                                </p:cTn>
                              </p:par>
                              <p:par>
                                <p:cTn id="42" presetID="42" presetClass="entr" presetSubtype="0" fill="hold" grpId="0" nodeType="withEffect">
                                  <p:stCondLst>
                                    <p:cond delay="0"/>
                                  </p:stCondLst>
                                  <p:childTnLst>
                                    <p:set>
                                      <p:cBhvr>
                                        <p:cTn id="43" dur="1" fill="hold">
                                          <p:stCondLst>
                                            <p:cond delay="0"/>
                                          </p:stCondLst>
                                        </p:cTn>
                                        <p:tgtEl>
                                          <p:spTgt spid="25"/>
                                        </p:tgtEl>
                                        <p:attrNameLst>
                                          <p:attrName>style.visibility</p:attrName>
                                        </p:attrNameLst>
                                      </p:cBhvr>
                                      <p:to>
                                        <p:strVal val="visible"/>
                                      </p:to>
                                    </p:set>
                                    <p:animEffect transition="in" filter="fade">
                                      <p:cBhvr>
                                        <p:cTn id="44" dur="1000"/>
                                        <p:tgtEl>
                                          <p:spTgt spid="25"/>
                                        </p:tgtEl>
                                      </p:cBhvr>
                                    </p:animEffect>
                                    <p:anim calcmode="lin" valueType="num">
                                      <p:cBhvr>
                                        <p:cTn id="45" dur="1000" fill="hold"/>
                                        <p:tgtEl>
                                          <p:spTgt spid="25"/>
                                        </p:tgtEl>
                                        <p:attrNameLst>
                                          <p:attrName>ppt_x</p:attrName>
                                        </p:attrNameLst>
                                      </p:cBhvr>
                                      <p:tavLst>
                                        <p:tav tm="0">
                                          <p:val>
                                            <p:strVal val="#ppt_x"/>
                                          </p:val>
                                        </p:tav>
                                        <p:tav tm="100000">
                                          <p:val>
                                            <p:strVal val="#ppt_x"/>
                                          </p:val>
                                        </p:tav>
                                      </p:tavLst>
                                    </p:anim>
                                    <p:anim calcmode="lin" valueType="num">
                                      <p:cBhvr>
                                        <p:cTn id="46" dur="1000" fill="hold"/>
                                        <p:tgtEl>
                                          <p:spTgt spid="25"/>
                                        </p:tgtEl>
                                        <p:attrNameLst>
                                          <p:attrName>ppt_y</p:attrName>
                                        </p:attrNameLst>
                                      </p:cBhvr>
                                      <p:tavLst>
                                        <p:tav tm="0">
                                          <p:val>
                                            <p:strVal val="#ppt_y+.1"/>
                                          </p:val>
                                        </p:tav>
                                        <p:tav tm="100000">
                                          <p:val>
                                            <p:strVal val="#ppt_y"/>
                                          </p:val>
                                        </p:tav>
                                      </p:tavLst>
                                    </p:anim>
                                  </p:childTnLst>
                                </p:cTn>
                              </p:par>
                              <p:par>
                                <p:cTn id="47" presetID="21" presetClass="entr" presetSubtype="1" fill="hold" nodeType="withEffect">
                                  <p:stCondLst>
                                    <p:cond delay="0"/>
                                  </p:stCondLst>
                                  <p:childTnLst>
                                    <p:set>
                                      <p:cBhvr>
                                        <p:cTn id="48" dur="1" fill="hold">
                                          <p:stCondLst>
                                            <p:cond delay="0"/>
                                          </p:stCondLst>
                                        </p:cTn>
                                        <p:tgtEl>
                                          <p:spTgt spid="12"/>
                                        </p:tgtEl>
                                        <p:attrNameLst>
                                          <p:attrName>style.visibility</p:attrName>
                                        </p:attrNameLst>
                                      </p:cBhvr>
                                      <p:to>
                                        <p:strVal val="visible"/>
                                      </p:to>
                                    </p:set>
                                    <p:animEffect transition="in" filter="wheel(1)">
                                      <p:cBhvr>
                                        <p:cTn id="49" dur="20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P spid="23" grpId="0" animBg="1"/>
      <p:bldP spid="25" grpId="0" animBg="1"/>
      <p:bldP spid="29" grpId="0" animBg="1"/>
      <p:bldP spid="33" grpId="0" animBg="1"/>
      <p:bldP spid="35"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9949C14E-6298-4E71-9AB5-B2DE559FC9D5}"/>
              </a:ext>
            </a:extLst>
          </p:cNvPr>
          <p:cNvSpPr/>
          <p:nvPr/>
        </p:nvSpPr>
        <p:spPr>
          <a:xfrm>
            <a:off x="959400" y="177120"/>
            <a:ext cx="10656360" cy="367878"/>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r>
              <a:rPr lang="en-US" b="1" cap="all" spc="-1" dirty="0">
                <a:solidFill>
                  <a:schemeClr val="lt1"/>
                </a:solidFill>
                <a:latin typeface="Arial"/>
              </a:rPr>
              <a:t>Beamlines: historically measured on demand</a:t>
            </a:r>
            <a:endParaRPr lang="fr-FR" b="1" cap="all" spc="-1" dirty="0">
              <a:solidFill>
                <a:schemeClr val="lt1"/>
              </a:solidFill>
              <a:latin typeface="Arial"/>
            </a:endParaRPr>
          </a:p>
        </p:txBody>
      </p:sp>
      <p:pic>
        <p:nvPicPr>
          <p:cNvPr id="24" name="Picture 23">
            <a:extLst>
              <a:ext uri="{FF2B5EF4-FFF2-40B4-BE49-F238E27FC236}">
                <a16:creationId xmlns:a16="http://schemas.microsoft.com/office/drawing/2014/main" id="{D9DF095E-C283-50DC-BFBB-04FAEDCA8DA7}"/>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628994" y="1777603"/>
            <a:ext cx="9132699" cy="3700374"/>
          </a:xfrm>
          <a:prstGeom prst="rect">
            <a:avLst/>
          </a:prstGeom>
          <a:ln>
            <a:noFill/>
          </a:ln>
          <a:effectLst>
            <a:softEdge rad="112500"/>
          </a:effectLst>
        </p:spPr>
      </p:pic>
      <p:pic>
        <p:nvPicPr>
          <p:cNvPr id="22" name="Picture 21">
            <a:extLst>
              <a:ext uri="{FF2B5EF4-FFF2-40B4-BE49-F238E27FC236}">
                <a16:creationId xmlns:a16="http://schemas.microsoft.com/office/drawing/2014/main" id="{1083F43E-3028-D3DA-F7B8-02911484ACF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354465" y="4904795"/>
            <a:ext cx="549057" cy="523239"/>
          </a:xfrm>
          <a:prstGeom prst="rect">
            <a:avLst/>
          </a:prstGeom>
        </p:spPr>
      </p:pic>
      <p:sp>
        <p:nvSpPr>
          <p:cNvPr id="25" name="Rectangle 1">
            <a:extLst>
              <a:ext uri="{FF2B5EF4-FFF2-40B4-BE49-F238E27FC236}">
                <a16:creationId xmlns:a16="http://schemas.microsoft.com/office/drawing/2014/main" id="{2DC1DC38-25DD-7E55-174F-E90C1F100F14}"/>
              </a:ext>
            </a:extLst>
          </p:cNvPr>
          <p:cNvSpPr>
            <a:spLocks noChangeArrowheads="1"/>
          </p:cNvSpPr>
          <p:nvPr/>
        </p:nvSpPr>
        <p:spPr bwMode="auto">
          <a:xfrm>
            <a:off x="2903522" y="947145"/>
            <a:ext cx="3192478"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lang="en-US" altLang="en-US" dirty="0">
                <a:latin typeface="Arial" panose="020B0604020202020204" pitchFamily="34" charset="0"/>
              </a:rPr>
              <a:t>Operationally has worked</a:t>
            </a:r>
            <a:r>
              <a:rPr kumimoji="0" lang="en-US" altLang="en-US" sz="1800" b="0" i="0" u="none" strike="noStrike" cap="none" normalizeH="0" baseline="0" dirty="0">
                <a:ln>
                  <a:noFill/>
                </a:ln>
                <a:solidFill>
                  <a:schemeClr val="tx1"/>
                </a:solidFill>
                <a:effectLst/>
                <a:latin typeface="Arial" panose="020B0604020202020204" pitchFamily="34" charset="0"/>
              </a:rPr>
              <a:t>…</a:t>
            </a:r>
          </a:p>
        </p:txBody>
      </p:sp>
      <p:pic>
        <p:nvPicPr>
          <p:cNvPr id="6" name="Picture 5">
            <a:extLst>
              <a:ext uri="{FF2B5EF4-FFF2-40B4-BE49-F238E27FC236}">
                <a16:creationId xmlns:a16="http://schemas.microsoft.com/office/drawing/2014/main" id="{6F4FD61B-D906-5B0B-8525-167E0FFC462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8366" y="1316477"/>
            <a:ext cx="1152525" cy="1609725"/>
          </a:xfrm>
          <a:prstGeom prst="rect">
            <a:avLst/>
          </a:prstGeom>
        </p:spPr>
      </p:pic>
      <p:sp>
        <p:nvSpPr>
          <p:cNvPr id="7" name="Rectangle 6">
            <a:extLst>
              <a:ext uri="{FF2B5EF4-FFF2-40B4-BE49-F238E27FC236}">
                <a16:creationId xmlns:a16="http://schemas.microsoft.com/office/drawing/2014/main" id="{C06111A0-6F7A-EC8E-11E8-3E032CE54D47}"/>
              </a:ext>
            </a:extLst>
          </p:cNvPr>
          <p:cNvSpPr/>
          <p:nvPr/>
        </p:nvSpPr>
        <p:spPr>
          <a:xfrm>
            <a:off x="58366" y="1316477"/>
            <a:ext cx="1082617" cy="2311313"/>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Rectangle 1">
            <a:extLst>
              <a:ext uri="{FF2B5EF4-FFF2-40B4-BE49-F238E27FC236}">
                <a16:creationId xmlns:a16="http://schemas.microsoft.com/office/drawing/2014/main" id="{5D73C5B9-5E24-D35D-2771-3A1E776CD352}"/>
              </a:ext>
            </a:extLst>
          </p:cNvPr>
          <p:cNvSpPr/>
          <p:nvPr/>
        </p:nvSpPr>
        <p:spPr>
          <a:xfrm>
            <a:off x="1169878" y="838135"/>
            <a:ext cx="1459115" cy="2133600"/>
          </a:xfrm>
          <a:prstGeom prst="rect">
            <a:avLst/>
          </a:prstGeom>
          <a:noFill/>
          <a:ln w="76200">
            <a:solidFill>
              <a:schemeClr val="tx1"/>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TextBox 11">
            <a:extLst>
              <a:ext uri="{FF2B5EF4-FFF2-40B4-BE49-F238E27FC236}">
                <a16:creationId xmlns:a16="http://schemas.microsoft.com/office/drawing/2014/main" id="{8F2C7A98-EAAB-E373-EF2E-50558B7EBC83}"/>
              </a:ext>
            </a:extLst>
          </p:cNvPr>
          <p:cNvSpPr txBox="1"/>
          <p:nvPr/>
        </p:nvSpPr>
        <p:spPr>
          <a:xfrm>
            <a:off x="1071281" y="2999997"/>
            <a:ext cx="1656308" cy="276999"/>
          </a:xfrm>
          <a:prstGeom prst="rect">
            <a:avLst/>
          </a:prstGeom>
          <a:scene3d>
            <a:camera prst="orthographicFront"/>
            <a:lightRig rig="threePt" dir="t"/>
          </a:scene3d>
          <a:sp3d>
            <a:bevelT/>
          </a:sp3d>
        </p:spPr>
        <p:style>
          <a:lnRef idx="2">
            <a:schemeClr val="accent2"/>
          </a:lnRef>
          <a:fillRef idx="1">
            <a:schemeClr val="lt1"/>
          </a:fillRef>
          <a:effectRef idx="0">
            <a:schemeClr val="accent2"/>
          </a:effectRef>
          <a:fontRef idx="minor">
            <a:schemeClr val="dk1"/>
          </a:fontRef>
        </p:style>
        <p:txBody>
          <a:bodyPr wrap="square" rtlCol="0">
            <a:spAutoFit/>
          </a:bodyPr>
          <a:lstStyle/>
          <a:p>
            <a:r>
              <a:rPr lang="en-US" sz="1200" dirty="0">
                <a:latin typeface="Cambria Math" panose="02040503050406030204" pitchFamily="18" charset="0"/>
                <a:ea typeface="Cambria Math" panose="02040503050406030204" pitchFamily="18" charset="0"/>
              </a:rPr>
              <a:t>Only under request….</a:t>
            </a:r>
          </a:p>
        </p:txBody>
      </p:sp>
      <p:pic>
        <p:nvPicPr>
          <p:cNvPr id="5" name="Graphic 4" descr="Checkmark">
            <a:extLst>
              <a:ext uri="{FF2B5EF4-FFF2-40B4-BE49-F238E27FC236}">
                <a16:creationId xmlns:a16="http://schemas.microsoft.com/office/drawing/2014/main" id="{9D266C75-3995-4D64-B470-8961DE66A98B}"/>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6058033" y="857383"/>
            <a:ext cx="459094" cy="459094"/>
          </a:xfrm>
          <a:prstGeom prst="rect">
            <a:avLst/>
          </a:prstGeom>
        </p:spPr>
      </p:pic>
      <p:sp>
        <p:nvSpPr>
          <p:cNvPr id="13" name="PlaceHolder 1">
            <a:extLst>
              <a:ext uri="{FF2B5EF4-FFF2-40B4-BE49-F238E27FC236}">
                <a16:creationId xmlns:a16="http://schemas.microsoft.com/office/drawing/2014/main" id="{E6714BD8-2260-4434-8445-8C7491797741}"/>
              </a:ext>
            </a:extLst>
          </p:cNvPr>
          <p:cNvSpPr txBox="1">
            <a:spLocks/>
          </p:cNvSpPr>
          <p:nvPr/>
        </p:nvSpPr>
        <p:spPr>
          <a:xfrm>
            <a:off x="959400" y="6483240"/>
            <a:ext cx="8148240" cy="200520"/>
          </a:xfrm>
          <a:prstGeom prst="rect">
            <a:avLst/>
          </a:prstGeom>
          <a:noFill/>
          <a:ln w="0">
            <a:noFill/>
          </a:ln>
        </p:spPr>
        <p:txBody>
          <a:bodyPr lIns="0" tIns="0" rIns="0" bIns="0" anchor="b">
            <a:noAutofit/>
          </a:bodyPr>
          <a:lstStyle>
            <a:defPPr>
              <a:defRPr lang="fr-FR"/>
            </a:defPPr>
            <a:lvl1pPr marL="0" indent="0" algn="l" defTabSz="914400" rtl="0" eaLnBrk="1" latinLnBrk="0" hangingPunct="1">
              <a:lnSpc>
                <a:spcPct val="100000"/>
              </a:lnSpc>
              <a:buNone/>
              <a:tabLst>
                <a:tab pos="0" algn="l"/>
              </a:tabLst>
              <a:defRPr lang="en-US" sz="800" b="1" strike="noStrike" kern="1200" spc="-1">
                <a:solidFill>
                  <a:schemeClr val="dk2"/>
                </a:solidFill>
                <a:latin typeface="Arial"/>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s-ES"/>
              <a:t>IWAA2026| 2026/10/07 | Cristina Gonzalez Torres</a:t>
            </a:r>
            <a:endParaRPr lang="es-ES" b="0" dirty="0">
              <a:solidFill>
                <a:srgbClr val="000000"/>
              </a:solidFill>
              <a:latin typeface="Times New Roman"/>
            </a:endParaRPr>
          </a:p>
        </p:txBody>
      </p:sp>
    </p:spTree>
    <p:extLst>
      <p:ext uri="{BB962C8B-B14F-4D97-AF65-F5344CB8AC3E}">
        <p14:creationId xmlns:p14="http://schemas.microsoft.com/office/powerpoint/2010/main" val="638270758"/>
      </p:ext>
    </p:extLst>
  </p:cSld>
  <p:clrMapOvr>
    <a:masterClrMapping/>
  </p:clrMapOvr>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8" presetClass="emph" presetSubtype="0" fill="hold" nodeType="withEffect">
                                      <p:stCondLst>
                                        <p:cond delay="0"/>
                                      </p:stCondLst>
                                      <p:childTnLst>
                                        <p:animRot by="21600000">
                                          <p:cBhvr>
                                            <p:cTn id="6" dur="5000" fill="hold"/>
                                            <p:tgtEl>
                                              <p:spTgt spid="22"/>
                                            </p:tgtEl>
                                            <p:attrNameLst>
                                              <p:attrName>r</p:attrName>
                                            </p:attrNameLst>
                                          </p:cBhvr>
                                        </p:animRot>
                                      </p:childTnLst>
                                    </p:cTn>
                                  </p:par>
                                  <p:par>
                                    <p:cTn id="7" presetID="42" presetClass="path" presetSubtype="0" accel="11000" fill="hold" nodeType="withEffect" p14:presetBounceEnd="16000">
                                      <p:stCondLst>
                                        <p:cond delay="0"/>
                                      </p:stCondLst>
                                      <p:childTnLst>
                                        <p:animMotion origin="layout" path="M 4.16667E-6 -3.7037E-7 L 0.72058 -0.00231 " pathEditMode="relative" rAng="0" ptsTypes="AA" p14:bounceEnd="16000">
                                          <p:cBhvr>
                                            <p:cTn id="8" dur="4000" fill="hold"/>
                                            <p:tgtEl>
                                              <p:spTgt spid="22"/>
                                            </p:tgtEl>
                                            <p:attrNameLst>
                                              <p:attrName>ppt_x</p:attrName>
                                              <p:attrName>ppt_y</p:attrName>
                                            </p:attrNameLst>
                                          </p:cBhvr>
                                          <p:rCtr x="36003" y="-46"/>
                                        </p:animMotion>
                                      </p:childTnLst>
                                    </p:cTn>
                                  </p:par>
                                  <p:par>
                                    <p:cTn id="9" presetID="21" presetClass="entr" presetSubtype="1" fill="hold" grpId="0" nodeType="with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wheel(1)">
                                          <p:cBhvr>
                                            <p:cTn id="11" dur="2000"/>
                                            <p:tgtEl>
                                              <p:spTgt spid="2"/>
                                            </p:tgtEl>
                                          </p:cBhvr>
                                        </p:animEffect>
                                      </p:childTnLst>
                                    </p:cTn>
                                  </p:par>
                                </p:childTnLst>
                              </p:cTn>
                            </p:par>
                            <p:par>
                              <p:cTn id="12" fill="hold">
                                <p:stCondLst>
                                  <p:cond delay="5000"/>
                                </p:stCondLst>
                                <p:childTnLst>
                                  <p:par>
                                    <p:cTn id="13" presetID="42" presetClass="path" presetSubtype="0" accel="50000" decel="50000" fill="hold" nodeType="afterEffect">
                                      <p:stCondLst>
                                        <p:cond delay="0"/>
                                      </p:stCondLst>
                                      <p:childTnLst>
                                        <p:animMotion origin="layout" path="M -3.33333E-6 7.40741E-7 L 0.11966 0.00185 " pathEditMode="relative" rAng="0" ptsTypes="AA">
                                          <p:cBhvr>
                                            <p:cTn id="14" dur="500" fill="hold"/>
                                            <p:tgtEl>
                                              <p:spTgt spid="6"/>
                                            </p:tgtEl>
                                            <p:attrNameLst>
                                              <p:attrName>ppt_x</p:attrName>
                                              <p:attrName>ppt_y</p:attrName>
                                            </p:attrNameLst>
                                          </p:cBhvr>
                                          <p:rCtr x="5977" y="93"/>
                                        </p:animMotion>
                                      </p:childTnLst>
                                    </p:cTn>
                                  </p:par>
                                </p:childTnLst>
                              </p:cTn>
                            </p:par>
                            <p:par>
                              <p:cTn id="15" fill="hold">
                                <p:stCondLst>
                                  <p:cond delay="5500"/>
                                </p:stCondLst>
                                <p:childTnLst>
                                  <p:par>
                                    <p:cTn id="16" presetID="47" presetClass="entr" presetSubtype="0" fill="hold" grpId="0" nodeType="afterEffect">
                                      <p:stCondLst>
                                        <p:cond delay="0"/>
                                      </p:stCondLst>
                                      <p:childTnLst>
                                        <p:set>
                                          <p:cBhvr>
                                            <p:cTn id="17" dur="1" fill="hold">
                                              <p:stCondLst>
                                                <p:cond delay="0"/>
                                              </p:stCondLst>
                                            </p:cTn>
                                            <p:tgtEl>
                                              <p:spTgt spid="25"/>
                                            </p:tgtEl>
                                            <p:attrNameLst>
                                              <p:attrName>style.visibility</p:attrName>
                                            </p:attrNameLst>
                                          </p:cBhvr>
                                          <p:to>
                                            <p:strVal val="visible"/>
                                          </p:to>
                                        </p:set>
                                        <p:animEffect transition="in" filter="fade">
                                          <p:cBhvr>
                                            <p:cTn id="18" dur="1000"/>
                                            <p:tgtEl>
                                              <p:spTgt spid="25"/>
                                            </p:tgtEl>
                                          </p:cBhvr>
                                        </p:animEffect>
                                        <p:anim calcmode="lin" valueType="num">
                                          <p:cBhvr>
                                            <p:cTn id="19" dur="1000" fill="hold"/>
                                            <p:tgtEl>
                                              <p:spTgt spid="25"/>
                                            </p:tgtEl>
                                            <p:attrNameLst>
                                              <p:attrName>ppt_x</p:attrName>
                                            </p:attrNameLst>
                                          </p:cBhvr>
                                          <p:tavLst>
                                            <p:tav tm="0">
                                              <p:val>
                                                <p:strVal val="#ppt_x"/>
                                              </p:val>
                                            </p:tav>
                                            <p:tav tm="100000">
                                              <p:val>
                                                <p:strVal val="#ppt_x"/>
                                              </p:val>
                                            </p:tav>
                                          </p:tavLst>
                                        </p:anim>
                                        <p:anim calcmode="lin" valueType="num">
                                          <p:cBhvr>
                                            <p:cTn id="20" dur="1000" fill="hold"/>
                                            <p:tgtEl>
                                              <p:spTgt spid="25"/>
                                            </p:tgtEl>
                                            <p:attrNameLst>
                                              <p:attrName>ppt_y</p:attrName>
                                            </p:attrNameLst>
                                          </p:cBhvr>
                                          <p:tavLst>
                                            <p:tav tm="0">
                                              <p:val>
                                                <p:strVal val="#ppt_y-.1"/>
                                              </p:val>
                                            </p:tav>
                                            <p:tav tm="100000">
                                              <p:val>
                                                <p:strVal val="#ppt_y"/>
                                              </p:val>
                                            </p:tav>
                                          </p:tavLst>
                                        </p:anim>
                                      </p:childTnLst>
                                    </p:cTn>
                                  </p:par>
                                </p:childTnLst>
                              </p:cTn>
                            </p:par>
                            <p:par>
                              <p:cTn id="21" fill="hold">
                                <p:stCondLst>
                                  <p:cond delay="6500"/>
                                </p:stCondLst>
                                <p:childTnLst>
                                  <p:par>
                                    <p:cTn id="22" presetID="10" presetClass="entr" presetSubtype="0" fill="hold" nodeType="afterEffect">
                                      <p:stCondLst>
                                        <p:cond delay="0"/>
                                      </p:stCondLst>
                                      <p:childTnLst>
                                        <p:set>
                                          <p:cBhvr>
                                            <p:cTn id="23" dur="1" fill="hold">
                                              <p:stCondLst>
                                                <p:cond delay="0"/>
                                              </p:stCondLst>
                                            </p:cTn>
                                            <p:tgtEl>
                                              <p:spTgt spid="5"/>
                                            </p:tgtEl>
                                            <p:attrNameLst>
                                              <p:attrName>style.visibility</p:attrName>
                                            </p:attrNameLst>
                                          </p:cBhvr>
                                          <p:to>
                                            <p:strVal val="visible"/>
                                          </p:to>
                                        </p:set>
                                        <p:animEffect transition="in" filter="fade">
                                          <p:cBhvr>
                                            <p:cTn id="24"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p:bldP spid="2" grpId="0" animBg="1"/>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8" presetClass="emph" presetSubtype="0" fill="hold" nodeType="withEffect">
                                      <p:stCondLst>
                                        <p:cond delay="0"/>
                                      </p:stCondLst>
                                      <p:childTnLst>
                                        <p:animRot by="21600000">
                                          <p:cBhvr>
                                            <p:cTn id="6" dur="5000" fill="hold"/>
                                            <p:tgtEl>
                                              <p:spTgt spid="22"/>
                                            </p:tgtEl>
                                            <p:attrNameLst>
                                              <p:attrName>r</p:attrName>
                                            </p:attrNameLst>
                                          </p:cBhvr>
                                        </p:animRot>
                                      </p:childTnLst>
                                    </p:cTn>
                                  </p:par>
                                  <p:par>
                                    <p:cTn id="7" presetID="42" presetClass="path" presetSubtype="0" accel="11000" fill="hold" nodeType="withEffect">
                                      <p:stCondLst>
                                        <p:cond delay="0"/>
                                      </p:stCondLst>
                                      <p:childTnLst>
                                        <p:animMotion origin="layout" path="M 4.16667E-6 -3.7037E-7 L 0.72058 -0.00231 " pathEditMode="relative" rAng="0" ptsTypes="AA">
                                          <p:cBhvr>
                                            <p:cTn id="8" dur="4000" fill="hold"/>
                                            <p:tgtEl>
                                              <p:spTgt spid="22"/>
                                            </p:tgtEl>
                                            <p:attrNameLst>
                                              <p:attrName>ppt_x</p:attrName>
                                              <p:attrName>ppt_y</p:attrName>
                                            </p:attrNameLst>
                                          </p:cBhvr>
                                          <p:rCtr x="36003" y="-46"/>
                                        </p:animMotion>
                                      </p:childTnLst>
                                    </p:cTn>
                                  </p:par>
                                  <p:par>
                                    <p:cTn id="9" presetID="21" presetClass="entr" presetSubtype="1" fill="hold" grpId="0" nodeType="with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wheel(1)">
                                          <p:cBhvr>
                                            <p:cTn id="11" dur="2000"/>
                                            <p:tgtEl>
                                              <p:spTgt spid="2"/>
                                            </p:tgtEl>
                                          </p:cBhvr>
                                        </p:animEffect>
                                      </p:childTnLst>
                                    </p:cTn>
                                  </p:par>
                                </p:childTnLst>
                              </p:cTn>
                            </p:par>
                            <p:par>
                              <p:cTn id="12" fill="hold">
                                <p:stCondLst>
                                  <p:cond delay="5000"/>
                                </p:stCondLst>
                                <p:childTnLst>
                                  <p:par>
                                    <p:cTn id="13" presetID="42" presetClass="path" presetSubtype="0" accel="50000" decel="50000" fill="hold" nodeType="afterEffect">
                                      <p:stCondLst>
                                        <p:cond delay="0"/>
                                      </p:stCondLst>
                                      <p:childTnLst>
                                        <p:animMotion origin="layout" path="M -3.33333E-6 7.40741E-7 L 0.11966 0.00185 " pathEditMode="relative" rAng="0" ptsTypes="AA">
                                          <p:cBhvr>
                                            <p:cTn id="14" dur="500" fill="hold"/>
                                            <p:tgtEl>
                                              <p:spTgt spid="6"/>
                                            </p:tgtEl>
                                            <p:attrNameLst>
                                              <p:attrName>ppt_x</p:attrName>
                                              <p:attrName>ppt_y</p:attrName>
                                            </p:attrNameLst>
                                          </p:cBhvr>
                                          <p:rCtr x="5977" y="93"/>
                                        </p:animMotion>
                                      </p:childTnLst>
                                    </p:cTn>
                                  </p:par>
                                </p:childTnLst>
                              </p:cTn>
                            </p:par>
                            <p:par>
                              <p:cTn id="15" fill="hold">
                                <p:stCondLst>
                                  <p:cond delay="5500"/>
                                </p:stCondLst>
                                <p:childTnLst>
                                  <p:par>
                                    <p:cTn id="16" presetID="47" presetClass="entr" presetSubtype="0" fill="hold" grpId="0" nodeType="afterEffect">
                                      <p:stCondLst>
                                        <p:cond delay="0"/>
                                      </p:stCondLst>
                                      <p:childTnLst>
                                        <p:set>
                                          <p:cBhvr>
                                            <p:cTn id="17" dur="1" fill="hold">
                                              <p:stCondLst>
                                                <p:cond delay="0"/>
                                              </p:stCondLst>
                                            </p:cTn>
                                            <p:tgtEl>
                                              <p:spTgt spid="25"/>
                                            </p:tgtEl>
                                            <p:attrNameLst>
                                              <p:attrName>style.visibility</p:attrName>
                                            </p:attrNameLst>
                                          </p:cBhvr>
                                          <p:to>
                                            <p:strVal val="visible"/>
                                          </p:to>
                                        </p:set>
                                        <p:animEffect transition="in" filter="fade">
                                          <p:cBhvr>
                                            <p:cTn id="18" dur="1000"/>
                                            <p:tgtEl>
                                              <p:spTgt spid="25"/>
                                            </p:tgtEl>
                                          </p:cBhvr>
                                        </p:animEffect>
                                        <p:anim calcmode="lin" valueType="num">
                                          <p:cBhvr>
                                            <p:cTn id="19" dur="1000" fill="hold"/>
                                            <p:tgtEl>
                                              <p:spTgt spid="25"/>
                                            </p:tgtEl>
                                            <p:attrNameLst>
                                              <p:attrName>ppt_x</p:attrName>
                                            </p:attrNameLst>
                                          </p:cBhvr>
                                          <p:tavLst>
                                            <p:tav tm="0">
                                              <p:val>
                                                <p:strVal val="#ppt_x"/>
                                              </p:val>
                                            </p:tav>
                                            <p:tav tm="100000">
                                              <p:val>
                                                <p:strVal val="#ppt_x"/>
                                              </p:val>
                                            </p:tav>
                                          </p:tavLst>
                                        </p:anim>
                                        <p:anim calcmode="lin" valueType="num">
                                          <p:cBhvr>
                                            <p:cTn id="20" dur="1000" fill="hold"/>
                                            <p:tgtEl>
                                              <p:spTgt spid="25"/>
                                            </p:tgtEl>
                                            <p:attrNameLst>
                                              <p:attrName>ppt_y</p:attrName>
                                            </p:attrNameLst>
                                          </p:cBhvr>
                                          <p:tavLst>
                                            <p:tav tm="0">
                                              <p:val>
                                                <p:strVal val="#ppt_y-.1"/>
                                              </p:val>
                                            </p:tav>
                                            <p:tav tm="100000">
                                              <p:val>
                                                <p:strVal val="#ppt_y"/>
                                              </p:val>
                                            </p:tav>
                                          </p:tavLst>
                                        </p:anim>
                                      </p:childTnLst>
                                    </p:cTn>
                                  </p:par>
                                </p:childTnLst>
                              </p:cTn>
                            </p:par>
                            <p:par>
                              <p:cTn id="21" fill="hold">
                                <p:stCondLst>
                                  <p:cond delay="6500"/>
                                </p:stCondLst>
                                <p:childTnLst>
                                  <p:par>
                                    <p:cTn id="22" presetID="10" presetClass="entr" presetSubtype="0" fill="hold" nodeType="afterEffect">
                                      <p:stCondLst>
                                        <p:cond delay="0"/>
                                      </p:stCondLst>
                                      <p:childTnLst>
                                        <p:set>
                                          <p:cBhvr>
                                            <p:cTn id="23" dur="1" fill="hold">
                                              <p:stCondLst>
                                                <p:cond delay="0"/>
                                              </p:stCondLst>
                                            </p:cTn>
                                            <p:tgtEl>
                                              <p:spTgt spid="5"/>
                                            </p:tgtEl>
                                            <p:attrNameLst>
                                              <p:attrName>style.visibility</p:attrName>
                                            </p:attrNameLst>
                                          </p:cBhvr>
                                          <p:to>
                                            <p:strVal val="visible"/>
                                          </p:to>
                                        </p:set>
                                        <p:animEffect transition="in" filter="fade">
                                          <p:cBhvr>
                                            <p:cTn id="24"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p:bldP spid="2" grpId="0" animBg="1"/>
        </p:bldLst>
      </p:timing>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hape 2"/>
          <p:cNvSpPr/>
          <p:nvPr/>
        </p:nvSpPr>
        <p:spPr>
          <a:xfrm>
            <a:off x="567081" y="1035164"/>
            <a:ext cx="11057838" cy="2834640"/>
          </a:xfrm>
          <a:prstGeom prst="roundRect">
            <a:avLst>
              <a:gd name="adj" fmla="val 2903"/>
            </a:avLst>
          </a:prstGeom>
          <a:solidFill>
            <a:srgbClr val="F4F6FA"/>
          </a:solidFill>
          <a:ln/>
          <a:effectLst>
            <a:outerShdw blurRad="88900" dist="25400" dir="5400000" algn="bl" rotWithShape="0">
              <a:srgbClr val="8A93A8">
                <a:alpha val="20000"/>
              </a:srgbClr>
            </a:outerShdw>
          </a:effectLst>
        </p:spPr>
        <p:txBody>
          <a:bodyPr/>
          <a:lstStyle/>
          <a:p>
            <a:endParaRPr lang="en-GB" dirty="0"/>
          </a:p>
        </p:txBody>
      </p:sp>
      <p:sp>
        <p:nvSpPr>
          <p:cNvPr id="7" name="Text 4"/>
          <p:cNvSpPr txBox="1"/>
          <p:nvPr/>
        </p:nvSpPr>
        <p:spPr>
          <a:xfrm>
            <a:off x="805940" y="1099172"/>
            <a:ext cx="4800600" cy="411480"/>
          </a:xfrm>
          <a:prstGeom prst="rect">
            <a:avLst/>
          </a:prstGeom>
          <a:noFill/>
          <a:ln/>
        </p:spPr>
        <p:txBody>
          <a:bodyPr wrap="square" lIns="0" tIns="0" rIns="0" bIns="0" rtlCol="0" anchor="ctr"/>
          <a:lstStyle/>
          <a:p>
            <a:pPr marL="0" indent="0">
              <a:buNone/>
            </a:pPr>
            <a:r>
              <a:rPr lang="en-US" sz="1700" b="1" dirty="0">
                <a:solidFill>
                  <a:srgbClr val="132577"/>
                </a:solidFill>
                <a:latin typeface="Cambria" pitchFamily="34" charset="0"/>
                <a:ea typeface="Cambria" pitchFamily="34" charset="-122"/>
                <a:cs typeface="Cambria" pitchFamily="34" charset="-120"/>
              </a:rPr>
              <a:t>No systematic problem</a:t>
            </a:r>
            <a:endParaRPr lang="en-US" sz="1700" dirty="0"/>
          </a:p>
        </p:txBody>
      </p:sp>
      <p:sp>
        <p:nvSpPr>
          <p:cNvPr id="8" name="Text 5"/>
          <p:cNvSpPr txBox="1"/>
          <p:nvPr/>
        </p:nvSpPr>
        <p:spPr>
          <a:xfrm>
            <a:off x="805786" y="1391023"/>
            <a:ext cx="10527621" cy="914400"/>
          </a:xfrm>
          <a:prstGeom prst="rect">
            <a:avLst/>
          </a:prstGeom>
          <a:noFill/>
          <a:ln/>
        </p:spPr>
        <p:txBody>
          <a:bodyPr wrap="square" lIns="0" tIns="0" rIns="0" bIns="0" rtlCol="0" anchor="ctr"/>
          <a:lstStyle/>
          <a:p>
            <a:pPr marL="0" indent="0">
              <a:lnSpc>
                <a:spcPct val="120000"/>
              </a:lnSpc>
              <a:buNone/>
            </a:pPr>
            <a:r>
              <a:rPr lang="en-US" sz="1350" dirty="0">
                <a:solidFill>
                  <a:srgbClr val="23262F"/>
                </a:solidFill>
                <a:latin typeface="Calibri" pitchFamily="34" charset="0"/>
                <a:ea typeface="Calibri" pitchFamily="34" charset="-122"/>
                <a:cs typeface="Calibri" pitchFamily="34" charset="-120"/>
              </a:rPr>
              <a:t>No beamline has currently reported a systematic alignment problem. This is not a corrective campaign, and we are not starting from the assumption that beamlines are moving.</a:t>
            </a:r>
            <a:endParaRPr lang="en-US" sz="1350" dirty="0"/>
          </a:p>
        </p:txBody>
      </p:sp>
      <p:sp>
        <p:nvSpPr>
          <p:cNvPr id="13" name="Text 9"/>
          <p:cNvSpPr txBox="1"/>
          <p:nvPr/>
        </p:nvSpPr>
        <p:spPr>
          <a:xfrm>
            <a:off x="805786" y="2261842"/>
            <a:ext cx="10272750" cy="914400"/>
          </a:xfrm>
          <a:prstGeom prst="rect">
            <a:avLst/>
          </a:prstGeom>
          <a:noFill/>
          <a:ln/>
        </p:spPr>
        <p:txBody>
          <a:bodyPr wrap="square" lIns="0" tIns="0" rIns="0" bIns="0" rtlCol="0" anchor="ctr"/>
          <a:lstStyle/>
          <a:p>
            <a:pPr marL="0" indent="0">
              <a:lnSpc>
                <a:spcPct val="120000"/>
              </a:lnSpc>
              <a:buNone/>
            </a:pPr>
            <a:r>
              <a:rPr lang="en-US" sz="1350" dirty="0">
                <a:solidFill>
                  <a:srgbClr val="23262F"/>
                </a:solidFill>
                <a:latin typeface="Calibri" pitchFamily="34" charset="0"/>
                <a:ea typeface="Calibri" pitchFamily="34" charset="-122"/>
                <a:cs typeface="Calibri" pitchFamily="34" charset="-120"/>
              </a:rPr>
              <a:t>On-demand measurement works well for the immediate task — align the element, close the intervention. </a:t>
            </a:r>
          </a:p>
          <a:p>
            <a:pPr marL="0" indent="0">
              <a:lnSpc>
                <a:spcPct val="120000"/>
              </a:lnSpc>
              <a:buNone/>
            </a:pPr>
            <a:r>
              <a:rPr lang="en-US" sz="1350" dirty="0">
                <a:solidFill>
                  <a:srgbClr val="23262F"/>
                </a:solidFill>
                <a:latin typeface="Calibri" pitchFamily="34" charset="0"/>
                <a:ea typeface="Calibri" pitchFamily="34" charset="-122"/>
                <a:cs typeface="Calibri" pitchFamily="34" charset="-120"/>
              </a:rPr>
              <a:t>But it does not naturally build a long-term measurement history for the beamline.</a:t>
            </a:r>
            <a:endParaRPr lang="en-US" sz="1350" dirty="0"/>
          </a:p>
        </p:txBody>
      </p:sp>
      <p:sp>
        <p:nvSpPr>
          <p:cNvPr id="14" name="Shape 10"/>
          <p:cNvSpPr/>
          <p:nvPr/>
        </p:nvSpPr>
        <p:spPr>
          <a:xfrm>
            <a:off x="557921" y="4598130"/>
            <a:ext cx="11057839" cy="868680"/>
          </a:xfrm>
          <a:prstGeom prst="roundRect">
            <a:avLst>
              <a:gd name="adj" fmla="val 9474"/>
            </a:avLst>
          </a:prstGeom>
          <a:solidFill>
            <a:srgbClr val="132577"/>
          </a:solidFill>
          <a:ln/>
          <a:effectLst>
            <a:outerShdw blurRad="88900" dist="25400" dir="5400000" algn="bl" rotWithShape="0">
              <a:srgbClr val="8A93A8">
                <a:alpha val="20000"/>
              </a:srgbClr>
            </a:outerShdw>
          </a:effectLst>
        </p:spPr>
      </p:sp>
      <p:sp>
        <p:nvSpPr>
          <p:cNvPr id="15" name="Text 11"/>
          <p:cNvSpPr txBox="1"/>
          <p:nvPr/>
        </p:nvSpPr>
        <p:spPr>
          <a:xfrm>
            <a:off x="877961" y="4598130"/>
            <a:ext cx="10417759" cy="868680"/>
          </a:xfrm>
          <a:prstGeom prst="rect">
            <a:avLst/>
          </a:prstGeom>
          <a:noFill/>
          <a:ln/>
        </p:spPr>
        <p:txBody>
          <a:bodyPr wrap="square" lIns="0" tIns="0" rIns="0" bIns="0" rtlCol="0" anchor="ctr"/>
          <a:lstStyle/>
          <a:p>
            <a:pPr marL="0" indent="0">
              <a:lnSpc>
                <a:spcPct val="120000"/>
              </a:lnSpc>
              <a:buNone/>
            </a:pPr>
            <a:r>
              <a:rPr lang="en-US" sz="1550" dirty="0">
                <a:solidFill>
                  <a:srgbClr val="FFFFFF"/>
                </a:solidFill>
                <a:latin typeface="Calibri" pitchFamily="34" charset="0"/>
                <a:ea typeface="Calibri" pitchFamily="34" charset="-122"/>
                <a:cs typeface="Calibri" pitchFamily="34" charset="-120"/>
              </a:rPr>
              <a:t>The goal of this campaign: </a:t>
            </a:r>
            <a:r>
              <a:rPr lang="en-US" sz="1550" b="1" dirty="0">
                <a:solidFill>
                  <a:srgbClr val="ED7703"/>
                </a:solidFill>
                <a:latin typeface="Calibri" pitchFamily="34" charset="0"/>
                <a:ea typeface="Calibri" pitchFamily="34" charset="-122"/>
                <a:cs typeface="Calibri" pitchFamily="34" charset="-120"/>
              </a:rPr>
              <a:t>make geometric evolution measurable.</a:t>
            </a:r>
            <a:endParaRPr lang="en-US" sz="1550" dirty="0"/>
          </a:p>
        </p:txBody>
      </p:sp>
      <p:sp>
        <p:nvSpPr>
          <p:cNvPr id="2" name="Text 9">
            <a:extLst>
              <a:ext uri="{FF2B5EF4-FFF2-40B4-BE49-F238E27FC236}">
                <a16:creationId xmlns:a16="http://schemas.microsoft.com/office/drawing/2014/main" id="{2A9C443A-50B3-996A-57A4-30B839A81C49}"/>
              </a:ext>
            </a:extLst>
          </p:cNvPr>
          <p:cNvSpPr txBox="1"/>
          <p:nvPr/>
        </p:nvSpPr>
        <p:spPr>
          <a:xfrm>
            <a:off x="782290" y="3366880"/>
            <a:ext cx="2472699" cy="398559"/>
          </a:xfrm>
          <a:prstGeom prst="rect">
            <a:avLst/>
          </a:prstGeom>
          <a:noFill/>
          <a:ln/>
        </p:spPr>
        <p:txBody>
          <a:bodyPr wrap="square" lIns="0" tIns="0" rIns="0" bIns="0" rtlCol="0" anchor="ctr"/>
          <a:lstStyle/>
          <a:p>
            <a:pPr marL="0" indent="0">
              <a:lnSpc>
                <a:spcPct val="120000"/>
              </a:lnSpc>
              <a:buNone/>
            </a:pPr>
            <a:r>
              <a:rPr lang="en-US" sz="1350" dirty="0">
                <a:solidFill>
                  <a:srgbClr val="23262F"/>
                </a:solidFill>
                <a:latin typeface="Calibri" pitchFamily="34" charset="0"/>
                <a:ea typeface="Calibri" pitchFamily="34" charset="-122"/>
                <a:cs typeface="Calibri" pitchFamily="34" charset="-120"/>
              </a:rPr>
              <a:t>WHERE IS THE ELEMENT TODAY?</a:t>
            </a:r>
          </a:p>
        </p:txBody>
      </p:sp>
      <p:sp>
        <p:nvSpPr>
          <p:cNvPr id="5" name="Text 9">
            <a:extLst>
              <a:ext uri="{FF2B5EF4-FFF2-40B4-BE49-F238E27FC236}">
                <a16:creationId xmlns:a16="http://schemas.microsoft.com/office/drawing/2014/main" id="{355628F0-2E70-3607-B799-C5E61E601405}"/>
              </a:ext>
            </a:extLst>
          </p:cNvPr>
          <p:cNvSpPr txBox="1"/>
          <p:nvPr/>
        </p:nvSpPr>
        <p:spPr>
          <a:xfrm>
            <a:off x="3470198" y="3370990"/>
            <a:ext cx="4135873" cy="398559"/>
          </a:xfrm>
          <a:prstGeom prst="rect">
            <a:avLst/>
          </a:prstGeom>
          <a:noFill/>
          <a:ln/>
        </p:spPr>
        <p:txBody>
          <a:bodyPr wrap="square" lIns="0" tIns="0" rIns="0" bIns="0" rtlCol="0" anchor="ctr"/>
          <a:lstStyle/>
          <a:p>
            <a:pPr>
              <a:lnSpc>
                <a:spcPct val="107000"/>
              </a:lnSpc>
              <a:spcAft>
                <a:spcPts val="800"/>
              </a:spcAft>
            </a:pPr>
            <a:r>
              <a:rPr lang="en-GB" sz="1800" b="1" dirty="0">
                <a:effectLst/>
                <a:latin typeface="Calibri" panose="020F0502020204030204" pitchFamily="34" charset="0"/>
                <a:ea typeface="Calibri" panose="020F0502020204030204" pitchFamily="34" charset="0"/>
                <a:cs typeface="Times New Roman" panose="02020603050405020304" pitchFamily="18" charset="0"/>
              </a:rPr>
              <a:t>How has this beamline evolved over time?</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9" name="ZoneTexte 2">
            <a:extLst>
              <a:ext uri="{FF2B5EF4-FFF2-40B4-BE49-F238E27FC236}">
                <a16:creationId xmlns:a16="http://schemas.microsoft.com/office/drawing/2014/main" id="{8F37501F-9F46-4C90-B753-A8FD7AD4C3C9}"/>
              </a:ext>
            </a:extLst>
          </p:cNvPr>
          <p:cNvSpPr/>
          <p:nvPr/>
        </p:nvSpPr>
        <p:spPr>
          <a:xfrm>
            <a:off x="959400" y="177120"/>
            <a:ext cx="10656360" cy="367878"/>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defTabSz="914400">
              <a:lnSpc>
                <a:spcPct val="100000"/>
              </a:lnSpc>
            </a:pPr>
            <a:r>
              <a:rPr lang="en-US" sz="1800" b="1" strike="noStrike" cap="all" spc="-1" dirty="0">
                <a:solidFill>
                  <a:schemeClr val="lt1"/>
                </a:solidFill>
                <a:latin typeface="Arial"/>
              </a:rPr>
              <a:t>Not a correction</a:t>
            </a:r>
            <a:endParaRPr lang="fr-FR" sz="1800" b="0" strike="noStrike" spc="-1" dirty="0">
              <a:solidFill>
                <a:srgbClr val="000000"/>
              </a:solidFill>
              <a:latin typeface="Arial"/>
            </a:endParaRPr>
          </a:p>
        </p:txBody>
      </p:sp>
      <p:sp>
        <p:nvSpPr>
          <p:cNvPr id="20" name="PlaceHolder 1">
            <a:extLst>
              <a:ext uri="{FF2B5EF4-FFF2-40B4-BE49-F238E27FC236}">
                <a16:creationId xmlns:a16="http://schemas.microsoft.com/office/drawing/2014/main" id="{58C799E8-4F28-46FD-8EFD-3711C945D566}"/>
              </a:ext>
            </a:extLst>
          </p:cNvPr>
          <p:cNvSpPr txBox="1">
            <a:spLocks/>
          </p:cNvSpPr>
          <p:nvPr/>
        </p:nvSpPr>
        <p:spPr>
          <a:xfrm>
            <a:off x="959400" y="6483240"/>
            <a:ext cx="8148240" cy="200520"/>
          </a:xfrm>
          <a:prstGeom prst="rect">
            <a:avLst/>
          </a:prstGeom>
          <a:noFill/>
          <a:ln w="0">
            <a:noFill/>
          </a:ln>
        </p:spPr>
        <p:txBody>
          <a:bodyPr lIns="0" tIns="0" rIns="0" bIns="0" anchor="b">
            <a:noAutofit/>
          </a:bodyPr>
          <a:lstStyle>
            <a:defPPr>
              <a:defRPr lang="fr-FR"/>
            </a:defPPr>
            <a:lvl1pPr marL="0" indent="0" algn="l" defTabSz="914400" rtl="0" eaLnBrk="1" latinLnBrk="0" hangingPunct="1">
              <a:lnSpc>
                <a:spcPct val="100000"/>
              </a:lnSpc>
              <a:buNone/>
              <a:tabLst>
                <a:tab pos="0" algn="l"/>
              </a:tabLst>
              <a:defRPr lang="en-US" sz="800" b="1" strike="noStrike" kern="1200" spc="-1">
                <a:solidFill>
                  <a:schemeClr val="dk2"/>
                </a:solidFill>
                <a:latin typeface="Arial"/>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s-ES"/>
              <a:t>IWAA2026| 2026/10/07 | Cristina Gonzalez Torres</a:t>
            </a:r>
            <a:endParaRPr lang="es-ES" b="0" dirty="0">
              <a:solidFill>
                <a:srgbClr val="000000"/>
              </a:solidFill>
              <a:latin typeface="Times New Roman"/>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500"/>
                                        <p:tgtEl>
                                          <p:spTgt spid="2">
                                            <p:txEl>
                                              <p:pRg st="0" end="0"/>
                                            </p:txEl>
                                          </p:spTgt>
                                        </p:tgtEl>
                                      </p:cBhvr>
                                    </p:animEffect>
                                  </p:childTnLst>
                                </p:cTn>
                              </p:par>
                            </p:childTnLst>
                          </p:cTn>
                        </p:par>
                        <p:par>
                          <p:cTn id="8" fill="hold">
                            <p:stCondLst>
                              <p:cond delay="500"/>
                            </p:stCondLst>
                            <p:childTnLst>
                              <p:par>
                                <p:cTn id="9" presetID="10" presetClass="entr" presetSubtype="0" fill="hold" grpId="0" nodeType="afterEffect">
                                  <p:stCondLst>
                                    <p:cond delay="1000"/>
                                  </p:stCondLst>
                                  <p:childTnLst>
                                    <p:set>
                                      <p:cBhvr>
                                        <p:cTn id="10" dur="1" fill="hold">
                                          <p:stCondLst>
                                            <p:cond delay="0"/>
                                          </p:stCondLst>
                                        </p:cTn>
                                        <p:tgtEl>
                                          <p:spTgt spid="5"/>
                                        </p:tgtEl>
                                        <p:attrNameLst>
                                          <p:attrName>style.visibility</p:attrName>
                                        </p:attrNameLst>
                                      </p:cBhvr>
                                      <p:to>
                                        <p:strVal val="visible"/>
                                      </p:to>
                                    </p:set>
                                    <p:animEffect transition="in" filter="fade">
                                      <p:cBhvr>
                                        <p:cTn id="11"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9949C14E-6298-4E71-9AB5-B2DE559FC9D5}"/>
              </a:ext>
            </a:extLst>
          </p:cNvPr>
          <p:cNvSpPr/>
          <p:nvPr/>
        </p:nvSpPr>
        <p:spPr>
          <a:xfrm>
            <a:off x="959400" y="177120"/>
            <a:ext cx="10656360" cy="367878"/>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r>
              <a:rPr lang="en-US" b="1" cap="all" spc="-1" dirty="0">
                <a:solidFill>
                  <a:schemeClr val="lt1"/>
                </a:solidFill>
                <a:latin typeface="Arial"/>
              </a:rPr>
              <a:t>F</a:t>
            </a:r>
            <a:r>
              <a:rPr lang="en-GB" b="1" cap="all" spc="-1" dirty="0">
                <a:solidFill>
                  <a:schemeClr val="lt1"/>
                </a:solidFill>
                <a:latin typeface="Arial"/>
              </a:rPr>
              <a:t>rom Local sightlines to a Network</a:t>
            </a:r>
            <a:endParaRPr lang="fr-FR" sz="1800" b="0" strike="noStrike" spc="-1" dirty="0">
              <a:solidFill>
                <a:srgbClr val="000000"/>
              </a:solidFill>
              <a:latin typeface="Arial"/>
            </a:endParaRPr>
          </a:p>
        </p:txBody>
      </p:sp>
      <p:pic>
        <p:nvPicPr>
          <p:cNvPr id="4" name="Picture 3">
            <a:extLst>
              <a:ext uri="{FF2B5EF4-FFF2-40B4-BE49-F238E27FC236}">
                <a16:creationId xmlns:a16="http://schemas.microsoft.com/office/drawing/2014/main" id="{A41FB26B-3954-55A0-FD58-5BACBC1A923F}"/>
              </a:ext>
            </a:extLst>
          </p:cNvPr>
          <p:cNvPicPr>
            <a:picLocks noChangeAspect="1"/>
          </p:cNvPicPr>
          <p:nvPr/>
        </p:nvPicPr>
        <p:blipFill>
          <a:blip r:embed="rId2"/>
          <a:stretch>
            <a:fillRect/>
          </a:stretch>
        </p:blipFill>
        <p:spPr>
          <a:xfrm>
            <a:off x="5551349" y="1378343"/>
            <a:ext cx="6069864" cy="4563013"/>
          </a:xfrm>
          <a:prstGeom prst="rect">
            <a:avLst/>
          </a:prstGeom>
        </p:spPr>
      </p:pic>
      <p:grpSp>
        <p:nvGrpSpPr>
          <p:cNvPr id="5" name="Group 4">
            <a:extLst>
              <a:ext uri="{FF2B5EF4-FFF2-40B4-BE49-F238E27FC236}">
                <a16:creationId xmlns:a16="http://schemas.microsoft.com/office/drawing/2014/main" id="{2E9B19CA-FFDE-EB2E-F25C-211849297DE8}"/>
              </a:ext>
            </a:extLst>
          </p:cNvPr>
          <p:cNvGrpSpPr/>
          <p:nvPr/>
        </p:nvGrpSpPr>
        <p:grpSpPr>
          <a:xfrm>
            <a:off x="4635072" y="4233527"/>
            <a:ext cx="3192008" cy="2044055"/>
            <a:chOff x="-130238" y="3688199"/>
            <a:chExt cx="4382642" cy="2634637"/>
          </a:xfrm>
        </p:grpSpPr>
        <p:pic>
          <p:nvPicPr>
            <p:cNvPr id="6" name="Picture 5">
              <a:extLst>
                <a:ext uri="{FF2B5EF4-FFF2-40B4-BE49-F238E27FC236}">
                  <a16:creationId xmlns:a16="http://schemas.microsoft.com/office/drawing/2014/main" id="{6428469B-FF14-A443-0176-B078A47F47F3}"/>
                </a:ext>
              </a:extLst>
            </p:cNvPr>
            <p:cNvPicPr>
              <a:picLocks noChangeAspect="1"/>
            </p:cNvPicPr>
            <p:nvPr/>
          </p:nvPicPr>
          <p:blipFill>
            <a:blip r:embed="rId3"/>
            <a:stretch>
              <a:fillRect/>
            </a:stretch>
          </p:blipFill>
          <p:spPr>
            <a:xfrm>
              <a:off x="-130238" y="3688199"/>
              <a:ext cx="2880000" cy="2634637"/>
            </a:xfrm>
            <a:prstGeom prst="rect">
              <a:avLst/>
            </a:prstGeom>
            <a:ln>
              <a:noFill/>
            </a:ln>
            <a:effectLst>
              <a:outerShdw blurRad="292100" dist="139700" dir="2700000" algn="tl" rotWithShape="0">
                <a:srgbClr val="333333">
                  <a:alpha val="65000"/>
                </a:srgbClr>
              </a:outerShdw>
            </a:effectLst>
          </p:spPr>
        </p:pic>
        <p:pic>
          <p:nvPicPr>
            <p:cNvPr id="7" name="Picture 6">
              <a:extLst>
                <a:ext uri="{FF2B5EF4-FFF2-40B4-BE49-F238E27FC236}">
                  <a16:creationId xmlns:a16="http://schemas.microsoft.com/office/drawing/2014/main" id="{9B9B0A4F-698B-34F9-0660-2E0F22DD4D18}"/>
                </a:ext>
              </a:extLst>
            </p:cNvPr>
            <p:cNvPicPr>
              <a:picLocks noChangeAspect="1"/>
            </p:cNvPicPr>
            <p:nvPr/>
          </p:nvPicPr>
          <p:blipFill>
            <a:blip r:embed="rId4"/>
            <a:stretch>
              <a:fillRect/>
            </a:stretch>
          </p:blipFill>
          <p:spPr>
            <a:xfrm>
              <a:off x="3423210" y="5636984"/>
              <a:ext cx="540000" cy="427793"/>
            </a:xfrm>
            <a:prstGeom prst="rect">
              <a:avLst/>
            </a:prstGeom>
          </p:spPr>
        </p:pic>
        <p:sp>
          <p:nvSpPr>
            <p:cNvPr id="8" name="Rectangle 7">
              <a:extLst>
                <a:ext uri="{FF2B5EF4-FFF2-40B4-BE49-F238E27FC236}">
                  <a16:creationId xmlns:a16="http://schemas.microsoft.com/office/drawing/2014/main" id="{05A632C0-D870-DBDD-4DE4-1E04352675E4}"/>
                </a:ext>
              </a:extLst>
            </p:cNvPr>
            <p:cNvSpPr/>
            <p:nvPr/>
          </p:nvSpPr>
          <p:spPr>
            <a:xfrm>
              <a:off x="3285067" y="3911599"/>
              <a:ext cx="967337" cy="891219"/>
            </a:xfrm>
            <a:prstGeom prst="rect">
              <a:avLst/>
            </a:prstGeom>
            <a:noFill/>
            <a:ln>
              <a:solidFill>
                <a:srgbClr val="13257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pic>
        <p:nvPicPr>
          <p:cNvPr id="17" name="Picture 16">
            <a:extLst>
              <a:ext uri="{FF2B5EF4-FFF2-40B4-BE49-F238E27FC236}">
                <a16:creationId xmlns:a16="http://schemas.microsoft.com/office/drawing/2014/main" id="{62883815-B302-D778-679B-D0C84E4D2F8E}"/>
              </a:ext>
            </a:extLst>
          </p:cNvPr>
          <p:cNvPicPr>
            <a:picLocks noChangeAspect="1"/>
          </p:cNvPicPr>
          <p:nvPr/>
        </p:nvPicPr>
        <p:blipFill>
          <a:blip r:embed="rId5"/>
          <a:stretch>
            <a:fillRect/>
          </a:stretch>
        </p:blipFill>
        <p:spPr>
          <a:xfrm>
            <a:off x="4635072" y="780630"/>
            <a:ext cx="4033403" cy="2253208"/>
          </a:xfrm>
          <a:prstGeom prst="rect">
            <a:avLst/>
          </a:prstGeom>
          <a:ln>
            <a:noFill/>
          </a:ln>
          <a:effectLst>
            <a:outerShdw blurRad="292100" dist="139700" dir="2700000" algn="tl" rotWithShape="0">
              <a:srgbClr val="333333">
                <a:alpha val="65000"/>
              </a:srgbClr>
            </a:outerShdw>
          </a:effectLst>
        </p:spPr>
      </p:pic>
      <p:pic>
        <p:nvPicPr>
          <p:cNvPr id="20" name="Picture 19">
            <a:extLst>
              <a:ext uri="{FF2B5EF4-FFF2-40B4-BE49-F238E27FC236}">
                <a16:creationId xmlns:a16="http://schemas.microsoft.com/office/drawing/2014/main" id="{9BD8F210-7F1A-78B4-6F6C-CDC67680B8CC}"/>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019477" y="689392"/>
            <a:ext cx="2298617" cy="931168"/>
          </a:xfrm>
          <a:prstGeom prst="rect">
            <a:avLst/>
          </a:prstGeom>
        </p:spPr>
      </p:pic>
      <p:pic>
        <p:nvPicPr>
          <p:cNvPr id="2" name="Picture 1">
            <a:extLst>
              <a:ext uri="{FF2B5EF4-FFF2-40B4-BE49-F238E27FC236}">
                <a16:creationId xmlns:a16="http://schemas.microsoft.com/office/drawing/2014/main" id="{BB5D3E21-5F65-0352-7AC3-0273911CD5F8}"/>
              </a:ext>
            </a:extLst>
          </p:cNvPr>
          <p:cNvPicPr>
            <a:picLocks noChangeAspect="1"/>
          </p:cNvPicPr>
          <p:nvPr/>
        </p:nvPicPr>
        <p:blipFill rotWithShape="1">
          <a:blip r:embed="rId7" cstate="print">
            <a:extLst>
              <a:ext uri="{28A0092B-C50C-407E-A947-70E740481C1C}">
                <a14:useLocalDpi xmlns:a14="http://schemas.microsoft.com/office/drawing/2010/main" val="0"/>
              </a:ext>
            </a:extLst>
          </a:blip>
          <a:srcRect l="18761" t="1103"/>
          <a:stretch/>
        </p:blipFill>
        <p:spPr>
          <a:xfrm>
            <a:off x="725882" y="2642772"/>
            <a:ext cx="2885806" cy="2634802"/>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
        <p:nvSpPr>
          <p:cNvPr id="9" name="TextBox 8">
            <a:extLst>
              <a:ext uri="{FF2B5EF4-FFF2-40B4-BE49-F238E27FC236}">
                <a16:creationId xmlns:a16="http://schemas.microsoft.com/office/drawing/2014/main" id="{B61B4EC5-6681-431C-87A6-A692E501E02D}"/>
              </a:ext>
            </a:extLst>
          </p:cNvPr>
          <p:cNvSpPr txBox="1"/>
          <p:nvPr/>
        </p:nvSpPr>
        <p:spPr>
          <a:xfrm>
            <a:off x="7697972" y="4118265"/>
            <a:ext cx="2390398" cy="369332"/>
          </a:xfrm>
          <a:prstGeom prst="rect">
            <a:avLst/>
          </a:prstGeom>
          <a:noFill/>
        </p:spPr>
        <p:txBody>
          <a:bodyPr wrap="none" rtlCol="0">
            <a:spAutoFit/>
          </a:bodyPr>
          <a:lstStyle/>
          <a:p>
            <a:r>
              <a:rPr lang="en-US" dirty="0"/>
              <a:t>Geometrical structure</a:t>
            </a:r>
          </a:p>
        </p:txBody>
      </p:sp>
      <p:sp>
        <p:nvSpPr>
          <p:cNvPr id="12" name="PlaceHolder 1">
            <a:extLst>
              <a:ext uri="{FF2B5EF4-FFF2-40B4-BE49-F238E27FC236}">
                <a16:creationId xmlns:a16="http://schemas.microsoft.com/office/drawing/2014/main" id="{D6645E46-1F06-4E83-983A-2532F5CC604B}"/>
              </a:ext>
            </a:extLst>
          </p:cNvPr>
          <p:cNvSpPr txBox="1">
            <a:spLocks/>
          </p:cNvSpPr>
          <p:nvPr/>
        </p:nvSpPr>
        <p:spPr>
          <a:xfrm>
            <a:off x="959400" y="6483240"/>
            <a:ext cx="8148240" cy="200520"/>
          </a:xfrm>
          <a:prstGeom prst="rect">
            <a:avLst/>
          </a:prstGeom>
          <a:noFill/>
          <a:ln w="0">
            <a:noFill/>
          </a:ln>
        </p:spPr>
        <p:txBody>
          <a:bodyPr lIns="0" tIns="0" rIns="0" bIns="0" anchor="b">
            <a:noAutofit/>
          </a:bodyPr>
          <a:lstStyle>
            <a:defPPr>
              <a:defRPr lang="fr-FR"/>
            </a:defPPr>
            <a:lvl1pPr marL="0" indent="0" algn="l" defTabSz="914400" rtl="0" eaLnBrk="1" latinLnBrk="0" hangingPunct="1">
              <a:lnSpc>
                <a:spcPct val="100000"/>
              </a:lnSpc>
              <a:buNone/>
              <a:tabLst>
                <a:tab pos="0" algn="l"/>
              </a:tabLst>
              <a:defRPr lang="en-US" sz="800" b="1" strike="noStrike" kern="1200" spc="-1">
                <a:solidFill>
                  <a:schemeClr val="dk2"/>
                </a:solidFill>
                <a:latin typeface="Arial"/>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s-ES"/>
              <a:t>IWAA2026| 2026/10/07 | Cristina Gonzalez Torres</a:t>
            </a:r>
            <a:endParaRPr lang="es-ES" b="0" dirty="0">
              <a:solidFill>
                <a:srgbClr val="000000"/>
              </a:solidFill>
              <a:latin typeface="Times New Roman"/>
            </a:endParaRPr>
          </a:p>
        </p:txBody>
      </p:sp>
    </p:spTree>
    <p:extLst>
      <p:ext uri="{BB962C8B-B14F-4D97-AF65-F5344CB8AC3E}">
        <p14:creationId xmlns:p14="http://schemas.microsoft.com/office/powerpoint/2010/main" val="37695181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16"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ircle(in)">
                                      <p:cBhvr>
                                        <p:cTn id="7" dur="2000"/>
                                        <p:tgtEl>
                                          <p:spTgt spid="2"/>
                                        </p:tgtEl>
                                      </p:cBhvr>
                                    </p:animEffect>
                                  </p:childTnLst>
                                </p:cTn>
                              </p:par>
                            </p:childTnLst>
                          </p:cTn>
                        </p:par>
                        <p:par>
                          <p:cTn id="8" fill="hold">
                            <p:stCondLst>
                              <p:cond delay="2000"/>
                            </p:stCondLst>
                            <p:childTnLst>
                              <p:par>
                                <p:cTn id="9" presetID="10" presetClass="entr" presetSubtype="0" fill="hold" nodeType="afterEffect">
                                  <p:stCondLst>
                                    <p:cond delay="0"/>
                                  </p:stCondLst>
                                  <p:childTnLst>
                                    <p:set>
                                      <p:cBhvr>
                                        <p:cTn id="10" dur="1" fill="hold">
                                          <p:stCondLst>
                                            <p:cond delay="0"/>
                                          </p:stCondLst>
                                        </p:cTn>
                                        <p:tgtEl>
                                          <p:spTgt spid="17"/>
                                        </p:tgtEl>
                                        <p:attrNameLst>
                                          <p:attrName>style.visibility</p:attrName>
                                        </p:attrNameLst>
                                      </p:cBhvr>
                                      <p:to>
                                        <p:strVal val="visible"/>
                                      </p:to>
                                    </p:set>
                                    <p:animEffect transition="in" filter="fade">
                                      <p:cBhvr>
                                        <p:cTn id="11" dur="500"/>
                                        <p:tgtEl>
                                          <p:spTgt spid="17"/>
                                        </p:tgtEl>
                                      </p:cBhvr>
                                    </p:animEffect>
                                  </p:childTnLst>
                                </p:cTn>
                              </p:par>
                            </p:childTnLst>
                          </p:cTn>
                        </p:par>
                        <p:par>
                          <p:cTn id="12" fill="hold">
                            <p:stCondLst>
                              <p:cond delay="2500"/>
                            </p:stCondLst>
                            <p:childTnLst>
                              <p:par>
                                <p:cTn id="13" presetID="6" presetClass="entr" presetSubtype="16" fill="hold" grpId="0" nodeType="after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circle(in)">
                                      <p:cBhvr>
                                        <p:cTn id="15" dur="2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Rectangle: Rounded Corners 25">
            <a:extLst>
              <a:ext uri="{FF2B5EF4-FFF2-40B4-BE49-F238E27FC236}">
                <a16:creationId xmlns:a16="http://schemas.microsoft.com/office/drawing/2014/main" id="{CF4B5081-BB62-15B0-58C0-0E363B5DBCEC}"/>
              </a:ext>
            </a:extLst>
          </p:cNvPr>
          <p:cNvSpPr/>
          <p:nvPr/>
        </p:nvSpPr>
        <p:spPr>
          <a:xfrm>
            <a:off x="1479480" y="5406565"/>
            <a:ext cx="10136280" cy="694383"/>
          </a:xfrm>
          <a:prstGeom prst="roundRect">
            <a:avLst>
              <a:gd name="adj" fmla="val 20403"/>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ZoneTexte 2">
            <a:extLst>
              <a:ext uri="{FF2B5EF4-FFF2-40B4-BE49-F238E27FC236}">
                <a16:creationId xmlns:a16="http://schemas.microsoft.com/office/drawing/2014/main" id="{9949C14E-6298-4E71-9AB5-B2DE559FC9D5}"/>
              </a:ext>
            </a:extLst>
          </p:cNvPr>
          <p:cNvSpPr/>
          <p:nvPr/>
        </p:nvSpPr>
        <p:spPr>
          <a:xfrm>
            <a:off x="959400" y="177120"/>
            <a:ext cx="10656360" cy="367878"/>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defTabSz="914400">
              <a:lnSpc>
                <a:spcPct val="100000"/>
              </a:lnSpc>
            </a:pPr>
            <a:r>
              <a:rPr lang="en-GB" sz="1800" b="1" strike="noStrike" cap="all" spc="-1" dirty="0">
                <a:solidFill>
                  <a:schemeClr val="lt1"/>
                </a:solidFill>
                <a:latin typeface="Arial"/>
              </a:rPr>
              <a:t>the beam lines frame</a:t>
            </a:r>
            <a:endParaRPr lang="fr-FR" sz="1800" b="0" strike="noStrike" spc="-1" dirty="0">
              <a:solidFill>
                <a:srgbClr val="000000"/>
              </a:solidFill>
              <a:latin typeface="Arial"/>
            </a:endParaRPr>
          </a:p>
        </p:txBody>
      </p:sp>
      <p:pic>
        <p:nvPicPr>
          <p:cNvPr id="4" name="Picture 3">
            <a:extLst>
              <a:ext uri="{FF2B5EF4-FFF2-40B4-BE49-F238E27FC236}">
                <a16:creationId xmlns:a16="http://schemas.microsoft.com/office/drawing/2014/main" id="{BA3F5CFA-6120-1E1C-8E4C-C2B3622635CC}"/>
              </a:ext>
            </a:extLst>
          </p:cNvPr>
          <p:cNvPicPr>
            <a:picLocks noChangeAspect="1"/>
          </p:cNvPicPr>
          <p:nvPr/>
        </p:nvPicPr>
        <p:blipFill>
          <a:blip r:embed="rId2"/>
          <a:stretch>
            <a:fillRect/>
          </a:stretch>
        </p:blipFill>
        <p:spPr>
          <a:xfrm>
            <a:off x="959400" y="698334"/>
            <a:ext cx="3920794" cy="4289751"/>
          </a:xfrm>
          <a:prstGeom prst="rect">
            <a:avLst/>
          </a:prstGeom>
        </p:spPr>
      </p:pic>
      <p:sp>
        <p:nvSpPr>
          <p:cNvPr id="7" name="TextBox 6">
            <a:extLst>
              <a:ext uri="{FF2B5EF4-FFF2-40B4-BE49-F238E27FC236}">
                <a16:creationId xmlns:a16="http://schemas.microsoft.com/office/drawing/2014/main" id="{6A4DF932-DB0D-B717-C043-036768B7CD15}"/>
              </a:ext>
            </a:extLst>
          </p:cNvPr>
          <p:cNvSpPr txBox="1"/>
          <p:nvPr/>
        </p:nvSpPr>
        <p:spPr>
          <a:xfrm>
            <a:off x="5920939" y="1440232"/>
            <a:ext cx="5442516" cy="369332"/>
          </a:xfrm>
          <a:prstGeom prst="rect">
            <a:avLst/>
          </a:prstGeom>
          <a:noFill/>
        </p:spPr>
        <p:txBody>
          <a:bodyPr wrap="none" rtlCol="0">
            <a:spAutoFit/>
          </a:bodyPr>
          <a:lstStyle/>
          <a:p>
            <a:r>
              <a:rPr lang="en-US" dirty="0"/>
              <a:t>The common geometrical language of the beamline</a:t>
            </a:r>
            <a:endParaRPr lang="en-GB" dirty="0"/>
          </a:p>
        </p:txBody>
      </p:sp>
      <p:pic>
        <p:nvPicPr>
          <p:cNvPr id="11" name="Picture 10">
            <a:extLst>
              <a:ext uri="{FF2B5EF4-FFF2-40B4-BE49-F238E27FC236}">
                <a16:creationId xmlns:a16="http://schemas.microsoft.com/office/drawing/2014/main" id="{B8274FE7-8635-DC66-D5EE-3A0C4B4BCEE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576705" y="2337108"/>
            <a:ext cx="2857500" cy="2324100"/>
          </a:xfrm>
          <a:prstGeom prst="rect">
            <a:avLst/>
          </a:prstGeom>
        </p:spPr>
      </p:pic>
      <p:sp>
        <p:nvSpPr>
          <p:cNvPr id="13" name="Rectangle 12">
            <a:extLst>
              <a:ext uri="{FF2B5EF4-FFF2-40B4-BE49-F238E27FC236}">
                <a16:creationId xmlns:a16="http://schemas.microsoft.com/office/drawing/2014/main" id="{58FEAAE1-307D-F416-99D3-C87E40D9D5BA}"/>
              </a:ext>
            </a:extLst>
          </p:cNvPr>
          <p:cNvSpPr/>
          <p:nvPr/>
        </p:nvSpPr>
        <p:spPr>
          <a:xfrm>
            <a:off x="9117621" y="2707134"/>
            <a:ext cx="1653017" cy="400110"/>
          </a:xfrm>
          <a:prstGeom prst="rect">
            <a:avLst/>
          </a:prstGeom>
          <a:noFill/>
        </p:spPr>
        <p:txBody>
          <a:bodyPr wrap="none" lIns="91440" tIns="45720" rIns="91440" bIns="45720">
            <a:spAutoFit/>
          </a:bodyPr>
          <a:lstStyle/>
          <a:p>
            <a:pPr algn="ctr"/>
            <a:r>
              <a:rPr lang="en-US" sz="2000" b="0" cap="none" spc="0" dirty="0">
                <a:ln w="0"/>
                <a:solidFill>
                  <a:schemeClr val="accent2"/>
                </a:solidFill>
                <a:effectLst>
                  <a:outerShdw blurRad="38100" dist="19050" dir="2700000" algn="tl" rotWithShape="0">
                    <a:schemeClr val="dk1">
                      <a:alpha val="40000"/>
                    </a:schemeClr>
                  </a:outerShdw>
                </a:effectLst>
              </a:rPr>
              <a:t>Point Source</a:t>
            </a:r>
          </a:p>
        </p:txBody>
      </p:sp>
      <p:cxnSp>
        <p:nvCxnSpPr>
          <p:cNvPr id="15" name="Straight Arrow Connector 14">
            <a:extLst>
              <a:ext uri="{FF2B5EF4-FFF2-40B4-BE49-F238E27FC236}">
                <a16:creationId xmlns:a16="http://schemas.microsoft.com/office/drawing/2014/main" id="{4E36D143-3B54-C782-785E-6F42688FC6D9}"/>
              </a:ext>
            </a:extLst>
          </p:cNvPr>
          <p:cNvCxnSpPr>
            <a:cxnSpLocks/>
          </p:cNvCxnSpPr>
          <p:nvPr/>
        </p:nvCxnSpPr>
        <p:spPr>
          <a:xfrm flipH="1">
            <a:off x="8642197" y="3045795"/>
            <a:ext cx="559353" cy="394855"/>
          </a:xfrm>
          <a:prstGeom prst="straightConnector1">
            <a:avLst/>
          </a:prstGeom>
          <a:ln w="19050" cap="flat" cmpd="sng" algn="ctr">
            <a:solidFill>
              <a:schemeClr val="accent2"/>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pic>
        <p:nvPicPr>
          <p:cNvPr id="20" name="Picture 19">
            <a:extLst>
              <a:ext uri="{FF2B5EF4-FFF2-40B4-BE49-F238E27FC236}">
                <a16:creationId xmlns:a16="http://schemas.microsoft.com/office/drawing/2014/main" id="{62BA0E5C-2D36-6BDB-F521-D42546390DD4}"/>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115051" y="3420395"/>
            <a:ext cx="498379" cy="498379"/>
          </a:xfrm>
          <a:prstGeom prst="rect">
            <a:avLst/>
          </a:prstGeom>
        </p:spPr>
      </p:pic>
      <p:sp>
        <p:nvSpPr>
          <p:cNvPr id="22" name="TextBox 21">
            <a:extLst>
              <a:ext uri="{FF2B5EF4-FFF2-40B4-BE49-F238E27FC236}">
                <a16:creationId xmlns:a16="http://schemas.microsoft.com/office/drawing/2014/main" id="{7B59D27F-845F-0B26-1E5F-CF16AECE7D73}"/>
              </a:ext>
            </a:extLst>
          </p:cNvPr>
          <p:cNvSpPr txBox="1"/>
          <p:nvPr/>
        </p:nvSpPr>
        <p:spPr>
          <a:xfrm>
            <a:off x="1808252" y="5435395"/>
            <a:ext cx="10078949" cy="646331"/>
          </a:xfrm>
          <a:prstGeom prst="rect">
            <a:avLst/>
          </a:prstGeom>
          <a:noFill/>
        </p:spPr>
        <p:txBody>
          <a:bodyPr wrap="square">
            <a:spAutoFit/>
          </a:bodyPr>
          <a:lstStyle/>
          <a:p>
            <a:r>
              <a:rPr lang="en-US" dirty="0">
                <a:solidFill>
                  <a:schemeClr val="bg1"/>
                </a:solidFill>
              </a:rPr>
              <a:t>When we say that an element is at a certain position, or that an element has to be aligned with the beamline axis, this is the reference system we are talking about.			</a:t>
            </a:r>
            <a:endParaRPr lang="en-GB" dirty="0">
              <a:solidFill>
                <a:schemeClr val="bg1"/>
              </a:solidFill>
            </a:endParaRPr>
          </a:p>
        </p:txBody>
      </p:sp>
      <p:pic>
        <p:nvPicPr>
          <p:cNvPr id="23" name="Picture 22">
            <a:extLst>
              <a:ext uri="{FF2B5EF4-FFF2-40B4-BE49-F238E27FC236}">
                <a16:creationId xmlns:a16="http://schemas.microsoft.com/office/drawing/2014/main" id="{9A0D9EB9-436B-DC1F-57C6-01E9FE29AFFF}"/>
              </a:ext>
            </a:extLst>
          </p:cNvPr>
          <p:cNvPicPr>
            <a:picLocks noChangeAspect="1"/>
          </p:cNvPicPr>
          <p:nvPr/>
        </p:nvPicPr>
        <p:blipFill>
          <a:blip r:embed="rId5"/>
          <a:stretch>
            <a:fillRect/>
          </a:stretch>
        </p:blipFill>
        <p:spPr>
          <a:xfrm>
            <a:off x="8115051" y="3820875"/>
            <a:ext cx="114549" cy="97899"/>
          </a:xfrm>
          <a:prstGeom prst="rect">
            <a:avLst/>
          </a:prstGeom>
        </p:spPr>
      </p:pic>
      <p:sp>
        <p:nvSpPr>
          <p:cNvPr id="14" name="Rectangle 13">
            <a:extLst>
              <a:ext uri="{FF2B5EF4-FFF2-40B4-BE49-F238E27FC236}">
                <a16:creationId xmlns:a16="http://schemas.microsoft.com/office/drawing/2014/main" id="{F062E168-D03C-4312-9EB0-B3869F8377F0}"/>
              </a:ext>
            </a:extLst>
          </p:cNvPr>
          <p:cNvSpPr/>
          <p:nvPr/>
        </p:nvSpPr>
        <p:spPr>
          <a:xfrm>
            <a:off x="4615703" y="692290"/>
            <a:ext cx="2960597" cy="586940"/>
          </a:xfrm>
          <a:prstGeom prst="rect">
            <a:avLst/>
          </a:prstGeom>
          <a:noFill/>
        </p:spPr>
        <p:txBody>
          <a:bodyPr wrap="square" lIns="91440" tIns="45720" rIns="91440" bIns="45720">
            <a:spAutoFit/>
          </a:bodyPr>
          <a:lstStyle/>
          <a:p>
            <a:pPr algn="ctr"/>
            <a:r>
              <a:rPr lang="en-US" sz="3200" dirty="0">
                <a:ln w="0"/>
                <a:solidFill>
                  <a:schemeClr val="accent1"/>
                </a:solidFill>
                <a:effectLst>
                  <a:outerShdw blurRad="38100" dist="25400" dir="5400000" algn="ctr" rotWithShape="0">
                    <a:srgbClr val="6E747A">
                      <a:alpha val="43000"/>
                    </a:srgbClr>
                  </a:outerShdw>
                </a:effectLst>
              </a:rPr>
              <a:t>0mrad Frame</a:t>
            </a:r>
          </a:p>
        </p:txBody>
      </p:sp>
      <p:sp>
        <p:nvSpPr>
          <p:cNvPr id="16" name="PlaceHolder 1">
            <a:extLst>
              <a:ext uri="{FF2B5EF4-FFF2-40B4-BE49-F238E27FC236}">
                <a16:creationId xmlns:a16="http://schemas.microsoft.com/office/drawing/2014/main" id="{3FC5C814-AE1D-4B8C-8667-DB4A41645EFE}"/>
              </a:ext>
            </a:extLst>
          </p:cNvPr>
          <p:cNvSpPr txBox="1">
            <a:spLocks/>
          </p:cNvSpPr>
          <p:nvPr/>
        </p:nvSpPr>
        <p:spPr>
          <a:xfrm>
            <a:off x="959400" y="6483240"/>
            <a:ext cx="8148240" cy="200520"/>
          </a:xfrm>
          <a:prstGeom prst="rect">
            <a:avLst/>
          </a:prstGeom>
          <a:noFill/>
          <a:ln w="0">
            <a:noFill/>
          </a:ln>
        </p:spPr>
        <p:txBody>
          <a:bodyPr lIns="0" tIns="0" rIns="0" bIns="0" anchor="b">
            <a:noAutofit/>
          </a:bodyPr>
          <a:lstStyle>
            <a:defPPr>
              <a:defRPr lang="fr-FR"/>
            </a:defPPr>
            <a:lvl1pPr marL="0" indent="0" algn="l" defTabSz="914400" rtl="0" eaLnBrk="1" latinLnBrk="0" hangingPunct="1">
              <a:lnSpc>
                <a:spcPct val="100000"/>
              </a:lnSpc>
              <a:buNone/>
              <a:tabLst>
                <a:tab pos="0" algn="l"/>
              </a:tabLst>
              <a:defRPr lang="en-US" sz="800" b="1" strike="noStrike" kern="1200" spc="-1">
                <a:solidFill>
                  <a:schemeClr val="dk2"/>
                </a:solidFill>
                <a:latin typeface="Arial"/>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s-ES"/>
              <a:t>IWAA2026| 2026/10/07 | Cristina Gonzalez Torres</a:t>
            </a:r>
            <a:endParaRPr lang="es-ES" b="0" dirty="0">
              <a:solidFill>
                <a:srgbClr val="000000"/>
              </a:solidFill>
              <a:latin typeface="Times New Roman"/>
            </a:endParaRPr>
          </a:p>
        </p:txBody>
      </p:sp>
    </p:spTree>
    <p:extLst>
      <p:ext uri="{BB962C8B-B14F-4D97-AF65-F5344CB8AC3E}">
        <p14:creationId xmlns:p14="http://schemas.microsoft.com/office/powerpoint/2010/main" val="323607023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9949C14E-6298-4E71-9AB5-B2DE559FC9D5}"/>
              </a:ext>
            </a:extLst>
          </p:cNvPr>
          <p:cNvSpPr/>
          <p:nvPr/>
        </p:nvSpPr>
        <p:spPr>
          <a:xfrm>
            <a:off x="959400" y="177120"/>
            <a:ext cx="10656360" cy="367878"/>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defTabSz="914400">
              <a:lnSpc>
                <a:spcPct val="100000"/>
              </a:lnSpc>
            </a:pPr>
            <a:r>
              <a:rPr lang="en-GB" sz="1800" b="1" strike="noStrike" cap="all" spc="-1" dirty="0">
                <a:solidFill>
                  <a:schemeClr val="lt1"/>
                </a:solidFill>
                <a:latin typeface="Arial"/>
              </a:rPr>
              <a:t>Frame construction</a:t>
            </a:r>
            <a:endParaRPr lang="fr-FR" sz="1800" b="0" strike="noStrike" spc="-1" dirty="0">
              <a:solidFill>
                <a:srgbClr val="000000"/>
              </a:solidFill>
              <a:latin typeface="Arial"/>
            </a:endParaRPr>
          </a:p>
        </p:txBody>
      </p:sp>
      <p:sp>
        <p:nvSpPr>
          <p:cNvPr id="4" name="Rectangle 3">
            <a:extLst>
              <a:ext uri="{FF2B5EF4-FFF2-40B4-BE49-F238E27FC236}">
                <a16:creationId xmlns:a16="http://schemas.microsoft.com/office/drawing/2014/main" id="{152ACA12-8DAA-926E-9921-472F63BDEEA4}"/>
              </a:ext>
            </a:extLst>
          </p:cNvPr>
          <p:cNvSpPr/>
          <p:nvPr/>
        </p:nvSpPr>
        <p:spPr>
          <a:xfrm>
            <a:off x="2606495" y="2046799"/>
            <a:ext cx="6979011" cy="369332"/>
          </a:xfrm>
          <a:prstGeom prst="rect">
            <a:avLst/>
          </a:prstGeom>
        </p:spPr>
        <p:txBody>
          <a:bodyPr wrap="square">
            <a:spAutoFit/>
          </a:bodyPr>
          <a:lstStyle/>
          <a:p>
            <a:r>
              <a:rPr lang="en-US" dirty="0"/>
              <a:t>The nominal beamline axis is determined by the magnets position.</a:t>
            </a:r>
            <a:endParaRPr lang="en-GB" dirty="0"/>
          </a:p>
        </p:txBody>
      </p:sp>
      <p:pic>
        <p:nvPicPr>
          <p:cNvPr id="24" name="Picture 23">
            <a:extLst>
              <a:ext uri="{FF2B5EF4-FFF2-40B4-BE49-F238E27FC236}">
                <a16:creationId xmlns:a16="http://schemas.microsoft.com/office/drawing/2014/main" id="{492BA3CF-BFCB-8C85-2BD9-91F03E520DA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88075" y="3646910"/>
            <a:ext cx="4729973" cy="3110775"/>
          </a:xfrm>
          <a:prstGeom prst="rect">
            <a:avLst/>
          </a:prstGeom>
        </p:spPr>
      </p:pic>
      <p:pic>
        <p:nvPicPr>
          <p:cNvPr id="26" name="Picture 25">
            <a:extLst>
              <a:ext uri="{FF2B5EF4-FFF2-40B4-BE49-F238E27FC236}">
                <a16:creationId xmlns:a16="http://schemas.microsoft.com/office/drawing/2014/main" id="{CD1A7665-2C32-92EF-B421-096030BA378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516138">
            <a:off x="6589876" y="3627466"/>
            <a:ext cx="5063287" cy="3329986"/>
          </a:xfrm>
          <a:prstGeom prst="rect">
            <a:avLst/>
          </a:prstGeom>
        </p:spPr>
      </p:pic>
      <p:pic>
        <p:nvPicPr>
          <p:cNvPr id="57" name="Picture 56">
            <a:extLst>
              <a:ext uri="{FF2B5EF4-FFF2-40B4-BE49-F238E27FC236}">
                <a16:creationId xmlns:a16="http://schemas.microsoft.com/office/drawing/2014/main" id="{7EEEFFE1-6016-CB82-6479-54D6F371D2E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867733" y="3767891"/>
            <a:ext cx="939791" cy="846012"/>
          </a:xfrm>
          <a:prstGeom prst="rect">
            <a:avLst/>
          </a:prstGeom>
        </p:spPr>
      </p:pic>
      <p:sp>
        <p:nvSpPr>
          <p:cNvPr id="2" name="Rectangle 1">
            <a:extLst>
              <a:ext uri="{FF2B5EF4-FFF2-40B4-BE49-F238E27FC236}">
                <a16:creationId xmlns:a16="http://schemas.microsoft.com/office/drawing/2014/main" id="{0781875E-C62C-3B53-7460-558AC7054216}"/>
              </a:ext>
            </a:extLst>
          </p:cNvPr>
          <p:cNvSpPr/>
          <p:nvPr/>
        </p:nvSpPr>
        <p:spPr>
          <a:xfrm>
            <a:off x="4298139" y="1393276"/>
            <a:ext cx="3595722" cy="461665"/>
          </a:xfrm>
          <a:prstGeom prst="rect">
            <a:avLst/>
          </a:prstGeom>
          <a:noFill/>
        </p:spPr>
        <p:txBody>
          <a:bodyPr wrap="square" lIns="91440" tIns="45720" rIns="91440" bIns="45720">
            <a:spAutoFit/>
          </a:bodyPr>
          <a:lstStyle/>
          <a:p>
            <a:pPr algn="ctr"/>
            <a:r>
              <a:rPr lang="en-US" sz="2400" dirty="0">
                <a:ln w="0"/>
                <a:solidFill>
                  <a:schemeClr val="tx2"/>
                </a:solidFill>
                <a:effectLst>
                  <a:outerShdw blurRad="38100" dist="19050" dir="2700000" algn="tl" rotWithShape="0">
                    <a:schemeClr val="dk1">
                      <a:alpha val="40000"/>
                    </a:schemeClr>
                  </a:outerShdw>
                </a:effectLst>
              </a:rPr>
              <a:t>upda</a:t>
            </a:r>
            <a:r>
              <a:rPr lang="en-US" sz="2400" b="0" cap="none" spc="0" dirty="0">
                <a:ln w="0"/>
                <a:solidFill>
                  <a:schemeClr val="tx2"/>
                </a:solidFill>
                <a:effectLst>
                  <a:outerShdw blurRad="38100" dist="19050" dir="2700000" algn="tl" rotWithShape="0">
                    <a:schemeClr val="dk1">
                      <a:alpha val="40000"/>
                    </a:schemeClr>
                  </a:outerShdw>
                </a:effectLst>
              </a:rPr>
              <a:t>ted every 6 months</a:t>
            </a:r>
          </a:p>
        </p:txBody>
      </p:sp>
      <p:pic>
        <p:nvPicPr>
          <p:cNvPr id="11" name="Picture 10">
            <a:extLst>
              <a:ext uri="{FF2B5EF4-FFF2-40B4-BE49-F238E27FC236}">
                <a16:creationId xmlns:a16="http://schemas.microsoft.com/office/drawing/2014/main" id="{11A076DA-81EE-EA11-FE0B-6D8B2BF75D4C}"/>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553972" y="3767891"/>
            <a:ext cx="939791" cy="846012"/>
          </a:xfrm>
          <a:prstGeom prst="rect">
            <a:avLst/>
          </a:prstGeom>
        </p:spPr>
      </p:pic>
      <p:pic>
        <p:nvPicPr>
          <p:cNvPr id="13" name="veleta">
            <a:extLst>
              <a:ext uri="{FF2B5EF4-FFF2-40B4-BE49-F238E27FC236}">
                <a16:creationId xmlns:a16="http://schemas.microsoft.com/office/drawing/2014/main" id="{FFB29CC3-BDBA-0D6C-4992-62101ADAE2E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143838" y="2003621"/>
            <a:ext cx="1904323" cy="1904323"/>
          </a:xfrm>
          <a:prstGeom prst="rect">
            <a:avLst/>
          </a:prstGeom>
        </p:spPr>
      </p:pic>
      <p:sp>
        <p:nvSpPr>
          <p:cNvPr id="16" name="Rectangle 15">
            <a:extLst>
              <a:ext uri="{FF2B5EF4-FFF2-40B4-BE49-F238E27FC236}">
                <a16:creationId xmlns:a16="http://schemas.microsoft.com/office/drawing/2014/main" id="{23BFE704-A4E4-EA12-9A30-C6084B669120}"/>
              </a:ext>
            </a:extLst>
          </p:cNvPr>
          <p:cNvSpPr/>
          <p:nvPr/>
        </p:nvSpPr>
        <p:spPr>
          <a:xfrm>
            <a:off x="4615703" y="692290"/>
            <a:ext cx="2960597" cy="586940"/>
          </a:xfrm>
          <a:prstGeom prst="rect">
            <a:avLst/>
          </a:prstGeom>
          <a:noFill/>
        </p:spPr>
        <p:txBody>
          <a:bodyPr wrap="square" lIns="91440" tIns="45720" rIns="91440" bIns="45720">
            <a:spAutoFit/>
          </a:bodyPr>
          <a:lstStyle/>
          <a:p>
            <a:pPr algn="ctr"/>
            <a:r>
              <a:rPr lang="en-US" sz="3200" dirty="0">
                <a:ln w="0"/>
                <a:solidFill>
                  <a:schemeClr val="accent1"/>
                </a:solidFill>
                <a:effectLst>
                  <a:outerShdw blurRad="38100" dist="25400" dir="5400000" algn="ctr" rotWithShape="0">
                    <a:srgbClr val="6E747A">
                      <a:alpha val="43000"/>
                    </a:srgbClr>
                  </a:outerShdw>
                </a:effectLst>
              </a:rPr>
              <a:t>0mrad Frame</a:t>
            </a:r>
          </a:p>
        </p:txBody>
      </p:sp>
      <p:sp>
        <p:nvSpPr>
          <p:cNvPr id="12" name="PlaceHolder 1">
            <a:extLst>
              <a:ext uri="{FF2B5EF4-FFF2-40B4-BE49-F238E27FC236}">
                <a16:creationId xmlns:a16="http://schemas.microsoft.com/office/drawing/2014/main" id="{2893BF6F-9080-4474-B424-A0D8253902D3}"/>
              </a:ext>
            </a:extLst>
          </p:cNvPr>
          <p:cNvSpPr txBox="1">
            <a:spLocks/>
          </p:cNvSpPr>
          <p:nvPr/>
        </p:nvSpPr>
        <p:spPr>
          <a:xfrm>
            <a:off x="959400" y="6483240"/>
            <a:ext cx="8148240" cy="200520"/>
          </a:xfrm>
          <a:prstGeom prst="rect">
            <a:avLst/>
          </a:prstGeom>
          <a:noFill/>
          <a:ln w="0">
            <a:noFill/>
          </a:ln>
        </p:spPr>
        <p:txBody>
          <a:bodyPr lIns="0" tIns="0" rIns="0" bIns="0" anchor="b">
            <a:noAutofit/>
          </a:bodyPr>
          <a:lstStyle>
            <a:defPPr>
              <a:defRPr lang="fr-FR"/>
            </a:defPPr>
            <a:lvl1pPr marL="0" indent="0" algn="l" defTabSz="914400" rtl="0" eaLnBrk="1" latinLnBrk="0" hangingPunct="1">
              <a:lnSpc>
                <a:spcPct val="100000"/>
              </a:lnSpc>
              <a:buNone/>
              <a:tabLst>
                <a:tab pos="0" algn="l"/>
              </a:tabLst>
              <a:defRPr lang="en-US" sz="800" b="1" strike="noStrike" kern="1200" spc="-1">
                <a:solidFill>
                  <a:schemeClr val="dk2"/>
                </a:solidFill>
                <a:latin typeface="Arial"/>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s-ES"/>
              <a:t>IWAA2026| 2026/10/07 | Cristina Gonzalez Torres</a:t>
            </a:r>
            <a:endParaRPr lang="es-ES" b="0" dirty="0">
              <a:solidFill>
                <a:srgbClr val="000000"/>
              </a:solidFill>
              <a:latin typeface="Times New Roman"/>
            </a:endParaRPr>
          </a:p>
        </p:txBody>
      </p:sp>
    </p:spTree>
    <p:extLst>
      <p:ext uri="{BB962C8B-B14F-4D97-AF65-F5344CB8AC3E}">
        <p14:creationId xmlns:p14="http://schemas.microsoft.com/office/powerpoint/2010/main" val="38200435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wipe(left)">
                                      <p:cBhvr>
                                        <p:cTn id="7" dur="750"/>
                                        <p:tgtEl>
                                          <p:spTgt spid="24"/>
                                        </p:tgtEl>
                                      </p:cBhvr>
                                    </p:animEffect>
                                  </p:childTnLst>
                                </p:cTn>
                              </p:par>
                              <p:par>
                                <p:cTn id="8" presetID="22" presetClass="entr" presetSubtype="2" fill="hold" nodeType="withEffect">
                                  <p:stCondLst>
                                    <p:cond delay="0"/>
                                  </p:stCondLst>
                                  <p:childTnLst>
                                    <p:set>
                                      <p:cBhvr>
                                        <p:cTn id="9" dur="1" fill="hold">
                                          <p:stCondLst>
                                            <p:cond delay="0"/>
                                          </p:stCondLst>
                                        </p:cTn>
                                        <p:tgtEl>
                                          <p:spTgt spid="26"/>
                                        </p:tgtEl>
                                        <p:attrNameLst>
                                          <p:attrName>style.visibility</p:attrName>
                                        </p:attrNameLst>
                                      </p:cBhvr>
                                      <p:to>
                                        <p:strVal val="visible"/>
                                      </p:to>
                                    </p:set>
                                    <p:animEffect transition="in" filter="wipe(right)">
                                      <p:cBhvr>
                                        <p:cTn id="10" dur="750"/>
                                        <p:tgtEl>
                                          <p:spTgt spid="26"/>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57"/>
                                        </p:tgtEl>
                                        <p:attrNameLst>
                                          <p:attrName>style.visibility</p:attrName>
                                        </p:attrNameLst>
                                      </p:cBhvr>
                                      <p:to>
                                        <p:strVal val="visible"/>
                                      </p:to>
                                    </p:set>
                                    <p:animEffect transition="in" filter="fade">
                                      <p:cBhvr>
                                        <p:cTn id="15" dur="750"/>
                                        <p:tgtEl>
                                          <p:spTgt spid="57"/>
                                        </p:tgtEl>
                                      </p:cBhvr>
                                    </p:animEffect>
                                  </p:childTnLst>
                                </p:cTn>
                              </p:par>
                              <p:par>
                                <p:cTn id="16" presetID="10" presetClass="entr" presetSubtype="0" fill="hold" nodeType="withEffect">
                                  <p:stCondLst>
                                    <p:cond delay="0"/>
                                  </p:stCondLst>
                                  <p:childTnLst>
                                    <p:set>
                                      <p:cBhvr>
                                        <p:cTn id="17" dur="1" fill="hold">
                                          <p:stCondLst>
                                            <p:cond delay="0"/>
                                          </p:stCondLst>
                                        </p:cTn>
                                        <p:tgtEl>
                                          <p:spTgt spid="11"/>
                                        </p:tgtEl>
                                        <p:attrNameLst>
                                          <p:attrName>style.visibility</p:attrName>
                                        </p:attrNameLst>
                                      </p:cBhvr>
                                      <p:to>
                                        <p:strVal val="visible"/>
                                      </p:to>
                                    </p:set>
                                    <p:animEffect transition="in" filter="fade">
                                      <p:cBhvr>
                                        <p:cTn id="18" dur="750"/>
                                        <p:tgtEl>
                                          <p:spTgt spid="11"/>
                                        </p:tgtEl>
                                      </p:cBhvr>
                                    </p:animEffect>
                                  </p:childTnLst>
                                </p:cTn>
                              </p:par>
                            </p:childTnLst>
                          </p:cTn>
                        </p:par>
                        <p:par>
                          <p:cTn id="19" fill="hold">
                            <p:stCondLst>
                              <p:cond delay="750"/>
                            </p:stCondLst>
                            <p:childTnLst>
                              <p:par>
                                <p:cTn id="20" presetID="22" presetClass="entr" presetSubtype="8" fill="hold" grpId="0" nodeType="afterEffect">
                                  <p:stCondLst>
                                    <p:cond delay="500"/>
                                  </p:stCondLst>
                                  <p:childTnLst>
                                    <p:set>
                                      <p:cBhvr>
                                        <p:cTn id="21" dur="1" fill="hold">
                                          <p:stCondLst>
                                            <p:cond delay="0"/>
                                          </p:stCondLst>
                                        </p:cTn>
                                        <p:tgtEl>
                                          <p:spTgt spid="2"/>
                                        </p:tgtEl>
                                        <p:attrNameLst>
                                          <p:attrName>style.visibility</p:attrName>
                                        </p:attrNameLst>
                                      </p:cBhvr>
                                      <p:to>
                                        <p:strVal val="visible"/>
                                      </p:to>
                                    </p:set>
                                    <p:animEffect transition="in" filter="wipe(left)">
                                      <p:cBhvr>
                                        <p:cTn id="22" dur="500"/>
                                        <p:tgtEl>
                                          <p:spTgt spid="2"/>
                                        </p:tgtEl>
                                      </p:cBhvr>
                                    </p:animEffect>
                                  </p:childTnLst>
                                </p:cTn>
                              </p:par>
                              <p:par>
                                <p:cTn id="23" presetID="6" presetClass="entr" presetSubtype="16" fill="hold" nodeType="withEffect">
                                  <p:stCondLst>
                                    <p:cond delay="500"/>
                                  </p:stCondLst>
                                  <p:childTnLst>
                                    <p:set>
                                      <p:cBhvr>
                                        <p:cTn id="24" dur="1" fill="hold">
                                          <p:stCondLst>
                                            <p:cond delay="0"/>
                                          </p:stCondLst>
                                        </p:cTn>
                                        <p:tgtEl>
                                          <p:spTgt spid="13"/>
                                        </p:tgtEl>
                                        <p:attrNameLst>
                                          <p:attrName>style.visibility</p:attrName>
                                        </p:attrNameLst>
                                      </p:cBhvr>
                                      <p:to>
                                        <p:strVal val="visible"/>
                                      </p:to>
                                    </p:set>
                                    <p:animEffect transition="in" filter="circle(in)">
                                      <p:cBhvr>
                                        <p:cTn id="25" dur="20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ZoneTexte 2">
            <a:extLst>
              <a:ext uri="{FF2B5EF4-FFF2-40B4-BE49-F238E27FC236}">
                <a16:creationId xmlns:a16="http://schemas.microsoft.com/office/drawing/2014/main" id="{B7246343-643B-EA24-C892-E35AAC0AD2D9}"/>
              </a:ext>
            </a:extLst>
          </p:cNvPr>
          <p:cNvSpPr/>
          <p:nvPr/>
        </p:nvSpPr>
        <p:spPr>
          <a:xfrm>
            <a:off x="959400" y="177120"/>
            <a:ext cx="10656360" cy="367878"/>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defTabSz="914400">
              <a:lnSpc>
                <a:spcPct val="100000"/>
              </a:lnSpc>
            </a:pPr>
            <a:r>
              <a:rPr lang="en-GB" sz="1800" b="1" strike="noStrike" cap="all" spc="-1" dirty="0">
                <a:solidFill>
                  <a:schemeClr val="lt1"/>
                </a:solidFill>
                <a:latin typeface="Arial"/>
              </a:rPr>
              <a:t>Frame evolution</a:t>
            </a:r>
            <a:endParaRPr lang="fr-FR" sz="1800" b="0" strike="noStrike" spc="-1" dirty="0">
              <a:solidFill>
                <a:srgbClr val="000000"/>
              </a:solidFill>
              <a:latin typeface="Arial"/>
            </a:endParaRPr>
          </a:p>
        </p:txBody>
      </p:sp>
      <p:pic>
        <p:nvPicPr>
          <p:cNvPr id="3" name="Picture 2">
            <a:extLst>
              <a:ext uri="{FF2B5EF4-FFF2-40B4-BE49-F238E27FC236}">
                <a16:creationId xmlns:a16="http://schemas.microsoft.com/office/drawing/2014/main" id="{AC0404BF-331A-56A2-BB21-544F954DA751}"/>
              </a:ext>
            </a:extLst>
          </p:cNvPr>
          <p:cNvPicPr>
            <a:picLocks noChangeAspect="1"/>
          </p:cNvPicPr>
          <p:nvPr/>
        </p:nvPicPr>
        <p:blipFill>
          <a:blip r:embed="rId2"/>
          <a:stretch>
            <a:fillRect/>
          </a:stretch>
        </p:blipFill>
        <p:spPr>
          <a:xfrm>
            <a:off x="190306" y="2341123"/>
            <a:ext cx="5549014" cy="3602477"/>
          </a:xfrm>
          <a:prstGeom prst="rect">
            <a:avLst/>
          </a:prstGeom>
          <a:ln>
            <a:noFill/>
          </a:ln>
          <a:effectLst>
            <a:outerShdw blurRad="292100" dist="139700" dir="2700000" algn="tl" rotWithShape="0">
              <a:srgbClr val="333333">
                <a:alpha val="65000"/>
              </a:srgbClr>
            </a:outerShdw>
          </a:effectLst>
        </p:spPr>
      </p:pic>
      <p:pic>
        <p:nvPicPr>
          <p:cNvPr id="5" name="Picture 4">
            <a:extLst>
              <a:ext uri="{FF2B5EF4-FFF2-40B4-BE49-F238E27FC236}">
                <a16:creationId xmlns:a16="http://schemas.microsoft.com/office/drawing/2014/main" id="{8E84C1C6-9229-8AB9-6E3C-880540975E77}"/>
              </a:ext>
            </a:extLst>
          </p:cNvPr>
          <p:cNvPicPr>
            <a:picLocks noChangeAspect="1"/>
          </p:cNvPicPr>
          <p:nvPr/>
        </p:nvPicPr>
        <p:blipFill>
          <a:blip r:embed="rId3"/>
          <a:stretch>
            <a:fillRect/>
          </a:stretch>
        </p:blipFill>
        <p:spPr>
          <a:xfrm>
            <a:off x="5597553" y="914400"/>
            <a:ext cx="6360019" cy="4199106"/>
          </a:xfrm>
          <a:prstGeom prst="rect">
            <a:avLst/>
          </a:prstGeom>
          <a:ln>
            <a:noFill/>
          </a:ln>
          <a:effectLst>
            <a:outerShdw blurRad="292100" dist="139700" dir="2700000" algn="tl" rotWithShape="0">
              <a:srgbClr val="333333">
                <a:alpha val="65000"/>
              </a:srgbClr>
            </a:outerShdw>
          </a:effectLst>
        </p:spPr>
      </p:pic>
      <p:sp>
        <p:nvSpPr>
          <p:cNvPr id="2" name="TextBox 1">
            <a:extLst>
              <a:ext uri="{FF2B5EF4-FFF2-40B4-BE49-F238E27FC236}">
                <a16:creationId xmlns:a16="http://schemas.microsoft.com/office/drawing/2014/main" id="{CD501562-F476-4772-90A9-2620271AB35E}"/>
              </a:ext>
            </a:extLst>
          </p:cNvPr>
          <p:cNvSpPr txBox="1"/>
          <p:nvPr/>
        </p:nvSpPr>
        <p:spPr>
          <a:xfrm>
            <a:off x="959400" y="914400"/>
            <a:ext cx="4315755" cy="923330"/>
          </a:xfrm>
          <a:prstGeom prst="rect">
            <a:avLst/>
          </a:prstGeom>
          <a:noFill/>
        </p:spPr>
        <p:txBody>
          <a:bodyPr wrap="square" rtlCol="0">
            <a:spAutoFit/>
          </a:bodyPr>
          <a:lstStyle/>
          <a:p>
            <a:r>
              <a:rPr lang="en-US" dirty="0"/>
              <a:t>The geometrical reference used to describe the beam line is not necessarily identical from one period to another</a:t>
            </a:r>
          </a:p>
        </p:txBody>
      </p:sp>
      <p:sp>
        <p:nvSpPr>
          <p:cNvPr id="6" name="PlaceHolder 1">
            <a:extLst>
              <a:ext uri="{FF2B5EF4-FFF2-40B4-BE49-F238E27FC236}">
                <a16:creationId xmlns:a16="http://schemas.microsoft.com/office/drawing/2014/main" id="{FA3E5E6A-2854-44B9-8003-21D60ED149EE}"/>
              </a:ext>
            </a:extLst>
          </p:cNvPr>
          <p:cNvSpPr txBox="1">
            <a:spLocks/>
          </p:cNvSpPr>
          <p:nvPr/>
        </p:nvSpPr>
        <p:spPr>
          <a:xfrm>
            <a:off x="959400" y="6483240"/>
            <a:ext cx="8148240" cy="200520"/>
          </a:xfrm>
          <a:prstGeom prst="rect">
            <a:avLst/>
          </a:prstGeom>
          <a:noFill/>
          <a:ln w="0">
            <a:noFill/>
          </a:ln>
        </p:spPr>
        <p:txBody>
          <a:bodyPr lIns="0" tIns="0" rIns="0" bIns="0" anchor="b">
            <a:noAutofit/>
          </a:bodyPr>
          <a:lstStyle>
            <a:defPPr>
              <a:defRPr lang="fr-FR"/>
            </a:defPPr>
            <a:lvl1pPr marL="0" indent="0" algn="l" defTabSz="914400" rtl="0" eaLnBrk="1" latinLnBrk="0" hangingPunct="1">
              <a:lnSpc>
                <a:spcPct val="100000"/>
              </a:lnSpc>
              <a:buNone/>
              <a:tabLst>
                <a:tab pos="0" algn="l"/>
              </a:tabLst>
              <a:defRPr lang="en-US" sz="800" b="1" strike="noStrike" kern="1200" spc="-1">
                <a:solidFill>
                  <a:schemeClr val="dk2"/>
                </a:solidFill>
                <a:latin typeface="Arial"/>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s-ES"/>
              <a:t>IWAA2026| 2026/10/07 | Cristina Gonzalez Torres</a:t>
            </a:r>
            <a:endParaRPr lang="es-ES" b="0" dirty="0">
              <a:solidFill>
                <a:srgbClr val="000000"/>
              </a:solidFill>
              <a:latin typeface="Times New Roman"/>
            </a:endParaRPr>
          </a:p>
        </p:txBody>
      </p:sp>
    </p:spTree>
    <p:extLst>
      <p:ext uri="{BB962C8B-B14F-4D97-AF65-F5344CB8AC3E}">
        <p14:creationId xmlns:p14="http://schemas.microsoft.com/office/powerpoint/2010/main" val="203157531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FEB42295-EEF3-0408-4B79-D8C2730FCA5D}"/>
              </a:ext>
            </a:extLst>
          </p:cNvPr>
          <p:cNvPicPr>
            <a:picLocks noChangeAspect="1"/>
          </p:cNvPicPr>
          <p:nvPr/>
        </p:nvPicPr>
        <p:blipFill>
          <a:blip r:embed="rId2"/>
          <a:stretch>
            <a:fillRect/>
          </a:stretch>
        </p:blipFill>
        <p:spPr>
          <a:xfrm>
            <a:off x="9127186" y="795914"/>
            <a:ext cx="2376349" cy="4812406"/>
          </a:xfrm>
          <a:prstGeom prst="rect">
            <a:avLst/>
          </a:prstGeom>
          <a:ln>
            <a:noFill/>
          </a:ln>
          <a:effectLst>
            <a:softEdge rad="112500"/>
          </a:effectLst>
        </p:spPr>
      </p:pic>
      <p:sp>
        <p:nvSpPr>
          <p:cNvPr id="27" name="Rectangle: Rounded Corners 26">
            <a:extLst>
              <a:ext uri="{FF2B5EF4-FFF2-40B4-BE49-F238E27FC236}">
                <a16:creationId xmlns:a16="http://schemas.microsoft.com/office/drawing/2014/main" id="{AD223853-C7E6-755F-CE18-2DA0FF961592}"/>
              </a:ext>
            </a:extLst>
          </p:cNvPr>
          <p:cNvSpPr/>
          <p:nvPr/>
        </p:nvSpPr>
        <p:spPr>
          <a:xfrm>
            <a:off x="716901" y="2828360"/>
            <a:ext cx="8953571" cy="2070607"/>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ZoneTexte 2">
            <a:extLst>
              <a:ext uri="{FF2B5EF4-FFF2-40B4-BE49-F238E27FC236}">
                <a16:creationId xmlns:a16="http://schemas.microsoft.com/office/drawing/2014/main" id="{9949C14E-6298-4E71-9AB5-B2DE559FC9D5}"/>
              </a:ext>
            </a:extLst>
          </p:cNvPr>
          <p:cNvSpPr/>
          <p:nvPr/>
        </p:nvSpPr>
        <p:spPr>
          <a:xfrm>
            <a:off x="959400" y="177120"/>
            <a:ext cx="10656360" cy="367878"/>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defTabSz="914400">
              <a:lnSpc>
                <a:spcPct val="100000"/>
              </a:lnSpc>
            </a:pPr>
            <a:r>
              <a:rPr lang="en-US" sz="1800" b="1" strike="noStrike" cap="all" spc="-1" dirty="0">
                <a:solidFill>
                  <a:schemeClr val="lt1"/>
                </a:solidFill>
                <a:latin typeface="Arial"/>
              </a:rPr>
              <a:t>Working across Epochs </a:t>
            </a:r>
            <a:endParaRPr lang="fr-FR" sz="1800" b="0" strike="noStrike" spc="-1" dirty="0">
              <a:solidFill>
                <a:srgbClr val="000000"/>
              </a:solidFill>
              <a:latin typeface="Arial"/>
            </a:endParaRPr>
          </a:p>
        </p:txBody>
      </p:sp>
      <p:pic>
        <p:nvPicPr>
          <p:cNvPr id="7" name="Picture 6">
            <a:extLst>
              <a:ext uri="{FF2B5EF4-FFF2-40B4-BE49-F238E27FC236}">
                <a16:creationId xmlns:a16="http://schemas.microsoft.com/office/drawing/2014/main" id="{B6396717-96D8-1BE2-553D-A880AA00F58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59400" y="795914"/>
            <a:ext cx="3303929" cy="1781530"/>
          </a:xfrm>
          <a:prstGeom prst="rect">
            <a:avLst/>
          </a:prstGeom>
          <a:ln>
            <a:noFill/>
          </a:ln>
          <a:effectLst>
            <a:softEdge rad="112500"/>
          </a:effectLst>
        </p:spPr>
      </p:pic>
      <p:sp>
        <p:nvSpPr>
          <p:cNvPr id="6" name="TextBox 5">
            <a:extLst>
              <a:ext uri="{FF2B5EF4-FFF2-40B4-BE49-F238E27FC236}">
                <a16:creationId xmlns:a16="http://schemas.microsoft.com/office/drawing/2014/main" id="{1482C766-1469-4D63-57EC-FA2E123E9613}"/>
              </a:ext>
            </a:extLst>
          </p:cNvPr>
          <p:cNvSpPr txBox="1"/>
          <p:nvPr/>
        </p:nvSpPr>
        <p:spPr>
          <a:xfrm>
            <a:off x="4470430" y="1363513"/>
            <a:ext cx="4449654" cy="646331"/>
          </a:xfrm>
          <a:prstGeom prst="rect">
            <a:avLst/>
          </a:prstGeom>
          <a:noFill/>
        </p:spPr>
        <p:txBody>
          <a:bodyPr wrap="square">
            <a:spAutoFit/>
          </a:bodyPr>
          <a:lstStyle/>
          <a:p>
            <a:r>
              <a:rPr lang="en-US" dirty="0"/>
              <a:t>The elements are expressed in reference frames derived from different epochs</a:t>
            </a:r>
            <a:endParaRPr lang="en-GB" dirty="0"/>
          </a:p>
        </p:txBody>
      </p:sp>
      <p:sp>
        <p:nvSpPr>
          <p:cNvPr id="24" name="TextBox 23">
            <a:extLst>
              <a:ext uri="{FF2B5EF4-FFF2-40B4-BE49-F238E27FC236}">
                <a16:creationId xmlns:a16="http://schemas.microsoft.com/office/drawing/2014/main" id="{510185FB-594C-A025-7F74-DC6AF6BD221F}"/>
              </a:ext>
            </a:extLst>
          </p:cNvPr>
          <p:cNvSpPr txBox="1"/>
          <p:nvPr/>
        </p:nvSpPr>
        <p:spPr>
          <a:xfrm>
            <a:off x="906059" y="2984204"/>
            <a:ext cx="8714537" cy="1754326"/>
          </a:xfrm>
          <a:prstGeom prst="rect">
            <a:avLst/>
          </a:prstGeom>
          <a:noFill/>
        </p:spPr>
        <p:txBody>
          <a:bodyPr wrap="square">
            <a:spAutoFit/>
          </a:bodyPr>
          <a:lstStyle/>
          <a:p>
            <a:r>
              <a:rPr lang="en-US" dirty="0">
                <a:solidFill>
                  <a:schemeClr val="bg1"/>
                </a:solidFill>
              </a:rPr>
              <a:t>Therefore, the difference we observe can contain several contributions:</a:t>
            </a:r>
          </a:p>
          <a:p>
            <a:pPr marL="285750" indent="-285750">
              <a:buFont typeface="Arial" panose="020B0604020202020204" pitchFamily="34" charset="0"/>
              <a:buChar char="•"/>
            </a:pPr>
            <a:r>
              <a:rPr lang="en-US" dirty="0">
                <a:solidFill>
                  <a:schemeClr val="bg1"/>
                </a:solidFill>
              </a:rPr>
              <a:t>the actual evolution of the element</a:t>
            </a:r>
          </a:p>
          <a:p>
            <a:pPr marL="285750" indent="-285750">
              <a:buFont typeface="Arial" panose="020B0604020202020204" pitchFamily="34" charset="0"/>
              <a:buChar char="•"/>
            </a:pPr>
            <a:r>
              <a:rPr lang="en-US" dirty="0">
                <a:solidFill>
                  <a:schemeClr val="bg1"/>
                </a:solidFill>
              </a:rPr>
              <a:t>the evolution of the local reference network</a:t>
            </a:r>
          </a:p>
          <a:p>
            <a:pPr marL="285750" indent="-285750">
              <a:buFont typeface="Arial" panose="020B0604020202020204" pitchFamily="34" charset="0"/>
              <a:buChar char="•"/>
            </a:pPr>
            <a:r>
              <a:rPr lang="en-US" dirty="0">
                <a:solidFill>
                  <a:schemeClr val="bg1"/>
                </a:solidFill>
              </a:rPr>
              <a:t>the evolution of the global reference network</a:t>
            </a:r>
          </a:p>
          <a:p>
            <a:pPr marL="285750" indent="-285750">
              <a:buFont typeface="Arial" panose="020B0604020202020204" pitchFamily="34" charset="0"/>
              <a:buChar char="•"/>
            </a:pPr>
            <a:r>
              <a:rPr lang="en-US" dirty="0">
                <a:solidFill>
                  <a:schemeClr val="bg1"/>
                </a:solidFill>
              </a:rPr>
              <a:t>measurement uncertainty</a:t>
            </a:r>
          </a:p>
          <a:p>
            <a:pPr marL="285750" indent="-285750">
              <a:buFont typeface="Arial" panose="020B0604020202020204" pitchFamily="34" charset="0"/>
              <a:buChar char="•"/>
            </a:pPr>
            <a:r>
              <a:rPr lang="en-US" dirty="0">
                <a:solidFill>
                  <a:schemeClr val="bg1"/>
                </a:solidFill>
              </a:rPr>
              <a:t>changes associated with the way the measurement or calculation was performed</a:t>
            </a:r>
          </a:p>
        </p:txBody>
      </p:sp>
      <p:sp>
        <p:nvSpPr>
          <p:cNvPr id="9" name="TextBox 8">
            <a:extLst>
              <a:ext uri="{FF2B5EF4-FFF2-40B4-BE49-F238E27FC236}">
                <a16:creationId xmlns:a16="http://schemas.microsoft.com/office/drawing/2014/main" id="{D0CA8A8E-D483-4526-BAF9-30A20C3FCC4F}"/>
              </a:ext>
            </a:extLst>
          </p:cNvPr>
          <p:cNvSpPr txBox="1"/>
          <p:nvPr/>
        </p:nvSpPr>
        <p:spPr>
          <a:xfrm>
            <a:off x="959400" y="5238988"/>
            <a:ext cx="8244135" cy="369332"/>
          </a:xfrm>
          <a:prstGeom prst="rect">
            <a:avLst/>
          </a:prstGeom>
          <a:noFill/>
        </p:spPr>
        <p:txBody>
          <a:bodyPr wrap="square">
            <a:spAutoFit/>
          </a:bodyPr>
          <a:lstStyle/>
          <a:p>
            <a:r>
              <a:rPr lang="en-US" dirty="0"/>
              <a:t>A difference between two coordinates is not automatically a displacement </a:t>
            </a:r>
            <a:endParaRPr lang="en-GB" dirty="0"/>
          </a:p>
        </p:txBody>
      </p:sp>
      <p:sp>
        <p:nvSpPr>
          <p:cNvPr id="10" name="PlaceHolder 1">
            <a:extLst>
              <a:ext uri="{FF2B5EF4-FFF2-40B4-BE49-F238E27FC236}">
                <a16:creationId xmlns:a16="http://schemas.microsoft.com/office/drawing/2014/main" id="{EDD8D7D4-64D6-483E-9374-6A032501C9D4}"/>
              </a:ext>
            </a:extLst>
          </p:cNvPr>
          <p:cNvSpPr txBox="1">
            <a:spLocks/>
          </p:cNvSpPr>
          <p:nvPr/>
        </p:nvSpPr>
        <p:spPr>
          <a:xfrm>
            <a:off x="959400" y="6483240"/>
            <a:ext cx="8148240" cy="200520"/>
          </a:xfrm>
          <a:prstGeom prst="rect">
            <a:avLst/>
          </a:prstGeom>
          <a:noFill/>
          <a:ln w="0">
            <a:noFill/>
          </a:ln>
        </p:spPr>
        <p:txBody>
          <a:bodyPr lIns="0" tIns="0" rIns="0" bIns="0" anchor="b">
            <a:noAutofit/>
          </a:bodyPr>
          <a:lstStyle>
            <a:defPPr>
              <a:defRPr lang="fr-FR"/>
            </a:defPPr>
            <a:lvl1pPr marL="0" indent="0" algn="l" defTabSz="914400" rtl="0" eaLnBrk="1" latinLnBrk="0" hangingPunct="1">
              <a:lnSpc>
                <a:spcPct val="100000"/>
              </a:lnSpc>
              <a:buNone/>
              <a:tabLst>
                <a:tab pos="0" algn="l"/>
              </a:tabLst>
              <a:defRPr lang="en-US" sz="800" b="1" strike="noStrike" kern="1200" spc="-1">
                <a:solidFill>
                  <a:schemeClr val="dk2"/>
                </a:solidFill>
                <a:latin typeface="Arial"/>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s-ES"/>
              <a:t>IWAA2026| 2026/10/07 | Cristina Gonzalez Torres</a:t>
            </a:r>
            <a:endParaRPr lang="es-ES" b="0" dirty="0">
              <a:solidFill>
                <a:srgbClr val="000000"/>
              </a:solidFill>
              <a:latin typeface="Times New Roman"/>
            </a:endParaRPr>
          </a:p>
        </p:txBody>
      </p:sp>
    </p:spTree>
    <p:extLst>
      <p:ext uri="{BB962C8B-B14F-4D97-AF65-F5344CB8AC3E}">
        <p14:creationId xmlns:p14="http://schemas.microsoft.com/office/powerpoint/2010/main" val="39043664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par>
                                <p:cTn id="8" presetID="14" presetClass="entr" presetSubtype="10" fill="hold" grpId="0"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randombar(horizontal)">
                                      <p:cBhvr>
                                        <p:cTn id="10" dur="500"/>
                                        <p:tgtEl>
                                          <p:spTgt spid="6"/>
                                        </p:tgtEl>
                                      </p:cBhvr>
                                    </p:animEffect>
                                  </p:childTnLst>
                                </p:cTn>
                              </p:par>
                              <p:par>
                                <p:cTn id="11" presetID="22" presetClass="entr" presetSubtype="4" fill="hold" nodeType="with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wipe(down)">
                                      <p:cBhvr>
                                        <p:cTn id="13" dur="2000"/>
                                        <p:tgtEl>
                                          <p:spTgt spid="5"/>
                                        </p:tgtEl>
                                      </p:cBhvr>
                                    </p:animEffect>
                                  </p:childTnLst>
                                </p:cTn>
                              </p:par>
                            </p:childTnLst>
                          </p:cTn>
                        </p:par>
                        <p:par>
                          <p:cTn id="14" fill="hold">
                            <p:stCondLst>
                              <p:cond delay="2000"/>
                            </p:stCondLst>
                            <p:childTnLst>
                              <p:par>
                                <p:cTn id="15" presetID="2" presetClass="entr" presetSubtype="4" fill="hold" grpId="0" nodeType="afterEffect">
                                  <p:stCondLst>
                                    <p:cond delay="0"/>
                                  </p:stCondLst>
                                  <p:childTnLst>
                                    <p:set>
                                      <p:cBhvr>
                                        <p:cTn id="16" dur="1" fill="hold">
                                          <p:stCondLst>
                                            <p:cond delay="0"/>
                                          </p:stCondLst>
                                        </p:cTn>
                                        <p:tgtEl>
                                          <p:spTgt spid="24"/>
                                        </p:tgtEl>
                                        <p:attrNameLst>
                                          <p:attrName>style.visibility</p:attrName>
                                        </p:attrNameLst>
                                      </p:cBhvr>
                                      <p:to>
                                        <p:strVal val="visible"/>
                                      </p:to>
                                    </p:set>
                                    <p:anim calcmode="lin" valueType="num">
                                      <p:cBhvr additive="base">
                                        <p:cTn id="17" dur="500" fill="hold"/>
                                        <p:tgtEl>
                                          <p:spTgt spid="24"/>
                                        </p:tgtEl>
                                        <p:attrNameLst>
                                          <p:attrName>ppt_x</p:attrName>
                                        </p:attrNameLst>
                                      </p:cBhvr>
                                      <p:tavLst>
                                        <p:tav tm="0">
                                          <p:val>
                                            <p:strVal val="#ppt_x"/>
                                          </p:val>
                                        </p:tav>
                                        <p:tav tm="100000">
                                          <p:val>
                                            <p:strVal val="#ppt_x"/>
                                          </p:val>
                                        </p:tav>
                                      </p:tavLst>
                                    </p:anim>
                                    <p:anim calcmode="lin" valueType="num">
                                      <p:cBhvr additive="base">
                                        <p:cTn id="18" dur="500" fill="hold"/>
                                        <p:tgtEl>
                                          <p:spTgt spid="24"/>
                                        </p:tgtEl>
                                        <p:attrNameLst>
                                          <p:attrName>ppt_y</p:attrName>
                                        </p:attrNameLst>
                                      </p:cBhvr>
                                      <p:tavLst>
                                        <p:tav tm="0">
                                          <p:val>
                                            <p:strVal val="1+#ppt_h/2"/>
                                          </p:val>
                                        </p:tav>
                                        <p:tav tm="100000">
                                          <p:val>
                                            <p:strVal val="#ppt_y"/>
                                          </p:val>
                                        </p:tav>
                                      </p:tavLst>
                                    </p:anim>
                                  </p:childTnLst>
                                </p:cTn>
                              </p:par>
                              <p:par>
                                <p:cTn id="19" presetID="1" presetClass="entr" presetSubtype="0" fill="hold" grpId="0" nodeType="withEffect">
                                  <p:stCondLst>
                                    <p:cond delay="0"/>
                                  </p:stCondLst>
                                  <p:childTnLst>
                                    <p:set>
                                      <p:cBhvr>
                                        <p:cTn id="20" dur="1" fill="hold">
                                          <p:stCondLst>
                                            <p:cond delay="0"/>
                                          </p:stCondLst>
                                        </p:cTn>
                                        <p:tgtEl>
                                          <p:spTgt spid="27"/>
                                        </p:tgtEl>
                                        <p:attrNameLst>
                                          <p:attrName>style.visibility</p:attrName>
                                        </p:attrNameLst>
                                      </p:cBhvr>
                                      <p:to>
                                        <p:strVal val="visible"/>
                                      </p:to>
                                    </p:set>
                                  </p:childTnLst>
                                </p:cTn>
                              </p:par>
                            </p:childTnLst>
                          </p:cTn>
                        </p:par>
                        <p:par>
                          <p:cTn id="21" fill="hold">
                            <p:stCondLst>
                              <p:cond delay="2500"/>
                            </p:stCondLst>
                            <p:childTnLst>
                              <p:par>
                                <p:cTn id="22" presetID="14" presetClass="entr" presetSubtype="10" fill="hold" grpId="0" nodeType="afterEffect">
                                  <p:stCondLst>
                                    <p:cond delay="1000"/>
                                  </p:stCondLst>
                                  <p:childTnLst>
                                    <p:set>
                                      <p:cBhvr>
                                        <p:cTn id="23" dur="1" fill="hold">
                                          <p:stCondLst>
                                            <p:cond delay="0"/>
                                          </p:stCondLst>
                                        </p:cTn>
                                        <p:tgtEl>
                                          <p:spTgt spid="9"/>
                                        </p:tgtEl>
                                        <p:attrNameLst>
                                          <p:attrName>style.visibility</p:attrName>
                                        </p:attrNameLst>
                                      </p:cBhvr>
                                      <p:to>
                                        <p:strVal val="visible"/>
                                      </p:to>
                                    </p:set>
                                    <p:animEffect transition="in" filter="randombar(horizontal)">
                                      <p:cBhvr>
                                        <p:cTn id="24"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animBg="1"/>
      <p:bldP spid="6" grpId="0"/>
      <p:bldP spid="24" grpId="0"/>
      <p:bldP spid="9"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201E1451-89F7-33F8-4F5C-D45F9026243A}"/>
              </a:ext>
            </a:extLst>
          </p:cNvPr>
          <p:cNvSpPr/>
          <p:nvPr/>
        </p:nvSpPr>
        <p:spPr>
          <a:xfrm>
            <a:off x="959400" y="177120"/>
            <a:ext cx="10656360" cy="367878"/>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defTabSz="914400">
              <a:lnSpc>
                <a:spcPct val="100000"/>
              </a:lnSpc>
            </a:pPr>
            <a:r>
              <a:rPr lang="en-US" b="1" cap="all" spc="-1" dirty="0">
                <a:solidFill>
                  <a:schemeClr val="lt1"/>
                </a:solidFill>
                <a:latin typeface="Arial"/>
              </a:rPr>
              <a:t>From alignment on demand to annual monitoring</a:t>
            </a:r>
            <a:endParaRPr lang="fr-FR" b="1" cap="all" spc="-1" dirty="0">
              <a:solidFill>
                <a:schemeClr val="lt1"/>
              </a:solidFill>
              <a:latin typeface="Arial"/>
            </a:endParaRPr>
          </a:p>
        </p:txBody>
      </p:sp>
      <p:sp>
        <p:nvSpPr>
          <p:cNvPr id="5" name="TextBox 4">
            <a:extLst>
              <a:ext uri="{FF2B5EF4-FFF2-40B4-BE49-F238E27FC236}">
                <a16:creationId xmlns:a16="http://schemas.microsoft.com/office/drawing/2014/main" id="{3AA4E1E6-9F4F-236B-8771-33F0D469FAC0}"/>
              </a:ext>
            </a:extLst>
          </p:cNvPr>
          <p:cNvSpPr txBox="1"/>
          <p:nvPr/>
        </p:nvSpPr>
        <p:spPr>
          <a:xfrm>
            <a:off x="2994195" y="879716"/>
            <a:ext cx="6586770" cy="369332"/>
          </a:xfrm>
          <a:prstGeom prst="rect">
            <a:avLst/>
          </a:prstGeom>
          <a:noFill/>
        </p:spPr>
        <p:txBody>
          <a:bodyPr wrap="square">
            <a:spAutoFit/>
          </a:bodyPr>
          <a:lstStyle/>
          <a:p>
            <a:pPr marR="0" algn="l" rtl="0"/>
            <a:r>
              <a:rPr lang="en-US" sz="1800" b="1" i="0" u="none" strike="noStrike" baseline="0" dirty="0">
                <a:latin typeface="Times New Roman" panose="02020603050405020304" pitchFamily="18" charset="0"/>
              </a:rPr>
              <a:t>ALIGNMENT ON DEMAND  </a:t>
            </a:r>
            <a:r>
              <a:rPr lang="en-US" sz="1800" b="1" i="0" u="none" strike="noStrike" baseline="0" dirty="0">
                <a:latin typeface="Times New Roman" panose="02020603050405020304" pitchFamily="18" charset="0"/>
                <a:sym typeface="Wingdings" panose="05000000000000000000" pitchFamily="2" charset="2"/>
              </a:rPr>
              <a:t></a:t>
            </a:r>
            <a:r>
              <a:rPr lang="en-US" sz="1800" b="0" i="0" u="none" strike="noStrike" baseline="0" dirty="0">
                <a:latin typeface="Times New Roman" panose="02020603050405020304" pitchFamily="18" charset="0"/>
              </a:rPr>
              <a:t> </a:t>
            </a:r>
            <a:r>
              <a:rPr lang="en-US" sz="1800" b="1" i="0" u="none" strike="noStrike" baseline="0" dirty="0">
                <a:latin typeface="Times New Roman" panose="02020603050405020304" pitchFamily="18" charset="0"/>
              </a:rPr>
              <a:t> ANNUAL MONITORING</a:t>
            </a:r>
            <a:endParaRPr lang="en-US" sz="1800" b="0" i="0" u="none" strike="noStrike" baseline="0" dirty="0">
              <a:latin typeface="Times New Roman" panose="02020603050405020304" pitchFamily="18" charset="0"/>
            </a:endParaRPr>
          </a:p>
        </p:txBody>
      </p:sp>
      <p:pic>
        <p:nvPicPr>
          <p:cNvPr id="9" name="Picture 8">
            <a:extLst>
              <a:ext uri="{FF2B5EF4-FFF2-40B4-BE49-F238E27FC236}">
                <a16:creationId xmlns:a16="http://schemas.microsoft.com/office/drawing/2014/main" id="{C2F29DC6-75BF-D5EB-DB44-719F0C7E090F}"/>
              </a:ext>
            </a:extLst>
          </p:cNvPr>
          <p:cNvPicPr>
            <a:picLocks noChangeAspect="1"/>
          </p:cNvPicPr>
          <p:nvPr/>
        </p:nvPicPr>
        <p:blipFill>
          <a:blip r:embed="rId2"/>
          <a:stretch>
            <a:fillRect/>
          </a:stretch>
        </p:blipFill>
        <p:spPr>
          <a:xfrm>
            <a:off x="959400" y="889417"/>
            <a:ext cx="1981477" cy="5068007"/>
          </a:xfrm>
          <a:prstGeom prst="rect">
            <a:avLst/>
          </a:prstGeom>
        </p:spPr>
      </p:pic>
      <p:sp>
        <p:nvSpPr>
          <p:cNvPr id="12" name="Rectangle 11">
            <a:extLst>
              <a:ext uri="{FF2B5EF4-FFF2-40B4-BE49-F238E27FC236}">
                <a16:creationId xmlns:a16="http://schemas.microsoft.com/office/drawing/2014/main" id="{D211E33F-B775-7098-D685-B4ECD512502A}"/>
              </a:ext>
            </a:extLst>
          </p:cNvPr>
          <p:cNvSpPr/>
          <p:nvPr/>
        </p:nvSpPr>
        <p:spPr>
          <a:xfrm>
            <a:off x="959400" y="1821180"/>
            <a:ext cx="1844760" cy="2278380"/>
          </a:xfrm>
          <a:prstGeom prst="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 name="Rectangle 14">
            <a:extLst>
              <a:ext uri="{FF2B5EF4-FFF2-40B4-BE49-F238E27FC236}">
                <a16:creationId xmlns:a16="http://schemas.microsoft.com/office/drawing/2014/main" id="{E76F74A0-9A49-6447-FB14-E3956C74A885}"/>
              </a:ext>
            </a:extLst>
          </p:cNvPr>
          <p:cNvSpPr/>
          <p:nvPr/>
        </p:nvSpPr>
        <p:spPr>
          <a:xfrm>
            <a:off x="959400" y="4099560"/>
            <a:ext cx="1844760" cy="1842624"/>
          </a:xfrm>
          <a:prstGeom prst="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7" name="TextBox 16">
            <a:extLst>
              <a:ext uri="{FF2B5EF4-FFF2-40B4-BE49-F238E27FC236}">
                <a16:creationId xmlns:a16="http://schemas.microsoft.com/office/drawing/2014/main" id="{14786831-A574-857E-1222-29705E45732E}"/>
              </a:ext>
            </a:extLst>
          </p:cNvPr>
          <p:cNvSpPr txBox="1"/>
          <p:nvPr/>
        </p:nvSpPr>
        <p:spPr>
          <a:xfrm>
            <a:off x="2940876" y="1431912"/>
            <a:ext cx="6096000" cy="369332"/>
          </a:xfrm>
          <a:prstGeom prst="rect">
            <a:avLst/>
          </a:prstGeom>
          <a:noFill/>
        </p:spPr>
        <p:txBody>
          <a:bodyPr wrap="square">
            <a:spAutoFit/>
          </a:bodyPr>
          <a:lstStyle/>
          <a:p>
            <a:r>
              <a:rPr lang="en-US" sz="1800" b="0" i="0" u="none" strike="noStrike" baseline="0" dirty="0">
                <a:latin typeface="Times New Roman" panose="02020603050405020304" pitchFamily="18" charset="0"/>
              </a:rPr>
              <a:t>The idea is to survey each beamline as a complete system</a:t>
            </a:r>
            <a:endParaRPr lang="en-GB" dirty="0"/>
          </a:p>
        </p:txBody>
      </p:sp>
      <p:sp>
        <p:nvSpPr>
          <p:cNvPr id="19" name="TextBox 18">
            <a:extLst>
              <a:ext uri="{FF2B5EF4-FFF2-40B4-BE49-F238E27FC236}">
                <a16:creationId xmlns:a16="http://schemas.microsoft.com/office/drawing/2014/main" id="{D6DE96B5-CA04-4F47-FFF2-C9A26CF7CFE5}"/>
              </a:ext>
            </a:extLst>
          </p:cNvPr>
          <p:cNvSpPr txBox="1"/>
          <p:nvPr/>
        </p:nvSpPr>
        <p:spPr>
          <a:xfrm>
            <a:off x="2940877" y="2093367"/>
            <a:ext cx="8567760" cy="646331"/>
          </a:xfrm>
          <a:prstGeom prst="rect">
            <a:avLst/>
          </a:prstGeom>
          <a:noFill/>
        </p:spPr>
        <p:txBody>
          <a:bodyPr wrap="square">
            <a:spAutoFit/>
          </a:bodyPr>
          <a:lstStyle/>
          <a:p>
            <a:r>
              <a:rPr lang="en-US" sz="1800" b="0" i="0" u="none" strike="noStrike" baseline="0" dirty="0">
                <a:latin typeface="Times New Roman" panose="02020603050405020304" pitchFamily="18" charset="0"/>
              </a:rPr>
              <a:t>The beamline elements and the hutch reference network are measured during the same campaign</a:t>
            </a:r>
            <a:endParaRPr lang="en-GB" dirty="0"/>
          </a:p>
        </p:txBody>
      </p:sp>
      <p:sp>
        <p:nvSpPr>
          <p:cNvPr id="21" name="TextBox 20">
            <a:extLst>
              <a:ext uri="{FF2B5EF4-FFF2-40B4-BE49-F238E27FC236}">
                <a16:creationId xmlns:a16="http://schemas.microsoft.com/office/drawing/2014/main" id="{F383EDF2-A868-1F30-0D82-B4477FA89C1B}"/>
              </a:ext>
            </a:extLst>
          </p:cNvPr>
          <p:cNvSpPr txBox="1"/>
          <p:nvPr/>
        </p:nvSpPr>
        <p:spPr>
          <a:xfrm>
            <a:off x="2940877" y="2881879"/>
            <a:ext cx="8724900" cy="369332"/>
          </a:xfrm>
          <a:prstGeom prst="rect">
            <a:avLst/>
          </a:prstGeom>
          <a:noFill/>
        </p:spPr>
        <p:txBody>
          <a:bodyPr wrap="square">
            <a:spAutoFit/>
          </a:bodyPr>
          <a:lstStyle/>
          <a:p>
            <a:r>
              <a:rPr lang="en-US" sz="1800" b="0" i="0" u="none" strike="noStrike" baseline="0" dirty="0">
                <a:latin typeface="Times New Roman" panose="02020603050405020304" pitchFamily="18" charset="0"/>
              </a:rPr>
              <a:t>The measurements are then calculated together and related to the appropriate CDB reference</a:t>
            </a:r>
            <a:endParaRPr lang="en-GB" dirty="0"/>
          </a:p>
        </p:txBody>
      </p:sp>
      <p:sp>
        <p:nvSpPr>
          <p:cNvPr id="23" name="TextBox 22">
            <a:extLst>
              <a:ext uri="{FF2B5EF4-FFF2-40B4-BE49-F238E27FC236}">
                <a16:creationId xmlns:a16="http://schemas.microsoft.com/office/drawing/2014/main" id="{5713CF09-4BF5-F2E2-9BD1-6DF522139809}"/>
              </a:ext>
            </a:extLst>
          </p:cNvPr>
          <p:cNvSpPr txBox="1"/>
          <p:nvPr/>
        </p:nvSpPr>
        <p:spPr>
          <a:xfrm>
            <a:off x="2940877" y="3247608"/>
            <a:ext cx="6096000" cy="369332"/>
          </a:xfrm>
          <a:prstGeom prst="rect">
            <a:avLst/>
          </a:prstGeom>
          <a:noFill/>
        </p:spPr>
        <p:txBody>
          <a:bodyPr wrap="square">
            <a:spAutoFit/>
          </a:bodyPr>
          <a:lstStyle/>
          <a:p>
            <a:pPr marR="0" algn="l" rtl="0"/>
            <a:r>
              <a:rPr lang="en-US" sz="1800" b="0" i="0" u="none" strike="noStrike" baseline="0" dirty="0">
                <a:latin typeface="Times New Roman" panose="02020603050405020304" pitchFamily="18" charset="0"/>
              </a:rPr>
              <a:t>This gives us a consistent measurement epoch for that beamline.</a:t>
            </a:r>
          </a:p>
        </p:txBody>
      </p:sp>
      <p:sp>
        <p:nvSpPr>
          <p:cNvPr id="25" name="TextBox 24">
            <a:extLst>
              <a:ext uri="{FF2B5EF4-FFF2-40B4-BE49-F238E27FC236}">
                <a16:creationId xmlns:a16="http://schemas.microsoft.com/office/drawing/2014/main" id="{07D34CC6-CAA6-59C6-1951-19133C90F040}"/>
              </a:ext>
            </a:extLst>
          </p:cNvPr>
          <p:cNvSpPr txBox="1"/>
          <p:nvPr/>
        </p:nvSpPr>
        <p:spPr>
          <a:xfrm>
            <a:off x="2940877" y="4233184"/>
            <a:ext cx="6096000" cy="369332"/>
          </a:xfrm>
          <a:prstGeom prst="rect">
            <a:avLst/>
          </a:prstGeom>
          <a:noFill/>
        </p:spPr>
        <p:txBody>
          <a:bodyPr wrap="square">
            <a:spAutoFit/>
          </a:bodyPr>
          <a:lstStyle/>
          <a:p>
            <a:r>
              <a:rPr lang="en-US" sz="1800" b="0" i="0" u="none" strike="noStrike" baseline="0" dirty="0">
                <a:latin typeface="Times New Roman" panose="02020603050405020304" pitchFamily="18" charset="0"/>
              </a:rPr>
              <a:t>The campaign is distributed over approximately one year</a:t>
            </a:r>
            <a:endParaRPr lang="en-GB" dirty="0"/>
          </a:p>
        </p:txBody>
      </p:sp>
      <p:sp>
        <p:nvSpPr>
          <p:cNvPr id="27" name="TextBox 26">
            <a:extLst>
              <a:ext uri="{FF2B5EF4-FFF2-40B4-BE49-F238E27FC236}">
                <a16:creationId xmlns:a16="http://schemas.microsoft.com/office/drawing/2014/main" id="{E81565AA-6B21-1E77-72FD-19D605460F08}"/>
              </a:ext>
            </a:extLst>
          </p:cNvPr>
          <p:cNvSpPr txBox="1"/>
          <p:nvPr/>
        </p:nvSpPr>
        <p:spPr>
          <a:xfrm>
            <a:off x="2940877" y="4667268"/>
            <a:ext cx="7849044" cy="369332"/>
          </a:xfrm>
          <a:prstGeom prst="rect">
            <a:avLst/>
          </a:prstGeom>
          <a:noFill/>
        </p:spPr>
        <p:txBody>
          <a:bodyPr wrap="square">
            <a:spAutoFit/>
          </a:bodyPr>
          <a:lstStyle/>
          <a:p>
            <a:r>
              <a:rPr lang="en-US" sz="1800" b="0" i="0" u="none" strike="noStrike" baseline="0" dirty="0">
                <a:latin typeface="Times New Roman" panose="02020603050405020304" pitchFamily="18" charset="0"/>
              </a:rPr>
              <a:t>But for each individual beamline, the objective is to obtain a image of its geometry</a:t>
            </a:r>
            <a:endParaRPr lang="en-GB" dirty="0"/>
          </a:p>
        </p:txBody>
      </p:sp>
      <p:pic>
        <p:nvPicPr>
          <p:cNvPr id="29" name="Graphic 28" descr="Camera with solid fill">
            <a:extLst>
              <a:ext uri="{FF2B5EF4-FFF2-40B4-BE49-F238E27FC236}">
                <a16:creationId xmlns:a16="http://schemas.microsoft.com/office/drawing/2014/main" id="{76DA3FAF-20C4-65BD-57FA-1A089B07804C}"/>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8480172" y="3879482"/>
            <a:ext cx="856072" cy="856072"/>
          </a:xfrm>
          <a:prstGeom prst="rect">
            <a:avLst/>
          </a:prstGeom>
        </p:spPr>
      </p:pic>
      <p:sp>
        <p:nvSpPr>
          <p:cNvPr id="14" name="PlaceHolder 1">
            <a:extLst>
              <a:ext uri="{FF2B5EF4-FFF2-40B4-BE49-F238E27FC236}">
                <a16:creationId xmlns:a16="http://schemas.microsoft.com/office/drawing/2014/main" id="{E791DB7C-4662-4B0F-BC66-5B42F9F69EF1}"/>
              </a:ext>
            </a:extLst>
          </p:cNvPr>
          <p:cNvSpPr txBox="1">
            <a:spLocks/>
          </p:cNvSpPr>
          <p:nvPr/>
        </p:nvSpPr>
        <p:spPr>
          <a:xfrm>
            <a:off x="959400" y="6483240"/>
            <a:ext cx="8148240" cy="200520"/>
          </a:xfrm>
          <a:prstGeom prst="rect">
            <a:avLst/>
          </a:prstGeom>
          <a:noFill/>
          <a:ln w="0">
            <a:noFill/>
          </a:ln>
        </p:spPr>
        <p:txBody>
          <a:bodyPr lIns="0" tIns="0" rIns="0" bIns="0" anchor="b">
            <a:noAutofit/>
          </a:bodyPr>
          <a:lstStyle>
            <a:defPPr>
              <a:defRPr lang="fr-FR"/>
            </a:defPPr>
            <a:lvl1pPr marL="0" indent="0" algn="l" defTabSz="914400" rtl="0" eaLnBrk="1" latinLnBrk="0" hangingPunct="1">
              <a:lnSpc>
                <a:spcPct val="100000"/>
              </a:lnSpc>
              <a:buNone/>
              <a:tabLst>
                <a:tab pos="0" algn="l"/>
              </a:tabLst>
              <a:defRPr lang="en-US" sz="800" b="1" strike="noStrike" kern="1200" spc="-1">
                <a:solidFill>
                  <a:schemeClr val="dk2"/>
                </a:solidFill>
                <a:latin typeface="Arial"/>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s-ES"/>
              <a:t>IWAA2026| 2026/10/07 | Cristina Gonzalez Torres</a:t>
            </a:r>
            <a:endParaRPr lang="es-ES" b="0" dirty="0">
              <a:solidFill>
                <a:srgbClr val="000000"/>
              </a:solidFill>
              <a:latin typeface="Times New Roman"/>
            </a:endParaRPr>
          </a:p>
        </p:txBody>
      </p:sp>
    </p:spTree>
    <p:extLst>
      <p:ext uri="{BB962C8B-B14F-4D97-AF65-F5344CB8AC3E}">
        <p14:creationId xmlns:p14="http://schemas.microsoft.com/office/powerpoint/2010/main" val="8985110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16" fill="hold" nodeType="withEffect">
                                  <p:stCondLst>
                                    <p:cond delay="10000"/>
                                  </p:stCondLst>
                                  <p:childTnLst>
                                    <p:set>
                                      <p:cBhvr>
                                        <p:cTn id="6" dur="1" fill="hold">
                                          <p:stCondLst>
                                            <p:cond delay="0"/>
                                          </p:stCondLst>
                                        </p:cTn>
                                        <p:tgtEl>
                                          <p:spTgt spid="29"/>
                                        </p:tgtEl>
                                        <p:attrNameLst>
                                          <p:attrName>style.visibility</p:attrName>
                                        </p:attrNameLst>
                                      </p:cBhvr>
                                      <p:to>
                                        <p:strVal val="visible"/>
                                      </p:to>
                                    </p:set>
                                    <p:animEffect transition="in" filter="circle(in)">
                                      <p:cBhvr>
                                        <p:cTn id="7" dur="20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 name="Rectangle: Rounded Corners 83">
            <a:extLst>
              <a:ext uri="{FF2B5EF4-FFF2-40B4-BE49-F238E27FC236}">
                <a16:creationId xmlns:a16="http://schemas.microsoft.com/office/drawing/2014/main" id="{84894C45-684B-0558-58FA-CA1D2E78CB9F}"/>
              </a:ext>
            </a:extLst>
          </p:cNvPr>
          <p:cNvSpPr/>
          <p:nvPr/>
        </p:nvSpPr>
        <p:spPr>
          <a:xfrm>
            <a:off x="3211055" y="4672255"/>
            <a:ext cx="8790445" cy="1681811"/>
          </a:xfrm>
          <a:prstGeom prst="roundRect">
            <a:avLst/>
          </a:prstGeom>
          <a:solidFill>
            <a:schemeClr val="tx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highlight>
                <a:srgbClr val="00FF00"/>
              </a:highlight>
            </a:endParaRPr>
          </a:p>
        </p:txBody>
      </p:sp>
      <p:sp>
        <p:nvSpPr>
          <p:cNvPr id="3" name="ZoneTexte 2">
            <a:extLst>
              <a:ext uri="{FF2B5EF4-FFF2-40B4-BE49-F238E27FC236}">
                <a16:creationId xmlns:a16="http://schemas.microsoft.com/office/drawing/2014/main" id="{201E1451-89F7-33F8-4F5C-D45F9026243A}"/>
              </a:ext>
            </a:extLst>
          </p:cNvPr>
          <p:cNvSpPr/>
          <p:nvPr/>
        </p:nvSpPr>
        <p:spPr>
          <a:xfrm>
            <a:off x="959400" y="177120"/>
            <a:ext cx="10656360" cy="367878"/>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defTabSz="914400">
              <a:lnSpc>
                <a:spcPct val="100000"/>
              </a:lnSpc>
            </a:pPr>
            <a:r>
              <a:rPr lang="en-US" b="1" cap="all" spc="-1" dirty="0">
                <a:solidFill>
                  <a:schemeClr val="lt1"/>
                </a:solidFill>
                <a:latin typeface="Arial"/>
              </a:rPr>
              <a:t>Information levels</a:t>
            </a:r>
            <a:endParaRPr lang="fr-FR" b="1" cap="all" spc="-1" dirty="0">
              <a:solidFill>
                <a:schemeClr val="lt1"/>
              </a:solidFill>
              <a:latin typeface="Arial"/>
            </a:endParaRPr>
          </a:p>
        </p:txBody>
      </p:sp>
      <p:pic>
        <p:nvPicPr>
          <p:cNvPr id="34" name="Picture 33">
            <a:extLst>
              <a:ext uri="{FF2B5EF4-FFF2-40B4-BE49-F238E27FC236}">
                <a16:creationId xmlns:a16="http://schemas.microsoft.com/office/drawing/2014/main" id="{F072E8B8-4B8C-71AD-21B9-D5A5633153D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62060" y="655800"/>
            <a:ext cx="10553700" cy="3571875"/>
          </a:xfrm>
          <a:prstGeom prst="rect">
            <a:avLst/>
          </a:prstGeom>
          <a:ln>
            <a:solidFill>
              <a:srgbClr val="FF0000"/>
            </a:solidFill>
          </a:ln>
        </p:spPr>
      </p:pic>
      <p:pic>
        <p:nvPicPr>
          <p:cNvPr id="36" name="SR NETWORK">
            <a:extLst>
              <a:ext uri="{FF2B5EF4-FFF2-40B4-BE49-F238E27FC236}">
                <a16:creationId xmlns:a16="http://schemas.microsoft.com/office/drawing/2014/main" id="{715C63E3-1027-BEEC-44E6-9E05B933FD3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4205362"/>
            <a:ext cx="3313907" cy="2578044"/>
          </a:xfrm>
          <a:prstGeom prst="rect">
            <a:avLst/>
          </a:prstGeom>
        </p:spPr>
      </p:pic>
      <p:sp>
        <p:nvSpPr>
          <p:cNvPr id="43" name="EXPH">
            <a:extLst>
              <a:ext uri="{FF2B5EF4-FFF2-40B4-BE49-F238E27FC236}">
                <a16:creationId xmlns:a16="http://schemas.microsoft.com/office/drawing/2014/main" id="{4D3BEBA6-DFC9-88CE-49F4-B55F8ED39674}"/>
              </a:ext>
            </a:extLst>
          </p:cNvPr>
          <p:cNvSpPr/>
          <p:nvPr/>
        </p:nvSpPr>
        <p:spPr>
          <a:xfrm rot="1425479">
            <a:off x="2485607" y="2051170"/>
            <a:ext cx="4880412" cy="742705"/>
          </a:xfrm>
          <a:prstGeom prst="ellipse">
            <a:avLst/>
          </a:prstGeom>
          <a:noFill/>
          <a:ln>
            <a:solidFill>
              <a:srgbClr val="FFC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47" name="EX">
            <a:extLst>
              <a:ext uri="{FF2B5EF4-FFF2-40B4-BE49-F238E27FC236}">
                <a16:creationId xmlns:a16="http://schemas.microsoft.com/office/drawing/2014/main" id="{32400305-8238-4200-A400-E4C07C7235C6}"/>
              </a:ext>
            </a:extLst>
          </p:cNvPr>
          <p:cNvSpPr/>
          <p:nvPr/>
        </p:nvSpPr>
        <p:spPr>
          <a:xfrm rot="2473967">
            <a:off x="6168604" y="2404560"/>
            <a:ext cx="4844429" cy="484576"/>
          </a:xfrm>
          <a:prstGeom prst="ellipse">
            <a:avLst/>
          </a:prstGeom>
          <a:noFill/>
          <a:ln>
            <a:solidFill>
              <a:srgbClr val="FFC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8" name="SR RECT">
            <a:extLst>
              <a:ext uri="{FF2B5EF4-FFF2-40B4-BE49-F238E27FC236}">
                <a16:creationId xmlns:a16="http://schemas.microsoft.com/office/drawing/2014/main" id="{78C412EF-F4E5-427A-0E3D-A27222603A3C}"/>
              </a:ext>
            </a:extLst>
          </p:cNvPr>
          <p:cNvSpPr/>
          <p:nvPr/>
        </p:nvSpPr>
        <p:spPr>
          <a:xfrm>
            <a:off x="1740450" y="4502142"/>
            <a:ext cx="1222251" cy="338554"/>
          </a:xfrm>
          <a:prstGeom prst="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0" name="TextBox 49">
            <a:extLst>
              <a:ext uri="{FF2B5EF4-FFF2-40B4-BE49-F238E27FC236}">
                <a16:creationId xmlns:a16="http://schemas.microsoft.com/office/drawing/2014/main" id="{D034885F-081C-AF8A-7941-FE42E7DED180}"/>
              </a:ext>
            </a:extLst>
          </p:cNvPr>
          <p:cNvSpPr txBox="1"/>
          <p:nvPr/>
        </p:nvSpPr>
        <p:spPr>
          <a:xfrm>
            <a:off x="3215656" y="4302087"/>
            <a:ext cx="8293424" cy="369332"/>
          </a:xfrm>
          <a:prstGeom prst="rect">
            <a:avLst/>
          </a:prstGeom>
          <a:noFill/>
        </p:spPr>
        <p:txBody>
          <a:bodyPr wrap="square">
            <a:spAutoFit/>
          </a:bodyPr>
          <a:lstStyle/>
          <a:p>
            <a:pPr marR="0" algn="l" rtl="0"/>
            <a:r>
              <a:rPr lang="en-US" sz="1800" b="1" i="0" u="none" strike="noStrike" baseline="0" dirty="0">
                <a:latin typeface="Times New Roman" panose="02020603050405020304" pitchFamily="18" charset="0"/>
              </a:rPr>
              <a:t>SR / EXPH → CDB coordinates → hutch reference network → beamline elements</a:t>
            </a:r>
            <a:endParaRPr lang="en-US" sz="1800" b="0" i="0" u="none" strike="noStrike" baseline="0" dirty="0">
              <a:latin typeface="Times New Roman" panose="02020603050405020304" pitchFamily="18" charset="0"/>
            </a:endParaRPr>
          </a:p>
        </p:txBody>
      </p:sp>
      <p:sp>
        <p:nvSpPr>
          <p:cNvPr id="51" name="EH">
            <a:extLst>
              <a:ext uri="{FF2B5EF4-FFF2-40B4-BE49-F238E27FC236}">
                <a16:creationId xmlns:a16="http://schemas.microsoft.com/office/drawing/2014/main" id="{E9FFBEB6-9F23-68BE-627F-E8D0A662290C}"/>
              </a:ext>
            </a:extLst>
          </p:cNvPr>
          <p:cNvSpPr/>
          <p:nvPr/>
        </p:nvSpPr>
        <p:spPr>
          <a:xfrm>
            <a:off x="1740450" y="2286826"/>
            <a:ext cx="2255520" cy="685795"/>
          </a:xfrm>
          <a:prstGeom prst="roundRect">
            <a:avLst/>
          </a:prstGeom>
          <a:noFill/>
          <a:ln>
            <a:solidFill>
              <a:schemeClr val="accent1">
                <a:lumMod val="60000"/>
                <a:lumOff val="4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2" name="OH1">
            <a:extLst>
              <a:ext uri="{FF2B5EF4-FFF2-40B4-BE49-F238E27FC236}">
                <a16:creationId xmlns:a16="http://schemas.microsoft.com/office/drawing/2014/main" id="{87FC7DDC-E317-11C6-A5CC-6415CDCD9A42}"/>
              </a:ext>
            </a:extLst>
          </p:cNvPr>
          <p:cNvSpPr/>
          <p:nvPr/>
        </p:nvSpPr>
        <p:spPr>
          <a:xfrm>
            <a:off x="6897147" y="2362592"/>
            <a:ext cx="1693671" cy="1033431"/>
          </a:xfrm>
          <a:prstGeom prst="roundRect">
            <a:avLst>
              <a:gd name="adj" fmla="val 45556"/>
            </a:avLst>
          </a:prstGeom>
          <a:noFill/>
          <a:ln>
            <a:solidFill>
              <a:schemeClr val="accent1">
                <a:lumMod val="60000"/>
                <a:lumOff val="4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8" name="elements">
            <a:extLst>
              <a:ext uri="{FF2B5EF4-FFF2-40B4-BE49-F238E27FC236}">
                <a16:creationId xmlns:a16="http://schemas.microsoft.com/office/drawing/2014/main" id="{09A96C5C-25C3-D681-A648-C2FDF82B818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211055" y="3923887"/>
            <a:ext cx="8719158" cy="2645957"/>
          </a:xfrm>
          <a:prstGeom prst="rect">
            <a:avLst/>
          </a:prstGeom>
        </p:spPr>
      </p:pic>
      <p:cxnSp>
        <p:nvCxnSpPr>
          <p:cNvPr id="70" name="Straight Connector 69">
            <a:extLst>
              <a:ext uri="{FF2B5EF4-FFF2-40B4-BE49-F238E27FC236}">
                <a16:creationId xmlns:a16="http://schemas.microsoft.com/office/drawing/2014/main" id="{B6F27615-BA68-ADD3-1D04-E1EB67D20642}"/>
              </a:ext>
            </a:extLst>
          </p:cNvPr>
          <p:cNvCxnSpPr>
            <a:cxnSpLocks/>
          </p:cNvCxnSpPr>
          <p:nvPr/>
        </p:nvCxnSpPr>
        <p:spPr>
          <a:xfrm>
            <a:off x="1740450" y="2893540"/>
            <a:ext cx="1357678" cy="1960400"/>
          </a:xfrm>
          <a:prstGeom prst="line">
            <a:avLst/>
          </a:prstGeom>
          <a:ln w="19050" cap="flat" cmpd="sng" algn="ctr">
            <a:solidFill>
              <a:schemeClr val="tx2">
                <a:lumMod val="60000"/>
                <a:lumOff val="40000"/>
              </a:schemeClr>
            </a:solidFill>
            <a:prstDash val="solid"/>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72" name="Straight Connector 71">
            <a:extLst>
              <a:ext uri="{FF2B5EF4-FFF2-40B4-BE49-F238E27FC236}">
                <a16:creationId xmlns:a16="http://schemas.microsoft.com/office/drawing/2014/main" id="{87A7B41C-E2AC-5AF4-189A-9754F4741CE7}"/>
              </a:ext>
            </a:extLst>
          </p:cNvPr>
          <p:cNvCxnSpPr>
            <a:cxnSpLocks/>
          </p:cNvCxnSpPr>
          <p:nvPr/>
        </p:nvCxnSpPr>
        <p:spPr>
          <a:xfrm>
            <a:off x="3894046" y="2286826"/>
            <a:ext cx="7990879" cy="2370198"/>
          </a:xfrm>
          <a:prstGeom prst="line">
            <a:avLst/>
          </a:prstGeom>
          <a:ln w="19050" cap="flat" cmpd="sng" algn="ctr">
            <a:solidFill>
              <a:schemeClr val="tx2">
                <a:lumMod val="60000"/>
                <a:lumOff val="40000"/>
              </a:schemeClr>
            </a:solidFill>
            <a:prstDash val="solid"/>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80" name="EH">
            <a:extLst>
              <a:ext uri="{FF2B5EF4-FFF2-40B4-BE49-F238E27FC236}">
                <a16:creationId xmlns:a16="http://schemas.microsoft.com/office/drawing/2014/main" id="{715E606A-DEFD-FAD0-F545-D67DFA6EB609}"/>
              </a:ext>
            </a:extLst>
          </p:cNvPr>
          <p:cNvSpPr/>
          <p:nvPr/>
        </p:nvSpPr>
        <p:spPr>
          <a:xfrm>
            <a:off x="3098128" y="4628765"/>
            <a:ext cx="8903372" cy="1780838"/>
          </a:xfrm>
          <a:prstGeom prst="roundRect">
            <a:avLst/>
          </a:prstGeom>
          <a:noFill/>
          <a:ln>
            <a:solidFill>
              <a:schemeClr val="accent1">
                <a:lumMod val="60000"/>
                <a:lumOff val="4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5" name="TextBox 84">
            <a:extLst>
              <a:ext uri="{FF2B5EF4-FFF2-40B4-BE49-F238E27FC236}">
                <a16:creationId xmlns:a16="http://schemas.microsoft.com/office/drawing/2014/main" id="{CC0CD79F-C3E8-FE13-8087-D58462DF7C97}"/>
              </a:ext>
            </a:extLst>
          </p:cNvPr>
          <p:cNvSpPr txBox="1"/>
          <p:nvPr/>
        </p:nvSpPr>
        <p:spPr>
          <a:xfrm>
            <a:off x="3703320" y="4920976"/>
            <a:ext cx="6764440" cy="1200329"/>
          </a:xfrm>
          <a:prstGeom prst="rect">
            <a:avLst/>
          </a:prstGeom>
          <a:noFill/>
        </p:spPr>
        <p:txBody>
          <a:bodyPr wrap="square" rtlCol="0">
            <a:spAutoFit/>
          </a:bodyPr>
          <a:lstStyle/>
          <a:p>
            <a:r>
              <a:rPr lang="en-US" b="1" spc="50" dirty="0">
                <a:ln w="9525" cmpd="sng">
                  <a:solidFill>
                    <a:schemeClr val="accent1"/>
                  </a:solidFill>
                  <a:prstDash val="solid"/>
                </a:ln>
                <a:solidFill>
                  <a:srgbClr val="70AD47">
                    <a:tint val="1000"/>
                  </a:srgbClr>
                </a:solidFill>
                <a:effectLst>
                  <a:glow rad="38100">
                    <a:schemeClr val="accent1">
                      <a:alpha val="40000"/>
                    </a:schemeClr>
                  </a:glow>
                </a:effectLst>
              </a:rPr>
              <a:t>Three different levels of information:</a:t>
            </a:r>
          </a:p>
          <a:p>
            <a:pPr marL="285750" indent="-285750">
              <a:buFont typeface="Arial" panose="020B0604020202020204" pitchFamily="34" charset="0"/>
              <a:buChar char="•"/>
            </a:pPr>
            <a:r>
              <a:rPr lang="en-US" b="1" spc="50" dirty="0">
                <a:ln w="9525" cmpd="sng">
                  <a:solidFill>
                    <a:schemeClr val="accent1"/>
                  </a:solidFill>
                  <a:prstDash val="solid"/>
                </a:ln>
                <a:solidFill>
                  <a:srgbClr val="70AD47">
                    <a:tint val="1000"/>
                  </a:srgbClr>
                </a:solidFill>
                <a:effectLst>
                  <a:glow rad="38100">
                    <a:schemeClr val="accent1">
                      <a:alpha val="40000"/>
                    </a:schemeClr>
                  </a:glow>
                </a:effectLst>
              </a:rPr>
              <a:t>Global network</a:t>
            </a:r>
          </a:p>
          <a:p>
            <a:pPr marL="285750" indent="-285750">
              <a:buFont typeface="Arial" panose="020B0604020202020204" pitchFamily="34" charset="0"/>
              <a:buChar char="•"/>
            </a:pPr>
            <a:r>
              <a:rPr lang="en-US" b="1" spc="50" dirty="0">
                <a:ln w="9525" cmpd="sng">
                  <a:solidFill>
                    <a:schemeClr val="accent1"/>
                  </a:solidFill>
                  <a:prstDash val="solid"/>
                </a:ln>
                <a:solidFill>
                  <a:srgbClr val="70AD47">
                    <a:tint val="1000"/>
                  </a:srgbClr>
                </a:solidFill>
                <a:effectLst>
                  <a:glow rad="38100">
                    <a:schemeClr val="accent1">
                      <a:alpha val="40000"/>
                    </a:schemeClr>
                  </a:glow>
                </a:effectLst>
              </a:rPr>
              <a:t>Beam line networks</a:t>
            </a:r>
          </a:p>
          <a:p>
            <a:pPr marL="285750" indent="-285750">
              <a:buFont typeface="Arial" panose="020B0604020202020204" pitchFamily="34" charset="0"/>
              <a:buChar char="•"/>
            </a:pPr>
            <a:r>
              <a:rPr lang="en-US" b="1" spc="50" dirty="0">
                <a:ln w="9525" cmpd="sng">
                  <a:solidFill>
                    <a:schemeClr val="accent1"/>
                  </a:solidFill>
                  <a:prstDash val="solid"/>
                </a:ln>
                <a:solidFill>
                  <a:srgbClr val="70AD47">
                    <a:tint val="1000"/>
                  </a:srgbClr>
                </a:solidFill>
                <a:effectLst>
                  <a:glow rad="38100">
                    <a:schemeClr val="accent1">
                      <a:alpha val="40000"/>
                    </a:schemeClr>
                  </a:glow>
                </a:effectLst>
              </a:rPr>
              <a:t>Beam line components</a:t>
            </a:r>
            <a:endParaRPr lang="en-GB" b="1" spc="50" dirty="0">
              <a:ln w="9525" cmpd="sng">
                <a:solidFill>
                  <a:schemeClr val="accent1"/>
                </a:solidFill>
                <a:prstDash val="solid"/>
              </a:ln>
              <a:solidFill>
                <a:srgbClr val="70AD47">
                  <a:tint val="1000"/>
                </a:srgbClr>
              </a:solidFill>
              <a:effectLst>
                <a:glow rad="38100">
                  <a:schemeClr val="accent1">
                    <a:alpha val="40000"/>
                  </a:schemeClr>
                </a:glow>
              </a:effectLst>
            </a:endParaRPr>
          </a:p>
        </p:txBody>
      </p:sp>
      <p:sp>
        <p:nvSpPr>
          <p:cNvPr id="17" name="PlaceHolder 1">
            <a:extLst>
              <a:ext uri="{FF2B5EF4-FFF2-40B4-BE49-F238E27FC236}">
                <a16:creationId xmlns:a16="http://schemas.microsoft.com/office/drawing/2014/main" id="{E3B4B2C0-F341-4498-97E0-E8527029B0BA}"/>
              </a:ext>
            </a:extLst>
          </p:cNvPr>
          <p:cNvSpPr txBox="1">
            <a:spLocks/>
          </p:cNvSpPr>
          <p:nvPr/>
        </p:nvSpPr>
        <p:spPr>
          <a:xfrm>
            <a:off x="959400" y="6483240"/>
            <a:ext cx="8148240" cy="200520"/>
          </a:xfrm>
          <a:prstGeom prst="rect">
            <a:avLst/>
          </a:prstGeom>
          <a:noFill/>
          <a:ln w="0">
            <a:noFill/>
          </a:ln>
        </p:spPr>
        <p:txBody>
          <a:bodyPr lIns="0" tIns="0" rIns="0" bIns="0" anchor="b">
            <a:noAutofit/>
          </a:bodyPr>
          <a:lstStyle>
            <a:defPPr>
              <a:defRPr lang="fr-FR"/>
            </a:defPPr>
            <a:lvl1pPr marL="0" indent="0" algn="l" defTabSz="914400" rtl="0" eaLnBrk="1" latinLnBrk="0" hangingPunct="1">
              <a:lnSpc>
                <a:spcPct val="100000"/>
              </a:lnSpc>
              <a:buNone/>
              <a:tabLst>
                <a:tab pos="0" algn="l"/>
              </a:tabLst>
              <a:defRPr lang="en-US" sz="800" b="1" strike="noStrike" kern="1200" spc="-1">
                <a:solidFill>
                  <a:schemeClr val="dk2"/>
                </a:solidFill>
                <a:latin typeface="Arial"/>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s-ES"/>
              <a:t>IWAA2026| 2026/10/07 | Cristina Gonzalez Torres</a:t>
            </a:r>
            <a:endParaRPr lang="es-ES" b="0" dirty="0">
              <a:solidFill>
                <a:srgbClr val="000000"/>
              </a:solidFill>
              <a:latin typeface="Times New Roman"/>
            </a:endParaRPr>
          </a:p>
        </p:txBody>
      </p:sp>
    </p:spTree>
    <p:extLst>
      <p:ext uri="{BB962C8B-B14F-4D97-AF65-F5344CB8AC3E}">
        <p14:creationId xmlns:p14="http://schemas.microsoft.com/office/powerpoint/2010/main" val="12699443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48"/>
                                        </p:tgtEl>
                                        <p:attrNameLst>
                                          <p:attrName>style.visibility</p:attrName>
                                        </p:attrNameLst>
                                      </p:cBhvr>
                                      <p:to>
                                        <p:strVal val="visible"/>
                                      </p:to>
                                    </p:set>
                                    <p:animEffect transition="in" filter="wipe(left)">
                                      <p:cBhvr>
                                        <p:cTn id="7" dur="1750"/>
                                        <p:tgtEl>
                                          <p:spTgt spid="48"/>
                                        </p:tgtEl>
                                      </p:cBhvr>
                                    </p:animEffect>
                                  </p:childTnLst>
                                </p:cTn>
                              </p:par>
                              <p:par>
                                <p:cTn id="8" presetID="22" presetClass="entr" presetSubtype="8" fill="hold" nodeType="withEffect">
                                  <p:stCondLst>
                                    <p:cond delay="0"/>
                                  </p:stCondLst>
                                  <p:childTnLst>
                                    <p:set>
                                      <p:cBhvr>
                                        <p:cTn id="9" dur="1" fill="hold">
                                          <p:stCondLst>
                                            <p:cond delay="0"/>
                                          </p:stCondLst>
                                        </p:cTn>
                                        <p:tgtEl>
                                          <p:spTgt spid="34"/>
                                        </p:tgtEl>
                                        <p:attrNameLst>
                                          <p:attrName>style.visibility</p:attrName>
                                        </p:attrNameLst>
                                      </p:cBhvr>
                                      <p:to>
                                        <p:strVal val="visible"/>
                                      </p:to>
                                    </p:set>
                                    <p:animEffect transition="in" filter="wipe(left)">
                                      <p:cBhvr>
                                        <p:cTn id="10" dur="1750"/>
                                        <p:tgtEl>
                                          <p:spTgt spid="34"/>
                                        </p:tgtEl>
                                      </p:cBhvr>
                                    </p:animEffect>
                                  </p:childTnLst>
                                </p:cTn>
                              </p:par>
                            </p:childTnLst>
                          </p:cTn>
                        </p:par>
                      </p:childTnLst>
                    </p:cTn>
                  </p:par>
                  <p:par>
                    <p:cTn id="11" fill="hold">
                      <p:stCondLst>
                        <p:cond delay="indefinite"/>
                      </p:stCondLst>
                      <p:childTnLst>
                        <p:par>
                          <p:cTn id="12" fill="hold">
                            <p:stCondLst>
                              <p:cond delay="0"/>
                            </p:stCondLst>
                            <p:childTnLst>
                              <p:par>
                                <p:cTn id="13" presetID="21" presetClass="entr" presetSubtype="1" fill="hold" grpId="0" nodeType="clickEffect">
                                  <p:stCondLst>
                                    <p:cond delay="0"/>
                                  </p:stCondLst>
                                  <p:childTnLst>
                                    <p:set>
                                      <p:cBhvr>
                                        <p:cTn id="14" dur="1" fill="hold">
                                          <p:stCondLst>
                                            <p:cond delay="0"/>
                                          </p:stCondLst>
                                        </p:cTn>
                                        <p:tgtEl>
                                          <p:spTgt spid="47"/>
                                        </p:tgtEl>
                                        <p:attrNameLst>
                                          <p:attrName>style.visibility</p:attrName>
                                        </p:attrNameLst>
                                      </p:cBhvr>
                                      <p:to>
                                        <p:strVal val="visible"/>
                                      </p:to>
                                    </p:set>
                                    <p:animEffect transition="in" filter="wheel(1)">
                                      <p:cBhvr>
                                        <p:cTn id="15" dur="2000"/>
                                        <p:tgtEl>
                                          <p:spTgt spid="47"/>
                                        </p:tgtEl>
                                      </p:cBhvr>
                                    </p:animEffect>
                                  </p:childTnLst>
                                </p:cTn>
                              </p:par>
                              <p:par>
                                <p:cTn id="16" presetID="21" presetClass="entr" presetSubtype="1" fill="hold" grpId="0" nodeType="withEffect">
                                  <p:stCondLst>
                                    <p:cond delay="0"/>
                                  </p:stCondLst>
                                  <p:childTnLst>
                                    <p:set>
                                      <p:cBhvr>
                                        <p:cTn id="17" dur="1" fill="hold">
                                          <p:stCondLst>
                                            <p:cond delay="0"/>
                                          </p:stCondLst>
                                        </p:cTn>
                                        <p:tgtEl>
                                          <p:spTgt spid="43"/>
                                        </p:tgtEl>
                                        <p:attrNameLst>
                                          <p:attrName>style.visibility</p:attrName>
                                        </p:attrNameLst>
                                      </p:cBhvr>
                                      <p:to>
                                        <p:strVal val="visible"/>
                                      </p:to>
                                    </p:set>
                                    <p:animEffect transition="in" filter="wheel(1)">
                                      <p:cBhvr>
                                        <p:cTn id="18" dur="2000"/>
                                        <p:tgtEl>
                                          <p:spTgt spid="43"/>
                                        </p:tgtEl>
                                      </p:cBhvr>
                                    </p:animEffect>
                                  </p:childTnLst>
                                </p:cTn>
                              </p:par>
                            </p:childTnLst>
                          </p:cTn>
                        </p:par>
                      </p:childTnLst>
                    </p:cTn>
                  </p:par>
                  <p:par>
                    <p:cTn id="19" fill="hold">
                      <p:stCondLst>
                        <p:cond delay="indefinite"/>
                      </p:stCondLst>
                      <p:childTnLst>
                        <p:par>
                          <p:cTn id="20" fill="hold">
                            <p:stCondLst>
                              <p:cond delay="0"/>
                            </p:stCondLst>
                            <p:childTnLst>
                              <p:par>
                                <p:cTn id="21" presetID="21" presetClass="entr" presetSubtype="1" fill="hold" grpId="0" nodeType="clickEffect">
                                  <p:stCondLst>
                                    <p:cond delay="0"/>
                                  </p:stCondLst>
                                  <p:childTnLst>
                                    <p:set>
                                      <p:cBhvr>
                                        <p:cTn id="22" dur="1" fill="hold">
                                          <p:stCondLst>
                                            <p:cond delay="0"/>
                                          </p:stCondLst>
                                        </p:cTn>
                                        <p:tgtEl>
                                          <p:spTgt spid="52"/>
                                        </p:tgtEl>
                                        <p:attrNameLst>
                                          <p:attrName>style.visibility</p:attrName>
                                        </p:attrNameLst>
                                      </p:cBhvr>
                                      <p:to>
                                        <p:strVal val="visible"/>
                                      </p:to>
                                    </p:set>
                                    <p:animEffect transition="in" filter="wheel(1)">
                                      <p:cBhvr>
                                        <p:cTn id="23" dur="2000"/>
                                        <p:tgtEl>
                                          <p:spTgt spid="52"/>
                                        </p:tgtEl>
                                      </p:cBhvr>
                                    </p:animEffect>
                                  </p:childTnLst>
                                </p:cTn>
                              </p:par>
                              <p:par>
                                <p:cTn id="24" presetID="21" presetClass="entr" presetSubtype="1" fill="hold" grpId="0" nodeType="withEffect">
                                  <p:stCondLst>
                                    <p:cond delay="0"/>
                                  </p:stCondLst>
                                  <p:childTnLst>
                                    <p:set>
                                      <p:cBhvr>
                                        <p:cTn id="25" dur="1" fill="hold">
                                          <p:stCondLst>
                                            <p:cond delay="0"/>
                                          </p:stCondLst>
                                        </p:cTn>
                                        <p:tgtEl>
                                          <p:spTgt spid="51"/>
                                        </p:tgtEl>
                                        <p:attrNameLst>
                                          <p:attrName>style.visibility</p:attrName>
                                        </p:attrNameLst>
                                      </p:cBhvr>
                                      <p:to>
                                        <p:strVal val="visible"/>
                                      </p:to>
                                    </p:set>
                                    <p:animEffect transition="in" filter="wheel(1)">
                                      <p:cBhvr>
                                        <p:cTn id="26" dur="2000"/>
                                        <p:tgtEl>
                                          <p:spTgt spid="51"/>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nodeType="clickEffect">
                                  <p:stCondLst>
                                    <p:cond delay="0"/>
                                  </p:stCondLst>
                                  <p:childTnLst>
                                    <p:set>
                                      <p:cBhvr>
                                        <p:cTn id="30" dur="1" fill="hold">
                                          <p:stCondLst>
                                            <p:cond delay="0"/>
                                          </p:stCondLst>
                                        </p:cTn>
                                        <p:tgtEl>
                                          <p:spTgt spid="70"/>
                                        </p:tgtEl>
                                        <p:attrNameLst>
                                          <p:attrName>style.visibility</p:attrName>
                                        </p:attrNameLst>
                                      </p:cBhvr>
                                      <p:to>
                                        <p:strVal val="visible"/>
                                      </p:to>
                                    </p:set>
                                    <p:animEffect transition="in" filter="fade">
                                      <p:cBhvr>
                                        <p:cTn id="31" dur="500"/>
                                        <p:tgtEl>
                                          <p:spTgt spid="70"/>
                                        </p:tgtEl>
                                      </p:cBhvr>
                                    </p:animEffect>
                                  </p:childTnLst>
                                </p:cTn>
                              </p:par>
                              <p:par>
                                <p:cTn id="32" presetID="10" presetClass="entr" presetSubtype="0" fill="hold" nodeType="withEffect">
                                  <p:stCondLst>
                                    <p:cond delay="0"/>
                                  </p:stCondLst>
                                  <p:childTnLst>
                                    <p:set>
                                      <p:cBhvr>
                                        <p:cTn id="33" dur="1" fill="hold">
                                          <p:stCondLst>
                                            <p:cond delay="0"/>
                                          </p:stCondLst>
                                        </p:cTn>
                                        <p:tgtEl>
                                          <p:spTgt spid="72"/>
                                        </p:tgtEl>
                                        <p:attrNameLst>
                                          <p:attrName>style.visibility</p:attrName>
                                        </p:attrNameLst>
                                      </p:cBhvr>
                                      <p:to>
                                        <p:strVal val="visible"/>
                                      </p:to>
                                    </p:set>
                                    <p:animEffect transition="in" filter="fade">
                                      <p:cBhvr>
                                        <p:cTn id="34" dur="500"/>
                                        <p:tgtEl>
                                          <p:spTgt spid="72"/>
                                        </p:tgtEl>
                                      </p:cBhvr>
                                    </p:animEffect>
                                  </p:childTnLst>
                                </p:cTn>
                              </p:par>
                            </p:childTnLst>
                          </p:cTn>
                        </p:par>
                        <p:par>
                          <p:cTn id="35" fill="hold">
                            <p:stCondLst>
                              <p:cond delay="500"/>
                            </p:stCondLst>
                            <p:childTnLst>
                              <p:par>
                                <p:cTn id="36" presetID="21" presetClass="entr" presetSubtype="1" fill="hold" grpId="0" nodeType="afterEffect">
                                  <p:stCondLst>
                                    <p:cond delay="0"/>
                                  </p:stCondLst>
                                  <p:childTnLst>
                                    <p:set>
                                      <p:cBhvr>
                                        <p:cTn id="37" dur="1" fill="hold">
                                          <p:stCondLst>
                                            <p:cond delay="0"/>
                                          </p:stCondLst>
                                        </p:cTn>
                                        <p:tgtEl>
                                          <p:spTgt spid="80"/>
                                        </p:tgtEl>
                                        <p:attrNameLst>
                                          <p:attrName>style.visibility</p:attrName>
                                        </p:attrNameLst>
                                      </p:cBhvr>
                                      <p:to>
                                        <p:strVal val="visible"/>
                                      </p:to>
                                    </p:set>
                                    <p:animEffect transition="in" filter="wheel(1)">
                                      <p:cBhvr>
                                        <p:cTn id="38" dur="2000"/>
                                        <p:tgtEl>
                                          <p:spTgt spid="80"/>
                                        </p:tgtEl>
                                      </p:cBhvr>
                                    </p:animEffect>
                                  </p:childTnLst>
                                </p:cTn>
                              </p:par>
                              <p:par>
                                <p:cTn id="39" presetID="10" presetClass="entr" presetSubtype="0" fill="hold" nodeType="withEffect">
                                  <p:stCondLst>
                                    <p:cond delay="0"/>
                                  </p:stCondLst>
                                  <p:childTnLst>
                                    <p:set>
                                      <p:cBhvr>
                                        <p:cTn id="40" dur="1" fill="hold">
                                          <p:stCondLst>
                                            <p:cond delay="0"/>
                                          </p:stCondLst>
                                        </p:cTn>
                                        <p:tgtEl>
                                          <p:spTgt spid="68"/>
                                        </p:tgtEl>
                                        <p:attrNameLst>
                                          <p:attrName>style.visibility</p:attrName>
                                        </p:attrNameLst>
                                      </p:cBhvr>
                                      <p:to>
                                        <p:strVal val="visible"/>
                                      </p:to>
                                    </p:set>
                                    <p:animEffect transition="in" filter="fade">
                                      <p:cBhvr>
                                        <p:cTn id="41" dur="500"/>
                                        <p:tgtEl>
                                          <p:spTgt spid="68"/>
                                        </p:tgtEl>
                                      </p:cBhvr>
                                    </p:animEffect>
                                  </p:childTnLst>
                                </p:cTn>
                              </p:par>
                              <p:par>
                                <p:cTn id="42" presetID="6" presetClass="entr" presetSubtype="16" fill="hold" grpId="0" nodeType="withEffect">
                                  <p:stCondLst>
                                    <p:cond delay="0"/>
                                  </p:stCondLst>
                                  <p:childTnLst>
                                    <p:set>
                                      <p:cBhvr>
                                        <p:cTn id="43" dur="1" fill="hold">
                                          <p:stCondLst>
                                            <p:cond delay="0"/>
                                          </p:stCondLst>
                                        </p:cTn>
                                        <p:tgtEl>
                                          <p:spTgt spid="84"/>
                                        </p:tgtEl>
                                        <p:attrNameLst>
                                          <p:attrName>style.visibility</p:attrName>
                                        </p:attrNameLst>
                                      </p:cBhvr>
                                      <p:to>
                                        <p:strVal val="visible"/>
                                      </p:to>
                                    </p:set>
                                    <p:animEffect transition="in" filter="circle(in)">
                                      <p:cBhvr>
                                        <p:cTn id="44" dur="2000"/>
                                        <p:tgtEl>
                                          <p:spTgt spid="84"/>
                                        </p:tgtEl>
                                      </p:cBhvr>
                                    </p:animEffect>
                                  </p:childTnLst>
                                </p:cTn>
                              </p:par>
                            </p:childTnLst>
                          </p:cTn>
                        </p:par>
                      </p:childTnLst>
                    </p:cTn>
                  </p:par>
                  <p:par>
                    <p:cTn id="45" fill="hold">
                      <p:stCondLst>
                        <p:cond delay="indefinite"/>
                      </p:stCondLst>
                      <p:childTnLst>
                        <p:par>
                          <p:cTn id="46" fill="hold">
                            <p:stCondLst>
                              <p:cond delay="0"/>
                            </p:stCondLst>
                            <p:childTnLst>
                              <p:par>
                                <p:cTn id="47" presetID="14" presetClass="exit" presetSubtype="10" fill="hold" nodeType="clickEffect">
                                  <p:stCondLst>
                                    <p:cond delay="0"/>
                                  </p:stCondLst>
                                  <p:childTnLst>
                                    <p:animEffect transition="out" filter="randombar(horizontal)">
                                      <p:cBhvr>
                                        <p:cTn id="48" dur="500"/>
                                        <p:tgtEl>
                                          <p:spTgt spid="68"/>
                                        </p:tgtEl>
                                      </p:cBhvr>
                                    </p:animEffect>
                                    <p:set>
                                      <p:cBhvr>
                                        <p:cTn id="49" dur="1" fill="hold">
                                          <p:stCondLst>
                                            <p:cond delay="499"/>
                                          </p:stCondLst>
                                        </p:cTn>
                                        <p:tgtEl>
                                          <p:spTgt spid="68"/>
                                        </p:tgtEl>
                                        <p:attrNameLst>
                                          <p:attrName>style.visibility</p:attrName>
                                        </p:attrNameLst>
                                      </p:cBhvr>
                                      <p:to>
                                        <p:strVal val="hidden"/>
                                      </p:to>
                                    </p:set>
                                  </p:childTnLst>
                                </p:cTn>
                              </p:par>
                              <p:par>
                                <p:cTn id="50" presetID="14" presetClass="entr" presetSubtype="10" fill="hold" grpId="0" nodeType="withEffect">
                                  <p:stCondLst>
                                    <p:cond delay="0"/>
                                  </p:stCondLst>
                                  <p:childTnLst>
                                    <p:set>
                                      <p:cBhvr>
                                        <p:cTn id="51" dur="1" fill="hold">
                                          <p:stCondLst>
                                            <p:cond delay="0"/>
                                          </p:stCondLst>
                                        </p:cTn>
                                        <p:tgtEl>
                                          <p:spTgt spid="85"/>
                                        </p:tgtEl>
                                        <p:attrNameLst>
                                          <p:attrName>style.visibility</p:attrName>
                                        </p:attrNameLst>
                                      </p:cBhvr>
                                      <p:to>
                                        <p:strVal val="visible"/>
                                      </p:to>
                                    </p:set>
                                    <p:animEffect transition="in" filter="randombar(horizontal)">
                                      <p:cBhvr>
                                        <p:cTn id="52" dur="500"/>
                                        <p:tgtEl>
                                          <p:spTgt spid="8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4" grpId="0" animBg="1"/>
      <p:bldP spid="43" grpId="0" animBg="1"/>
      <p:bldP spid="47" grpId="0" animBg="1"/>
      <p:bldP spid="48" grpId="0" animBg="1"/>
      <p:bldP spid="51" grpId="0" animBg="1"/>
      <p:bldP spid="52" grpId="0" animBg="1"/>
      <p:bldP spid="80" grpId="0" animBg="1"/>
      <p:bldP spid="85"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9949C14E-6298-4E71-9AB5-B2DE559FC9D5}"/>
              </a:ext>
            </a:extLst>
          </p:cNvPr>
          <p:cNvSpPr/>
          <p:nvPr/>
        </p:nvSpPr>
        <p:spPr>
          <a:xfrm>
            <a:off x="959400" y="177120"/>
            <a:ext cx="10656360" cy="367878"/>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defTabSz="914400">
              <a:lnSpc>
                <a:spcPct val="100000"/>
              </a:lnSpc>
            </a:pPr>
            <a:r>
              <a:rPr lang="en-US" sz="1800" b="1" strike="noStrike" cap="all" spc="-1" dirty="0">
                <a:solidFill>
                  <a:schemeClr val="lt1"/>
                </a:solidFill>
                <a:latin typeface="Arial"/>
              </a:rPr>
              <a:t>One by one along the year</a:t>
            </a:r>
            <a:endParaRPr lang="fr-FR" sz="1800" b="0" strike="noStrike" spc="-1" dirty="0">
              <a:solidFill>
                <a:srgbClr val="000000"/>
              </a:solidFill>
              <a:latin typeface="Arial"/>
            </a:endParaRPr>
          </a:p>
        </p:txBody>
      </p:sp>
      <p:pic>
        <p:nvPicPr>
          <p:cNvPr id="11" name="Picture 10">
            <a:extLst>
              <a:ext uri="{FF2B5EF4-FFF2-40B4-BE49-F238E27FC236}">
                <a16:creationId xmlns:a16="http://schemas.microsoft.com/office/drawing/2014/main" id="{5112EF81-4FFE-9A9C-9792-E59231EC5FC7}"/>
              </a:ext>
            </a:extLst>
          </p:cNvPr>
          <p:cNvPicPr>
            <a:picLocks noChangeAspect="1"/>
          </p:cNvPicPr>
          <p:nvPr/>
        </p:nvPicPr>
        <p:blipFill>
          <a:blip r:embed="rId2"/>
          <a:stretch>
            <a:fillRect/>
          </a:stretch>
        </p:blipFill>
        <p:spPr>
          <a:xfrm>
            <a:off x="959400" y="663956"/>
            <a:ext cx="9971581" cy="4413651"/>
          </a:xfrm>
          <a:prstGeom prst="rect">
            <a:avLst/>
          </a:prstGeom>
        </p:spPr>
      </p:pic>
      <p:pic>
        <p:nvPicPr>
          <p:cNvPr id="16" name="Picture 15">
            <a:extLst>
              <a:ext uri="{FF2B5EF4-FFF2-40B4-BE49-F238E27FC236}">
                <a16:creationId xmlns:a16="http://schemas.microsoft.com/office/drawing/2014/main" id="{A90F5CFD-8A16-3401-9374-394A44632819}"/>
              </a:ext>
            </a:extLst>
          </p:cNvPr>
          <p:cNvPicPr>
            <a:picLocks noChangeAspect="1"/>
          </p:cNvPicPr>
          <p:nvPr/>
        </p:nvPicPr>
        <p:blipFill>
          <a:blip r:embed="rId3"/>
          <a:stretch>
            <a:fillRect/>
          </a:stretch>
        </p:blipFill>
        <p:spPr>
          <a:xfrm>
            <a:off x="959400" y="5077607"/>
            <a:ext cx="1867161" cy="876422"/>
          </a:xfrm>
          <a:prstGeom prst="rect">
            <a:avLst/>
          </a:prstGeom>
        </p:spPr>
      </p:pic>
      <p:cxnSp>
        <p:nvCxnSpPr>
          <p:cNvPr id="19" name="Straight Arrow Connector 18">
            <a:extLst>
              <a:ext uri="{FF2B5EF4-FFF2-40B4-BE49-F238E27FC236}">
                <a16:creationId xmlns:a16="http://schemas.microsoft.com/office/drawing/2014/main" id="{3A5C4446-CF99-1000-DE95-6BEF3071130F}"/>
              </a:ext>
            </a:extLst>
          </p:cNvPr>
          <p:cNvCxnSpPr>
            <a:cxnSpLocks/>
          </p:cNvCxnSpPr>
          <p:nvPr/>
        </p:nvCxnSpPr>
        <p:spPr>
          <a:xfrm flipH="1">
            <a:off x="2903220" y="5334000"/>
            <a:ext cx="1066800" cy="0"/>
          </a:xfrm>
          <a:prstGeom prst="straightConnector1">
            <a:avLst/>
          </a:prstGeom>
          <a:ln w="19050" cap="flat" cmpd="sng" algn="ctr">
            <a:solidFill>
              <a:schemeClr val="accent5"/>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sp>
        <p:nvSpPr>
          <p:cNvPr id="21" name="TextBox 20">
            <a:extLst>
              <a:ext uri="{FF2B5EF4-FFF2-40B4-BE49-F238E27FC236}">
                <a16:creationId xmlns:a16="http://schemas.microsoft.com/office/drawing/2014/main" id="{B0B18DD2-CB3E-EC39-D41C-2369570E3836}"/>
              </a:ext>
            </a:extLst>
          </p:cNvPr>
          <p:cNvSpPr txBox="1"/>
          <p:nvPr/>
        </p:nvSpPr>
        <p:spPr>
          <a:xfrm>
            <a:off x="2961699" y="5100319"/>
            <a:ext cx="1415608" cy="276999"/>
          </a:xfrm>
          <a:prstGeom prst="rect">
            <a:avLst/>
          </a:prstGeom>
          <a:noFill/>
        </p:spPr>
        <p:txBody>
          <a:bodyPr wrap="square" rtlCol="0">
            <a:spAutoFit/>
          </a:bodyPr>
          <a:lstStyle/>
          <a:p>
            <a:r>
              <a:rPr lang="en-US" sz="1200" dirty="0"/>
              <a:t>46 MDT in 2026</a:t>
            </a:r>
            <a:endParaRPr lang="en-GB" sz="1200" dirty="0"/>
          </a:p>
        </p:txBody>
      </p:sp>
      <p:pic>
        <p:nvPicPr>
          <p:cNvPr id="26" name="Picture 25">
            <a:extLst>
              <a:ext uri="{FF2B5EF4-FFF2-40B4-BE49-F238E27FC236}">
                <a16:creationId xmlns:a16="http://schemas.microsoft.com/office/drawing/2014/main" id="{ED098DE0-3307-DCA5-9B91-447754E99A1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173300" y="3115325"/>
            <a:ext cx="4442460" cy="2958748"/>
          </a:xfrm>
          <a:prstGeom prst="rect">
            <a:avLst/>
          </a:prstGeom>
        </p:spPr>
      </p:pic>
      <p:sp>
        <p:nvSpPr>
          <p:cNvPr id="8" name="PlaceHolder 1">
            <a:extLst>
              <a:ext uri="{FF2B5EF4-FFF2-40B4-BE49-F238E27FC236}">
                <a16:creationId xmlns:a16="http://schemas.microsoft.com/office/drawing/2014/main" id="{FF83904F-8E2B-4FBB-AFB9-5D4832EED04C}"/>
              </a:ext>
            </a:extLst>
          </p:cNvPr>
          <p:cNvSpPr txBox="1">
            <a:spLocks/>
          </p:cNvSpPr>
          <p:nvPr/>
        </p:nvSpPr>
        <p:spPr>
          <a:xfrm>
            <a:off x="959400" y="6483240"/>
            <a:ext cx="8148240" cy="200520"/>
          </a:xfrm>
          <a:prstGeom prst="rect">
            <a:avLst/>
          </a:prstGeom>
          <a:noFill/>
          <a:ln w="0">
            <a:noFill/>
          </a:ln>
        </p:spPr>
        <p:txBody>
          <a:bodyPr lIns="0" tIns="0" rIns="0" bIns="0" anchor="b">
            <a:noAutofit/>
          </a:bodyPr>
          <a:lstStyle>
            <a:defPPr>
              <a:defRPr lang="fr-FR"/>
            </a:defPPr>
            <a:lvl1pPr marL="0" indent="0" algn="l" defTabSz="914400" rtl="0" eaLnBrk="1" latinLnBrk="0" hangingPunct="1">
              <a:lnSpc>
                <a:spcPct val="100000"/>
              </a:lnSpc>
              <a:buNone/>
              <a:tabLst>
                <a:tab pos="0" algn="l"/>
              </a:tabLst>
              <a:defRPr lang="en-US" sz="800" b="1" strike="noStrike" kern="1200" spc="-1">
                <a:solidFill>
                  <a:schemeClr val="dk2"/>
                </a:solidFill>
                <a:latin typeface="Arial"/>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s-ES"/>
              <a:t>IWAA2026| 2026/10/07 | Cristina Gonzalez Torres</a:t>
            </a:r>
            <a:endParaRPr lang="es-ES" b="0" dirty="0">
              <a:solidFill>
                <a:srgbClr val="000000"/>
              </a:solidFill>
              <a:latin typeface="Times New Roman"/>
            </a:endParaRPr>
          </a:p>
        </p:txBody>
      </p:sp>
    </p:spTree>
    <p:extLst>
      <p:ext uri="{BB962C8B-B14F-4D97-AF65-F5344CB8AC3E}">
        <p14:creationId xmlns:p14="http://schemas.microsoft.com/office/powerpoint/2010/main" val="22437620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2" fill="hold" nodeType="click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wipe(right)">
                                      <p:cBhvr>
                                        <p:cTn id="7" dur="500"/>
                                        <p:tgtEl>
                                          <p:spTgt spid="19"/>
                                        </p:tgtEl>
                                      </p:cBhvr>
                                    </p:animEffect>
                                  </p:childTnLst>
                                </p:cTn>
                              </p:par>
                              <p:par>
                                <p:cTn id="8" presetID="1" presetClass="entr" presetSubtype="0" fill="hold" grpId="0" nodeType="withEffect">
                                  <p:stCondLst>
                                    <p:cond delay="0"/>
                                  </p:stCondLst>
                                  <p:childTnLst>
                                    <p:set>
                                      <p:cBhvr>
                                        <p:cTn id="9" dur="1" fill="hold">
                                          <p:stCondLst>
                                            <p:cond delay="0"/>
                                          </p:stCondLst>
                                        </p:cTn>
                                        <p:tgtEl>
                                          <p:spTgt spid="21"/>
                                        </p:tgtEl>
                                        <p:attrNameLst>
                                          <p:attrName>style.visibility</p:attrName>
                                        </p:attrNameLst>
                                      </p:cBhvr>
                                      <p:to>
                                        <p:strVal val="visible"/>
                                      </p:to>
                                    </p:set>
                                  </p:childTnLst>
                                </p:cTn>
                              </p:par>
                            </p:childTnLst>
                          </p:cTn>
                        </p:par>
                      </p:childTnLst>
                    </p:cTn>
                  </p:par>
                  <p:par>
                    <p:cTn id="10" fill="hold">
                      <p:stCondLst>
                        <p:cond delay="indefinite"/>
                      </p:stCondLst>
                      <p:childTnLst>
                        <p:par>
                          <p:cTn id="11" fill="hold">
                            <p:stCondLst>
                              <p:cond delay="0"/>
                            </p:stCondLst>
                            <p:childTnLst>
                              <p:par>
                                <p:cTn id="12" presetID="2" presetClass="entr" presetSubtype="4" fill="hold" nodeType="clickEffect">
                                  <p:stCondLst>
                                    <p:cond delay="0"/>
                                  </p:stCondLst>
                                  <p:childTnLst>
                                    <p:set>
                                      <p:cBhvr>
                                        <p:cTn id="13" dur="1" fill="hold">
                                          <p:stCondLst>
                                            <p:cond delay="0"/>
                                          </p:stCondLst>
                                        </p:cTn>
                                        <p:tgtEl>
                                          <p:spTgt spid="26"/>
                                        </p:tgtEl>
                                        <p:attrNameLst>
                                          <p:attrName>style.visibility</p:attrName>
                                        </p:attrNameLst>
                                      </p:cBhvr>
                                      <p:to>
                                        <p:strVal val="visible"/>
                                      </p:to>
                                    </p:set>
                                    <p:anim calcmode="lin" valueType="num">
                                      <p:cBhvr additive="base">
                                        <p:cTn id="14" dur="500" fill="hold"/>
                                        <p:tgtEl>
                                          <p:spTgt spid="26"/>
                                        </p:tgtEl>
                                        <p:attrNameLst>
                                          <p:attrName>ppt_x</p:attrName>
                                        </p:attrNameLst>
                                      </p:cBhvr>
                                      <p:tavLst>
                                        <p:tav tm="0">
                                          <p:val>
                                            <p:strVal val="#ppt_x"/>
                                          </p:val>
                                        </p:tav>
                                        <p:tav tm="100000">
                                          <p:val>
                                            <p:strVal val="#ppt_x"/>
                                          </p:val>
                                        </p:tav>
                                      </p:tavLst>
                                    </p:anim>
                                    <p:anim calcmode="lin" valueType="num">
                                      <p:cBhvr additive="base">
                                        <p:cTn id="15" dur="500" fill="hold"/>
                                        <p:tgtEl>
                                          <p:spTgt spid="2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 3">
            <a:extLst>
              <a:ext uri="{FF2B5EF4-FFF2-40B4-BE49-F238E27FC236}">
                <a16:creationId xmlns:a16="http://schemas.microsoft.com/office/drawing/2014/main" id="{800DFC61-8327-F01D-4089-3E2211E9BB62}"/>
              </a:ext>
            </a:extLst>
          </p:cNvPr>
          <p:cNvSpPr txBox="1"/>
          <p:nvPr/>
        </p:nvSpPr>
        <p:spPr>
          <a:xfrm>
            <a:off x="550164" y="868680"/>
            <a:ext cx="11064240" cy="365760"/>
          </a:xfrm>
          <a:prstGeom prst="rect">
            <a:avLst/>
          </a:prstGeom>
          <a:noFill/>
          <a:ln/>
        </p:spPr>
        <p:txBody>
          <a:bodyPr wrap="square" lIns="0" tIns="0" rIns="0" bIns="0" rtlCol="0" anchor="ctr"/>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indent="0">
              <a:buNone/>
            </a:pPr>
            <a:r>
              <a:rPr lang="en-US" sz="1400" i="1" dirty="0">
                <a:solidFill>
                  <a:srgbClr val="5B6270"/>
                </a:solidFill>
                <a:latin typeface="Calibri" pitchFamily="34" charset="0"/>
                <a:ea typeface="Calibri" pitchFamily="34" charset="-122"/>
                <a:cs typeface="Calibri" pitchFamily="34" charset="-120"/>
              </a:rPr>
              <a:t>For each beamline, the campaign follows a relatively simple sequence:</a:t>
            </a:r>
            <a:endParaRPr lang="en-US" sz="1400" dirty="0"/>
          </a:p>
        </p:txBody>
      </p:sp>
      <p:sp>
        <p:nvSpPr>
          <p:cNvPr id="10" name="Shape 4">
            <a:extLst>
              <a:ext uri="{FF2B5EF4-FFF2-40B4-BE49-F238E27FC236}">
                <a16:creationId xmlns:a16="http://schemas.microsoft.com/office/drawing/2014/main" id="{AEA4D131-3AE7-9B37-B828-2609AAC4DB16}"/>
              </a:ext>
            </a:extLst>
          </p:cNvPr>
          <p:cNvSpPr/>
          <p:nvPr/>
        </p:nvSpPr>
        <p:spPr>
          <a:xfrm>
            <a:off x="458724" y="1417320"/>
            <a:ext cx="2606040" cy="3246120"/>
          </a:xfrm>
          <a:prstGeom prst="roundRect">
            <a:avLst>
              <a:gd name="adj" fmla="val 2807"/>
            </a:avLst>
          </a:prstGeom>
          <a:solidFill>
            <a:srgbClr val="F3F5FA"/>
          </a:solidFill>
          <a:ln/>
          <a:effectLst>
            <a:outerShdw blurRad="76200" dist="25400" dir="5400000" algn="bl" rotWithShape="0">
              <a:srgbClr val="888888">
                <a:alpha val="25000"/>
              </a:srgbClr>
            </a:outerShdw>
          </a:effectLst>
        </p:spPr>
        <p:txBody>
          <a:bodyPr/>
          <a:lstStyle/>
          <a:p>
            <a:endParaRPr lang="en-GB"/>
          </a:p>
        </p:txBody>
      </p:sp>
      <p:sp>
        <p:nvSpPr>
          <p:cNvPr id="11" name="Shape 5">
            <a:extLst>
              <a:ext uri="{FF2B5EF4-FFF2-40B4-BE49-F238E27FC236}">
                <a16:creationId xmlns:a16="http://schemas.microsoft.com/office/drawing/2014/main" id="{21EB0CFF-C2BB-E03A-7E93-B615A2C5C31B}"/>
              </a:ext>
            </a:extLst>
          </p:cNvPr>
          <p:cNvSpPr/>
          <p:nvPr/>
        </p:nvSpPr>
        <p:spPr>
          <a:xfrm>
            <a:off x="984504" y="1673352"/>
            <a:ext cx="292608" cy="292608"/>
          </a:xfrm>
          <a:prstGeom prst="ellipse">
            <a:avLst/>
          </a:prstGeom>
          <a:solidFill>
            <a:srgbClr val="ED7D31"/>
          </a:solidFill>
          <a:ln/>
        </p:spPr>
        <p:txBody>
          <a:bodyPr/>
          <a:lstStyle/>
          <a:p>
            <a:endParaRPr lang="en-GB"/>
          </a:p>
        </p:txBody>
      </p:sp>
      <p:sp>
        <p:nvSpPr>
          <p:cNvPr id="12" name="Text 6">
            <a:extLst>
              <a:ext uri="{FF2B5EF4-FFF2-40B4-BE49-F238E27FC236}">
                <a16:creationId xmlns:a16="http://schemas.microsoft.com/office/drawing/2014/main" id="{ADD458DB-2045-FB3E-EF1E-5255CA0CAD64}"/>
              </a:ext>
            </a:extLst>
          </p:cNvPr>
          <p:cNvSpPr txBox="1"/>
          <p:nvPr/>
        </p:nvSpPr>
        <p:spPr>
          <a:xfrm>
            <a:off x="984504" y="1673352"/>
            <a:ext cx="292608" cy="292608"/>
          </a:xfrm>
          <a:prstGeom prst="rect">
            <a:avLst/>
          </a:prstGeom>
          <a:noFill/>
          <a:ln/>
        </p:spPr>
        <p:txBody>
          <a:bodyPr wrap="square" lIns="0" tIns="0" rIns="0" bIns="0" rtlCol="0" anchor="ctr"/>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indent="0" algn="ctr">
              <a:buNone/>
            </a:pPr>
            <a:r>
              <a:rPr lang="en-US" sz="1300" b="1" dirty="0">
                <a:solidFill>
                  <a:srgbClr val="FFFFFF"/>
                </a:solidFill>
                <a:latin typeface="Calibri" pitchFamily="34" charset="0"/>
                <a:ea typeface="Calibri" pitchFamily="34" charset="-122"/>
                <a:cs typeface="Calibri" pitchFamily="34" charset="-120"/>
              </a:rPr>
              <a:t>1</a:t>
            </a:r>
            <a:endParaRPr lang="en-US" sz="1300" dirty="0"/>
          </a:p>
        </p:txBody>
      </p:sp>
      <p:sp>
        <p:nvSpPr>
          <p:cNvPr id="13" name="Shape 7">
            <a:extLst>
              <a:ext uri="{FF2B5EF4-FFF2-40B4-BE49-F238E27FC236}">
                <a16:creationId xmlns:a16="http://schemas.microsoft.com/office/drawing/2014/main" id="{EB3184A9-353B-4EEC-126A-8B1F07581D10}"/>
              </a:ext>
            </a:extLst>
          </p:cNvPr>
          <p:cNvSpPr/>
          <p:nvPr/>
        </p:nvSpPr>
        <p:spPr>
          <a:xfrm>
            <a:off x="1304544" y="1673352"/>
            <a:ext cx="914400" cy="914400"/>
          </a:xfrm>
          <a:prstGeom prst="ellipse">
            <a:avLst/>
          </a:prstGeom>
          <a:solidFill>
            <a:srgbClr val="1F2A5E"/>
          </a:solidFill>
          <a:ln>
            <a:solidFill>
              <a:schemeClr val="accent2"/>
            </a:solidFill>
          </a:ln>
          <a:effectLst>
            <a:glow rad="139700">
              <a:schemeClr val="accent2">
                <a:satMod val="175000"/>
                <a:alpha val="40000"/>
              </a:schemeClr>
            </a:glow>
          </a:effectLst>
        </p:spPr>
        <p:txBody>
          <a:bodyPr/>
          <a:lstStyle/>
          <a:p>
            <a:endParaRPr lang="en-GB"/>
          </a:p>
        </p:txBody>
      </p:sp>
      <p:pic>
        <p:nvPicPr>
          <p:cNvPr id="14" name="Image 0">
            <a:extLst>
              <a:ext uri="{FF2B5EF4-FFF2-40B4-BE49-F238E27FC236}">
                <a16:creationId xmlns:a16="http://schemas.microsoft.com/office/drawing/2014/main" id="{D3BD3242-C06E-E299-7474-1E26FE54EA4E}"/>
              </a:ext>
            </a:extLst>
          </p:cNvPr>
          <p:cNvPicPr>
            <a:picLocks noChangeAspect="1"/>
          </p:cNvPicPr>
          <p:nvPr/>
        </p:nvPicPr>
        <p:blipFill>
          <a:blip r:embed="rId2"/>
          <a:stretch>
            <a:fillRect/>
          </a:stretch>
        </p:blipFill>
        <p:spPr>
          <a:xfrm>
            <a:off x="1505712" y="1874520"/>
            <a:ext cx="512064" cy="512064"/>
          </a:xfrm>
          <a:prstGeom prst="rect">
            <a:avLst/>
          </a:prstGeom>
        </p:spPr>
      </p:pic>
      <p:sp>
        <p:nvSpPr>
          <p:cNvPr id="15" name="Text 8">
            <a:extLst>
              <a:ext uri="{FF2B5EF4-FFF2-40B4-BE49-F238E27FC236}">
                <a16:creationId xmlns:a16="http://schemas.microsoft.com/office/drawing/2014/main" id="{540B3C7D-7CE7-DD8C-2152-EBCCF0670DEB}"/>
              </a:ext>
            </a:extLst>
          </p:cNvPr>
          <p:cNvSpPr txBox="1"/>
          <p:nvPr/>
        </p:nvSpPr>
        <p:spPr>
          <a:xfrm>
            <a:off x="550164" y="2743200"/>
            <a:ext cx="2423160" cy="365760"/>
          </a:xfrm>
          <a:prstGeom prst="rect">
            <a:avLst/>
          </a:prstGeom>
          <a:noFill/>
          <a:ln/>
        </p:spPr>
        <p:txBody>
          <a:bodyPr wrap="square" lIns="0" tIns="0" rIns="0" bIns="0" rtlCol="0" anchor="ctr"/>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indent="0" algn="ctr">
              <a:buNone/>
            </a:pPr>
            <a:r>
              <a:rPr lang="en-US" sz="1600" b="1" dirty="0">
                <a:solidFill>
                  <a:srgbClr val="1F2A5E"/>
                </a:solidFill>
                <a:latin typeface="Calibri" pitchFamily="34" charset="0"/>
                <a:ea typeface="Calibri" pitchFamily="34" charset="-122"/>
                <a:cs typeface="Calibri" pitchFamily="34" charset="-120"/>
              </a:rPr>
              <a:t>Prepare</a:t>
            </a:r>
            <a:endParaRPr lang="en-US" sz="1600" dirty="0"/>
          </a:p>
        </p:txBody>
      </p:sp>
      <p:sp>
        <p:nvSpPr>
          <p:cNvPr id="16" name="Text 9">
            <a:extLst>
              <a:ext uri="{FF2B5EF4-FFF2-40B4-BE49-F238E27FC236}">
                <a16:creationId xmlns:a16="http://schemas.microsoft.com/office/drawing/2014/main" id="{017BF3F0-EFD5-75CA-0427-09E8BB0C3B0D}"/>
              </a:ext>
            </a:extLst>
          </p:cNvPr>
          <p:cNvSpPr txBox="1"/>
          <p:nvPr/>
        </p:nvSpPr>
        <p:spPr>
          <a:xfrm>
            <a:off x="714756" y="3200400"/>
            <a:ext cx="2093976" cy="1371600"/>
          </a:xfrm>
          <a:prstGeom prst="rect">
            <a:avLst/>
          </a:prstGeom>
          <a:noFill/>
          <a:ln/>
        </p:spPr>
        <p:txBody>
          <a:bodyPr wrap="square" lIns="0" tIns="0" rIns="0" bIns="0" rtlCol="0" anchor="t"/>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52400" indent="-152400" algn="l">
              <a:lnSpc>
                <a:spcPct val="105000"/>
              </a:lnSpc>
              <a:spcAft>
                <a:spcPts val="600"/>
              </a:spcAft>
              <a:buSzPct val="100000"/>
              <a:buChar char="•"/>
            </a:pPr>
            <a:r>
              <a:rPr lang="en-US" sz="1250" dirty="0">
                <a:solidFill>
                  <a:srgbClr val="222222"/>
                </a:solidFill>
                <a:latin typeface="Calibri" pitchFamily="34" charset="0"/>
                <a:ea typeface="Calibri" pitchFamily="34" charset="-122"/>
                <a:cs typeface="Calibri" pitchFamily="34" charset="-120"/>
              </a:rPr>
              <a:t>Point list</a:t>
            </a:r>
            <a:endParaRPr lang="en-US" sz="1250" dirty="0"/>
          </a:p>
          <a:p>
            <a:pPr marL="152400" indent="-152400" algn="l">
              <a:lnSpc>
                <a:spcPct val="105000"/>
              </a:lnSpc>
              <a:spcAft>
                <a:spcPts val="600"/>
              </a:spcAft>
              <a:buSzPct val="100000"/>
              <a:buChar char="•"/>
            </a:pPr>
            <a:r>
              <a:rPr lang="en-US" sz="1250" dirty="0">
                <a:solidFill>
                  <a:srgbClr val="222222"/>
                </a:solidFill>
                <a:latin typeface="Calibri" pitchFamily="34" charset="0"/>
                <a:ea typeface="Calibri" pitchFamily="34" charset="-122"/>
                <a:cs typeface="Calibri" pitchFamily="34" charset="-120"/>
              </a:rPr>
              <a:t>Beamline layout</a:t>
            </a:r>
            <a:endParaRPr lang="en-US" sz="1250" dirty="0"/>
          </a:p>
          <a:p>
            <a:pPr marL="152400" indent="-152400" algn="l">
              <a:lnSpc>
                <a:spcPct val="105000"/>
              </a:lnSpc>
              <a:spcAft>
                <a:spcPts val="600"/>
              </a:spcAft>
              <a:buSzPct val="100000"/>
              <a:buChar char="•"/>
            </a:pPr>
            <a:r>
              <a:rPr lang="en-US" sz="1250" dirty="0">
                <a:solidFill>
                  <a:srgbClr val="222222"/>
                </a:solidFill>
                <a:latin typeface="Calibri" pitchFamily="34" charset="0"/>
                <a:ea typeface="Calibri" pitchFamily="34" charset="-122"/>
                <a:cs typeface="Calibri" pitchFamily="34" charset="-120"/>
              </a:rPr>
              <a:t>Spatial Analyzer file</a:t>
            </a:r>
            <a:endParaRPr lang="en-US" sz="1250" dirty="0"/>
          </a:p>
        </p:txBody>
      </p:sp>
      <p:sp>
        <p:nvSpPr>
          <p:cNvPr id="17" name="Shape 10">
            <a:extLst>
              <a:ext uri="{FF2B5EF4-FFF2-40B4-BE49-F238E27FC236}">
                <a16:creationId xmlns:a16="http://schemas.microsoft.com/office/drawing/2014/main" id="{FC4CA482-20D5-F96D-4B99-7C005B35AC3A}"/>
              </a:ext>
            </a:extLst>
          </p:cNvPr>
          <p:cNvSpPr/>
          <p:nvPr/>
        </p:nvSpPr>
        <p:spPr>
          <a:xfrm>
            <a:off x="3083052" y="2839212"/>
            <a:ext cx="256032" cy="402336"/>
          </a:xfrm>
          <a:prstGeom prst="chevron">
            <a:avLst/>
          </a:prstGeom>
          <a:solidFill>
            <a:srgbClr val="ED7D31"/>
          </a:solidFill>
          <a:ln/>
        </p:spPr>
        <p:txBody>
          <a:bodyPr/>
          <a:lstStyle/>
          <a:p>
            <a:endParaRPr lang="en-GB"/>
          </a:p>
        </p:txBody>
      </p:sp>
      <p:sp>
        <p:nvSpPr>
          <p:cNvPr id="18" name="Shape 11">
            <a:extLst>
              <a:ext uri="{FF2B5EF4-FFF2-40B4-BE49-F238E27FC236}">
                <a16:creationId xmlns:a16="http://schemas.microsoft.com/office/drawing/2014/main" id="{91FEF364-D516-C494-4A94-B27C697192E7}"/>
              </a:ext>
            </a:extLst>
          </p:cNvPr>
          <p:cNvSpPr/>
          <p:nvPr/>
        </p:nvSpPr>
        <p:spPr>
          <a:xfrm>
            <a:off x="3357372" y="1417320"/>
            <a:ext cx="2606040" cy="3246120"/>
          </a:xfrm>
          <a:prstGeom prst="roundRect">
            <a:avLst>
              <a:gd name="adj" fmla="val 2807"/>
            </a:avLst>
          </a:prstGeom>
          <a:solidFill>
            <a:srgbClr val="F3F5FA"/>
          </a:solidFill>
          <a:ln/>
          <a:effectLst>
            <a:outerShdw blurRad="76200" dist="25400" dir="5400000" algn="bl" rotWithShape="0">
              <a:srgbClr val="888888">
                <a:alpha val="25000"/>
              </a:srgbClr>
            </a:outerShdw>
          </a:effectLst>
        </p:spPr>
        <p:txBody>
          <a:bodyPr/>
          <a:lstStyle/>
          <a:p>
            <a:endParaRPr lang="en-GB"/>
          </a:p>
        </p:txBody>
      </p:sp>
      <p:sp>
        <p:nvSpPr>
          <p:cNvPr id="19" name="Shape 12">
            <a:extLst>
              <a:ext uri="{FF2B5EF4-FFF2-40B4-BE49-F238E27FC236}">
                <a16:creationId xmlns:a16="http://schemas.microsoft.com/office/drawing/2014/main" id="{14BA2699-E36F-D86C-8263-8D9F5F7CE053}"/>
              </a:ext>
            </a:extLst>
          </p:cNvPr>
          <p:cNvSpPr/>
          <p:nvPr/>
        </p:nvSpPr>
        <p:spPr>
          <a:xfrm>
            <a:off x="3883152" y="1673352"/>
            <a:ext cx="292608" cy="292608"/>
          </a:xfrm>
          <a:prstGeom prst="ellipse">
            <a:avLst/>
          </a:prstGeom>
          <a:solidFill>
            <a:srgbClr val="ED7D31"/>
          </a:solidFill>
          <a:ln/>
        </p:spPr>
        <p:txBody>
          <a:bodyPr/>
          <a:lstStyle/>
          <a:p>
            <a:endParaRPr lang="en-GB"/>
          </a:p>
        </p:txBody>
      </p:sp>
      <p:sp>
        <p:nvSpPr>
          <p:cNvPr id="20" name="Text 13">
            <a:extLst>
              <a:ext uri="{FF2B5EF4-FFF2-40B4-BE49-F238E27FC236}">
                <a16:creationId xmlns:a16="http://schemas.microsoft.com/office/drawing/2014/main" id="{C56FFD00-A227-2937-F38C-170FBF4F0804}"/>
              </a:ext>
            </a:extLst>
          </p:cNvPr>
          <p:cNvSpPr txBox="1"/>
          <p:nvPr/>
        </p:nvSpPr>
        <p:spPr>
          <a:xfrm>
            <a:off x="3883152" y="1673352"/>
            <a:ext cx="292608" cy="292608"/>
          </a:xfrm>
          <a:prstGeom prst="rect">
            <a:avLst/>
          </a:prstGeom>
          <a:noFill/>
          <a:ln/>
        </p:spPr>
        <p:txBody>
          <a:bodyPr wrap="square" lIns="0" tIns="0" rIns="0" bIns="0" rtlCol="0" anchor="ctr"/>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indent="0" algn="ctr">
              <a:buNone/>
            </a:pPr>
            <a:r>
              <a:rPr lang="en-US" sz="1300" b="1" dirty="0">
                <a:solidFill>
                  <a:srgbClr val="FFFFFF"/>
                </a:solidFill>
                <a:latin typeface="Calibri" pitchFamily="34" charset="0"/>
                <a:ea typeface="Calibri" pitchFamily="34" charset="-122"/>
                <a:cs typeface="Calibri" pitchFamily="34" charset="-120"/>
              </a:rPr>
              <a:t>2</a:t>
            </a:r>
            <a:endParaRPr lang="en-US" sz="1300" dirty="0"/>
          </a:p>
        </p:txBody>
      </p:sp>
      <p:sp>
        <p:nvSpPr>
          <p:cNvPr id="21" name="Shape 14">
            <a:extLst>
              <a:ext uri="{FF2B5EF4-FFF2-40B4-BE49-F238E27FC236}">
                <a16:creationId xmlns:a16="http://schemas.microsoft.com/office/drawing/2014/main" id="{B6637D3A-3C37-EB0D-2FB9-6177EB764D68}"/>
              </a:ext>
            </a:extLst>
          </p:cNvPr>
          <p:cNvSpPr/>
          <p:nvPr/>
        </p:nvSpPr>
        <p:spPr>
          <a:xfrm>
            <a:off x="4203192" y="1673352"/>
            <a:ext cx="914400" cy="914400"/>
          </a:xfrm>
          <a:prstGeom prst="ellipse">
            <a:avLst/>
          </a:prstGeom>
          <a:solidFill>
            <a:srgbClr val="1F2A5E"/>
          </a:solidFill>
          <a:ln>
            <a:solidFill>
              <a:schemeClr val="bg2">
                <a:lumMod val="60000"/>
                <a:lumOff val="40000"/>
              </a:schemeClr>
            </a:solidFill>
          </a:ln>
          <a:effectLst>
            <a:glow rad="101600">
              <a:schemeClr val="bg2">
                <a:lumMod val="60000"/>
                <a:lumOff val="40000"/>
                <a:alpha val="60000"/>
              </a:schemeClr>
            </a:glow>
          </a:effectLst>
        </p:spPr>
        <p:txBody>
          <a:bodyPr/>
          <a:lstStyle/>
          <a:p>
            <a:endParaRPr lang="en-GB"/>
          </a:p>
        </p:txBody>
      </p:sp>
      <p:pic>
        <p:nvPicPr>
          <p:cNvPr id="22" name="Image 1">
            <a:extLst>
              <a:ext uri="{FF2B5EF4-FFF2-40B4-BE49-F238E27FC236}">
                <a16:creationId xmlns:a16="http://schemas.microsoft.com/office/drawing/2014/main" id="{3A117807-6C14-3119-9F35-AA7132ECE5E8}"/>
              </a:ext>
            </a:extLst>
          </p:cNvPr>
          <p:cNvPicPr>
            <a:picLocks noChangeAspect="1"/>
          </p:cNvPicPr>
          <p:nvPr/>
        </p:nvPicPr>
        <p:blipFill>
          <a:blip r:embed="rId3"/>
          <a:stretch>
            <a:fillRect/>
          </a:stretch>
        </p:blipFill>
        <p:spPr>
          <a:xfrm>
            <a:off x="4404360" y="1874520"/>
            <a:ext cx="512064" cy="512064"/>
          </a:xfrm>
          <a:prstGeom prst="rect">
            <a:avLst/>
          </a:prstGeom>
        </p:spPr>
      </p:pic>
      <p:sp>
        <p:nvSpPr>
          <p:cNvPr id="23" name="Text 15">
            <a:extLst>
              <a:ext uri="{FF2B5EF4-FFF2-40B4-BE49-F238E27FC236}">
                <a16:creationId xmlns:a16="http://schemas.microsoft.com/office/drawing/2014/main" id="{ED24CF24-3AE6-20A8-BB2E-35282C627B97}"/>
              </a:ext>
            </a:extLst>
          </p:cNvPr>
          <p:cNvSpPr txBox="1"/>
          <p:nvPr/>
        </p:nvSpPr>
        <p:spPr>
          <a:xfrm>
            <a:off x="3448812" y="2743200"/>
            <a:ext cx="2423160" cy="365760"/>
          </a:xfrm>
          <a:prstGeom prst="rect">
            <a:avLst/>
          </a:prstGeom>
          <a:noFill/>
          <a:ln/>
        </p:spPr>
        <p:txBody>
          <a:bodyPr wrap="square" lIns="0" tIns="0" rIns="0" bIns="0" rtlCol="0" anchor="ctr"/>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indent="0" algn="ctr">
              <a:buNone/>
            </a:pPr>
            <a:r>
              <a:rPr lang="en-US" sz="1600" b="1" dirty="0">
                <a:solidFill>
                  <a:srgbClr val="1F2A5E"/>
                </a:solidFill>
                <a:latin typeface="Calibri" pitchFamily="34" charset="0"/>
                <a:ea typeface="Calibri" pitchFamily="34" charset="-122"/>
                <a:cs typeface="Calibri" pitchFamily="34" charset="-120"/>
              </a:rPr>
              <a:t>Field work</a:t>
            </a:r>
            <a:endParaRPr lang="en-US" sz="1600" dirty="0"/>
          </a:p>
        </p:txBody>
      </p:sp>
      <p:sp>
        <p:nvSpPr>
          <p:cNvPr id="24" name="Text 16">
            <a:extLst>
              <a:ext uri="{FF2B5EF4-FFF2-40B4-BE49-F238E27FC236}">
                <a16:creationId xmlns:a16="http://schemas.microsoft.com/office/drawing/2014/main" id="{59E049B7-9173-EDE2-CE79-44F9A1026A15}"/>
              </a:ext>
            </a:extLst>
          </p:cNvPr>
          <p:cNvSpPr txBox="1"/>
          <p:nvPr/>
        </p:nvSpPr>
        <p:spPr>
          <a:xfrm>
            <a:off x="3613404" y="3200400"/>
            <a:ext cx="2093976" cy="1371600"/>
          </a:xfrm>
          <a:prstGeom prst="rect">
            <a:avLst/>
          </a:prstGeom>
          <a:noFill/>
          <a:ln/>
        </p:spPr>
        <p:txBody>
          <a:bodyPr wrap="square" lIns="0" tIns="0" rIns="0" bIns="0" rtlCol="0" anchor="t"/>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52400" indent="-152400" algn="l">
              <a:lnSpc>
                <a:spcPct val="105000"/>
              </a:lnSpc>
              <a:spcAft>
                <a:spcPts val="600"/>
              </a:spcAft>
              <a:buSzPct val="100000"/>
              <a:buChar char="•"/>
            </a:pPr>
            <a:r>
              <a:rPr lang="en-US" sz="1250" dirty="0">
                <a:solidFill>
                  <a:srgbClr val="222222"/>
                </a:solidFill>
                <a:latin typeface="Calibri" pitchFamily="34" charset="0"/>
                <a:ea typeface="Calibri" pitchFamily="34" charset="-122"/>
                <a:cs typeface="Calibri" pitchFamily="34" charset="-120"/>
              </a:rPr>
              <a:t>Measure the hutch reference network</a:t>
            </a:r>
            <a:endParaRPr lang="en-US" sz="1250" dirty="0"/>
          </a:p>
          <a:p>
            <a:pPr marL="152400" indent="-152400" algn="l">
              <a:lnSpc>
                <a:spcPct val="105000"/>
              </a:lnSpc>
              <a:spcAft>
                <a:spcPts val="600"/>
              </a:spcAft>
              <a:buSzPct val="100000"/>
              <a:buChar char="•"/>
            </a:pPr>
            <a:r>
              <a:rPr lang="en-US" sz="1250" dirty="0">
                <a:solidFill>
                  <a:srgbClr val="222222"/>
                </a:solidFill>
                <a:latin typeface="Calibri" pitchFamily="34" charset="0"/>
                <a:ea typeface="Calibri" pitchFamily="34" charset="-122"/>
                <a:cs typeface="Calibri" pitchFamily="34" charset="-120"/>
              </a:rPr>
              <a:t>and the beamline elements</a:t>
            </a:r>
            <a:endParaRPr lang="en-US" sz="1250" dirty="0"/>
          </a:p>
        </p:txBody>
      </p:sp>
      <p:sp>
        <p:nvSpPr>
          <p:cNvPr id="25" name="Shape 17">
            <a:extLst>
              <a:ext uri="{FF2B5EF4-FFF2-40B4-BE49-F238E27FC236}">
                <a16:creationId xmlns:a16="http://schemas.microsoft.com/office/drawing/2014/main" id="{AD52C3DF-6362-09D5-FE4D-ED6CD519D4EE}"/>
              </a:ext>
            </a:extLst>
          </p:cNvPr>
          <p:cNvSpPr/>
          <p:nvPr/>
        </p:nvSpPr>
        <p:spPr>
          <a:xfrm>
            <a:off x="5981700" y="2839212"/>
            <a:ext cx="256032" cy="402336"/>
          </a:xfrm>
          <a:prstGeom prst="chevron">
            <a:avLst/>
          </a:prstGeom>
          <a:solidFill>
            <a:srgbClr val="ED7D31"/>
          </a:solidFill>
          <a:ln/>
        </p:spPr>
        <p:txBody>
          <a:bodyPr/>
          <a:lstStyle/>
          <a:p>
            <a:endParaRPr lang="en-GB"/>
          </a:p>
        </p:txBody>
      </p:sp>
      <p:sp>
        <p:nvSpPr>
          <p:cNvPr id="26" name="Shape 18">
            <a:extLst>
              <a:ext uri="{FF2B5EF4-FFF2-40B4-BE49-F238E27FC236}">
                <a16:creationId xmlns:a16="http://schemas.microsoft.com/office/drawing/2014/main" id="{2F058140-7786-20B4-A8EF-DE9FBB6DC91D}"/>
              </a:ext>
            </a:extLst>
          </p:cNvPr>
          <p:cNvSpPr/>
          <p:nvPr/>
        </p:nvSpPr>
        <p:spPr>
          <a:xfrm>
            <a:off x="6256020" y="1417320"/>
            <a:ext cx="2606040" cy="3246120"/>
          </a:xfrm>
          <a:prstGeom prst="roundRect">
            <a:avLst>
              <a:gd name="adj" fmla="val 2807"/>
            </a:avLst>
          </a:prstGeom>
          <a:solidFill>
            <a:srgbClr val="F3F5FA"/>
          </a:solidFill>
          <a:ln/>
          <a:effectLst>
            <a:outerShdw blurRad="76200" dist="25400" dir="5400000" algn="bl" rotWithShape="0">
              <a:srgbClr val="888888">
                <a:alpha val="25000"/>
              </a:srgbClr>
            </a:outerShdw>
          </a:effectLst>
        </p:spPr>
        <p:txBody>
          <a:bodyPr/>
          <a:lstStyle/>
          <a:p>
            <a:endParaRPr lang="en-GB"/>
          </a:p>
        </p:txBody>
      </p:sp>
      <p:sp>
        <p:nvSpPr>
          <p:cNvPr id="27" name="Shape 19">
            <a:extLst>
              <a:ext uri="{FF2B5EF4-FFF2-40B4-BE49-F238E27FC236}">
                <a16:creationId xmlns:a16="http://schemas.microsoft.com/office/drawing/2014/main" id="{7303D103-F40C-33B4-005D-C493E53F2890}"/>
              </a:ext>
            </a:extLst>
          </p:cNvPr>
          <p:cNvSpPr/>
          <p:nvPr/>
        </p:nvSpPr>
        <p:spPr>
          <a:xfrm>
            <a:off x="6781800" y="1673352"/>
            <a:ext cx="292608" cy="292608"/>
          </a:xfrm>
          <a:prstGeom prst="ellipse">
            <a:avLst/>
          </a:prstGeom>
          <a:solidFill>
            <a:srgbClr val="ED7D31"/>
          </a:solidFill>
          <a:ln/>
        </p:spPr>
        <p:txBody>
          <a:bodyPr/>
          <a:lstStyle/>
          <a:p>
            <a:endParaRPr lang="en-GB"/>
          </a:p>
        </p:txBody>
      </p:sp>
      <p:sp>
        <p:nvSpPr>
          <p:cNvPr id="28" name="Text 20">
            <a:extLst>
              <a:ext uri="{FF2B5EF4-FFF2-40B4-BE49-F238E27FC236}">
                <a16:creationId xmlns:a16="http://schemas.microsoft.com/office/drawing/2014/main" id="{DFF95F35-BA96-3137-D342-036AE32029E7}"/>
              </a:ext>
            </a:extLst>
          </p:cNvPr>
          <p:cNvSpPr txBox="1"/>
          <p:nvPr/>
        </p:nvSpPr>
        <p:spPr>
          <a:xfrm>
            <a:off x="6781800" y="1673352"/>
            <a:ext cx="292608" cy="292608"/>
          </a:xfrm>
          <a:prstGeom prst="rect">
            <a:avLst/>
          </a:prstGeom>
          <a:noFill/>
          <a:ln/>
        </p:spPr>
        <p:txBody>
          <a:bodyPr wrap="square" lIns="0" tIns="0" rIns="0" bIns="0" rtlCol="0" anchor="ctr"/>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indent="0" algn="ctr">
              <a:buNone/>
            </a:pPr>
            <a:r>
              <a:rPr lang="en-US" sz="1300" b="1" dirty="0">
                <a:solidFill>
                  <a:srgbClr val="FFFFFF"/>
                </a:solidFill>
                <a:latin typeface="Calibri" pitchFamily="34" charset="0"/>
                <a:ea typeface="Calibri" pitchFamily="34" charset="-122"/>
                <a:cs typeface="Calibri" pitchFamily="34" charset="-120"/>
              </a:rPr>
              <a:t>3</a:t>
            </a:r>
            <a:endParaRPr lang="en-US" sz="1300" dirty="0"/>
          </a:p>
        </p:txBody>
      </p:sp>
      <p:sp>
        <p:nvSpPr>
          <p:cNvPr id="29" name="Shape 21">
            <a:extLst>
              <a:ext uri="{FF2B5EF4-FFF2-40B4-BE49-F238E27FC236}">
                <a16:creationId xmlns:a16="http://schemas.microsoft.com/office/drawing/2014/main" id="{8F551F38-ACD5-C7CA-E330-94A2066EB5D4}"/>
              </a:ext>
            </a:extLst>
          </p:cNvPr>
          <p:cNvSpPr/>
          <p:nvPr/>
        </p:nvSpPr>
        <p:spPr>
          <a:xfrm>
            <a:off x="7101840" y="1673352"/>
            <a:ext cx="914400" cy="914400"/>
          </a:xfrm>
          <a:prstGeom prst="ellipse">
            <a:avLst/>
          </a:prstGeom>
          <a:solidFill>
            <a:srgbClr val="1F2A5E"/>
          </a:solidFill>
          <a:ln>
            <a:solidFill>
              <a:schemeClr val="accent2"/>
            </a:solidFill>
          </a:ln>
          <a:effectLst>
            <a:glow rad="139700">
              <a:schemeClr val="accent2">
                <a:satMod val="175000"/>
                <a:alpha val="40000"/>
              </a:schemeClr>
            </a:glow>
          </a:effectLst>
        </p:spPr>
        <p:txBody>
          <a:bodyPr/>
          <a:lstStyle/>
          <a:p>
            <a:endParaRPr lang="en-GB"/>
          </a:p>
        </p:txBody>
      </p:sp>
      <p:pic>
        <p:nvPicPr>
          <p:cNvPr id="30" name="Image 2">
            <a:extLst>
              <a:ext uri="{FF2B5EF4-FFF2-40B4-BE49-F238E27FC236}">
                <a16:creationId xmlns:a16="http://schemas.microsoft.com/office/drawing/2014/main" id="{5E473CFA-C551-2A03-1B08-EB5F4F3CADF5}"/>
              </a:ext>
            </a:extLst>
          </p:cNvPr>
          <p:cNvPicPr>
            <a:picLocks noChangeAspect="1"/>
          </p:cNvPicPr>
          <p:nvPr/>
        </p:nvPicPr>
        <p:blipFill>
          <a:blip r:embed="rId4"/>
          <a:stretch>
            <a:fillRect/>
          </a:stretch>
        </p:blipFill>
        <p:spPr>
          <a:xfrm>
            <a:off x="7303008" y="1874520"/>
            <a:ext cx="512064" cy="512064"/>
          </a:xfrm>
          <a:prstGeom prst="rect">
            <a:avLst/>
          </a:prstGeom>
        </p:spPr>
      </p:pic>
      <p:sp>
        <p:nvSpPr>
          <p:cNvPr id="31" name="Text 22">
            <a:extLst>
              <a:ext uri="{FF2B5EF4-FFF2-40B4-BE49-F238E27FC236}">
                <a16:creationId xmlns:a16="http://schemas.microsoft.com/office/drawing/2014/main" id="{BF808370-C2BC-071E-5398-C2397F4D3D76}"/>
              </a:ext>
            </a:extLst>
          </p:cNvPr>
          <p:cNvSpPr txBox="1"/>
          <p:nvPr/>
        </p:nvSpPr>
        <p:spPr>
          <a:xfrm>
            <a:off x="6347460" y="2743200"/>
            <a:ext cx="2423160" cy="365760"/>
          </a:xfrm>
          <a:prstGeom prst="rect">
            <a:avLst/>
          </a:prstGeom>
          <a:noFill/>
          <a:ln/>
        </p:spPr>
        <p:txBody>
          <a:bodyPr wrap="square" lIns="0" tIns="0" rIns="0" bIns="0" rtlCol="0" anchor="ctr"/>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indent="0" algn="ctr">
              <a:buNone/>
            </a:pPr>
            <a:r>
              <a:rPr lang="en-US" sz="1600" b="1" dirty="0">
                <a:solidFill>
                  <a:srgbClr val="1F2A5E"/>
                </a:solidFill>
                <a:latin typeface="Calibri" pitchFamily="34" charset="0"/>
                <a:ea typeface="Calibri" pitchFamily="34" charset="-122"/>
                <a:cs typeface="Calibri" pitchFamily="34" charset="-120"/>
              </a:rPr>
              <a:t>Processing</a:t>
            </a:r>
            <a:endParaRPr lang="en-US" sz="1600" dirty="0"/>
          </a:p>
        </p:txBody>
      </p:sp>
      <p:sp>
        <p:nvSpPr>
          <p:cNvPr id="32" name="Text 23">
            <a:extLst>
              <a:ext uri="{FF2B5EF4-FFF2-40B4-BE49-F238E27FC236}">
                <a16:creationId xmlns:a16="http://schemas.microsoft.com/office/drawing/2014/main" id="{B3194511-161E-4B1E-DDA2-9AC3C633A4F5}"/>
              </a:ext>
            </a:extLst>
          </p:cNvPr>
          <p:cNvSpPr txBox="1"/>
          <p:nvPr/>
        </p:nvSpPr>
        <p:spPr>
          <a:xfrm>
            <a:off x="6512052" y="3200400"/>
            <a:ext cx="2093976" cy="1371600"/>
          </a:xfrm>
          <a:prstGeom prst="rect">
            <a:avLst/>
          </a:prstGeom>
          <a:noFill/>
          <a:ln/>
        </p:spPr>
        <p:txBody>
          <a:bodyPr wrap="square" lIns="0" tIns="0" rIns="0" bIns="0" rtlCol="0" anchor="t"/>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52400" indent="-152400" algn="l">
              <a:lnSpc>
                <a:spcPct val="105000"/>
              </a:lnSpc>
              <a:spcAft>
                <a:spcPts val="600"/>
              </a:spcAft>
              <a:buSzPct val="100000"/>
              <a:buChar char="•"/>
            </a:pPr>
            <a:r>
              <a:rPr lang="en-US" sz="1250" dirty="0">
                <a:solidFill>
                  <a:srgbClr val="222222"/>
                </a:solidFill>
                <a:latin typeface="Calibri" pitchFamily="34" charset="0"/>
                <a:ea typeface="Calibri" pitchFamily="34" charset="-122"/>
                <a:cs typeface="Calibri" pitchFamily="34" charset="-120"/>
              </a:rPr>
              <a:t>USMN network adjustment</a:t>
            </a:r>
            <a:endParaRPr lang="en-US" sz="1250" dirty="0"/>
          </a:p>
          <a:p>
            <a:pPr marL="152400" indent="-152400" algn="l">
              <a:lnSpc>
                <a:spcPct val="105000"/>
              </a:lnSpc>
              <a:spcAft>
                <a:spcPts val="600"/>
              </a:spcAft>
              <a:buSzPct val="100000"/>
              <a:buChar char="•"/>
            </a:pPr>
            <a:r>
              <a:rPr lang="en-US" sz="1250" dirty="0" err="1">
                <a:solidFill>
                  <a:srgbClr val="222222"/>
                </a:solidFill>
                <a:latin typeface="Calibri" pitchFamily="34" charset="0"/>
                <a:ea typeface="Calibri" pitchFamily="34" charset="-122"/>
                <a:cs typeface="Calibri" pitchFamily="34" charset="-120"/>
              </a:rPr>
              <a:t>Bestfit</a:t>
            </a:r>
            <a:r>
              <a:rPr lang="en-US" sz="1250" dirty="0">
                <a:solidFill>
                  <a:srgbClr val="222222"/>
                </a:solidFill>
                <a:latin typeface="Calibri" pitchFamily="34" charset="0"/>
                <a:ea typeface="Calibri" pitchFamily="34" charset="-122"/>
                <a:cs typeface="Calibri" pitchFamily="34" charset="-120"/>
              </a:rPr>
              <a:t> to the CDB reference</a:t>
            </a:r>
            <a:endParaRPr lang="en-US" sz="1250" dirty="0"/>
          </a:p>
        </p:txBody>
      </p:sp>
      <p:sp>
        <p:nvSpPr>
          <p:cNvPr id="33" name="Shape 24">
            <a:extLst>
              <a:ext uri="{FF2B5EF4-FFF2-40B4-BE49-F238E27FC236}">
                <a16:creationId xmlns:a16="http://schemas.microsoft.com/office/drawing/2014/main" id="{85446A2A-18F9-84EA-87F0-B1EDD779A4E1}"/>
              </a:ext>
            </a:extLst>
          </p:cNvPr>
          <p:cNvSpPr/>
          <p:nvPr/>
        </p:nvSpPr>
        <p:spPr>
          <a:xfrm>
            <a:off x="8880348" y="2839212"/>
            <a:ext cx="256032" cy="402336"/>
          </a:xfrm>
          <a:prstGeom prst="chevron">
            <a:avLst/>
          </a:prstGeom>
          <a:solidFill>
            <a:srgbClr val="ED7D31"/>
          </a:solidFill>
          <a:ln/>
        </p:spPr>
        <p:txBody>
          <a:bodyPr/>
          <a:lstStyle/>
          <a:p>
            <a:endParaRPr lang="en-GB"/>
          </a:p>
        </p:txBody>
      </p:sp>
      <p:sp>
        <p:nvSpPr>
          <p:cNvPr id="34" name="Shape 25">
            <a:extLst>
              <a:ext uri="{FF2B5EF4-FFF2-40B4-BE49-F238E27FC236}">
                <a16:creationId xmlns:a16="http://schemas.microsoft.com/office/drawing/2014/main" id="{02768287-B48A-250C-3B5A-182A9412D063}"/>
              </a:ext>
            </a:extLst>
          </p:cNvPr>
          <p:cNvSpPr/>
          <p:nvPr/>
        </p:nvSpPr>
        <p:spPr>
          <a:xfrm>
            <a:off x="9154668" y="1417320"/>
            <a:ext cx="2606040" cy="3246120"/>
          </a:xfrm>
          <a:prstGeom prst="roundRect">
            <a:avLst>
              <a:gd name="adj" fmla="val 2807"/>
            </a:avLst>
          </a:prstGeom>
          <a:solidFill>
            <a:srgbClr val="F3F5FA"/>
          </a:solidFill>
          <a:ln/>
          <a:effectLst>
            <a:outerShdw blurRad="76200" dist="25400" dir="5400000" algn="bl" rotWithShape="0">
              <a:srgbClr val="888888">
                <a:alpha val="25000"/>
              </a:srgbClr>
            </a:outerShdw>
          </a:effectLst>
        </p:spPr>
        <p:txBody>
          <a:bodyPr/>
          <a:lstStyle/>
          <a:p>
            <a:endParaRPr lang="en-GB"/>
          </a:p>
        </p:txBody>
      </p:sp>
      <p:sp>
        <p:nvSpPr>
          <p:cNvPr id="35" name="Shape 26">
            <a:extLst>
              <a:ext uri="{FF2B5EF4-FFF2-40B4-BE49-F238E27FC236}">
                <a16:creationId xmlns:a16="http://schemas.microsoft.com/office/drawing/2014/main" id="{9C4FDCD2-2331-B2B8-4626-CF1400BD5560}"/>
              </a:ext>
            </a:extLst>
          </p:cNvPr>
          <p:cNvSpPr/>
          <p:nvPr/>
        </p:nvSpPr>
        <p:spPr>
          <a:xfrm>
            <a:off x="9680448" y="1673352"/>
            <a:ext cx="292608" cy="292608"/>
          </a:xfrm>
          <a:prstGeom prst="ellipse">
            <a:avLst/>
          </a:prstGeom>
          <a:solidFill>
            <a:srgbClr val="ED7D31"/>
          </a:solidFill>
          <a:ln/>
        </p:spPr>
        <p:txBody>
          <a:bodyPr/>
          <a:lstStyle/>
          <a:p>
            <a:endParaRPr lang="en-GB"/>
          </a:p>
        </p:txBody>
      </p:sp>
      <p:sp>
        <p:nvSpPr>
          <p:cNvPr id="36" name="Text 27">
            <a:extLst>
              <a:ext uri="{FF2B5EF4-FFF2-40B4-BE49-F238E27FC236}">
                <a16:creationId xmlns:a16="http://schemas.microsoft.com/office/drawing/2014/main" id="{CA470E00-CF14-D3A4-2E79-62F7EB99397D}"/>
              </a:ext>
            </a:extLst>
          </p:cNvPr>
          <p:cNvSpPr txBox="1"/>
          <p:nvPr/>
        </p:nvSpPr>
        <p:spPr>
          <a:xfrm>
            <a:off x="9680448" y="1673352"/>
            <a:ext cx="292608" cy="292608"/>
          </a:xfrm>
          <a:prstGeom prst="rect">
            <a:avLst/>
          </a:prstGeom>
          <a:noFill/>
          <a:ln/>
        </p:spPr>
        <p:txBody>
          <a:bodyPr wrap="square" lIns="0" tIns="0" rIns="0" bIns="0" rtlCol="0" anchor="ctr"/>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indent="0" algn="ctr">
              <a:buNone/>
            </a:pPr>
            <a:r>
              <a:rPr lang="en-US" sz="1300" b="1" dirty="0">
                <a:solidFill>
                  <a:srgbClr val="FFFFFF"/>
                </a:solidFill>
                <a:latin typeface="Calibri" pitchFamily="34" charset="0"/>
                <a:ea typeface="Calibri" pitchFamily="34" charset="-122"/>
                <a:cs typeface="Calibri" pitchFamily="34" charset="-120"/>
              </a:rPr>
              <a:t>4</a:t>
            </a:r>
            <a:endParaRPr lang="en-US" sz="1300" dirty="0"/>
          </a:p>
        </p:txBody>
      </p:sp>
      <p:sp>
        <p:nvSpPr>
          <p:cNvPr id="37" name="Shape 28">
            <a:extLst>
              <a:ext uri="{FF2B5EF4-FFF2-40B4-BE49-F238E27FC236}">
                <a16:creationId xmlns:a16="http://schemas.microsoft.com/office/drawing/2014/main" id="{CAE17C0F-E385-DE41-704C-7F7515082E3F}"/>
              </a:ext>
            </a:extLst>
          </p:cNvPr>
          <p:cNvSpPr/>
          <p:nvPr/>
        </p:nvSpPr>
        <p:spPr>
          <a:xfrm>
            <a:off x="10000488" y="1673352"/>
            <a:ext cx="914400" cy="914400"/>
          </a:xfrm>
          <a:prstGeom prst="ellipse">
            <a:avLst/>
          </a:prstGeom>
          <a:solidFill>
            <a:srgbClr val="1F2A5E"/>
          </a:solidFill>
          <a:ln>
            <a:solidFill>
              <a:schemeClr val="accent2"/>
            </a:solidFill>
          </a:ln>
          <a:effectLst>
            <a:glow rad="139700">
              <a:schemeClr val="accent2">
                <a:satMod val="175000"/>
                <a:alpha val="40000"/>
              </a:schemeClr>
            </a:glow>
          </a:effectLst>
        </p:spPr>
        <p:txBody>
          <a:bodyPr/>
          <a:lstStyle/>
          <a:p>
            <a:endParaRPr lang="en-GB"/>
          </a:p>
        </p:txBody>
      </p:sp>
      <p:pic>
        <p:nvPicPr>
          <p:cNvPr id="38" name="Image 3">
            <a:extLst>
              <a:ext uri="{FF2B5EF4-FFF2-40B4-BE49-F238E27FC236}">
                <a16:creationId xmlns:a16="http://schemas.microsoft.com/office/drawing/2014/main" id="{7F2864B5-8F15-E438-F85F-2B7F4078EB6B}"/>
              </a:ext>
            </a:extLst>
          </p:cNvPr>
          <p:cNvPicPr>
            <a:picLocks noChangeAspect="1"/>
          </p:cNvPicPr>
          <p:nvPr/>
        </p:nvPicPr>
        <p:blipFill>
          <a:blip r:embed="rId5"/>
          <a:stretch>
            <a:fillRect/>
          </a:stretch>
        </p:blipFill>
        <p:spPr>
          <a:xfrm>
            <a:off x="10201656" y="1874520"/>
            <a:ext cx="512064" cy="512064"/>
          </a:xfrm>
          <a:prstGeom prst="rect">
            <a:avLst/>
          </a:prstGeom>
        </p:spPr>
      </p:pic>
      <p:sp>
        <p:nvSpPr>
          <p:cNvPr id="39" name="Text 29">
            <a:extLst>
              <a:ext uri="{FF2B5EF4-FFF2-40B4-BE49-F238E27FC236}">
                <a16:creationId xmlns:a16="http://schemas.microsoft.com/office/drawing/2014/main" id="{1EC83ADA-560A-CA41-9917-D56239BE0912}"/>
              </a:ext>
            </a:extLst>
          </p:cNvPr>
          <p:cNvSpPr txBox="1"/>
          <p:nvPr/>
        </p:nvSpPr>
        <p:spPr>
          <a:xfrm>
            <a:off x="9246108" y="2743200"/>
            <a:ext cx="2423160" cy="365760"/>
          </a:xfrm>
          <a:prstGeom prst="rect">
            <a:avLst/>
          </a:prstGeom>
          <a:noFill/>
          <a:ln/>
        </p:spPr>
        <p:txBody>
          <a:bodyPr wrap="square" lIns="0" tIns="0" rIns="0" bIns="0" rtlCol="0" anchor="ctr"/>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indent="0" algn="ctr">
              <a:buNone/>
            </a:pPr>
            <a:r>
              <a:rPr lang="en-US" sz="1600" b="1" dirty="0">
                <a:solidFill>
                  <a:srgbClr val="1F2A5E"/>
                </a:solidFill>
                <a:latin typeface="Calibri" pitchFamily="34" charset="0"/>
                <a:ea typeface="Calibri" pitchFamily="34" charset="-122"/>
                <a:cs typeface="Calibri" pitchFamily="34" charset="-120"/>
              </a:rPr>
              <a:t>Quality control</a:t>
            </a:r>
            <a:endParaRPr lang="en-US" sz="1600" dirty="0"/>
          </a:p>
        </p:txBody>
      </p:sp>
      <p:sp>
        <p:nvSpPr>
          <p:cNvPr id="40" name="Text 30">
            <a:extLst>
              <a:ext uri="{FF2B5EF4-FFF2-40B4-BE49-F238E27FC236}">
                <a16:creationId xmlns:a16="http://schemas.microsoft.com/office/drawing/2014/main" id="{0F8B97A2-4AD6-F004-429F-E7B8F02DBDF6}"/>
              </a:ext>
            </a:extLst>
          </p:cNvPr>
          <p:cNvSpPr txBox="1"/>
          <p:nvPr/>
        </p:nvSpPr>
        <p:spPr>
          <a:xfrm>
            <a:off x="9410700" y="3200400"/>
            <a:ext cx="2093976" cy="1371600"/>
          </a:xfrm>
          <a:prstGeom prst="rect">
            <a:avLst/>
          </a:prstGeom>
          <a:noFill/>
          <a:ln/>
        </p:spPr>
        <p:txBody>
          <a:bodyPr wrap="square" lIns="0" tIns="0" rIns="0" bIns="0" rtlCol="0" anchor="t"/>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52400" indent="-152400" algn="l">
              <a:lnSpc>
                <a:spcPct val="105000"/>
              </a:lnSpc>
              <a:spcAft>
                <a:spcPts val="600"/>
              </a:spcAft>
              <a:buSzPct val="100000"/>
              <a:buChar char="•"/>
            </a:pPr>
            <a:r>
              <a:rPr lang="en-US" sz="1250" dirty="0">
                <a:solidFill>
                  <a:srgbClr val="222222"/>
                </a:solidFill>
                <a:latin typeface="Calibri" pitchFamily="34" charset="0"/>
                <a:ea typeface="Calibri" pitchFamily="34" charset="-122"/>
                <a:cs typeface="Calibri" pitchFamily="34" charset="-120"/>
              </a:rPr>
              <a:t>Validate results</a:t>
            </a:r>
            <a:endParaRPr lang="en-US" sz="1250" dirty="0"/>
          </a:p>
          <a:p>
            <a:pPr marL="152400" indent="-152400" algn="l">
              <a:lnSpc>
                <a:spcPct val="105000"/>
              </a:lnSpc>
              <a:spcAft>
                <a:spcPts val="600"/>
              </a:spcAft>
              <a:buSzPct val="100000"/>
              <a:buChar char="•"/>
            </a:pPr>
            <a:r>
              <a:rPr lang="en-US" sz="1250" dirty="0">
                <a:solidFill>
                  <a:srgbClr val="222222"/>
                </a:solidFill>
                <a:latin typeface="Calibri" pitchFamily="34" charset="0"/>
                <a:ea typeface="Calibri" pitchFamily="34" charset="-122"/>
                <a:cs typeface="Calibri" pitchFamily="34" charset="-120"/>
              </a:rPr>
              <a:t>Analysis </a:t>
            </a:r>
            <a:endParaRPr lang="en-US" sz="1250" dirty="0"/>
          </a:p>
        </p:txBody>
      </p:sp>
      <p:sp>
        <p:nvSpPr>
          <p:cNvPr id="41" name="Text 31">
            <a:extLst>
              <a:ext uri="{FF2B5EF4-FFF2-40B4-BE49-F238E27FC236}">
                <a16:creationId xmlns:a16="http://schemas.microsoft.com/office/drawing/2014/main" id="{C32F655B-95D6-2649-CFDE-221D50E5FCF7}"/>
              </a:ext>
            </a:extLst>
          </p:cNvPr>
          <p:cNvSpPr txBox="1"/>
          <p:nvPr/>
        </p:nvSpPr>
        <p:spPr>
          <a:xfrm>
            <a:off x="504444" y="4983480"/>
            <a:ext cx="2743200" cy="292608"/>
          </a:xfrm>
          <a:prstGeom prst="rect">
            <a:avLst/>
          </a:prstGeom>
          <a:noFill/>
          <a:ln/>
        </p:spPr>
        <p:txBody>
          <a:bodyPr wrap="square" lIns="0" tIns="0" rIns="0" bIns="0" rtlCol="0" anchor="ctr"/>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indent="0">
              <a:buNone/>
            </a:pPr>
            <a:r>
              <a:rPr lang="en-US" sz="1300" b="1" kern="0" spc="200" dirty="0">
                <a:solidFill>
                  <a:srgbClr val="ED7D31"/>
                </a:solidFill>
                <a:latin typeface="Calibri" pitchFamily="34" charset="0"/>
                <a:ea typeface="Calibri" pitchFamily="34" charset="-122"/>
                <a:cs typeface="Calibri" pitchFamily="34" charset="-120"/>
              </a:rPr>
              <a:t>OUTPUT</a:t>
            </a:r>
            <a:endParaRPr lang="en-US" sz="1300" dirty="0"/>
          </a:p>
        </p:txBody>
      </p:sp>
      <p:sp>
        <p:nvSpPr>
          <p:cNvPr id="42" name="Text 32">
            <a:extLst>
              <a:ext uri="{FF2B5EF4-FFF2-40B4-BE49-F238E27FC236}">
                <a16:creationId xmlns:a16="http://schemas.microsoft.com/office/drawing/2014/main" id="{39480206-D2B2-3880-FFEB-CA7435C039DE}"/>
              </a:ext>
            </a:extLst>
          </p:cNvPr>
          <p:cNvSpPr txBox="1"/>
          <p:nvPr/>
        </p:nvSpPr>
        <p:spPr>
          <a:xfrm>
            <a:off x="504444" y="5257800"/>
            <a:ext cx="11155680" cy="274320"/>
          </a:xfrm>
          <a:prstGeom prst="rect">
            <a:avLst/>
          </a:prstGeom>
          <a:noFill/>
          <a:ln/>
        </p:spPr>
        <p:txBody>
          <a:bodyPr wrap="square" lIns="0" tIns="0" rIns="0" bIns="0" rtlCol="0" anchor="ctr"/>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indent="0">
              <a:buNone/>
            </a:pPr>
            <a:r>
              <a:rPr lang="en-US" sz="1250" i="1" dirty="0">
                <a:solidFill>
                  <a:srgbClr val="5B6270"/>
                </a:solidFill>
                <a:latin typeface="Calibri" pitchFamily="34" charset="0"/>
                <a:ea typeface="Calibri" pitchFamily="34" charset="-122"/>
                <a:cs typeface="Calibri" pitchFamily="34" charset="-120"/>
              </a:rPr>
              <a:t>Not simply a list of measured coordinates — the campaign produces:</a:t>
            </a:r>
            <a:endParaRPr lang="en-US" sz="1250" dirty="0"/>
          </a:p>
        </p:txBody>
      </p:sp>
      <p:sp>
        <p:nvSpPr>
          <p:cNvPr id="43" name="Shape 33">
            <a:extLst>
              <a:ext uri="{FF2B5EF4-FFF2-40B4-BE49-F238E27FC236}">
                <a16:creationId xmlns:a16="http://schemas.microsoft.com/office/drawing/2014/main" id="{739A3AA8-CBF6-4829-34C4-0500FA7698E7}"/>
              </a:ext>
            </a:extLst>
          </p:cNvPr>
          <p:cNvSpPr/>
          <p:nvPr/>
        </p:nvSpPr>
        <p:spPr>
          <a:xfrm>
            <a:off x="504444" y="5605272"/>
            <a:ext cx="5440680" cy="868680"/>
          </a:xfrm>
          <a:prstGeom prst="roundRect">
            <a:avLst>
              <a:gd name="adj" fmla="val 7368"/>
            </a:avLst>
          </a:prstGeom>
          <a:solidFill>
            <a:srgbClr val="1F2A5E"/>
          </a:solidFill>
          <a:ln/>
        </p:spPr>
        <p:txBody>
          <a:bodyPr/>
          <a:lstStyle/>
          <a:p>
            <a:endParaRPr lang="en-GB"/>
          </a:p>
        </p:txBody>
      </p:sp>
      <p:sp>
        <p:nvSpPr>
          <p:cNvPr id="44" name="Shape 34">
            <a:extLst>
              <a:ext uri="{FF2B5EF4-FFF2-40B4-BE49-F238E27FC236}">
                <a16:creationId xmlns:a16="http://schemas.microsoft.com/office/drawing/2014/main" id="{5609A4A0-1074-E55A-571E-01AC2F6DFDFA}"/>
              </a:ext>
            </a:extLst>
          </p:cNvPr>
          <p:cNvSpPr/>
          <p:nvPr/>
        </p:nvSpPr>
        <p:spPr>
          <a:xfrm>
            <a:off x="687324" y="5783580"/>
            <a:ext cx="512064" cy="512064"/>
          </a:xfrm>
          <a:prstGeom prst="ellipse">
            <a:avLst/>
          </a:prstGeom>
          <a:solidFill>
            <a:srgbClr val="FFFFFF"/>
          </a:solidFill>
          <a:ln/>
        </p:spPr>
        <p:txBody>
          <a:bodyPr/>
          <a:lstStyle/>
          <a:p>
            <a:endParaRPr lang="en-GB"/>
          </a:p>
        </p:txBody>
      </p:sp>
      <p:pic>
        <p:nvPicPr>
          <p:cNvPr id="45" name="Image 4">
            <a:extLst>
              <a:ext uri="{FF2B5EF4-FFF2-40B4-BE49-F238E27FC236}">
                <a16:creationId xmlns:a16="http://schemas.microsoft.com/office/drawing/2014/main" id="{6360DE80-54C9-E4EA-A81A-C0A2CC900F0D}"/>
              </a:ext>
            </a:extLst>
          </p:cNvPr>
          <p:cNvPicPr>
            <a:picLocks noChangeAspect="1"/>
          </p:cNvPicPr>
          <p:nvPr/>
        </p:nvPicPr>
        <p:blipFill>
          <a:blip r:embed="rId6"/>
          <a:stretch>
            <a:fillRect/>
          </a:stretch>
        </p:blipFill>
        <p:spPr>
          <a:xfrm>
            <a:off x="797052" y="5893308"/>
            <a:ext cx="292608" cy="292608"/>
          </a:xfrm>
          <a:prstGeom prst="rect">
            <a:avLst/>
          </a:prstGeom>
        </p:spPr>
      </p:pic>
      <p:sp>
        <p:nvSpPr>
          <p:cNvPr id="46" name="Text 35">
            <a:extLst>
              <a:ext uri="{FF2B5EF4-FFF2-40B4-BE49-F238E27FC236}">
                <a16:creationId xmlns:a16="http://schemas.microsoft.com/office/drawing/2014/main" id="{9981C2B6-EC83-9115-0813-2E520B789671}"/>
              </a:ext>
            </a:extLst>
          </p:cNvPr>
          <p:cNvSpPr txBox="1"/>
          <p:nvPr/>
        </p:nvSpPr>
        <p:spPr>
          <a:xfrm>
            <a:off x="1373124" y="5605272"/>
            <a:ext cx="4434840" cy="868680"/>
          </a:xfrm>
          <a:prstGeom prst="rect">
            <a:avLst/>
          </a:prstGeom>
          <a:noFill/>
          <a:ln/>
        </p:spPr>
        <p:txBody>
          <a:bodyPr wrap="square" lIns="0" tIns="0" rIns="0" bIns="0" rtlCol="0" anchor="ctr"/>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indent="0">
              <a:buNone/>
            </a:pPr>
            <a:r>
              <a:rPr lang="en-US" sz="1400" b="1" dirty="0">
                <a:solidFill>
                  <a:srgbClr val="FFFFFF"/>
                </a:solidFill>
                <a:latin typeface="Calibri" pitchFamily="34" charset="0"/>
                <a:ea typeface="Calibri" pitchFamily="34" charset="-122"/>
                <a:cs typeface="Calibri" pitchFamily="34" charset="-120"/>
              </a:rPr>
              <a:t>An updated local reference network</a:t>
            </a:r>
            <a:endParaRPr lang="en-US" sz="1400" dirty="0"/>
          </a:p>
        </p:txBody>
      </p:sp>
      <p:sp>
        <p:nvSpPr>
          <p:cNvPr id="47" name="Shape 36">
            <a:extLst>
              <a:ext uri="{FF2B5EF4-FFF2-40B4-BE49-F238E27FC236}">
                <a16:creationId xmlns:a16="http://schemas.microsoft.com/office/drawing/2014/main" id="{EFAA1D28-CC69-7EAA-58B2-C9084AEEBE7A}"/>
              </a:ext>
            </a:extLst>
          </p:cNvPr>
          <p:cNvSpPr/>
          <p:nvPr/>
        </p:nvSpPr>
        <p:spPr>
          <a:xfrm>
            <a:off x="6310884" y="5605272"/>
            <a:ext cx="5440680" cy="868680"/>
          </a:xfrm>
          <a:prstGeom prst="roundRect">
            <a:avLst>
              <a:gd name="adj" fmla="val 7368"/>
            </a:avLst>
          </a:prstGeom>
          <a:solidFill>
            <a:srgbClr val="5BA85A"/>
          </a:solidFill>
          <a:ln/>
        </p:spPr>
        <p:txBody>
          <a:bodyPr/>
          <a:lstStyle/>
          <a:p>
            <a:endParaRPr lang="en-GB"/>
          </a:p>
        </p:txBody>
      </p:sp>
      <p:sp>
        <p:nvSpPr>
          <p:cNvPr id="48" name="Shape 37">
            <a:extLst>
              <a:ext uri="{FF2B5EF4-FFF2-40B4-BE49-F238E27FC236}">
                <a16:creationId xmlns:a16="http://schemas.microsoft.com/office/drawing/2014/main" id="{C980031B-04FB-6449-7C94-C3B17E79ACDD}"/>
              </a:ext>
            </a:extLst>
          </p:cNvPr>
          <p:cNvSpPr/>
          <p:nvPr/>
        </p:nvSpPr>
        <p:spPr>
          <a:xfrm>
            <a:off x="6493764" y="5783580"/>
            <a:ext cx="512064" cy="512064"/>
          </a:xfrm>
          <a:prstGeom prst="ellipse">
            <a:avLst/>
          </a:prstGeom>
          <a:solidFill>
            <a:srgbClr val="FFFFFF"/>
          </a:solidFill>
          <a:ln/>
        </p:spPr>
        <p:txBody>
          <a:bodyPr/>
          <a:lstStyle/>
          <a:p>
            <a:endParaRPr lang="en-GB"/>
          </a:p>
        </p:txBody>
      </p:sp>
      <p:pic>
        <p:nvPicPr>
          <p:cNvPr id="49" name="Image 5">
            <a:extLst>
              <a:ext uri="{FF2B5EF4-FFF2-40B4-BE49-F238E27FC236}">
                <a16:creationId xmlns:a16="http://schemas.microsoft.com/office/drawing/2014/main" id="{3005C5B5-C0EB-98DF-DCF8-BFA73CBDE7A2}"/>
              </a:ext>
            </a:extLst>
          </p:cNvPr>
          <p:cNvPicPr>
            <a:picLocks noChangeAspect="1"/>
          </p:cNvPicPr>
          <p:nvPr/>
        </p:nvPicPr>
        <p:blipFill>
          <a:blip r:embed="rId7"/>
          <a:stretch>
            <a:fillRect/>
          </a:stretch>
        </p:blipFill>
        <p:spPr>
          <a:xfrm>
            <a:off x="6603492" y="5893308"/>
            <a:ext cx="292608" cy="292608"/>
          </a:xfrm>
          <a:prstGeom prst="rect">
            <a:avLst/>
          </a:prstGeom>
        </p:spPr>
      </p:pic>
      <p:sp>
        <p:nvSpPr>
          <p:cNvPr id="50" name="Text 38">
            <a:extLst>
              <a:ext uri="{FF2B5EF4-FFF2-40B4-BE49-F238E27FC236}">
                <a16:creationId xmlns:a16="http://schemas.microsoft.com/office/drawing/2014/main" id="{3E7C98A7-99C3-F6E0-E571-B5E620E19637}"/>
              </a:ext>
            </a:extLst>
          </p:cNvPr>
          <p:cNvSpPr txBox="1"/>
          <p:nvPr/>
        </p:nvSpPr>
        <p:spPr>
          <a:xfrm>
            <a:off x="7179564" y="5605272"/>
            <a:ext cx="4434840" cy="868680"/>
          </a:xfrm>
          <a:prstGeom prst="rect">
            <a:avLst/>
          </a:prstGeom>
          <a:noFill/>
          <a:ln/>
        </p:spPr>
        <p:txBody>
          <a:bodyPr wrap="square" lIns="0" tIns="0" rIns="0" bIns="0" rtlCol="0" anchor="ctr"/>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indent="0">
              <a:buNone/>
            </a:pPr>
            <a:r>
              <a:rPr lang="en-US" sz="1400" b="1" dirty="0">
                <a:solidFill>
                  <a:srgbClr val="FFFFFF"/>
                </a:solidFill>
                <a:latin typeface="Calibri" pitchFamily="34" charset="0"/>
                <a:ea typeface="Calibri" pitchFamily="34" charset="-122"/>
                <a:cs typeface="Calibri" pitchFamily="34" charset="-120"/>
              </a:rPr>
              <a:t>A complete set of beamline measurements,</a:t>
            </a:r>
            <a:endParaRPr lang="en-US" sz="1400" dirty="0"/>
          </a:p>
          <a:p>
            <a:pPr marL="0" indent="0">
              <a:buNone/>
            </a:pPr>
            <a:r>
              <a:rPr lang="en-US" sz="1400" b="1" dirty="0">
                <a:solidFill>
                  <a:srgbClr val="FFFFFF"/>
                </a:solidFill>
                <a:latin typeface="Calibri" pitchFamily="34" charset="0"/>
                <a:ea typeface="Calibri" pitchFamily="34" charset="-122"/>
                <a:cs typeface="Calibri" pitchFamily="34" charset="-120"/>
              </a:rPr>
              <a:t>associated with a defined measurement epoch</a:t>
            </a:r>
            <a:endParaRPr lang="en-US" sz="1400" dirty="0"/>
          </a:p>
        </p:txBody>
      </p:sp>
      <p:sp>
        <p:nvSpPr>
          <p:cNvPr id="51" name="Text 39">
            <a:extLst>
              <a:ext uri="{FF2B5EF4-FFF2-40B4-BE49-F238E27FC236}">
                <a16:creationId xmlns:a16="http://schemas.microsoft.com/office/drawing/2014/main" id="{8687B1CA-138F-83CD-A2B3-CF46AB0C6829}"/>
              </a:ext>
            </a:extLst>
          </p:cNvPr>
          <p:cNvSpPr txBox="1"/>
          <p:nvPr/>
        </p:nvSpPr>
        <p:spPr>
          <a:xfrm>
            <a:off x="8871204" y="6419088"/>
            <a:ext cx="2743200" cy="274320"/>
          </a:xfrm>
          <a:prstGeom prst="rect">
            <a:avLst/>
          </a:prstGeom>
          <a:noFill/>
          <a:ln/>
        </p:spPr>
        <p:txBody>
          <a:bodyPr wrap="square" lIns="0" tIns="0" rIns="0" bIns="0" rtlCol="0" anchor="ctr"/>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indent="0" algn="r">
              <a:buNone/>
            </a:pPr>
            <a:r>
              <a:rPr lang="en-US" sz="900" dirty="0">
                <a:solidFill>
                  <a:srgbClr val="9AA0AE"/>
                </a:solidFill>
                <a:latin typeface="Calibri" pitchFamily="34" charset="0"/>
                <a:ea typeface="Calibri" pitchFamily="34" charset="-122"/>
                <a:cs typeface="Calibri" pitchFamily="34" charset="-120"/>
              </a:rPr>
              <a:t>The European Synchrotron</a:t>
            </a:r>
            <a:endParaRPr lang="en-US" sz="900" dirty="0"/>
          </a:p>
        </p:txBody>
      </p:sp>
      <p:sp>
        <p:nvSpPr>
          <p:cNvPr id="53" name="TextBox 52">
            <a:extLst>
              <a:ext uri="{FF2B5EF4-FFF2-40B4-BE49-F238E27FC236}">
                <a16:creationId xmlns:a16="http://schemas.microsoft.com/office/drawing/2014/main" id="{13E2E613-135A-D8CE-1617-83098E20852F}"/>
              </a:ext>
            </a:extLst>
          </p:cNvPr>
          <p:cNvSpPr txBox="1"/>
          <p:nvPr/>
        </p:nvSpPr>
        <p:spPr>
          <a:xfrm>
            <a:off x="1005840" y="175666"/>
            <a:ext cx="6096000" cy="369332"/>
          </a:xfrm>
          <a:prstGeom prst="rect">
            <a:avLst/>
          </a:prstGeom>
          <a:noFill/>
        </p:spPr>
        <p:txBody>
          <a:bodyPr wrap="square">
            <a:spAutoFit/>
          </a:bodyPr>
          <a:lstStyle/>
          <a:p>
            <a:pPr marL="0" indent="0">
              <a:buNone/>
            </a:pPr>
            <a:r>
              <a:rPr lang="en-US" b="1" cap="all" spc="-1" dirty="0">
                <a:solidFill>
                  <a:schemeClr val="lt1"/>
                </a:solidFill>
                <a:latin typeface="Arial"/>
              </a:rPr>
              <a:t>METHODOLOGY: THE MEASUREMENT SEQUENCE</a:t>
            </a:r>
          </a:p>
        </p:txBody>
      </p:sp>
      <p:pic>
        <p:nvPicPr>
          <p:cNvPr id="54" name="Picture 53">
            <a:extLst>
              <a:ext uri="{FF2B5EF4-FFF2-40B4-BE49-F238E27FC236}">
                <a16:creationId xmlns:a16="http://schemas.microsoft.com/office/drawing/2014/main" id="{CCF5F232-4641-11FF-0E43-DBBFD6BEA447}"/>
              </a:ext>
            </a:extLst>
          </p:cNvPr>
          <p:cNvPicPr>
            <a:picLocks noChangeAspect="1"/>
          </p:cNvPicPr>
          <p:nvPr/>
        </p:nvPicPr>
        <p:blipFill>
          <a:blip r:embed="rId8"/>
          <a:stretch>
            <a:fillRect/>
          </a:stretch>
        </p:blipFill>
        <p:spPr>
          <a:xfrm>
            <a:off x="882120" y="723306"/>
            <a:ext cx="2673647" cy="1897765"/>
          </a:xfrm>
          <a:prstGeom prst="rect">
            <a:avLst/>
          </a:prstGeom>
        </p:spPr>
      </p:pic>
      <p:pic>
        <p:nvPicPr>
          <p:cNvPr id="55" name="Picture 54">
            <a:extLst>
              <a:ext uri="{FF2B5EF4-FFF2-40B4-BE49-F238E27FC236}">
                <a16:creationId xmlns:a16="http://schemas.microsoft.com/office/drawing/2014/main" id="{64590373-B6E8-C512-049D-0948029107A5}"/>
              </a:ext>
            </a:extLst>
          </p:cNvPr>
          <p:cNvPicPr>
            <a:picLocks noChangeAspect="1"/>
          </p:cNvPicPr>
          <p:nvPr/>
        </p:nvPicPr>
        <p:blipFill>
          <a:blip r:embed="rId9"/>
          <a:stretch>
            <a:fillRect/>
          </a:stretch>
        </p:blipFill>
        <p:spPr>
          <a:xfrm>
            <a:off x="632585" y="2690045"/>
            <a:ext cx="3172716" cy="1719464"/>
          </a:xfrm>
          <a:prstGeom prst="rect">
            <a:avLst/>
          </a:prstGeom>
        </p:spPr>
      </p:pic>
      <p:pic>
        <p:nvPicPr>
          <p:cNvPr id="56" name="Picture 55">
            <a:extLst>
              <a:ext uri="{FF2B5EF4-FFF2-40B4-BE49-F238E27FC236}">
                <a16:creationId xmlns:a16="http://schemas.microsoft.com/office/drawing/2014/main" id="{E7962478-E8CE-3F33-9338-70E58B9EA606}"/>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395624" y="3963909"/>
            <a:ext cx="3832763" cy="1801398"/>
          </a:xfrm>
          <a:prstGeom prst="rect">
            <a:avLst/>
          </a:prstGeom>
        </p:spPr>
      </p:pic>
      <p:sp>
        <p:nvSpPr>
          <p:cNvPr id="52" name="PlaceHolder 1">
            <a:extLst>
              <a:ext uri="{FF2B5EF4-FFF2-40B4-BE49-F238E27FC236}">
                <a16:creationId xmlns:a16="http://schemas.microsoft.com/office/drawing/2014/main" id="{A332BD03-FFBB-4BF9-B398-494617C81CFC}"/>
              </a:ext>
            </a:extLst>
          </p:cNvPr>
          <p:cNvSpPr txBox="1">
            <a:spLocks/>
          </p:cNvSpPr>
          <p:nvPr/>
        </p:nvSpPr>
        <p:spPr>
          <a:xfrm>
            <a:off x="959400" y="6483240"/>
            <a:ext cx="8148240" cy="200520"/>
          </a:xfrm>
          <a:prstGeom prst="rect">
            <a:avLst/>
          </a:prstGeom>
          <a:noFill/>
          <a:ln w="0">
            <a:noFill/>
          </a:ln>
        </p:spPr>
        <p:txBody>
          <a:bodyPr lIns="0" tIns="0" rIns="0" bIns="0" anchor="b">
            <a:noAutofit/>
          </a:bodyPr>
          <a:lstStyle>
            <a:defPPr>
              <a:defRPr lang="fr-FR"/>
            </a:defPPr>
            <a:lvl1pPr marL="0" indent="0" algn="l" defTabSz="914400" rtl="0" eaLnBrk="1" latinLnBrk="0" hangingPunct="1">
              <a:lnSpc>
                <a:spcPct val="100000"/>
              </a:lnSpc>
              <a:buNone/>
              <a:tabLst>
                <a:tab pos="0" algn="l"/>
              </a:tabLst>
              <a:defRPr lang="en-US" sz="800" b="1" strike="noStrike" kern="1200" spc="-1">
                <a:solidFill>
                  <a:schemeClr val="dk2"/>
                </a:solidFill>
                <a:latin typeface="Arial"/>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s-ES"/>
              <a:t>IWAA2026| 2026/10/07 | Cristina Gonzalez Torres</a:t>
            </a:r>
            <a:endParaRPr lang="es-ES" b="0" dirty="0">
              <a:solidFill>
                <a:srgbClr val="000000"/>
              </a:solidFill>
              <a:latin typeface="Times New Roman"/>
            </a:endParaRPr>
          </a:p>
        </p:txBody>
      </p:sp>
    </p:spTree>
    <p:extLst>
      <p:ext uri="{BB962C8B-B14F-4D97-AF65-F5344CB8AC3E}">
        <p14:creationId xmlns:p14="http://schemas.microsoft.com/office/powerpoint/2010/main" val="20663206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mph" presetSubtype="0" fill="hold" grpId="0" nodeType="clickEffect">
                                  <p:stCondLst>
                                    <p:cond delay="0"/>
                                  </p:stCondLst>
                                  <p:childTnLst>
                                    <p:animEffect transition="out" filter="fade">
                                      <p:cBhvr>
                                        <p:cTn id="6" dur="500" tmFilter="0, 0; .2, .5; .8, .5; 1, 0"/>
                                        <p:tgtEl>
                                          <p:spTgt spid="13"/>
                                        </p:tgtEl>
                                      </p:cBhvr>
                                    </p:animEffect>
                                    <p:animScale>
                                      <p:cBhvr>
                                        <p:cTn id="7" dur="250" autoRev="1" fill="hold"/>
                                        <p:tgtEl>
                                          <p:spTgt spid="13"/>
                                        </p:tgtEl>
                                      </p:cBhvr>
                                      <p:by x="105000" y="105000"/>
                                    </p:animScale>
                                  </p:childTnLst>
                                </p:cTn>
                              </p:par>
                            </p:childTnLst>
                          </p:cTn>
                        </p:par>
                        <p:par>
                          <p:cTn id="8" fill="hold">
                            <p:stCondLst>
                              <p:cond delay="500"/>
                            </p:stCondLst>
                            <p:childTnLst>
                              <p:par>
                                <p:cTn id="9" presetID="6" presetClass="entr" presetSubtype="16" fill="hold" nodeType="afterEffect">
                                  <p:stCondLst>
                                    <p:cond delay="0"/>
                                  </p:stCondLst>
                                  <p:childTnLst>
                                    <p:set>
                                      <p:cBhvr>
                                        <p:cTn id="10" dur="1" fill="hold">
                                          <p:stCondLst>
                                            <p:cond delay="0"/>
                                          </p:stCondLst>
                                        </p:cTn>
                                        <p:tgtEl>
                                          <p:spTgt spid="54"/>
                                        </p:tgtEl>
                                        <p:attrNameLst>
                                          <p:attrName>style.visibility</p:attrName>
                                        </p:attrNameLst>
                                      </p:cBhvr>
                                      <p:to>
                                        <p:strVal val="visible"/>
                                      </p:to>
                                    </p:set>
                                    <p:animEffect transition="in" filter="circle(in)">
                                      <p:cBhvr>
                                        <p:cTn id="11" dur="2000"/>
                                        <p:tgtEl>
                                          <p:spTgt spid="54"/>
                                        </p:tgtEl>
                                      </p:cBhvr>
                                    </p:animEffect>
                                  </p:childTnLst>
                                </p:cTn>
                              </p:par>
                              <p:par>
                                <p:cTn id="12" presetID="6" presetClass="entr" presetSubtype="16" fill="hold" nodeType="withEffect">
                                  <p:stCondLst>
                                    <p:cond delay="0"/>
                                  </p:stCondLst>
                                  <p:childTnLst>
                                    <p:set>
                                      <p:cBhvr>
                                        <p:cTn id="13" dur="1" fill="hold">
                                          <p:stCondLst>
                                            <p:cond delay="0"/>
                                          </p:stCondLst>
                                        </p:cTn>
                                        <p:tgtEl>
                                          <p:spTgt spid="55"/>
                                        </p:tgtEl>
                                        <p:attrNameLst>
                                          <p:attrName>style.visibility</p:attrName>
                                        </p:attrNameLst>
                                      </p:cBhvr>
                                      <p:to>
                                        <p:strVal val="visible"/>
                                      </p:to>
                                    </p:set>
                                    <p:animEffect transition="in" filter="circle(in)">
                                      <p:cBhvr>
                                        <p:cTn id="14" dur="2000"/>
                                        <p:tgtEl>
                                          <p:spTgt spid="55"/>
                                        </p:tgtEl>
                                      </p:cBhvr>
                                    </p:animEffect>
                                  </p:childTnLst>
                                </p:cTn>
                              </p:par>
                              <p:par>
                                <p:cTn id="15" presetID="6" presetClass="entr" presetSubtype="16" fill="hold" nodeType="withEffect">
                                  <p:stCondLst>
                                    <p:cond delay="0"/>
                                  </p:stCondLst>
                                  <p:childTnLst>
                                    <p:set>
                                      <p:cBhvr>
                                        <p:cTn id="16" dur="1" fill="hold">
                                          <p:stCondLst>
                                            <p:cond delay="0"/>
                                          </p:stCondLst>
                                        </p:cTn>
                                        <p:tgtEl>
                                          <p:spTgt spid="56"/>
                                        </p:tgtEl>
                                        <p:attrNameLst>
                                          <p:attrName>style.visibility</p:attrName>
                                        </p:attrNameLst>
                                      </p:cBhvr>
                                      <p:to>
                                        <p:strVal val="visible"/>
                                      </p:to>
                                    </p:set>
                                    <p:animEffect transition="in" filter="circle(in)">
                                      <p:cBhvr>
                                        <p:cTn id="17" dur="2000"/>
                                        <p:tgtEl>
                                          <p:spTgt spid="56"/>
                                        </p:tgtEl>
                                      </p:cBhvr>
                                    </p:animEffect>
                                  </p:childTnLst>
                                </p:cTn>
                              </p:par>
                            </p:childTnLst>
                          </p:cTn>
                        </p:par>
                      </p:childTnLst>
                    </p:cTn>
                  </p:par>
                  <p:par>
                    <p:cTn id="18" fill="hold">
                      <p:stCondLst>
                        <p:cond delay="indefinite"/>
                      </p:stCondLst>
                      <p:childTnLst>
                        <p:par>
                          <p:cTn id="19" fill="hold">
                            <p:stCondLst>
                              <p:cond delay="0"/>
                            </p:stCondLst>
                            <p:childTnLst>
                              <p:par>
                                <p:cTn id="20" presetID="6" presetClass="exit" presetSubtype="32" fill="hold" nodeType="clickEffect">
                                  <p:stCondLst>
                                    <p:cond delay="0"/>
                                  </p:stCondLst>
                                  <p:childTnLst>
                                    <p:animEffect transition="out" filter="circle(out)">
                                      <p:cBhvr>
                                        <p:cTn id="21" dur="2000"/>
                                        <p:tgtEl>
                                          <p:spTgt spid="54"/>
                                        </p:tgtEl>
                                      </p:cBhvr>
                                    </p:animEffect>
                                    <p:set>
                                      <p:cBhvr>
                                        <p:cTn id="22" dur="1" fill="hold">
                                          <p:stCondLst>
                                            <p:cond delay="1999"/>
                                          </p:stCondLst>
                                        </p:cTn>
                                        <p:tgtEl>
                                          <p:spTgt spid="54"/>
                                        </p:tgtEl>
                                        <p:attrNameLst>
                                          <p:attrName>style.visibility</p:attrName>
                                        </p:attrNameLst>
                                      </p:cBhvr>
                                      <p:to>
                                        <p:strVal val="hidden"/>
                                      </p:to>
                                    </p:set>
                                  </p:childTnLst>
                                </p:cTn>
                              </p:par>
                              <p:par>
                                <p:cTn id="23" presetID="6" presetClass="exit" presetSubtype="32" fill="hold" nodeType="withEffect">
                                  <p:stCondLst>
                                    <p:cond delay="0"/>
                                  </p:stCondLst>
                                  <p:childTnLst>
                                    <p:animEffect transition="out" filter="circle(out)">
                                      <p:cBhvr>
                                        <p:cTn id="24" dur="2000"/>
                                        <p:tgtEl>
                                          <p:spTgt spid="55"/>
                                        </p:tgtEl>
                                      </p:cBhvr>
                                    </p:animEffect>
                                    <p:set>
                                      <p:cBhvr>
                                        <p:cTn id="25" dur="1" fill="hold">
                                          <p:stCondLst>
                                            <p:cond delay="1999"/>
                                          </p:stCondLst>
                                        </p:cTn>
                                        <p:tgtEl>
                                          <p:spTgt spid="55"/>
                                        </p:tgtEl>
                                        <p:attrNameLst>
                                          <p:attrName>style.visibility</p:attrName>
                                        </p:attrNameLst>
                                      </p:cBhvr>
                                      <p:to>
                                        <p:strVal val="hidden"/>
                                      </p:to>
                                    </p:set>
                                  </p:childTnLst>
                                </p:cTn>
                              </p:par>
                              <p:par>
                                <p:cTn id="26" presetID="6" presetClass="exit" presetSubtype="32" fill="hold" nodeType="withEffect">
                                  <p:stCondLst>
                                    <p:cond delay="0"/>
                                  </p:stCondLst>
                                  <p:childTnLst>
                                    <p:animEffect transition="out" filter="circle(out)">
                                      <p:cBhvr>
                                        <p:cTn id="27" dur="2000"/>
                                        <p:tgtEl>
                                          <p:spTgt spid="56"/>
                                        </p:tgtEl>
                                      </p:cBhvr>
                                    </p:animEffect>
                                    <p:set>
                                      <p:cBhvr>
                                        <p:cTn id="28" dur="1" fill="hold">
                                          <p:stCondLst>
                                            <p:cond delay="1999"/>
                                          </p:stCondLst>
                                        </p:cTn>
                                        <p:tgtEl>
                                          <p:spTgt spid="56"/>
                                        </p:tgtEl>
                                        <p:attrNameLst>
                                          <p:attrName>style.visibility</p:attrName>
                                        </p:attrNameLst>
                                      </p:cBhvr>
                                      <p:to>
                                        <p:strVal val="hidden"/>
                                      </p:to>
                                    </p:set>
                                  </p:childTnLst>
                                </p:cTn>
                              </p:par>
                            </p:childTnLst>
                          </p:cTn>
                        </p:par>
                      </p:childTnLst>
                    </p:cTn>
                  </p:par>
                  <p:par>
                    <p:cTn id="29" fill="hold">
                      <p:stCondLst>
                        <p:cond delay="indefinite"/>
                      </p:stCondLst>
                      <p:childTnLst>
                        <p:par>
                          <p:cTn id="30" fill="hold">
                            <p:stCondLst>
                              <p:cond delay="0"/>
                            </p:stCondLst>
                            <p:childTnLst>
                              <p:par>
                                <p:cTn id="31" presetID="26" presetClass="emph" presetSubtype="0" fill="hold" grpId="0" nodeType="clickEffect">
                                  <p:stCondLst>
                                    <p:cond delay="0"/>
                                  </p:stCondLst>
                                  <p:childTnLst>
                                    <p:animEffect transition="out" filter="fade">
                                      <p:cBhvr>
                                        <p:cTn id="32" dur="500" tmFilter="0, 0; .2, .5; .8, .5; 1, 0"/>
                                        <p:tgtEl>
                                          <p:spTgt spid="21"/>
                                        </p:tgtEl>
                                      </p:cBhvr>
                                    </p:animEffect>
                                    <p:animScale>
                                      <p:cBhvr>
                                        <p:cTn id="33" dur="250" autoRev="1" fill="hold"/>
                                        <p:tgtEl>
                                          <p:spTgt spid="21"/>
                                        </p:tgtEl>
                                      </p:cBhvr>
                                      <p:by x="105000" y="105000"/>
                                    </p:animScale>
                                  </p:childTnLst>
                                </p:cTn>
                              </p:par>
                            </p:childTnLst>
                          </p:cTn>
                        </p:par>
                      </p:childTnLst>
                    </p:cTn>
                  </p:par>
                  <p:par>
                    <p:cTn id="34" fill="hold">
                      <p:stCondLst>
                        <p:cond delay="indefinite"/>
                      </p:stCondLst>
                      <p:childTnLst>
                        <p:par>
                          <p:cTn id="35" fill="hold">
                            <p:stCondLst>
                              <p:cond delay="0"/>
                            </p:stCondLst>
                            <p:childTnLst>
                              <p:par>
                                <p:cTn id="36" presetID="26" presetClass="emph" presetSubtype="0" fill="hold" grpId="0" nodeType="clickEffect">
                                  <p:stCondLst>
                                    <p:cond delay="0"/>
                                  </p:stCondLst>
                                  <p:childTnLst>
                                    <p:animEffect transition="out" filter="fade">
                                      <p:cBhvr>
                                        <p:cTn id="37" dur="500" tmFilter="0, 0; .2, .5; .8, .5; 1, 0"/>
                                        <p:tgtEl>
                                          <p:spTgt spid="29"/>
                                        </p:tgtEl>
                                      </p:cBhvr>
                                    </p:animEffect>
                                    <p:animScale>
                                      <p:cBhvr>
                                        <p:cTn id="38" dur="250" autoRev="1" fill="hold"/>
                                        <p:tgtEl>
                                          <p:spTgt spid="29"/>
                                        </p:tgtEl>
                                      </p:cBhvr>
                                      <p:by x="105000" y="105000"/>
                                    </p:animScale>
                                  </p:childTnLst>
                                </p:cTn>
                              </p:par>
                            </p:childTnLst>
                          </p:cTn>
                        </p:par>
                      </p:childTnLst>
                    </p:cTn>
                  </p:par>
                  <p:par>
                    <p:cTn id="39" fill="hold">
                      <p:stCondLst>
                        <p:cond delay="indefinite"/>
                      </p:stCondLst>
                      <p:childTnLst>
                        <p:par>
                          <p:cTn id="40" fill="hold">
                            <p:stCondLst>
                              <p:cond delay="0"/>
                            </p:stCondLst>
                            <p:childTnLst>
                              <p:par>
                                <p:cTn id="41" presetID="26" presetClass="emph" presetSubtype="0" fill="hold" grpId="0" nodeType="clickEffect">
                                  <p:stCondLst>
                                    <p:cond delay="0"/>
                                  </p:stCondLst>
                                  <p:childTnLst>
                                    <p:animEffect transition="out" filter="fade">
                                      <p:cBhvr>
                                        <p:cTn id="42" dur="500" tmFilter="0, 0; .2, .5; .8, .5; 1, 0"/>
                                        <p:tgtEl>
                                          <p:spTgt spid="37"/>
                                        </p:tgtEl>
                                      </p:cBhvr>
                                    </p:animEffect>
                                    <p:animScale>
                                      <p:cBhvr>
                                        <p:cTn id="43" dur="250" autoRev="1" fill="hold"/>
                                        <p:tgtEl>
                                          <p:spTgt spid="37"/>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21" grpId="0" animBg="1"/>
      <p:bldP spid="29" grpId="0" animBg="1"/>
      <p:bldP spid="37"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hape 2"/>
          <p:cNvSpPr/>
          <p:nvPr/>
        </p:nvSpPr>
        <p:spPr>
          <a:xfrm>
            <a:off x="566928" y="1920240"/>
            <a:ext cx="3520440" cy="2834640"/>
          </a:xfrm>
          <a:prstGeom prst="roundRect">
            <a:avLst>
              <a:gd name="adj" fmla="val 2903"/>
            </a:avLst>
          </a:prstGeom>
          <a:solidFill>
            <a:srgbClr val="F4F6FA"/>
          </a:solidFill>
          <a:ln/>
          <a:effectLst>
            <a:outerShdw blurRad="88900" dist="25400" dir="5400000" algn="bl" rotWithShape="0">
              <a:srgbClr val="8A93A8">
                <a:alpha val="20000"/>
              </a:srgbClr>
            </a:outerShdw>
          </a:effectLst>
        </p:spPr>
      </p:sp>
      <p:sp>
        <p:nvSpPr>
          <p:cNvPr id="5" name="Shape 3"/>
          <p:cNvSpPr/>
          <p:nvPr/>
        </p:nvSpPr>
        <p:spPr>
          <a:xfrm>
            <a:off x="1892808" y="2199132"/>
            <a:ext cx="868680" cy="868680"/>
          </a:xfrm>
          <a:prstGeom prst="ellipse">
            <a:avLst/>
          </a:prstGeom>
          <a:solidFill>
            <a:srgbClr val="AF007C"/>
          </a:solidFill>
          <a:ln/>
        </p:spPr>
      </p:sp>
      <p:pic>
        <p:nvPicPr>
          <p:cNvPr id="6" name="Image 0" descr="icon_shuffle_white.png"/>
          <p:cNvPicPr>
            <a:picLocks noChangeAspect="1"/>
          </p:cNvPicPr>
          <p:nvPr/>
        </p:nvPicPr>
        <p:blipFill>
          <a:blip r:embed="rId2"/>
          <a:stretch>
            <a:fillRect/>
          </a:stretch>
        </p:blipFill>
        <p:spPr>
          <a:xfrm>
            <a:off x="2101291" y="2407615"/>
            <a:ext cx="451714" cy="451714"/>
          </a:xfrm>
          <a:prstGeom prst="rect">
            <a:avLst/>
          </a:prstGeom>
        </p:spPr>
      </p:pic>
      <p:sp>
        <p:nvSpPr>
          <p:cNvPr id="7" name="Text 4"/>
          <p:cNvSpPr txBox="1"/>
          <p:nvPr/>
        </p:nvSpPr>
        <p:spPr>
          <a:xfrm>
            <a:off x="795528" y="3200400"/>
            <a:ext cx="3063240" cy="411480"/>
          </a:xfrm>
          <a:prstGeom prst="rect">
            <a:avLst/>
          </a:prstGeom>
          <a:noFill/>
          <a:ln/>
        </p:spPr>
        <p:txBody>
          <a:bodyPr wrap="square" lIns="0" tIns="0" rIns="0" bIns="0" rtlCol="0" anchor="ctr"/>
          <a:lstStyle/>
          <a:p>
            <a:pPr marL="0" indent="0" algn="ctr">
              <a:buNone/>
            </a:pPr>
            <a:r>
              <a:rPr lang="en-US" sz="1500" b="1" dirty="0">
                <a:solidFill>
                  <a:srgbClr val="132577"/>
                </a:solidFill>
                <a:latin typeface="Cambria" pitchFamily="34" charset="0"/>
                <a:ea typeface="Cambria" pitchFamily="34" charset="-122"/>
                <a:cs typeface="Cambria" pitchFamily="34" charset="-120"/>
              </a:rPr>
              <a:t>Diverse geometries</a:t>
            </a:r>
            <a:endParaRPr lang="en-US" sz="1500" dirty="0"/>
          </a:p>
        </p:txBody>
      </p:sp>
      <p:sp>
        <p:nvSpPr>
          <p:cNvPr id="8" name="Text 5"/>
          <p:cNvSpPr txBox="1"/>
          <p:nvPr/>
        </p:nvSpPr>
        <p:spPr>
          <a:xfrm>
            <a:off x="841248" y="3657600"/>
            <a:ext cx="2971800" cy="914400"/>
          </a:xfrm>
          <a:prstGeom prst="rect">
            <a:avLst/>
          </a:prstGeom>
          <a:noFill/>
          <a:ln/>
        </p:spPr>
        <p:txBody>
          <a:bodyPr wrap="square" lIns="0" tIns="0" rIns="0" bIns="0" rtlCol="0" anchor="ctr"/>
          <a:lstStyle/>
          <a:p>
            <a:pPr marL="0" indent="0" algn="ctr">
              <a:lnSpc>
                <a:spcPct val="118000"/>
              </a:lnSpc>
              <a:buNone/>
            </a:pPr>
            <a:r>
              <a:rPr lang="en-US" sz="1200" dirty="0">
                <a:solidFill>
                  <a:srgbClr val="23262F"/>
                </a:solidFill>
                <a:latin typeface="Calibri" pitchFamily="34" charset="0"/>
                <a:ea typeface="Calibri" pitchFamily="34" charset="-122"/>
                <a:cs typeface="Calibri" pitchFamily="34" charset="-120"/>
              </a:rPr>
              <a:t>Some beamlines are straightforward to survey. Others have long beam paths or complicated layouts.</a:t>
            </a:r>
            <a:endParaRPr lang="en-US" sz="1200" dirty="0"/>
          </a:p>
        </p:txBody>
      </p:sp>
      <p:sp>
        <p:nvSpPr>
          <p:cNvPr id="9" name="Shape 6"/>
          <p:cNvSpPr/>
          <p:nvPr/>
        </p:nvSpPr>
        <p:spPr>
          <a:xfrm>
            <a:off x="4379976" y="1920240"/>
            <a:ext cx="3520440" cy="2834640"/>
          </a:xfrm>
          <a:prstGeom prst="roundRect">
            <a:avLst>
              <a:gd name="adj" fmla="val 2903"/>
            </a:avLst>
          </a:prstGeom>
          <a:solidFill>
            <a:srgbClr val="F4F6FA"/>
          </a:solidFill>
          <a:ln/>
          <a:effectLst>
            <a:outerShdw blurRad="88900" dist="25400" dir="5400000" algn="bl" rotWithShape="0">
              <a:srgbClr val="8A93A8">
                <a:alpha val="20000"/>
              </a:srgbClr>
            </a:outerShdw>
          </a:effectLst>
        </p:spPr>
      </p:sp>
      <p:sp>
        <p:nvSpPr>
          <p:cNvPr id="10" name="Shape 7"/>
          <p:cNvSpPr/>
          <p:nvPr/>
        </p:nvSpPr>
        <p:spPr>
          <a:xfrm>
            <a:off x="5705856" y="2199132"/>
            <a:ext cx="868680" cy="868680"/>
          </a:xfrm>
          <a:prstGeom prst="ellipse">
            <a:avLst/>
          </a:prstGeom>
          <a:solidFill>
            <a:srgbClr val="AF007C"/>
          </a:solidFill>
          <a:ln/>
        </p:spPr>
      </p:sp>
      <p:pic>
        <p:nvPicPr>
          <p:cNvPr id="11" name="Image 1" descr="icon_map_white.png"/>
          <p:cNvPicPr>
            <a:picLocks noChangeAspect="1"/>
          </p:cNvPicPr>
          <p:nvPr/>
        </p:nvPicPr>
        <p:blipFill>
          <a:blip r:embed="rId3"/>
          <a:stretch>
            <a:fillRect/>
          </a:stretch>
        </p:blipFill>
        <p:spPr>
          <a:xfrm>
            <a:off x="5914339" y="2407615"/>
            <a:ext cx="451714" cy="451714"/>
          </a:xfrm>
          <a:prstGeom prst="rect">
            <a:avLst/>
          </a:prstGeom>
        </p:spPr>
      </p:pic>
      <p:sp>
        <p:nvSpPr>
          <p:cNvPr id="12" name="Text 8"/>
          <p:cNvSpPr txBox="1"/>
          <p:nvPr/>
        </p:nvSpPr>
        <p:spPr>
          <a:xfrm>
            <a:off x="4608576" y="3200400"/>
            <a:ext cx="3063240" cy="411480"/>
          </a:xfrm>
          <a:prstGeom prst="rect">
            <a:avLst/>
          </a:prstGeom>
          <a:noFill/>
          <a:ln/>
        </p:spPr>
        <p:txBody>
          <a:bodyPr wrap="square" lIns="0" tIns="0" rIns="0" bIns="0" rtlCol="0" anchor="ctr"/>
          <a:lstStyle/>
          <a:p>
            <a:pPr marL="0" indent="0" algn="ctr">
              <a:buNone/>
            </a:pPr>
            <a:r>
              <a:rPr lang="en-US" sz="1500" b="1" dirty="0">
                <a:solidFill>
                  <a:srgbClr val="132577"/>
                </a:solidFill>
                <a:latin typeface="Cambria" pitchFamily="34" charset="0"/>
                <a:ea typeface="Cambria" pitchFamily="34" charset="-122"/>
                <a:cs typeface="Cambria" pitchFamily="34" charset="-120"/>
              </a:rPr>
              <a:t>Long, complex paths</a:t>
            </a:r>
            <a:endParaRPr lang="en-US" sz="1500" dirty="0"/>
          </a:p>
        </p:txBody>
      </p:sp>
      <p:sp>
        <p:nvSpPr>
          <p:cNvPr id="13" name="Text 9"/>
          <p:cNvSpPr txBox="1"/>
          <p:nvPr/>
        </p:nvSpPr>
        <p:spPr>
          <a:xfrm>
            <a:off x="4654296" y="3657600"/>
            <a:ext cx="2971800" cy="914400"/>
          </a:xfrm>
          <a:prstGeom prst="rect">
            <a:avLst/>
          </a:prstGeom>
          <a:noFill/>
          <a:ln/>
        </p:spPr>
        <p:txBody>
          <a:bodyPr wrap="square" lIns="0" tIns="0" rIns="0" bIns="0" rtlCol="0" anchor="ctr"/>
          <a:lstStyle/>
          <a:p>
            <a:pPr marL="0" indent="0" algn="ctr">
              <a:lnSpc>
                <a:spcPct val="118000"/>
              </a:lnSpc>
              <a:buNone/>
            </a:pPr>
            <a:r>
              <a:rPr lang="en-US" sz="1200" dirty="0">
                <a:solidFill>
                  <a:srgbClr val="23262F"/>
                </a:solidFill>
                <a:latin typeface="Calibri" pitchFamily="34" charset="0"/>
                <a:ea typeface="Calibri" pitchFamily="34" charset="-122"/>
                <a:cs typeface="Calibri" pitchFamily="34" charset="-120"/>
              </a:rPr>
              <a:t>The survey team may pass through several areas before reaching the points that need measuring — adding time and logistics.</a:t>
            </a:r>
            <a:endParaRPr lang="en-US" sz="1200" dirty="0"/>
          </a:p>
        </p:txBody>
      </p:sp>
      <p:sp>
        <p:nvSpPr>
          <p:cNvPr id="14" name="Shape 10"/>
          <p:cNvSpPr/>
          <p:nvPr/>
        </p:nvSpPr>
        <p:spPr>
          <a:xfrm>
            <a:off x="8193024" y="1920240"/>
            <a:ext cx="3520440" cy="2834640"/>
          </a:xfrm>
          <a:prstGeom prst="roundRect">
            <a:avLst>
              <a:gd name="adj" fmla="val 2903"/>
            </a:avLst>
          </a:prstGeom>
          <a:solidFill>
            <a:srgbClr val="F4F6FA"/>
          </a:solidFill>
          <a:ln/>
          <a:effectLst>
            <a:outerShdw blurRad="88900" dist="25400" dir="5400000" algn="bl" rotWithShape="0">
              <a:srgbClr val="8A93A8">
                <a:alpha val="20000"/>
              </a:srgbClr>
            </a:outerShdw>
          </a:effectLst>
        </p:spPr>
      </p:sp>
      <p:sp>
        <p:nvSpPr>
          <p:cNvPr id="15" name="Shape 11"/>
          <p:cNvSpPr/>
          <p:nvPr/>
        </p:nvSpPr>
        <p:spPr>
          <a:xfrm>
            <a:off x="9518904" y="2199132"/>
            <a:ext cx="868680" cy="868680"/>
          </a:xfrm>
          <a:prstGeom prst="ellipse">
            <a:avLst/>
          </a:prstGeom>
          <a:solidFill>
            <a:srgbClr val="AF007C"/>
          </a:solidFill>
          <a:ln/>
        </p:spPr>
      </p:sp>
      <p:pic>
        <p:nvPicPr>
          <p:cNvPr id="16" name="Image 2" descr="icon_layers_white.png"/>
          <p:cNvPicPr>
            <a:picLocks noChangeAspect="1"/>
          </p:cNvPicPr>
          <p:nvPr/>
        </p:nvPicPr>
        <p:blipFill>
          <a:blip r:embed="rId4"/>
          <a:stretch>
            <a:fillRect/>
          </a:stretch>
        </p:blipFill>
        <p:spPr>
          <a:xfrm>
            <a:off x="9727387" y="2407615"/>
            <a:ext cx="451714" cy="451714"/>
          </a:xfrm>
          <a:prstGeom prst="rect">
            <a:avLst/>
          </a:prstGeom>
        </p:spPr>
      </p:pic>
      <p:sp>
        <p:nvSpPr>
          <p:cNvPr id="17" name="Text 12"/>
          <p:cNvSpPr txBox="1"/>
          <p:nvPr/>
        </p:nvSpPr>
        <p:spPr>
          <a:xfrm>
            <a:off x="8421624" y="3200400"/>
            <a:ext cx="3063240" cy="411480"/>
          </a:xfrm>
          <a:prstGeom prst="rect">
            <a:avLst/>
          </a:prstGeom>
          <a:noFill/>
          <a:ln/>
        </p:spPr>
        <p:txBody>
          <a:bodyPr wrap="square" lIns="0" tIns="0" rIns="0" bIns="0" rtlCol="0" anchor="ctr"/>
          <a:lstStyle/>
          <a:p>
            <a:pPr marL="0" indent="0" algn="ctr">
              <a:buNone/>
            </a:pPr>
            <a:r>
              <a:rPr lang="en-US" sz="1500" b="1" dirty="0">
                <a:solidFill>
                  <a:srgbClr val="132577"/>
                </a:solidFill>
                <a:latin typeface="Cambria" pitchFamily="34" charset="0"/>
                <a:ea typeface="Cambria" pitchFamily="34" charset="-122"/>
                <a:cs typeface="Cambria" pitchFamily="34" charset="-120"/>
              </a:rPr>
              <a:t>Raised floors, Walls isolation</a:t>
            </a:r>
            <a:endParaRPr lang="en-US" sz="1500" dirty="0"/>
          </a:p>
        </p:txBody>
      </p:sp>
      <p:sp>
        <p:nvSpPr>
          <p:cNvPr id="18" name="Text 13"/>
          <p:cNvSpPr txBox="1"/>
          <p:nvPr/>
        </p:nvSpPr>
        <p:spPr>
          <a:xfrm>
            <a:off x="8467344" y="3657600"/>
            <a:ext cx="2971800" cy="914400"/>
          </a:xfrm>
          <a:prstGeom prst="rect">
            <a:avLst/>
          </a:prstGeom>
          <a:noFill/>
          <a:ln/>
        </p:spPr>
        <p:txBody>
          <a:bodyPr wrap="square" lIns="0" tIns="0" rIns="0" bIns="0" rtlCol="0" anchor="ctr"/>
          <a:lstStyle/>
          <a:p>
            <a:pPr marL="0" indent="0" algn="ctr">
              <a:lnSpc>
                <a:spcPct val="118000"/>
              </a:lnSpc>
              <a:buNone/>
            </a:pPr>
            <a:r>
              <a:rPr lang="en-US" sz="1200" dirty="0">
                <a:solidFill>
                  <a:srgbClr val="23262F"/>
                </a:solidFill>
                <a:latin typeface="Calibri" pitchFamily="34" charset="0"/>
                <a:ea typeface="Calibri" pitchFamily="34" charset="-122"/>
                <a:cs typeface="Calibri" pitchFamily="34" charset="-120"/>
              </a:rPr>
              <a:t>Raised floors complicate instrument positioning and lines of sight between reference points and elements.</a:t>
            </a:r>
            <a:endParaRPr lang="en-US" sz="1200" dirty="0"/>
          </a:p>
        </p:txBody>
      </p:sp>
      <p:sp>
        <p:nvSpPr>
          <p:cNvPr id="19" name="Text 14"/>
          <p:cNvSpPr txBox="1"/>
          <p:nvPr/>
        </p:nvSpPr>
        <p:spPr>
          <a:xfrm>
            <a:off x="566928" y="5047488"/>
            <a:ext cx="11057839" cy="411480"/>
          </a:xfrm>
          <a:prstGeom prst="rect">
            <a:avLst/>
          </a:prstGeom>
          <a:noFill/>
          <a:ln/>
        </p:spPr>
        <p:txBody>
          <a:bodyPr wrap="square" lIns="0" tIns="0" rIns="0" bIns="0" rtlCol="0" anchor="ctr"/>
          <a:lstStyle/>
          <a:p>
            <a:pPr marL="0" indent="0" algn="ctr">
              <a:buNone/>
            </a:pPr>
            <a:r>
              <a:rPr lang="en-US" sz="1350" i="1" dirty="0">
                <a:solidFill>
                  <a:srgbClr val="62697A"/>
                </a:solidFill>
                <a:latin typeface="Calibri" pitchFamily="34" charset="0"/>
                <a:ea typeface="Calibri" pitchFamily="34" charset="-122"/>
                <a:cs typeface="Calibri" pitchFamily="34" charset="-120"/>
              </a:rPr>
              <a:t>No single field configuration works everywhere — the methodology has to adapt, beamline by beamline.</a:t>
            </a:r>
            <a:endParaRPr lang="en-US" sz="1350" dirty="0"/>
          </a:p>
        </p:txBody>
      </p:sp>
      <p:sp>
        <p:nvSpPr>
          <p:cNvPr id="20" name="Text 15"/>
          <p:cNvSpPr txBox="1"/>
          <p:nvPr/>
        </p:nvSpPr>
        <p:spPr>
          <a:xfrm>
            <a:off x="566928" y="6528816"/>
            <a:ext cx="914400" cy="256032"/>
          </a:xfrm>
          <a:prstGeom prst="rect">
            <a:avLst/>
          </a:prstGeom>
          <a:noFill/>
          <a:ln/>
        </p:spPr>
        <p:txBody>
          <a:bodyPr wrap="square" lIns="0" tIns="0" rIns="0" bIns="0" rtlCol="0" anchor="ctr"/>
          <a:lstStyle/>
          <a:p>
            <a:pPr marL="0" indent="0">
              <a:buNone/>
            </a:pPr>
            <a:r>
              <a:rPr lang="en-US" sz="1050" b="1" dirty="0">
                <a:solidFill>
                  <a:srgbClr val="132577"/>
                </a:solidFill>
                <a:latin typeface="Calibri" pitchFamily="34" charset="0"/>
                <a:ea typeface="Calibri" pitchFamily="34" charset="-122"/>
                <a:cs typeface="Calibri" pitchFamily="34" charset="-120"/>
              </a:rPr>
              <a:t>11</a:t>
            </a:r>
            <a:endParaRPr lang="en-US" sz="1050" dirty="0"/>
          </a:p>
        </p:txBody>
      </p:sp>
      <p:sp>
        <p:nvSpPr>
          <p:cNvPr id="22" name="Text 17"/>
          <p:cNvSpPr txBox="1"/>
          <p:nvPr/>
        </p:nvSpPr>
        <p:spPr>
          <a:xfrm>
            <a:off x="8881567" y="6528816"/>
            <a:ext cx="2743200" cy="256032"/>
          </a:xfrm>
          <a:prstGeom prst="rect">
            <a:avLst/>
          </a:prstGeom>
          <a:noFill/>
          <a:ln/>
        </p:spPr>
        <p:txBody>
          <a:bodyPr wrap="square" lIns="0" tIns="0" rIns="0" bIns="0" rtlCol="0" anchor="ctr"/>
          <a:lstStyle/>
          <a:p>
            <a:pPr marL="0" indent="0" algn="r">
              <a:buNone/>
            </a:pPr>
            <a:r>
              <a:rPr lang="en-US" sz="950" dirty="0">
                <a:solidFill>
                  <a:srgbClr val="9AA0AE"/>
                </a:solidFill>
                <a:latin typeface="Calibri" pitchFamily="34" charset="0"/>
                <a:ea typeface="Calibri" pitchFamily="34" charset="-122"/>
                <a:cs typeface="Calibri" pitchFamily="34" charset="-120"/>
              </a:rPr>
              <a:t>The European Synchrotron</a:t>
            </a:r>
            <a:endParaRPr lang="en-US" sz="950" dirty="0"/>
          </a:p>
        </p:txBody>
      </p:sp>
      <p:sp>
        <p:nvSpPr>
          <p:cNvPr id="23" name="ZoneTexte 2">
            <a:extLst>
              <a:ext uri="{FF2B5EF4-FFF2-40B4-BE49-F238E27FC236}">
                <a16:creationId xmlns:a16="http://schemas.microsoft.com/office/drawing/2014/main" id="{A718111F-A807-839B-ADD4-398753AB6551}"/>
              </a:ext>
            </a:extLst>
          </p:cNvPr>
          <p:cNvSpPr/>
          <p:nvPr/>
        </p:nvSpPr>
        <p:spPr>
          <a:xfrm>
            <a:off x="959400" y="177120"/>
            <a:ext cx="10656360" cy="367878"/>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defTabSz="914400">
              <a:lnSpc>
                <a:spcPct val="100000"/>
              </a:lnSpc>
            </a:pPr>
            <a:r>
              <a:rPr lang="en-US" sz="1800" b="1" strike="noStrike" cap="all" spc="-1" dirty="0">
                <a:solidFill>
                  <a:schemeClr val="lt1"/>
                </a:solidFill>
                <a:latin typeface="Arial"/>
              </a:rPr>
              <a:t>Challenges and constraints</a:t>
            </a:r>
            <a:endParaRPr lang="fr-FR" sz="1800" b="0" strike="noStrike" spc="-1" dirty="0">
              <a:solidFill>
                <a:srgbClr val="000000"/>
              </a:solidFill>
              <a:latin typeface="Arial"/>
            </a:endParaRPr>
          </a:p>
        </p:txBody>
      </p:sp>
      <p:sp>
        <p:nvSpPr>
          <p:cNvPr id="24" name="PlaceHolder 1">
            <a:extLst>
              <a:ext uri="{FF2B5EF4-FFF2-40B4-BE49-F238E27FC236}">
                <a16:creationId xmlns:a16="http://schemas.microsoft.com/office/drawing/2014/main" id="{13677FF4-544C-455A-8C87-2E2B1C4502E9}"/>
              </a:ext>
            </a:extLst>
          </p:cNvPr>
          <p:cNvSpPr txBox="1">
            <a:spLocks/>
          </p:cNvSpPr>
          <p:nvPr/>
        </p:nvSpPr>
        <p:spPr>
          <a:xfrm>
            <a:off x="959400" y="6483240"/>
            <a:ext cx="8148240" cy="200520"/>
          </a:xfrm>
          <a:prstGeom prst="rect">
            <a:avLst/>
          </a:prstGeom>
          <a:noFill/>
          <a:ln w="0">
            <a:noFill/>
          </a:ln>
        </p:spPr>
        <p:txBody>
          <a:bodyPr lIns="0" tIns="0" rIns="0" bIns="0" anchor="b">
            <a:noAutofit/>
          </a:bodyPr>
          <a:lstStyle>
            <a:defPPr>
              <a:defRPr lang="fr-FR"/>
            </a:defPPr>
            <a:lvl1pPr marL="0" indent="0" algn="l" defTabSz="914400" rtl="0" eaLnBrk="1" latinLnBrk="0" hangingPunct="1">
              <a:lnSpc>
                <a:spcPct val="100000"/>
              </a:lnSpc>
              <a:buNone/>
              <a:tabLst>
                <a:tab pos="0" algn="l"/>
              </a:tabLst>
              <a:defRPr lang="en-US" sz="800" b="1" strike="noStrike" kern="1200" spc="-1">
                <a:solidFill>
                  <a:schemeClr val="dk2"/>
                </a:solidFill>
                <a:latin typeface="Arial"/>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s-ES"/>
              <a:t>IWAA2026| 2026/10/07 | Cristina Gonzalez Torres</a:t>
            </a:r>
            <a:endParaRPr lang="es-ES" b="0" dirty="0">
              <a:solidFill>
                <a:srgbClr val="000000"/>
              </a:solidFill>
              <a:latin typeface="Times New Roman"/>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9949C14E-6298-4E71-9AB5-B2DE559FC9D5}"/>
              </a:ext>
            </a:extLst>
          </p:cNvPr>
          <p:cNvSpPr/>
          <p:nvPr/>
        </p:nvSpPr>
        <p:spPr>
          <a:xfrm>
            <a:off x="959400" y="177120"/>
            <a:ext cx="10656360" cy="367878"/>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defTabSz="914400">
              <a:lnSpc>
                <a:spcPct val="100000"/>
              </a:lnSpc>
            </a:pPr>
            <a:r>
              <a:rPr lang="en-US" sz="1800" b="1" strike="noStrike" cap="all" spc="-1" dirty="0">
                <a:solidFill>
                  <a:schemeClr val="lt1"/>
                </a:solidFill>
                <a:latin typeface="Arial"/>
              </a:rPr>
              <a:t>Challenges: Diversity</a:t>
            </a:r>
            <a:endParaRPr lang="fr-FR" sz="1800" b="0" strike="noStrike" spc="-1" dirty="0">
              <a:solidFill>
                <a:srgbClr val="000000"/>
              </a:solidFill>
              <a:latin typeface="Arial"/>
            </a:endParaRPr>
          </a:p>
        </p:txBody>
      </p:sp>
      <p:pic>
        <p:nvPicPr>
          <p:cNvPr id="27" name="Picture 26">
            <a:extLst>
              <a:ext uri="{FF2B5EF4-FFF2-40B4-BE49-F238E27FC236}">
                <a16:creationId xmlns:a16="http://schemas.microsoft.com/office/drawing/2014/main" id="{D081753B-1762-1499-70FF-A2110FA88C8B}"/>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204771" y="2041761"/>
            <a:ext cx="3546114" cy="1106387"/>
          </a:xfrm>
          <a:prstGeom prst="rect">
            <a:avLst/>
          </a:prstGeom>
        </p:spPr>
      </p:pic>
      <p:pic>
        <p:nvPicPr>
          <p:cNvPr id="37" name="Picture 36">
            <a:extLst>
              <a:ext uri="{FF2B5EF4-FFF2-40B4-BE49-F238E27FC236}">
                <a16:creationId xmlns:a16="http://schemas.microsoft.com/office/drawing/2014/main" id="{48959E4F-66F0-8F58-1967-73469F256A6D}"/>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42386" y="471692"/>
            <a:ext cx="3832763" cy="1801398"/>
          </a:xfrm>
          <a:prstGeom prst="rect">
            <a:avLst/>
          </a:prstGeom>
        </p:spPr>
      </p:pic>
      <p:pic>
        <p:nvPicPr>
          <p:cNvPr id="39" name="Picture 38">
            <a:extLst>
              <a:ext uri="{FF2B5EF4-FFF2-40B4-BE49-F238E27FC236}">
                <a16:creationId xmlns:a16="http://schemas.microsoft.com/office/drawing/2014/main" id="{AF9BE989-8EF1-AA16-764E-DB42B6E36F2B}"/>
              </a:ext>
            </a:extLst>
          </p:cNvPr>
          <p:cNvPicPr>
            <a:picLocks noChangeAspect="1"/>
          </p:cNvPicPr>
          <p:nvPr/>
        </p:nvPicPr>
        <p:blipFill>
          <a:blip r:embed="rId4" cstate="print">
            <a:extLst>
              <a:ext uri="{28A0092B-C50C-407E-A947-70E740481C1C}">
                <a14:useLocalDpi xmlns:a14="http://schemas.microsoft.com/office/drawing/2010/main" val="0"/>
              </a:ext>
            </a:extLst>
          </a:blip>
          <a:srcRect t="15738"/>
          <a:stretch/>
        </p:blipFill>
        <p:spPr>
          <a:xfrm rot="20215868">
            <a:off x="5108001" y="1543022"/>
            <a:ext cx="4369444" cy="2153835"/>
          </a:xfrm>
          <a:prstGeom prst="rect">
            <a:avLst/>
          </a:prstGeom>
        </p:spPr>
      </p:pic>
      <p:pic>
        <p:nvPicPr>
          <p:cNvPr id="43" name="Picture 42">
            <a:extLst>
              <a:ext uri="{FF2B5EF4-FFF2-40B4-BE49-F238E27FC236}">
                <a16:creationId xmlns:a16="http://schemas.microsoft.com/office/drawing/2014/main" id="{74B83869-7928-82FC-340B-D006EB8AC56A}"/>
              </a:ext>
            </a:extLst>
          </p:cNvPr>
          <p:cNvPicPr>
            <a:picLocks noChangeAspect="1"/>
          </p:cNvPicPr>
          <p:nvPr/>
        </p:nvPicPr>
        <p:blipFill>
          <a:blip r:embed="rId5" cstate="print">
            <a:extLst>
              <a:ext uri="{28A0092B-C50C-407E-A947-70E740481C1C}">
                <a14:useLocalDpi xmlns:a14="http://schemas.microsoft.com/office/drawing/2010/main" val="0"/>
              </a:ext>
            </a:extLst>
          </a:blip>
          <a:srcRect t="13420"/>
          <a:stretch/>
        </p:blipFill>
        <p:spPr>
          <a:xfrm rot="21037972">
            <a:off x="1308594" y="3360498"/>
            <a:ext cx="3338466" cy="1549290"/>
          </a:xfrm>
          <a:prstGeom prst="rect">
            <a:avLst/>
          </a:prstGeom>
        </p:spPr>
      </p:pic>
      <p:pic>
        <p:nvPicPr>
          <p:cNvPr id="47" name="Picture 46">
            <a:extLst>
              <a:ext uri="{FF2B5EF4-FFF2-40B4-BE49-F238E27FC236}">
                <a16:creationId xmlns:a16="http://schemas.microsoft.com/office/drawing/2014/main" id="{4A5C849A-E224-77DD-F14E-7E3CF95F581C}"/>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236255" y="4277521"/>
            <a:ext cx="3738894" cy="1980034"/>
          </a:xfrm>
          <a:prstGeom prst="rect">
            <a:avLst/>
          </a:prstGeom>
        </p:spPr>
      </p:pic>
      <p:pic>
        <p:nvPicPr>
          <p:cNvPr id="49" name="Picture 48">
            <a:extLst>
              <a:ext uri="{FF2B5EF4-FFF2-40B4-BE49-F238E27FC236}">
                <a16:creationId xmlns:a16="http://schemas.microsoft.com/office/drawing/2014/main" id="{C13DF1D1-F9CD-46FB-BE03-FE4EABF60E75}"/>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rot="20397398">
            <a:off x="5831086" y="4336962"/>
            <a:ext cx="3604997" cy="2321400"/>
          </a:xfrm>
          <a:prstGeom prst="rect">
            <a:avLst/>
          </a:prstGeom>
        </p:spPr>
      </p:pic>
      <p:sp>
        <p:nvSpPr>
          <p:cNvPr id="50" name="TextBox 49">
            <a:extLst>
              <a:ext uri="{FF2B5EF4-FFF2-40B4-BE49-F238E27FC236}">
                <a16:creationId xmlns:a16="http://schemas.microsoft.com/office/drawing/2014/main" id="{AA59FCF7-199E-F47C-475B-BB3914C112D5}"/>
              </a:ext>
            </a:extLst>
          </p:cNvPr>
          <p:cNvSpPr txBox="1"/>
          <p:nvPr/>
        </p:nvSpPr>
        <p:spPr>
          <a:xfrm>
            <a:off x="10232849" y="5690704"/>
            <a:ext cx="754380" cy="261610"/>
          </a:xfrm>
          <a:prstGeom prst="rect">
            <a:avLst/>
          </a:prstGeom>
          <a:noFill/>
        </p:spPr>
        <p:txBody>
          <a:bodyPr wrap="square" rtlCol="0">
            <a:spAutoFit/>
          </a:bodyPr>
          <a:lstStyle/>
          <a:p>
            <a:r>
              <a:rPr lang="en-US" sz="1100" dirty="0"/>
              <a:t>ID03</a:t>
            </a:r>
            <a:endParaRPr lang="en-GB" sz="1100" dirty="0"/>
          </a:p>
        </p:txBody>
      </p:sp>
      <p:pic>
        <p:nvPicPr>
          <p:cNvPr id="52" name="Picture 51">
            <a:extLst>
              <a:ext uri="{FF2B5EF4-FFF2-40B4-BE49-F238E27FC236}">
                <a16:creationId xmlns:a16="http://schemas.microsoft.com/office/drawing/2014/main" id="{F0FACDBD-B77C-E223-F808-4A8D04D8CB4B}"/>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rot="15107440">
            <a:off x="6240845" y="-1072404"/>
            <a:ext cx="2103756" cy="4908763"/>
          </a:xfrm>
          <a:prstGeom prst="rect">
            <a:avLst/>
          </a:prstGeom>
        </p:spPr>
      </p:pic>
      <p:sp>
        <p:nvSpPr>
          <p:cNvPr id="53" name="TextBox 52">
            <a:extLst>
              <a:ext uri="{FF2B5EF4-FFF2-40B4-BE49-F238E27FC236}">
                <a16:creationId xmlns:a16="http://schemas.microsoft.com/office/drawing/2014/main" id="{E63F22C5-344C-69BE-CE2C-EB511207F781}"/>
              </a:ext>
            </a:extLst>
          </p:cNvPr>
          <p:cNvSpPr txBox="1"/>
          <p:nvPr/>
        </p:nvSpPr>
        <p:spPr>
          <a:xfrm>
            <a:off x="10232849" y="1304456"/>
            <a:ext cx="754380" cy="261610"/>
          </a:xfrm>
          <a:prstGeom prst="rect">
            <a:avLst/>
          </a:prstGeom>
          <a:noFill/>
        </p:spPr>
        <p:txBody>
          <a:bodyPr wrap="square" rtlCol="0">
            <a:spAutoFit/>
          </a:bodyPr>
          <a:lstStyle/>
          <a:p>
            <a:r>
              <a:rPr lang="en-US" sz="1100" dirty="0"/>
              <a:t>ID27</a:t>
            </a:r>
            <a:endParaRPr lang="en-GB" sz="1100" dirty="0"/>
          </a:p>
        </p:txBody>
      </p:sp>
      <p:pic>
        <p:nvPicPr>
          <p:cNvPr id="55" name="Picture 54">
            <a:extLst>
              <a:ext uri="{FF2B5EF4-FFF2-40B4-BE49-F238E27FC236}">
                <a16:creationId xmlns:a16="http://schemas.microsoft.com/office/drawing/2014/main" id="{040372C6-71F5-A7B5-FD64-541EA9B43C7B}"/>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rot="19516561">
            <a:off x="4964159" y="2211588"/>
            <a:ext cx="4999725" cy="3639800"/>
          </a:xfrm>
          <a:prstGeom prst="rect">
            <a:avLst/>
          </a:prstGeom>
        </p:spPr>
      </p:pic>
      <p:sp>
        <p:nvSpPr>
          <p:cNvPr id="56" name="TextBox 55">
            <a:extLst>
              <a:ext uri="{FF2B5EF4-FFF2-40B4-BE49-F238E27FC236}">
                <a16:creationId xmlns:a16="http://schemas.microsoft.com/office/drawing/2014/main" id="{C6E8E1FD-8B85-5188-5821-419A6F447AF7}"/>
              </a:ext>
            </a:extLst>
          </p:cNvPr>
          <p:cNvSpPr txBox="1"/>
          <p:nvPr/>
        </p:nvSpPr>
        <p:spPr>
          <a:xfrm>
            <a:off x="10232849" y="4041480"/>
            <a:ext cx="754380" cy="261610"/>
          </a:xfrm>
          <a:prstGeom prst="rect">
            <a:avLst/>
          </a:prstGeom>
          <a:noFill/>
        </p:spPr>
        <p:txBody>
          <a:bodyPr wrap="square" rtlCol="0">
            <a:spAutoFit/>
          </a:bodyPr>
          <a:lstStyle/>
          <a:p>
            <a:r>
              <a:rPr lang="en-US" sz="1100" dirty="0"/>
              <a:t>ID16</a:t>
            </a:r>
            <a:endParaRPr lang="en-GB" sz="1100" dirty="0"/>
          </a:p>
        </p:txBody>
      </p:sp>
      <p:sp>
        <p:nvSpPr>
          <p:cNvPr id="57" name="TextBox 56">
            <a:extLst>
              <a:ext uri="{FF2B5EF4-FFF2-40B4-BE49-F238E27FC236}">
                <a16:creationId xmlns:a16="http://schemas.microsoft.com/office/drawing/2014/main" id="{163FE5BC-C436-9407-5724-177761DDBFDA}"/>
              </a:ext>
            </a:extLst>
          </p:cNvPr>
          <p:cNvSpPr txBox="1"/>
          <p:nvPr/>
        </p:nvSpPr>
        <p:spPr>
          <a:xfrm>
            <a:off x="10232849" y="2587570"/>
            <a:ext cx="754380" cy="261610"/>
          </a:xfrm>
          <a:prstGeom prst="rect">
            <a:avLst/>
          </a:prstGeom>
          <a:noFill/>
        </p:spPr>
        <p:txBody>
          <a:bodyPr wrap="square" rtlCol="0">
            <a:spAutoFit/>
          </a:bodyPr>
          <a:lstStyle/>
          <a:p>
            <a:r>
              <a:rPr lang="en-US" sz="1100" dirty="0"/>
              <a:t>ID30</a:t>
            </a:r>
            <a:endParaRPr lang="en-GB" sz="1100" dirty="0"/>
          </a:p>
        </p:txBody>
      </p:sp>
      <p:sp>
        <p:nvSpPr>
          <p:cNvPr id="15" name="PlaceHolder 1">
            <a:extLst>
              <a:ext uri="{FF2B5EF4-FFF2-40B4-BE49-F238E27FC236}">
                <a16:creationId xmlns:a16="http://schemas.microsoft.com/office/drawing/2014/main" id="{1757F169-6429-4A0C-BEB6-2114194173CE}"/>
              </a:ext>
            </a:extLst>
          </p:cNvPr>
          <p:cNvSpPr txBox="1">
            <a:spLocks/>
          </p:cNvSpPr>
          <p:nvPr/>
        </p:nvSpPr>
        <p:spPr>
          <a:xfrm>
            <a:off x="959400" y="6483240"/>
            <a:ext cx="8148240" cy="200520"/>
          </a:xfrm>
          <a:prstGeom prst="rect">
            <a:avLst/>
          </a:prstGeom>
          <a:noFill/>
          <a:ln w="0">
            <a:noFill/>
          </a:ln>
        </p:spPr>
        <p:txBody>
          <a:bodyPr lIns="0" tIns="0" rIns="0" bIns="0" anchor="b">
            <a:noAutofit/>
          </a:bodyPr>
          <a:lstStyle>
            <a:defPPr>
              <a:defRPr lang="fr-FR"/>
            </a:defPPr>
            <a:lvl1pPr marL="0" indent="0" algn="l" defTabSz="914400" rtl="0" eaLnBrk="1" latinLnBrk="0" hangingPunct="1">
              <a:lnSpc>
                <a:spcPct val="100000"/>
              </a:lnSpc>
              <a:buNone/>
              <a:tabLst>
                <a:tab pos="0" algn="l"/>
              </a:tabLst>
              <a:defRPr lang="en-US" sz="800" b="1" strike="noStrike" kern="1200" spc="-1">
                <a:solidFill>
                  <a:schemeClr val="dk2"/>
                </a:solidFill>
                <a:latin typeface="Arial"/>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s-ES"/>
              <a:t>IWAA2026| 2026/10/07 | Cristina Gonzalez Torres</a:t>
            </a:r>
            <a:endParaRPr lang="es-ES" b="0" dirty="0">
              <a:solidFill>
                <a:srgbClr val="000000"/>
              </a:solidFill>
              <a:latin typeface="Times New Roman"/>
            </a:endParaRPr>
          </a:p>
        </p:txBody>
      </p:sp>
    </p:spTree>
    <p:extLst>
      <p:ext uri="{BB962C8B-B14F-4D97-AF65-F5344CB8AC3E}">
        <p14:creationId xmlns:p14="http://schemas.microsoft.com/office/powerpoint/2010/main" val="130280629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BE2E0BAE-85FF-5630-3C04-F71B4D80B2E7}"/>
              </a:ext>
            </a:extLst>
          </p:cNvPr>
          <p:cNvPicPr>
            <a:picLocks noChangeAspect="1"/>
          </p:cNvPicPr>
          <p:nvPr/>
        </p:nvPicPr>
        <p:blipFill>
          <a:blip r:embed="rId2"/>
          <a:stretch>
            <a:fillRect/>
          </a:stretch>
        </p:blipFill>
        <p:spPr>
          <a:xfrm rot="10800000">
            <a:off x="1143000" y="766154"/>
            <a:ext cx="9906000" cy="5325691"/>
          </a:xfrm>
          <a:prstGeom prst="rect">
            <a:avLst/>
          </a:prstGeom>
        </p:spPr>
      </p:pic>
      <p:sp>
        <p:nvSpPr>
          <p:cNvPr id="4" name="Oval 3">
            <a:extLst>
              <a:ext uri="{FF2B5EF4-FFF2-40B4-BE49-F238E27FC236}">
                <a16:creationId xmlns:a16="http://schemas.microsoft.com/office/drawing/2014/main" id="{43F0817F-12D3-AEEF-E926-5035795614F6}"/>
              </a:ext>
            </a:extLst>
          </p:cNvPr>
          <p:cNvSpPr/>
          <p:nvPr/>
        </p:nvSpPr>
        <p:spPr>
          <a:xfrm rot="3109727">
            <a:off x="-26137" y="1332329"/>
            <a:ext cx="5857173" cy="4059634"/>
          </a:xfrm>
          <a:prstGeom prst="ellipse">
            <a:avLst/>
          </a:prstGeom>
          <a:noFill/>
          <a:ln>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Oval 6">
            <a:extLst>
              <a:ext uri="{FF2B5EF4-FFF2-40B4-BE49-F238E27FC236}">
                <a16:creationId xmlns:a16="http://schemas.microsoft.com/office/drawing/2014/main" id="{E0799DDA-DD42-CE40-7629-9C8EB1B1B41B}"/>
              </a:ext>
            </a:extLst>
          </p:cNvPr>
          <p:cNvSpPr/>
          <p:nvPr/>
        </p:nvSpPr>
        <p:spPr>
          <a:xfrm rot="684800">
            <a:off x="4970597" y="690157"/>
            <a:ext cx="6200830" cy="4340163"/>
          </a:xfrm>
          <a:prstGeom prst="ellipse">
            <a:avLst/>
          </a:prstGeom>
          <a:noFill/>
          <a:ln>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ZoneTexte 2">
            <a:extLst>
              <a:ext uri="{FF2B5EF4-FFF2-40B4-BE49-F238E27FC236}">
                <a16:creationId xmlns:a16="http://schemas.microsoft.com/office/drawing/2014/main" id="{58655345-BABD-7C3C-5436-4D2BADB8A04D}"/>
              </a:ext>
            </a:extLst>
          </p:cNvPr>
          <p:cNvSpPr/>
          <p:nvPr/>
        </p:nvSpPr>
        <p:spPr>
          <a:xfrm>
            <a:off x="959400" y="177120"/>
            <a:ext cx="10656360" cy="367878"/>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defTabSz="914400">
              <a:lnSpc>
                <a:spcPct val="100000"/>
              </a:lnSpc>
            </a:pPr>
            <a:r>
              <a:rPr lang="en-US" sz="1800" b="1" strike="noStrike" cap="all" spc="-1" dirty="0">
                <a:solidFill>
                  <a:schemeClr val="lt1"/>
                </a:solidFill>
                <a:latin typeface="Arial"/>
              </a:rPr>
              <a:t>Challenges: Long and complex survey paths </a:t>
            </a:r>
            <a:endParaRPr lang="fr-FR" sz="1800" b="0" strike="noStrike" spc="-1" dirty="0">
              <a:solidFill>
                <a:srgbClr val="000000"/>
              </a:solidFill>
              <a:latin typeface="Arial"/>
            </a:endParaRPr>
          </a:p>
        </p:txBody>
      </p:sp>
      <p:pic>
        <p:nvPicPr>
          <p:cNvPr id="5" name="Picture 4">
            <a:extLst>
              <a:ext uri="{FF2B5EF4-FFF2-40B4-BE49-F238E27FC236}">
                <a16:creationId xmlns:a16="http://schemas.microsoft.com/office/drawing/2014/main" id="{4B647D99-4FE1-84D8-9859-87E9641F8863}"/>
              </a:ext>
            </a:extLst>
          </p:cNvPr>
          <p:cNvPicPr>
            <a:picLocks noChangeAspect="1"/>
          </p:cNvPicPr>
          <p:nvPr/>
        </p:nvPicPr>
        <p:blipFill>
          <a:blip r:embed="rId3" cstate="print">
            <a:alphaModFix/>
            <a:extLst>
              <a:ext uri="{28A0092B-C50C-407E-A947-70E740481C1C}">
                <a14:useLocalDpi xmlns:a14="http://schemas.microsoft.com/office/drawing/2010/main" val="0"/>
              </a:ext>
            </a:extLst>
          </a:blip>
          <a:srcRect t="15738"/>
          <a:stretch/>
        </p:blipFill>
        <p:spPr>
          <a:xfrm rot="20053365">
            <a:off x="1286521" y="452680"/>
            <a:ext cx="9577326" cy="4720962"/>
          </a:xfrm>
          <a:prstGeom prst="rect">
            <a:avLst/>
          </a:prstGeom>
        </p:spPr>
      </p:pic>
      <p:sp>
        <p:nvSpPr>
          <p:cNvPr id="6" name="TextBox 5">
            <a:extLst>
              <a:ext uri="{FF2B5EF4-FFF2-40B4-BE49-F238E27FC236}">
                <a16:creationId xmlns:a16="http://schemas.microsoft.com/office/drawing/2014/main" id="{09610FD4-69E7-4529-8F51-FC34B133E348}"/>
              </a:ext>
            </a:extLst>
          </p:cNvPr>
          <p:cNvSpPr txBox="1"/>
          <p:nvPr/>
        </p:nvSpPr>
        <p:spPr>
          <a:xfrm>
            <a:off x="346710" y="6061517"/>
            <a:ext cx="11498580" cy="369332"/>
          </a:xfrm>
          <a:prstGeom prst="rect">
            <a:avLst/>
          </a:prstGeom>
          <a:noFill/>
        </p:spPr>
        <p:txBody>
          <a:bodyPr wrap="square" rtlCol="0">
            <a:spAutoFit/>
          </a:bodyPr>
          <a:lstStyle/>
          <a:p>
            <a:r>
              <a:rPr lang="en-US" dirty="0"/>
              <a:t>Some beamlines require passing through several areas before we can reach the points we need to measure</a:t>
            </a:r>
            <a:endParaRPr lang="en-GB" dirty="0"/>
          </a:p>
        </p:txBody>
      </p:sp>
      <p:sp>
        <p:nvSpPr>
          <p:cNvPr id="8" name="PlaceHolder 1">
            <a:extLst>
              <a:ext uri="{FF2B5EF4-FFF2-40B4-BE49-F238E27FC236}">
                <a16:creationId xmlns:a16="http://schemas.microsoft.com/office/drawing/2014/main" id="{D35A210A-96A3-4C3F-997B-F075EB254720}"/>
              </a:ext>
            </a:extLst>
          </p:cNvPr>
          <p:cNvSpPr txBox="1">
            <a:spLocks/>
          </p:cNvSpPr>
          <p:nvPr/>
        </p:nvSpPr>
        <p:spPr>
          <a:xfrm>
            <a:off x="959400" y="6483240"/>
            <a:ext cx="8148240" cy="200520"/>
          </a:xfrm>
          <a:prstGeom prst="rect">
            <a:avLst/>
          </a:prstGeom>
          <a:noFill/>
          <a:ln w="0">
            <a:noFill/>
          </a:ln>
        </p:spPr>
        <p:txBody>
          <a:bodyPr lIns="0" tIns="0" rIns="0" bIns="0" anchor="b">
            <a:noAutofit/>
          </a:bodyPr>
          <a:lstStyle>
            <a:defPPr>
              <a:defRPr lang="fr-FR"/>
            </a:defPPr>
            <a:lvl1pPr marL="0" indent="0" algn="l" defTabSz="914400" rtl="0" eaLnBrk="1" latinLnBrk="0" hangingPunct="1">
              <a:lnSpc>
                <a:spcPct val="100000"/>
              </a:lnSpc>
              <a:buNone/>
              <a:tabLst>
                <a:tab pos="0" algn="l"/>
              </a:tabLst>
              <a:defRPr lang="en-US" sz="800" b="1" strike="noStrike" kern="1200" spc="-1">
                <a:solidFill>
                  <a:schemeClr val="dk2"/>
                </a:solidFill>
                <a:latin typeface="Arial"/>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s-ES"/>
              <a:t>IWAA2026| 2026/10/07 | Cristina Gonzalez Torres</a:t>
            </a:r>
            <a:endParaRPr lang="es-ES" b="0" dirty="0">
              <a:solidFill>
                <a:srgbClr val="000000"/>
              </a:solidFill>
              <a:latin typeface="Times New Roman"/>
            </a:endParaRPr>
          </a:p>
        </p:txBody>
      </p:sp>
    </p:spTree>
    <p:extLst>
      <p:ext uri="{BB962C8B-B14F-4D97-AF65-F5344CB8AC3E}">
        <p14:creationId xmlns:p14="http://schemas.microsoft.com/office/powerpoint/2010/main" val="4874830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16"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circle(in)">
                                      <p:cBhvr>
                                        <p:cTn id="7" dur="5000"/>
                                        <p:tgtEl>
                                          <p:spTgt spid="5"/>
                                        </p:tgtEl>
                                      </p:cBhvr>
                                    </p:animEffect>
                                  </p:childTnLst>
                                </p:cTn>
                              </p:par>
                            </p:childTnLst>
                          </p:cTn>
                        </p:par>
                        <p:par>
                          <p:cTn id="8" fill="hold">
                            <p:stCondLst>
                              <p:cond delay="5000"/>
                            </p:stCondLst>
                            <p:childTnLst>
                              <p:par>
                                <p:cTn id="9" presetID="9" presetClass="emph" presetSubtype="0" nodeType="afterEffect">
                                  <p:stCondLst>
                                    <p:cond delay="1000"/>
                                  </p:stCondLst>
                                  <p:childTnLst>
                                    <p:set>
                                      <p:cBhvr>
                                        <p:cTn id="10" dur="4600"/>
                                        <p:tgtEl>
                                          <p:spTgt spid="5"/>
                                        </p:tgtEl>
                                        <p:attrNameLst>
                                          <p:attrName>style.opacity</p:attrName>
                                        </p:attrNameLst>
                                      </p:cBhvr>
                                      <p:to>
                                        <p:strVal val="0.25"/>
                                      </p:to>
                                    </p:set>
                                    <p:animEffect filter="image" prLst="opacity: 0.25">
                                      <p:cBhvr rctx="IE">
                                        <p:cTn id="11" dur="46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2">
            <a:extLst>
              <a:ext uri="{FF2B5EF4-FFF2-40B4-BE49-F238E27FC236}">
                <a16:creationId xmlns:a16="http://schemas.microsoft.com/office/drawing/2014/main" id="{58655345-BABD-7C3C-5436-4D2BADB8A04D}"/>
              </a:ext>
            </a:extLst>
          </p:cNvPr>
          <p:cNvSpPr/>
          <p:nvPr/>
        </p:nvSpPr>
        <p:spPr>
          <a:xfrm>
            <a:off x="959400" y="177120"/>
            <a:ext cx="10656360" cy="367878"/>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defTabSz="914400">
              <a:lnSpc>
                <a:spcPct val="100000"/>
              </a:lnSpc>
            </a:pPr>
            <a:r>
              <a:rPr lang="en-US" sz="1800" b="1" strike="noStrike" cap="all" spc="-1" dirty="0">
                <a:solidFill>
                  <a:schemeClr val="lt1"/>
                </a:solidFill>
                <a:latin typeface="Arial"/>
              </a:rPr>
              <a:t>constraints: Raised floor, </a:t>
            </a:r>
            <a:r>
              <a:rPr lang="en-US" sz="1800" b="1" strike="noStrike" cap="all" spc="-1">
                <a:solidFill>
                  <a:schemeClr val="lt1"/>
                </a:solidFill>
                <a:latin typeface="Arial"/>
              </a:rPr>
              <a:t>Isolation walls`</a:t>
            </a:r>
            <a:endParaRPr lang="fr-FR" sz="1800" b="0" strike="noStrike" spc="-1" dirty="0">
              <a:solidFill>
                <a:srgbClr val="000000"/>
              </a:solidFill>
              <a:latin typeface="Arial"/>
            </a:endParaRPr>
          </a:p>
        </p:txBody>
      </p:sp>
      <p:pic>
        <p:nvPicPr>
          <p:cNvPr id="11" name="Picture 10">
            <a:extLst>
              <a:ext uri="{FF2B5EF4-FFF2-40B4-BE49-F238E27FC236}">
                <a16:creationId xmlns:a16="http://schemas.microsoft.com/office/drawing/2014/main" id="{4EBFD3B7-E699-E025-43F8-F41BD51AA7E5}"/>
              </a:ext>
            </a:extLst>
          </p:cNvPr>
          <p:cNvPicPr>
            <a:picLocks noChangeAspect="1"/>
          </p:cNvPicPr>
          <p:nvPr/>
        </p:nvPicPr>
        <p:blipFill>
          <a:blip r:embed="rId2" cstate="print">
            <a:extLst>
              <a:ext uri="{28A0092B-C50C-407E-A947-70E740481C1C}">
                <a14:useLocalDpi xmlns:a14="http://schemas.microsoft.com/office/drawing/2010/main" val="0"/>
              </a:ext>
            </a:extLst>
          </a:blip>
          <a:srcRect l="19332" t="27493" r="3745" b="22387"/>
          <a:stretch/>
        </p:blipFill>
        <p:spPr>
          <a:xfrm rot="5400000">
            <a:off x="76551" y="2963321"/>
            <a:ext cx="4011672" cy="1960410"/>
          </a:xfrm>
          <a:prstGeom prst="rect">
            <a:avLst/>
          </a:prstGeom>
          <a:ln>
            <a:noFill/>
          </a:ln>
          <a:effectLst>
            <a:outerShdw blurRad="292100" dist="139700" dir="2700000" algn="tl" rotWithShape="0">
              <a:srgbClr val="333333">
                <a:alpha val="65000"/>
              </a:srgbClr>
            </a:outerShdw>
          </a:effectLst>
        </p:spPr>
      </p:pic>
      <p:pic>
        <p:nvPicPr>
          <p:cNvPr id="9" name="Picture 8">
            <a:extLst>
              <a:ext uri="{FF2B5EF4-FFF2-40B4-BE49-F238E27FC236}">
                <a16:creationId xmlns:a16="http://schemas.microsoft.com/office/drawing/2014/main" id="{1F31D064-AED6-885F-71BE-586A851B3963}"/>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272620" y="1937691"/>
            <a:ext cx="5348895" cy="4011672"/>
          </a:xfrm>
          <a:prstGeom prst="rect">
            <a:avLst/>
          </a:prstGeom>
          <a:ln>
            <a:noFill/>
          </a:ln>
          <a:effectLst>
            <a:outerShdw blurRad="292100" dist="139700" dir="2700000" algn="tl" rotWithShape="0">
              <a:srgbClr val="333333">
                <a:alpha val="65000"/>
              </a:srgbClr>
            </a:outerShdw>
          </a:effectLst>
        </p:spPr>
      </p:pic>
      <p:cxnSp>
        <p:nvCxnSpPr>
          <p:cNvPr id="14" name="Straight Arrow Connector 13">
            <a:extLst>
              <a:ext uri="{FF2B5EF4-FFF2-40B4-BE49-F238E27FC236}">
                <a16:creationId xmlns:a16="http://schemas.microsoft.com/office/drawing/2014/main" id="{CCC8734C-3617-969F-BD23-B68401FAA6B9}"/>
              </a:ext>
            </a:extLst>
          </p:cNvPr>
          <p:cNvCxnSpPr>
            <a:cxnSpLocks/>
          </p:cNvCxnSpPr>
          <p:nvPr/>
        </p:nvCxnSpPr>
        <p:spPr>
          <a:xfrm flipH="1">
            <a:off x="5534703" y="2750892"/>
            <a:ext cx="11820" cy="592619"/>
          </a:xfrm>
          <a:prstGeom prst="straightConnector1">
            <a:avLst/>
          </a:prstGeom>
          <a:ln w="19050" cap="flat" cmpd="sng" algn="ctr">
            <a:solidFill>
              <a:schemeClr val="accent5"/>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cxnSp>
        <p:nvCxnSpPr>
          <p:cNvPr id="16" name="Straight Arrow Connector 15">
            <a:extLst>
              <a:ext uri="{FF2B5EF4-FFF2-40B4-BE49-F238E27FC236}">
                <a16:creationId xmlns:a16="http://schemas.microsoft.com/office/drawing/2014/main" id="{5A706343-4AF5-1966-B936-8A12B968BDD4}"/>
              </a:ext>
            </a:extLst>
          </p:cNvPr>
          <p:cNvCxnSpPr>
            <a:cxnSpLocks/>
          </p:cNvCxnSpPr>
          <p:nvPr/>
        </p:nvCxnSpPr>
        <p:spPr>
          <a:xfrm flipH="1">
            <a:off x="7371160" y="2836381"/>
            <a:ext cx="294435" cy="592619"/>
          </a:xfrm>
          <a:prstGeom prst="straightConnector1">
            <a:avLst/>
          </a:prstGeom>
          <a:ln w="19050" cap="flat" cmpd="sng" algn="ctr">
            <a:solidFill>
              <a:schemeClr val="accent5"/>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pic>
        <p:nvPicPr>
          <p:cNvPr id="4" name="Picture 3">
            <a:extLst>
              <a:ext uri="{FF2B5EF4-FFF2-40B4-BE49-F238E27FC236}">
                <a16:creationId xmlns:a16="http://schemas.microsoft.com/office/drawing/2014/main" id="{F46D922A-601A-9609-3D5E-AFFCE0E5282D}"/>
              </a:ext>
            </a:extLst>
          </p:cNvPr>
          <p:cNvPicPr>
            <a:picLocks noChangeAspect="1"/>
          </p:cNvPicPr>
          <p:nvPr/>
        </p:nvPicPr>
        <p:blipFill>
          <a:blip r:embed="rId4" cstate="print">
            <a:extLst>
              <a:ext uri="{28A0092B-C50C-407E-A947-70E740481C1C}">
                <a14:useLocalDpi xmlns:a14="http://schemas.microsoft.com/office/drawing/2010/main" val="0"/>
              </a:ext>
            </a:extLst>
          </a:blip>
          <a:srcRect t="4461" r="14834" b="37334"/>
          <a:stretch/>
        </p:blipFill>
        <p:spPr>
          <a:xfrm>
            <a:off x="8831542" y="1937690"/>
            <a:ext cx="2849636" cy="2904511"/>
          </a:xfrm>
          <a:prstGeom prst="rect">
            <a:avLst/>
          </a:prstGeom>
          <a:ln>
            <a:noFill/>
          </a:ln>
          <a:effectLst>
            <a:outerShdw blurRad="292100" dist="139700" dir="2700000" algn="tl" rotWithShape="0">
              <a:srgbClr val="333333">
                <a:alpha val="65000"/>
              </a:srgbClr>
            </a:outerShdw>
          </a:effectLst>
        </p:spPr>
      </p:pic>
      <p:sp>
        <p:nvSpPr>
          <p:cNvPr id="7" name="TextBox 6">
            <a:extLst>
              <a:ext uri="{FF2B5EF4-FFF2-40B4-BE49-F238E27FC236}">
                <a16:creationId xmlns:a16="http://schemas.microsoft.com/office/drawing/2014/main" id="{625AFFE1-1FCE-47A2-CF3B-811C8D56A659}"/>
              </a:ext>
            </a:extLst>
          </p:cNvPr>
          <p:cNvSpPr txBox="1"/>
          <p:nvPr/>
        </p:nvSpPr>
        <p:spPr>
          <a:xfrm>
            <a:off x="959400" y="838216"/>
            <a:ext cx="2997610" cy="944852"/>
          </a:xfrm>
          <a:prstGeom prst="rect">
            <a:avLst/>
          </a:prstGeom>
          <a:noFill/>
        </p:spPr>
        <p:txBody>
          <a:bodyPr wrap="square" rtlCol="0">
            <a:spAutoFit/>
          </a:bodyPr>
          <a:lstStyle/>
          <a:p>
            <a:r>
              <a:rPr lang="en-US" dirty="0"/>
              <a:t>Raised floor</a:t>
            </a:r>
            <a:r>
              <a:rPr lang="en-US" dirty="0">
                <a:sym typeface="Wingdings" panose="05000000000000000000" pitchFamily="2" charset="2"/>
              </a:rPr>
              <a:t> </a:t>
            </a:r>
          </a:p>
          <a:p>
            <a:r>
              <a:rPr lang="en-US" dirty="0">
                <a:sym typeface="Wingdings" panose="05000000000000000000" pitchFamily="2" charset="2"/>
              </a:rPr>
              <a:t> Time consuming</a:t>
            </a:r>
          </a:p>
          <a:p>
            <a:r>
              <a:rPr lang="en-US" dirty="0">
                <a:sym typeface="Wingdings" panose="05000000000000000000" pitchFamily="2" charset="2"/>
              </a:rPr>
              <a:t> Conditional stations</a:t>
            </a:r>
          </a:p>
        </p:txBody>
      </p:sp>
      <p:sp>
        <p:nvSpPr>
          <p:cNvPr id="8" name="TextBox 7">
            <a:extLst>
              <a:ext uri="{FF2B5EF4-FFF2-40B4-BE49-F238E27FC236}">
                <a16:creationId xmlns:a16="http://schemas.microsoft.com/office/drawing/2014/main" id="{5143C030-D48D-65E3-6210-59B4F2DF11DF}"/>
              </a:ext>
            </a:extLst>
          </p:cNvPr>
          <p:cNvSpPr txBox="1"/>
          <p:nvPr/>
        </p:nvSpPr>
        <p:spPr>
          <a:xfrm>
            <a:off x="3650634" y="1128017"/>
            <a:ext cx="4584358" cy="661396"/>
          </a:xfrm>
          <a:prstGeom prst="rect">
            <a:avLst/>
          </a:prstGeom>
          <a:noFill/>
        </p:spPr>
        <p:txBody>
          <a:bodyPr wrap="square" rtlCol="0">
            <a:spAutoFit/>
          </a:bodyPr>
          <a:lstStyle/>
          <a:p>
            <a:r>
              <a:rPr lang="en-US" dirty="0">
                <a:sym typeface="Wingdings" panose="05000000000000000000" pitchFamily="2" charset="2"/>
              </a:rPr>
              <a:t>Wall isolation :</a:t>
            </a:r>
          </a:p>
          <a:p>
            <a:r>
              <a:rPr lang="en-US" dirty="0">
                <a:sym typeface="Wingdings" panose="05000000000000000000" pitchFamily="2" charset="2"/>
              </a:rPr>
              <a:t> Determines the network's geometry</a:t>
            </a:r>
            <a:endParaRPr lang="en-GB" dirty="0"/>
          </a:p>
        </p:txBody>
      </p:sp>
      <p:sp>
        <p:nvSpPr>
          <p:cNvPr id="3" name="Oval 2">
            <a:extLst>
              <a:ext uri="{FF2B5EF4-FFF2-40B4-BE49-F238E27FC236}">
                <a16:creationId xmlns:a16="http://schemas.microsoft.com/office/drawing/2014/main" id="{06C4A2E9-C67F-4984-9980-F65C7594C1D8}"/>
              </a:ext>
            </a:extLst>
          </p:cNvPr>
          <p:cNvSpPr/>
          <p:nvPr/>
        </p:nvSpPr>
        <p:spPr>
          <a:xfrm>
            <a:off x="9080167" y="3351712"/>
            <a:ext cx="761469" cy="883281"/>
          </a:xfrm>
          <a:prstGeom prst="ellipse">
            <a:avLst/>
          </a:prstGeom>
          <a:noFill/>
          <a:ln>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PlaceHolder 1">
            <a:extLst>
              <a:ext uri="{FF2B5EF4-FFF2-40B4-BE49-F238E27FC236}">
                <a16:creationId xmlns:a16="http://schemas.microsoft.com/office/drawing/2014/main" id="{4726323E-75A8-4A4E-9E6F-BA360CF5D6A8}"/>
              </a:ext>
            </a:extLst>
          </p:cNvPr>
          <p:cNvSpPr txBox="1">
            <a:spLocks/>
          </p:cNvSpPr>
          <p:nvPr/>
        </p:nvSpPr>
        <p:spPr>
          <a:xfrm>
            <a:off x="959400" y="6483240"/>
            <a:ext cx="8148240" cy="200520"/>
          </a:xfrm>
          <a:prstGeom prst="rect">
            <a:avLst/>
          </a:prstGeom>
          <a:noFill/>
          <a:ln w="0">
            <a:noFill/>
          </a:ln>
        </p:spPr>
        <p:txBody>
          <a:bodyPr lIns="0" tIns="0" rIns="0" bIns="0" anchor="b">
            <a:noAutofit/>
          </a:bodyPr>
          <a:lstStyle>
            <a:defPPr>
              <a:defRPr lang="fr-FR"/>
            </a:defPPr>
            <a:lvl1pPr marL="0" indent="0" algn="l" defTabSz="914400" rtl="0" eaLnBrk="1" latinLnBrk="0" hangingPunct="1">
              <a:lnSpc>
                <a:spcPct val="100000"/>
              </a:lnSpc>
              <a:buNone/>
              <a:tabLst>
                <a:tab pos="0" algn="l"/>
              </a:tabLst>
              <a:defRPr lang="en-US" sz="800" b="1" strike="noStrike" kern="1200" spc="-1">
                <a:solidFill>
                  <a:schemeClr val="dk2"/>
                </a:solidFill>
                <a:latin typeface="Arial"/>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s-ES"/>
              <a:t>IWAA2026| 2026/10/07 | Cristina Gonzalez Torres</a:t>
            </a:r>
            <a:endParaRPr lang="es-ES" b="0" dirty="0">
              <a:solidFill>
                <a:srgbClr val="000000"/>
              </a:solidFill>
              <a:latin typeface="Times New Roman"/>
            </a:endParaRPr>
          </a:p>
        </p:txBody>
      </p:sp>
    </p:spTree>
    <p:extLst>
      <p:ext uri="{BB962C8B-B14F-4D97-AF65-F5344CB8AC3E}">
        <p14:creationId xmlns:p14="http://schemas.microsoft.com/office/powerpoint/2010/main" val="407347794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9949C14E-6298-4E71-9AB5-B2DE559FC9D5}"/>
              </a:ext>
            </a:extLst>
          </p:cNvPr>
          <p:cNvSpPr/>
          <p:nvPr/>
        </p:nvSpPr>
        <p:spPr>
          <a:xfrm>
            <a:off x="959400" y="177120"/>
            <a:ext cx="10656360" cy="367878"/>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defTabSz="914400">
              <a:lnSpc>
                <a:spcPct val="100000"/>
              </a:lnSpc>
            </a:pPr>
            <a:r>
              <a:rPr lang="en-US" sz="1800" b="1" strike="noStrike" cap="all" spc="-1" dirty="0">
                <a:solidFill>
                  <a:schemeClr val="lt1"/>
                </a:solidFill>
                <a:latin typeface="Arial"/>
              </a:rPr>
              <a:t>challenges: Scheduling</a:t>
            </a:r>
            <a:endParaRPr lang="fr-FR" sz="1800" b="0" strike="noStrike" spc="-1" dirty="0">
              <a:solidFill>
                <a:srgbClr val="000000"/>
              </a:solidFill>
              <a:latin typeface="Arial"/>
            </a:endParaRPr>
          </a:p>
        </p:txBody>
      </p:sp>
      <p:sp>
        <p:nvSpPr>
          <p:cNvPr id="150" name="Eyebrow"/>
          <p:cNvSpPr txBox="1"/>
          <p:nvPr/>
        </p:nvSpPr>
        <p:spPr>
          <a:xfrm>
            <a:off x="567080" y="820000"/>
            <a:ext cx="7315200" cy="274320"/>
          </a:xfrm>
          <a:prstGeom prst="rect">
            <a:avLst/>
          </a:prstGeom>
          <a:noFill/>
          <a:ln/>
        </p:spPr>
        <p:txBody>
          <a:bodyPr wrap="square" lIns="0" tIns="0" rIns="0" bIns="0" rtlCol="0" anchor="ctr"/>
          <a:lstStyle/>
          <a:p>
            <a:pPr marL="0" indent="0">
              <a:buNone/>
            </a:pPr>
            <a:r>
              <a:rPr lang="en-US" sz="1150" b="1" kern="0" spc="150" dirty="0">
                <a:solidFill>
                  <a:srgbClr val="62697A"/>
                </a:solidFill>
                <a:latin typeface="Calibri" pitchFamily="34" charset="0"/>
                <a:ea typeface="Calibri" pitchFamily="34" charset="-122"/>
                <a:cs typeface="Calibri" pitchFamily="34" charset="-120"/>
              </a:rPr>
              <a:t>WHAT HAS TO LINE UP, EVERY TIME</a:t>
            </a:r>
            <a:endParaRPr lang="en-US" sz="1150" dirty="0"/>
          </a:p>
        </p:txBody>
      </p:sp>
      <p:sp>
        <p:nvSpPr>
          <p:cNvPr id="151" name="RowCard1"/>
          <p:cNvSpPr/>
          <p:nvPr/>
        </p:nvSpPr>
        <p:spPr>
          <a:xfrm>
            <a:off x="567080" y="1260000"/>
            <a:ext cx="11057839" cy="680000"/>
          </a:xfrm>
          <a:prstGeom prst="roundRect">
            <a:avLst>
              <a:gd name="adj" fmla="val 7000"/>
            </a:avLst>
          </a:prstGeom>
          <a:solidFill>
            <a:srgbClr val="F4F6FA"/>
          </a:solidFill>
          <a:ln>
            <a:noFill/>
          </a:ln>
          <a:effectLst>
            <a:outerShdw blurRad="88900" dist="25400" dir="5400000" algn="bl" rotWithShape="0">
              <a:srgbClr val="8A93A8">
                <a:alpha val="25000"/>
              </a:srgbClr>
            </a:outerShdw>
          </a:effectLst>
        </p:spPr>
        <p:txBody>
          <a:bodyPr/>
          <a:lstStyle/>
          <a:p>
            <a:endParaRPr lang="en-GB"/>
          </a:p>
        </p:txBody>
      </p:sp>
      <p:sp>
        <p:nvSpPr>
          <p:cNvPr id="152" name="Badge1"/>
          <p:cNvSpPr/>
          <p:nvPr/>
        </p:nvSpPr>
        <p:spPr>
          <a:xfrm>
            <a:off x="717080" y="1390000"/>
            <a:ext cx="420000" cy="420000"/>
          </a:xfrm>
          <a:prstGeom prst="ellipse">
            <a:avLst/>
          </a:prstGeom>
          <a:solidFill>
            <a:srgbClr val="AF007C"/>
          </a:solidFill>
          <a:ln/>
        </p:spPr>
        <p:txBody>
          <a:bodyPr/>
          <a:lstStyle/>
          <a:p>
            <a:endParaRPr lang="en-GB"/>
          </a:p>
        </p:txBody>
      </p:sp>
      <p:sp>
        <p:nvSpPr>
          <p:cNvPr id="153" name="BadgeLabel1"/>
          <p:cNvSpPr txBox="1"/>
          <p:nvPr/>
        </p:nvSpPr>
        <p:spPr>
          <a:xfrm>
            <a:off x="717080" y="1390000"/>
            <a:ext cx="420000" cy="420000"/>
          </a:xfrm>
          <a:prstGeom prst="rect">
            <a:avLst/>
          </a:prstGeom>
          <a:noFill/>
          <a:ln/>
        </p:spPr>
        <p:txBody>
          <a:bodyPr wrap="square" lIns="0" tIns="0" rIns="0" bIns="0" rtlCol="0" anchor="ctr"/>
          <a:lstStyle/>
          <a:p>
            <a:pPr marL="0" indent="0" algn="ctr">
              <a:buNone/>
            </a:pPr>
            <a:r>
              <a:rPr lang="en-US" sz="1600" b="1" dirty="0">
                <a:solidFill>
                  <a:srgbClr val="FFFFFF"/>
                </a:solidFill>
                <a:latin typeface="Calibri" pitchFamily="34" charset="0"/>
                <a:ea typeface="Calibri" pitchFamily="34" charset="-122"/>
                <a:cs typeface="Calibri" pitchFamily="34" charset="-120"/>
              </a:rPr>
              <a:t>1</a:t>
            </a:r>
            <a:endParaRPr lang="en-US" sz="1600" dirty="0"/>
          </a:p>
        </p:txBody>
      </p:sp>
      <p:sp>
        <p:nvSpPr>
          <p:cNvPr id="154" name="RowText1"/>
          <p:cNvSpPr txBox="1"/>
          <p:nvPr/>
        </p:nvSpPr>
        <p:spPr>
          <a:xfrm>
            <a:off x="1357080" y="1260000"/>
            <a:ext cx="9987839" cy="680000"/>
          </a:xfrm>
          <a:prstGeom prst="rect">
            <a:avLst/>
          </a:prstGeom>
          <a:noFill/>
          <a:ln/>
        </p:spPr>
        <p:txBody>
          <a:bodyPr wrap="square" lIns="0" tIns="0" rIns="0" bIns="0" rtlCol="0" anchor="ctr"/>
          <a:lstStyle/>
          <a:p>
            <a:pPr marL="0" indent="0">
              <a:lnSpc>
                <a:spcPct val="115000"/>
              </a:lnSpc>
              <a:buNone/>
            </a:pPr>
            <a:r>
              <a:rPr lang="en-US" sz="1400" b="1" dirty="0">
                <a:solidFill>
                  <a:srgbClr val="AF007C"/>
                </a:solidFill>
                <a:latin typeface="Calibri" pitchFamily="34" charset="0"/>
                <a:ea typeface="Calibri" pitchFamily="34" charset="-122"/>
                <a:cs typeface="Calibri" pitchFamily="34" charset="-120"/>
              </a:rPr>
              <a:t>Subcontractor</a:t>
            </a:r>
            <a:r>
              <a:rPr lang="en-US" sz="1400" dirty="0">
                <a:solidFill>
                  <a:srgbClr val="23262F"/>
                </a:solidFill>
                <a:latin typeface="Calibri" pitchFamily="34" charset="0"/>
                <a:ea typeface="Calibri" pitchFamily="34" charset="-122"/>
                <a:cs typeface="Calibri" pitchFamily="34" charset="-120"/>
              </a:rPr>
              <a:t> — the external survey company needs a free slot in their own schedule.</a:t>
            </a:r>
            <a:endParaRPr lang="en-US" sz="1400" dirty="0"/>
          </a:p>
        </p:txBody>
      </p:sp>
      <p:sp>
        <p:nvSpPr>
          <p:cNvPr id="155" name="RowCard2"/>
          <p:cNvSpPr/>
          <p:nvPr/>
        </p:nvSpPr>
        <p:spPr>
          <a:xfrm>
            <a:off x="567080" y="2050000"/>
            <a:ext cx="11057839" cy="680000"/>
          </a:xfrm>
          <a:prstGeom prst="roundRect">
            <a:avLst>
              <a:gd name="adj" fmla="val 7000"/>
            </a:avLst>
          </a:prstGeom>
          <a:solidFill>
            <a:srgbClr val="F4F6FA"/>
          </a:solidFill>
          <a:ln>
            <a:noFill/>
          </a:ln>
          <a:effectLst>
            <a:outerShdw blurRad="88900" dist="25400" dir="5400000" algn="bl" rotWithShape="0">
              <a:srgbClr val="8A93A8">
                <a:alpha val="25000"/>
              </a:srgbClr>
            </a:outerShdw>
          </a:effectLst>
        </p:spPr>
        <p:txBody>
          <a:bodyPr/>
          <a:lstStyle/>
          <a:p>
            <a:endParaRPr lang="en-GB"/>
          </a:p>
        </p:txBody>
      </p:sp>
      <p:sp>
        <p:nvSpPr>
          <p:cNvPr id="156" name="Badge2"/>
          <p:cNvSpPr/>
          <p:nvPr/>
        </p:nvSpPr>
        <p:spPr>
          <a:xfrm>
            <a:off x="717080" y="2180000"/>
            <a:ext cx="420000" cy="420000"/>
          </a:xfrm>
          <a:prstGeom prst="ellipse">
            <a:avLst/>
          </a:prstGeom>
          <a:solidFill>
            <a:srgbClr val="AF007C"/>
          </a:solidFill>
          <a:ln/>
        </p:spPr>
        <p:txBody>
          <a:bodyPr/>
          <a:lstStyle/>
          <a:p>
            <a:endParaRPr lang="en-GB"/>
          </a:p>
        </p:txBody>
      </p:sp>
      <p:sp>
        <p:nvSpPr>
          <p:cNvPr id="157" name="BadgeLabel2"/>
          <p:cNvSpPr txBox="1"/>
          <p:nvPr/>
        </p:nvSpPr>
        <p:spPr>
          <a:xfrm>
            <a:off x="717080" y="2180000"/>
            <a:ext cx="420000" cy="420000"/>
          </a:xfrm>
          <a:prstGeom prst="rect">
            <a:avLst/>
          </a:prstGeom>
          <a:noFill/>
          <a:ln/>
        </p:spPr>
        <p:txBody>
          <a:bodyPr wrap="square" lIns="0" tIns="0" rIns="0" bIns="0" rtlCol="0" anchor="ctr"/>
          <a:lstStyle/>
          <a:p>
            <a:pPr marL="0" indent="0" algn="ctr">
              <a:buNone/>
            </a:pPr>
            <a:r>
              <a:rPr lang="en-US" sz="1600" b="1" dirty="0">
                <a:solidFill>
                  <a:srgbClr val="FFFFFF"/>
                </a:solidFill>
                <a:latin typeface="Calibri" pitchFamily="34" charset="0"/>
                <a:ea typeface="Calibri" pitchFamily="34" charset="-122"/>
                <a:cs typeface="Calibri" pitchFamily="34" charset="-120"/>
              </a:rPr>
              <a:t>2</a:t>
            </a:r>
            <a:endParaRPr lang="en-US" sz="1600" dirty="0"/>
          </a:p>
        </p:txBody>
      </p:sp>
      <p:sp>
        <p:nvSpPr>
          <p:cNvPr id="158" name="RowText2"/>
          <p:cNvSpPr txBox="1"/>
          <p:nvPr/>
        </p:nvSpPr>
        <p:spPr>
          <a:xfrm>
            <a:off x="1357080" y="2050000"/>
            <a:ext cx="9987839" cy="680000"/>
          </a:xfrm>
          <a:prstGeom prst="rect">
            <a:avLst/>
          </a:prstGeom>
          <a:noFill/>
          <a:ln/>
        </p:spPr>
        <p:txBody>
          <a:bodyPr wrap="square" lIns="0" tIns="0" rIns="0" bIns="0" rtlCol="0" anchor="ctr"/>
          <a:lstStyle/>
          <a:p>
            <a:pPr marL="0" indent="0">
              <a:lnSpc>
                <a:spcPct val="115000"/>
              </a:lnSpc>
              <a:buNone/>
            </a:pPr>
            <a:r>
              <a:rPr lang="en-US" sz="1400" b="1" dirty="0">
                <a:solidFill>
                  <a:srgbClr val="AF007C"/>
                </a:solidFill>
                <a:latin typeface="Calibri" pitchFamily="34" charset="0"/>
                <a:ea typeface="Calibri" pitchFamily="34" charset="-122"/>
                <a:cs typeface="Calibri" pitchFamily="34" charset="-120"/>
              </a:rPr>
              <a:t>Beamline staff</a:t>
            </a:r>
            <a:r>
              <a:rPr lang="en-US" sz="1400" dirty="0">
                <a:solidFill>
                  <a:srgbClr val="23262F"/>
                </a:solidFill>
                <a:latin typeface="Calibri" pitchFamily="34" charset="0"/>
                <a:ea typeface="Calibri" pitchFamily="34" charset="-122"/>
                <a:cs typeface="Calibri" pitchFamily="34" charset="-120"/>
              </a:rPr>
              <a:t> — have to confirm the dates don’t clash with a sample change or another intervention.</a:t>
            </a:r>
            <a:endParaRPr lang="en-US" sz="1400" dirty="0"/>
          </a:p>
        </p:txBody>
      </p:sp>
      <p:sp>
        <p:nvSpPr>
          <p:cNvPr id="159" name="RowCard3"/>
          <p:cNvSpPr/>
          <p:nvPr/>
        </p:nvSpPr>
        <p:spPr>
          <a:xfrm>
            <a:off x="567080" y="2840000"/>
            <a:ext cx="11057839" cy="680000"/>
          </a:xfrm>
          <a:prstGeom prst="roundRect">
            <a:avLst>
              <a:gd name="adj" fmla="val 7000"/>
            </a:avLst>
          </a:prstGeom>
          <a:solidFill>
            <a:srgbClr val="F4F6FA"/>
          </a:solidFill>
          <a:ln>
            <a:noFill/>
          </a:ln>
          <a:effectLst>
            <a:outerShdw blurRad="88900" dist="25400" dir="5400000" algn="bl" rotWithShape="0">
              <a:srgbClr val="8A93A8">
                <a:alpha val="25000"/>
              </a:srgbClr>
            </a:outerShdw>
          </a:effectLst>
        </p:spPr>
        <p:txBody>
          <a:bodyPr/>
          <a:lstStyle/>
          <a:p>
            <a:endParaRPr lang="en-GB"/>
          </a:p>
        </p:txBody>
      </p:sp>
      <p:sp>
        <p:nvSpPr>
          <p:cNvPr id="160" name="Badge3"/>
          <p:cNvSpPr/>
          <p:nvPr/>
        </p:nvSpPr>
        <p:spPr>
          <a:xfrm>
            <a:off x="717080" y="2970000"/>
            <a:ext cx="420000" cy="420000"/>
          </a:xfrm>
          <a:prstGeom prst="ellipse">
            <a:avLst/>
          </a:prstGeom>
          <a:solidFill>
            <a:srgbClr val="AF007C"/>
          </a:solidFill>
          <a:ln/>
        </p:spPr>
        <p:txBody>
          <a:bodyPr/>
          <a:lstStyle/>
          <a:p>
            <a:endParaRPr lang="en-GB"/>
          </a:p>
        </p:txBody>
      </p:sp>
      <p:sp>
        <p:nvSpPr>
          <p:cNvPr id="161" name="BadgeLabel3"/>
          <p:cNvSpPr txBox="1"/>
          <p:nvPr/>
        </p:nvSpPr>
        <p:spPr>
          <a:xfrm>
            <a:off x="717080" y="2970000"/>
            <a:ext cx="420000" cy="420000"/>
          </a:xfrm>
          <a:prstGeom prst="rect">
            <a:avLst/>
          </a:prstGeom>
          <a:noFill/>
          <a:ln/>
        </p:spPr>
        <p:txBody>
          <a:bodyPr wrap="square" lIns="0" tIns="0" rIns="0" bIns="0" rtlCol="0" anchor="ctr"/>
          <a:lstStyle/>
          <a:p>
            <a:pPr marL="0" indent="0" algn="ctr">
              <a:buNone/>
            </a:pPr>
            <a:r>
              <a:rPr lang="en-US" sz="1600" b="1" dirty="0">
                <a:solidFill>
                  <a:srgbClr val="FFFFFF"/>
                </a:solidFill>
                <a:latin typeface="Calibri" pitchFamily="34" charset="0"/>
                <a:ea typeface="Calibri" pitchFamily="34" charset="-122"/>
                <a:cs typeface="Calibri" pitchFamily="34" charset="-120"/>
              </a:rPr>
              <a:t>3</a:t>
            </a:r>
            <a:endParaRPr lang="en-US" sz="1600" dirty="0"/>
          </a:p>
        </p:txBody>
      </p:sp>
      <p:sp>
        <p:nvSpPr>
          <p:cNvPr id="162" name="RowText3"/>
          <p:cNvSpPr txBox="1"/>
          <p:nvPr/>
        </p:nvSpPr>
        <p:spPr>
          <a:xfrm>
            <a:off x="1357080" y="2840000"/>
            <a:ext cx="9987839" cy="680000"/>
          </a:xfrm>
          <a:prstGeom prst="rect">
            <a:avLst/>
          </a:prstGeom>
          <a:noFill/>
          <a:ln/>
        </p:spPr>
        <p:txBody>
          <a:bodyPr wrap="square" lIns="0" tIns="0" rIns="0" bIns="0" rtlCol="0" anchor="ctr"/>
          <a:lstStyle/>
          <a:p>
            <a:pPr marL="0" indent="0">
              <a:lnSpc>
                <a:spcPct val="115000"/>
              </a:lnSpc>
              <a:buNone/>
            </a:pPr>
            <a:r>
              <a:rPr lang="en-US" sz="1400" b="1" dirty="0">
                <a:solidFill>
                  <a:srgbClr val="AF007C"/>
                </a:solidFill>
                <a:latin typeface="Calibri" pitchFamily="34" charset="0"/>
                <a:ea typeface="Calibri" pitchFamily="34" charset="-122"/>
                <a:cs typeface="Calibri" pitchFamily="34" charset="-120"/>
              </a:rPr>
              <a:t>Safety</a:t>
            </a:r>
            <a:r>
              <a:rPr lang="en-US" sz="1400" dirty="0">
                <a:solidFill>
                  <a:srgbClr val="23262F"/>
                </a:solidFill>
                <a:latin typeface="Calibri" pitchFamily="34" charset="0"/>
                <a:ea typeface="Calibri" pitchFamily="34" charset="-122"/>
                <a:cs typeface="Calibri" pitchFamily="34" charset="-120"/>
              </a:rPr>
              <a:t> — the access permit has to be approved.</a:t>
            </a:r>
            <a:endParaRPr lang="en-US" sz="1400" dirty="0"/>
          </a:p>
        </p:txBody>
      </p:sp>
      <p:sp>
        <p:nvSpPr>
          <p:cNvPr id="163" name="RowCard4"/>
          <p:cNvSpPr/>
          <p:nvPr/>
        </p:nvSpPr>
        <p:spPr>
          <a:xfrm>
            <a:off x="567080" y="3630000"/>
            <a:ext cx="11057839" cy="680000"/>
          </a:xfrm>
          <a:prstGeom prst="roundRect">
            <a:avLst>
              <a:gd name="adj" fmla="val 7000"/>
            </a:avLst>
          </a:prstGeom>
          <a:solidFill>
            <a:srgbClr val="F4F6FA"/>
          </a:solidFill>
          <a:ln>
            <a:noFill/>
          </a:ln>
          <a:effectLst>
            <a:outerShdw blurRad="88900" dist="25400" dir="5400000" algn="bl" rotWithShape="0">
              <a:srgbClr val="8A93A8">
                <a:alpha val="25000"/>
              </a:srgbClr>
            </a:outerShdw>
          </a:effectLst>
        </p:spPr>
        <p:txBody>
          <a:bodyPr/>
          <a:lstStyle/>
          <a:p>
            <a:endParaRPr lang="en-GB"/>
          </a:p>
        </p:txBody>
      </p:sp>
      <p:sp>
        <p:nvSpPr>
          <p:cNvPr id="164" name="Badge4"/>
          <p:cNvSpPr/>
          <p:nvPr/>
        </p:nvSpPr>
        <p:spPr>
          <a:xfrm>
            <a:off x="717080" y="3760000"/>
            <a:ext cx="420000" cy="420000"/>
          </a:xfrm>
          <a:prstGeom prst="ellipse">
            <a:avLst/>
          </a:prstGeom>
          <a:solidFill>
            <a:srgbClr val="AF007C"/>
          </a:solidFill>
          <a:ln/>
        </p:spPr>
        <p:txBody>
          <a:bodyPr/>
          <a:lstStyle/>
          <a:p>
            <a:endParaRPr lang="en-GB"/>
          </a:p>
        </p:txBody>
      </p:sp>
      <p:sp>
        <p:nvSpPr>
          <p:cNvPr id="165" name="BadgeLabel4"/>
          <p:cNvSpPr txBox="1"/>
          <p:nvPr/>
        </p:nvSpPr>
        <p:spPr>
          <a:xfrm>
            <a:off x="717080" y="3760000"/>
            <a:ext cx="420000" cy="420000"/>
          </a:xfrm>
          <a:prstGeom prst="rect">
            <a:avLst/>
          </a:prstGeom>
          <a:noFill/>
          <a:ln/>
        </p:spPr>
        <p:txBody>
          <a:bodyPr wrap="square" lIns="0" tIns="0" rIns="0" bIns="0" rtlCol="0" anchor="ctr"/>
          <a:lstStyle/>
          <a:p>
            <a:pPr marL="0" indent="0" algn="ctr">
              <a:buNone/>
            </a:pPr>
            <a:r>
              <a:rPr lang="en-US" sz="1600" b="1" dirty="0">
                <a:solidFill>
                  <a:srgbClr val="FFFFFF"/>
                </a:solidFill>
                <a:latin typeface="Calibri" pitchFamily="34" charset="0"/>
                <a:ea typeface="Calibri" pitchFamily="34" charset="-122"/>
                <a:cs typeface="Calibri" pitchFamily="34" charset="-120"/>
              </a:rPr>
              <a:t>4</a:t>
            </a:r>
            <a:endParaRPr lang="en-US" sz="1600" dirty="0"/>
          </a:p>
        </p:txBody>
      </p:sp>
      <p:sp>
        <p:nvSpPr>
          <p:cNvPr id="166" name="RowText4"/>
          <p:cNvSpPr txBox="1"/>
          <p:nvPr/>
        </p:nvSpPr>
        <p:spPr>
          <a:xfrm>
            <a:off x="1357080" y="3630000"/>
            <a:ext cx="9987839" cy="680000"/>
          </a:xfrm>
          <a:prstGeom prst="rect">
            <a:avLst/>
          </a:prstGeom>
          <a:noFill/>
          <a:ln/>
        </p:spPr>
        <p:txBody>
          <a:bodyPr wrap="square" lIns="0" tIns="0" rIns="0" bIns="0" rtlCol="0" anchor="ctr"/>
          <a:lstStyle/>
          <a:p>
            <a:pPr marL="0" indent="0">
              <a:lnSpc>
                <a:spcPct val="115000"/>
              </a:lnSpc>
              <a:buNone/>
            </a:pPr>
            <a:r>
              <a:rPr lang="en-US" sz="1400" b="1" dirty="0">
                <a:solidFill>
                  <a:srgbClr val="AF007C"/>
                </a:solidFill>
                <a:latin typeface="Calibri" pitchFamily="34" charset="0"/>
                <a:ea typeface="Calibri" pitchFamily="34" charset="-122"/>
                <a:cs typeface="Calibri" pitchFamily="34" charset="-120"/>
              </a:rPr>
              <a:t>ALGE (ESRF Alignment)</a:t>
            </a:r>
            <a:r>
              <a:rPr lang="en-US" sz="1400" dirty="0">
                <a:solidFill>
                  <a:srgbClr val="23262F"/>
                </a:solidFill>
                <a:latin typeface="Calibri" pitchFamily="34" charset="0"/>
                <a:ea typeface="Calibri" pitchFamily="34" charset="-122"/>
                <a:cs typeface="Calibri" pitchFamily="34" charset="-120"/>
              </a:rPr>
              <a:t> — we need to be available ourselves, to follow up on site.</a:t>
            </a:r>
            <a:endParaRPr lang="en-US" sz="1400" dirty="0"/>
          </a:p>
        </p:txBody>
      </p:sp>
      <p:sp>
        <p:nvSpPr>
          <p:cNvPr id="17" name="Shape 17">
            <a:extLst>
              <a:ext uri="{FF2B5EF4-FFF2-40B4-BE49-F238E27FC236}">
                <a16:creationId xmlns:a16="http://schemas.microsoft.com/office/drawing/2014/main" id="{2F2CC956-CE3A-5A11-38A4-819D64BAD475}"/>
              </a:ext>
            </a:extLst>
          </p:cNvPr>
          <p:cNvSpPr/>
          <p:nvPr/>
        </p:nvSpPr>
        <p:spPr>
          <a:xfrm>
            <a:off x="567080" y="4512564"/>
            <a:ext cx="11057839" cy="822960"/>
          </a:xfrm>
          <a:prstGeom prst="roundRect">
            <a:avLst>
              <a:gd name="adj" fmla="val 10000"/>
            </a:avLst>
          </a:prstGeom>
          <a:solidFill>
            <a:srgbClr val="132577"/>
          </a:solidFill>
          <a:ln/>
          <a:effectLst>
            <a:outerShdw blurRad="88900" dist="25400" dir="5400000" algn="bl" rotWithShape="0">
              <a:srgbClr val="8A93A8">
                <a:alpha val="20000"/>
              </a:srgbClr>
            </a:outerShdw>
          </a:effectLst>
        </p:spPr>
        <p:txBody>
          <a:bodyPr/>
          <a:lstStyle/>
          <a:p>
            <a:endParaRPr lang="en-GB"/>
          </a:p>
        </p:txBody>
      </p:sp>
      <p:sp>
        <p:nvSpPr>
          <p:cNvPr id="18" name="Text 18">
            <a:extLst>
              <a:ext uri="{FF2B5EF4-FFF2-40B4-BE49-F238E27FC236}">
                <a16:creationId xmlns:a16="http://schemas.microsoft.com/office/drawing/2014/main" id="{DB235D18-A5F0-CDA4-D050-235E6B02A820}"/>
              </a:ext>
            </a:extLst>
          </p:cNvPr>
          <p:cNvSpPr txBox="1"/>
          <p:nvPr/>
        </p:nvSpPr>
        <p:spPr>
          <a:xfrm>
            <a:off x="887120" y="4512564"/>
            <a:ext cx="10417759" cy="822960"/>
          </a:xfrm>
          <a:prstGeom prst="rect">
            <a:avLst/>
          </a:prstGeom>
          <a:noFill/>
          <a:ln/>
        </p:spPr>
        <p:txBody>
          <a:bodyPr wrap="square" lIns="0" tIns="0" rIns="0" bIns="0" rtlCol="0" anchor="ct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indent="0">
              <a:buNone/>
            </a:pPr>
            <a:r>
              <a:rPr lang="en-US" sz="1450" b="1" dirty="0">
                <a:solidFill>
                  <a:srgbClr val="FFFFFF"/>
                </a:solidFill>
                <a:latin typeface="Calibri" pitchFamily="34" charset="0"/>
                <a:ea typeface="Calibri" pitchFamily="34" charset="-122"/>
                <a:cs typeface="Calibri" pitchFamily="34" charset="-120"/>
              </a:rPr>
              <a:t>This is one of the main reasons the campaign has to be spread across the whole year.</a:t>
            </a:r>
            <a:endParaRPr lang="en-US" sz="1450" dirty="0"/>
          </a:p>
        </p:txBody>
      </p:sp>
      <p:sp>
        <p:nvSpPr>
          <p:cNvPr id="22" name="PlaceHolder 1">
            <a:extLst>
              <a:ext uri="{FF2B5EF4-FFF2-40B4-BE49-F238E27FC236}">
                <a16:creationId xmlns:a16="http://schemas.microsoft.com/office/drawing/2014/main" id="{5C824B21-8183-4673-BB08-69772156A6FA}"/>
              </a:ext>
            </a:extLst>
          </p:cNvPr>
          <p:cNvSpPr txBox="1">
            <a:spLocks/>
          </p:cNvSpPr>
          <p:nvPr/>
        </p:nvSpPr>
        <p:spPr>
          <a:xfrm>
            <a:off x="959400" y="6483240"/>
            <a:ext cx="8148240" cy="200520"/>
          </a:xfrm>
          <a:prstGeom prst="rect">
            <a:avLst/>
          </a:prstGeom>
          <a:noFill/>
          <a:ln w="0">
            <a:noFill/>
          </a:ln>
        </p:spPr>
        <p:txBody>
          <a:bodyPr lIns="0" tIns="0" rIns="0" bIns="0" anchor="b">
            <a:noAutofit/>
          </a:bodyPr>
          <a:lstStyle>
            <a:defPPr>
              <a:defRPr lang="fr-FR"/>
            </a:defPPr>
            <a:lvl1pPr marL="0" indent="0" algn="l" defTabSz="914400" rtl="0" eaLnBrk="1" latinLnBrk="0" hangingPunct="1">
              <a:lnSpc>
                <a:spcPct val="100000"/>
              </a:lnSpc>
              <a:buNone/>
              <a:tabLst>
                <a:tab pos="0" algn="l"/>
              </a:tabLst>
              <a:defRPr lang="en-US" sz="800" b="1" strike="noStrike" kern="1200" spc="-1">
                <a:solidFill>
                  <a:schemeClr val="dk2"/>
                </a:solidFill>
                <a:latin typeface="Arial"/>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s-ES"/>
              <a:t>IWAA2026| 2026/10/07 | Cristina Gonzalez Torres</a:t>
            </a:r>
            <a:endParaRPr lang="es-ES" b="0" dirty="0">
              <a:solidFill>
                <a:srgbClr val="000000"/>
              </a:solidFill>
              <a:latin typeface="Times New Roman"/>
            </a:endParaRPr>
          </a:p>
        </p:txBody>
      </p:sp>
    </p:spTree>
    <p:extLst>
      <p:ext uri="{BB962C8B-B14F-4D97-AF65-F5344CB8AC3E}">
        <p14:creationId xmlns:p14="http://schemas.microsoft.com/office/powerpoint/2010/main" val="292172265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21B054DC-397A-B0DD-3289-3B5E5801B8EF}"/>
              </a:ext>
            </a:extLst>
          </p:cNvPr>
          <p:cNvPicPr>
            <a:picLocks noChangeAspect="1"/>
          </p:cNvPicPr>
          <p:nvPr/>
        </p:nvPicPr>
        <p:blipFill>
          <a:blip r:embed="rId2"/>
          <a:stretch>
            <a:fillRect/>
          </a:stretch>
        </p:blipFill>
        <p:spPr>
          <a:xfrm>
            <a:off x="883748" y="2819762"/>
            <a:ext cx="2571161" cy="2500941"/>
          </a:xfrm>
          <a:prstGeom prst="rect">
            <a:avLst/>
          </a:prstGeom>
        </p:spPr>
      </p:pic>
      <p:sp>
        <p:nvSpPr>
          <p:cNvPr id="19" name="Flowchart: Direct Access Storage 18">
            <a:extLst>
              <a:ext uri="{FF2B5EF4-FFF2-40B4-BE49-F238E27FC236}">
                <a16:creationId xmlns:a16="http://schemas.microsoft.com/office/drawing/2014/main" id="{2422CD9C-8651-3FAA-11CE-0B48C97418CF}"/>
              </a:ext>
            </a:extLst>
          </p:cNvPr>
          <p:cNvSpPr/>
          <p:nvPr/>
        </p:nvSpPr>
        <p:spPr>
          <a:xfrm>
            <a:off x="5245697" y="3085073"/>
            <a:ext cx="494960" cy="1102635"/>
          </a:xfrm>
          <a:prstGeom prst="flowChartMagneticDrum">
            <a:avLst/>
          </a:prstGeom>
          <a:solidFill>
            <a:schemeClr val="accent2">
              <a:lumMod val="20000"/>
              <a:lumOff val="80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highlight>
                <a:srgbClr val="FF00FF"/>
              </a:highlight>
            </a:endParaRPr>
          </a:p>
        </p:txBody>
      </p:sp>
      <p:pic>
        <p:nvPicPr>
          <p:cNvPr id="3" name="Picture 2">
            <a:extLst>
              <a:ext uri="{FF2B5EF4-FFF2-40B4-BE49-F238E27FC236}">
                <a16:creationId xmlns:a16="http://schemas.microsoft.com/office/drawing/2014/main" id="{0F3CC9BD-0A8B-013D-BF19-0322DE57787D}"/>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550009" y="3085073"/>
            <a:ext cx="1102635" cy="1102635"/>
          </a:xfrm>
          <a:prstGeom prst="rect">
            <a:avLst/>
          </a:prstGeom>
        </p:spPr>
      </p:pic>
      <p:pic>
        <p:nvPicPr>
          <p:cNvPr id="5" name="Picture 4">
            <a:extLst>
              <a:ext uri="{FF2B5EF4-FFF2-40B4-BE49-F238E27FC236}">
                <a16:creationId xmlns:a16="http://schemas.microsoft.com/office/drawing/2014/main" id="{273032F4-3EE1-A035-6C19-D7ADB661627B}"/>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752819" y="2822511"/>
            <a:ext cx="4236444" cy="3177333"/>
          </a:xfrm>
          <a:prstGeom prst="rect">
            <a:avLst/>
          </a:prstGeom>
        </p:spPr>
      </p:pic>
      <p:sp>
        <p:nvSpPr>
          <p:cNvPr id="8" name="ZoneTexte 2">
            <a:extLst>
              <a:ext uri="{FF2B5EF4-FFF2-40B4-BE49-F238E27FC236}">
                <a16:creationId xmlns:a16="http://schemas.microsoft.com/office/drawing/2014/main" id="{3033F75C-B73D-4F7E-2D8D-311C0922FABF}"/>
              </a:ext>
            </a:extLst>
          </p:cNvPr>
          <p:cNvSpPr/>
          <p:nvPr/>
        </p:nvSpPr>
        <p:spPr>
          <a:xfrm>
            <a:off x="959400" y="177120"/>
            <a:ext cx="10656360" cy="367878"/>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defTabSz="914400">
              <a:lnSpc>
                <a:spcPct val="100000"/>
              </a:lnSpc>
            </a:pPr>
            <a:r>
              <a:rPr lang="en-US" sz="1800" b="1" strike="noStrike" cap="all" spc="-1" dirty="0">
                <a:solidFill>
                  <a:schemeClr val="lt1"/>
                </a:solidFill>
                <a:latin typeface="Arial"/>
              </a:rPr>
              <a:t>challenges: </a:t>
            </a:r>
            <a:r>
              <a:rPr lang="en-US" sz="1800" b="1" strike="noStrike" cap="all" spc="-1" dirty="0" err="1">
                <a:solidFill>
                  <a:schemeClr val="lt1"/>
                </a:solidFill>
                <a:latin typeface="Arial"/>
              </a:rPr>
              <a:t>repetability</a:t>
            </a:r>
            <a:endParaRPr lang="fr-FR" sz="1800" b="0" strike="noStrike" spc="-1" dirty="0">
              <a:solidFill>
                <a:srgbClr val="000000"/>
              </a:solidFill>
              <a:latin typeface="Arial"/>
            </a:endParaRPr>
          </a:p>
        </p:txBody>
      </p:sp>
      <p:sp>
        <p:nvSpPr>
          <p:cNvPr id="9" name="Multiplication Sign 8">
            <a:extLst>
              <a:ext uri="{FF2B5EF4-FFF2-40B4-BE49-F238E27FC236}">
                <a16:creationId xmlns:a16="http://schemas.microsoft.com/office/drawing/2014/main" id="{EFC01094-94B4-3149-B683-FC0FA69DC1E9}"/>
              </a:ext>
            </a:extLst>
          </p:cNvPr>
          <p:cNvSpPr/>
          <p:nvPr/>
        </p:nvSpPr>
        <p:spPr>
          <a:xfrm>
            <a:off x="3937721" y="3934004"/>
            <a:ext cx="90179" cy="93431"/>
          </a:xfrm>
          <a:prstGeom prst="mathMultiply">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Multiplication Sign 9">
            <a:extLst>
              <a:ext uri="{FF2B5EF4-FFF2-40B4-BE49-F238E27FC236}">
                <a16:creationId xmlns:a16="http://schemas.microsoft.com/office/drawing/2014/main" id="{7E09955C-00EB-D4BE-FE09-914B76EC1458}"/>
              </a:ext>
            </a:extLst>
          </p:cNvPr>
          <p:cNvSpPr/>
          <p:nvPr/>
        </p:nvSpPr>
        <p:spPr>
          <a:xfrm>
            <a:off x="3982809" y="3285174"/>
            <a:ext cx="90179" cy="93431"/>
          </a:xfrm>
          <a:prstGeom prst="mathMultiply">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Multiplication Sign 10">
            <a:extLst>
              <a:ext uri="{FF2B5EF4-FFF2-40B4-BE49-F238E27FC236}">
                <a16:creationId xmlns:a16="http://schemas.microsoft.com/office/drawing/2014/main" id="{4FF1BD70-4506-E62E-AAB2-85FE28FC243D}"/>
              </a:ext>
            </a:extLst>
          </p:cNvPr>
          <p:cNvSpPr/>
          <p:nvPr/>
        </p:nvSpPr>
        <p:spPr>
          <a:xfrm>
            <a:off x="3920967" y="3389941"/>
            <a:ext cx="90179" cy="93431"/>
          </a:xfrm>
          <a:prstGeom prst="mathMultiply">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Multiplication Sign 11">
            <a:extLst>
              <a:ext uri="{FF2B5EF4-FFF2-40B4-BE49-F238E27FC236}">
                <a16:creationId xmlns:a16="http://schemas.microsoft.com/office/drawing/2014/main" id="{34C90921-42A8-5A96-0D88-5B24B8813AE7}"/>
              </a:ext>
            </a:extLst>
          </p:cNvPr>
          <p:cNvSpPr/>
          <p:nvPr/>
        </p:nvSpPr>
        <p:spPr>
          <a:xfrm>
            <a:off x="3982809" y="3356521"/>
            <a:ext cx="90179" cy="93431"/>
          </a:xfrm>
          <a:prstGeom prst="mathMultiply">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 name="Multiplication Sign 12">
            <a:extLst>
              <a:ext uri="{FF2B5EF4-FFF2-40B4-BE49-F238E27FC236}">
                <a16:creationId xmlns:a16="http://schemas.microsoft.com/office/drawing/2014/main" id="{A1905076-0A22-600A-A04D-C65E1CBE4BC2}"/>
              </a:ext>
            </a:extLst>
          </p:cNvPr>
          <p:cNvSpPr/>
          <p:nvPr/>
        </p:nvSpPr>
        <p:spPr>
          <a:xfrm>
            <a:off x="3937720" y="3493436"/>
            <a:ext cx="90179" cy="93431"/>
          </a:xfrm>
          <a:prstGeom prst="mathMultiply">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 name="Multiplication Sign 13">
            <a:extLst>
              <a:ext uri="{FF2B5EF4-FFF2-40B4-BE49-F238E27FC236}">
                <a16:creationId xmlns:a16="http://schemas.microsoft.com/office/drawing/2014/main" id="{4DB7F01C-56A1-AE34-7898-F921BAB818ED}"/>
              </a:ext>
            </a:extLst>
          </p:cNvPr>
          <p:cNvSpPr/>
          <p:nvPr/>
        </p:nvSpPr>
        <p:spPr>
          <a:xfrm>
            <a:off x="3892630" y="3576805"/>
            <a:ext cx="90179" cy="93431"/>
          </a:xfrm>
          <a:prstGeom prst="mathMultiply">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 name="Multiplication Sign 14">
            <a:extLst>
              <a:ext uri="{FF2B5EF4-FFF2-40B4-BE49-F238E27FC236}">
                <a16:creationId xmlns:a16="http://schemas.microsoft.com/office/drawing/2014/main" id="{C2B447D4-50CA-273E-FDCB-284127DE5738}"/>
              </a:ext>
            </a:extLst>
          </p:cNvPr>
          <p:cNvSpPr/>
          <p:nvPr/>
        </p:nvSpPr>
        <p:spPr>
          <a:xfrm>
            <a:off x="3920968" y="3670237"/>
            <a:ext cx="90179" cy="93431"/>
          </a:xfrm>
          <a:prstGeom prst="mathMultiply">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6" name="Multiplication Sign 15">
            <a:extLst>
              <a:ext uri="{FF2B5EF4-FFF2-40B4-BE49-F238E27FC236}">
                <a16:creationId xmlns:a16="http://schemas.microsoft.com/office/drawing/2014/main" id="{7D7E45D3-7FC1-9EDC-9E30-A0F291CDCCF3}"/>
              </a:ext>
            </a:extLst>
          </p:cNvPr>
          <p:cNvSpPr/>
          <p:nvPr/>
        </p:nvSpPr>
        <p:spPr>
          <a:xfrm>
            <a:off x="3847541" y="3773731"/>
            <a:ext cx="90179" cy="93431"/>
          </a:xfrm>
          <a:prstGeom prst="mathMultiply">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7" name="Multiplication Sign 16">
            <a:extLst>
              <a:ext uri="{FF2B5EF4-FFF2-40B4-BE49-F238E27FC236}">
                <a16:creationId xmlns:a16="http://schemas.microsoft.com/office/drawing/2014/main" id="{199CF749-DE21-F4C5-905F-24EEEA64284E}"/>
              </a:ext>
            </a:extLst>
          </p:cNvPr>
          <p:cNvSpPr/>
          <p:nvPr/>
        </p:nvSpPr>
        <p:spPr>
          <a:xfrm>
            <a:off x="3937720" y="3793856"/>
            <a:ext cx="90179" cy="93431"/>
          </a:xfrm>
          <a:prstGeom prst="mathMultiply">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8" name="Multiplication Sign 17">
            <a:extLst>
              <a:ext uri="{FF2B5EF4-FFF2-40B4-BE49-F238E27FC236}">
                <a16:creationId xmlns:a16="http://schemas.microsoft.com/office/drawing/2014/main" id="{3279EF46-D004-4F7F-0E5E-74CB1FF798D6}"/>
              </a:ext>
            </a:extLst>
          </p:cNvPr>
          <p:cNvSpPr/>
          <p:nvPr/>
        </p:nvSpPr>
        <p:spPr>
          <a:xfrm>
            <a:off x="3892631" y="3887288"/>
            <a:ext cx="90179" cy="93431"/>
          </a:xfrm>
          <a:prstGeom prst="mathMultiply">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1" name="Multiplication Sign 20">
            <a:extLst>
              <a:ext uri="{FF2B5EF4-FFF2-40B4-BE49-F238E27FC236}">
                <a16:creationId xmlns:a16="http://schemas.microsoft.com/office/drawing/2014/main" id="{6BF54D75-0685-6C9E-D271-D6C7D61E71DC}"/>
              </a:ext>
            </a:extLst>
          </p:cNvPr>
          <p:cNvSpPr/>
          <p:nvPr/>
        </p:nvSpPr>
        <p:spPr>
          <a:xfrm>
            <a:off x="4011147" y="4023518"/>
            <a:ext cx="90179" cy="93431"/>
          </a:xfrm>
          <a:prstGeom prst="mathMultiply">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4" name="Straight Arrow Connector 3">
            <a:extLst>
              <a:ext uri="{FF2B5EF4-FFF2-40B4-BE49-F238E27FC236}">
                <a16:creationId xmlns:a16="http://schemas.microsoft.com/office/drawing/2014/main" id="{EA359BDD-1012-62DD-D9F6-F2A679EF82DE}"/>
              </a:ext>
            </a:extLst>
          </p:cNvPr>
          <p:cNvCxnSpPr>
            <a:cxnSpLocks/>
          </p:cNvCxnSpPr>
          <p:nvPr/>
        </p:nvCxnSpPr>
        <p:spPr>
          <a:xfrm>
            <a:off x="5224819" y="3670235"/>
            <a:ext cx="359026" cy="0"/>
          </a:xfrm>
          <a:prstGeom prst="straightConnector1">
            <a:avLst/>
          </a:prstGeom>
          <a:ln w="19050" cap="flat" cmpd="sng" algn="ctr">
            <a:solidFill>
              <a:schemeClr val="accent5"/>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22" name="Straight Arrow Connector 21">
            <a:extLst>
              <a:ext uri="{FF2B5EF4-FFF2-40B4-BE49-F238E27FC236}">
                <a16:creationId xmlns:a16="http://schemas.microsoft.com/office/drawing/2014/main" id="{A0A1A987-33D1-68D2-097E-B63CCB6D6C0A}"/>
              </a:ext>
            </a:extLst>
          </p:cNvPr>
          <p:cNvCxnSpPr>
            <a:cxnSpLocks/>
          </p:cNvCxnSpPr>
          <p:nvPr/>
        </p:nvCxnSpPr>
        <p:spPr>
          <a:xfrm>
            <a:off x="5646587" y="3670235"/>
            <a:ext cx="402517" cy="1"/>
          </a:xfrm>
          <a:prstGeom prst="straightConnector1">
            <a:avLst/>
          </a:prstGeom>
          <a:ln w="19050" cap="flat" cmpd="sng" algn="ctr">
            <a:solidFill>
              <a:schemeClr val="accent5"/>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sp>
        <p:nvSpPr>
          <p:cNvPr id="23" name="Shape 2">
            <a:extLst>
              <a:ext uri="{FF2B5EF4-FFF2-40B4-BE49-F238E27FC236}">
                <a16:creationId xmlns:a16="http://schemas.microsoft.com/office/drawing/2014/main" id="{3073F415-000C-D929-D702-8E1C849A4A86}"/>
              </a:ext>
            </a:extLst>
          </p:cNvPr>
          <p:cNvSpPr/>
          <p:nvPr/>
        </p:nvSpPr>
        <p:spPr>
          <a:xfrm>
            <a:off x="887555" y="993828"/>
            <a:ext cx="11057839" cy="1691640"/>
          </a:xfrm>
          <a:prstGeom prst="roundRect">
            <a:avLst>
              <a:gd name="adj" fmla="val 4865"/>
            </a:avLst>
          </a:prstGeom>
          <a:solidFill>
            <a:srgbClr val="F4F6FA"/>
          </a:solidFill>
          <a:ln/>
          <a:effectLst>
            <a:outerShdw blurRad="88900" dist="25400" dir="5400000" algn="bl" rotWithShape="0">
              <a:srgbClr val="8A93A8">
                <a:alpha val="20000"/>
              </a:srgbClr>
            </a:outerShdw>
          </a:effectLst>
        </p:spPr>
        <p:txBody>
          <a:bodyPr/>
          <a:lstStyle/>
          <a:p>
            <a:endParaRPr lang="en-GB"/>
          </a:p>
        </p:txBody>
      </p:sp>
      <p:sp>
        <p:nvSpPr>
          <p:cNvPr id="24" name="Shape 3">
            <a:extLst>
              <a:ext uri="{FF2B5EF4-FFF2-40B4-BE49-F238E27FC236}">
                <a16:creationId xmlns:a16="http://schemas.microsoft.com/office/drawing/2014/main" id="{F6FDA70C-32FC-E746-4802-0D25ADF9935F}"/>
              </a:ext>
            </a:extLst>
          </p:cNvPr>
          <p:cNvSpPr/>
          <p:nvPr/>
        </p:nvSpPr>
        <p:spPr>
          <a:xfrm>
            <a:off x="1276175" y="1359588"/>
            <a:ext cx="960120" cy="960120"/>
          </a:xfrm>
          <a:prstGeom prst="ellipse">
            <a:avLst/>
          </a:prstGeom>
          <a:solidFill>
            <a:srgbClr val="0098D4"/>
          </a:solidFill>
          <a:ln/>
        </p:spPr>
        <p:txBody>
          <a:bodyPr/>
          <a:lstStyle/>
          <a:p>
            <a:endParaRPr lang="en-GB"/>
          </a:p>
        </p:txBody>
      </p:sp>
      <p:pic>
        <p:nvPicPr>
          <p:cNvPr id="26" name="Image 0">
            <a:extLst>
              <a:ext uri="{FF2B5EF4-FFF2-40B4-BE49-F238E27FC236}">
                <a16:creationId xmlns:a16="http://schemas.microsoft.com/office/drawing/2014/main" id="{D14D57FE-5B6C-CF2C-94AA-9ED8896B6C01}"/>
              </a:ext>
            </a:extLst>
          </p:cNvPr>
          <p:cNvPicPr>
            <a:picLocks noChangeAspect="1"/>
          </p:cNvPicPr>
          <p:nvPr/>
        </p:nvPicPr>
        <p:blipFill>
          <a:blip r:embed="rId5"/>
          <a:stretch>
            <a:fillRect/>
          </a:stretch>
        </p:blipFill>
        <p:spPr>
          <a:xfrm>
            <a:off x="1506604" y="1590017"/>
            <a:ext cx="499262" cy="499262"/>
          </a:xfrm>
          <a:prstGeom prst="rect">
            <a:avLst/>
          </a:prstGeom>
        </p:spPr>
      </p:pic>
      <p:sp>
        <p:nvSpPr>
          <p:cNvPr id="27" name="Text 4">
            <a:extLst>
              <a:ext uri="{FF2B5EF4-FFF2-40B4-BE49-F238E27FC236}">
                <a16:creationId xmlns:a16="http://schemas.microsoft.com/office/drawing/2014/main" id="{F246FF14-8213-FD42-F2DD-C958A536B7AC}"/>
              </a:ext>
            </a:extLst>
          </p:cNvPr>
          <p:cNvSpPr txBox="1"/>
          <p:nvPr/>
        </p:nvSpPr>
        <p:spPr>
          <a:xfrm>
            <a:off x="2487755" y="1176708"/>
            <a:ext cx="9137599" cy="1325880"/>
          </a:xfrm>
          <a:prstGeom prst="rect">
            <a:avLst/>
          </a:prstGeom>
          <a:noFill/>
          <a:ln/>
        </p:spPr>
        <p:txBody>
          <a:bodyPr wrap="square" lIns="0" tIns="0" rIns="0" bIns="0" rtlCol="0" anchor="ct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indent="0">
              <a:lnSpc>
                <a:spcPct val="125000"/>
              </a:lnSpc>
              <a:buNone/>
            </a:pPr>
            <a:r>
              <a:rPr lang="en-US" sz="1400" dirty="0">
                <a:solidFill>
                  <a:srgbClr val="23262F"/>
                </a:solidFill>
                <a:latin typeface="Calibri" pitchFamily="34" charset="0"/>
                <a:ea typeface="Calibri" pitchFamily="34" charset="-122"/>
                <a:cs typeface="Calibri" pitchFamily="34" charset="-120"/>
              </a:rPr>
              <a:t>Mechanical references such as flanges aren't always measured with exactly the same geometry from one year to the next. To detect relatively small real changes, we first need to know how much of an observed difference simply comes from the measurement process itself.</a:t>
            </a:r>
            <a:endParaRPr lang="en-US" sz="1400" dirty="0"/>
          </a:p>
        </p:txBody>
      </p:sp>
      <p:sp>
        <p:nvSpPr>
          <p:cNvPr id="33" name="TextBox 32">
            <a:extLst>
              <a:ext uri="{FF2B5EF4-FFF2-40B4-BE49-F238E27FC236}">
                <a16:creationId xmlns:a16="http://schemas.microsoft.com/office/drawing/2014/main" id="{10879C1B-C510-C9B7-03DB-B11BCFB23038}"/>
              </a:ext>
            </a:extLst>
          </p:cNvPr>
          <p:cNvSpPr txBox="1"/>
          <p:nvPr/>
        </p:nvSpPr>
        <p:spPr>
          <a:xfrm>
            <a:off x="883748" y="5379524"/>
            <a:ext cx="6643399" cy="759182"/>
          </a:xfrm>
          <a:prstGeom prst="rect">
            <a:avLst/>
          </a:prstGeom>
          <a:noFill/>
        </p:spPr>
        <p:txBody>
          <a:bodyPr wrap="square">
            <a:spAutoFit/>
          </a:bodyPr>
          <a:lstStyle/>
          <a:p>
            <a:pPr marL="0" indent="0">
              <a:lnSpc>
                <a:spcPct val="125000"/>
              </a:lnSpc>
              <a:buNone/>
            </a:pPr>
            <a:r>
              <a:rPr lang="en-US" sz="1800" i="1" dirty="0">
                <a:solidFill>
                  <a:srgbClr val="62697A"/>
                </a:solidFill>
                <a:latin typeface="Calibri" pitchFamily="34" charset="0"/>
                <a:ea typeface="Calibri" pitchFamily="34" charset="-122"/>
                <a:cs typeface="Calibri" pitchFamily="34" charset="-120"/>
              </a:rPr>
              <a:t>Real operating conditions change between surveys too — elements move, access differs, interventions happen in between. </a:t>
            </a:r>
          </a:p>
        </p:txBody>
      </p:sp>
      <p:sp>
        <p:nvSpPr>
          <p:cNvPr id="25" name="TextBox 24">
            <a:extLst>
              <a:ext uri="{FF2B5EF4-FFF2-40B4-BE49-F238E27FC236}">
                <a16:creationId xmlns:a16="http://schemas.microsoft.com/office/drawing/2014/main" id="{846EAE4C-A5B2-4D6C-A4CB-5816513106ED}"/>
              </a:ext>
            </a:extLst>
          </p:cNvPr>
          <p:cNvSpPr txBox="1"/>
          <p:nvPr/>
        </p:nvSpPr>
        <p:spPr>
          <a:xfrm>
            <a:off x="883748" y="6150080"/>
            <a:ext cx="11280991" cy="411138"/>
          </a:xfrm>
          <a:prstGeom prst="rect">
            <a:avLst/>
          </a:prstGeom>
          <a:noFill/>
        </p:spPr>
        <p:txBody>
          <a:bodyPr wrap="square">
            <a:spAutoFit/>
          </a:bodyPr>
          <a:lstStyle/>
          <a:p>
            <a:pPr marL="0" indent="0">
              <a:lnSpc>
                <a:spcPct val="125000"/>
              </a:lnSpc>
              <a:buNone/>
            </a:pPr>
            <a:r>
              <a:rPr lang="en-US" sz="1800" i="1" dirty="0">
                <a:solidFill>
                  <a:srgbClr val="62697A"/>
                </a:solidFill>
                <a:latin typeface="Calibri" pitchFamily="34" charset="0"/>
                <a:ea typeface="Calibri" pitchFamily="34" charset="-122"/>
                <a:cs typeface="Calibri" pitchFamily="34" charset="-120"/>
              </a:rPr>
              <a:t>Good documentation and traceability are what keep the comparison meaningful.</a:t>
            </a:r>
            <a:endParaRPr lang="en-US" sz="1800" dirty="0"/>
          </a:p>
        </p:txBody>
      </p:sp>
      <p:sp>
        <p:nvSpPr>
          <p:cNvPr id="28" name="PlaceHolder 1">
            <a:extLst>
              <a:ext uri="{FF2B5EF4-FFF2-40B4-BE49-F238E27FC236}">
                <a16:creationId xmlns:a16="http://schemas.microsoft.com/office/drawing/2014/main" id="{0BB99855-A1AC-4242-B28F-7C7DD9B746DA}"/>
              </a:ext>
            </a:extLst>
          </p:cNvPr>
          <p:cNvSpPr txBox="1">
            <a:spLocks/>
          </p:cNvSpPr>
          <p:nvPr/>
        </p:nvSpPr>
        <p:spPr>
          <a:xfrm>
            <a:off x="959400" y="6483240"/>
            <a:ext cx="8148240" cy="200520"/>
          </a:xfrm>
          <a:prstGeom prst="rect">
            <a:avLst/>
          </a:prstGeom>
          <a:noFill/>
          <a:ln w="0">
            <a:noFill/>
          </a:ln>
        </p:spPr>
        <p:txBody>
          <a:bodyPr lIns="0" tIns="0" rIns="0" bIns="0" anchor="b">
            <a:noAutofit/>
          </a:bodyPr>
          <a:lstStyle>
            <a:defPPr>
              <a:defRPr lang="fr-FR"/>
            </a:defPPr>
            <a:lvl1pPr marL="0" indent="0" algn="l" defTabSz="914400" rtl="0" eaLnBrk="1" latinLnBrk="0" hangingPunct="1">
              <a:lnSpc>
                <a:spcPct val="100000"/>
              </a:lnSpc>
              <a:buNone/>
              <a:tabLst>
                <a:tab pos="0" algn="l"/>
              </a:tabLst>
              <a:defRPr lang="en-US" sz="800" b="1" strike="noStrike" kern="1200" spc="-1">
                <a:solidFill>
                  <a:schemeClr val="dk2"/>
                </a:solidFill>
                <a:latin typeface="Arial"/>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s-ES"/>
              <a:t>IWAA2026| 2026/10/07 | Cristina Gonzalez Torres</a:t>
            </a:r>
            <a:endParaRPr lang="es-ES" b="0" dirty="0">
              <a:solidFill>
                <a:srgbClr val="000000"/>
              </a:solidFill>
              <a:latin typeface="Times New Roman"/>
            </a:endParaRPr>
          </a:p>
        </p:txBody>
      </p:sp>
    </p:spTree>
    <p:extLst>
      <p:ext uri="{BB962C8B-B14F-4D97-AF65-F5344CB8AC3E}">
        <p14:creationId xmlns:p14="http://schemas.microsoft.com/office/powerpoint/2010/main" val="26763608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1"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par>
                                <p:cTn id="7" presetID="1" presetClass="entr" presetSubtype="0" fill="hold" grpId="1" nodeType="withEffect">
                                  <p:stCondLst>
                                    <p:cond delay="0"/>
                                  </p:stCondLst>
                                  <p:childTnLst>
                                    <p:set>
                                      <p:cBhvr>
                                        <p:cTn id="8" dur="1" fill="hold">
                                          <p:stCondLst>
                                            <p:cond delay="0"/>
                                          </p:stCondLst>
                                        </p:cTn>
                                        <p:tgtEl>
                                          <p:spTgt spid="10"/>
                                        </p:tgtEl>
                                        <p:attrNameLst>
                                          <p:attrName>style.visibility</p:attrName>
                                        </p:attrNameLst>
                                      </p:cBhvr>
                                      <p:to>
                                        <p:strVal val="visible"/>
                                      </p:to>
                                    </p:set>
                                  </p:childTnLst>
                                </p:cTn>
                              </p:par>
                              <p:par>
                                <p:cTn id="9" presetID="1" presetClass="entr" presetSubtype="0" fill="hold" grpId="1" nodeType="with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par>
                                <p:cTn id="11" presetID="1" presetClass="entr" presetSubtype="0" fill="hold" grpId="1" nodeType="withEffect">
                                  <p:stCondLst>
                                    <p:cond delay="0"/>
                                  </p:stCondLst>
                                  <p:childTnLst>
                                    <p:set>
                                      <p:cBhvr>
                                        <p:cTn id="12" dur="1" fill="hold">
                                          <p:stCondLst>
                                            <p:cond delay="0"/>
                                          </p:stCondLst>
                                        </p:cTn>
                                        <p:tgtEl>
                                          <p:spTgt spid="12"/>
                                        </p:tgtEl>
                                        <p:attrNameLst>
                                          <p:attrName>style.visibility</p:attrName>
                                        </p:attrNameLst>
                                      </p:cBhvr>
                                      <p:to>
                                        <p:strVal val="visible"/>
                                      </p:to>
                                    </p:set>
                                  </p:childTnLst>
                                </p:cTn>
                              </p:par>
                              <p:par>
                                <p:cTn id="13" presetID="1" presetClass="entr" presetSubtype="0" fill="hold" grpId="1" nodeType="withEffect">
                                  <p:stCondLst>
                                    <p:cond delay="0"/>
                                  </p:stCondLst>
                                  <p:childTnLst>
                                    <p:set>
                                      <p:cBhvr>
                                        <p:cTn id="14" dur="1" fill="hold">
                                          <p:stCondLst>
                                            <p:cond delay="0"/>
                                          </p:stCondLst>
                                        </p:cTn>
                                        <p:tgtEl>
                                          <p:spTgt spid="13"/>
                                        </p:tgtEl>
                                        <p:attrNameLst>
                                          <p:attrName>style.visibility</p:attrName>
                                        </p:attrNameLst>
                                      </p:cBhvr>
                                      <p:to>
                                        <p:strVal val="visible"/>
                                      </p:to>
                                    </p:set>
                                  </p:childTnLst>
                                </p:cTn>
                              </p:par>
                              <p:par>
                                <p:cTn id="15" presetID="1" presetClass="entr" presetSubtype="0" fill="hold" grpId="1" nodeType="withEffect">
                                  <p:stCondLst>
                                    <p:cond delay="0"/>
                                  </p:stCondLst>
                                  <p:childTnLst>
                                    <p:set>
                                      <p:cBhvr>
                                        <p:cTn id="16" dur="1" fill="hold">
                                          <p:stCondLst>
                                            <p:cond delay="0"/>
                                          </p:stCondLst>
                                        </p:cTn>
                                        <p:tgtEl>
                                          <p:spTgt spid="14"/>
                                        </p:tgtEl>
                                        <p:attrNameLst>
                                          <p:attrName>style.visibility</p:attrName>
                                        </p:attrNameLst>
                                      </p:cBhvr>
                                      <p:to>
                                        <p:strVal val="visible"/>
                                      </p:to>
                                    </p:set>
                                  </p:childTnLst>
                                </p:cTn>
                              </p:par>
                              <p:par>
                                <p:cTn id="17" presetID="1" presetClass="entr" presetSubtype="0" fill="hold" grpId="1" nodeType="withEffect">
                                  <p:stCondLst>
                                    <p:cond delay="0"/>
                                  </p:stCondLst>
                                  <p:childTnLst>
                                    <p:set>
                                      <p:cBhvr>
                                        <p:cTn id="18" dur="1" fill="hold">
                                          <p:stCondLst>
                                            <p:cond delay="0"/>
                                          </p:stCondLst>
                                        </p:cTn>
                                        <p:tgtEl>
                                          <p:spTgt spid="15"/>
                                        </p:tgtEl>
                                        <p:attrNameLst>
                                          <p:attrName>style.visibility</p:attrName>
                                        </p:attrNameLst>
                                      </p:cBhvr>
                                      <p:to>
                                        <p:strVal val="visible"/>
                                      </p:to>
                                    </p:set>
                                  </p:childTnLst>
                                </p:cTn>
                              </p:par>
                              <p:par>
                                <p:cTn id="19" presetID="1" presetClass="entr" presetSubtype="0" fill="hold" grpId="1" nodeType="withEffect">
                                  <p:stCondLst>
                                    <p:cond delay="0"/>
                                  </p:stCondLst>
                                  <p:childTnLst>
                                    <p:set>
                                      <p:cBhvr>
                                        <p:cTn id="20" dur="1" fill="hold">
                                          <p:stCondLst>
                                            <p:cond delay="0"/>
                                          </p:stCondLst>
                                        </p:cTn>
                                        <p:tgtEl>
                                          <p:spTgt spid="16"/>
                                        </p:tgtEl>
                                        <p:attrNameLst>
                                          <p:attrName>style.visibility</p:attrName>
                                        </p:attrNameLst>
                                      </p:cBhvr>
                                      <p:to>
                                        <p:strVal val="visible"/>
                                      </p:to>
                                    </p:set>
                                  </p:childTnLst>
                                </p:cTn>
                              </p:par>
                              <p:par>
                                <p:cTn id="21" presetID="1" presetClass="entr" presetSubtype="0" fill="hold" grpId="1" nodeType="withEffect">
                                  <p:stCondLst>
                                    <p:cond delay="0"/>
                                  </p:stCondLst>
                                  <p:childTnLst>
                                    <p:set>
                                      <p:cBhvr>
                                        <p:cTn id="22" dur="1" fill="hold">
                                          <p:stCondLst>
                                            <p:cond delay="0"/>
                                          </p:stCondLst>
                                        </p:cTn>
                                        <p:tgtEl>
                                          <p:spTgt spid="17"/>
                                        </p:tgtEl>
                                        <p:attrNameLst>
                                          <p:attrName>style.visibility</p:attrName>
                                        </p:attrNameLst>
                                      </p:cBhvr>
                                      <p:to>
                                        <p:strVal val="visible"/>
                                      </p:to>
                                    </p:set>
                                  </p:childTnLst>
                                </p:cTn>
                              </p:par>
                              <p:par>
                                <p:cTn id="23" presetID="1" presetClass="entr" presetSubtype="0" fill="hold" grpId="1" nodeType="withEffect">
                                  <p:stCondLst>
                                    <p:cond delay="0"/>
                                  </p:stCondLst>
                                  <p:childTnLst>
                                    <p:set>
                                      <p:cBhvr>
                                        <p:cTn id="24" dur="1" fill="hold">
                                          <p:stCondLst>
                                            <p:cond delay="0"/>
                                          </p:stCondLst>
                                        </p:cTn>
                                        <p:tgtEl>
                                          <p:spTgt spid="18"/>
                                        </p:tgtEl>
                                        <p:attrNameLst>
                                          <p:attrName>style.visibility</p:attrName>
                                        </p:attrNameLst>
                                      </p:cBhvr>
                                      <p:to>
                                        <p:strVal val="visible"/>
                                      </p:to>
                                    </p:set>
                                  </p:childTnLst>
                                </p:cTn>
                              </p:par>
                              <p:par>
                                <p:cTn id="25" presetID="1" presetClass="entr" presetSubtype="0" fill="hold" grpId="1" nodeType="withEffect">
                                  <p:stCondLst>
                                    <p:cond delay="0"/>
                                  </p:stCondLst>
                                  <p:childTnLst>
                                    <p:set>
                                      <p:cBhvr>
                                        <p:cTn id="26" dur="1" fill="hold">
                                          <p:stCondLst>
                                            <p:cond delay="0"/>
                                          </p:stCondLst>
                                        </p:cTn>
                                        <p:tgtEl>
                                          <p:spTgt spid="21"/>
                                        </p:tgtEl>
                                        <p:attrNameLst>
                                          <p:attrName>style.visibility</p:attrName>
                                        </p:attrNameLst>
                                      </p:cBhvr>
                                      <p:to>
                                        <p:strVal val="visible"/>
                                      </p:to>
                                    </p:set>
                                  </p:childTnLst>
                                </p:cTn>
                              </p:par>
                            </p:childTnLst>
                          </p:cTn>
                        </p:par>
                        <p:par>
                          <p:cTn id="27" fill="hold">
                            <p:stCondLst>
                              <p:cond delay="0"/>
                            </p:stCondLst>
                            <p:childTnLst>
                              <p:par>
                                <p:cTn id="28" presetID="42" presetClass="path" presetSubtype="0" accel="50000" decel="50000" fill="hold" grpId="0" nodeType="afterEffect">
                                  <p:stCondLst>
                                    <p:cond delay="500"/>
                                  </p:stCondLst>
                                  <p:childTnLst>
                                    <p:animMotion origin="layout" path="M -2.5E-6 -4.07407E-6 L 0.12474 -0.00671 " pathEditMode="relative" rAng="0" ptsTypes="AA">
                                      <p:cBhvr>
                                        <p:cTn id="29" dur="2000" fill="hold"/>
                                        <p:tgtEl>
                                          <p:spTgt spid="9"/>
                                        </p:tgtEl>
                                        <p:attrNameLst>
                                          <p:attrName>ppt_x</p:attrName>
                                          <p:attrName>ppt_y</p:attrName>
                                        </p:attrNameLst>
                                      </p:cBhvr>
                                      <p:rCtr x="6237" y="-347"/>
                                    </p:animMotion>
                                  </p:childTnLst>
                                </p:cTn>
                              </p:par>
                              <p:par>
                                <p:cTn id="30" presetID="42" presetClass="path" presetSubtype="0" accel="50000" decel="50000" fill="hold" grpId="0" nodeType="withEffect">
                                  <p:stCondLst>
                                    <p:cond delay="500"/>
                                  </p:stCondLst>
                                  <p:childTnLst>
                                    <p:animMotion origin="layout" path="M 1.45833E-6 1.85185E-6 L 0.11523 -0.00671 " pathEditMode="relative" rAng="0" ptsTypes="AA">
                                      <p:cBhvr>
                                        <p:cTn id="31" dur="2000" fill="hold"/>
                                        <p:tgtEl>
                                          <p:spTgt spid="10"/>
                                        </p:tgtEl>
                                        <p:attrNameLst>
                                          <p:attrName>ppt_x</p:attrName>
                                          <p:attrName>ppt_y</p:attrName>
                                        </p:attrNameLst>
                                      </p:cBhvr>
                                      <p:rCtr x="5755" y="-347"/>
                                    </p:animMotion>
                                  </p:childTnLst>
                                </p:cTn>
                              </p:par>
                              <p:par>
                                <p:cTn id="32" presetID="42" presetClass="path" presetSubtype="0" accel="50000" decel="50000" fill="hold" grpId="0" nodeType="withEffect">
                                  <p:stCondLst>
                                    <p:cond delay="500"/>
                                  </p:stCondLst>
                                  <p:childTnLst>
                                    <p:animMotion origin="layout" path="M -4.16667E-7 4.07407E-6 L 0.11055 -0.00672 " pathEditMode="relative" rAng="0" ptsTypes="AA">
                                      <p:cBhvr>
                                        <p:cTn id="33" dur="2000" fill="hold"/>
                                        <p:tgtEl>
                                          <p:spTgt spid="11"/>
                                        </p:tgtEl>
                                        <p:attrNameLst>
                                          <p:attrName>ppt_x</p:attrName>
                                          <p:attrName>ppt_y</p:attrName>
                                        </p:attrNameLst>
                                      </p:cBhvr>
                                      <p:rCtr x="5521" y="-347"/>
                                    </p:animMotion>
                                  </p:childTnLst>
                                </p:cTn>
                              </p:par>
                              <p:par>
                                <p:cTn id="34" presetID="42" presetClass="path" presetSubtype="0" accel="50000" decel="50000" fill="hold" grpId="0" nodeType="withEffect">
                                  <p:stCondLst>
                                    <p:cond delay="500"/>
                                  </p:stCondLst>
                                  <p:childTnLst>
                                    <p:animMotion origin="layout" path="M 1.45833E-6 -4.81481E-6 L 0.11849 -0.00671 " pathEditMode="relative" rAng="0" ptsTypes="AA">
                                      <p:cBhvr>
                                        <p:cTn id="35" dur="2000" fill="hold"/>
                                        <p:tgtEl>
                                          <p:spTgt spid="12"/>
                                        </p:tgtEl>
                                        <p:attrNameLst>
                                          <p:attrName>ppt_x</p:attrName>
                                          <p:attrName>ppt_y</p:attrName>
                                        </p:attrNameLst>
                                      </p:cBhvr>
                                      <p:rCtr x="5924" y="-347"/>
                                    </p:animMotion>
                                  </p:childTnLst>
                                </p:cTn>
                              </p:par>
                              <p:par>
                                <p:cTn id="36" presetID="42" presetClass="path" presetSubtype="0" accel="50000" decel="50000" fill="hold" grpId="0" nodeType="withEffect">
                                  <p:stCondLst>
                                    <p:cond delay="500"/>
                                  </p:stCondLst>
                                  <p:childTnLst>
                                    <p:animMotion origin="layout" path="M -2.5E-6 -3.7037E-6 L 0.1237 -0.00416 " pathEditMode="relative" rAng="0" ptsTypes="AA">
                                      <p:cBhvr>
                                        <p:cTn id="37" dur="2000" fill="hold"/>
                                        <p:tgtEl>
                                          <p:spTgt spid="13"/>
                                        </p:tgtEl>
                                        <p:attrNameLst>
                                          <p:attrName>ppt_x</p:attrName>
                                          <p:attrName>ppt_y</p:attrName>
                                        </p:attrNameLst>
                                      </p:cBhvr>
                                      <p:rCtr x="6185" y="-208"/>
                                    </p:animMotion>
                                  </p:childTnLst>
                                </p:cTn>
                              </p:par>
                              <p:par>
                                <p:cTn id="38" presetID="42" presetClass="path" presetSubtype="0" accel="50000" decel="50000" fill="hold" grpId="0" nodeType="withEffect">
                                  <p:stCondLst>
                                    <p:cond delay="500"/>
                                  </p:stCondLst>
                                  <p:childTnLst>
                                    <p:animMotion origin="layout" path="M 3.33333E-6 -7.40741E-7 L 0.12161 -0.00231 " pathEditMode="relative" rAng="0" ptsTypes="AA">
                                      <p:cBhvr>
                                        <p:cTn id="39" dur="2000" fill="hold"/>
                                        <p:tgtEl>
                                          <p:spTgt spid="14"/>
                                        </p:tgtEl>
                                        <p:attrNameLst>
                                          <p:attrName>ppt_x</p:attrName>
                                          <p:attrName>ppt_y</p:attrName>
                                        </p:attrNameLst>
                                      </p:cBhvr>
                                      <p:rCtr x="6081" y="-116"/>
                                    </p:animMotion>
                                  </p:childTnLst>
                                </p:cTn>
                              </p:par>
                              <p:par>
                                <p:cTn id="40" presetID="42" presetClass="path" presetSubtype="0" accel="50000" decel="50000" fill="hold" grpId="0" nodeType="withEffect">
                                  <p:stCondLst>
                                    <p:cond delay="500"/>
                                  </p:stCondLst>
                                  <p:childTnLst>
                                    <p:animMotion origin="layout" path="M -4.16667E-7 1.85185E-6 L 0.12396 -0.01158 " pathEditMode="relative" rAng="0" ptsTypes="AA">
                                      <p:cBhvr>
                                        <p:cTn id="41" dur="2000" fill="hold"/>
                                        <p:tgtEl>
                                          <p:spTgt spid="15"/>
                                        </p:tgtEl>
                                        <p:attrNameLst>
                                          <p:attrName>ppt_x</p:attrName>
                                          <p:attrName>ppt_y</p:attrName>
                                        </p:attrNameLst>
                                      </p:cBhvr>
                                      <p:rCtr x="6198" y="-579"/>
                                    </p:animMotion>
                                  </p:childTnLst>
                                </p:cTn>
                              </p:par>
                              <p:par>
                                <p:cTn id="42" presetID="42" presetClass="path" presetSubtype="0" accel="50000" decel="50000" fill="hold" grpId="0" nodeType="withEffect">
                                  <p:stCondLst>
                                    <p:cond delay="500"/>
                                  </p:stCondLst>
                                  <p:childTnLst>
                                    <p:animMotion origin="layout" path="M -8.33333E-7 -4.44444E-6 L 0.11745 -0.00972 " pathEditMode="relative" rAng="0" ptsTypes="AA">
                                      <p:cBhvr>
                                        <p:cTn id="43" dur="2000" fill="hold"/>
                                        <p:tgtEl>
                                          <p:spTgt spid="16"/>
                                        </p:tgtEl>
                                        <p:attrNameLst>
                                          <p:attrName>ppt_x</p:attrName>
                                          <p:attrName>ppt_y</p:attrName>
                                        </p:attrNameLst>
                                      </p:cBhvr>
                                      <p:rCtr x="5872" y="-486"/>
                                    </p:animMotion>
                                  </p:childTnLst>
                                </p:cTn>
                              </p:par>
                              <p:par>
                                <p:cTn id="44" presetID="42" presetClass="path" presetSubtype="0" accel="50000" decel="50000" fill="hold" grpId="0" nodeType="withEffect">
                                  <p:stCondLst>
                                    <p:cond delay="500"/>
                                  </p:stCondLst>
                                  <p:childTnLst>
                                    <p:animMotion origin="layout" path="M -2.5E-6 -3.7037E-6 L 0.125 -0.00833 " pathEditMode="relative" rAng="0" ptsTypes="AA">
                                      <p:cBhvr>
                                        <p:cTn id="45" dur="2000" fill="hold"/>
                                        <p:tgtEl>
                                          <p:spTgt spid="17"/>
                                        </p:tgtEl>
                                        <p:attrNameLst>
                                          <p:attrName>ppt_x</p:attrName>
                                          <p:attrName>ppt_y</p:attrName>
                                        </p:attrNameLst>
                                      </p:cBhvr>
                                      <p:rCtr x="6250" y="-417"/>
                                    </p:animMotion>
                                  </p:childTnLst>
                                </p:cTn>
                              </p:par>
                              <p:par>
                                <p:cTn id="46" presetID="42" presetClass="path" presetSubtype="0" accel="50000" decel="50000" fill="hold" grpId="0" nodeType="withEffect">
                                  <p:stCondLst>
                                    <p:cond delay="500"/>
                                  </p:stCondLst>
                                  <p:childTnLst>
                                    <p:animMotion origin="layout" path="M 3.33333E-6 -1.11111E-6 L 0.11992 -0.0081 " pathEditMode="relative" rAng="0" ptsTypes="AA">
                                      <p:cBhvr>
                                        <p:cTn id="47" dur="2000" fill="hold"/>
                                        <p:tgtEl>
                                          <p:spTgt spid="18"/>
                                        </p:tgtEl>
                                        <p:attrNameLst>
                                          <p:attrName>ppt_x</p:attrName>
                                          <p:attrName>ppt_y</p:attrName>
                                        </p:attrNameLst>
                                      </p:cBhvr>
                                      <p:rCtr x="5990" y="-417"/>
                                    </p:animMotion>
                                  </p:childTnLst>
                                </p:cTn>
                              </p:par>
                              <p:par>
                                <p:cTn id="48" presetID="42" presetClass="path" presetSubtype="0" accel="50000" decel="50000" fill="hold" grpId="0" nodeType="withEffect">
                                  <p:stCondLst>
                                    <p:cond delay="500"/>
                                  </p:stCondLst>
                                  <p:childTnLst>
                                    <p:animMotion origin="layout" path="M -2.29167E-6 2.96296E-6 L 0.12513 -0.01366 " pathEditMode="relative" rAng="0" ptsTypes="AA">
                                      <p:cBhvr>
                                        <p:cTn id="49" dur="2000" fill="hold"/>
                                        <p:tgtEl>
                                          <p:spTgt spid="21"/>
                                        </p:tgtEl>
                                        <p:attrNameLst>
                                          <p:attrName>ppt_x</p:attrName>
                                          <p:attrName>ppt_y</p:attrName>
                                        </p:attrNameLst>
                                      </p:cBhvr>
                                      <p:rCtr x="6250" y="-694"/>
                                    </p:animMotion>
                                  </p:childTnLst>
                                </p:cTn>
                              </p:par>
                            </p:childTnLst>
                          </p:cTn>
                        </p:par>
                        <p:par>
                          <p:cTn id="50" fill="hold">
                            <p:stCondLst>
                              <p:cond delay="2500"/>
                            </p:stCondLst>
                            <p:childTnLst>
                              <p:par>
                                <p:cTn id="51" presetID="21" presetClass="entr" presetSubtype="1" fill="hold" grpId="0" nodeType="afterEffect">
                                  <p:stCondLst>
                                    <p:cond delay="0"/>
                                  </p:stCondLst>
                                  <p:childTnLst>
                                    <p:set>
                                      <p:cBhvr>
                                        <p:cTn id="52" dur="1" fill="hold">
                                          <p:stCondLst>
                                            <p:cond delay="0"/>
                                          </p:stCondLst>
                                        </p:cTn>
                                        <p:tgtEl>
                                          <p:spTgt spid="19"/>
                                        </p:tgtEl>
                                        <p:attrNameLst>
                                          <p:attrName>style.visibility</p:attrName>
                                        </p:attrNameLst>
                                      </p:cBhvr>
                                      <p:to>
                                        <p:strVal val="visible"/>
                                      </p:to>
                                    </p:set>
                                    <p:animEffect transition="in" filter="wheel(1)">
                                      <p:cBhvr>
                                        <p:cTn id="53" dur="2000"/>
                                        <p:tgtEl>
                                          <p:spTgt spid="19"/>
                                        </p:tgtEl>
                                      </p:cBhvr>
                                    </p:animEffect>
                                  </p:childTnLst>
                                </p:cTn>
                              </p:par>
                            </p:childTnLst>
                          </p:cTn>
                        </p:par>
                        <p:par>
                          <p:cTn id="54" fill="hold">
                            <p:stCondLst>
                              <p:cond delay="4500"/>
                            </p:stCondLst>
                            <p:childTnLst>
                              <p:par>
                                <p:cTn id="55" presetID="22" presetClass="entr" presetSubtype="8" fill="hold" nodeType="afterEffect">
                                  <p:stCondLst>
                                    <p:cond delay="0"/>
                                  </p:stCondLst>
                                  <p:childTnLst>
                                    <p:set>
                                      <p:cBhvr>
                                        <p:cTn id="56" dur="1" fill="hold">
                                          <p:stCondLst>
                                            <p:cond delay="0"/>
                                          </p:stCondLst>
                                        </p:cTn>
                                        <p:tgtEl>
                                          <p:spTgt spid="4"/>
                                        </p:tgtEl>
                                        <p:attrNameLst>
                                          <p:attrName>style.visibility</p:attrName>
                                        </p:attrNameLst>
                                      </p:cBhvr>
                                      <p:to>
                                        <p:strVal val="visible"/>
                                      </p:to>
                                    </p:set>
                                    <p:animEffect transition="in" filter="wipe(left)">
                                      <p:cBhvr>
                                        <p:cTn id="57" dur="500"/>
                                        <p:tgtEl>
                                          <p:spTgt spid="4"/>
                                        </p:tgtEl>
                                      </p:cBhvr>
                                    </p:animEffect>
                                  </p:childTnLst>
                                </p:cTn>
                              </p:par>
                            </p:childTnLst>
                          </p:cTn>
                        </p:par>
                        <p:par>
                          <p:cTn id="58" fill="hold">
                            <p:stCondLst>
                              <p:cond delay="5000"/>
                            </p:stCondLst>
                            <p:childTnLst>
                              <p:par>
                                <p:cTn id="59" presetID="22" presetClass="entr" presetSubtype="8" fill="hold" nodeType="afterEffect">
                                  <p:stCondLst>
                                    <p:cond delay="0"/>
                                  </p:stCondLst>
                                  <p:childTnLst>
                                    <p:set>
                                      <p:cBhvr>
                                        <p:cTn id="60" dur="1" fill="hold">
                                          <p:stCondLst>
                                            <p:cond delay="0"/>
                                          </p:stCondLst>
                                        </p:cTn>
                                        <p:tgtEl>
                                          <p:spTgt spid="22"/>
                                        </p:tgtEl>
                                        <p:attrNameLst>
                                          <p:attrName>style.visibility</p:attrName>
                                        </p:attrNameLst>
                                      </p:cBhvr>
                                      <p:to>
                                        <p:strVal val="visible"/>
                                      </p:to>
                                    </p:set>
                                    <p:animEffect transition="in" filter="wipe(left)">
                                      <p:cBhvr>
                                        <p:cTn id="61"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P spid="9" grpId="0" animBg="1"/>
      <p:bldP spid="9" grpId="1" animBg="1"/>
      <p:bldP spid="10" grpId="0" animBg="1"/>
      <p:bldP spid="10" grpId="1" animBg="1"/>
      <p:bldP spid="11" grpId="0" animBg="1"/>
      <p:bldP spid="11" grpId="1" animBg="1"/>
      <p:bldP spid="12" grpId="0" animBg="1"/>
      <p:bldP spid="12" grpId="1" animBg="1"/>
      <p:bldP spid="13" grpId="0" animBg="1"/>
      <p:bldP spid="13" grpId="1" animBg="1"/>
      <p:bldP spid="14" grpId="0" animBg="1"/>
      <p:bldP spid="14" grpId="1" animBg="1"/>
      <p:bldP spid="15" grpId="0" animBg="1"/>
      <p:bldP spid="15" grpId="1" animBg="1"/>
      <p:bldP spid="16" grpId="0" animBg="1"/>
      <p:bldP spid="16" grpId="1" animBg="1"/>
      <p:bldP spid="17" grpId="0" animBg="1"/>
      <p:bldP spid="17" grpId="1" animBg="1"/>
      <p:bldP spid="18" grpId="0" animBg="1"/>
      <p:bldP spid="18" grpId="1" animBg="1"/>
      <p:bldP spid="21" grpId="0" animBg="1"/>
      <p:bldP spid="21" grpId="1"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ZoneTexte 2">
            <a:extLst>
              <a:ext uri="{FF2B5EF4-FFF2-40B4-BE49-F238E27FC236}">
                <a16:creationId xmlns:a16="http://schemas.microsoft.com/office/drawing/2014/main" id="{3033F75C-B73D-4F7E-2D8D-311C0922FABF}"/>
              </a:ext>
            </a:extLst>
          </p:cNvPr>
          <p:cNvSpPr/>
          <p:nvPr/>
        </p:nvSpPr>
        <p:spPr>
          <a:xfrm>
            <a:off x="959400" y="177120"/>
            <a:ext cx="10656360" cy="367878"/>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defTabSz="914400">
              <a:lnSpc>
                <a:spcPct val="100000"/>
              </a:lnSpc>
            </a:pPr>
            <a:r>
              <a:rPr lang="en-US" sz="1800" b="1" strike="noStrike" cap="all" spc="-1" dirty="0">
                <a:solidFill>
                  <a:schemeClr val="lt1"/>
                </a:solidFill>
                <a:latin typeface="Arial"/>
              </a:rPr>
              <a:t>challenges: </a:t>
            </a:r>
            <a:r>
              <a:rPr lang="en-US" sz="1800" b="1" strike="noStrike" cap="all" spc="-1" dirty="0" err="1">
                <a:solidFill>
                  <a:schemeClr val="lt1"/>
                </a:solidFill>
                <a:latin typeface="Arial"/>
              </a:rPr>
              <a:t>repetability</a:t>
            </a:r>
            <a:endParaRPr lang="fr-FR" sz="1800" b="0" strike="noStrike" spc="-1" dirty="0">
              <a:solidFill>
                <a:srgbClr val="000000"/>
              </a:solidFill>
              <a:latin typeface="Arial"/>
            </a:endParaRPr>
          </a:p>
        </p:txBody>
      </p:sp>
      <p:pic>
        <p:nvPicPr>
          <p:cNvPr id="36" name="Picture 35">
            <a:extLst>
              <a:ext uri="{FF2B5EF4-FFF2-40B4-BE49-F238E27FC236}">
                <a16:creationId xmlns:a16="http://schemas.microsoft.com/office/drawing/2014/main" id="{2FD35B23-C09E-C325-871C-217D7684B433}"/>
              </a:ext>
            </a:extLst>
          </p:cNvPr>
          <p:cNvPicPr>
            <a:picLocks noChangeAspect="1"/>
          </p:cNvPicPr>
          <p:nvPr/>
        </p:nvPicPr>
        <p:blipFill>
          <a:blip r:embed="rId2"/>
          <a:stretch>
            <a:fillRect/>
          </a:stretch>
        </p:blipFill>
        <p:spPr>
          <a:xfrm>
            <a:off x="959400" y="3637758"/>
            <a:ext cx="9251707" cy="3043122"/>
          </a:xfrm>
          <a:prstGeom prst="rect">
            <a:avLst/>
          </a:prstGeom>
        </p:spPr>
      </p:pic>
      <p:pic>
        <p:nvPicPr>
          <p:cNvPr id="38" name="Picture 37">
            <a:extLst>
              <a:ext uri="{FF2B5EF4-FFF2-40B4-BE49-F238E27FC236}">
                <a16:creationId xmlns:a16="http://schemas.microsoft.com/office/drawing/2014/main" id="{0FD492D7-FDEE-D5EE-75E5-6F53FC4A05B8}"/>
              </a:ext>
            </a:extLst>
          </p:cNvPr>
          <p:cNvPicPr>
            <a:picLocks noChangeAspect="1"/>
          </p:cNvPicPr>
          <p:nvPr/>
        </p:nvPicPr>
        <p:blipFill>
          <a:blip r:embed="rId3"/>
          <a:stretch>
            <a:fillRect/>
          </a:stretch>
        </p:blipFill>
        <p:spPr>
          <a:xfrm>
            <a:off x="959401" y="621405"/>
            <a:ext cx="9251707" cy="2872032"/>
          </a:xfrm>
          <a:prstGeom prst="rect">
            <a:avLst/>
          </a:prstGeom>
        </p:spPr>
      </p:pic>
      <p:sp>
        <p:nvSpPr>
          <p:cNvPr id="40" name="Circle: Hollow 39">
            <a:extLst>
              <a:ext uri="{FF2B5EF4-FFF2-40B4-BE49-F238E27FC236}">
                <a16:creationId xmlns:a16="http://schemas.microsoft.com/office/drawing/2014/main" id="{374D3B5A-1F5B-6777-1A8C-49D49E14AE6C}"/>
              </a:ext>
            </a:extLst>
          </p:cNvPr>
          <p:cNvSpPr/>
          <p:nvPr/>
        </p:nvSpPr>
        <p:spPr>
          <a:xfrm>
            <a:off x="9947583" y="3280785"/>
            <a:ext cx="206068" cy="212652"/>
          </a:xfrm>
          <a:prstGeom prst="donut">
            <a:avLst>
              <a:gd name="adj" fmla="val 6599"/>
            </a:avLst>
          </a:prstGeom>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
        <p:nvSpPr>
          <p:cNvPr id="49" name="Circle: Hollow 48">
            <a:extLst>
              <a:ext uri="{FF2B5EF4-FFF2-40B4-BE49-F238E27FC236}">
                <a16:creationId xmlns:a16="http://schemas.microsoft.com/office/drawing/2014/main" id="{0D26D0A8-D5E3-FE63-8E55-790DD239A6D1}"/>
              </a:ext>
            </a:extLst>
          </p:cNvPr>
          <p:cNvSpPr/>
          <p:nvPr/>
        </p:nvSpPr>
        <p:spPr>
          <a:xfrm>
            <a:off x="5748919" y="890083"/>
            <a:ext cx="206068" cy="212652"/>
          </a:xfrm>
          <a:prstGeom prst="donut">
            <a:avLst>
              <a:gd name="adj" fmla="val 6599"/>
            </a:avLst>
          </a:prstGeom>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
        <p:nvSpPr>
          <p:cNvPr id="2" name="Rectangle: Rounded Corners 1">
            <a:extLst>
              <a:ext uri="{FF2B5EF4-FFF2-40B4-BE49-F238E27FC236}">
                <a16:creationId xmlns:a16="http://schemas.microsoft.com/office/drawing/2014/main" id="{DE147DF3-F011-1CF9-57D0-ABEBEDF76F2D}"/>
              </a:ext>
            </a:extLst>
          </p:cNvPr>
          <p:cNvSpPr/>
          <p:nvPr/>
        </p:nvSpPr>
        <p:spPr>
          <a:xfrm>
            <a:off x="907519" y="5823625"/>
            <a:ext cx="551630" cy="412969"/>
          </a:xfrm>
          <a:prstGeom prst="round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PlaceHolder 1">
            <a:extLst>
              <a:ext uri="{FF2B5EF4-FFF2-40B4-BE49-F238E27FC236}">
                <a16:creationId xmlns:a16="http://schemas.microsoft.com/office/drawing/2014/main" id="{E31D2F1B-7F92-405E-995B-A3D5E1D525CB}"/>
              </a:ext>
            </a:extLst>
          </p:cNvPr>
          <p:cNvSpPr txBox="1">
            <a:spLocks/>
          </p:cNvSpPr>
          <p:nvPr/>
        </p:nvSpPr>
        <p:spPr>
          <a:xfrm>
            <a:off x="959400" y="6483240"/>
            <a:ext cx="8148240" cy="200520"/>
          </a:xfrm>
          <a:prstGeom prst="rect">
            <a:avLst/>
          </a:prstGeom>
          <a:noFill/>
          <a:ln w="0">
            <a:noFill/>
          </a:ln>
        </p:spPr>
        <p:txBody>
          <a:bodyPr lIns="0" tIns="0" rIns="0" bIns="0" anchor="b">
            <a:noAutofit/>
          </a:bodyPr>
          <a:lstStyle>
            <a:defPPr>
              <a:defRPr lang="fr-FR"/>
            </a:defPPr>
            <a:lvl1pPr marL="0" indent="0" algn="l" defTabSz="914400" rtl="0" eaLnBrk="1" latinLnBrk="0" hangingPunct="1">
              <a:lnSpc>
                <a:spcPct val="100000"/>
              </a:lnSpc>
              <a:buNone/>
              <a:tabLst>
                <a:tab pos="0" algn="l"/>
              </a:tabLst>
              <a:defRPr lang="en-US" sz="800" b="1" strike="noStrike" kern="1200" spc="-1">
                <a:solidFill>
                  <a:schemeClr val="dk2"/>
                </a:solidFill>
                <a:latin typeface="Arial"/>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s-ES"/>
              <a:t>IWAA2026| 2026/10/07 | Cristina Gonzalez Torres</a:t>
            </a:r>
            <a:endParaRPr lang="es-ES" b="0" dirty="0">
              <a:solidFill>
                <a:srgbClr val="000000"/>
              </a:solidFill>
              <a:latin typeface="Times New Roman"/>
            </a:endParaRPr>
          </a:p>
        </p:txBody>
      </p:sp>
    </p:spTree>
    <p:extLst>
      <p:ext uri="{BB962C8B-B14F-4D97-AF65-F5344CB8AC3E}">
        <p14:creationId xmlns:p14="http://schemas.microsoft.com/office/powerpoint/2010/main" val="35211821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40"/>
                                        </p:tgtEl>
                                        <p:attrNameLst>
                                          <p:attrName>style.visibility</p:attrName>
                                        </p:attrNameLst>
                                      </p:cBhvr>
                                      <p:to>
                                        <p:strVal val="visible"/>
                                      </p:to>
                                    </p:set>
                                    <p:animEffect transition="in" filter="wheel(1)">
                                      <p:cBhvr>
                                        <p:cTn id="7" dur="750"/>
                                        <p:tgtEl>
                                          <p:spTgt spid="40"/>
                                        </p:tgtEl>
                                      </p:cBhvr>
                                    </p:animEffect>
                                  </p:childTnLst>
                                </p:cTn>
                              </p:par>
                              <p:par>
                                <p:cTn id="8" presetID="21" presetClass="entr" presetSubtype="1" fill="hold" grpId="0" nodeType="withEffect">
                                  <p:stCondLst>
                                    <p:cond delay="0"/>
                                  </p:stCondLst>
                                  <p:childTnLst>
                                    <p:set>
                                      <p:cBhvr>
                                        <p:cTn id="9" dur="1" fill="hold">
                                          <p:stCondLst>
                                            <p:cond delay="0"/>
                                          </p:stCondLst>
                                        </p:cTn>
                                        <p:tgtEl>
                                          <p:spTgt spid="49"/>
                                        </p:tgtEl>
                                        <p:attrNameLst>
                                          <p:attrName>style.visibility</p:attrName>
                                        </p:attrNameLst>
                                      </p:cBhvr>
                                      <p:to>
                                        <p:strVal val="visible"/>
                                      </p:to>
                                    </p:set>
                                    <p:animEffect transition="in" filter="wheel(1)">
                                      <p:cBhvr>
                                        <p:cTn id="10" dur="750"/>
                                        <p:tgtEl>
                                          <p:spTgt spid="49"/>
                                        </p:tgtEl>
                                      </p:cBhvr>
                                    </p:animEffect>
                                  </p:childTnLst>
                                </p:cTn>
                              </p:par>
                              <p:par>
                                <p:cTn id="11" presetID="21" presetClass="entr" presetSubtype="1" fill="hold" grpId="0" nodeType="withEffect">
                                  <p:stCondLst>
                                    <p:cond delay="0"/>
                                  </p:stCondLst>
                                  <p:childTnLst>
                                    <p:set>
                                      <p:cBhvr>
                                        <p:cTn id="12" dur="1" fill="hold">
                                          <p:stCondLst>
                                            <p:cond delay="0"/>
                                          </p:stCondLst>
                                        </p:cTn>
                                        <p:tgtEl>
                                          <p:spTgt spid="2"/>
                                        </p:tgtEl>
                                        <p:attrNameLst>
                                          <p:attrName>style.visibility</p:attrName>
                                        </p:attrNameLst>
                                      </p:cBhvr>
                                      <p:to>
                                        <p:strVal val="visible"/>
                                      </p:to>
                                    </p:set>
                                    <p:animEffect transition="in" filter="wheel(1)">
                                      <p:cBhvr>
                                        <p:cTn id="13" dur="75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 grpId="0" animBg="1"/>
      <p:bldP spid="49" grpId="0" animBg="1"/>
      <p:bldP spid="2"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ZoneTexte 2">
            <a:extLst>
              <a:ext uri="{FF2B5EF4-FFF2-40B4-BE49-F238E27FC236}">
                <a16:creationId xmlns:a16="http://schemas.microsoft.com/office/drawing/2014/main" id="{3033F75C-B73D-4F7E-2D8D-311C0922FABF}"/>
              </a:ext>
            </a:extLst>
          </p:cNvPr>
          <p:cNvSpPr/>
          <p:nvPr/>
        </p:nvSpPr>
        <p:spPr>
          <a:xfrm>
            <a:off x="959400" y="177120"/>
            <a:ext cx="10656360" cy="367878"/>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defTabSz="914400">
              <a:lnSpc>
                <a:spcPct val="100000"/>
              </a:lnSpc>
            </a:pPr>
            <a:r>
              <a:rPr lang="en-US" sz="1800" b="1" strike="noStrike" cap="all" spc="-1" dirty="0">
                <a:solidFill>
                  <a:schemeClr val="lt1"/>
                </a:solidFill>
                <a:latin typeface="Arial"/>
              </a:rPr>
              <a:t>challenges: </a:t>
            </a:r>
            <a:r>
              <a:rPr lang="en-US" sz="1800" b="1" strike="noStrike" cap="all" spc="-1" dirty="0" err="1">
                <a:solidFill>
                  <a:schemeClr val="lt1"/>
                </a:solidFill>
                <a:latin typeface="Arial"/>
              </a:rPr>
              <a:t>repetability</a:t>
            </a:r>
            <a:endParaRPr lang="fr-FR" sz="1800" b="0" strike="noStrike" spc="-1" dirty="0">
              <a:solidFill>
                <a:srgbClr val="000000"/>
              </a:solidFill>
              <a:latin typeface="Arial"/>
            </a:endParaRPr>
          </a:p>
        </p:txBody>
      </p:sp>
      <p:pic>
        <p:nvPicPr>
          <p:cNvPr id="31" name="Picture 30">
            <a:extLst>
              <a:ext uri="{FF2B5EF4-FFF2-40B4-BE49-F238E27FC236}">
                <a16:creationId xmlns:a16="http://schemas.microsoft.com/office/drawing/2014/main" id="{B4C82EC4-DC86-39FC-6603-5CAE36ACFE96}"/>
              </a:ext>
            </a:extLst>
          </p:cNvPr>
          <p:cNvPicPr>
            <a:picLocks noChangeAspect="1"/>
          </p:cNvPicPr>
          <p:nvPr/>
        </p:nvPicPr>
        <p:blipFill>
          <a:blip r:embed="rId2"/>
          <a:stretch>
            <a:fillRect/>
          </a:stretch>
        </p:blipFill>
        <p:spPr>
          <a:xfrm>
            <a:off x="959400" y="3532733"/>
            <a:ext cx="6230152" cy="2958888"/>
          </a:xfrm>
          <a:prstGeom prst="rect">
            <a:avLst/>
          </a:prstGeom>
        </p:spPr>
      </p:pic>
      <p:pic>
        <p:nvPicPr>
          <p:cNvPr id="34" name="Picture 33">
            <a:extLst>
              <a:ext uri="{FF2B5EF4-FFF2-40B4-BE49-F238E27FC236}">
                <a16:creationId xmlns:a16="http://schemas.microsoft.com/office/drawing/2014/main" id="{D789546B-BDB6-6DEC-3EEE-02D5E5AFFD41}"/>
              </a:ext>
            </a:extLst>
          </p:cNvPr>
          <p:cNvPicPr>
            <a:picLocks noChangeAspect="1"/>
          </p:cNvPicPr>
          <p:nvPr/>
        </p:nvPicPr>
        <p:blipFill>
          <a:blip r:embed="rId3"/>
          <a:srcRect r="6168"/>
          <a:stretch/>
        </p:blipFill>
        <p:spPr>
          <a:xfrm>
            <a:off x="959400" y="867724"/>
            <a:ext cx="6230152" cy="2561276"/>
          </a:xfrm>
          <a:prstGeom prst="rect">
            <a:avLst/>
          </a:prstGeom>
        </p:spPr>
      </p:pic>
      <p:sp>
        <p:nvSpPr>
          <p:cNvPr id="2" name="Circle: Hollow 1">
            <a:extLst>
              <a:ext uri="{FF2B5EF4-FFF2-40B4-BE49-F238E27FC236}">
                <a16:creationId xmlns:a16="http://schemas.microsoft.com/office/drawing/2014/main" id="{0AB06C3C-757C-1869-8233-1E8ABA95FF4C}"/>
              </a:ext>
            </a:extLst>
          </p:cNvPr>
          <p:cNvSpPr/>
          <p:nvPr/>
        </p:nvSpPr>
        <p:spPr>
          <a:xfrm>
            <a:off x="5534333" y="4799525"/>
            <a:ext cx="206068" cy="212652"/>
          </a:xfrm>
          <a:prstGeom prst="donut">
            <a:avLst>
              <a:gd name="adj" fmla="val 6599"/>
            </a:avLst>
          </a:prstGeom>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
        <p:nvSpPr>
          <p:cNvPr id="3" name="Circle: Hollow 2">
            <a:extLst>
              <a:ext uri="{FF2B5EF4-FFF2-40B4-BE49-F238E27FC236}">
                <a16:creationId xmlns:a16="http://schemas.microsoft.com/office/drawing/2014/main" id="{170A0057-A0B4-1F3A-6DC2-1D204C442BB1}"/>
              </a:ext>
            </a:extLst>
          </p:cNvPr>
          <p:cNvSpPr/>
          <p:nvPr/>
        </p:nvSpPr>
        <p:spPr>
          <a:xfrm>
            <a:off x="5144518" y="4799525"/>
            <a:ext cx="206068" cy="212652"/>
          </a:xfrm>
          <a:prstGeom prst="donut">
            <a:avLst>
              <a:gd name="adj" fmla="val 6599"/>
            </a:avLst>
          </a:prstGeom>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pic>
        <p:nvPicPr>
          <p:cNvPr id="9" name="Picture 8">
            <a:extLst>
              <a:ext uri="{FF2B5EF4-FFF2-40B4-BE49-F238E27FC236}">
                <a16:creationId xmlns:a16="http://schemas.microsoft.com/office/drawing/2014/main" id="{61ABE0F5-33F0-6BED-19DF-2DB95F656D15}"/>
              </a:ext>
            </a:extLst>
          </p:cNvPr>
          <p:cNvPicPr>
            <a:picLocks noChangeAspect="1"/>
          </p:cNvPicPr>
          <p:nvPr/>
        </p:nvPicPr>
        <p:blipFill>
          <a:blip r:embed="rId4"/>
          <a:stretch>
            <a:fillRect/>
          </a:stretch>
        </p:blipFill>
        <p:spPr>
          <a:xfrm>
            <a:off x="7579367" y="3544443"/>
            <a:ext cx="3893778" cy="2109284"/>
          </a:xfrm>
          <a:prstGeom prst="rect">
            <a:avLst/>
          </a:prstGeom>
        </p:spPr>
      </p:pic>
      <p:pic>
        <p:nvPicPr>
          <p:cNvPr id="11" name="Picture 10">
            <a:extLst>
              <a:ext uri="{FF2B5EF4-FFF2-40B4-BE49-F238E27FC236}">
                <a16:creationId xmlns:a16="http://schemas.microsoft.com/office/drawing/2014/main" id="{95A505C5-A629-8252-7916-FCCE6731F668}"/>
              </a:ext>
            </a:extLst>
          </p:cNvPr>
          <p:cNvPicPr>
            <a:picLocks noChangeAspect="1"/>
          </p:cNvPicPr>
          <p:nvPr/>
        </p:nvPicPr>
        <p:blipFill>
          <a:blip r:embed="rId5"/>
          <a:stretch>
            <a:fillRect/>
          </a:stretch>
        </p:blipFill>
        <p:spPr>
          <a:xfrm>
            <a:off x="7649216" y="752282"/>
            <a:ext cx="3893777" cy="2676032"/>
          </a:xfrm>
          <a:prstGeom prst="rect">
            <a:avLst/>
          </a:prstGeom>
        </p:spPr>
      </p:pic>
      <p:sp>
        <p:nvSpPr>
          <p:cNvPr id="4" name="Circle: Hollow 3">
            <a:extLst>
              <a:ext uri="{FF2B5EF4-FFF2-40B4-BE49-F238E27FC236}">
                <a16:creationId xmlns:a16="http://schemas.microsoft.com/office/drawing/2014/main" id="{BADDA60C-4C50-9B09-A71D-B7AB51D329D3}"/>
              </a:ext>
            </a:extLst>
          </p:cNvPr>
          <p:cNvSpPr/>
          <p:nvPr/>
        </p:nvSpPr>
        <p:spPr>
          <a:xfrm>
            <a:off x="7466807" y="4340731"/>
            <a:ext cx="364817" cy="1342891"/>
          </a:xfrm>
          <a:prstGeom prst="donut">
            <a:avLst>
              <a:gd name="adj" fmla="val 0"/>
            </a:avLst>
          </a:prstGeom>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
        <p:nvSpPr>
          <p:cNvPr id="7" name="Circle: Hollow 6">
            <a:extLst>
              <a:ext uri="{FF2B5EF4-FFF2-40B4-BE49-F238E27FC236}">
                <a16:creationId xmlns:a16="http://schemas.microsoft.com/office/drawing/2014/main" id="{0D1D2588-7FD5-CD73-B54A-B30F012B46CB}"/>
              </a:ext>
            </a:extLst>
          </p:cNvPr>
          <p:cNvSpPr/>
          <p:nvPr/>
        </p:nvSpPr>
        <p:spPr>
          <a:xfrm>
            <a:off x="8474994" y="4340731"/>
            <a:ext cx="364817" cy="1342891"/>
          </a:xfrm>
          <a:prstGeom prst="donut">
            <a:avLst>
              <a:gd name="adj" fmla="val 0"/>
            </a:avLst>
          </a:prstGeom>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
        <p:nvSpPr>
          <p:cNvPr id="10" name="Circle: Hollow 9">
            <a:extLst>
              <a:ext uri="{FF2B5EF4-FFF2-40B4-BE49-F238E27FC236}">
                <a16:creationId xmlns:a16="http://schemas.microsoft.com/office/drawing/2014/main" id="{2B77F8E6-3106-9CE3-F25C-D4C065C566FD}"/>
              </a:ext>
            </a:extLst>
          </p:cNvPr>
          <p:cNvSpPr/>
          <p:nvPr/>
        </p:nvSpPr>
        <p:spPr>
          <a:xfrm rot="5400000">
            <a:off x="10408418" y="4433618"/>
            <a:ext cx="305473" cy="1342891"/>
          </a:xfrm>
          <a:prstGeom prst="donut">
            <a:avLst>
              <a:gd name="adj" fmla="val 0"/>
            </a:avLst>
          </a:prstGeom>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
        <p:nvSpPr>
          <p:cNvPr id="12" name="Circle: Hollow 11">
            <a:extLst>
              <a:ext uri="{FF2B5EF4-FFF2-40B4-BE49-F238E27FC236}">
                <a16:creationId xmlns:a16="http://schemas.microsoft.com/office/drawing/2014/main" id="{4D7821AF-55CD-D56C-A7A2-692920A6DD8C}"/>
              </a:ext>
            </a:extLst>
          </p:cNvPr>
          <p:cNvSpPr/>
          <p:nvPr/>
        </p:nvSpPr>
        <p:spPr>
          <a:xfrm>
            <a:off x="10855633" y="2090298"/>
            <a:ext cx="206068" cy="212652"/>
          </a:xfrm>
          <a:prstGeom prst="donut">
            <a:avLst>
              <a:gd name="adj" fmla="val 6599"/>
            </a:avLst>
          </a:prstGeom>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
        <p:nvSpPr>
          <p:cNvPr id="13" name="PlaceHolder 1">
            <a:extLst>
              <a:ext uri="{FF2B5EF4-FFF2-40B4-BE49-F238E27FC236}">
                <a16:creationId xmlns:a16="http://schemas.microsoft.com/office/drawing/2014/main" id="{7336D7B1-4FF5-401E-8E46-A86C20DCBB2A}"/>
              </a:ext>
            </a:extLst>
          </p:cNvPr>
          <p:cNvSpPr txBox="1">
            <a:spLocks/>
          </p:cNvSpPr>
          <p:nvPr/>
        </p:nvSpPr>
        <p:spPr>
          <a:xfrm>
            <a:off x="959400" y="6483240"/>
            <a:ext cx="8148240" cy="200520"/>
          </a:xfrm>
          <a:prstGeom prst="rect">
            <a:avLst/>
          </a:prstGeom>
          <a:noFill/>
          <a:ln w="0">
            <a:noFill/>
          </a:ln>
        </p:spPr>
        <p:txBody>
          <a:bodyPr lIns="0" tIns="0" rIns="0" bIns="0" anchor="b">
            <a:noAutofit/>
          </a:bodyPr>
          <a:lstStyle>
            <a:defPPr>
              <a:defRPr lang="fr-FR"/>
            </a:defPPr>
            <a:lvl1pPr marL="0" indent="0" algn="l" defTabSz="914400" rtl="0" eaLnBrk="1" latinLnBrk="0" hangingPunct="1">
              <a:lnSpc>
                <a:spcPct val="100000"/>
              </a:lnSpc>
              <a:buNone/>
              <a:tabLst>
                <a:tab pos="0" algn="l"/>
              </a:tabLst>
              <a:defRPr lang="en-US" sz="800" b="1" strike="noStrike" kern="1200" spc="-1">
                <a:solidFill>
                  <a:schemeClr val="dk2"/>
                </a:solidFill>
                <a:latin typeface="Arial"/>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s-ES"/>
              <a:t>IWAA2026| 2026/10/07 | Cristina Gonzalez Torres</a:t>
            </a:r>
            <a:endParaRPr lang="es-ES" b="0" dirty="0">
              <a:solidFill>
                <a:srgbClr val="000000"/>
              </a:solidFill>
              <a:latin typeface="Times New Roman"/>
            </a:endParaRPr>
          </a:p>
        </p:txBody>
      </p:sp>
    </p:spTree>
    <p:extLst>
      <p:ext uri="{BB962C8B-B14F-4D97-AF65-F5344CB8AC3E}">
        <p14:creationId xmlns:p14="http://schemas.microsoft.com/office/powerpoint/2010/main" val="21480190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heel(1)">
                                      <p:cBhvr>
                                        <p:cTn id="7" dur="750"/>
                                        <p:tgtEl>
                                          <p:spTgt spid="3"/>
                                        </p:tgtEl>
                                      </p:cBhvr>
                                    </p:animEffect>
                                  </p:childTnLst>
                                </p:cTn>
                              </p:par>
                              <p:par>
                                <p:cTn id="8" presetID="21" presetClass="entr" presetSubtype="1" fill="hold" grpId="0"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wheel(1)">
                                      <p:cBhvr>
                                        <p:cTn id="10" dur="750"/>
                                        <p:tgtEl>
                                          <p:spTgt spid="2"/>
                                        </p:tgtEl>
                                      </p:cBhvr>
                                    </p:animEffect>
                                  </p:childTnLst>
                                </p:cTn>
                              </p:par>
                            </p:childTnLst>
                          </p:cTn>
                        </p:par>
                        <p:par>
                          <p:cTn id="11" fill="hold">
                            <p:stCondLst>
                              <p:cond delay="750"/>
                            </p:stCondLst>
                            <p:childTnLst>
                              <p:par>
                                <p:cTn id="12" presetID="2" presetClass="entr" presetSubtype="2" fill="hold" nodeType="afterEffect">
                                  <p:stCondLst>
                                    <p:cond delay="0"/>
                                  </p:stCondLst>
                                  <p:childTnLst>
                                    <p:set>
                                      <p:cBhvr>
                                        <p:cTn id="13" dur="1" fill="hold">
                                          <p:stCondLst>
                                            <p:cond delay="0"/>
                                          </p:stCondLst>
                                        </p:cTn>
                                        <p:tgtEl>
                                          <p:spTgt spid="11"/>
                                        </p:tgtEl>
                                        <p:attrNameLst>
                                          <p:attrName>style.visibility</p:attrName>
                                        </p:attrNameLst>
                                      </p:cBhvr>
                                      <p:to>
                                        <p:strVal val="visible"/>
                                      </p:to>
                                    </p:set>
                                    <p:anim calcmode="lin" valueType="num">
                                      <p:cBhvr additive="base">
                                        <p:cTn id="14" dur="500" fill="hold"/>
                                        <p:tgtEl>
                                          <p:spTgt spid="11"/>
                                        </p:tgtEl>
                                        <p:attrNameLst>
                                          <p:attrName>ppt_x</p:attrName>
                                        </p:attrNameLst>
                                      </p:cBhvr>
                                      <p:tavLst>
                                        <p:tav tm="0">
                                          <p:val>
                                            <p:strVal val="1+#ppt_w/2"/>
                                          </p:val>
                                        </p:tav>
                                        <p:tav tm="100000">
                                          <p:val>
                                            <p:strVal val="#ppt_x"/>
                                          </p:val>
                                        </p:tav>
                                      </p:tavLst>
                                    </p:anim>
                                    <p:anim calcmode="lin" valueType="num">
                                      <p:cBhvr additive="base">
                                        <p:cTn id="15" dur="500" fill="hold"/>
                                        <p:tgtEl>
                                          <p:spTgt spid="11"/>
                                        </p:tgtEl>
                                        <p:attrNameLst>
                                          <p:attrName>ppt_y</p:attrName>
                                        </p:attrNameLst>
                                      </p:cBhvr>
                                      <p:tavLst>
                                        <p:tav tm="0">
                                          <p:val>
                                            <p:strVal val="#ppt_y"/>
                                          </p:val>
                                        </p:tav>
                                        <p:tav tm="100000">
                                          <p:val>
                                            <p:strVal val="#ppt_y"/>
                                          </p:val>
                                        </p:tav>
                                      </p:tavLst>
                                    </p:anim>
                                  </p:childTnLst>
                                </p:cTn>
                              </p:par>
                              <p:par>
                                <p:cTn id="16" presetID="2" presetClass="entr" presetSubtype="2" fill="hold" nodeType="withEffect">
                                  <p:stCondLst>
                                    <p:cond delay="0"/>
                                  </p:stCondLst>
                                  <p:childTnLst>
                                    <p:set>
                                      <p:cBhvr>
                                        <p:cTn id="17" dur="1" fill="hold">
                                          <p:stCondLst>
                                            <p:cond delay="0"/>
                                          </p:stCondLst>
                                        </p:cTn>
                                        <p:tgtEl>
                                          <p:spTgt spid="9"/>
                                        </p:tgtEl>
                                        <p:attrNameLst>
                                          <p:attrName>style.visibility</p:attrName>
                                        </p:attrNameLst>
                                      </p:cBhvr>
                                      <p:to>
                                        <p:strVal val="visible"/>
                                      </p:to>
                                    </p:set>
                                    <p:anim calcmode="lin" valueType="num">
                                      <p:cBhvr additive="base">
                                        <p:cTn id="18" dur="500" fill="hold"/>
                                        <p:tgtEl>
                                          <p:spTgt spid="9"/>
                                        </p:tgtEl>
                                        <p:attrNameLst>
                                          <p:attrName>ppt_x</p:attrName>
                                        </p:attrNameLst>
                                      </p:cBhvr>
                                      <p:tavLst>
                                        <p:tav tm="0">
                                          <p:val>
                                            <p:strVal val="1+#ppt_w/2"/>
                                          </p:val>
                                        </p:tav>
                                        <p:tav tm="100000">
                                          <p:val>
                                            <p:strVal val="#ppt_x"/>
                                          </p:val>
                                        </p:tav>
                                      </p:tavLst>
                                    </p:anim>
                                    <p:anim calcmode="lin" valueType="num">
                                      <p:cBhvr additive="base">
                                        <p:cTn id="19" dur="500" fill="hold"/>
                                        <p:tgtEl>
                                          <p:spTgt spid="9"/>
                                        </p:tgtEl>
                                        <p:attrNameLst>
                                          <p:attrName>ppt_y</p:attrName>
                                        </p:attrNameLst>
                                      </p:cBhvr>
                                      <p:tavLst>
                                        <p:tav tm="0">
                                          <p:val>
                                            <p:strVal val="#ppt_y"/>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1" presetClass="entr" presetSubtype="1" fill="hold" grpId="0" nodeType="clickEffect">
                                  <p:stCondLst>
                                    <p:cond delay="0"/>
                                  </p:stCondLst>
                                  <p:childTnLst>
                                    <p:set>
                                      <p:cBhvr>
                                        <p:cTn id="23" dur="1" fill="hold">
                                          <p:stCondLst>
                                            <p:cond delay="0"/>
                                          </p:stCondLst>
                                        </p:cTn>
                                        <p:tgtEl>
                                          <p:spTgt spid="4"/>
                                        </p:tgtEl>
                                        <p:attrNameLst>
                                          <p:attrName>style.visibility</p:attrName>
                                        </p:attrNameLst>
                                      </p:cBhvr>
                                      <p:to>
                                        <p:strVal val="visible"/>
                                      </p:to>
                                    </p:set>
                                    <p:animEffect transition="in" filter="wheel(1)">
                                      <p:cBhvr>
                                        <p:cTn id="24" dur="750"/>
                                        <p:tgtEl>
                                          <p:spTgt spid="4"/>
                                        </p:tgtEl>
                                      </p:cBhvr>
                                    </p:animEffect>
                                  </p:childTnLst>
                                </p:cTn>
                              </p:par>
                              <p:par>
                                <p:cTn id="25" presetID="21" presetClass="entr" presetSubtype="1" fill="hold" grpId="0" nodeType="withEffect">
                                  <p:stCondLst>
                                    <p:cond delay="0"/>
                                  </p:stCondLst>
                                  <p:childTnLst>
                                    <p:set>
                                      <p:cBhvr>
                                        <p:cTn id="26" dur="1" fill="hold">
                                          <p:stCondLst>
                                            <p:cond delay="0"/>
                                          </p:stCondLst>
                                        </p:cTn>
                                        <p:tgtEl>
                                          <p:spTgt spid="7"/>
                                        </p:tgtEl>
                                        <p:attrNameLst>
                                          <p:attrName>style.visibility</p:attrName>
                                        </p:attrNameLst>
                                      </p:cBhvr>
                                      <p:to>
                                        <p:strVal val="visible"/>
                                      </p:to>
                                    </p:set>
                                    <p:animEffect transition="in" filter="wheel(1)">
                                      <p:cBhvr>
                                        <p:cTn id="27" dur="750"/>
                                        <p:tgtEl>
                                          <p:spTgt spid="7"/>
                                        </p:tgtEl>
                                      </p:cBhvr>
                                    </p:animEffect>
                                  </p:childTnLst>
                                </p:cTn>
                              </p:par>
                              <p:par>
                                <p:cTn id="28" presetID="21" presetClass="entr" presetSubtype="1" fill="hold" grpId="0" nodeType="withEffect">
                                  <p:stCondLst>
                                    <p:cond delay="0"/>
                                  </p:stCondLst>
                                  <p:childTnLst>
                                    <p:set>
                                      <p:cBhvr>
                                        <p:cTn id="29" dur="1" fill="hold">
                                          <p:stCondLst>
                                            <p:cond delay="0"/>
                                          </p:stCondLst>
                                        </p:cTn>
                                        <p:tgtEl>
                                          <p:spTgt spid="10"/>
                                        </p:tgtEl>
                                        <p:attrNameLst>
                                          <p:attrName>style.visibility</p:attrName>
                                        </p:attrNameLst>
                                      </p:cBhvr>
                                      <p:to>
                                        <p:strVal val="visible"/>
                                      </p:to>
                                    </p:set>
                                    <p:animEffect transition="in" filter="wheel(1)">
                                      <p:cBhvr>
                                        <p:cTn id="30" dur="750"/>
                                        <p:tgtEl>
                                          <p:spTgt spid="10"/>
                                        </p:tgtEl>
                                      </p:cBhvr>
                                    </p:animEffect>
                                  </p:childTnLst>
                                </p:cTn>
                              </p:par>
                              <p:par>
                                <p:cTn id="31" presetID="21" presetClass="entr" presetSubtype="1" fill="hold" grpId="0" nodeType="withEffect">
                                  <p:stCondLst>
                                    <p:cond delay="0"/>
                                  </p:stCondLst>
                                  <p:childTnLst>
                                    <p:set>
                                      <p:cBhvr>
                                        <p:cTn id="32" dur="1" fill="hold">
                                          <p:stCondLst>
                                            <p:cond delay="0"/>
                                          </p:stCondLst>
                                        </p:cTn>
                                        <p:tgtEl>
                                          <p:spTgt spid="12"/>
                                        </p:tgtEl>
                                        <p:attrNameLst>
                                          <p:attrName>style.visibility</p:attrName>
                                        </p:attrNameLst>
                                      </p:cBhvr>
                                      <p:to>
                                        <p:strVal val="visible"/>
                                      </p:to>
                                    </p:set>
                                    <p:animEffect transition="in" filter="wheel(1)">
                                      <p:cBhvr>
                                        <p:cTn id="33" dur="75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7" grpId="0" animBg="1"/>
      <p:bldP spid="10" grpId="0" animBg="1"/>
      <p:bldP spid="12"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9949C14E-6298-4E71-9AB5-B2DE559FC9D5}"/>
              </a:ext>
            </a:extLst>
          </p:cNvPr>
          <p:cNvSpPr/>
          <p:nvPr/>
        </p:nvSpPr>
        <p:spPr>
          <a:xfrm>
            <a:off x="959400" y="177120"/>
            <a:ext cx="10656360" cy="367878"/>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defTabSz="914400">
              <a:lnSpc>
                <a:spcPct val="100000"/>
              </a:lnSpc>
            </a:pPr>
            <a:r>
              <a:rPr lang="en-US" b="1" cap="all" spc="-1" dirty="0">
                <a:solidFill>
                  <a:schemeClr val="lt1"/>
                </a:solidFill>
                <a:latin typeface="Arial"/>
              </a:rPr>
              <a:t>Challenges: results interpretation</a:t>
            </a:r>
            <a:endParaRPr lang="fr-FR" sz="1800" b="0" strike="noStrike" spc="-1" dirty="0">
              <a:solidFill>
                <a:srgbClr val="000000"/>
              </a:solidFill>
              <a:latin typeface="Arial"/>
            </a:endParaRPr>
          </a:p>
        </p:txBody>
      </p:sp>
      <p:graphicFrame>
        <p:nvGraphicFramePr>
          <p:cNvPr id="6" name="Chart 5">
            <a:extLst>
              <a:ext uri="{FF2B5EF4-FFF2-40B4-BE49-F238E27FC236}">
                <a16:creationId xmlns:a16="http://schemas.microsoft.com/office/drawing/2014/main" id="{70C0CC3E-F318-4422-9B90-C5216BF2C842}"/>
              </a:ext>
            </a:extLst>
          </p:cNvPr>
          <p:cNvGraphicFramePr>
            <a:graphicFrameLocks/>
          </p:cNvGraphicFramePr>
          <p:nvPr>
            <p:extLst>
              <p:ext uri="{D42A27DB-BD31-4B8C-83A1-F6EECF244321}">
                <p14:modId xmlns:p14="http://schemas.microsoft.com/office/powerpoint/2010/main" val="1134511026"/>
              </p:ext>
            </p:extLst>
          </p:nvPr>
        </p:nvGraphicFramePr>
        <p:xfrm>
          <a:off x="6096000" y="961390"/>
          <a:ext cx="5816600" cy="4309110"/>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7" name="Chart 6">
            <a:extLst>
              <a:ext uri="{FF2B5EF4-FFF2-40B4-BE49-F238E27FC236}">
                <a16:creationId xmlns:a16="http://schemas.microsoft.com/office/drawing/2014/main" id="{A04A62D1-E93F-D51F-77DC-87875579687E}"/>
              </a:ext>
            </a:extLst>
          </p:cNvPr>
          <p:cNvGraphicFramePr>
            <a:graphicFrameLocks noGrp="1"/>
          </p:cNvGraphicFramePr>
          <p:nvPr>
            <p:extLst>
              <p:ext uri="{D42A27DB-BD31-4B8C-83A1-F6EECF244321}">
                <p14:modId xmlns:p14="http://schemas.microsoft.com/office/powerpoint/2010/main" val="3741718154"/>
              </p:ext>
            </p:extLst>
          </p:nvPr>
        </p:nvGraphicFramePr>
        <p:xfrm>
          <a:off x="449356" y="961390"/>
          <a:ext cx="5494244" cy="4045697"/>
        </p:xfrm>
        <a:graphic>
          <a:graphicData uri="http://schemas.openxmlformats.org/drawingml/2006/chart">
            <c:chart xmlns:c="http://schemas.openxmlformats.org/drawingml/2006/chart" xmlns:r="http://schemas.openxmlformats.org/officeDocument/2006/relationships" r:id="rId3"/>
          </a:graphicData>
        </a:graphic>
      </p:graphicFrame>
      <p:sp>
        <p:nvSpPr>
          <p:cNvPr id="9" name="TextBox 8">
            <a:extLst>
              <a:ext uri="{FF2B5EF4-FFF2-40B4-BE49-F238E27FC236}">
                <a16:creationId xmlns:a16="http://schemas.microsoft.com/office/drawing/2014/main" id="{2F844323-5F20-C0E1-8410-B5B555041781}"/>
              </a:ext>
            </a:extLst>
          </p:cNvPr>
          <p:cNvSpPr txBox="1"/>
          <p:nvPr/>
        </p:nvSpPr>
        <p:spPr>
          <a:xfrm>
            <a:off x="525780" y="5243475"/>
            <a:ext cx="6369575" cy="369332"/>
          </a:xfrm>
          <a:prstGeom prst="rect">
            <a:avLst/>
          </a:prstGeom>
          <a:noFill/>
        </p:spPr>
        <p:txBody>
          <a:bodyPr wrap="square">
            <a:spAutoFit/>
          </a:bodyPr>
          <a:lstStyle/>
          <a:p>
            <a:r>
              <a:rPr lang="en-US" dirty="0"/>
              <a:t>An observed difference is not automatically a displacement</a:t>
            </a:r>
            <a:endParaRPr lang="en-GB" dirty="0"/>
          </a:p>
        </p:txBody>
      </p:sp>
      <p:sp>
        <p:nvSpPr>
          <p:cNvPr id="10" name="Oval 9">
            <a:extLst>
              <a:ext uri="{FF2B5EF4-FFF2-40B4-BE49-F238E27FC236}">
                <a16:creationId xmlns:a16="http://schemas.microsoft.com/office/drawing/2014/main" id="{C318D89A-1C97-D6B3-5CD5-80287D3ABA82}"/>
              </a:ext>
            </a:extLst>
          </p:cNvPr>
          <p:cNvSpPr/>
          <p:nvPr/>
        </p:nvSpPr>
        <p:spPr>
          <a:xfrm rot="1240668">
            <a:off x="7460490" y="2121053"/>
            <a:ext cx="825459" cy="1759902"/>
          </a:xfrm>
          <a:prstGeom prst="ellipse">
            <a:avLst/>
          </a:prstGeom>
          <a:noFill/>
          <a:ln>
            <a:solidFill>
              <a:schemeClr val="accent1">
                <a:lumMod val="40000"/>
                <a:lumOff val="6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Oval 10">
            <a:extLst>
              <a:ext uri="{FF2B5EF4-FFF2-40B4-BE49-F238E27FC236}">
                <a16:creationId xmlns:a16="http://schemas.microsoft.com/office/drawing/2014/main" id="{C3ABA10C-64A5-4CA4-40DD-60B60D84C8D5}"/>
              </a:ext>
            </a:extLst>
          </p:cNvPr>
          <p:cNvSpPr/>
          <p:nvPr/>
        </p:nvSpPr>
        <p:spPr>
          <a:xfrm rot="20480334">
            <a:off x="9085377" y="1837474"/>
            <a:ext cx="513485" cy="1345776"/>
          </a:xfrm>
          <a:prstGeom prst="ellipse">
            <a:avLst/>
          </a:prstGeom>
          <a:noFill/>
          <a:ln>
            <a:solidFill>
              <a:schemeClr val="accent1">
                <a:lumMod val="40000"/>
                <a:lumOff val="6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15" name="Straight Connector 14">
            <a:extLst>
              <a:ext uri="{FF2B5EF4-FFF2-40B4-BE49-F238E27FC236}">
                <a16:creationId xmlns:a16="http://schemas.microsoft.com/office/drawing/2014/main" id="{39980854-9691-D3C0-39A4-EA8A0F6853E1}"/>
              </a:ext>
            </a:extLst>
          </p:cNvPr>
          <p:cNvCxnSpPr/>
          <p:nvPr/>
        </p:nvCxnSpPr>
        <p:spPr>
          <a:xfrm>
            <a:off x="68580" y="-708660"/>
            <a:ext cx="914400" cy="914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F760A48D-A40F-1760-7F19-0A3BCED1AE82}"/>
              </a:ext>
            </a:extLst>
          </p:cNvPr>
          <p:cNvCxnSpPr>
            <a:cxnSpLocks/>
          </p:cNvCxnSpPr>
          <p:nvPr/>
        </p:nvCxnSpPr>
        <p:spPr>
          <a:xfrm flipV="1">
            <a:off x="7642860" y="1432560"/>
            <a:ext cx="0" cy="3107690"/>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464F75F1-0DC1-971E-73B8-94D37C18D058}"/>
              </a:ext>
            </a:extLst>
          </p:cNvPr>
          <p:cNvCxnSpPr>
            <a:cxnSpLocks/>
          </p:cNvCxnSpPr>
          <p:nvPr/>
        </p:nvCxnSpPr>
        <p:spPr>
          <a:xfrm flipV="1">
            <a:off x="1516380" y="1432560"/>
            <a:ext cx="0" cy="3050540"/>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EC07BD08-6335-58EE-7CE5-402AC278CD09}"/>
              </a:ext>
            </a:extLst>
          </p:cNvPr>
          <p:cNvCxnSpPr>
            <a:cxnSpLocks/>
          </p:cNvCxnSpPr>
          <p:nvPr/>
        </p:nvCxnSpPr>
        <p:spPr>
          <a:xfrm flipV="1">
            <a:off x="9342120" y="1432560"/>
            <a:ext cx="0" cy="3107690"/>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E1ED6D19-89AC-3EFF-3A50-7E18FDD4837D}"/>
              </a:ext>
            </a:extLst>
          </p:cNvPr>
          <p:cNvCxnSpPr>
            <a:cxnSpLocks/>
          </p:cNvCxnSpPr>
          <p:nvPr/>
        </p:nvCxnSpPr>
        <p:spPr>
          <a:xfrm flipV="1">
            <a:off x="1859280" y="1432560"/>
            <a:ext cx="0" cy="3044190"/>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sp>
        <p:nvSpPr>
          <p:cNvPr id="2" name="TextBox 1">
            <a:extLst>
              <a:ext uri="{FF2B5EF4-FFF2-40B4-BE49-F238E27FC236}">
                <a16:creationId xmlns:a16="http://schemas.microsoft.com/office/drawing/2014/main" id="{2411B701-A639-27DD-E33D-EC0328560F2A}"/>
              </a:ext>
            </a:extLst>
          </p:cNvPr>
          <p:cNvSpPr txBox="1"/>
          <p:nvPr/>
        </p:nvSpPr>
        <p:spPr>
          <a:xfrm>
            <a:off x="4926449" y="624735"/>
            <a:ext cx="2339102" cy="369332"/>
          </a:xfrm>
          <a:prstGeom prst="rect">
            <a:avLst/>
          </a:prstGeom>
          <a:noFill/>
        </p:spPr>
        <p:txBody>
          <a:bodyPr wrap="none" rtlCol="0">
            <a:spAutoFit/>
          </a:bodyPr>
          <a:lstStyle/>
          <a:p>
            <a:r>
              <a:rPr lang="en-US" dirty="0"/>
              <a:t>0mrad202508 Frame</a:t>
            </a:r>
            <a:endParaRPr lang="en-GB" dirty="0"/>
          </a:p>
        </p:txBody>
      </p:sp>
      <p:sp>
        <p:nvSpPr>
          <p:cNvPr id="14" name="PlaceHolder 1">
            <a:extLst>
              <a:ext uri="{FF2B5EF4-FFF2-40B4-BE49-F238E27FC236}">
                <a16:creationId xmlns:a16="http://schemas.microsoft.com/office/drawing/2014/main" id="{E876FAB6-8637-4A21-8985-E307ED2B6F6B}"/>
              </a:ext>
            </a:extLst>
          </p:cNvPr>
          <p:cNvSpPr txBox="1">
            <a:spLocks/>
          </p:cNvSpPr>
          <p:nvPr/>
        </p:nvSpPr>
        <p:spPr>
          <a:xfrm>
            <a:off x="959400" y="6483240"/>
            <a:ext cx="8148240" cy="200520"/>
          </a:xfrm>
          <a:prstGeom prst="rect">
            <a:avLst/>
          </a:prstGeom>
          <a:noFill/>
          <a:ln w="0">
            <a:noFill/>
          </a:ln>
        </p:spPr>
        <p:txBody>
          <a:bodyPr lIns="0" tIns="0" rIns="0" bIns="0" anchor="b">
            <a:noAutofit/>
          </a:bodyPr>
          <a:lstStyle>
            <a:defPPr>
              <a:defRPr lang="fr-FR"/>
            </a:defPPr>
            <a:lvl1pPr marL="0" indent="0" algn="l" defTabSz="914400" rtl="0" eaLnBrk="1" latinLnBrk="0" hangingPunct="1">
              <a:lnSpc>
                <a:spcPct val="100000"/>
              </a:lnSpc>
              <a:buNone/>
              <a:tabLst>
                <a:tab pos="0" algn="l"/>
              </a:tabLst>
              <a:defRPr lang="en-US" sz="800" b="1" strike="noStrike" kern="1200" spc="-1">
                <a:solidFill>
                  <a:schemeClr val="dk2"/>
                </a:solidFill>
                <a:latin typeface="Arial"/>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s-ES"/>
              <a:t>IWAA2026| 2026/10/07 | Cristina Gonzalez Torres</a:t>
            </a:r>
            <a:endParaRPr lang="es-ES" b="0" dirty="0">
              <a:solidFill>
                <a:srgbClr val="000000"/>
              </a:solidFill>
              <a:latin typeface="Times New Roman"/>
            </a:endParaRPr>
          </a:p>
        </p:txBody>
      </p:sp>
    </p:spTree>
    <p:extLst>
      <p:ext uri="{BB962C8B-B14F-4D97-AF65-F5344CB8AC3E}">
        <p14:creationId xmlns:p14="http://schemas.microsoft.com/office/powerpoint/2010/main" val="247999672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3AAFDAB1-EB70-765C-232C-2F7D7C1AF59C}"/>
              </a:ext>
            </a:extLst>
          </p:cNvPr>
          <p:cNvSpPr txBox="1"/>
          <p:nvPr/>
        </p:nvSpPr>
        <p:spPr>
          <a:xfrm>
            <a:off x="1168650" y="945381"/>
            <a:ext cx="2528256" cy="276999"/>
          </a:xfrm>
          <a:prstGeom prst="rect">
            <a:avLst/>
          </a:prstGeom>
          <a:noFill/>
        </p:spPr>
        <p:txBody>
          <a:bodyPr wrap="none" rtlCol="0">
            <a:spAutoFit/>
          </a:bodyPr>
          <a:lstStyle/>
          <a:p>
            <a:r>
              <a:rPr lang="en-US" sz="1200" dirty="0"/>
              <a:t>USMN2025-USMN2026 (No CDB)</a:t>
            </a:r>
            <a:endParaRPr lang="en-GB" sz="1200" dirty="0"/>
          </a:p>
        </p:txBody>
      </p:sp>
      <p:sp>
        <p:nvSpPr>
          <p:cNvPr id="7" name="TextBox 6">
            <a:extLst>
              <a:ext uri="{FF2B5EF4-FFF2-40B4-BE49-F238E27FC236}">
                <a16:creationId xmlns:a16="http://schemas.microsoft.com/office/drawing/2014/main" id="{50C37B2D-5D2C-7D93-4919-ACB82FDB838A}"/>
              </a:ext>
            </a:extLst>
          </p:cNvPr>
          <p:cNvSpPr txBox="1"/>
          <p:nvPr/>
        </p:nvSpPr>
        <p:spPr>
          <a:xfrm>
            <a:off x="4724674" y="945381"/>
            <a:ext cx="2799164" cy="276999"/>
          </a:xfrm>
          <a:prstGeom prst="rect">
            <a:avLst/>
          </a:prstGeom>
          <a:noFill/>
        </p:spPr>
        <p:txBody>
          <a:bodyPr wrap="none" rtlCol="0">
            <a:spAutoFit/>
          </a:bodyPr>
          <a:lstStyle/>
          <a:p>
            <a:r>
              <a:rPr lang="en-US" sz="1200" dirty="0"/>
              <a:t>USMN2025-USMN2026 (CDB202508)</a:t>
            </a:r>
            <a:endParaRPr lang="en-GB" sz="1200" dirty="0"/>
          </a:p>
        </p:txBody>
      </p:sp>
      <p:sp>
        <p:nvSpPr>
          <p:cNvPr id="12" name="TextBox 11">
            <a:extLst>
              <a:ext uri="{FF2B5EF4-FFF2-40B4-BE49-F238E27FC236}">
                <a16:creationId xmlns:a16="http://schemas.microsoft.com/office/drawing/2014/main" id="{B8E99D73-B50E-1D39-8A51-F5A387CC6864}"/>
              </a:ext>
            </a:extLst>
          </p:cNvPr>
          <p:cNvSpPr txBox="1"/>
          <p:nvPr/>
        </p:nvSpPr>
        <p:spPr>
          <a:xfrm>
            <a:off x="7788823" y="939263"/>
            <a:ext cx="3778599" cy="276999"/>
          </a:xfrm>
          <a:prstGeom prst="rect">
            <a:avLst/>
          </a:prstGeom>
          <a:noFill/>
        </p:spPr>
        <p:txBody>
          <a:bodyPr wrap="none" rtlCol="0">
            <a:spAutoFit/>
          </a:bodyPr>
          <a:lstStyle/>
          <a:p>
            <a:r>
              <a:rPr lang="en-US" sz="1200" dirty="0"/>
              <a:t>USMN2025 (CDB202508)-USMN2026 (CDB202608)</a:t>
            </a:r>
            <a:endParaRPr lang="en-GB" sz="1200" dirty="0"/>
          </a:p>
        </p:txBody>
      </p:sp>
      <p:graphicFrame>
        <p:nvGraphicFramePr>
          <p:cNvPr id="15" name="Chart 14">
            <a:extLst>
              <a:ext uri="{FF2B5EF4-FFF2-40B4-BE49-F238E27FC236}">
                <a16:creationId xmlns:a16="http://schemas.microsoft.com/office/drawing/2014/main" id="{D48ACE89-8E71-4C76-A8B2-66CF5D0E7B52}"/>
              </a:ext>
            </a:extLst>
          </p:cNvPr>
          <p:cNvGraphicFramePr>
            <a:graphicFrameLocks/>
          </p:cNvGraphicFramePr>
          <p:nvPr>
            <p:extLst>
              <p:ext uri="{D42A27DB-BD31-4B8C-83A1-F6EECF244321}">
                <p14:modId xmlns:p14="http://schemas.microsoft.com/office/powerpoint/2010/main" val="3533550782"/>
              </p:ext>
            </p:extLst>
          </p:nvPr>
        </p:nvGraphicFramePr>
        <p:xfrm>
          <a:off x="1089927" y="2549737"/>
          <a:ext cx="3045759" cy="1942946"/>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16" name="Chart 15">
            <a:extLst>
              <a:ext uri="{FF2B5EF4-FFF2-40B4-BE49-F238E27FC236}">
                <a16:creationId xmlns:a16="http://schemas.microsoft.com/office/drawing/2014/main" id="{ACD65DBD-0E8A-43BA-BAF5-157E0365BCC4}"/>
              </a:ext>
            </a:extLst>
          </p:cNvPr>
          <p:cNvGraphicFramePr>
            <a:graphicFrameLocks/>
          </p:cNvGraphicFramePr>
          <p:nvPr>
            <p:extLst>
              <p:ext uri="{D42A27DB-BD31-4B8C-83A1-F6EECF244321}">
                <p14:modId xmlns:p14="http://schemas.microsoft.com/office/powerpoint/2010/main" val="2464697467"/>
              </p:ext>
            </p:extLst>
          </p:nvPr>
        </p:nvGraphicFramePr>
        <p:xfrm>
          <a:off x="1057719" y="4489999"/>
          <a:ext cx="3061302" cy="1944402"/>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7" name="Chart 16">
            <a:extLst>
              <a:ext uri="{FF2B5EF4-FFF2-40B4-BE49-F238E27FC236}">
                <a16:creationId xmlns:a16="http://schemas.microsoft.com/office/drawing/2014/main" id="{7668978F-E303-477B-80C9-1E63A264BD9D}"/>
              </a:ext>
            </a:extLst>
          </p:cNvPr>
          <p:cNvGraphicFramePr>
            <a:graphicFrameLocks/>
          </p:cNvGraphicFramePr>
          <p:nvPr>
            <p:extLst>
              <p:ext uri="{D42A27DB-BD31-4B8C-83A1-F6EECF244321}">
                <p14:modId xmlns:p14="http://schemas.microsoft.com/office/powerpoint/2010/main" val="2389091537"/>
              </p:ext>
            </p:extLst>
          </p:nvPr>
        </p:nvGraphicFramePr>
        <p:xfrm>
          <a:off x="4639742" y="2611693"/>
          <a:ext cx="3133285" cy="1880230"/>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18" name="Chart 17">
            <a:extLst>
              <a:ext uri="{FF2B5EF4-FFF2-40B4-BE49-F238E27FC236}">
                <a16:creationId xmlns:a16="http://schemas.microsoft.com/office/drawing/2014/main" id="{E5406925-A85E-4661-A4FB-B044CC4C2ED4}"/>
              </a:ext>
            </a:extLst>
          </p:cNvPr>
          <p:cNvGraphicFramePr>
            <a:graphicFrameLocks/>
          </p:cNvGraphicFramePr>
          <p:nvPr>
            <p:extLst>
              <p:ext uri="{D42A27DB-BD31-4B8C-83A1-F6EECF244321}">
                <p14:modId xmlns:p14="http://schemas.microsoft.com/office/powerpoint/2010/main" val="4138353657"/>
              </p:ext>
            </p:extLst>
          </p:nvPr>
        </p:nvGraphicFramePr>
        <p:xfrm>
          <a:off x="4639742" y="4553880"/>
          <a:ext cx="3149081" cy="1880989"/>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19" name="Chart 18">
            <a:extLst>
              <a:ext uri="{FF2B5EF4-FFF2-40B4-BE49-F238E27FC236}">
                <a16:creationId xmlns:a16="http://schemas.microsoft.com/office/drawing/2014/main" id="{E9B21649-53CF-427B-437E-3A2DA5162BDD}"/>
              </a:ext>
            </a:extLst>
          </p:cNvPr>
          <p:cNvGraphicFramePr>
            <a:graphicFrameLocks/>
          </p:cNvGraphicFramePr>
          <p:nvPr>
            <p:extLst>
              <p:ext uri="{D42A27DB-BD31-4B8C-83A1-F6EECF244321}">
                <p14:modId xmlns:p14="http://schemas.microsoft.com/office/powerpoint/2010/main" val="3580271706"/>
              </p:ext>
            </p:extLst>
          </p:nvPr>
        </p:nvGraphicFramePr>
        <p:xfrm>
          <a:off x="7971375" y="2617810"/>
          <a:ext cx="3385007" cy="1872189"/>
        </p:xfrm>
        <a:graphic>
          <a:graphicData uri="http://schemas.openxmlformats.org/drawingml/2006/chart">
            <c:chart xmlns:c="http://schemas.openxmlformats.org/drawingml/2006/chart" xmlns:r="http://schemas.openxmlformats.org/officeDocument/2006/relationships" r:id="rId6"/>
          </a:graphicData>
        </a:graphic>
      </p:graphicFrame>
      <p:graphicFrame>
        <p:nvGraphicFramePr>
          <p:cNvPr id="20" name="Chart 19">
            <a:extLst>
              <a:ext uri="{FF2B5EF4-FFF2-40B4-BE49-F238E27FC236}">
                <a16:creationId xmlns:a16="http://schemas.microsoft.com/office/drawing/2014/main" id="{353FC653-F669-4D38-8E2C-6C4EDC0B26B8}"/>
              </a:ext>
            </a:extLst>
          </p:cNvPr>
          <p:cNvGraphicFramePr>
            <a:graphicFrameLocks/>
          </p:cNvGraphicFramePr>
          <p:nvPr>
            <p:extLst>
              <p:ext uri="{D42A27DB-BD31-4B8C-83A1-F6EECF244321}">
                <p14:modId xmlns:p14="http://schemas.microsoft.com/office/powerpoint/2010/main" val="1337589274"/>
              </p:ext>
            </p:extLst>
          </p:nvPr>
        </p:nvGraphicFramePr>
        <p:xfrm>
          <a:off x="7921291" y="4483961"/>
          <a:ext cx="3385006" cy="1950440"/>
        </p:xfrm>
        <a:graphic>
          <a:graphicData uri="http://schemas.openxmlformats.org/drawingml/2006/chart">
            <c:chart xmlns:c="http://schemas.openxmlformats.org/drawingml/2006/chart" xmlns:r="http://schemas.openxmlformats.org/officeDocument/2006/relationships" r:id="rId7"/>
          </a:graphicData>
        </a:graphic>
      </p:graphicFrame>
      <p:sp>
        <p:nvSpPr>
          <p:cNvPr id="23" name="TextBox 22">
            <a:extLst>
              <a:ext uri="{FF2B5EF4-FFF2-40B4-BE49-F238E27FC236}">
                <a16:creationId xmlns:a16="http://schemas.microsoft.com/office/drawing/2014/main" id="{0E50D89E-B1DF-2396-027A-3A27334AF419}"/>
              </a:ext>
            </a:extLst>
          </p:cNvPr>
          <p:cNvSpPr txBox="1"/>
          <p:nvPr/>
        </p:nvSpPr>
        <p:spPr>
          <a:xfrm>
            <a:off x="1106390" y="176341"/>
            <a:ext cx="6094878" cy="369332"/>
          </a:xfrm>
          <a:prstGeom prst="rect">
            <a:avLst/>
          </a:prstGeom>
          <a:noFill/>
        </p:spPr>
        <p:txBody>
          <a:bodyPr wrap="square">
            <a:spAutoFit/>
          </a:bodyPr>
          <a:lstStyle/>
          <a:p>
            <a:pPr defTabSz="914400">
              <a:lnSpc>
                <a:spcPct val="100000"/>
              </a:lnSpc>
            </a:pPr>
            <a:r>
              <a:rPr lang="en-US" b="1" cap="all" spc="-1" dirty="0">
                <a:solidFill>
                  <a:schemeClr val="lt1"/>
                </a:solidFill>
                <a:latin typeface="Arial"/>
              </a:rPr>
              <a:t>Challenges: results interpretation</a:t>
            </a:r>
            <a:endParaRPr lang="fr-FR" sz="1800" b="0" strike="noStrike" spc="-1" dirty="0">
              <a:solidFill>
                <a:srgbClr val="000000"/>
              </a:solidFill>
              <a:latin typeface="Arial"/>
            </a:endParaRPr>
          </a:p>
        </p:txBody>
      </p:sp>
      <p:sp>
        <p:nvSpPr>
          <p:cNvPr id="2" name="TextBox 1">
            <a:extLst>
              <a:ext uri="{FF2B5EF4-FFF2-40B4-BE49-F238E27FC236}">
                <a16:creationId xmlns:a16="http://schemas.microsoft.com/office/drawing/2014/main" id="{3C200230-99EA-4B99-EC55-1E3C3B3F9213}"/>
              </a:ext>
            </a:extLst>
          </p:cNvPr>
          <p:cNvSpPr txBox="1"/>
          <p:nvPr/>
        </p:nvSpPr>
        <p:spPr>
          <a:xfrm>
            <a:off x="5423040" y="618870"/>
            <a:ext cx="1582484" cy="369332"/>
          </a:xfrm>
          <a:prstGeom prst="rect">
            <a:avLst/>
          </a:prstGeom>
          <a:noFill/>
        </p:spPr>
        <p:txBody>
          <a:bodyPr wrap="none" rtlCol="0">
            <a:spAutoFit/>
          </a:bodyPr>
          <a:lstStyle/>
          <a:p>
            <a:r>
              <a:rPr lang="en-US" dirty="0"/>
              <a:t>Global Frame</a:t>
            </a:r>
            <a:endParaRPr lang="en-GB" dirty="0"/>
          </a:p>
        </p:txBody>
      </p:sp>
      <p:pic>
        <p:nvPicPr>
          <p:cNvPr id="6" name="Picture 5">
            <a:extLst>
              <a:ext uri="{FF2B5EF4-FFF2-40B4-BE49-F238E27FC236}">
                <a16:creationId xmlns:a16="http://schemas.microsoft.com/office/drawing/2014/main" id="{434F1A5A-A04D-FFA0-465B-8C1DFF731097}"/>
              </a:ext>
            </a:extLst>
          </p:cNvPr>
          <p:cNvPicPr>
            <a:picLocks noChangeAspect="1"/>
          </p:cNvPicPr>
          <p:nvPr/>
        </p:nvPicPr>
        <p:blipFill>
          <a:blip r:embed="rId8"/>
          <a:srcRect b="7280"/>
          <a:stretch/>
        </p:blipFill>
        <p:spPr>
          <a:xfrm>
            <a:off x="1346041" y="1244739"/>
            <a:ext cx="2173473" cy="1313802"/>
          </a:xfrm>
          <a:prstGeom prst="rect">
            <a:avLst/>
          </a:prstGeom>
        </p:spPr>
      </p:pic>
      <p:pic>
        <p:nvPicPr>
          <p:cNvPr id="13" name="Picture 12">
            <a:extLst>
              <a:ext uri="{FF2B5EF4-FFF2-40B4-BE49-F238E27FC236}">
                <a16:creationId xmlns:a16="http://schemas.microsoft.com/office/drawing/2014/main" id="{237B2D6C-4899-6F54-6622-EE0FD91BD130}"/>
              </a:ext>
            </a:extLst>
          </p:cNvPr>
          <p:cNvPicPr>
            <a:picLocks noChangeAspect="1"/>
          </p:cNvPicPr>
          <p:nvPr/>
        </p:nvPicPr>
        <p:blipFill>
          <a:blip r:embed="rId9"/>
          <a:stretch>
            <a:fillRect/>
          </a:stretch>
        </p:blipFill>
        <p:spPr>
          <a:xfrm>
            <a:off x="5037493" y="1216261"/>
            <a:ext cx="2220638" cy="1342279"/>
          </a:xfrm>
          <a:prstGeom prst="rect">
            <a:avLst/>
          </a:prstGeom>
        </p:spPr>
      </p:pic>
      <p:pic>
        <p:nvPicPr>
          <p:cNvPr id="22" name="Picture 21">
            <a:extLst>
              <a:ext uri="{FF2B5EF4-FFF2-40B4-BE49-F238E27FC236}">
                <a16:creationId xmlns:a16="http://schemas.microsoft.com/office/drawing/2014/main" id="{79888930-A8C5-68B4-8978-782F225716F0}"/>
              </a:ext>
            </a:extLst>
          </p:cNvPr>
          <p:cNvPicPr>
            <a:picLocks noChangeAspect="1"/>
          </p:cNvPicPr>
          <p:nvPr/>
        </p:nvPicPr>
        <p:blipFill>
          <a:blip r:embed="rId10"/>
          <a:srcRect b="6605"/>
          <a:stretch/>
        </p:blipFill>
        <p:spPr>
          <a:xfrm>
            <a:off x="8509000" y="1253545"/>
            <a:ext cx="2159805" cy="1301934"/>
          </a:xfrm>
          <a:prstGeom prst="rect">
            <a:avLst/>
          </a:prstGeom>
        </p:spPr>
      </p:pic>
      <p:sp>
        <p:nvSpPr>
          <p:cNvPr id="21" name="PlaceHolder 1">
            <a:extLst>
              <a:ext uri="{FF2B5EF4-FFF2-40B4-BE49-F238E27FC236}">
                <a16:creationId xmlns:a16="http://schemas.microsoft.com/office/drawing/2014/main" id="{9C8EE1EE-DFC2-4969-B1D5-D0F5D486A597}"/>
              </a:ext>
            </a:extLst>
          </p:cNvPr>
          <p:cNvSpPr txBox="1">
            <a:spLocks/>
          </p:cNvSpPr>
          <p:nvPr/>
        </p:nvSpPr>
        <p:spPr>
          <a:xfrm>
            <a:off x="959400" y="6483240"/>
            <a:ext cx="8148240" cy="200520"/>
          </a:xfrm>
          <a:prstGeom prst="rect">
            <a:avLst/>
          </a:prstGeom>
          <a:noFill/>
          <a:ln w="0">
            <a:noFill/>
          </a:ln>
        </p:spPr>
        <p:txBody>
          <a:bodyPr lIns="0" tIns="0" rIns="0" bIns="0" anchor="b">
            <a:noAutofit/>
          </a:bodyPr>
          <a:lstStyle>
            <a:defPPr>
              <a:defRPr lang="fr-FR"/>
            </a:defPPr>
            <a:lvl1pPr marL="0" indent="0" algn="l" defTabSz="914400" rtl="0" eaLnBrk="1" latinLnBrk="0" hangingPunct="1">
              <a:lnSpc>
                <a:spcPct val="100000"/>
              </a:lnSpc>
              <a:buNone/>
              <a:tabLst>
                <a:tab pos="0" algn="l"/>
              </a:tabLst>
              <a:defRPr lang="en-US" sz="800" b="1" strike="noStrike" kern="1200" spc="-1">
                <a:solidFill>
                  <a:schemeClr val="dk2"/>
                </a:solidFill>
                <a:latin typeface="Arial"/>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s-ES"/>
              <a:t>IWAA2026| 2026/10/07 | Cristina Gonzalez Torres</a:t>
            </a:r>
            <a:endParaRPr lang="es-ES" b="0" dirty="0">
              <a:solidFill>
                <a:srgbClr val="000000"/>
              </a:solidFill>
              <a:latin typeface="Times New Roman"/>
            </a:endParaRPr>
          </a:p>
        </p:txBody>
      </p:sp>
    </p:spTree>
    <p:extLst>
      <p:ext uri="{BB962C8B-B14F-4D97-AF65-F5344CB8AC3E}">
        <p14:creationId xmlns:p14="http://schemas.microsoft.com/office/powerpoint/2010/main" val="217857786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9949C14E-6298-4E71-9AB5-B2DE559FC9D5}"/>
              </a:ext>
            </a:extLst>
          </p:cNvPr>
          <p:cNvSpPr/>
          <p:nvPr/>
        </p:nvSpPr>
        <p:spPr>
          <a:xfrm>
            <a:off x="959400" y="177120"/>
            <a:ext cx="10656360" cy="367878"/>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defTabSz="914400">
              <a:lnSpc>
                <a:spcPct val="100000"/>
              </a:lnSpc>
            </a:pPr>
            <a:r>
              <a:rPr lang="en-US" b="1" cap="all" spc="-1" dirty="0">
                <a:solidFill>
                  <a:schemeClr val="lt1"/>
                </a:solidFill>
                <a:latin typeface="Arial"/>
              </a:rPr>
              <a:t>Two benefits of the campaign</a:t>
            </a:r>
            <a:endParaRPr lang="fr-FR" b="1" cap="all" spc="-1" dirty="0">
              <a:solidFill>
                <a:schemeClr val="lt1"/>
              </a:solidFill>
              <a:latin typeface="Arial"/>
            </a:endParaRPr>
          </a:p>
        </p:txBody>
      </p:sp>
      <p:sp>
        <p:nvSpPr>
          <p:cNvPr id="5" name="Shape 10">
            <a:extLst>
              <a:ext uri="{FF2B5EF4-FFF2-40B4-BE49-F238E27FC236}">
                <a16:creationId xmlns:a16="http://schemas.microsoft.com/office/drawing/2014/main" id="{0C28D76B-685E-843C-A417-79DD4035185C}"/>
              </a:ext>
            </a:extLst>
          </p:cNvPr>
          <p:cNvSpPr/>
          <p:nvPr/>
        </p:nvSpPr>
        <p:spPr>
          <a:xfrm>
            <a:off x="6118862" y="1531620"/>
            <a:ext cx="5600698" cy="3794760"/>
          </a:xfrm>
          <a:prstGeom prst="roundRect">
            <a:avLst>
              <a:gd name="adj" fmla="val 2169"/>
            </a:avLst>
          </a:prstGeom>
          <a:solidFill>
            <a:srgbClr val="132577"/>
          </a:solidFill>
          <a:ln/>
          <a:effectLst>
            <a:outerShdw blurRad="88900" dist="25400" dir="5400000" algn="bl" rotWithShape="0">
              <a:srgbClr val="8A93A8">
                <a:alpha val="20000"/>
              </a:srgbClr>
            </a:outerShdw>
          </a:effectLst>
        </p:spPr>
        <p:txBody>
          <a:bodyPr/>
          <a:lstStyle/>
          <a:p>
            <a:endParaRPr lang="en-GB"/>
          </a:p>
        </p:txBody>
      </p:sp>
      <p:sp>
        <p:nvSpPr>
          <p:cNvPr id="7" name="Shape 2">
            <a:extLst>
              <a:ext uri="{FF2B5EF4-FFF2-40B4-BE49-F238E27FC236}">
                <a16:creationId xmlns:a16="http://schemas.microsoft.com/office/drawing/2014/main" id="{6D4E4DAD-6908-B7EC-131E-DD9D98FF183D}"/>
              </a:ext>
            </a:extLst>
          </p:cNvPr>
          <p:cNvSpPr/>
          <p:nvPr/>
        </p:nvSpPr>
        <p:spPr>
          <a:xfrm>
            <a:off x="632460" y="1531620"/>
            <a:ext cx="5440680" cy="3794760"/>
          </a:xfrm>
          <a:prstGeom prst="roundRect">
            <a:avLst>
              <a:gd name="adj" fmla="val 2169"/>
            </a:avLst>
          </a:prstGeom>
          <a:solidFill>
            <a:srgbClr val="F4F6FA"/>
          </a:solidFill>
          <a:ln/>
          <a:effectLst>
            <a:outerShdw blurRad="88900" dist="25400" dir="5400000" algn="bl" rotWithShape="0">
              <a:srgbClr val="8A93A8">
                <a:alpha val="20000"/>
              </a:srgbClr>
            </a:outerShdw>
          </a:effectLst>
        </p:spPr>
        <p:txBody>
          <a:bodyPr/>
          <a:lstStyle/>
          <a:p>
            <a:endParaRPr lang="en-GB"/>
          </a:p>
        </p:txBody>
      </p:sp>
      <p:sp>
        <p:nvSpPr>
          <p:cNvPr id="10" name="Text 3">
            <a:extLst>
              <a:ext uri="{FF2B5EF4-FFF2-40B4-BE49-F238E27FC236}">
                <a16:creationId xmlns:a16="http://schemas.microsoft.com/office/drawing/2014/main" id="{1EF72BFC-0C6D-E70E-51F7-546B2E9ED019}"/>
              </a:ext>
            </a:extLst>
          </p:cNvPr>
          <p:cNvSpPr txBox="1"/>
          <p:nvPr/>
        </p:nvSpPr>
        <p:spPr>
          <a:xfrm>
            <a:off x="952500" y="1787652"/>
            <a:ext cx="4800600" cy="274320"/>
          </a:xfrm>
          <a:prstGeom prst="rect">
            <a:avLst/>
          </a:prstGeom>
          <a:noFill/>
          <a:ln/>
        </p:spPr>
        <p:txBody>
          <a:bodyPr wrap="square" lIns="0" tIns="0" rIns="0" bIns="0" rtlCol="0" anchor="ct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indent="0">
              <a:buNone/>
            </a:pPr>
            <a:r>
              <a:rPr lang="en-US" sz="1150" b="1" kern="0" spc="150" dirty="0">
                <a:solidFill>
                  <a:srgbClr val="51A026"/>
                </a:solidFill>
                <a:latin typeface="Calibri" pitchFamily="34" charset="0"/>
                <a:ea typeface="Calibri" pitchFamily="34" charset="-122"/>
                <a:cs typeface="Calibri" pitchFamily="34" charset="-120"/>
              </a:rPr>
              <a:t>TWO BENEFITS</a:t>
            </a:r>
            <a:endParaRPr lang="en-US" sz="1150" dirty="0"/>
          </a:p>
        </p:txBody>
      </p:sp>
      <p:sp>
        <p:nvSpPr>
          <p:cNvPr id="11" name="Shape 4">
            <a:extLst>
              <a:ext uri="{FF2B5EF4-FFF2-40B4-BE49-F238E27FC236}">
                <a16:creationId xmlns:a16="http://schemas.microsoft.com/office/drawing/2014/main" id="{6E4A8B2E-B1F0-0C36-6461-CB1966D82263}"/>
              </a:ext>
            </a:extLst>
          </p:cNvPr>
          <p:cNvSpPr/>
          <p:nvPr/>
        </p:nvSpPr>
        <p:spPr>
          <a:xfrm>
            <a:off x="970788" y="2299716"/>
            <a:ext cx="566928" cy="566928"/>
          </a:xfrm>
          <a:prstGeom prst="ellipse">
            <a:avLst/>
          </a:prstGeom>
          <a:solidFill>
            <a:srgbClr val="51A026"/>
          </a:solidFill>
          <a:ln/>
        </p:spPr>
        <p:txBody>
          <a:bodyPr/>
          <a:lstStyle/>
          <a:p>
            <a:endParaRPr lang="en-GB"/>
          </a:p>
        </p:txBody>
      </p:sp>
      <p:pic>
        <p:nvPicPr>
          <p:cNvPr id="12" name="Image 0">
            <a:extLst>
              <a:ext uri="{FF2B5EF4-FFF2-40B4-BE49-F238E27FC236}">
                <a16:creationId xmlns:a16="http://schemas.microsoft.com/office/drawing/2014/main" id="{597C3D49-84DF-66C0-BBD2-48D73A941B8F}"/>
              </a:ext>
            </a:extLst>
          </p:cNvPr>
          <p:cNvPicPr>
            <a:picLocks noChangeAspect="1"/>
          </p:cNvPicPr>
          <p:nvPr/>
        </p:nvPicPr>
        <p:blipFill>
          <a:blip r:embed="rId2"/>
          <a:stretch>
            <a:fillRect/>
          </a:stretch>
        </p:blipFill>
        <p:spPr>
          <a:xfrm>
            <a:off x="1098347" y="2427275"/>
            <a:ext cx="311810" cy="311810"/>
          </a:xfrm>
          <a:prstGeom prst="rect">
            <a:avLst/>
          </a:prstGeom>
        </p:spPr>
      </p:pic>
      <p:sp>
        <p:nvSpPr>
          <p:cNvPr id="13" name="Text 5">
            <a:extLst>
              <a:ext uri="{FF2B5EF4-FFF2-40B4-BE49-F238E27FC236}">
                <a16:creationId xmlns:a16="http://schemas.microsoft.com/office/drawing/2014/main" id="{C717F5E5-C59F-93C0-B33F-FCF2697201F2}"/>
              </a:ext>
            </a:extLst>
          </p:cNvPr>
          <p:cNvSpPr txBox="1"/>
          <p:nvPr/>
        </p:nvSpPr>
        <p:spPr>
          <a:xfrm>
            <a:off x="1638300" y="2308860"/>
            <a:ext cx="4160520" cy="292608"/>
          </a:xfrm>
          <a:prstGeom prst="rect">
            <a:avLst/>
          </a:prstGeom>
          <a:noFill/>
          <a:ln/>
        </p:spPr>
        <p:txBody>
          <a:bodyPr wrap="square" lIns="0" tIns="0" rIns="0" bIns="0" rtlCol="0" anchor="ct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indent="0">
              <a:buNone/>
            </a:pPr>
            <a:r>
              <a:rPr lang="en-US" sz="1450" b="1" dirty="0">
                <a:solidFill>
                  <a:srgbClr val="132577"/>
                </a:solidFill>
                <a:latin typeface="Cambria" pitchFamily="34" charset="0"/>
                <a:ea typeface="Cambria" pitchFamily="34" charset="-122"/>
                <a:cs typeface="Cambria" pitchFamily="34" charset="-120"/>
              </a:rPr>
              <a:t>Immediate</a:t>
            </a:r>
            <a:endParaRPr lang="en-US" sz="1450" dirty="0"/>
          </a:p>
        </p:txBody>
      </p:sp>
      <p:sp>
        <p:nvSpPr>
          <p:cNvPr id="14" name="Text 6">
            <a:extLst>
              <a:ext uri="{FF2B5EF4-FFF2-40B4-BE49-F238E27FC236}">
                <a16:creationId xmlns:a16="http://schemas.microsoft.com/office/drawing/2014/main" id="{A0ED6222-F68C-5A27-FC50-D42B28EC44D8}"/>
              </a:ext>
            </a:extLst>
          </p:cNvPr>
          <p:cNvSpPr txBox="1"/>
          <p:nvPr/>
        </p:nvSpPr>
        <p:spPr>
          <a:xfrm>
            <a:off x="1638300" y="2628900"/>
            <a:ext cx="4160520" cy="594360"/>
          </a:xfrm>
          <a:prstGeom prst="rect">
            <a:avLst/>
          </a:prstGeom>
          <a:noFill/>
          <a:ln/>
        </p:spPr>
        <p:txBody>
          <a:bodyPr wrap="square" lIns="0" tIns="0" rIns="0" bIns="0" rtlCol="0" anchor="ct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indent="0">
              <a:lnSpc>
                <a:spcPct val="115000"/>
              </a:lnSpc>
              <a:buNone/>
            </a:pPr>
            <a:r>
              <a:rPr lang="en-US" sz="1250" dirty="0">
                <a:solidFill>
                  <a:srgbClr val="23262F"/>
                </a:solidFill>
                <a:latin typeface="Calibri" pitchFamily="34" charset="0"/>
                <a:ea typeface="Calibri" pitchFamily="34" charset="-122"/>
                <a:cs typeface="Calibri" pitchFamily="34" charset="-120"/>
              </a:rPr>
              <a:t>Updated beamline reference networks, ready for the next alignment intervention.</a:t>
            </a:r>
            <a:endParaRPr lang="en-US" sz="1250" dirty="0"/>
          </a:p>
        </p:txBody>
      </p:sp>
      <p:sp>
        <p:nvSpPr>
          <p:cNvPr id="15" name="Shape 7">
            <a:extLst>
              <a:ext uri="{FF2B5EF4-FFF2-40B4-BE49-F238E27FC236}">
                <a16:creationId xmlns:a16="http://schemas.microsoft.com/office/drawing/2014/main" id="{25C46407-26FA-28B5-260E-23FA11E36BC2}"/>
              </a:ext>
            </a:extLst>
          </p:cNvPr>
          <p:cNvSpPr/>
          <p:nvPr/>
        </p:nvSpPr>
        <p:spPr>
          <a:xfrm>
            <a:off x="970788" y="3579876"/>
            <a:ext cx="566928" cy="566928"/>
          </a:xfrm>
          <a:prstGeom prst="ellipse">
            <a:avLst/>
          </a:prstGeom>
          <a:solidFill>
            <a:srgbClr val="51A026"/>
          </a:solidFill>
          <a:ln/>
        </p:spPr>
        <p:txBody>
          <a:bodyPr/>
          <a:lstStyle/>
          <a:p>
            <a:endParaRPr lang="en-GB"/>
          </a:p>
        </p:txBody>
      </p:sp>
      <p:pic>
        <p:nvPicPr>
          <p:cNvPr id="16" name="Image 1">
            <a:extLst>
              <a:ext uri="{FF2B5EF4-FFF2-40B4-BE49-F238E27FC236}">
                <a16:creationId xmlns:a16="http://schemas.microsoft.com/office/drawing/2014/main" id="{B9E321C5-5A0F-FCDE-BF91-D76C16A7E7DE}"/>
              </a:ext>
            </a:extLst>
          </p:cNvPr>
          <p:cNvPicPr>
            <a:picLocks noChangeAspect="1"/>
          </p:cNvPicPr>
          <p:nvPr/>
        </p:nvPicPr>
        <p:blipFill>
          <a:blip r:embed="rId3"/>
          <a:stretch>
            <a:fillRect/>
          </a:stretch>
        </p:blipFill>
        <p:spPr>
          <a:xfrm>
            <a:off x="1098347" y="3707435"/>
            <a:ext cx="311810" cy="311810"/>
          </a:xfrm>
          <a:prstGeom prst="rect">
            <a:avLst/>
          </a:prstGeom>
        </p:spPr>
      </p:pic>
      <p:sp>
        <p:nvSpPr>
          <p:cNvPr id="17" name="Text 8">
            <a:extLst>
              <a:ext uri="{FF2B5EF4-FFF2-40B4-BE49-F238E27FC236}">
                <a16:creationId xmlns:a16="http://schemas.microsoft.com/office/drawing/2014/main" id="{A3C2E9D8-9B82-E499-BAEF-E33466E4EF00}"/>
              </a:ext>
            </a:extLst>
          </p:cNvPr>
          <p:cNvSpPr txBox="1"/>
          <p:nvPr/>
        </p:nvSpPr>
        <p:spPr>
          <a:xfrm>
            <a:off x="1638300" y="3589020"/>
            <a:ext cx="4160520" cy="292608"/>
          </a:xfrm>
          <a:prstGeom prst="rect">
            <a:avLst/>
          </a:prstGeom>
          <a:noFill/>
          <a:ln/>
        </p:spPr>
        <p:txBody>
          <a:bodyPr wrap="square" lIns="0" tIns="0" rIns="0" bIns="0" rtlCol="0" anchor="ct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indent="0">
              <a:buNone/>
            </a:pPr>
            <a:r>
              <a:rPr lang="en-US" sz="1450" b="1" dirty="0">
                <a:solidFill>
                  <a:srgbClr val="132577"/>
                </a:solidFill>
                <a:latin typeface="Cambria" pitchFamily="34" charset="0"/>
                <a:ea typeface="Cambria" pitchFamily="34" charset="-122"/>
                <a:cs typeface="Cambria" pitchFamily="34" charset="-120"/>
              </a:rPr>
              <a:t>Long term</a:t>
            </a:r>
            <a:endParaRPr lang="en-US" sz="1450" dirty="0"/>
          </a:p>
        </p:txBody>
      </p:sp>
      <p:sp>
        <p:nvSpPr>
          <p:cNvPr id="18" name="Text 9">
            <a:extLst>
              <a:ext uri="{FF2B5EF4-FFF2-40B4-BE49-F238E27FC236}">
                <a16:creationId xmlns:a16="http://schemas.microsoft.com/office/drawing/2014/main" id="{D062B141-CD34-67DB-0464-00A0D5D74201}"/>
              </a:ext>
            </a:extLst>
          </p:cNvPr>
          <p:cNvSpPr txBox="1"/>
          <p:nvPr/>
        </p:nvSpPr>
        <p:spPr>
          <a:xfrm>
            <a:off x="1638300" y="3909060"/>
            <a:ext cx="4160520" cy="1234440"/>
          </a:xfrm>
          <a:prstGeom prst="rect">
            <a:avLst/>
          </a:prstGeom>
          <a:noFill/>
          <a:ln/>
        </p:spPr>
        <p:txBody>
          <a:bodyPr wrap="square" lIns="0" tIns="0" rIns="0" bIns="0" rtlCol="0" anchor="ct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indent="0">
              <a:lnSpc>
                <a:spcPct val="115000"/>
              </a:lnSpc>
              <a:buNone/>
            </a:pPr>
            <a:r>
              <a:rPr lang="en-US" sz="1250" dirty="0">
                <a:solidFill>
                  <a:srgbClr val="23262F"/>
                </a:solidFill>
                <a:latin typeface="Calibri" pitchFamily="34" charset="0"/>
                <a:ea typeface="Calibri" pitchFamily="34" charset="-122"/>
                <a:cs typeface="Calibri" pitchFamily="34" charset="-120"/>
              </a:rPr>
              <a:t>A time series of beamline geometry — the basis for studying normal evolution, systematic effects, and genuinely significant changes.</a:t>
            </a:r>
            <a:endParaRPr lang="en-US" sz="1250" dirty="0"/>
          </a:p>
        </p:txBody>
      </p:sp>
      <p:sp>
        <p:nvSpPr>
          <p:cNvPr id="19" name="Text 11">
            <a:extLst>
              <a:ext uri="{FF2B5EF4-FFF2-40B4-BE49-F238E27FC236}">
                <a16:creationId xmlns:a16="http://schemas.microsoft.com/office/drawing/2014/main" id="{CB814FAF-62B5-50D7-EB99-EEBF8E300007}"/>
              </a:ext>
            </a:extLst>
          </p:cNvPr>
          <p:cNvSpPr txBox="1"/>
          <p:nvPr/>
        </p:nvSpPr>
        <p:spPr>
          <a:xfrm>
            <a:off x="6758940" y="1787652"/>
            <a:ext cx="4800600" cy="274320"/>
          </a:xfrm>
          <a:prstGeom prst="rect">
            <a:avLst/>
          </a:prstGeom>
          <a:noFill/>
          <a:ln/>
        </p:spPr>
        <p:txBody>
          <a:bodyPr wrap="square" lIns="0" tIns="0" rIns="0" bIns="0" rtlCol="0" anchor="ct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indent="0">
              <a:buNone/>
            </a:pPr>
            <a:r>
              <a:rPr lang="en-US" sz="1150" b="1" kern="0" spc="150" dirty="0">
                <a:solidFill>
                  <a:srgbClr val="F4A300"/>
                </a:solidFill>
                <a:latin typeface="Calibri" pitchFamily="34" charset="0"/>
                <a:ea typeface="Calibri" pitchFamily="34" charset="-122"/>
                <a:cs typeface="Calibri" pitchFamily="34" charset="-120"/>
              </a:rPr>
              <a:t>STILL TO IMPROVE</a:t>
            </a:r>
            <a:endParaRPr lang="en-US" sz="1150" dirty="0"/>
          </a:p>
        </p:txBody>
      </p:sp>
      <p:sp>
        <p:nvSpPr>
          <p:cNvPr id="20" name="Text 12">
            <a:extLst>
              <a:ext uri="{FF2B5EF4-FFF2-40B4-BE49-F238E27FC236}">
                <a16:creationId xmlns:a16="http://schemas.microsoft.com/office/drawing/2014/main" id="{0FCABC7E-F218-7411-0A1E-A2D1DEC15113}"/>
              </a:ext>
            </a:extLst>
          </p:cNvPr>
          <p:cNvSpPr txBox="1"/>
          <p:nvPr/>
        </p:nvSpPr>
        <p:spPr>
          <a:xfrm>
            <a:off x="6479628" y="2189988"/>
            <a:ext cx="5034192" cy="530352"/>
          </a:xfrm>
          <a:prstGeom prst="rect">
            <a:avLst/>
          </a:prstGeom>
          <a:noFill/>
          <a:ln/>
        </p:spPr>
        <p:txBody>
          <a:bodyPr wrap="square" lIns="0" tIns="0" rIns="0" bIns="0" rtlCol="0" anchor="ct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indent="0">
              <a:lnSpc>
                <a:spcPct val="110000"/>
              </a:lnSpc>
              <a:buNone/>
            </a:pPr>
            <a:r>
              <a:rPr lang="en-US" sz="1230" b="1" dirty="0">
                <a:solidFill>
                  <a:srgbClr val="FFFFFF"/>
                </a:solidFill>
                <a:latin typeface="Calibri" pitchFamily="34" charset="0"/>
                <a:ea typeface="Calibri" pitchFamily="34" charset="-122"/>
                <a:cs typeface="Calibri" pitchFamily="34" charset="-120"/>
              </a:rPr>
              <a:t>Coverage — </a:t>
            </a:r>
            <a:r>
              <a:rPr lang="en-US" sz="1230" dirty="0">
                <a:solidFill>
                  <a:srgbClr val="AEB7DA"/>
                </a:solidFill>
                <a:latin typeface="Calibri" pitchFamily="34" charset="0"/>
                <a:ea typeface="Calibri" pitchFamily="34" charset="-122"/>
                <a:cs typeface="Calibri" pitchFamily="34" charset="-120"/>
              </a:rPr>
              <a:t>More complete year-to-year datasets</a:t>
            </a:r>
            <a:endParaRPr lang="en-US" sz="1230" dirty="0"/>
          </a:p>
        </p:txBody>
      </p:sp>
      <p:sp>
        <p:nvSpPr>
          <p:cNvPr id="21" name="Text 13">
            <a:extLst>
              <a:ext uri="{FF2B5EF4-FFF2-40B4-BE49-F238E27FC236}">
                <a16:creationId xmlns:a16="http://schemas.microsoft.com/office/drawing/2014/main" id="{E4545C25-6F38-F7DD-29CF-4B5DACD92062}"/>
              </a:ext>
            </a:extLst>
          </p:cNvPr>
          <p:cNvSpPr txBox="1"/>
          <p:nvPr/>
        </p:nvSpPr>
        <p:spPr>
          <a:xfrm>
            <a:off x="6479628" y="2793492"/>
            <a:ext cx="5034192" cy="530352"/>
          </a:xfrm>
          <a:prstGeom prst="rect">
            <a:avLst/>
          </a:prstGeom>
          <a:noFill/>
          <a:ln/>
        </p:spPr>
        <p:txBody>
          <a:bodyPr wrap="square" lIns="0" tIns="0" rIns="0" bIns="0" rtlCol="0" anchor="ct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10000"/>
              </a:lnSpc>
            </a:pPr>
            <a:r>
              <a:rPr lang="en-US" sz="1230" b="1" dirty="0">
                <a:solidFill>
                  <a:srgbClr val="FFFFFF"/>
                </a:solidFill>
                <a:latin typeface="Calibri" pitchFamily="34" charset="0"/>
                <a:ea typeface="Calibri" pitchFamily="34" charset="-122"/>
                <a:cs typeface="Calibri" pitchFamily="34" charset="-120"/>
              </a:rPr>
              <a:t>Repeatability </a:t>
            </a:r>
            <a:r>
              <a:rPr lang="en-US" sz="1230" b="1" dirty="0">
                <a:solidFill>
                  <a:srgbClr val="FFFFFF"/>
                </a:solidFill>
                <a:latin typeface="Calibri" panose="020F0502020204030204" pitchFamily="34" charset="0"/>
                <a:ea typeface="Calibri" panose="020F0502020204030204" pitchFamily="34" charset="0"/>
                <a:cs typeface="Calibri" panose="020F0502020204030204" pitchFamily="34" charset="0"/>
              </a:rPr>
              <a:t>— </a:t>
            </a:r>
            <a:r>
              <a:rPr lang="en-US" sz="1230" dirty="0">
                <a:solidFill>
                  <a:schemeClr val="accent1">
                    <a:lumMod val="20000"/>
                    <a:lumOff val="80000"/>
                  </a:schemeClr>
                </a:solidFill>
                <a:latin typeface="Calibri" panose="020F0502020204030204" pitchFamily="34" charset="0"/>
                <a:ea typeface="Calibri" panose="020F0502020204030204" pitchFamily="34" charset="0"/>
                <a:cs typeface="Calibri" panose="020F0502020204030204" pitchFamily="34" charset="0"/>
              </a:rPr>
              <a:t>Quantify the repeatability of the full measurement process</a:t>
            </a:r>
            <a:r>
              <a:rPr lang="en-US" sz="1230" b="1" dirty="0">
                <a:solidFill>
                  <a:schemeClr val="accent1">
                    <a:lumMod val="20000"/>
                    <a:lumOff val="80000"/>
                  </a:schemeClr>
                </a:solidFill>
                <a:latin typeface="Calibri" panose="020F0502020204030204" pitchFamily="34" charset="0"/>
                <a:ea typeface="Calibri" panose="020F0502020204030204" pitchFamily="34" charset="0"/>
                <a:cs typeface="Calibri" panose="020F0502020204030204" pitchFamily="34" charset="0"/>
              </a:rPr>
              <a:t> </a:t>
            </a:r>
            <a:endParaRPr lang="en-US" sz="1230" dirty="0">
              <a:solidFill>
                <a:schemeClr val="accent1">
                  <a:lumMod val="20000"/>
                  <a:lumOff val="80000"/>
                </a:schemeClr>
              </a:solidFill>
              <a:latin typeface="Calibri" panose="020F0502020204030204" pitchFamily="34" charset="0"/>
              <a:ea typeface="Calibri" panose="020F0502020204030204" pitchFamily="34" charset="0"/>
              <a:cs typeface="Calibri" panose="020F0502020204030204" pitchFamily="34" charset="0"/>
            </a:endParaRPr>
          </a:p>
        </p:txBody>
      </p:sp>
      <p:sp>
        <p:nvSpPr>
          <p:cNvPr id="22" name="Text 14">
            <a:extLst>
              <a:ext uri="{FF2B5EF4-FFF2-40B4-BE49-F238E27FC236}">
                <a16:creationId xmlns:a16="http://schemas.microsoft.com/office/drawing/2014/main" id="{85E99B33-FACC-198A-B81B-AB87C531B5D4}"/>
              </a:ext>
            </a:extLst>
          </p:cNvPr>
          <p:cNvSpPr txBox="1"/>
          <p:nvPr/>
        </p:nvSpPr>
        <p:spPr>
          <a:xfrm>
            <a:off x="6479628" y="3396996"/>
            <a:ext cx="5034192" cy="530352"/>
          </a:xfrm>
          <a:prstGeom prst="rect">
            <a:avLst/>
          </a:prstGeom>
          <a:noFill/>
          <a:ln/>
        </p:spPr>
        <p:txBody>
          <a:bodyPr wrap="square" lIns="0" tIns="0" rIns="0" bIns="0" rtlCol="0" anchor="ct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indent="0">
              <a:lnSpc>
                <a:spcPct val="110000"/>
              </a:lnSpc>
              <a:buNone/>
            </a:pPr>
            <a:r>
              <a:rPr lang="en-US" sz="1230" b="1" dirty="0">
                <a:solidFill>
                  <a:srgbClr val="FFFFFF"/>
                </a:solidFill>
                <a:latin typeface="Calibri" pitchFamily="34" charset="0"/>
                <a:ea typeface="Calibri" pitchFamily="34" charset="-122"/>
                <a:cs typeface="Calibri" pitchFamily="34" charset="-120"/>
              </a:rPr>
              <a:t>Scheduling — </a:t>
            </a:r>
            <a:r>
              <a:rPr lang="en-US" sz="1230" dirty="0">
                <a:solidFill>
                  <a:srgbClr val="AEB7DA"/>
                </a:solidFill>
                <a:latin typeface="Calibri" pitchFamily="34" charset="0"/>
                <a:ea typeface="Calibri" pitchFamily="34" charset="-122"/>
                <a:cs typeface="Calibri" pitchFamily="34" charset="-120"/>
              </a:rPr>
              <a:t>Easier to integrate into ESRF planning</a:t>
            </a:r>
            <a:endParaRPr lang="en-US" sz="1230" dirty="0"/>
          </a:p>
        </p:txBody>
      </p:sp>
      <p:sp>
        <p:nvSpPr>
          <p:cNvPr id="23" name="Text 15">
            <a:extLst>
              <a:ext uri="{FF2B5EF4-FFF2-40B4-BE49-F238E27FC236}">
                <a16:creationId xmlns:a16="http://schemas.microsoft.com/office/drawing/2014/main" id="{6F588559-887C-8748-6F9F-D48FC4046BC9}"/>
              </a:ext>
            </a:extLst>
          </p:cNvPr>
          <p:cNvSpPr txBox="1"/>
          <p:nvPr/>
        </p:nvSpPr>
        <p:spPr>
          <a:xfrm>
            <a:off x="6479628" y="4000500"/>
            <a:ext cx="5034192" cy="530352"/>
          </a:xfrm>
          <a:prstGeom prst="rect">
            <a:avLst/>
          </a:prstGeom>
          <a:noFill/>
          <a:ln/>
        </p:spPr>
        <p:txBody>
          <a:bodyPr wrap="square" lIns="0" tIns="0" rIns="0" bIns="0" rtlCol="0" anchor="ct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indent="0">
              <a:lnSpc>
                <a:spcPct val="110000"/>
              </a:lnSpc>
              <a:buNone/>
            </a:pPr>
            <a:r>
              <a:rPr lang="en-US" sz="1230" b="1" dirty="0">
                <a:solidFill>
                  <a:srgbClr val="FFFFFF"/>
                </a:solidFill>
                <a:latin typeface="Calibri" pitchFamily="34" charset="0"/>
                <a:ea typeface="Calibri" pitchFamily="34" charset="-122"/>
                <a:cs typeface="Calibri" pitchFamily="34" charset="-120"/>
              </a:rPr>
              <a:t>QC &amp; traceability — </a:t>
            </a:r>
            <a:r>
              <a:rPr lang="en-US" sz="1230" dirty="0">
                <a:solidFill>
                  <a:srgbClr val="AEB7DA"/>
                </a:solidFill>
                <a:latin typeface="Calibri" pitchFamily="34" charset="0"/>
                <a:ea typeface="Calibri" pitchFamily="34" charset="-122"/>
                <a:cs typeface="Calibri" pitchFamily="34" charset="-120"/>
              </a:rPr>
              <a:t>Stronger validation and documentation</a:t>
            </a:r>
            <a:endParaRPr lang="en-US" sz="1230" dirty="0"/>
          </a:p>
        </p:txBody>
      </p:sp>
      <p:sp>
        <p:nvSpPr>
          <p:cNvPr id="24" name="Text 16">
            <a:extLst>
              <a:ext uri="{FF2B5EF4-FFF2-40B4-BE49-F238E27FC236}">
                <a16:creationId xmlns:a16="http://schemas.microsoft.com/office/drawing/2014/main" id="{1B92593E-7B8D-FD63-9366-C76FE13CD331}"/>
              </a:ext>
            </a:extLst>
          </p:cNvPr>
          <p:cNvSpPr txBox="1"/>
          <p:nvPr/>
        </p:nvSpPr>
        <p:spPr>
          <a:xfrm>
            <a:off x="6479628" y="4526280"/>
            <a:ext cx="5066942" cy="530352"/>
          </a:xfrm>
          <a:prstGeom prst="rect">
            <a:avLst/>
          </a:prstGeom>
          <a:noFill/>
          <a:ln/>
        </p:spPr>
        <p:txBody>
          <a:bodyPr wrap="square" lIns="0" tIns="0" rIns="0" bIns="0" rtlCol="0" anchor="ct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indent="0">
              <a:lnSpc>
                <a:spcPct val="110000"/>
              </a:lnSpc>
              <a:buNone/>
            </a:pPr>
            <a:r>
              <a:rPr lang="en-US" sz="1230" b="1" dirty="0">
                <a:solidFill>
                  <a:schemeClr val="bg1"/>
                </a:solidFill>
                <a:latin typeface="Calibri" pitchFamily="34" charset="0"/>
                <a:ea typeface="Calibri" pitchFamily="34" charset="-122"/>
                <a:cs typeface="Calibri" pitchFamily="34" charset="-120"/>
              </a:rPr>
              <a:t>Single point of failure — </a:t>
            </a:r>
            <a:r>
              <a:rPr lang="en-US" sz="1230" dirty="0">
                <a:solidFill>
                  <a:srgbClr val="AEB7DA"/>
                </a:solidFill>
                <a:latin typeface="Calibri" pitchFamily="34" charset="0"/>
                <a:ea typeface="Calibri" pitchFamily="34" charset="-122"/>
                <a:cs typeface="Calibri" pitchFamily="34" charset="-120"/>
              </a:rPr>
              <a:t>Reduce dependency on one coordinator</a:t>
            </a:r>
          </a:p>
        </p:txBody>
      </p:sp>
      <p:sp>
        <p:nvSpPr>
          <p:cNvPr id="25" name="PlaceHolder 1">
            <a:extLst>
              <a:ext uri="{FF2B5EF4-FFF2-40B4-BE49-F238E27FC236}">
                <a16:creationId xmlns:a16="http://schemas.microsoft.com/office/drawing/2014/main" id="{E5F9B8B7-0517-444A-BD7E-12C9F1A1B2F2}"/>
              </a:ext>
            </a:extLst>
          </p:cNvPr>
          <p:cNvSpPr txBox="1">
            <a:spLocks/>
          </p:cNvSpPr>
          <p:nvPr/>
        </p:nvSpPr>
        <p:spPr>
          <a:xfrm>
            <a:off x="959400" y="6483240"/>
            <a:ext cx="8148240" cy="200520"/>
          </a:xfrm>
          <a:prstGeom prst="rect">
            <a:avLst/>
          </a:prstGeom>
          <a:noFill/>
          <a:ln w="0">
            <a:noFill/>
          </a:ln>
        </p:spPr>
        <p:txBody>
          <a:bodyPr lIns="0" tIns="0" rIns="0" bIns="0" anchor="b">
            <a:noAutofit/>
          </a:bodyPr>
          <a:lstStyle>
            <a:defPPr>
              <a:defRPr lang="fr-FR"/>
            </a:defPPr>
            <a:lvl1pPr marL="0" indent="0" algn="l" defTabSz="914400" rtl="0" eaLnBrk="1" latinLnBrk="0" hangingPunct="1">
              <a:lnSpc>
                <a:spcPct val="100000"/>
              </a:lnSpc>
              <a:buNone/>
              <a:tabLst>
                <a:tab pos="0" algn="l"/>
              </a:tabLst>
              <a:defRPr lang="en-US" sz="800" b="1" strike="noStrike" kern="1200" spc="-1">
                <a:solidFill>
                  <a:schemeClr val="dk2"/>
                </a:solidFill>
                <a:latin typeface="Arial"/>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s-ES"/>
              <a:t>IWAA2026| 2026/10/07 | Cristina Gonzalez Torres</a:t>
            </a:r>
            <a:endParaRPr lang="es-ES" b="0" dirty="0">
              <a:solidFill>
                <a:srgbClr val="000000"/>
              </a:solidFill>
              <a:latin typeface="Times New Roman"/>
            </a:endParaRPr>
          </a:p>
        </p:txBody>
      </p:sp>
    </p:spTree>
    <p:extLst>
      <p:ext uri="{BB962C8B-B14F-4D97-AF65-F5344CB8AC3E}">
        <p14:creationId xmlns:p14="http://schemas.microsoft.com/office/powerpoint/2010/main" val="16014690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9949C14E-6298-4E71-9AB5-B2DE559FC9D5}"/>
              </a:ext>
            </a:extLst>
          </p:cNvPr>
          <p:cNvSpPr/>
          <p:nvPr/>
        </p:nvSpPr>
        <p:spPr>
          <a:xfrm>
            <a:off x="959400" y="177120"/>
            <a:ext cx="10656360" cy="367878"/>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defTabSz="914400">
              <a:lnSpc>
                <a:spcPct val="100000"/>
              </a:lnSpc>
            </a:pPr>
            <a:r>
              <a:rPr lang="en-US" sz="1800" b="1" strike="noStrike" cap="all" spc="-1" dirty="0">
                <a:solidFill>
                  <a:schemeClr val="lt1"/>
                </a:solidFill>
                <a:latin typeface="Arial"/>
              </a:rPr>
              <a:t>Conclusion</a:t>
            </a:r>
            <a:endParaRPr lang="fr-FR" sz="1800" b="0" strike="noStrike" spc="-1" dirty="0">
              <a:solidFill>
                <a:srgbClr val="000000"/>
              </a:solidFill>
              <a:latin typeface="Arial"/>
            </a:endParaRPr>
          </a:p>
        </p:txBody>
      </p:sp>
      <p:sp>
        <p:nvSpPr>
          <p:cNvPr id="2" name="Text 1">
            <a:extLst>
              <a:ext uri="{FF2B5EF4-FFF2-40B4-BE49-F238E27FC236}">
                <a16:creationId xmlns:a16="http://schemas.microsoft.com/office/drawing/2014/main" id="{FFA87DB0-49F8-A60A-85C3-9A77B8AB6708}"/>
              </a:ext>
            </a:extLst>
          </p:cNvPr>
          <p:cNvSpPr txBox="1"/>
          <p:nvPr/>
        </p:nvSpPr>
        <p:spPr>
          <a:xfrm>
            <a:off x="567080" y="1034342"/>
            <a:ext cx="10789920" cy="868680"/>
          </a:xfrm>
          <a:prstGeom prst="rect">
            <a:avLst/>
          </a:prstGeom>
          <a:noFill/>
          <a:ln/>
        </p:spPr>
        <p:txBody>
          <a:bodyPr wrap="square" lIns="0" tIns="0" rIns="0" bIns="0" rtlCol="0" anchor="t"/>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indent="0">
              <a:lnSpc>
                <a:spcPct val="102000"/>
              </a:lnSpc>
              <a:buNone/>
            </a:pPr>
            <a:r>
              <a:rPr lang="en-US" sz="2500" b="1" dirty="0">
                <a:solidFill>
                  <a:srgbClr val="132577"/>
                </a:solidFill>
                <a:latin typeface="Cambria" pitchFamily="34" charset="0"/>
                <a:ea typeface="Cambria" pitchFamily="34" charset="-122"/>
                <a:cs typeface="Cambria" pitchFamily="34" charset="-120"/>
              </a:rPr>
              <a:t>From alignment on demand to measurable beamline evolution</a:t>
            </a:r>
            <a:endParaRPr lang="en-US" sz="2500" dirty="0"/>
          </a:p>
        </p:txBody>
      </p:sp>
      <p:sp>
        <p:nvSpPr>
          <p:cNvPr id="50" name="Conclusion Card"/>
          <p:cNvSpPr/>
          <p:nvPr/>
        </p:nvSpPr>
        <p:spPr>
          <a:xfrm>
            <a:off x="571073" y="1990000"/>
            <a:ext cx="11057838" cy="1950000"/>
          </a:xfrm>
          <a:prstGeom prst="roundRect">
            <a:avLst>
              <a:gd name="adj" fmla="val 2903"/>
            </a:avLst>
          </a:prstGeom>
          <a:solidFill>
            <a:srgbClr val="F4F6FA"/>
          </a:solidFill>
          <a:ln/>
          <a:effectLst>
            <a:outerShdw blurRad="88900" dist="25400" dir="5400000" algn="bl" rotWithShape="0">
              <a:srgbClr val="8A93A8">
                <a:alpha val="20000"/>
              </a:srgbClr>
            </a:outerShdw>
          </a:effectLst>
        </p:spPr>
        <p:txBody>
          <a:bodyPr/>
          <a:lstStyle/>
          <a:p>
            <a:endParaRPr lang="en-GB" dirty="0"/>
          </a:p>
        </p:txBody>
      </p:sp>
      <p:sp>
        <p:nvSpPr>
          <p:cNvPr id="51" name="Conclusion Heading"/>
          <p:cNvSpPr txBox="1"/>
          <p:nvPr/>
        </p:nvSpPr>
        <p:spPr>
          <a:xfrm>
            <a:off x="809932" y="2060000"/>
            <a:ext cx="9800000" cy="380000"/>
          </a:xfrm>
          <a:prstGeom prst="rect">
            <a:avLst/>
          </a:prstGeom>
          <a:noFill/>
          <a:ln/>
        </p:spPr>
        <p:txBody>
          <a:bodyPr wrap="square" lIns="0" tIns="0" rIns="0" bIns="0" rtlCol="0" anchor="ctr"/>
          <a:lstStyle/>
          <a:p>
            <a:pPr marL="0" indent="0">
              <a:buNone/>
            </a:pPr>
            <a:r>
              <a:rPr lang="en-US" sz="1700" b="1" dirty="0">
                <a:solidFill>
                  <a:srgbClr val="132577"/>
                </a:solidFill>
                <a:latin typeface="Cambria" pitchFamily="34" charset="0"/>
                <a:ea typeface="Cambria" pitchFamily="34" charset="-122"/>
                <a:cs typeface="Cambria" pitchFamily="34" charset="-120"/>
              </a:rPr>
              <a:t>A complete picture, repeated every year</a:t>
            </a:r>
            <a:endParaRPr lang="en-US" sz="1700" dirty="0"/>
          </a:p>
        </p:txBody>
      </p:sp>
      <p:sp>
        <p:nvSpPr>
          <p:cNvPr id="52" name="Conclusion Para 1"/>
          <p:cNvSpPr txBox="1"/>
          <p:nvPr/>
        </p:nvSpPr>
        <p:spPr>
          <a:xfrm>
            <a:off x="809778" y="2470000"/>
            <a:ext cx="10200000" cy="760000"/>
          </a:xfrm>
          <a:prstGeom prst="rect">
            <a:avLst/>
          </a:prstGeom>
          <a:noFill/>
          <a:ln/>
        </p:spPr>
        <p:txBody>
          <a:bodyPr wrap="square" lIns="0" tIns="0" rIns="0" bIns="0" rtlCol="0" anchor="ctr"/>
          <a:lstStyle/>
          <a:p>
            <a:pPr marL="0" indent="0">
              <a:lnSpc>
                <a:spcPct val="120000"/>
              </a:lnSpc>
              <a:buNone/>
            </a:pPr>
            <a:r>
              <a:rPr lang="en-US" sz="1350" dirty="0">
                <a:solidFill>
                  <a:srgbClr val="23262F"/>
                </a:solidFill>
                <a:latin typeface="Calibri" pitchFamily="34" charset="0"/>
                <a:ea typeface="Calibri" pitchFamily="34" charset="-122"/>
                <a:cs typeface="Calibri" pitchFamily="34" charset="-120"/>
              </a:rPr>
              <a:t>We started with beamlines measured mainly on demand — one intervention at a time. </a:t>
            </a:r>
          </a:p>
          <a:p>
            <a:pPr marL="0" indent="0">
              <a:lnSpc>
                <a:spcPct val="120000"/>
              </a:lnSpc>
              <a:buNone/>
            </a:pPr>
            <a:r>
              <a:rPr lang="en-US" sz="1350" dirty="0">
                <a:solidFill>
                  <a:srgbClr val="23262F"/>
                </a:solidFill>
                <a:latin typeface="Calibri" pitchFamily="34" charset="0"/>
                <a:ea typeface="Calibri" pitchFamily="34" charset="-122"/>
                <a:cs typeface="Calibri" pitchFamily="34" charset="-120"/>
              </a:rPr>
              <a:t>The new campaign surveys each beamline as a whole: the reference network and the beamline elements are measured together, in the same visit, and tied to one clearly defined measurement epoch.</a:t>
            </a:r>
            <a:endParaRPr lang="en-US" sz="1350" dirty="0"/>
          </a:p>
        </p:txBody>
      </p:sp>
      <p:sp>
        <p:nvSpPr>
          <p:cNvPr id="53" name="Conclusion Para 2"/>
          <p:cNvSpPr txBox="1"/>
          <p:nvPr/>
        </p:nvSpPr>
        <p:spPr>
          <a:xfrm>
            <a:off x="809778" y="3260000"/>
            <a:ext cx="10200000" cy="620000"/>
          </a:xfrm>
          <a:prstGeom prst="rect">
            <a:avLst/>
          </a:prstGeom>
          <a:noFill/>
          <a:ln/>
        </p:spPr>
        <p:txBody>
          <a:bodyPr wrap="square" lIns="0" tIns="0" rIns="0" bIns="0" rtlCol="0" anchor="ctr"/>
          <a:lstStyle/>
          <a:p>
            <a:pPr marL="0" indent="0">
              <a:lnSpc>
                <a:spcPct val="120000"/>
              </a:lnSpc>
              <a:buNone/>
            </a:pPr>
            <a:r>
              <a:rPr lang="en-US" sz="1350" dirty="0">
                <a:solidFill>
                  <a:srgbClr val="23262F"/>
                </a:solidFill>
                <a:latin typeface="Calibri" pitchFamily="34" charset="0"/>
                <a:ea typeface="Calibri" pitchFamily="34" charset="-122"/>
                <a:cs typeface="Calibri" pitchFamily="34" charset="-120"/>
              </a:rPr>
              <a:t>Repeated year after year, those individual snapshots progressively build a real time series — turning beamline geometry from something we check into something we can measure and interpret over time.</a:t>
            </a:r>
            <a:endParaRPr lang="en-US" sz="1350" dirty="0"/>
          </a:p>
        </p:txBody>
      </p:sp>
      <p:sp>
        <p:nvSpPr>
          <p:cNvPr id="23" name="Shape 17">
            <a:extLst>
              <a:ext uri="{FF2B5EF4-FFF2-40B4-BE49-F238E27FC236}">
                <a16:creationId xmlns:a16="http://schemas.microsoft.com/office/drawing/2014/main" id="{9F5A14D0-1592-89FD-94C8-E40B0905650A}"/>
              </a:ext>
            </a:extLst>
          </p:cNvPr>
          <p:cNvSpPr/>
          <p:nvPr/>
        </p:nvSpPr>
        <p:spPr>
          <a:xfrm>
            <a:off x="567080" y="4242816"/>
            <a:ext cx="11057839" cy="1600200"/>
          </a:xfrm>
          <a:prstGeom prst="roundRect">
            <a:avLst>
              <a:gd name="adj" fmla="val 5143"/>
            </a:avLst>
          </a:prstGeom>
          <a:solidFill>
            <a:schemeClr val="accent1"/>
          </a:solidFill>
          <a:ln/>
        </p:spPr>
        <p:txBody>
          <a:bodyPr/>
          <a:lstStyle/>
          <a:p>
            <a:endParaRPr lang="en-GB"/>
          </a:p>
        </p:txBody>
      </p:sp>
      <p:sp>
        <p:nvSpPr>
          <p:cNvPr id="24" name="Text 18">
            <a:extLst>
              <a:ext uri="{FF2B5EF4-FFF2-40B4-BE49-F238E27FC236}">
                <a16:creationId xmlns:a16="http://schemas.microsoft.com/office/drawing/2014/main" id="{1EDAD98B-4E53-06EE-675F-9A5576189AF9}"/>
              </a:ext>
            </a:extLst>
          </p:cNvPr>
          <p:cNvSpPr txBox="1"/>
          <p:nvPr/>
        </p:nvSpPr>
        <p:spPr>
          <a:xfrm>
            <a:off x="1024280" y="4242816"/>
            <a:ext cx="10143439" cy="1600200"/>
          </a:xfrm>
          <a:prstGeom prst="rect">
            <a:avLst/>
          </a:prstGeom>
          <a:noFill/>
          <a:ln/>
        </p:spPr>
        <p:txBody>
          <a:bodyPr wrap="square" lIns="0" tIns="0" rIns="0" bIns="0" rtlCol="0" anchor="ct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indent="0" algn="ctr">
              <a:lnSpc>
                <a:spcPct val="125000"/>
              </a:lnSpc>
              <a:buNone/>
            </a:pPr>
            <a:r>
              <a:rPr lang="en-US" sz="1900" dirty="0">
                <a:solidFill>
                  <a:srgbClr val="FFFFFF"/>
                </a:solidFill>
                <a:latin typeface="Cambria" pitchFamily="34" charset="0"/>
                <a:ea typeface="Cambria" pitchFamily="34" charset="-122"/>
                <a:cs typeface="Cambria" pitchFamily="34" charset="-120"/>
              </a:rPr>
              <a:t>The goal is not simply to survey beamlines every year.</a:t>
            </a:r>
            <a:endParaRPr lang="en-US" sz="1900" dirty="0"/>
          </a:p>
          <a:p>
            <a:pPr marL="0" indent="0" algn="ctr">
              <a:lnSpc>
                <a:spcPct val="125000"/>
              </a:lnSpc>
              <a:buNone/>
            </a:pPr>
            <a:r>
              <a:rPr lang="en-US" sz="1900" b="1" dirty="0">
                <a:solidFill>
                  <a:srgbClr val="FFFFFF"/>
                </a:solidFill>
                <a:latin typeface="Cambria" pitchFamily="34" charset="0"/>
                <a:ea typeface="Cambria" pitchFamily="34" charset="-122"/>
                <a:cs typeface="Cambria" pitchFamily="34" charset="-120"/>
              </a:rPr>
              <a:t>The goal is to make their geometric evolution measurable and interpretable.</a:t>
            </a:r>
            <a:endParaRPr lang="en-US" sz="1900" dirty="0"/>
          </a:p>
        </p:txBody>
      </p:sp>
      <p:sp>
        <p:nvSpPr>
          <p:cNvPr id="10" name="PlaceHolder 1">
            <a:extLst>
              <a:ext uri="{FF2B5EF4-FFF2-40B4-BE49-F238E27FC236}">
                <a16:creationId xmlns:a16="http://schemas.microsoft.com/office/drawing/2014/main" id="{4C70886B-3032-4C50-8719-4458BA029A8A}"/>
              </a:ext>
            </a:extLst>
          </p:cNvPr>
          <p:cNvSpPr txBox="1">
            <a:spLocks/>
          </p:cNvSpPr>
          <p:nvPr/>
        </p:nvSpPr>
        <p:spPr>
          <a:xfrm>
            <a:off x="959400" y="6483240"/>
            <a:ext cx="8148240" cy="200520"/>
          </a:xfrm>
          <a:prstGeom prst="rect">
            <a:avLst/>
          </a:prstGeom>
          <a:noFill/>
          <a:ln w="0">
            <a:noFill/>
          </a:ln>
        </p:spPr>
        <p:txBody>
          <a:bodyPr lIns="0" tIns="0" rIns="0" bIns="0" anchor="b">
            <a:noAutofit/>
          </a:bodyPr>
          <a:lstStyle>
            <a:defPPr>
              <a:defRPr lang="fr-FR"/>
            </a:defPPr>
            <a:lvl1pPr marL="0" indent="0" algn="l" defTabSz="914400" rtl="0" eaLnBrk="1" latinLnBrk="0" hangingPunct="1">
              <a:lnSpc>
                <a:spcPct val="100000"/>
              </a:lnSpc>
              <a:buNone/>
              <a:tabLst>
                <a:tab pos="0" algn="l"/>
              </a:tabLst>
              <a:defRPr lang="en-US" sz="800" b="1" strike="noStrike" kern="1200" spc="-1">
                <a:solidFill>
                  <a:schemeClr val="dk2"/>
                </a:solidFill>
                <a:latin typeface="Arial"/>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s-ES"/>
              <a:t>IWAA2026| 2026/10/07 | Cristina Gonzalez Torres</a:t>
            </a:r>
            <a:endParaRPr lang="es-ES" b="0" dirty="0">
              <a:solidFill>
                <a:srgbClr val="000000"/>
              </a:solidFill>
              <a:latin typeface="Times New Roman"/>
            </a:endParaRPr>
          </a:p>
        </p:txBody>
      </p:sp>
    </p:spTree>
    <p:extLst>
      <p:ext uri="{BB962C8B-B14F-4D97-AF65-F5344CB8AC3E}">
        <p14:creationId xmlns:p14="http://schemas.microsoft.com/office/powerpoint/2010/main" val="176628549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02" name="Image 4"/>
          <p:cNvPicPr/>
          <p:nvPr/>
        </p:nvPicPr>
        <p:blipFill>
          <a:blip r:embed="rId3"/>
          <a:stretch/>
        </p:blipFill>
        <p:spPr>
          <a:xfrm>
            <a:off x="0" y="-73440"/>
            <a:ext cx="12182040" cy="6932160"/>
          </a:xfrm>
          <a:prstGeom prst="rect">
            <a:avLst/>
          </a:prstGeom>
          <a:ln w="0">
            <a:noFill/>
          </a:ln>
        </p:spPr>
      </p:pic>
      <p:grpSp>
        <p:nvGrpSpPr>
          <p:cNvPr id="1203" name="Group 5"/>
          <p:cNvGrpSpPr/>
          <p:nvPr/>
        </p:nvGrpSpPr>
        <p:grpSpPr>
          <a:xfrm>
            <a:off x="6311880" y="5733360"/>
            <a:ext cx="5729400" cy="1092960"/>
            <a:chOff x="6311880" y="5733360"/>
            <a:chExt cx="5729400" cy="1092960"/>
          </a:xfrm>
        </p:grpSpPr>
        <p:sp>
          <p:nvSpPr>
            <p:cNvPr id="1204" name="Rectangle 7"/>
            <p:cNvSpPr/>
            <p:nvPr/>
          </p:nvSpPr>
          <p:spPr>
            <a:xfrm>
              <a:off x="7619760" y="5733360"/>
              <a:ext cx="4421520" cy="1092960"/>
            </a:xfrm>
            <a:prstGeom prst="rect">
              <a:avLst/>
            </a:prstGeom>
            <a:solidFill>
              <a:schemeClr val="accent5"/>
            </a:solid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a:lnSpc>
                  <a:spcPct val="100000"/>
                </a:lnSpc>
              </a:pPr>
              <a:endParaRPr lang="fr-FR" sz="1800" b="0" strike="noStrike" spc="-1">
                <a:solidFill>
                  <a:srgbClr val="FFFFFF"/>
                </a:solidFill>
                <a:latin typeface="Arial"/>
                <a:ea typeface="DejaVu Sans"/>
              </a:endParaRPr>
            </a:p>
          </p:txBody>
        </p:sp>
        <p:pic>
          <p:nvPicPr>
            <p:cNvPr id="1205" name="Picture 2"/>
            <p:cNvPicPr/>
            <p:nvPr/>
          </p:nvPicPr>
          <p:blipFill>
            <a:blip r:embed="rId4"/>
            <a:stretch/>
          </p:blipFill>
          <p:spPr>
            <a:xfrm>
              <a:off x="6311880" y="5733360"/>
              <a:ext cx="1297080" cy="997920"/>
            </a:xfrm>
            <a:prstGeom prst="rect">
              <a:avLst/>
            </a:prstGeom>
            <a:ln w="0">
              <a:noFill/>
            </a:ln>
          </p:spPr>
        </p:pic>
      </p:grpSp>
      <p:sp>
        <p:nvSpPr>
          <p:cNvPr id="1206" name="ZoneTexte 1"/>
          <p:cNvSpPr/>
          <p:nvPr/>
        </p:nvSpPr>
        <p:spPr>
          <a:xfrm>
            <a:off x="7761960" y="5999760"/>
            <a:ext cx="4136760" cy="39456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defTabSz="914400">
              <a:lnSpc>
                <a:spcPct val="100000"/>
              </a:lnSpc>
              <a:tabLst>
                <a:tab pos="0" algn="l"/>
              </a:tabLst>
            </a:pPr>
            <a:r>
              <a:rPr lang="en-GB" sz="2000" b="1" strike="noStrike" spc="-1">
                <a:solidFill>
                  <a:srgbClr val="FFFFFF"/>
                </a:solidFill>
                <a:latin typeface="Calibri"/>
                <a:ea typeface="DejaVu Sans"/>
              </a:rPr>
              <a:t>THANKS FOR YOUR ATTENTION</a:t>
            </a:r>
            <a:endParaRPr lang="fr-FR" sz="2000" b="0" strike="noStrike" spc="-1">
              <a:solidFill>
                <a:srgbClr val="000000"/>
              </a:solidFill>
              <a:latin typeface="Arial"/>
            </a:endParaRPr>
          </a:p>
        </p:txBody>
      </p:sp>
      <p:sp>
        <p:nvSpPr>
          <p:cNvPr id="1207" name="PlaceHolder 1"/>
          <p:cNvSpPr>
            <a:spLocks noGrp="1"/>
          </p:cNvSpPr>
          <p:nvPr>
            <p:ph type="sldNum" idx="132"/>
          </p:nvPr>
        </p:nvSpPr>
        <p:spPr>
          <a:xfrm>
            <a:off x="239400" y="6483600"/>
            <a:ext cx="541440" cy="202320"/>
          </a:xfrm>
          <a:prstGeom prst="rect">
            <a:avLst/>
          </a:prstGeom>
          <a:noFill/>
          <a:ln w="0">
            <a:noFill/>
          </a:ln>
        </p:spPr>
        <p:txBody>
          <a:bodyPr lIns="0" tIns="0" rIns="0" bIns="0" anchor="b">
            <a:noAutofit/>
          </a:bodyPr>
          <a:lstStyle>
            <a:lvl1pPr indent="0" defTabSz="914400">
              <a:lnSpc>
                <a:spcPct val="100000"/>
              </a:lnSpc>
              <a:buNone/>
              <a:tabLst>
                <a:tab pos="0" algn="l"/>
              </a:tabLst>
              <a:defRPr lang="fr-FR" sz="800" b="1" strike="noStrike" spc="-1">
                <a:solidFill>
                  <a:srgbClr val="132577"/>
                </a:solidFill>
                <a:latin typeface="Arial"/>
              </a:defRPr>
            </a:lvl1pPr>
          </a:lstStyle>
          <a:p>
            <a:pPr indent="0" defTabSz="914400">
              <a:lnSpc>
                <a:spcPct val="100000"/>
              </a:lnSpc>
              <a:buNone/>
              <a:tabLst>
                <a:tab pos="0" algn="l"/>
              </a:tabLst>
            </a:pPr>
            <a:fld id="{6EFF41ED-E17D-43E6-901F-8A7DFB505068}" type="slidenum">
              <a:rPr lang="fr-FR" sz="800" b="1" strike="noStrike" spc="-1">
                <a:solidFill>
                  <a:srgbClr val="132577"/>
                </a:solidFill>
                <a:latin typeface="Arial"/>
              </a:rPr>
              <a:t>28</a:t>
            </a:fld>
            <a:endParaRPr lang="fr-FR" sz="800" b="0" strike="noStrike" spc="-1">
              <a:solidFill>
                <a:srgbClr val="000000"/>
              </a:solidFill>
              <a:latin typeface="Times New Roman"/>
            </a:endParaRPr>
          </a:p>
        </p:txBody>
      </p:sp>
    </p:spTree>
  </p:cSld>
  <p:clrMapOvr>
    <a:masterClrMapping/>
  </p:clrMapOvr>
</p:sld>
</file>

<file path=ppt/theme/theme1.xml><?xml version="1.0" encoding="utf-8"?>
<a:theme xmlns:a="http://schemas.openxmlformats.org/drawingml/2006/main" name="ESRF-default">
  <a:themeElements>
    <a:clrScheme name="ESRF-LightBlue">
      <a:dk1>
        <a:srgbClr val="000000"/>
      </a:dk1>
      <a:lt1>
        <a:srgbClr val="FFFFFF"/>
      </a:lt1>
      <a:dk2>
        <a:srgbClr val="132577"/>
      </a:dk2>
      <a:lt2>
        <a:srgbClr val="51A026"/>
      </a:lt2>
      <a:accent1>
        <a:srgbClr val="132577"/>
      </a:accent1>
      <a:accent2>
        <a:srgbClr val="ED7703"/>
      </a:accent2>
      <a:accent3>
        <a:srgbClr val="F4A300"/>
      </a:accent3>
      <a:accent4>
        <a:srgbClr val="FFDD00"/>
      </a:accent4>
      <a:accent5>
        <a:srgbClr val="AF007C"/>
      </a:accent5>
      <a:accent6>
        <a:srgbClr val="0098D4"/>
      </a:accent6>
      <a:hlink>
        <a:srgbClr val="000000"/>
      </a:hlink>
      <a:folHlink>
        <a:srgbClr val="000000"/>
      </a:folHlink>
    </a:clrScheme>
    <a:fontScheme name="Solocal_Arial">
      <a:majorFont>
        <a:latin typeface="Arial"/>
        <a:ea typeface=""/>
        <a:cs typeface=""/>
      </a:majorFont>
      <a:minorFont>
        <a:latin typeface="Arial"/>
        <a:ea typeface=""/>
        <a:cs typeface=""/>
      </a:minorFont>
    </a:fontScheme>
    <a:fmtScheme>
      <a:fillStyleLst>
        <a:solidFill>
          <a:schemeClr val="phClr"/>
        </a:solidFill>
        <a:gradFill>
          <a:gsLst>
            <a:gs pos="0">
              <a:schemeClr val="phClr">
                <a:tint val="50000"/>
              </a:schemeClr>
            </a:gs>
            <a:gs pos="35000">
              <a:schemeClr val="phClr">
                <a:tint val="37000"/>
              </a:schemeClr>
            </a:gs>
            <a:gs pos="100000">
              <a:schemeClr val="phClr">
                <a:tint val="15000"/>
              </a:schemeClr>
            </a:gs>
          </a:gsLst>
          <a:lin ang="16200000" scaled="1"/>
          <a:tileRect/>
        </a:gradFill>
        <a:gradFill>
          <a:gsLst>
            <a:gs pos="0">
              <a:schemeClr val="phClr">
                <a:shade val="51000"/>
              </a:schemeClr>
            </a:gs>
            <a:gs pos="80000">
              <a:schemeClr val="phClr">
                <a:shade val="93000"/>
              </a:schemeClr>
            </a:gs>
            <a:gs pos="100000">
              <a:schemeClr val="phClr">
                <a:shade val="94000"/>
              </a:schemeClr>
            </a:gs>
          </a:gsLst>
          <a:lin ang="16200000" scaled="0"/>
          <a:tileRect/>
        </a:gradFill>
      </a:fillStyleLst>
      <a:lnStyleLst>
        <a:ln w="9525" cap="flat" cmpd="sng" algn="ctr">
          <a:prstDash val="solid"/>
        </a:ln>
        <a:ln w="25400" cap="flat" cmpd="sng" algn="ctr">
          <a:prstDash val="solid"/>
        </a:ln>
        <a:ln w="38100" cap="flat" cmpd="sng" algn="ctr">
          <a:prstDash val="solid"/>
        </a:ln>
      </a:lnStyleLst>
      <a:effectStyleLst>
        <a:effectStyle>
          <a:effectLst/>
        </a:effectStyle>
        <a:effectStyle>
          <a:effectLst/>
        </a:effectStyle>
        <a:effectStyle>
          <a:effectLst/>
        </a:effectStyle>
      </a:effectStyleLst>
      <a:bgFillStyleLst>
        <a:solidFill>
          <a:schemeClr val="phClr"/>
        </a:solidFill>
        <a:gradFill>
          <a:gsLst>
            <a:gs pos="0">
              <a:schemeClr val="phClr">
                <a:tint val="40000"/>
              </a:schemeClr>
            </a:gs>
            <a:gs pos="40000">
              <a:schemeClr val="phClr">
                <a:tint val="45000"/>
                <a:shade val="99000"/>
              </a:schemeClr>
            </a:gs>
            <a:gs pos="100000">
              <a:schemeClr val="phClr">
                <a:shade val="20000"/>
              </a:schemeClr>
            </a:gs>
          </a:gsLst>
          <a:path path="circle">
            <a:fillToRect l="50000" t="-80000" r="50000" b="180000"/>
          </a:path>
          <a:tileRect/>
        </a:gradFill>
        <a:gradFill>
          <a:gsLst>
            <a:gs pos="0">
              <a:schemeClr val="phClr">
                <a:tint val="80000"/>
              </a:schemeClr>
            </a:gs>
            <a:gs pos="100000">
              <a:schemeClr val="phClr">
                <a:shade val="30000"/>
              </a:schemeClr>
            </a:gs>
          </a:gsLst>
          <a:path path="circle">
            <a:fillToRect l="50000" t="50000" r="50000" b="50000"/>
          </a:path>
          <a:tileRect/>
        </a:gradFill>
      </a:bgFillStyleLst>
    </a:fmtScheme>
  </a:themeElements>
  <a:objectDefaults/>
  <a:extraClrSchemeLst/>
</a:theme>
</file>

<file path=ppt/theme/theme2.xml><?xml version="1.0" encoding="utf-8"?>
<a:theme xmlns:a="http://schemas.openxmlformats.org/drawingml/2006/main" name="Office Them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a:fillStyleLst>
        <a:solidFill>
          <a:schemeClr val="phClr"/>
        </a:solidFill>
        <a:solidFill>
          <a:schemeClr val="phClr"/>
        </a:solidFill>
        <a:solidFill>
          <a:schemeClr val="phClr"/>
        </a:solidFill>
      </a:fillStyleLst>
      <a:lnStyleLst>
        <a:ln w="6350" cap="flat" cmpd="sng" algn="ctr">
          <a:prstDash val="solid"/>
          <a:miter/>
        </a:ln>
        <a:ln w="6350" cap="flat" cmpd="sng" algn="ctr">
          <a:prstDash val="solid"/>
          <a:miter/>
        </a:ln>
        <a:ln w="6350" cap="flat" cmpd="sng" algn="ctr">
          <a:prstDash val="solid"/>
          <a:miter/>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Blank</Template>
  <TotalTime>2110</TotalTime>
  <Words>1433</Words>
  <Application>Microsoft Office PowerPoint</Application>
  <PresentationFormat>Widescreen</PresentationFormat>
  <Paragraphs>217</Paragraphs>
  <Slides>28</Slides>
  <Notes>2</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28</vt:i4>
      </vt:variant>
    </vt:vector>
  </HeadingPairs>
  <TitlesOfParts>
    <vt:vector size="37" baseType="lpstr">
      <vt:lpstr>Arial</vt:lpstr>
      <vt:lpstr>Calibri</vt:lpstr>
      <vt:lpstr>Cambria</vt:lpstr>
      <vt:lpstr>Cambria Math</vt:lpstr>
      <vt:lpstr>DejaVu Sans</vt:lpstr>
      <vt:lpstr>Symbol</vt:lpstr>
      <vt:lpstr>Times New Roman</vt:lpstr>
      <vt:lpstr>Wingdings</vt:lpstr>
      <vt:lpstr>ESRF-default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ESRF</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
  <dc:creator>DEMESSIEUX Laura</dc:creator>
  <dc:description/>
  <cp:lastModifiedBy>GONZALEZ TORRES Cristina</cp:lastModifiedBy>
  <cp:revision>2030</cp:revision>
  <cp:lastPrinted>2026-09-25T12:26:11Z</cp:lastPrinted>
  <dcterms:created xsi:type="dcterms:W3CDTF">2015-04-08T05:55:09Z</dcterms:created>
  <dcterms:modified xsi:type="dcterms:W3CDTF">2026-10-05T13:57:06Z</dcterms:modified>
  <dc:language>en-US</dc:language>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MClips">
    <vt:i4>1</vt:i4>
  </property>
  <property fmtid="{D5CDD505-2E9C-101B-9397-08002B2CF9AE}" pid="3" name="Notes">
    <vt:i4>5</vt:i4>
  </property>
  <property fmtid="{D5CDD505-2E9C-101B-9397-08002B2CF9AE}" pid="4" name="PresentationFormat">
    <vt:lpwstr>Grand écran</vt:lpwstr>
  </property>
  <property fmtid="{D5CDD505-2E9C-101B-9397-08002B2CF9AE}" pid="5" name="Slides">
    <vt:i4>24</vt:i4>
  </property>
</Properties>
</file>