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image43.svg" ContentType="image/sv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256" r:id="rId2"/>
    <p:sldId id="306" r:id="rId3"/>
    <p:sldId id="259" r:id="rId4"/>
    <p:sldId id="309" r:id="rId5"/>
    <p:sldId id="310" r:id="rId6"/>
    <p:sldId id="298" r:id="rId7"/>
    <p:sldId id="313" r:id="rId8"/>
    <p:sldId id="314" r:id="rId9"/>
    <p:sldId id="311" r:id="rId10"/>
    <p:sldId id="302" r:id="rId11"/>
    <p:sldId id="303" r:id="rId12"/>
    <p:sldId id="316" r:id="rId13"/>
    <p:sldId id="319" r:id="rId14"/>
    <p:sldId id="321" r:id="rId15"/>
    <p:sldId id="326" r:id="rId16"/>
    <p:sldId id="358" r:id="rId17"/>
    <p:sldId id="308" r:id="rId18"/>
    <p:sldId id="307" r:id="rId19"/>
    <p:sldId id="305" r:id="rId20"/>
    <p:sldId id="327" r:id="rId21"/>
    <p:sldId id="330" r:id="rId22"/>
    <p:sldId id="331" r:id="rId23"/>
    <p:sldId id="332" r:id="rId24"/>
    <p:sldId id="333" r:id="rId25"/>
    <p:sldId id="352" r:id="rId26"/>
    <p:sldId id="344" r:id="rId27"/>
    <p:sldId id="345" r:id="rId28"/>
    <p:sldId id="346" r:id="rId29"/>
    <p:sldId id="348" r:id="rId30"/>
    <p:sldId id="354" r:id="rId31"/>
    <p:sldId id="355" r:id="rId32"/>
    <p:sldId id="356" r:id="rId33"/>
    <p:sldId id="357" r:id="rId34"/>
    <p:sldId id="359" r:id="rId35"/>
    <p:sldId id="296" r:id="rId3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F2FB"/>
    <a:srgbClr val="33CC33"/>
    <a:srgbClr val="3CE44C"/>
    <a:srgbClr val="66FFFF"/>
    <a:srgbClr val="002060"/>
    <a:srgbClr val="132577"/>
    <a:srgbClr val="1225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6290" autoAdjust="0"/>
  </p:normalViewPr>
  <p:slideViewPr>
    <p:cSldViewPr snapToGrid="0">
      <p:cViewPr varScale="1">
        <p:scale>
          <a:sx n="48" d="100"/>
          <a:sy n="48" d="100"/>
        </p:scale>
        <p:origin x="53" y="100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chemeClr val="dk1"/>
                </a:solidFill>
                <a:latin typeface="Arial"/>
              </a:rPr>
              <a:t>Click to move the slide</a:t>
            </a: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Click to edit the notes format</a:t>
            </a:r>
          </a:p>
        </p:txBody>
      </p:sp>
      <p:sp>
        <p:nvSpPr>
          <p:cNvPr id="11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&lt;header&gt;</a:t>
            </a:r>
          </a:p>
        </p:txBody>
      </p:sp>
      <p:sp>
        <p:nvSpPr>
          <p:cNvPr id="114" name="PlaceHolder 4"/>
          <p:cNvSpPr>
            <a:spLocks noGrp="1"/>
          </p:cNvSpPr>
          <p:nvPr>
            <p:ph type="dt" idx="4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fr-F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115" name="PlaceHolder 5"/>
          <p:cNvSpPr>
            <a:spLocks noGrp="1"/>
          </p:cNvSpPr>
          <p:nvPr>
            <p:ph type="ftr" idx="4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fr-F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116" name="PlaceHolder 6"/>
          <p:cNvSpPr>
            <a:spLocks noGrp="1"/>
          </p:cNvSpPr>
          <p:nvPr>
            <p:ph type="sldNum" idx="4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fr-F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E68B8AC-1342-4318-B9F2-2AFBCD544461}" type="slidenum"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6"/>
          </p:nvPr>
        </p:nvSpPr>
        <p:spPr/>
        <p:txBody>
          <a:bodyPr/>
          <a:lstStyle/>
          <a:p>
            <a:pPr indent="0" algn="r">
              <a:buNone/>
            </a:pPr>
            <a:fld id="{3E68B8AC-1342-4318-B9F2-2AFBCD544461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</a:rPr>
              <a:t>4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11768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6"/>
          </p:nvPr>
        </p:nvSpPr>
        <p:spPr/>
        <p:txBody>
          <a:bodyPr/>
          <a:lstStyle/>
          <a:p>
            <a:pPr indent="0" algn="r">
              <a:buNone/>
            </a:pPr>
            <a:fld id="{3E68B8AC-1342-4318-B9F2-2AFBCD544461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</a:rPr>
              <a:t>6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05053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6"/>
          </p:nvPr>
        </p:nvSpPr>
        <p:spPr/>
        <p:txBody>
          <a:bodyPr/>
          <a:lstStyle/>
          <a:p>
            <a:pPr indent="0" algn="r">
              <a:buNone/>
            </a:pPr>
            <a:fld id="{3E68B8AC-1342-4318-B9F2-2AFBCD544461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</a:rPr>
              <a:t>7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26178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6"/>
          </p:nvPr>
        </p:nvSpPr>
        <p:spPr/>
        <p:txBody>
          <a:bodyPr/>
          <a:lstStyle/>
          <a:p>
            <a:pPr indent="0" algn="r">
              <a:buNone/>
            </a:pPr>
            <a:fld id="{3E68B8AC-1342-4318-B9F2-2AFBCD544461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</a:rPr>
              <a:t>8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25317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6"/>
          </p:nvPr>
        </p:nvSpPr>
        <p:spPr/>
        <p:txBody>
          <a:bodyPr/>
          <a:lstStyle/>
          <a:p>
            <a:pPr indent="0" algn="r">
              <a:buNone/>
            </a:pPr>
            <a:fld id="{3E68B8AC-1342-4318-B9F2-2AFBCD544461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</a:rPr>
              <a:t>9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32001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6"/>
          </p:nvPr>
        </p:nvSpPr>
        <p:spPr/>
        <p:txBody>
          <a:bodyPr/>
          <a:lstStyle/>
          <a:p>
            <a:pPr indent="0" algn="r">
              <a:buNone/>
            </a:pPr>
            <a:fld id="{3E68B8AC-1342-4318-B9F2-2AFBCD544461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</a:rPr>
              <a:t>17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812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6"/>
          </p:nvPr>
        </p:nvSpPr>
        <p:spPr/>
        <p:txBody>
          <a:bodyPr/>
          <a:lstStyle/>
          <a:p>
            <a:pPr indent="0" algn="r">
              <a:buNone/>
            </a:pPr>
            <a:fld id="{3E68B8AC-1342-4318-B9F2-2AFBCD544461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</a:rPr>
              <a:t>22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526665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6"/>
          </p:nvPr>
        </p:nvSpPr>
        <p:spPr/>
        <p:txBody>
          <a:bodyPr/>
          <a:lstStyle/>
          <a:p>
            <a:pPr indent="0" algn="r">
              <a:buNone/>
            </a:pPr>
            <a:fld id="{3E68B8AC-1342-4318-B9F2-2AFBCD544461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</a:rPr>
              <a:t>23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049476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6"/>
          </p:nvPr>
        </p:nvSpPr>
        <p:spPr/>
        <p:txBody>
          <a:bodyPr/>
          <a:lstStyle/>
          <a:p>
            <a:pPr indent="0" algn="r">
              <a:buNone/>
            </a:pPr>
            <a:fld id="{3E68B8AC-1342-4318-B9F2-2AFBCD544461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</a:rPr>
              <a:t>24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943306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6"/>
          </p:nvPr>
        </p:nvSpPr>
        <p:spPr/>
        <p:txBody>
          <a:bodyPr/>
          <a:lstStyle/>
          <a:p>
            <a:pPr indent="0" algn="r">
              <a:buNone/>
            </a:pPr>
            <a:fld id="{3E68B8AC-1342-4318-B9F2-2AFBCD544461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</a:rPr>
              <a:t>26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363370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6"/>
          </p:nvPr>
        </p:nvSpPr>
        <p:spPr/>
        <p:txBody>
          <a:bodyPr/>
          <a:lstStyle/>
          <a:p>
            <a:pPr indent="0" algn="r">
              <a:buNone/>
            </a:pPr>
            <a:fld id="{3E68B8AC-1342-4318-B9F2-2AFBCD544461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</a:rPr>
              <a:t>27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080720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6"/>
          </p:nvPr>
        </p:nvSpPr>
        <p:spPr/>
        <p:txBody>
          <a:bodyPr/>
          <a:lstStyle/>
          <a:p>
            <a:pPr indent="0" algn="r">
              <a:buNone/>
            </a:pPr>
            <a:fld id="{3E68B8AC-1342-4318-B9F2-2AFBCD544461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</a:rPr>
              <a:t>32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150966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6"/>
          </p:nvPr>
        </p:nvSpPr>
        <p:spPr/>
        <p:txBody>
          <a:bodyPr/>
          <a:lstStyle/>
          <a:p>
            <a:pPr indent="0" algn="r">
              <a:buNone/>
            </a:pPr>
            <a:fld id="{3E68B8AC-1342-4318-B9F2-2AFBCD544461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</a:rPr>
              <a:t>33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131139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46"/>
          </p:nvPr>
        </p:nvSpPr>
        <p:spPr/>
        <p:txBody>
          <a:bodyPr/>
          <a:lstStyle/>
          <a:p>
            <a:pPr indent="0" algn="r">
              <a:buNone/>
            </a:pPr>
            <a:fld id="{3E68B8AC-1342-4318-B9F2-2AFBCD544461}" type="slidenum">
              <a:rPr lang="fr-FR" sz="1400" b="0" strike="noStrike" spc="-1" smtClean="0">
                <a:solidFill>
                  <a:srgbClr val="000000"/>
                </a:solidFill>
                <a:latin typeface="Times New Roman"/>
              </a:rPr>
              <a:t>34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024969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83300" cy="3421063"/>
          </a:xfrm>
          <a:prstGeom prst="rect">
            <a:avLst/>
          </a:prstGeom>
          <a:ln w="0">
            <a:noFill/>
          </a:ln>
        </p:spPr>
      </p:sp>
      <p:sp>
        <p:nvSpPr>
          <p:cNvPr id="124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76320" cy="4104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6" name="PlaceHolder 3"/>
          <p:cNvSpPr>
            <a:spLocks noGrp="1"/>
          </p:cNvSpPr>
          <p:nvPr>
            <p:ph type="sldNum" idx="145"/>
          </p:nvPr>
        </p:nvSpPr>
        <p:spPr>
          <a:xfrm>
            <a:off x="3884760" y="8685360"/>
            <a:ext cx="2961720" cy="447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200" b="0" strike="noStrike" spc="-1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16B9164-DDA2-4B29-9BAF-3E4746E0ED3E}" type="slidenum">
              <a:rPr lang="fr-FR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35</a:t>
            </a:fld>
            <a:endParaRPr lang="fr-FR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rPr lang="fr-FR"/>
              <a:t>Name Event | Date | Speaker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97D853E-C7DB-4ABE-9885-4231CF76B4A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blue lines&#10;&#10;Description automatically generated with medium confidence">
            <a:extLst>
              <a:ext uri="{FF2B5EF4-FFF2-40B4-BE49-F238E27FC236}">
                <a16:creationId xmlns:a16="http://schemas.microsoft.com/office/drawing/2014/main" id="{4B3D7D6C-EFE0-C581-DE39-E1907FD4BE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163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rPr lang="fr-FR"/>
              <a:t>Name Event | Date | Speaker</a:t>
            </a:r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2EF62DB7-6490-4AF3-946E-F5BA0CBE0667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2763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/>
        </p:nvSpPr>
        <p:spPr>
          <a:xfrm>
            <a:off x="240120" y="126000"/>
            <a:ext cx="656640" cy="491040"/>
          </a:xfrm>
          <a:prstGeom prst="rect">
            <a:avLst/>
          </a:prstGeom>
          <a:solidFill>
            <a:srgbClr val="1325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strike="noStrike" spc="-1">
              <a:solidFill>
                <a:schemeClr val="lt1"/>
              </a:solidFill>
              <a:latin typeface="Arial"/>
            </a:endParaRPr>
          </a:p>
        </p:txBody>
      </p:sp>
      <p:pic>
        <p:nvPicPr>
          <p:cNvPr id="8" name="Graphic 6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10364760" y="6324480"/>
            <a:ext cx="1581480" cy="36576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/>
          <p:nvPr/>
        </p:nvSpPr>
        <p:spPr>
          <a:xfrm>
            <a:off x="969480" y="126000"/>
            <a:ext cx="10980000" cy="49428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0" rIns="7200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fr-FR" sz="16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fr-FR" sz="800" b="1" strike="noStrike" spc="-1">
                <a:solidFill>
                  <a:schemeClr val="dk2"/>
                </a:solidFill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800" b="1" strike="noStrike" spc="-1">
                <a:solidFill>
                  <a:schemeClr val="dk2"/>
                </a:solidFill>
                <a:latin typeface="Arial"/>
              </a:rPr>
              <a:t>Name Event | Date | Speaker</a:t>
            </a:r>
            <a:endParaRPr lang="fr-FR" sz="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ldNum" idx="2"/>
          </p:nvPr>
        </p:nvSpPr>
        <p:spPr>
          <a:xfrm>
            <a:off x="239400" y="6483600"/>
            <a:ext cx="545760" cy="206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fr-FR" sz="800" b="1" strike="noStrike" spc="-1">
                <a:solidFill>
                  <a:schemeClr val="dk2"/>
                </a:solidFill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fld id="{B8CBEDB3-402B-45C3-B24C-AE5B1579F3F7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‹#›</a:t>
            </a:fld>
            <a:endParaRPr lang="fr-FR" sz="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fr-FR" sz="18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6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0" strike="noStrike" spc="-1">
                <a:solidFill>
                  <a:schemeClr val="dk1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chemeClr val="dk1"/>
                </a:solidFill>
                <a:latin typeface="Arial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chemeClr val="dk1"/>
                </a:solidFill>
                <a:latin typeface="Arial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chemeClr val="dk1"/>
                </a:solidFill>
                <a:latin typeface="Arial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chemeClr val="dk1"/>
                </a:solidFill>
                <a:latin typeface="Arial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chemeClr val="dk1"/>
                </a:solidFill>
                <a:latin typeface="Arial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chemeClr val="dk1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7" r:id="rId2"/>
    <p:sldLayoutId id="2147483688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em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emf"/><Relationship Id="rId5" Type="http://schemas.openxmlformats.org/officeDocument/2006/relationships/image" Target="../media/image49.emf"/><Relationship Id="rId4" Type="http://schemas.openxmlformats.org/officeDocument/2006/relationships/image" Target="../media/image48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Rectangle 5"/>
          <p:cNvSpPr/>
          <p:nvPr/>
        </p:nvSpPr>
        <p:spPr>
          <a:xfrm>
            <a:off x="-10080" y="-315360"/>
            <a:ext cx="12183840" cy="5536440"/>
          </a:xfrm>
          <a:prstGeom prst="rect">
            <a:avLst/>
          </a:prstGeom>
          <a:solidFill>
            <a:schemeClr val="accent1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fr-FR" sz="1800" b="0" strike="noStrike" spc="-1">
              <a:solidFill>
                <a:schemeClr val="lt1"/>
              </a:solidFill>
              <a:latin typeface="Arial"/>
              <a:ea typeface="DejaVu Sans"/>
            </a:endParaRPr>
          </a:p>
        </p:txBody>
      </p:sp>
      <p:sp>
        <p:nvSpPr>
          <p:cNvPr id="211" name="TextBox 16"/>
          <p:cNvSpPr/>
          <p:nvPr/>
        </p:nvSpPr>
        <p:spPr>
          <a:xfrm>
            <a:off x="6094080" y="4212561"/>
            <a:ext cx="4092120" cy="27699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spAutoFit/>
          </a:bodyPr>
          <a:lstStyle/>
          <a:p>
            <a:pPr defTabSz="609480">
              <a:lnSpc>
                <a:spcPct val="100000"/>
              </a:lnSpc>
            </a:pPr>
            <a:r>
              <a:rPr lang="en-GB" sz="18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Guillaume </a:t>
            </a:r>
            <a:r>
              <a:rPr lang="en-GB" sz="1800" b="0" strike="noStrike" spc="-1" dirty="0" err="1">
                <a:solidFill>
                  <a:srgbClr val="FFFFFF"/>
                </a:solidFill>
                <a:latin typeface="Calibri"/>
                <a:ea typeface="DejaVu Sans"/>
              </a:rPr>
              <a:t>Chamblas</a:t>
            </a: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TextBox 17"/>
          <p:cNvSpPr/>
          <p:nvPr/>
        </p:nvSpPr>
        <p:spPr>
          <a:xfrm>
            <a:off x="6094080" y="4563360"/>
            <a:ext cx="5177170" cy="56675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defTabSz="609480">
              <a:lnSpc>
                <a:spcPct val="100000"/>
              </a:lnSpc>
            </a:pPr>
            <a:r>
              <a:rPr lang="fr-FR" sz="1800" b="0" strike="noStrike" spc="-1" dirty="0">
                <a:solidFill>
                  <a:schemeClr val="lt1"/>
                </a:solidFill>
                <a:latin typeface="Calibri"/>
                <a:ea typeface="DejaVu Sans"/>
              </a:rPr>
              <a:t>IWAA 2026 – </a:t>
            </a:r>
            <a:r>
              <a:rPr lang="fr-FR" spc="-1" dirty="0">
                <a:solidFill>
                  <a:schemeClr val="lt1"/>
                </a:solidFill>
                <a:latin typeface="Calibri"/>
              </a:rPr>
              <a:t>KEK, </a:t>
            </a:r>
            <a:r>
              <a:rPr lang="fr-FR" spc="-1" dirty="0" err="1">
                <a:solidFill>
                  <a:schemeClr val="lt1"/>
                </a:solidFill>
                <a:latin typeface="Calibri"/>
              </a:rPr>
              <a:t>Tsukuba</a:t>
            </a:r>
            <a:r>
              <a:rPr lang="fr-FR" spc="-1" dirty="0">
                <a:solidFill>
                  <a:schemeClr val="lt1"/>
                </a:solidFill>
                <a:latin typeface="Calibri"/>
              </a:rPr>
              <a:t>, Japan</a:t>
            </a:r>
          </a:p>
          <a:p>
            <a:pPr defTabSz="609480">
              <a:lnSpc>
                <a:spcPct val="150000"/>
              </a:lnSpc>
            </a:pPr>
            <a:r>
              <a:rPr lang="fr-FR" sz="1400" spc="-1" dirty="0" err="1">
                <a:solidFill>
                  <a:schemeClr val="lt1"/>
                </a:solidFill>
                <a:latin typeface="Calibri"/>
              </a:rPr>
              <a:t>Wednesday</a:t>
            </a:r>
            <a:r>
              <a:rPr lang="fr-FR" sz="1400" spc="-1" dirty="0">
                <a:solidFill>
                  <a:schemeClr val="lt1"/>
                </a:solidFill>
                <a:latin typeface="Calibri"/>
              </a:rPr>
              <a:t>, </a:t>
            </a:r>
            <a:r>
              <a:rPr lang="fr-FR" sz="1400" spc="-1" dirty="0" err="1">
                <a:solidFill>
                  <a:schemeClr val="lt1"/>
                </a:solidFill>
                <a:latin typeface="Calibri"/>
              </a:rPr>
              <a:t>October</a:t>
            </a:r>
            <a:r>
              <a:rPr lang="fr-FR" sz="1400" spc="-1" dirty="0">
                <a:solidFill>
                  <a:schemeClr val="lt1"/>
                </a:solidFill>
                <a:latin typeface="Calibri"/>
              </a:rPr>
              <a:t> 7, 2026</a:t>
            </a:r>
          </a:p>
        </p:txBody>
      </p:sp>
      <p:sp>
        <p:nvSpPr>
          <p:cNvPr id="213" name="Rectangle 12"/>
          <p:cNvSpPr/>
          <p:nvPr/>
        </p:nvSpPr>
        <p:spPr>
          <a:xfrm>
            <a:off x="6112080" y="3697200"/>
            <a:ext cx="3401280" cy="135720"/>
          </a:xfrm>
          <a:prstGeom prst="rect">
            <a:avLst/>
          </a:prstGeom>
          <a:solidFill>
            <a:schemeClr val="accent2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870" b="0" strike="noStrike" spc="-1">
              <a:solidFill>
                <a:schemeClr val="dk1"/>
              </a:solidFill>
              <a:latin typeface="Arial"/>
              <a:ea typeface="DejaVu Sans"/>
            </a:endParaRPr>
          </a:p>
        </p:txBody>
      </p:sp>
      <p:sp>
        <p:nvSpPr>
          <p:cNvPr id="214" name="TextBox 34"/>
          <p:cNvSpPr/>
          <p:nvPr/>
        </p:nvSpPr>
        <p:spPr>
          <a:xfrm>
            <a:off x="6094080" y="1080720"/>
            <a:ext cx="6079680" cy="244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609480">
              <a:lnSpc>
                <a:spcPct val="100000"/>
              </a:lnSpc>
            </a:pPr>
            <a:endParaRPr lang="fr-FR" sz="3600" b="0" strike="noStrike" spc="-1" dirty="0">
              <a:solidFill>
                <a:srgbClr val="000000"/>
              </a:solidFill>
              <a:latin typeface="Arial"/>
            </a:endParaRPr>
          </a:p>
          <a:p>
            <a:pPr defTabSz="609480">
              <a:lnSpc>
                <a:spcPct val="100000"/>
              </a:lnSpc>
            </a:pPr>
            <a:r>
              <a:rPr lang="fr-FR" sz="2800" i="1" spc="-1" dirty="0">
                <a:solidFill>
                  <a:schemeClr val="lt1"/>
                </a:solidFill>
                <a:latin typeface="Calibri"/>
              </a:rPr>
              <a:t>Survey &amp; </a:t>
            </a:r>
            <a:r>
              <a:rPr lang="fr-FR" sz="2800" i="1" spc="-1" dirty="0" err="1">
                <a:solidFill>
                  <a:schemeClr val="lt1"/>
                </a:solidFill>
                <a:latin typeface="Calibri"/>
              </a:rPr>
              <a:t>Alignment</a:t>
            </a:r>
            <a:r>
              <a:rPr lang="fr-FR" sz="2800" i="1" spc="-1" dirty="0">
                <a:solidFill>
                  <a:schemeClr val="lt1"/>
                </a:solidFill>
                <a:latin typeface="Calibri"/>
              </a:rPr>
              <a:t> Group </a:t>
            </a:r>
            <a:r>
              <a:rPr lang="fr-FR" sz="2800" spc="-1" dirty="0">
                <a:solidFill>
                  <a:schemeClr val="lt1"/>
                </a:solidFill>
                <a:latin typeface="Calibri"/>
              </a:rPr>
              <a:t>software :</a:t>
            </a:r>
          </a:p>
          <a:p>
            <a:pPr defTabSz="609480">
              <a:lnSpc>
                <a:spcPct val="100000"/>
              </a:lnSpc>
            </a:pPr>
            <a:r>
              <a:rPr lang="fr-FR" sz="2800" b="0" strike="noStrike" spc="-1" dirty="0" err="1">
                <a:solidFill>
                  <a:schemeClr val="lt1"/>
                </a:solidFill>
                <a:latin typeface="Calibri"/>
              </a:rPr>
              <a:t>current</a:t>
            </a:r>
            <a:r>
              <a:rPr lang="fr-FR" sz="2800" b="0" strike="noStrike" spc="-1" dirty="0">
                <a:solidFill>
                  <a:schemeClr val="lt1"/>
                </a:solidFill>
                <a:latin typeface="Calibri"/>
              </a:rPr>
              <a:t> </a:t>
            </a:r>
            <a:r>
              <a:rPr lang="fr-FR" sz="2800" b="0" strike="noStrike" spc="-1" dirty="0" err="1">
                <a:solidFill>
                  <a:schemeClr val="lt1"/>
                </a:solidFill>
                <a:latin typeface="Calibri"/>
              </a:rPr>
              <a:t>developments</a:t>
            </a:r>
            <a:r>
              <a:rPr lang="fr-FR" sz="2800" b="0" strike="noStrike" spc="-1" dirty="0">
                <a:solidFill>
                  <a:schemeClr val="lt1"/>
                </a:solidFill>
                <a:latin typeface="Calibri"/>
              </a:rPr>
              <a:t> and perspectives</a:t>
            </a:r>
            <a:endParaRPr lang="fr-FR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5" name="Graphic 7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8544240" y="284400"/>
            <a:ext cx="631800" cy="790200"/>
          </a:xfrm>
          <a:prstGeom prst="rect">
            <a:avLst/>
          </a:prstGeom>
          <a:ln w="0">
            <a:noFill/>
          </a:ln>
        </p:spPr>
      </p:pic>
      <p:sp>
        <p:nvSpPr>
          <p:cNvPr id="216" name="PlaceHolder 1"/>
          <p:cNvSpPr>
            <a:spLocks noGrp="1"/>
          </p:cNvSpPr>
          <p:nvPr>
            <p:ph type="ftr" idx="63"/>
          </p:nvPr>
        </p:nvSpPr>
        <p:spPr>
          <a:xfrm>
            <a:off x="959400" y="6483240"/>
            <a:ext cx="8148240" cy="200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800" b="1" strike="noStrike" spc="-1">
                <a:solidFill>
                  <a:schemeClr val="dk2"/>
                </a:solidFill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fr-FR" sz="8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8" name="Picture 30"/>
          <p:cNvSpPr/>
          <p:nvPr/>
        </p:nvSpPr>
        <p:spPr>
          <a:xfrm>
            <a:off x="512280" y="332640"/>
            <a:ext cx="4791600" cy="6025680"/>
          </a:xfrm>
          <a:custGeom>
            <a:avLst/>
            <a:gdLst>
              <a:gd name="textAreaLeft" fmla="*/ 0 w 4791600"/>
              <a:gd name="textAreaRight" fmla="*/ 4799880 w 4791600"/>
              <a:gd name="textAreaTop" fmla="*/ 0 h 6025680"/>
              <a:gd name="textAreaBottom" fmla="*/ 6033960 h 6025680"/>
            </a:gdLst>
            <a:ahLst/>
            <a:cxnLst/>
            <a:rect l="textAreaLeft" t="textAreaTop" r="textAreaRight" b="textAreaBottom"/>
            <a:pathLst>
              <a:path w="3600000" h="4525543">
                <a:moveTo>
                  <a:pt x="0" y="0"/>
                </a:moveTo>
                <a:lnTo>
                  <a:pt x="3600000" y="0"/>
                </a:lnTo>
                <a:lnTo>
                  <a:pt x="3600000" y="4525543"/>
                </a:lnTo>
                <a:lnTo>
                  <a:pt x="0" y="4525543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PlaceHolder 1"/>
          <p:cNvSpPr>
            <a:spLocks noGrp="1"/>
          </p:cNvSpPr>
          <p:nvPr>
            <p:ph type="sldNum" idx="84"/>
          </p:nvPr>
        </p:nvSpPr>
        <p:spPr>
          <a:xfrm>
            <a:off x="239400" y="6483240"/>
            <a:ext cx="528120" cy="18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800" b="1" strike="noStrike" spc="-1">
                <a:solidFill>
                  <a:srgbClr val="132577"/>
                </a:solidFill>
                <a:latin typeface="Arial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800" b="1" strike="noStrike" spc="-1">
                <a:solidFill>
                  <a:srgbClr val="132577"/>
                </a:solidFill>
                <a:latin typeface="Arial"/>
                <a:ea typeface="DejaVu Sans"/>
              </a:rPr>
              <a:t>Page </a:t>
            </a:r>
            <a:fld id="{DD99A910-3744-469F-B946-F219A9B1C3A8}" type="slidenum">
              <a:rPr lang="fr-FR" sz="800" b="1" strike="noStrike" spc="-1">
                <a:solidFill>
                  <a:srgbClr val="132577"/>
                </a:solidFill>
                <a:latin typeface="Arial"/>
                <a:ea typeface="DejaVu Sans"/>
              </a:rPr>
              <a:t>2</a:t>
            </a:fld>
            <a:endParaRPr lang="fr-FR" sz="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3" name="PlaceHolder 2"/>
          <p:cNvSpPr>
            <a:spLocks noGrp="1"/>
          </p:cNvSpPr>
          <p:nvPr>
            <p:ph type="ftr" idx="85"/>
          </p:nvPr>
        </p:nvSpPr>
        <p:spPr>
          <a:xfrm>
            <a:off x="959400" y="6482880"/>
            <a:ext cx="8136360" cy="18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fr-FR" sz="800" b="1" strike="noStrike" spc="-1">
                <a:solidFill>
                  <a:srgbClr val="132577"/>
                </a:solidFill>
                <a:latin typeface="Arial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800" b="1" strike="noStrike" spc="-1">
                <a:solidFill>
                  <a:srgbClr val="132577"/>
                </a:solidFill>
                <a:latin typeface="Arial"/>
                <a:ea typeface="DejaVu Sans"/>
              </a:rPr>
              <a:t>Name Event | Date | Speaker</a:t>
            </a:r>
            <a:endParaRPr lang="fr-FR" sz="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5" name="Rectangle 127"/>
          <p:cNvSpPr/>
          <p:nvPr/>
        </p:nvSpPr>
        <p:spPr>
          <a:xfrm>
            <a:off x="13980" y="-6660"/>
            <a:ext cx="12164040" cy="6871320"/>
          </a:xfrm>
          <a:prstGeom prst="rect">
            <a:avLst/>
          </a:prstGeom>
          <a:solidFill>
            <a:schemeClr val="accent1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FFFFFF"/>
              </a:solidFill>
              <a:latin typeface="Arial"/>
              <a:ea typeface="DejaVu Sans"/>
            </a:endParaRPr>
          </a:p>
        </p:txBody>
      </p:sp>
      <p:pic>
        <p:nvPicPr>
          <p:cNvPr id="597" name="Picture 36" descr="ESRF-LogoBaseline-WHITE.eps"/>
          <p:cNvPicPr/>
          <p:nvPr/>
        </p:nvPicPr>
        <p:blipFill>
          <a:blip r:embed="rId2"/>
          <a:stretch/>
        </p:blipFill>
        <p:spPr>
          <a:xfrm>
            <a:off x="11557080" y="6095520"/>
            <a:ext cx="453240" cy="572760"/>
          </a:xfrm>
          <a:prstGeom prst="rect">
            <a:avLst/>
          </a:prstGeom>
          <a:ln w="0">
            <a:noFill/>
          </a:ln>
        </p:spPr>
      </p:pic>
      <p:sp>
        <p:nvSpPr>
          <p:cNvPr id="601" name="Line 6"/>
          <p:cNvSpPr/>
          <p:nvPr/>
        </p:nvSpPr>
        <p:spPr>
          <a:xfrm>
            <a:off x="9227160" y="4635360"/>
            <a:ext cx="360" cy="769320"/>
          </a:xfrm>
          <a:prstGeom prst="line">
            <a:avLst/>
          </a:prstGeom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2760" tIns="42480" rIns="32760" bIns="42480" anchor="ctr">
            <a:no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602" name="Rectangle 37"/>
          <p:cNvSpPr/>
          <p:nvPr/>
        </p:nvSpPr>
        <p:spPr>
          <a:xfrm>
            <a:off x="111008" y="3044340"/>
            <a:ext cx="11969985" cy="769321"/>
          </a:xfrm>
          <a:prstGeom prst="rect">
            <a:avLst/>
          </a:prstGeom>
          <a:noFill/>
          <a:ln w="648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FFFFFF"/>
              </a:buClr>
            </a:pPr>
            <a:r>
              <a:rPr lang="en-US" sz="4800" b="1" strike="noStrike" spc="-1" dirty="0">
                <a:solidFill>
                  <a:srgbClr val="FFFFFF"/>
                </a:solidFill>
                <a:latin typeface="Arial"/>
                <a:ea typeface="DejaVu Sans"/>
              </a:rPr>
              <a:t>SURVEY</a:t>
            </a:r>
            <a:endParaRPr lang="fr-FR" sz="4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69963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9BA0A5-87F2-C328-F7B0-64C257D9D680}"/>
              </a:ext>
            </a:extLst>
          </p:cNvPr>
          <p:cNvSpPr/>
          <p:nvPr/>
        </p:nvSpPr>
        <p:spPr>
          <a:xfrm>
            <a:off x="9486900" y="5974915"/>
            <a:ext cx="2705100" cy="8690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3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ESRF NETWORK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SURVEY</a:t>
            </a: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E67FC4-FA01-03DB-4BF2-332BA0EF50BF}"/>
              </a:ext>
            </a:extLst>
          </p:cNvPr>
          <p:cNvSpPr txBox="1"/>
          <p:nvPr/>
        </p:nvSpPr>
        <p:spPr>
          <a:xfrm>
            <a:off x="396000" y="1454150"/>
            <a:ext cx="11522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>
                <a:solidFill>
                  <a:srgbClr val="132577"/>
                </a:solidFill>
              </a:rPr>
              <a:t>* primary network</a:t>
            </a:r>
            <a:endParaRPr lang="fr-FR" sz="1400" b="1" u="sng" dirty="0">
              <a:solidFill>
                <a:srgbClr val="132577"/>
              </a:solidFill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4B0DCD1F-1ACD-F080-4A49-3B1657BE2F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0" y="1980000"/>
            <a:ext cx="6328684" cy="43934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072183-240E-01BD-8B84-E748D85194F9}"/>
              </a:ext>
            </a:extLst>
          </p:cNvPr>
          <p:cNvSpPr txBox="1"/>
          <p:nvPr/>
        </p:nvSpPr>
        <p:spPr>
          <a:xfrm>
            <a:off x="7054850" y="1917700"/>
            <a:ext cx="48641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i="1" dirty="0">
                <a:solidFill>
                  <a:srgbClr val="132577"/>
                </a:solidFill>
              </a:rPr>
              <a:t>Survey &amp; Alignment Group </a:t>
            </a:r>
            <a:r>
              <a:rPr lang="en-US" sz="1600" dirty="0">
                <a:solidFill>
                  <a:srgbClr val="132577"/>
                </a:solidFill>
              </a:rPr>
              <a:t>has a </a:t>
            </a:r>
            <a:r>
              <a:rPr lang="en-US" sz="1600" b="1" dirty="0">
                <a:solidFill>
                  <a:srgbClr val="132577"/>
                </a:solidFill>
              </a:rPr>
              <a:t>primary network </a:t>
            </a:r>
            <a:r>
              <a:rPr lang="en-US" sz="1600" dirty="0">
                <a:solidFill>
                  <a:srgbClr val="132577"/>
                </a:solidFill>
              </a:rPr>
              <a:t>of reference points for the alignment tasks.</a:t>
            </a:r>
          </a:p>
          <a:p>
            <a:pPr algn="just"/>
            <a:endParaRPr lang="en-US" sz="1600" dirty="0">
              <a:solidFill>
                <a:srgbClr val="132577"/>
              </a:solidFill>
            </a:endParaRPr>
          </a:p>
          <a:p>
            <a:pPr algn="just"/>
            <a:endParaRPr lang="en-US" sz="1600" dirty="0">
              <a:solidFill>
                <a:srgbClr val="132577"/>
              </a:solidFill>
            </a:endParaRPr>
          </a:p>
          <a:p>
            <a:pPr algn="just"/>
            <a:r>
              <a:rPr lang="fr-FR" sz="1600" dirty="0" err="1">
                <a:solidFill>
                  <a:srgbClr val="132577"/>
                </a:solidFill>
              </a:rPr>
              <a:t>These</a:t>
            </a:r>
            <a:r>
              <a:rPr lang="fr-FR" sz="1600" dirty="0">
                <a:solidFill>
                  <a:srgbClr val="132577"/>
                </a:solidFill>
              </a:rPr>
              <a:t> points are of </a:t>
            </a:r>
            <a:r>
              <a:rPr lang="fr-FR" sz="1600" dirty="0" err="1">
                <a:solidFill>
                  <a:srgbClr val="132577"/>
                </a:solidFill>
              </a:rPr>
              <a:t>different</a:t>
            </a:r>
            <a:r>
              <a:rPr lang="fr-FR" sz="1600" dirty="0">
                <a:solidFill>
                  <a:srgbClr val="132577"/>
                </a:solidFill>
              </a:rPr>
              <a:t> types:</a:t>
            </a:r>
          </a:p>
          <a:p>
            <a:pPr algn="just"/>
            <a:endParaRPr lang="fr-FR" sz="1600" dirty="0">
              <a:solidFill>
                <a:srgbClr val="132577"/>
              </a:solidFill>
            </a:endParaRPr>
          </a:p>
          <a:p>
            <a:pPr algn="just"/>
            <a:r>
              <a:rPr lang="fr-FR" sz="1600" dirty="0">
                <a:solidFill>
                  <a:srgbClr val="132577"/>
                </a:solidFill>
              </a:rPr>
              <a:t>For the </a:t>
            </a:r>
            <a:r>
              <a:rPr lang="fr-FR" sz="1600" b="1" dirty="0" err="1">
                <a:solidFill>
                  <a:srgbClr val="132577"/>
                </a:solidFill>
              </a:rPr>
              <a:t>outside</a:t>
            </a:r>
            <a:r>
              <a:rPr lang="fr-FR" sz="1600" b="1" dirty="0">
                <a:solidFill>
                  <a:srgbClr val="132577"/>
                </a:solidFill>
              </a:rPr>
              <a:t>         </a:t>
            </a:r>
            <a:r>
              <a:rPr lang="fr-FR" sz="1600" dirty="0">
                <a:solidFill>
                  <a:srgbClr val="132577"/>
                </a:solidFill>
              </a:rPr>
              <a:t>:</a:t>
            </a:r>
          </a:p>
          <a:p>
            <a:pPr algn="just"/>
            <a:endParaRPr lang="fr-FR" sz="400" dirty="0">
              <a:solidFill>
                <a:srgbClr val="132577"/>
              </a:solidFill>
            </a:endParaRPr>
          </a:p>
          <a:p>
            <a:pPr marL="742950" lvl="1" indent="-285750" algn="just">
              <a:buFontTx/>
              <a:buChar char="-"/>
            </a:pPr>
            <a:r>
              <a:rPr lang="fr-FR" sz="1600" dirty="0" err="1">
                <a:solidFill>
                  <a:srgbClr val="132577"/>
                </a:solidFill>
              </a:rPr>
              <a:t>Concrete</a:t>
            </a:r>
            <a:r>
              <a:rPr lang="fr-FR" sz="1600" dirty="0">
                <a:solidFill>
                  <a:srgbClr val="132577"/>
                </a:solidFill>
              </a:rPr>
              <a:t> </a:t>
            </a:r>
            <a:r>
              <a:rPr lang="fr-FR" sz="1600" dirty="0" err="1">
                <a:solidFill>
                  <a:srgbClr val="132577"/>
                </a:solidFill>
              </a:rPr>
              <a:t>pillars</a:t>
            </a:r>
            <a:endParaRPr lang="fr-FR" sz="1600" dirty="0">
              <a:solidFill>
                <a:srgbClr val="132577"/>
              </a:solidFill>
            </a:endParaRPr>
          </a:p>
          <a:p>
            <a:pPr lvl="1" algn="just"/>
            <a:endParaRPr lang="fr-FR" sz="1600" dirty="0">
              <a:solidFill>
                <a:srgbClr val="132577"/>
              </a:solidFill>
            </a:endParaRPr>
          </a:p>
          <a:p>
            <a:pPr algn="just"/>
            <a:r>
              <a:rPr lang="fr-FR" sz="1600" dirty="0">
                <a:solidFill>
                  <a:srgbClr val="132577"/>
                </a:solidFill>
              </a:rPr>
              <a:t>For </a:t>
            </a:r>
            <a:r>
              <a:rPr lang="fr-FR" sz="1600" b="1" dirty="0" err="1">
                <a:solidFill>
                  <a:srgbClr val="132577"/>
                </a:solidFill>
              </a:rPr>
              <a:t>inside</a:t>
            </a:r>
            <a:r>
              <a:rPr lang="fr-FR" sz="1600" b="1" dirty="0">
                <a:solidFill>
                  <a:srgbClr val="132577"/>
                </a:solidFill>
              </a:rPr>
              <a:t> </a:t>
            </a:r>
            <a:r>
              <a:rPr lang="fr-FR" sz="1600" b="1" dirty="0" err="1">
                <a:solidFill>
                  <a:srgbClr val="132577"/>
                </a:solidFill>
              </a:rPr>
              <a:t>facilities</a:t>
            </a:r>
            <a:r>
              <a:rPr lang="fr-FR" sz="1600" b="1" dirty="0">
                <a:solidFill>
                  <a:srgbClr val="132577"/>
                </a:solidFill>
              </a:rPr>
              <a:t>        </a:t>
            </a:r>
            <a:r>
              <a:rPr lang="fr-FR" sz="1600" dirty="0">
                <a:solidFill>
                  <a:srgbClr val="132577"/>
                </a:solidFill>
              </a:rPr>
              <a:t>:</a:t>
            </a:r>
          </a:p>
          <a:p>
            <a:pPr algn="just"/>
            <a:endParaRPr lang="fr-FR" sz="400" dirty="0">
              <a:solidFill>
                <a:srgbClr val="132577"/>
              </a:solidFill>
            </a:endParaRPr>
          </a:p>
          <a:p>
            <a:pPr marL="742950" lvl="1" indent="-285750" algn="just">
              <a:buFontTx/>
              <a:buChar char="-"/>
            </a:pPr>
            <a:r>
              <a:rPr lang="fr-FR" sz="1600" dirty="0" err="1">
                <a:solidFill>
                  <a:srgbClr val="132577"/>
                </a:solidFill>
              </a:rPr>
              <a:t>Glued</a:t>
            </a:r>
            <a:r>
              <a:rPr lang="fr-FR" sz="1600" dirty="0">
                <a:solidFill>
                  <a:srgbClr val="132577"/>
                </a:solidFill>
              </a:rPr>
              <a:t> points</a:t>
            </a:r>
          </a:p>
          <a:p>
            <a:pPr marL="742950" lvl="1" indent="-285750" algn="just">
              <a:buFontTx/>
              <a:buChar char="-"/>
            </a:pPr>
            <a:r>
              <a:rPr lang="fr-FR" sz="1600" dirty="0">
                <a:solidFill>
                  <a:srgbClr val="132577"/>
                </a:solidFill>
              </a:rPr>
              <a:t>Survey monuments</a:t>
            </a:r>
          </a:p>
          <a:p>
            <a:pPr marL="742950" lvl="1" indent="-285750" algn="just">
              <a:buFontTx/>
              <a:buChar char="-"/>
            </a:pPr>
            <a:r>
              <a:rPr lang="fr-FR" sz="1600" dirty="0" err="1">
                <a:solidFill>
                  <a:srgbClr val="132577"/>
                </a:solidFill>
              </a:rPr>
              <a:t>Tripod</a:t>
            </a:r>
            <a:endParaRPr lang="fr-FR" sz="1600" dirty="0">
              <a:solidFill>
                <a:srgbClr val="132577"/>
              </a:solidFill>
            </a:endParaRPr>
          </a:p>
          <a:p>
            <a:pPr marL="742950" lvl="1" indent="-285750" algn="just">
              <a:buFontTx/>
              <a:buChar char="-"/>
            </a:pPr>
            <a:r>
              <a:rPr lang="fr-FR" sz="1600" dirty="0">
                <a:solidFill>
                  <a:srgbClr val="132577"/>
                </a:solidFill>
              </a:rPr>
              <a:t>Magnet </a:t>
            </a:r>
            <a:r>
              <a:rPr lang="fr-FR" sz="1600" dirty="0" err="1">
                <a:solidFill>
                  <a:srgbClr val="132577"/>
                </a:solidFill>
              </a:rPr>
              <a:t>fiducials</a:t>
            </a:r>
            <a:endParaRPr lang="fr-FR" sz="1600" dirty="0">
              <a:solidFill>
                <a:srgbClr val="132577"/>
              </a:solidFill>
            </a:endParaRPr>
          </a:p>
          <a:p>
            <a:pPr marL="742950" lvl="1" indent="-285750" algn="just">
              <a:buFontTx/>
              <a:buChar char="-"/>
            </a:pPr>
            <a:r>
              <a:rPr lang="fr-FR" sz="1600" dirty="0" err="1">
                <a:solidFill>
                  <a:srgbClr val="132577"/>
                </a:solidFill>
              </a:rPr>
              <a:t>Conical</a:t>
            </a:r>
            <a:r>
              <a:rPr lang="fr-FR" sz="1600" dirty="0">
                <a:solidFill>
                  <a:srgbClr val="132577"/>
                </a:solidFill>
              </a:rPr>
              <a:t> </a:t>
            </a:r>
            <a:r>
              <a:rPr lang="fr-FR" sz="1600" dirty="0" err="1">
                <a:solidFill>
                  <a:srgbClr val="132577"/>
                </a:solidFill>
              </a:rPr>
              <a:t>fiducials</a:t>
            </a:r>
            <a:r>
              <a:rPr lang="fr-FR" sz="1600" dirty="0">
                <a:solidFill>
                  <a:srgbClr val="132577"/>
                </a:solidFill>
              </a:rPr>
              <a:t> </a:t>
            </a:r>
            <a:r>
              <a:rPr lang="fr-FR" sz="1600" dirty="0" err="1">
                <a:solidFill>
                  <a:srgbClr val="132577"/>
                </a:solidFill>
              </a:rPr>
              <a:t>cast</a:t>
            </a:r>
            <a:r>
              <a:rPr lang="fr-FR" sz="1600" dirty="0">
                <a:solidFill>
                  <a:srgbClr val="132577"/>
                </a:solidFill>
              </a:rPr>
              <a:t> </a:t>
            </a:r>
            <a:r>
              <a:rPr lang="fr-FR" sz="1600" dirty="0" err="1">
                <a:solidFill>
                  <a:srgbClr val="132577"/>
                </a:solidFill>
              </a:rPr>
              <a:t>into</a:t>
            </a:r>
            <a:r>
              <a:rPr lang="fr-FR" sz="1600" dirty="0">
                <a:solidFill>
                  <a:srgbClr val="132577"/>
                </a:solidFill>
              </a:rPr>
              <a:t> the slabs </a:t>
            </a:r>
          </a:p>
          <a:p>
            <a:pPr marL="742950" lvl="1" indent="-285750" algn="just">
              <a:buFontTx/>
              <a:buChar char="-"/>
            </a:pPr>
            <a:endParaRPr lang="fr-FR" sz="1600" dirty="0">
              <a:solidFill>
                <a:srgbClr val="132577"/>
              </a:solidFill>
            </a:endParaRPr>
          </a:p>
          <a:p>
            <a:pPr marL="742950" lvl="1" indent="-285750" algn="just">
              <a:buFontTx/>
              <a:buChar char="-"/>
            </a:pPr>
            <a:endParaRPr lang="fr-FR" sz="1600" dirty="0">
              <a:solidFill>
                <a:srgbClr val="132577"/>
              </a:solidFill>
            </a:endParaRPr>
          </a:p>
          <a:p>
            <a:pPr marL="285750" indent="-285750" algn="just">
              <a:buFontTx/>
              <a:buChar char="-"/>
            </a:pPr>
            <a:endParaRPr lang="fr-FR" sz="1600" dirty="0">
              <a:solidFill>
                <a:srgbClr val="132577"/>
              </a:solidFill>
            </a:endParaRPr>
          </a:p>
        </p:txBody>
      </p:sp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E3B8D964-C4BA-06D4-C03C-47943A5E9298}"/>
              </a:ext>
            </a:extLst>
          </p:cNvPr>
          <p:cNvSpPr>
            <a:spLocks noChangeAspect="1"/>
          </p:cNvSpPr>
          <p:nvPr/>
        </p:nvSpPr>
        <p:spPr>
          <a:xfrm>
            <a:off x="8765688" y="3480853"/>
            <a:ext cx="140655" cy="144648"/>
          </a:xfrm>
          <a:prstGeom prst="flowChartConnector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4C19FC24-0DFC-F167-EA52-D4069C6B26E0}"/>
              </a:ext>
            </a:extLst>
          </p:cNvPr>
          <p:cNvSpPr>
            <a:spLocks noChangeAspect="1"/>
          </p:cNvSpPr>
          <p:nvPr/>
        </p:nvSpPr>
        <p:spPr>
          <a:xfrm>
            <a:off x="9108156" y="4289644"/>
            <a:ext cx="140655" cy="144648"/>
          </a:xfrm>
          <a:prstGeom prst="flowChartConnector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219A2785-A4B2-223A-0DC1-A96D6DB0457F}"/>
              </a:ext>
            </a:extLst>
          </p:cNvPr>
          <p:cNvSpPr>
            <a:spLocks noChangeAspect="1"/>
          </p:cNvSpPr>
          <p:nvPr/>
        </p:nvSpPr>
        <p:spPr>
          <a:xfrm>
            <a:off x="2245229" y="1548135"/>
            <a:ext cx="140655" cy="144648"/>
          </a:xfrm>
          <a:prstGeom prst="flowChartConnector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62B794FD-66AA-8A88-2875-830E6F96199B}"/>
              </a:ext>
            </a:extLst>
          </p:cNvPr>
          <p:cNvSpPr>
            <a:spLocks noChangeAspect="1"/>
          </p:cNvSpPr>
          <p:nvPr/>
        </p:nvSpPr>
        <p:spPr>
          <a:xfrm>
            <a:off x="2638736" y="1550436"/>
            <a:ext cx="140655" cy="144648"/>
          </a:xfrm>
          <a:prstGeom prst="flowChartConnector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3E63E0-7F1E-4679-4D52-D74440D08C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2" t="26997" r="33116" b="17710"/>
          <a:stretch/>
        </p:blipFill>
        <p:spPr>
          <a:xfrm>
            <a:off x="7700976" y="6029539"/>
            <a:ext cx="958241" cy="7531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FAF444-9D4F-6B49-69B0-0581DD2B3B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4" t="50134" r="41283" b="19789"/>
          <a:stretch/>
        </p:blipFill>
        <p:spPr>
          <a:xfrm>
            <a:off x="9123813" y="6025611"/>
            <a:ext cx="1650590" cy="7509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8C880F1-97E2-9A2C-4E75-AC0CD99318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0" t="21272" r="204" b="21272"/>
          <a:stretch/>
        </p:blipFill>
        <p:spPr>
          <a:xfrm rot="5400000">
            <a:off x="10676570" y="5348834"/>
            <a:ext cx="1990177" cy="865318"/>
          </a:xfrm>
          <a:prstGeom prst="rect">
            <a:avLst/>
          </a:prstGeom>
        </p:spPr>
      </p:pic>
      <p:sp>
        <p:nvSpPr>
          <p:cNvPr id="6" name="Espace réservé du pied de page 38">
            <a:extLst>
              <a:ext uri="{FF2B5EF4-FFF2-40B4-BE49-F238E27FC236}">
                <a16:creationId xmlns:a16="http://schemas.microsoft.com/office/drawing/2014/main" id="{72C99F4B-7F3C-0830-0806-C6C18CC91D7C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</p:spPr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D728FEE-4FF7-31ED-9032-ADDCC1ECB777}"/>
              </a:ext>
            </a:extLst>
          </p:cNvPr>
          <p:cNvSpPr/>
          <p:nvPr/>
        </p:nvSpPr>
        <p:spPr>
          <a:xfrm>
            <a:off x="9486900" y="5974915"/>
            <a:ext cx="2705100" cy="8690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4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ESRF NETWORK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SURVEY</a:t>
            </a: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E67FC4-FA01-03DB-4BF2-332BA0EF50BF}"/>
              </a:ext>
            </a:extLst>
          </p:cNvPr>
          <p:cNvSpPr txBox="1"/>
          <p:nvPr/>
        </p:nvSpPr>
        <p:spPr>
          <a:xfrm>
            <a:off x="396000" y="1454150"/>
            <a:ext cx="11522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>
                <a:solidFill>
                  <a:srgbClr val="132577"/>
                </a:solidFill>
              </a:rPr>
              <a:t>* secondary network</a:t>
            </a:r>
            <a:endParaRPr lang="fr-FR" sz="1400" b="1" u="sng" dirty="0">
              <a:solidFill>
                <a:srgbClr val="132577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A0AD39-E236-A193-C529-1405C2BCC1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0" y="1980000"/>
            <a:ext cx="6325025" cy="43934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371A25-00CF-FF79-1A4E-F71B5D4518B9}"/>
              </a:ext>
            </a:extLst>
          </p:cNvPr>
          <p:cNvSpPr txBox="1"/>
          <p:nvPr/>
        </p:nvSpPr>
        <p:spPr>
          <a:xfrm>
            <a:off x="7054850" y="1917700"/>
            <a:ext cx="48641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i="1" dirty="0">
                <a:solidFill>
                  <a:srgbClr val="132577"/>
                </a:solidFill>
              </a:rPr>
              <a:t>Survey &amp; Alignment Group </a:t>
            </a:r>
            <a:r>
              <a:rPr lang="en-US" sz="1600" dirty="0">
                <a:solidFill>
                  <a:srgbClr val="132577"/>
                </a:solidFill>
              </a:rPr>
              <a:t>has a </a:t>
            </a:r>
            <a:r>
              <a:rPr lang="en-US" sz="1600" b="1" dirty="0">
                <a:solidFill>
                  <a:srgbClr val="132577"/>
                </a:solidFill>
              </a:rPr>
              <a:t>secondary network</a:t>
            </a:r>
            <a:r>
              <a:rPr lang="en-US" sz="1600" dirty="0">
                <a:solidFill>
                  <a:srgbClr val="132577"/>
                </a:solidFill>
              </a:rPr>
              <a:t> of reference points for the alignment tasks in the ESRF </a:t>
            </a:r>
            <a:r>
              <a:rPr lang="en-US" sz="1600" b="1" dirty="0">
                <a:solidFill>
                  <a:srgbClr val="132577"/>
                </a:solidFill>
              </a:rPr>
              <a:t>beamlines</a:t>
            </a:r>
            <a:r>
              <a:rPr lang="en-US" sz="1600" dirty="0">
                <a:solidFill>
                  <a:srgbClr val="132577"/>
                </a:solidFill>
              </a:rPr>
              <a:t>.</a:t>
            </a:r>
          </a:p>
          <a:p>
            <a:pPr algn="just"/>
            <a:endParaRPr lang="en-US" sz="800" dirty="0">
              <a:solidFill>
                <a:srgbClr val="132577"/>
              </a:solidFill>
            </a:endParaRPr>
          </a:p>
          <a:p>
            <a:pPr algn="just"/>
            <a:r>
              <a:rPr lang="en-US" sz="1600" dirty="0">
                <a:solidFill>
                  <a:srgbClr val="132577"/>
                </a:solidFill>
              </a:rPr>
              <a:t>(located in optical and experimental hutches)</a:t>
            </a:r>
          </a:p>
          <a:p>
            <a:pPr algn="just"/>
            <a:endParaRPr lang="en-US" sz="1600" dirty="0">
              <a:solidFill>
                <a:srgbClr val="132577"/>
              </a:solidFill>
            </a:endParaRPr>
          </a:p>
          <a:p>
            <a:pPr algn="just"/>
            <a:endParaRPr lang="en-US" sz="1600" dirty="0">
              <a:solidFill>
                <a:srgbClr val="132577"/>
              </a:solidFill>
            </a:endParaRPr>
          </a:p>
          <a:p>
            <a:pPr algn="just"/>
            <a:endParaRPr lang="fr-FR" sz="1600" dirty="0">
              <a:solidFill>
                <a:srgbClr val="132577"/>
              </a:solidFill>
            </a:endParaRPr>
          </a:p>
          <a:p>
            <a:pPr algn="just"/>
            <a:r>
              <a:rPr lang="fr-FR" sz="1600" dirty="0" err="1">
                <a:solidFill>
                  <a:srgbClr val="132577"/>
                </a:solidFill>
              </a:rPr>
              <a:t>These</a:t>
            </a:r>
            <a:r>
              <a:rPr lang="fr-FR" sz="1600" dirty="0">
                <a:solidFill>
                  <a:srgbClr val="132577"/>
                </a:solidFill>
              </a:rPr>
              <a:t> </a:t>
            </a:r>
            <a:r>
              <a:rPr lang="fr-FR" sz="1600" dirty="0" err="1">
                <a:solidFill>
                  <a:srgbClr val="132577"/>
                </a:solidFill>
              </a:rPr>
              <a:t>reference</a:t>
            </a:r>
            <a:r>
              <a:rPr lang="fr-FR" sz="1600" dirty="0">
                <a:solidFill>
                  <a:srgbClr val="132577"/>
                </a:solidFill>
              </a:rPr>
              <a:t> points are </a:t>
            </a:r>
            <a:r>
              <a:rPr lang="fr-FR" sz="1600" dirty="0" err="1">
                <a:solidFill>
                  <a:srgbClr val="132577"/>
                </a:solidFill>
              </a:rPr>
              <a:t>only</a:t>
            </a:r>
            <a:endParaRPr lang="fr-FR" sz="1600" dirty="0">
              <a:solidFill>
                <a:srgbClr val="132577"/>
              </a:solidFill>
            </a:endParaRPr>
          </a:p>
          <a:p>
            <a:pPr algn="just"/>
            <a:r>
              <a:rPr lang="fr-FR" sz="1600" dirty="0" err="1">
                <a:solidFill>
                  <a:srgbClr val="132577"/>
                </a:solidFill>
              </a:rPr>
              <a:t>glued</a:t>
            </a:r>
            <a:r>
              <a:rPr lang="fr-FR" sz="1600" dirty="0">
                <a:solidFill>
                  <a:srgbClr val="132577"/>
                </a:solidFill>
              </a:rPr>
              <a:t> points </a:t>
            </a:r>
            <a:r>
              <a:rPr lang="fr-FR" sz="1600" dirty="0" err="1">
                <a:solidFill>
                  <a:srgbClr val="132577"/>
                </a:solidFill>
              </a:rPr>
              <a:t>inside</a:t>
            </a:r>
            <a:r>
              <a:rPr lang="fr-FR" sz="1600" dirty="0">
                <a:solidFill>
                  <a:srgbClr val="132577"/>
                </a:solidFill>
              </a:rPr>
              <a:t> of the </a:t>
            </a:r>
            <a:r>
              <a:rPr lang="fr-FR" sz="1600" dirty="0" err="1">
                <a:solidFill>
                  <a:srgbClr val="132577"/>
                </a:solidFill>
              </a:rPr>
              <a:t>hutches</a:t>
            </a:r>
            <a:r>
              <a:rPr lang="fr-FR" sz="1600" dirty="0">
                <a:solidFill>
                  <a:srgbClr val="132577"/>
                </a:solidFill>
              </a:rPr>
              <a:t>.</a:t>
            </a:r>
          </a:p>
          <a:p>
            <a:pPr algn="just"/>
            <a:endParaRPr lang="en-US" sz="1600" dirty="0">
              <a:solidFill>
                <a:srgbClr val="132577"/>
              </a:solidFill>
            </a:endParaRPr>
          </a:p>
          <a:p>
            <a:pPr algn="just"/>
            <a:endParaRPr lang="en-US" sz="1600" dirty="0">
              <a:solidFill>
                <a:srgbClr val="132577"/>
              </a:solidFill>
            </a:endParaRPr>
          </a:p>
          <a:p>
            <a:pPr algn="just"/>
            <a:r>
              <a:rPr lang="en-US" sz="1600" dirty="0">
                <a:solidFill>
                  <a:srgbClr val="132577"/>
                </a:solidFill>
              </a:rPr>
              <a:t>The survey of these points is done during the Machine Dedicated Time (MDT) period with a variable frequency as shown in Cristina’s presentation. </a:t>
            </a:r>
          </a:p>
          <a:p>
            <a:pPr algn="just"/>
            <a:endParaRPr lang="en-US" sz="1600" dirty="0">
              <a:solidFill>
                <a:srgbClr val="132577"/>
              </a:solidFill>
            </a:endParaRPr>
          </a:p>
          <a:p>
            <a:pPr algn="just"/>
            <a:endParaRPr lang="en-US" sz="1600" dirty="0">
              <a:solidFill>
                <a:srgbClr val="132577"/>
              </a:solidFill>
            </a:endParaRPr>
          </a:p>
          <a:p>
            <a:pPr algn="just"/>
            <a:r>
              <a:rPr lang="en-US" sz="1600" dirty="0">
                <a:solidFill>
                  <a:srgbClr val="132577"/>
                </a:solidFill>
              </a:rPr>
              <a:t>Their coordinates are calculated from the primary network.</a:t>
            </a:r>
            <a:endParaRPr lang="fr-FR" sz="1600" dirty="0">
              <a:solidFill>
                <a:srgbClr val="132577"/>
              </a:solidFill>
            </a:endParaRPr>
          </a:p>
          <a:p>
            <a:pPr algn="just"/>
            <a:endParaRPr lang="fr-FR" sz="1600" dirty="0">
              <a:solidFill>
                <a:srgbClr val="132577"/>
              </a:solidFill>
            </a:endParaRPr>
          </a:p>
          <a:p>
            <a:pPr algn="just"/>
            <a:endParaRPr lang="fr-FR" sz="1600" dirty="0">
              <a:solidFill>
                <a:srgbClr val="132577"/>
              </a:solidFill>
            </a:endParaRPr>
          </a:p>
          <a:p>
            <a:pPr marL="742950" lvl="1" indent="-285750" algn="just">
              <a:buFontTx/>
              <a:buChar char="-"/>
            </a:pPr>
            <a:endParaRPr lang="fr-FR" sz="1600" dirty="0">
              <a:solidFill>
                <a:srgbClr val="132577"/>
              </a:solidFill>
            </a:endParaRPr>
          </a:p>
          <a:p>
            <a:pPr marL="742950" lvl="1" indent="-285750" algn="just">
              <a:buFontTx/>
              <a:buChar char="-"/>
            </a:pPr>
            <a:endParaRPr lang="fr-FR" sz="1600" dirty="0">
              <a:solidFill>
                <a:srgbClr val="132577"/>
              </a:solidFill>
            </a:endParaRPr>
          </a:p>
          <a:p>
            <a:pPr marL="285750" indent="-285750" algn="just">
              <a:buFontTx/>
              <a:buChar char="-"/>
            </a:pPr>
            <a:endParaRPr lang="fr-FR" sz="1600" dirty="0">
              <a:solidFill>
                <a:srgbClr val="132577"/>
              </a:solidFill>
            </a:endParaRP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02614265-54DE-D546-28CF-CC7B6C0F5EEA}"/>
              </a:ext>
            </a:extLst>
          </p:cNvPr>
          <p:cNvSpPr>
            <a:spLocks noChangeAspect="1"/>
          </p:cNvSpPr>
          <p:nvPr/>
        </p:nvSpPr>
        <p:spPr>
          <a:xfrm>
            <a:off x="2422843" y="1548135"/>
            <a:ext cx="140655" cy="144648"/>
          </a:xfrm>
          <a:prstGeom prst="flowChartConnector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737291-1940-FD72-1955-1361AB443C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0" t="11939" r="33630" b="12507"/>
          <a:stretch/>
        </p:blipFill>
        <p:spPr>
          <a:xfrm>
            <a:off x="10409221" y="3429000"/>
            <a:ext cx="1401692" cy="1209323"/>
          </a:xfrm>
          <a:prstGeom prst="rect">
            <a:avLst/>
          </a:prstGeom>
        </p:spPr>
      </p:pic>
      <p:sp>
        <p:nvSpPr>
          <p:cNvPr id="9" name="Espace réservé du pied de page 38">
            <a:extLst>
              <a:ext uri="{FF2B5EF4-FFF2-40B4-BE49-F238E27FC236}">
                <a16:creationId xmlns:a16="http://schemas.microsoft.com/office/drawing/2014/main" id="{8D5A9E82-DE8E-B914-D0E4-BC7AB76C840E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</p:spPr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055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5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ESRF NETWORK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SURVEY</a:t>
            </a: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E67FC4-FA01-03DB-4BF2-332BA0EF50BF}"/>
              </a:ext>
            </a:extLst>
          </p:cNvPr>
          <p:cNvSpPr txBox="1"/>
          <p:nvPr/>
        </p:nvSpPr>
        <p:spPr>
          <a:xfrm>
            <a:off x="396000" y="1454150"/>
            <a:ext cx="11522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>
                <a:solidFill>
                  <a:srgbClr val="132577"/>
                </a:solidFill>
              </a:rPr>
              <a:t>* primary + secondary networks</a:t>
            </a:r>
            <a:endParaRPr lang="fr-FR" sz="1400" b="1" u="sng" dirty="0">
              <a:solidFill>
                <a:srgbClr val="132577"/>
              </a:solidFill>
            </a:endParaRPr>
          </a:p>
          <a:p>
            <a:endParaRPr lang="fr-FR" sz="1400" b="1" u="sng" dirty="0">
              <a:solidFill>
                <a:srgbClr val="132577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6F04A2-D3EC-6925-0EB0-FD79D784BE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0" y="1980000"/>
            <a:ext cx="6325025" cy="43934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2D57844-EB2E-FB84-0A26-B1C8123D785C}"/>
              </a:ext>
            </a:extLst>
          </p:cNvPr>
          <p:cNvSpPr txBox="1"/>
          <p:nvPr/>
        </p:nvSpPr>
        <p:spPr>
          <a:xfrm>
            <a:off x="7054850" y="1917700"/>
            <a:ext cx="48641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solidFill>
                  <a:srgbClr val="132577"/>
                </a:solidFill>
              </a:rPr>
              <a:t>The primary network has 2148 points :</a:t>
            </a:r>
          </a:p>
          <a:p>
            <a:pPr algn="just"/>
            <a:endParaRPr lang="en-US" sz="400" dirty="0">
              <a:solidFill>
                <a:srgbClr val="132577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n-US" sz="1600" dirty="0">
                <a:solidFill>
                  <a:srgbClr val="132577"/>
                </a:solidFill>
              </a:rPr>
              <a:t>2108 points 	&gt;&gt; inside facilities</a:t>
            </a:r>
          </a:p>
          <a:p>
            <a:pPr marL="285750" indent="-285750" algn="just">
              <a:buFontTx/>
              <a:buChar char="-"/>
            </a:pPr>
            <a:r>
              <a:rPr lang="en-US" sz="1600" dirty="0">
                <a:solidFill>
                  <a:srgbClr val="132577"/>
                </a:solidFill>
              </a:rPr>
              <a:t>40 points 	&gt;&gt; outside concrete pillars</a:t>
            </a:r>
          </a:p>
          <a:p>
            <a:pPr marL="285750" indent="-285750" algn="just">
              <a:buFontTx/>
              <a:buChar char="-"/>
            </a:pPr>
            <a:endParaRPr lang="en-US" sz="1600" dirty="0">
              <a:solidFill>
                <a:srgbClr val="132577"/>
              </a:solidFill>
            </a:endParaRPr>
          </a:p>
          <a:p>
            <a:pPr algn="just"/>
            <a:r>
              <a:rPr lang="en-US" sz="1600" dirty="0">
                <a:solidFill>
                  <a:srgbClr val="132577"/>
                </a:solidFill>
              </a:rPr>
              <a:t>The secondary network has 1780 points</a:t>
            </a:r>
            <a:r>
              <a:rPr lang="en-US" sz="1600" b="1" dirty="0">
                <a:solidFill>
                  <a:srgbClr val="132577"/>
                </a:solidFill>
              </a:rPr>
              <a:t>.</a:t>
            </a:r>
          </a:p>
          <a:p>
            <a:pPr algn="just"/>
            <a:endParaRPr lang="en-US" sz="1600" b="1" dirty="0">
              <a:solidFill>
                <a:srgbClr val="132577"/>
              </a:solidFill>
            </a:endParaRPr>
          </a:p>
          <a:p>
            <a:pPr algn="just"/>
            <a:r>
              <a:rPr lang="en-US" sz="1600" dirty="0">
                <a:solidFill>
                  <a:srgbClr val="132577"/>
                </a:solidFill>
              </a:rPr>
              <a:t>There are about </a:t>
            </a:r>
            <a:r>
              <a:rPr lang="en-US" sz="1600" b="1" dirty="0">
                <a:solidFill>
                  <a:srgbClr val="132577"/>
                </a:solidFill>
              </a:rPr>
              <a:t>4000 network points. </a:t>
            </a:r>
            <a:r>
              <a:rPr lang="en-US" sz="1600" dirty="0">
                <a:solidFill>
                  <a:srgbClr val="132577"/>
                </a:solidFill>
              </a:rPr>
              <a:t>This count increase with the installation of new beamlines.</a:t>
            </a:r>
          </a:p>
          <a:p>
            <a:pPr algn="just"/>
            <a:endParaRPr lang="fr-FR" sz="1600" dirty="0">
              <a:solidFill>
                <a:srgbClr val="132577"/>
              </a:solidFill>
            </a:endParaRPr>
          </a:p>
          <a:p>
            <a:pPr algn="just"/>
            <a:endParaRPr lang="fr-FR" sz="1600" dirty="0">
              <a:solidFill>
                <a:srgbClr val="132577"/>
              </a:solidFill>
            </a:endParaRPr>
          </a:p>
          <a:p>
            <a:pPr algn="just"/>
            <a:r>
              <a:rPr lang="fr-FR" sz="1600" dirty="0">
                <a:solidFill>
                  <a:srgbClr val="132577"/>
                </a:solidFill>
              </a:rPr>
              <a:t>All </a:t>
            </a:r>
            <a:r>
              <a:rPr lang="fr-FR" sz="1600" dirty="0" err="1">
                <a:solidFill>
                  <a:srgbClr val="132577"/>
                </a:solidFill>
              </a:rPr>
              <a:t>measurements</a:t>
            </a:r>
            <a:r>
              <a:rPr lang="fr-FR" sz="1600" dirty="0">
                <a:solidFill>
                  <a:srgbClr val="132577"/>
                </a:solidFill>
              </a:rPr>
              <a:t> are </a:t>
            </a:r>
            <a:r>
              <a:rPr lang="fr-FR" sz="1600" dirty="0" err="1">
                <a:solidFill>
                  <a:srgbClr val="132577"/>
                </a:solidFill>
              </a:rPr>
              <a:t>done</a:t>
            </a:r>
            <a:r>
              <a:rPr lang="fr-FR" sz="1600" dirty="0">
                <a:solidFill>
                  <a:srgbClr val="132577"/>
                </a:solidFill>
              </a:rPr>
              <a:t> </a:t>
            </a:r>
            <a:r>
              <a:rPr lang="fr-FR" sz="1600" dirty="0" err="1">
                <a:solidFill>
                  <a:srgbClr val="132577"/>
                </a:solidFill>
              </a:rPr>
              <a:t>with</a:t>
            </a:r>
            <a:r>
              <a:rPr lang="fr-FR" sz="1600" dirty="0">
                <a:solidFill>
                  <a:srgbClr val="132577"/>
                </a:solidFill>
              </a:rPr>
              <a:t> Laser Trackers Leica AT403 and digital </a:t>
            </a:r>
            <a:r>
              <a:rPr lang="fr-FR" sz="1600" dirty="0" err="1">
                <a:solidFill>
                  <a:srgbClr val="132577"/>
                </a:solidFill>
              </a:rPr>
              <a:t>levels</a:t>
            </a:r>
            <a:r>
              <a:rPr lang="fr-FR" sz="1600" dirty="0">
                <a:solidFill>
                  <a:srgbClr val="132577"/>
                </a:solidFill>
              </a:rPr>
              <a:t> Trimble </a:t>
            </a:r>
            <a:r>
              <a:rPr lang="fr-FR" sz="1600" dirty="0" err="1">
                <a:solidFill>
                  <a:srgbClr val="132577"/>
                </a:solidFill>
              </a:rPr>
              <a:t>DiNi</a:t>
            </a:r>
            <a:r>
              <a:rPr lang="fr-FR" sz="1600" dirty="0">
                <a:solidFill>
                  <a:srgbClr val="132577"/>
                </a:solidFill>
              </a:rPr>
              <a:t>.</a:t>
            </a:r>
          </a:p>
          <a:p>
            <a:pPr algn="just"/>
            <a:endParaRPr lang="fr-FR" sz="1600" dirty="0">
              <a:solidFill>
                <a:srgbClr val="132577"/>
              </a:solidFill>
            </a:endParaRPr>
          </a:p>
          <a:p>
            <a:pPr algn="just"/>
            <a:endParaRPr lang="fr-FR" sz="1600" dirty="0">
              <a:solidFill>
                <a:srgbClr val="132577"/>
              </a:solidFill>
            </a:endParaRPr>
          </a:p>
          <a:p>
            <a:pPr algn="just"/>
            <a:r>
              <a:rPr lang="en-US" sz="1600" dirty="0">
                <a:solidFill>
                  <a:srgbClr val="132577"/>
                </a:solidFill>
              </a:rPr>
              <a:t>In this presentation, we will only </a:t>
            </a:r>
            <a:r>
              <a:rPr lang="en-US" sz="1600" b="1" dirty="0">
                <a:solidFill>
                  <a:srgbClr val="132577"/>
                </a:solidFill>
              </a:rPr>
              <a:t>focus on the primary network</a:t>
            </a:r>
            <a:r>
              <a:rPr lang="en-US" sz="1600" dirty="0">
                <a:solidFill>
                  <a:srgbClr val="132577"/>
                </a:solidFill>
              </a:rPr>
              <a:t>, because its survey is systematically.</a:t>
            </a:r>
            <a:endParaRPr lang="fr-FR" sz="1600" dirty="0">
              <a:solidFill>
                <a:srgbClr val="132577"/>
              </a:solidFill>
            </a:endParaRPr>
          </a:p>
          <a:p>
            <a:pPr marL="742950" lvl="1" indent="-285750" algn="just">
              <a:buFontTx/>
              <a:buChar char="-"/>
            </a:pPr>
            <a:endParaRPr lang="fr-FR" sz="1600" dirty="0">
              <a:solidFill>
                <a:srgbClr val="132577"/>
              </a:solidFill>
            </a:endParaRPr>
          </a:p>
          <a:p>
            <a:pPr marL="285750" indent="-285750" algn="just">
              <a:buFontTx/>
              <a:buChar char="-"/>
            </a:pPr>
            <a:endParaRPr lang="fr-FR" sz="1600" dirty="0">
              <a:solidFill>
                <a:srgbClr val="132577"/>
              </a:solidFill>
            </a:endParaRP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E93C4728-75EB-6D75-30B9-23B03D58D5D5}"/>
              </a:ext>
            </a:extLst>
          </p:cNvPr>
          <p:cNvSpPr>
            <a:spLocks noChangeAspect="1"/>
          </p:cNvSpPr>
          <p:nvPr/>
        </p:nvSpPr>
        <p:spPr>
          <a:xfrm>
            <a:off x="3416186" y="1548135"/>
            <a:ext cx="140655" cy="144648"/>
          </a:xfrm>
          <a:prstGeom prst="flowChartConnector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006D63CC-3D2B-DA7F-FDC2-DE5E97E7C3D0}"/>
              </a:ext>
            </a:extLst>
          </p:cNvPr>
          <p:cNvSpPr>
            <a:spLocks noChangeAspect="1"/>
          </p:cNvSpPr>
          <p:nvPr/>
        </p:nvSpPr>
        <p:spPr>
          <a:xfrm>
            <a:off x="3809693" y="1550436"/>
            <a:ext cx="140655" cy="144648"/>
          </a:xfrm>
          <a:prstGeom prst="flowChartConnector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C60E6BF3-95F3-E0AE-D827-41FEE131E33A}"/>
              </a:ext>
            </a:extLst>
          </p:cNvPr>
          <p:cNvSpPr>
            <a:spLocks noChangeAspect="1"/>
          </p:cNvSpPr>
          <p:nvPr/>
        </p:nvSpPr>
        <p:spPr>
          <a:xfrm>
            <a:off x="4238488" y="1548135"/>
            <a:ext cx="140655" cy="144648"/>
          </a:xfrm>
          <a:prstGeom prst="flowChartConnector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pied de page 38">
            <a:extLst>
              <a:ext uri="{FF2B5EF4-FFF2-40B4-BE49-F238E27FC236}">
                <a16:creationId xmlns:a16="http://schemas.microsoft.com/office/drawing/2014/main" id="{1E3280E5-F455-22BB-ADEA-89890A59EE85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</p:spPr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374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13D6167-B440-0638-F9D8-33836BF53BB6}"/>
              </a:ext>
            </a:extLst>
          </p:cNvPr>
          <p:cNvSpPr txBox="1"/>
          <p:nvPr/>
        </p:nvSpPr>
        <p:spPr>
          <a:xfrm>
            <a:off x="5746750" y="2409825"/>
            <a:ext cx="53975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solidFill>
                  <a:srgbClr val="132577"/>
                </a:solidFill>
              </a:rPr>
              <a:t>The survey of the Storage Ring is done during every short shutdown to:</a:t>
            </a:r>
          </a:p>
          <a:p>
            <a:pPr algn="just"/>
            <a:endParaRPr lang="en-US" sz="800" dirty="0">
              <a:solidFill>
                <a:srgbClr val="132577"/>
              </a:solidFill>
            </a:endParaRPr>
          </a:p>
          <a:p>
            <a:pPr algn="just"/>
            <a:r>
              <a:rPr lang="en-US" sz="1600" dirty="0">
                <a:solidFill>
                  <a:srgbClr val="132577"/>
                </a:solidFill>
              </a:rPr>
              <a:t>- </a:t>
            </a:r>
            <a:r>
              <a:rPr lang="en-US" sz="1600" b="1" dirty="0">
                <a:solidFill>
                  <a:srgbClr val="132577"/>
                </a:solidFill>
              </a:rPr>
              <a:t>study the accelerator's alignment smoothing</a:t>
            </a:r>
            <a:endParaRPr lang="en-US" sz="1600" dirty="0">
              <a:solidFill>
                <a:srgbClr val="132577"/>
              </a:solidFill>
            </a:endParaRPr>
          </a:p>
          <a:p>
            <a:pPr algn="just"/>
            <a:endParaRPr lang="en-US" sz="1600" dirty="0">
              <a:solidFill>
                <a:srgbClr val="132577"/>
              </a:solidFill>
            </a:endParaRPr>
          </a:p>
          <a:p>
            <a:pPr algn="just"/>
            <a:endParaRPr lang="en-US" sz="1600" dirty="0">
              <a:solidFill>
                <a:srgbClr val="132577"/>
              </a:solidFill>
            </a:endParaRPr>
          </a:p>
          <a:p>
            <a:pPr algn="just"/>
            <a:r>
              <a:rPr lang="en-US" sz="1600" dirty="0">
                <a:solidFill>
                  <a:srgbClr val="132577"/>
                </a:solidFill>
              </a:rPr>
              <a:t>The survey consists of measuring about </a:t>
            </a:r>
            <a:r>
              <a:rPr lang="en-US" sz="1600" b="1" dirty="0">
                <a:solidFill>
                  <a:srgbClr val="132577"/>
                </a:solidFill>
              </a:rPr>
              <a:t>200 laser tracker stations</a:t>
            </a:r>
            <a:r>
              <a:rPr lang="en-US" sz="1600" dirty="0">
                <a:solidFill>
                  <a:srgbClr val="132577"/>
                </a:solidFill>
              </a:rPr>
              <a:t>      .</a:t>
            </a:r>
          </a:p>
          <a:p>
            <a:pPr algn="just"/>
            <a:endParaRPr lang="en-US" sz="1600" dirty="0">
              <a:solidFill>
                <a:srgbClr val="132577"/>
              </a:solidFill>
            </a:endParaRPr>
          </a:p>
          <a:p>
            <a:pPr algn="just"/>
            <a:endParaRPr lang="en-US" sz="1600" dirty="0">
              <a:solidFill>
                <a:srgbClr val="132577"/>
              </a:solidFill>
            </a:endParaRPr>
          </a:p>
          <a:p>
            <a:pPr algn="just"/>
            <a:r>
              <a:rPr lang="en-US" sz="1600" dirty="0">
                <a:solidFill>
                  <a:srgbClr val="132577"/>
                </a:solidFill>
              </a:rPr>
              <a:t>The available planning slot to avoid coworking is quite tight. We have an 8-hours slot to complete the full survey.</a:t>
            </a:r>
            <a:endParaRPr lang="fr-FR" sz="1600" dirty="0">
              <a:solidFill>
                <a:srgbClr val="132577"/>
              </a:solidFill>
            </a:endParaRPr>
          </a:p>
        </p:txBody>
      </p:sp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6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SURVEY</a:t>
            </a: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64FAFDCC-814D-00C5-40E1-B8A7A48D6E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60" y="1838548"/>
            <a:ext cx="4965060" cy="40373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684A1F-EE03-DDB7-7D5B-D4E43C103D17}"/>
              </a:ext>
            </a:extLst>
          </p:cNvPr>
          <p:cNvSpPr txBox="1"/>
          <p:nvPr/>
        </p:nvSpPr>
        <p:spPr>
          <a:xfrm>
            <a:off x="396000" y="1454150"/>
            <a:ext cx="115229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132577"/>
                </a:solidFill>
              </a:rPr>
              <a:t>SR-SSD survey</a:t>
            </a:r>
            <a:r>
              <a:rPr lang="en-US" sz="1400" dirty="0">
                <a:solidFill>
                  <a:srgbClr val="132577"/>
                </a:solidFill>
              </a:rPr>
              <a:t>					three times a year	196 stations  &gt;&gt;&gt;  3214 measurements Hz V d	</a:t>
            </a:r>
            <a:endParaRPr lang="fr-FR" sz="1400" dirty="0">
              <a:solidFill>
                <a:srgbClr val="132577"/>
              </a:solidFill>
            </a:endParaRPr>
          </a:p>
        </p:txBody>
      </p:sp>
      <p:sp>
        <p:nvSpPr>
          <p:cNvPr id="5" name="Espace réservé du pied de page 38">
            <a:extLst>
              <a:ext uri="{FF2B5EF4-FFF2-40B4-BE49-F238E27FC236}">
                <a16:creationId xmlns:a16="http://schemas.microsoft.com/office/drawing/2014/main" id="{62226943-7008-0A46-C91C-F8BBDE66FB85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</p:spPr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03E7FDC3-48B2-F3E2-C238-83255FA256ED}"/>
              </a:ext>
            </a:extLst>
          </p:cNvPr>
          <p:cNvSpPr/>
          <p:nvPr/>
        </p:nvSpPr>
        <p:spPr>
          <a:xfrm>
            <a:off x="7439484" y="4062347"/>
            <a:ext cx="184150" cy="182960"/>
          </a:xfrm>
          <a:prstGeom prst="triangle">
            <a:avLst/>
          </a:prstGeom>
          <a:solidFill>
            <a:srgbClr val="3CE44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53">
            <a:extLst>
              <a:ext uri="{FF2B5EF4-FFF2-40B4-BE49-F238E27FC236}">
                <a16:creationId xmlns:a16="http://schemas.microsoft.com/office/drawing/2014/main" id="{6381DADD-291B-60BA-9287-A9922145E24C}"/>
              </a:ext>
            </a:extLst>
          </p:cNvPr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SHORT SHUTDOWN SURVEY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493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FD5E49-0A6C-F7BD-D188-6CD91B1B04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6800"/>
            <a:ext cx="12192000" cy="2848112"/>
          </a:xfrm>
          <a:prstGeom prst="rect">
            <a:avLst/>
          </a:prstGeom>
        </p:spPr>
      </p:pic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7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SURVEY</a:t>
            </a: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884C49-814A-01A8-7F54-EC800D006167}"/>
              </a:ext>
            </a:extLst>
          </p:cNvPr>
          <p:cNvSpPr txBox="1"/>
          <p:nvPr/>
        </p:nvSpPr>
        <p:spPr>
          <a:xfrm>
            <a:off x="396000" y="1454150"/>
            <a:ext cx="115229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132577"/>
                </a:solidFill>
              </a:rPr>
              <a:t>SR-SSD survey</a:t>
            </a:r>
            <a:r>
              <a:rPr lang="en-US" sz="1400" dirty="0">
                <a:solidFill>
                  <a:srgbClr val="132577"/>
                </a:solidFill>
              </a:rPr>
              <a:t>					three times a year	196 stations  &gt;&gt;&gt;  3214 measurements Hz V d	</a:t>
            </a:r>
            <a:endParaRPr lang="fr-FR" sz="1400" dirty="0">
              <a:solidFill>
                <a:srgbClr val="132577"/>
              </a:solidFill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64FAFDCC-814D-00C5-40E1-B8A7A48D6E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60" y="1838548"/>
            <a:ext cx="4965060" cy="4037304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C7D7D9B8-716C-FDB1-5560-1C3A12B41D55}"/>
              </a:ext>
            </a:extLst>
          </p:cNvPr>
          <p:cNvSpPr/>
          <p:nvPr/>
        </p:nvSpPr>
        <p:spPr>
          <a:xfrm rot="19994219">
            <a:off x="3046810" y="5079169"/>
            <a:ext cx="739140" cy="3404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D439262-708D-514E-C801-600E98915681}"/>
              </a:ext>
            </a:extLst>
          </p:cNvPr>
          <p:cNvCxnSpPr>
            <a:cxnSpLocks/>
          </p:cNvCxnSpPr>
          <p:nvPr/>
        </p:nvCxnSpPr>
        <p:spPr>
          <a:xfrm>
            <a:off x="3565144" y="5390213"/>
            <a:ext cx="674916" cy="65419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53">
            <a:extLst>
              <a:ext uri="{FF2B5EF4-FFF2-40B4-BE49-F238E27FC236}">
                <a16:creationId xmlns:a16="http://schemas.microsoft.com/office/drawing/2014/main" id="{460C4A8C-1C46-0D03-8300-2D099F4877BB}"/>
              </a:ext>
            </a:extLst>
          </p:cNvPr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SHORT SHUTDOWN SURVEY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4DF23D-88A2-3BE1-B5F1-C032536DB64B}"/>
              </a:ext>
            </a:extLst>
          </p:cNvPr>
          <p:cNvSpPr txBox="1"/>
          <p:nvPr/>
        </p:nvSpPr>
        <p:spPr>
          <a:xfrm>
            <a:off x="5746750" y="2409825"/>
            <a:ext cx="53975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solidFill>
                  <a:srgbClr val="132577"/>
                </a:solidFill>
              </a:rPr>
              <a:t>The survey of the Storage Ring is done during every short shutdown to:</a:t>
            </a:r>
          </a:p>
          <a:p>
            <a:pPr algn="just"/>
            <a:endParaRPr lang="en-US" sz="800" dirty="0">
              <a:solidFill>
                <a:srgbClr val="132577"/>
              </a:solidFill>
            </a:endParaRPr>
          </a:p>
          <a:p>
            <a:pPr algn="just"/>
            <a:r>
              <a:rPr lang="en-US" sz="1600" dirty="0">
                <a:solidFill>
                  <a:srgbClr val="132577"/>
                </a:solidFill>
              </a:rPr>
              <a:t>- </a:t>
            </a:r>
            <a:r>
              <a:rPr lang="en-US" sz="1600" b="1" dirty="0">
                <a:solidFill>
                  <a:srgbClr val="132577"/>
                </a:solidFill>
              </a:rPr>
              <a:t>study the accelerator's alignment smoothing</a:t>
            </a:r>
            <a:endParaRPr lang="en-US" sz="1600" dirty="0">
              <a:solidFill>
                <a:srgbClr val="132577"/>
              </a:solidFill>
            </a:endParaRPr>
          </a:p>
          <a:p>
            <a:pPr algn="just"/>
            <a:endParaRPr lang="en-US" sz="1600" dirty="0">
              <a:solidFill>
                <a:srgbClr val="132577"/>
              </a:solidFill>
            </a:endParaRPr>
          </a:p>
          <a:p>
            <a:pPr algn="just"/>
            <a:endParaRPr lang="en-US" sz="1600" dirty="0">
              <a:solidFill>
                <a:srgbClr val="132577"/>
              </a:solidFill>
            </a:endParaRPr>
          </a:p>
          <a:p>
            <a:pPr algn="just"/>
            <a:r>
              <a:rPr lang="en-US" sz="1600" dirty="0">
                <a:solidFill>
                  <a:srgbClr val="132577"/>
                </a:solidFill>
              </a:rPr>
              <a:t>The survey consists of measuring about </a:t>
            </a:r>
            <a:r>
              <a:rPr lang="en-US" sz="1600" b="1" dirty="0">
                <a:solidFill>
                  <a:srgbClr val="132577"/>
                </a:solidFill>
              </a:rPr>
              <a:t>200 laser tracker stations</a:t>
            </a:r>
            <a:r>
              <a:rPr lang="en-US" sz="1600" dirty="0">
                <a:solidFill>
                  <a:srgbClr val="132577"/>
                </a:solidFill>
              </a:rPr>
              <a:t>      .</a:t>
            </a:r>
          </a:p>
          <a:p>
            <a:pPr algn="just"/>
            <a:endParaRPr lang="en-US" sz="1600" dirty="0">
              <a:solidFill>
                <a:srgbClr val="132577"/>
              </a:solidFill>
            </a:endParaRPr>
          </a:p>
          <a:p>
            <a:pPr algn="just"/>
            <a:endParaRPr lang="en-US" sz="1600" dirty="0">
              <a:solidFill>
                <a:srgbClr val="132577"/>
              </a:solidFill>
            </a:endParaRPr>
          </a:p>
          <a:p>
            <a:pPr algn="just"/>
            <a:r>
              <a:rPr lang="en-US" sz="1600" dirty="0">
                <a:solidFill>
                  <a:srgbClr val="132577"/>
                </a:solidFill>
              </a:rPr>
              <a:t>The available planning slot to avoid coworking is quite tight. We have an 8-hours slot to complete the full survey.</a:t>
            </a:r>
            <a:endParaRPr lang="fr-FR" sz="1600" dirty="0">
              <a:solidFill>
                <a:srgbClr val="132577"/>
              </a:solidFill>
            </a:endParaRP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AC6D521F-DDB0-1F7C-801A-0AC81E83A644}"/>
              </a:ext>
            </a:extLst>
          </p:cNvPr>
          <p:cNvSpPr/>
          <p:nvPr/>
        </p:nvSpPr>
        <p:spPr>
          <a:xfrm>
            <a:off x="7439484" y="4062347"/>
            <a:ext cx="184150" cy="182960"/>
          </a:xfrm>
          <a:prstGeom prst="triangle">
            <a:avLst/>
          </a:prstGeom>
          <a:solidFill>
            <a:srgbClr val="3CE44C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49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8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SURVEY</a:t>
            </a: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E67FC4-FA01-03DB-4BF2-332BA0EF50BF}"/>
              </a:ext>
            </a:extLst>
          </p:cNvPr>
          <p:cNvSpPr txBox="1"/>
          <p:nvPr/>
        </p:nvSpPr>
        <p:spPr>
          <a:xfrm>
            <a:off x="396000" y="1454150"/>
            <a:ext cx="115229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132577"/>
                </a:solidFill>
              </a:rPr>
              <a:t>SR-LSD survey  +  TL1 / Booster / TL2 / EXP survey</a:t>
            </a:r>
            <a:r>
              <a:rPr lang="en-US" sz="1400" dirty="0">
                <a:solidFill>
                  <a:srgbClr val="132577"/>
                </a:solidFill>
              </a:rPr>
              <a:t>	two times a year	 513 stations  &gt;&gt;&gt;  9304 measurements Hz V d 	</a:t>
            </a:r>
            <a:endParaRPr lang="fr-FR" sz="1400" dirty="0">
              <a:solidFill>
                <a:srgbClr val="132577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6BB75BA-2C75-B37D-50A5-99442D1398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00" y="1839600"/>
            <a:ext cx="4967391" cy="4039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CBFD8E0-BAD1-4914-FB73-2B3FFB2E6155}"/>
              </a:ext>
            </a:extLst>
          </p:cNvPr>
          <p:cNvSpPr txBox="1"/>
          <p:nvPr/>
        </p:nvSpPr>
        <p:spPr>
          <a:xfrm>
            <a:off x="5746750" y="2409825"/>
            <a:ext cx="53975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solidFill>
                  <a:srgbClr val="132577"/>
                </a:solidFill>
              </a:rPr>
              <a:t>The survey of the whole facilities network is done during every long shutdown to:</a:t>
            </a:r>
          </a:p>
          <a:p>
            <a:pPr algn="just"/>
            <a:endParaRPr lang="en-US" sz="800" dirty="0">
              <a:solidFill>
                <a:srgbClr val="132577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n-US" sz="1600" b="1" dirty="0">
                <a:solidFill>
                  <a:srgbClr val="132577"/>
                </a:solidFill>
              </a:rPr>
              <a:t>study the accelerator's alignment smoothing</a:t>
            </a:r>
            <a:r>
              <a:rPr lang="en-US" sz="1600" dirty="0">
                <a:solidFill>
                  <a:srgbClr val="132577"/>
                </a:solidFill>
              </a:rPr>
              <a:t> </a:t>
            </a:r>
          </a:p>
          <a:p>
            <a:pPr marL="285750" indent="-285750" algn="just">
              <a:buFontTx/>
              <a:buChar char="-"/>
            </a:pPr>
            <a:endParaRPr lang="en-US" sz="400" dirty="0">
              <a:solidFill>
                <a:srgbClr val="132577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n-US" sz="1600" b="1" dirty="0">
                <a:solidFill>
                  <a:srgbClr val="132577"/>
                </a:solidFill>
              </a:rPr>
              <a:t>update the coordinates network (CDB)</a:t>
            </a:r>
            <a:endParaRPr lang="en-US" sz="1600" dirty="0">
              <a:solidFill>
                <a:srgbClr val="132577"/>
              </a:solidFill>
            </a:endParaRPr>
          </a:p>
          <a:p>
            <a:pPr algn="just"/>
            <a:endParaRPr lang="en-US" sz="1600" dirty="0">
              <a:solidFill>
                <a:srgbClr val="132577"/>
              </a:solidFill>
            </a:endParaRPr>
          </a:p>
          <a:p>
            <a:pPr algn="just"/>
            <a:endParaRPr lang="en-US" sz="1600" dirty="0">
              <a:solidFill>
                <a:srgbClr val="132577"/>
              </a:solidFill>
            </a:endParaRPr>
          </a:p>
          <a:p>
            <a:pPr algn="just"/>
            <a:r>
              <a:rPr lang="en-US" sz="1600" dirty="0">
                <a:solidFill>
                  <a:srgbClr val="132577"/>
                </a:solidFill>
              </a:rPr>
              <a:t>The survey consists of measuring more than </a:t>
            </a:r>
            <a:r>
              <a:rPr lang="en-US" sz="1600" b="1" dirty="0">
                <a:solidFill>
                  <a:srgbClr val="132577"/>
                </a:solidFill>
              </a:rPr>
              <a:t>500 laser tracker stations</a:t>
            </a:r>
            <a:r>
              <a:rPr lang="en-US" sz="1600" dirty="0">
                <a:solidFill>
                  <a:srgbClr val="132577"/>
                </a:solidFill>
              </a:rPr>
              <a:t>.</a:t>
            </a:r>
          </a:p>
          <a:p>
            <a:pPr algn="just"/>
            <a:endParaRPr lang="en-US" sz="1600" dirty="0">
              <a:solidFill>
                <a:srgbClr val="132577"/>
              </a:solidFill>
            </a:endParaRPr>
          </a:p>
          <a:p>
            <a:pPr algn="just"/>
            <a:endParaRPr lang="en-US" sz="1600" dirty="0">
              <a:solidFill>
                <a:srgbClr val="132577"/>
              </a:solidFill>
            </a:endParaRPr>
          </a:p>
          <a:p>
            <a:pPr algn="just"/>
            <a:r>
              <a:rPr lang="en-US" sz="1600" dirty="0">
                <a:solidFill>
                  <a:srgbClr val="132577"/>
                </a:solidFill>
              </a:rPr>
              <a:t>This survey is done for about a week. </a:t>
            </a:r>
            <a:endParaRPr lang="fr-FR" sz="1600" dirty="0">
              <a:solidFill>
                <a:srgbClr val="132577"/>
              </a:solidFill>
            </a:endParaRPr>
          </a:p>
        </p:txBody>
      </p:sp>
      <p:sp>
        <p:nvSpPr>
          <p:cNvPr id="4" name="Espace réservé du pied de page 38">
            <a:extLst>
              <a:ext uri="{FF2B5EF4-FFF2-40B4-BE49-F238E27FC236}">
                <a16:creationId xmlns:a16="http://schemas.microsoft.com/office/drawing/2014/main" id="{A064AFBC-4868-89C1-1BDE-2BAE88EF5228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</p:spPr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  <p:sp>
        <p:nvSpPr>
          <p:cNvPr id="3" name="Rectangle 53">
            <a:extLst>
              <a:ext uri="{FF2B5EF4-FFF2-40B4-BE49-F238E27FC236}">
                <a16:creationId xmlns:a16="http://schemas.microsoft.com/office/drawing/2014/main" id="{BBD04930-E96B-036F-BD2C-BEE7888441F3}"/>
              </a:ext>
            </a:extLst>
          </p:cNvPr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LONG SHUTDOWN SURVEY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890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696586-C1C5-91CC-97DA-427627E5BD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7516"/>
            <a:ext cx="12192000" cy="28481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60414A-DA97-1483-30AD-EC8ACDEC1811}"/>
              </a:ext>
            </a:extLst>
          </p:cNvPr>
          <p:cNvSpPr txBox="1"/>
          <p:nvPr/>
        </p:nvSpPr>
        <p:spPr>
          <a:xfrm>
            <a:off x="5746750" y="2409825"/>
            <a:ext cx="53975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solidFill>
                  <a:srgbClr val="132577"/>
                </a:solidFill>
              </a:rPr>
              <a:t>The updating of all network points is calculated from the coordinates of the machine magnets.</a:t>
            </a:r>
          </a:p>
          <a:p>
            <a:pPr algn="just"/>
            <a:endParaRPr lang="en-US" sz="1600" dirty="0">
              <a:solidFill>
                <a:srgbClr val="132577"/>
              </a:solidFill>
            </a:endParaRPr>
          </a:p>
          <a:p>
            <a:pPr algn="just"/>
            <a:r>
              <a:rPr lang="en-US" sz="1600" dirty="0">
                <a:solidFill>
                  <a:srgbClr val="132577"/>
                </a:solidFill>
              </a:rPr>
              <a:t>The link between the machine and the rest of the network is done by six pointing windows located all along the SR tunnel.</a:t>
            </a:r>
          </a:p>
          <a:p>
            <a:pPr algn="just"/>
            <a:endParaRPr lang="en-US" sz="1600" dirty="0">
              <a:solidFill>
                <a:srgbClr val="132577"/>
              </a:solidFill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SURVEY</a:t>
            </a: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B97BF9-2AA9-8F6A-E302-ABA97C3B64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5773" r="1"/>
          <a:stretch/>
        </p:blipFill>
        <p:spPr>
          <a:xfrm>
            <a:off x="241200" y="1872000"/>
            <a:ext cx="4777200" cy="3996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A0721B-5134-12D2-BF71-39FA9454E31B}"/>
              </a:ext>
            </a:extLst>
          </p:cNvPr>
          <p:cNvSpPr/>
          <p:nvPr/>
        </p:nvSpPr>
        <p:spPr>
          <a:xfrm rot="19994219">
            <a:off x="3046810" y="5079169"/>
            <a:ext cx="739140" cy="34041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604B967-047E-7796-0B12-AD7B6E3A531C}"/>
              </a:ext>
            </a:extLst>
          </p:cNvPr>
          <p:cNvCxnSpPr>
            <a:cxnSpLocks/>
          </p:cNvCxnSpPr>
          <p:nvPr/>
        </p:nvCxnSpPr>
        <p:spPr>
          <a:xfrm>
            <a:off x="3565144" y="5390213"/>
            <a:ext cx="674916" cy="65419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0E76023-C72C-6172-98E9-FFCAC290F6E2}"/>
              </a:ext>
            </a:extLst>
          </p:cNvPr>
          <p:cNvSpPr/>
          <p:nvPr/>
        </p:nvSpPr>
        <p:spPr>
          <a:xfrm>
            <a:off x="10282237" y="5529263"/>
            <a:ext cx="1333523" cy="29051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23F731B-AEC9-25C7-4D05-8C935C7E68B8}"/>
              </a:ext>
            </a:extLst>
          </p:cNvPr>
          <p:cNvSpPr/>
          <p:nvPr/>
        </p:nvSpPr>
        <p:spPr>
          <a:xfrm>
            <a:off x="9736057" y="3928220"/>
            <a:ext cx="500131" cy="480225"/>
          </a:xfrm>
          <a:prstGeom prst="ellipse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28CFA2F-409E-80A2-E664-1EC0F1D2D321}"/>
              </a:ext>
            </a:extLst>
          </p:cNvPr>
          <p:cNvSpPr/>
          <p:nvPr/>
        </p:nvSpPr>
        <p:spPr>
          <a:xfrm>
            <a:off x="2228517" y="2530375"/>
            <a:ext cx="310753" cy="300277"/>
          </a:xfrm>
          <a:prstGeom prst="ellipse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622A286-3B6D-BBD9-A1D5-7147DCDCB1C7}"/>
              </a:ext>
            </a:extLst>
          </p:cNvPr>
          <p:cNvSpPr/>
          <p:nvPr/>
        </p:nvSpPr>
        <p:spPr>
          <a:xfrm>
            <a:off x="3266051" y="2639481"/>
            <a:ext cx="310753" cy="300277"/>
          </a:xfrm>
          <a:prstGeom prst="ellipse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F9C469A-1497-56EE-7C5F-338089459FF9}"/>
              </a:ext>
            </a:extLst>
          </p:cNvPr>
          <p:cNvSpPr/>
          <p:nvPr/>
        </p:nvSpPr>
        <p:spPr>
          <a:xfrm>
            <a:off x="3013191" y="5124277"/>
            <a:ext cx="310753" cy="300277"/>
          </a:xfrm>
          <a:prstGeom prst="ellipse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D3BBC30-7A8D-7533-B159-66146BB1C09F}"/>
              </a:ext>
            </a:extLst>
          </p:cNvPr>
          <p:cNvSpPr/>
          <p:nvPr/>
        </p:nvSpPr>
        <p:spPr>
          <a:xfrm>
            <a:off x="1974089" y="5018710"/>
            <a:ext cx="310753" cy="300277"/>
          </a:xfrm>
          <a:prstGeom prst="ellipse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A06E1E6-DB15-5103-0088-5C66F04A19D1}"/>
              </a:ext>
            </a:extLst>
          </p:cNvPr>
          <p:cNvSpPr/>
          <p:nvPr/>
        </p:nvSpPr>
        <p:spPr>
          <a:xfrm>
            <a:off x="1337078" y="4212259"/>
            <a:ext cx="310753" cy="300277"/>
          </a:xfrm>
          <a:prstGeom prst="ellipse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0FCF9BB-0241-D9AB-EC27-358506B4E09F}"/>
              </a:ext>
            </a:extLst>
          </p:cNvPr>
          <p:cNvSpPr/>
          <p:nvPr/>
        </p:nvSpPr>
        <p:spPr>
          <a:xfrm>
            <a:off x="1429176" y="3190012"/>
            <a:ext cx="310753" cy="300277"/>
          </a:xfrm>
          <a:prstGeom prst="ellipse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3AA375-D37F-721E-1225-EC9734873EA0}"/>
              </a:ext>
            </a:extLst>
          </p:cNvPr>
          <p:cNvSpPr txBox="1"/>
          <p:nvPr/>
        </p:nvSpPr>
        <p:spPr>
          <a:xfrm>
            <a:off x="396000" y="1454150"/>
            <a:ext cx="115229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132577"/>
                </a:solidFill>
              </a:rPr>
              <a:t>SR-LSD survey  +  TL1 / Booster / TL2 / EXP survey</a:t>
            </a:r>
            <a:r>
              <a:rPr lang="en-US" sz="1400" dirty="0">
                <a:solidFill>
                  <a:srgbClr val="132577"/>
                </a:solidFill>
              </a:rPr>
              <a:t>	two times a year	 513 stations  &gt;&gt;&gt;  9304 measurements Hz V d 	</a:t>
            </a:r>
            <a:endParaRPr lang="fr-FR" sz="1400" dirty="0">
              <a:solidFill>
                <a:srgbClr val="132577"/>
              </a:solidFill>
            </a:endParaRPr>
          </a:p>
        </p:txBody>
      </p:sp>
      <p:sp>
        <p:nvSpPr>
          <p:cNvPr id="15" name="Rectangle 53">
            <a:extLst>
              <a:ext uri="{FF2B5EF4-FFF2-40B4-BE49-F238E27FC236}">
                <a16:creationId xmlns:a16="http://schemas.microsoft.com/office/drawing/2014/main" id="{7FA1B1C7-4CB1-A095-E78A-54CD2F3C99F9}"/>
              </a:ext>
            </a:extLst>
          </p:cNvPr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LONG SHUTDOWN SURVEY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154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10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ANNUAL STATISTICS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SURVEY</a:t>
            </a: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E67FC4-FA01-03DB-4BF2-332BA0EF50BF}"/>
              </a:ext>
            </a:extLst>
          </p:cNvPr>
          <p:cNvSpPr txBox="1"/>
          <p:nvPr/>
        </p:nvSpPr>
        <p:spPr>
          <a:xfrm>
            <a:off x="395999" y="1454150"/>
            <a:ext cx="58915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Finally these surveys involve the acquisition and the management of </a:t>
            </a:r>
            <a:r>
              <a:rPr lang="en-US" sz="1400" b="1" dirty="0">
                <a:solidFill>
                  <a:srgbClr val="132577"/>
                </a:solidFill>
              </a:rPr>
              <a:t>1614 stations </a:t>
            </a:r>
            <a:r>
              <a:rPr lang="en-US" sz="1400" dirty="0">
                <a:solidFill>
                  <a:srgbClr val="132577"/>
                </a:solidFill>
              </a:rPr>
              <a:t>and </a:t>
            </a:r>
            <a:r>
              <a:rPr lang="en-US" sz="1400" b="1" dirty="0">
                <a:solidFill>
                  <a:srgbClr val="132577"/>
                </a:solidFill>
              </a:rPr>
              <a:t>28250 measurements </a:t>
            </a:r>
            <a:r>
              <a:rPr lang="en-US" sz="1400" dirty="0">
                <a:solidFill>
                  <a:srgbClr val="132577"/>
                </a:solidFill>
              </a:rPr>
              <a:t>per year.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They are measured during a time slot of about </a:t>
            </a:r>
            <a:r>
              <a:rPr lang="en-US" sz="1400" b="1" dirty="0">
                <a:solidFill>
                  <a:srgbClr val="132577"/>
                </a:solidFill>
              </a:rPr>
              <a:t>three weeks per year</a:t>
            </a:r>
            <a:r>
              <a:rPr lang="en-US" sz="1400" dirty="0">
                <a:solidFill>
                  <a:srgbClr val="132577"/>
                </a:solidFill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00F07B-89FB-9DC2-71B6-D1C66C4C82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580" y="1958188"/>
            <a:ext cx="5205425" cy="42327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E10602-9E3F-2A41-4AFE-3A63C3B6B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172" y="3249690"/>
            <a:ext cx="4207747" cy="2823004"/>
          </a:xfrm>
          <a:prstGeom prst="rect">
            <a:avLst/>
          </a:prstGeom>
        </p:spPr>
      </p:pic>
      <p:sp>
        <p:nvSpPr>
          <p:cNvPr id="3" name="Espace réservé du pied de page 38">
            <a:extLst>
              <a:ext uri="{FF2B5EF4-FFF2-40B4-BE49-F238E27FC236}">
                <a16:creationId xmlns:a16="http://schemas.microsoft.com/office/drawing/2014/main" id="{536EBF4A-2558-E0B2-9191-9F718C19DA36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</p:spPr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079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11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SURVEY CONSTRAINTS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SURVEY</a:t>
            </a: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Espace réservé du pied de page 38">
            <a:extLst>
              <a:ext uri="{FF2B5EF4-FFF2-40B4-BE49-F238E27FC236}">
                <a16:creationId xmlns:a16="http://schemas.microsoft.com/office/drawing/2014/main" id="{D575A5BC-8BC5-2AF1-BF64-7AE6B1DFE38E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</p:spPr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0C3D56-42D8-345A-43C6-4210E51F44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5" t="8884" r="9104" b="16808"/>
          <a:stretch/>
        </p:blipFill>
        <p:spPr>
          <a:xfrm>
            <a:off x="9025004" y="2309954"/>
            <a:ext cx="763055" cy="7506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8C1922-7E2D-3F77-0F26-12152D2B1DE3}"/>
              </a:ext>
            </a:extLst>
          </p:cNvPr>
          <p:cNvSpPr txBox="1"/>
          <p:nvPr/>
        </p:nvSpPr>
        <p:spPr>
          <a:xfrm>
            <a:off x="396000" y="1454150"/>
            <a:ext cx="1152295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rgbClr val="132577"/>
              </a:solidFill>
            </a:endParaRPr>
          </a:p>
          <a:p>
            <a:r>
              <a:rPr lang="en-US" sz="1400" dirty="0">
                <a:solidFill>
                  <a:srgbClr val="132577"/>
                </a:solidFill>
              </a:rPr>
              <a:t>These surveys have </a:t>
            </a:r>
            <a:r>
              <a:rPr lang="en-US" sz="1400" b="1" dirty="0">
                <a:solidFill>
                  <a:srgbClr val="132577"/>
                </a:solidFill>
              </a:rPr>
              <a:t>several constraints</a:t>
            </a:r>
            <a:r>
              <a:rPr lang="en-US" sz="1400" dirty="0">
                <a:solidFill>
                  <a:srgbClr val="132577"/>
                </a:solidFill>
              </a:rPr>
              <a:t> :</a:t>
            </a:r>
          </a:p>
          <a:p>
            <a:endParaRPr lang="en-US" sz="1400" dirty="0">
              <a:solidFill>
                <a:srgbClr val="132577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400" dirty="0">
                <a:solidFill>
                  <a:srgbClr val="132577"/>
                </a:solidFill>
              </a:rPr>
              <a:t>A large number of measurements must be done with a limited timeframe</a:t>
            </a:r>
          </a:p>
          <a:p>
            <a:endParaRPr lang="en-US" sz="1400" dirty="0">
              <a:solidFill>
                <a:srgbClr val="132577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400" dirty="0">
                <a:solidFill>
                  <a:srgbClr val="132577"/>
                </a:solidFill>
              </a:rPr>
              <a:t>The measurements must be done frequently, up to five times a year for the Storage Ring</a:t>
            </a:r>
          </a:p>
          <a:p>
            <a:endParaRPr lang="en-US" sz="1400" dirty="0">
              <a:solidFill>
                <a:srgbClr val="132577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400" dirty="0">
                <a:solidFill>
                  <a:srgbClr val="132577"/>
                </a:solidFill>
              </a:rPr>
              <a:t>A part of the surveys is done by external staff who may not be fully familiar with them</a:t>
            </a:r>
          </a:p>
          <a:p>
            <a:pPr marL="285750" indent="-285750">
              <a:buFontTx/>
              <a:buChar char="-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>
              <a:buFontTx/>
              <a:buChar char="-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>
              <a:buFontTx/>
              <a:buChar char="-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>
              <a:buFont typeface="Symbol" panose="05050102010706020507" pitchFamily="18" charset="2"/>
              <a:buChar char="Þ"/>
            </a:pPr>
            <a:endParaRPr lang="en-US" sz="1400" dirty="0">
              <a:solidFill>
                <a:srgbClr val="132577"/>
              </a:solidFill>
            </a:endParaRPr>
          </a:p>
          <a:p>
            <a:endParaRPr lang="fr-FR" sz="1400" dirty="0">
              <a:solidFill>
                <a:srgbClr val="1325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369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12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SURVEY CONSTRAINTS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SURVEY</a:t>
            </a: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E67FC4-FA01-03DB-4BF2-332BA0EF50BF}"/>
              </a:ext>
            </a:extLst>
          </p:cNvPr>
          <p:cNvSpPr txBox="1"/>
          <p:nvPr/>
        </p:nvSpPr>
        <p:spPr>
          <a:xfrm>
            <a:off x="396000" y="1454150"/>
            <a:ext cx="1152295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rgbClr val="132577"/>
              </a:solidFill>
            </a:endParaRPr>
          </a:p>
          <a:p>
            <a:r>
              <a:rPr lang="en-US" sz="1400" dirty="0">
                <a:solidFill>
                  <a:srgbClr val="132577"/>
                </a:solidFill>
              </a:rPr>
              <a:t>These surveys have </a:t>
            </a:r>
            <a:r>
              <a:rPr lang="en-US" sz="1400" b="1" dirty="0">
                <a:solidFill>
                  <a:srgbClr val="132577"/>
                </a:solidFill>
              </a:rPr>
              <a:t>several constraints</a:t>
            </a:r>
            <a:r>
              <a:rPr lang="en-US" sz="1400" dirty="0">
                <a:solidFill>
                  <a:srgbClr val="132577"/>
                </a:solidFill>
              </a:rPr>
              <a:t> :</a:t>
            </a:r>
          </a:p>
          <a:p>
            <a:endParaRPr lang="en-US" sz="1400" dirty="0">
              <a:solidFill>
                <a:srgbClr val="132577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400" dirty="0">
                <a:solidFill>
                  <a:srgbClr val="132577"/>
                </a:solidFill>
              </a:rPr>
              <a:t>A large number of measurements must be done with a limited timeframe</a:t>
            </a:r>
          </a:p>
          <a:p>
            <a:endParaRPr lang="en-US" sz="1400" dirty="0">
              <a:solidFill>
                <a:srgbClr val="132577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400" dirty="0">
                <a:solidFill>
                  <a:srgbClr val="132577"/>
                </a:solidFill>
              </a:rPr>
              <a:t>The measurements must be done frequently, up to five times a year for the Storage Ring</a:t>
            </a:r>
          </a:p>
          <a:p>
            <a:endParaRPr lang="en-US" sz="1400" dirty="0">
              <a:solidFill>
                <a:srgbClr val="132577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400" dirty="0">
                <a:solidFill>
                  <a:srgbClr val="132577"/>
                </a:solidFill>
              </a:rPr>
              <a:t>A part of the surveys is done by external staff who may not be fully familiar with them</a:t>
            </a:r>
          </a:p>
          <a:p>
            <a:pPr marL="285750" indent="-285750">
              <a:buFontTx/>
              <a:buChar char="-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>
              <a:buFontTx/>
              <a:buChar char="-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>
              <a:buFontTx/>
              <a:buChar char="-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en-US" sz="1400" dirty="0">
                <a:solidFill>
                  <a:srgbClr val="132577"/>
                </a:solidFill>
              </a:rPr>
              <a:t>Early on, the </a:t>
            </a:r>
            <a:r>
              <a:rPr lang="en-US" sz="1400" i="1" dirty="0">
                <a:solidFill>
                  <a:srgbClr val="132577"/>
                </a:solidFill>
              </a:rPr>
              <a:t>S&amp;A Group </a:t>
            </a:r>
            <a:r>
              <a:rPr lang="en-US" sz="1400" dirty="0">
                <a:solidFill>
                  <a:srgbClr val="132577"/>
                </a:solidFill>
              </a:rPr>
              <a:t>developed a </a:t>
            </a:r>
            <a:r>
              <a:rPr lang="en-US" sz="1400" b="1" dirty="0">
                <a:solidFill>
                  <a:srgbClr val="132577"/>
                </a:solidFill>
              </a:rPr>
              <a:t>software to automate these surveys with three aims</a:t>
            </a:r>
            <a:r>
              <a:rPr lang="en-US" sz="1400" dirty="0">
                <a:solidFill>
                  <a:srgbClr val="132577"/>
                </a:solidFill>
              </a:rPr>
              <a:t> :</a:t>
            </a:r>
          </a:p>
          <a:p>
            <a:endParaRPr lang="en-US" sz="1400" dirty="0">
              <a:solidFill>
                <a:srgbClr val="132577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400" dirty="0">
                <a:solidFill>
                  <a:srgbClr val="132577"/>
                </a:solidFill>
              </a:rPr>
              <a:t>Minimize the survey time with automatic pointing and measurement launching</a:t>
            </a:r>
          </a:p>
          <a:p>
            <a:pPr marL="285750" indent="-285750">
              <a:buFontTx/>
              <a:buChar char="-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400" dirty="0">
                <a:solidFill>
                  <a:srgbClr val="132577"/>
                </a:solidFill>
              </a:rPr>
              <a:t>Prevent the naming errors of measured points</a:t>
            </a:r>
          </a:p>
          <a:p>
            <a:endParaRPr lang="en-US" sz="1400" dirty="0">
              <a:solidFill>
                <a:srgbClr val="132577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400" dirty="0">
                <a:solidFill>
                  <a:srgbClr val="132577"/>
                </a:solidFill>
              </a:rPr>
              <a:t>Have the simplest possible software </a:t>
            </a:r>
          </a:p>
          <a:p>
            <a:pPr marL="285750" indent="-285750">
              <a:buFont typeface="Symbol" panose="05050102010706020507" pitchFamily="18" charset="2"/>
              <a:buChar char="Þ"/>
            </a:pPr>
            <a:endParaRPr lang="en-US" sz="1400" dirty="0">
              <a:solidFill>
                <a:srgbClr val="132577"/>
              </a:solidFill>
            </a:endParaRPr>
          </a:p>
          <a:p>
            <a:endParaRPr lang="fr-FR" sz="1400" dirty="0">
              <a:solidFill>
                <a:srgbClr val="132577"/>
              </a:solidFill>
            </a:endParaRPr>
          </a:p>
        </p:txBody>
      </p:sp>
      <p:sp>
        <p:nvSpPr>
          <p:cNvPr id="3" name="Espace réservé du pied de page 38">
            <a:extLst>
              <a:ext uri="{FF2B5EF4-FFF2-40B4-BE49-F238E27FC236}">
                <a16:creationId xmlns:a16="http://schemas.microsoft.com/office/drawing/2014/main" id="{A1515587-7A83-951C-E75D-EC8187140082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</p:spPr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B081C0-37B0-BF01-C304-40714CA162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8" b="38416"/>
          <a:stretch/>
        </p:blipFill>
        <p:spPr>
          <a:xfrm>
            <a:off x="8829152" y="4409161"/>
            <a:ext cx="1154757" cy="5699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E53C6C-A07C-0A3F-CCD2-25C0EB7C97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5" t="8884" r="9104" b="16808"/>
          <a:stretch/>
        </p:blipFill>
        <p:spPr>
          <a:xfrm>
            <a:off x="9025004" y="2309954"/>
            <a:ext cx="763055" cy="75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16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13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THEODOLITE SURVEY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SURVEY</a:t>
            </a: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B4AFAC-CD0E-6378-5E24-63932B009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655" y="912959"/>
            <a:ext cx="6356618" cy="5178957"/>
          </a:xfrm>
          <a:prstGeom prst="rect">
            <a:avLst/>
          </a:prstGeom>
        </p:spPr>
      </p:pic>
      <p:sp>
        <p:nvSpPr>
          <p:cNvPr id="4" name="Espace réservé du pied de page 38">
            <a:extLst>
              <a:ext uri="{FF2B5EF4-FFF2-40B4-BE49-F238E27FC236}">
                <a16:creationId xmlns:a16="http://schemas.microsoft.com/office/drawing/2014/main" id="{0A2C4695-2B07-7CC4-0CDE-4911176294AB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</p:spPr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D34ABD-B409-983A-33B1-729EB3DA9471}"/>
              </a:ext>
            </a:extLst>
          </p:cNvPr>
          <p:cNvSpPr txBox="1"/>
          <p:nvPr/>
        </p:nvSpPr>
        <p:spPr>
          <a:xfrm>
            <a:off x="396000" y="1454150"/>
            <a:ext cx="375876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The software </a:t>
            </a:r>
            <a:r>
              <a:rPr lang="en-US" sz="1400" dirty="0" err="1">
                <a:solidFill>
                  <a:srgbClr val="132577"/>
                </a:solidFill>
              </a:rPr>
              <a:t>TheodoliteSurvey</a:t>
            </a:r>
            <a:r>
              <a:rPr lang="en-US" sz="1400" dirty="0">
                <a:solidFill>
                  <a:srgbClr val="132577"/>
                </a:solidFill>
              </a:rPr>
              <a:t> was created by David Martin and Gilles </a:t>
            </a:r>
            <a:r>
              <a:rPr lang="en-US" sz="1400" dirty="0" err="1">
                <a:solidFill>
                  <a:srgbClr val="132577"/>
                </a:solidFill>
              </a:rPr>
              <a:t>Gatta</a:t>
            </a:r>
            <a:r>
              <a:rPr lang="en-US" sz="1400" dirty="0">
                <a:solidFill>
                  <a:srgbClr val="132577"/>
                </a:solidFill>
              </a:rPr>
              <a:t> to achieve these expectations.</a:t>
            </a:r>
          </a:p>
          <a:p>
            <a:pPr algn="just"/>
            <a:endParaRPr lang="en-US" sz="1400" b="1" i="1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The code has been developed for dozens of years.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At the beginning it was used to pilot TDA5005 theodolites. 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Now with LMF.Tracker.Connection.dll library the software can pilot AT40x Laser Trackers.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endParaRPr lang="fr-FR" sz="1400" dirty="0">
              <a:solidFill>
                <a:srgbClr val="1325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39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14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THEODOLITE SURVEY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SURVEY</a:t>
            </a: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E67FC4-FA01-03DB-4BF2-332BA0EF50BF}"/>
              </a:ext>
            </a:extLst>
          </p:cNvPr>
          <p:cNvSpPr txBox="1"/>
          <p:nvPr/>
        </p:nvSpPr>
        <p:spPr>
          <a:xfrm>
            <a:off x="396000" y="1454150"/>
            <a:ext cx="37587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The software </a:t>
            </a:r>
            <a:r>
              <a:rPr lang="en-US" sz="1400" dirty="0" err="1">
                <a:solidFill>
                  <a:srgbClr val="132577"/>
                </a:solidFill>
              </a:rPr>
              <a:t>TheodoliteSurvey</a:t>
            </a:r>
            <a:r>
              <a:rPr lang="en-US" sz="1400" dirty="0">
                <a:solidFill>
                  <a:srgbClr val="132577"/>
                </a:solidFill>
              </a:rPr>
              <a:t> was created by David Martin and Gilles </a:t>
            </a:r>
            <a:r>
              <a:rPr lang="en-US" sz="1400" dirty="0" err="1">
                <a:solidFill>
                  <a:srgbClr val="132577"/>
                </a:solidFill>
              </a:rPr>
              <a:t>Gatta</a:t>
            </a:r>
            <a:r>
              <a:rPr lang="en-US" sz="1400" dirty="0">
                <a:solidFill>
                  <a:srgbClr val="132577"/>
                </a:solidFill>
              </a:rPr>
              <a:t> to achieve these expectations.</a:t>
            </a:r>
          </a:p>
          <a:p>
            <a:pPr algn="just"/>
            <a:endParaRPr lang="en-US" sz="1400" b="1" i="1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The code has been developed for dozens of years.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At the beginning it was used to pilot TDA5005 theodolites. 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Now with LMF.Tracker.Connection.dll library the software can pilot AT40x Laser Trackers.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The used code is </a:t>
            </a:r>
            <a:r>
              <a:rPr lang="en-US" sz="1400" b="1" dirty="0" err="1">
                <a:solidFill>
                  <a:srgbClr val="132577"/>
                </a:solidFill>
              </a:rPr>
              <a:t>Labview</a:t>
            </a:r>
            <a:r>
              <a:rPr lang="en-US" sz="1400" dirty="0">
                <a:solidFill>
                  <a:srgbClr val="132577"/>
                </a:solidFill>
              </a:rPr>
              <a:t>.</a:t>
            </a:r>
          </a:p>
          <a:p>
            <a:endParaRPr lang="fr-FR" sz="1400" dirty="0">
              <a:solidFill>
                <a:srgbClr val="132577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9A90FB-0366-405A-AA01-BA54A5B9EB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37" t="6468" r="8595" b="5988"/>
          <a:stretch/>
        </p:blipFill>
        <p:spPr>
          <a:xfrm>
            <a:off x="4207495" y="1492251"/>
            <a:ext cx="7921005" cy="4718050"/>
          </a:xfrm>
          <a:prstGeom prst="rect">
            <a:avLst/>
          </a:prstGeom>
        </p:spPr>
      </p:pic>
      <p:sp>
        <p:nvSpPr>
          <p:cNvPr id="3" name="Espace réservé du pied de page 38">
            <a:extLst>
              <a:ext uri="{FF2B5EF4-FFF2-40B4-BE49-F238E27FC236}">
                <a16:creationId xmlns:a16="http://schemas.microsoft.com/office/drawing/2014/main" id="{590D5A64-E374-9D12-679E-D4B20C679DA7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</p:spPr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370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15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CODE LIMITATION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SURVEY</a:t>
            </a: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ED710E-3C83-B97B-8660-C0C08448B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0971" y="3445178"/>
            <a:ext cx="671965" cy="6514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C620150-16B1-D951-6121-08A3A01FF4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181" y="2275283"/>
            <a:ext cx="577544" cy="745792"/>
          </a:xfrm>
          <a:prstGeom prst="rect">
            <a:avLst/>
          </a:prstGeom>
        </p:spPr>
      </p:pic>
      <p:sp>
        <p:nvSpPr>
          <p:cNvPr id="8" name="Espace réservé du pied de page 38">
            <a:extLst>
              <a:ext uri="{FF2B5EF4-FFF2-40B4-BE49-F238E27FC236}">
                <a16:creationId xmlns:a16="http://schemas.microsoft.com/office/drawing/2014/main" id="{97F993A4-B9D1-3393-37F5-1089DE5D5A1C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</p:spPr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6AB470-F0F3-87F8-4DB2-A48886A4A210}"/>
              </a:ext>
            </a:extLst>
          </p:cNvPr>
          <p:cNvSpPr txBox="1"/>
          <p:nvPr/>
        </p:nvSpPr>
        <p:spPr>
          <a:xfrm>
            <a:off x="396000" y="1454150"/>
            <a:ext cx="780854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6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However use of </a:t>
            </a:r>
            <a:r>
              <a:rPr lang="en-US" sz="1400" dirty="0" err="1">
                <a:solidFill>
                  <a:srgbClr val="132577"/>
                </a:solidFill>
              </a:rPr>
              <a:t>Labview</a:t>
            </a:r>
            <a:r>
              <a:rPr lang="en-US" sz="1400" dirty="0">
                <a:solidFill>
                  <a:srgbClr val="132577"/>
                </a:solidFill>
              </a:rPr>
              <a:t> could be an issue in future years: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n-US" sz="1400" dirty="0">
                <a:solidFill>
                  <a:srgbClr val="132577"/>
                </a:solidFill>
              </a:rPr>
              <a:t>Few people have </a:t>
            </a:r>
            <a:r>
              <a:rPr lang="en-US" sz="1400" b="1" dirty="0">
                <a:solidFill>
                  <a:srgbClr val="132577"/>
                </a:solidFill>
              </a:rPr>
              <a:t>skills</a:t>
            </a:r>
            <a:r>
              <a:rPr lang="en-US" sz="1400" dirty="0">
                <a:solidFill>
                  <a:srgbClr val="132577"/>
                </a:solidFill>
              </a:rPr>
              <a:t> in </a:t>
            </a:r>
            <a:r>
              <a:rPr lang="en-US" sz="1400" dirty="0" err="1">
                <a:solidFill>
                  <a:srgbClr val="132577"/>
                </a:solidFill>
              </a:rPr>
              <a:t>Labview</a:t>
            </a:r>
            <a:r>
              <a:rPr lang="en-US" sz="1400" dirty="0">
                <a:solidFill>
                  <a:srgbClr val="132577"/>
                </a:solidFill>
              </a:rPr>
              <a:t> coding.</a:t>
            </a:r>
          </a:p>
          <a:p>
            <a:pPr marL="285750" indent="-285750" algn="just">
              <a:buFontTx/>
              <a:buChar char="-"/>
            </a:pPr>
            <a:endParaRPr lang="en-US" sz="6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Recruiting staff is already difficult. Finding people who also have these specific skills could make it even more difficult. The </a:t>
            </a:r>
            <a:r>
              <a:rPr lang="en-US" sz="1400" b="1" dirty="0">
                <a:solidFill>
                  <a:srgbClr val="132577"/>
                </a:solidFill>
              </a:rPr>
              <a:t>long-term maintenance </a:t>
            </a:r>
            <a:r>
              <a:rPr lang="en-US" sz="1400" dirty="0">
                <a:solidFill>
                  <a:srgbClr val="132577"/>
                </a:solidFill>
              </a:rPr>
              <a:t>of the software could be compromised.</a:t>
            </a:r>
          </a:p>
          <a:p>
            <a:pPr marL="285750" indent="-285750" algn="just">
              <a:buFont typeface="Symbol" panose="05050102010706020507" pitchFamily="18" charset="2"/>
              <a:buChar char="Þ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 algn="just">
              <a:buFont typeface="Symbol" panose="05050102010706020507" pitchFamily="18" charset="2"/>
              <a:buChar char="Þ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n-US" sz="1400" dirty="0">
                <a:solidFill>
                  <a:srgbClr val="132577"/>
                </a:solidFill>
              </a:rPr>
              <a:t>The use of commercial licensed digital tools is increasingly under discussion at ESRF.</a:t>
            </a:r>
          </a:p>
          <a:p>
            <a:pPr marL="285750" indent="-285750" algn="just">
              <a:buFontTx/>
              <a:buChar char="-"/>
            </a:pPr>
            <a:endParaRPr lang="en-US" sz="6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Rising </a:t>
            </a:r>
            <a:r>
              <a:rPr lang="en-US" sz="1400" b="1" dirty="0">
                <a:solidFill>
                  <a:srgbClr val="132577"/>
                </a:solidFill>
              </a:rPr>
              <a:t>licensing costs </a:t>
            </a:r>
            <a:r>
              <a:rPr lang="en-US" sz="1400" dirty="0">
                <a:solidFill>
                  <a:srgbClr val="132577"/>
                </a:solidFill>
              </a:rPr>
              <a:t>in recent years have led staff management to encourage open-source solutions.</a:t>
            </a:r>
          </a:p>
          <a:p>
            <a:pPr marL="285750" indent="-285750" algn="just">
              <a:buFontTx/>
              <a:buChar char="-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 algn="just">
              <a:buFontTx/>
              <a:buChar char="-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 algn="just">
              <a:buFontTx/>
              <a:buChar char="-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 algn="just">
              <a:buFontTx/>
              <a:buChar char="-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 algn="just">
              <a:buFontTx/>
              <a:buChar char="-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 algn="just">
              <a:buFontTx/>
              <a:buChar char="-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 algn="just">
              <a:buFontTx/>
              <a:buChar char="-"/>
            </a:pPr>
            <a:endParaRPr lang="en-US" sz="1400" dirty="0">
              <a:solidFill>
                <a:srgbClr val="1325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021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16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CODE LIMITATION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SURVEY</a:t>
            </a: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E67FC4-FA01-03DB-4BF2-332BA0EF50BF}"/>
              </a:ext>
            </a:extLst>
          </p:cNvPr>
          <p:cNvSpPr txBox="1"/>
          <p:nvPr/>
        </p:nvSpPr>
        <p:spPr>
          <a:xfrm>
            <a:off x="396000" y="1454150"/>
            <a:ext cx="780854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6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However use of </a:t>
            </a:r>
            <a:r>
              <a:rPr lang="en-US" sz="1400" dirty="0" err="1">
                <a:solidFill>
                  <a:srgbClr val="132577"/>
                </a:solidFill>
              </a:rPr>
              <a:t>Labview</a:t>
            </a:r>
            <a:r>
              <a:rPr lang="en-US" sz="1400" dirty="0">
                <a:solidFill>
                  <a:srgbClr val="132577"/>
                </a:solidFill>
              </a:rPr>
              <a:t> could be an issue in future years: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n-US" sz="1400" dirty="0">
                <a:solidFill>
                  <a:srgbClr val="132577"/>
                </a:solidFill>
              </a:rPr>
              <a:t>Few people have </a:t>
            </a:r>
            <a:r>
              <a:rPr lang="en-US" sz="1400" b="1" dirty="0">
                <a:solidFill>
                  <a:srgbClr val="132577"/>
                </a:solidFill>
              </a:rPr>
              <a:t>skills</a:t>
            </a:r>
            <a:r>
              <a:rPr lang="en-US" sz="1400" dirty="0">
                <a:solidFill>
                  <a:srgbClr val="132577"/>
                </a:solidFill>
              </a:rPr>
              <a:t> in </a:t>
            </a:r>
            <a:r>
              <a:rPr lang="en-US" sz="1400" dirty="0" err="1">
                <a:solidFill>
                  <a:srgbClr val="132577"/>
                </a:solidFill>
              </a:rPr>
              <a:t>Labview</a:t>
            </a:r>
            <a:r>
              <a:rPr lang="en-US" sz="1400" dirty="0">
                <a:solidFill>
                  <a:srgbClr val="132577"/>
                </a:solidFill>
              </a:rPr>
              <a:t> coding.</a:t>
            </a:r>
          </a:p>
          <a:p>
            <a:pPr marL="285750" indent="-285750" algn="just">
              <a:buFontTx/>
              <a:buChar char="-"/>
            </a:pPr>
            <a:endParaRPr lang="en-US" sz="6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Recruiting staff is already difficult. Finding people who also have these specific skills could make it even more difficult. The </a:t>
            </a:r>
            <a:r>
              <a:rPr lang="en-US" sz="1400" b="1" dirty="0">
                <a:solidFill>
                  <a:srgbClr val="132577"/>
                </a:solidFill>
              </a:rPr>
              <a:t>long-term maintenance </a:t>
            </a:r>
            <a:r>
              <a:rPr lang="en-US" sz="1400" dirty="0">
                <a:solidFill>
                  <a:srgbClr val="132577"/>
                </a:solidFill>
              </a:rPr>
              <a:t>of the software could be compromised.</a:t>
            </a:r>
          </a:p>
          <a:p>
            <a:pPr marL="285750" indent="-285750" algn="just">
              <a:buFont typeface="Symbol" panose="05050102010706020507" pitchFamily="18" charset="2"/>
              <a:buChar char="Þ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 algn="just">
              <a:buFont typeface="Symbol" panose="05050102010706020507" pitchFamily="18" charset="2"/>
              <a:buChar char="Þ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en-US" sz="1400" dirty="0">
                <a:solidFill>
                  <a:srgbClr val="132577"/>
                </a:solidFill>
              </a:rPr>
              <a:t>The use of commercial licensed digital tools is increasingly under discussion at ESRF.</a:t>
            </a:r>
          </a:p>
          <a:p>
            <a:pPr marL="285750" indent="-285750" algn="just">
              <a:buFontTx/>
              <a:buChar char="-"/>
            </a:pPr>
            <a:endParaRPr lang="en-US" sz="6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Rising </a:t>
            </a:r>
            <a:r>
              <a:rPr lang="en-US" sz="1400" b="1" dirty="0">
                <a:solidFill>
                  <a:srgbClr val="132577"/>
                </a:solidFill>
              </a:rPr>
              <a:t>licensing costs </a:t>
            </a:r>
            <a:r>
              <a:rPr lang="en-US" sz="1400" dirty="0">
                <a:solidFill>
                  <a:srgbClr val="132577"/>
                </a:solidFill>
              </a:rPr>
              <a:t>in recent years have led staff management to encourage open-source solutions.</a:t>
            </a:r>
          </a:p>
          <a:p>
            <a:pPr marL="285750" indent="-285750" algn="just">
              <a:buFontTx/>
              <a:buChar char="-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 algn="just">
              <a:buFontTx/>
              <a:buChar char="-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 algn="just">
              <a:buFontTx/>
              <a:buChar char="-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 algn="just">
              <a:buFontTx/>
              <a:buChar char="-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 algn="just">
              <a:buFontTx/>
              <a:buChar char="-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 algn="just">
              <a:buFont typeface="Symbol" panose="05050102010706020507" pitchFamily="18" charset="2"/>
              <a:buChar char="Þ"/>
            </a:pPr>
            <a:r>
              <a:rPr lang="en-US" sz="1400" i="1" dirty="0">
                <a:solidFill>
                  <a:srgbClr val="132577"/>
                </a:solidFill>
              </a:rPr>
              <a:t>S&amp;A Group </a:t>
            </a:r>
            <a:r>
              <a:rPr lang="en-US" sz="1400" dirty="0">
                <a:solidFill>
                  <a:srgbClr val="132577"/>
                </a:solidFill>
              </a:rPr>
              <a:t>decided to use python code for the future of this software.</a:t>
            </a:r>
          </a:p>
          <a:p>
            <a:pPr marL="285750" indent="-285750" algn="just">
              <a:buFontTx/>
              <a:buChar char="-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 algn="just">
              <a:buFontTx/>
              <a:buChar char="-"/>
            </a:pPr>
            <a:endParaRPr lang="en-US" sz="1400" dirty="0">
              <a:solidFill>
                <a:srgbClr val="132577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ED710E-3C83-B97B-8660-C0C08448B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0971" y="3445178"/>
            <a:ext cx="671965" cy="6514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C620150-16B1-D951-6121-08A3A01FF4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181" y="2275283"/>
            <a:ext cx="577544" cy="74579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06A0035-DE04-62C2-1BC2-13EEFC66B1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52" b="18686"/>
          <a:stretch/>
        </p:blipFill>
        <p:spPr>
          <a:xfrm>
            <a:off x="9160971" y="4825223"/>
            <a:ext cx="792083" cy="7457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E17EC41-0979-3AFB-EAD6-CA305A3127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9717" y="4803937"/>
            <a:ext cx="983221" cy="3978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63A768-4BA5-8508-BEA7-1DB63635A0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929" y="5160019"/>
            <a:ext cx="983221" cy="442449"/>
          </a:xfrm>
          <a:prstGeom prst="rect">
            <a:avLst/>
          </a:prstGeom>
        </p:spPr>
      </p:pic>
      <p:sp>
        <p:nvSpPr>
          <p:cNvPr id="8" name="Espace réservé du pied de page 38">
            <a:extLst>
              <a:ext uri="{FF2B5EF4-FFF2-40B4-BE49-F238E27FC236}">
                <a16:creationId xmlns:a16="http://schemas.microsoft.com/office/drawing/2014/main" id="{97F993A4-B9D1-3393-37F5-1089DE5D5A1C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</p:spPr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7633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17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CODING TO PYTHON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SURVEY</a:t>
            </a: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Espace réservé du pied de page 38">
            <a:extLst>
              <a:ext uri="{FF2B5EF4-FFF2-40B4-BE49-F238E27FC236}">
                <a16:creationId xmlns:a16="http://schemas.microsoft.com/office/drawing/2014/main" id="{9BFB87B0-A834-206C-E11C-223718601AFB}"/>
              </a:ext>
            </a:extLst>
          </p:cNvPr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Date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E67FC4-FA01-03DB-4BF2-332BA0EF50BF}"/>
              </a:ext>
            </a:extLst>
          </p:cNvPr>
          <p:cNvSpPr txBox="1"/>
          <p:nvPr/>
        </p:nvSpPr>
        <p:spPr>
          <a:xfrm>
            <a:off x="395999" y="1454150"/>
            <a:ext cx="50048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132577"/>
                </a:solidFill>
              </a:rPr>
              <a:t>The python coding is now complete, and this version is fully operational.</a:t>
            </a:r>
          </a:p>
          <a:p>
            <a:endParaRPr lang="fr-FR" sz="1400" dirty="0">
              <a:solidFill>
                <a:srgbClr val="132577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DE2F26-7B94-6840-B167-274DD07E6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58" y="2379044"/>
            <a:ext cx="4936945" cy="43227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D427D2-7509-7EA4-2DF4-49DF017D4D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2232" y="912960"/>
            <a:ext cx="6041610" cy="535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690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PlaceHolder 1"/>
          <p:cNvSpPr>
            <a:spLocks noGrp="1"/>
          </p:cNvSpPr>
          <p:nvPr>
            <p:ph type="sldNum" idx="84"/>
          </p:nvPr>
        </p:nvSpPr>
        <p:spPr>
          <a:xfrm>
            <a:off x="239400" y="6483240"/>
            <a:ext cx="528120" cy="18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800" b="1" strike="noStrike" spc="-1">
                <a:solidFill>
                  <a:srgbClr val="132577"/>
                </a:solidFill>
                <a:latin typeface="Arial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800" b="1" strike="noStrike" spc="-1">
                <a:solidFill>
                  <a:srgbClr val="132577"/>
                </a:solidFill>
                <a:latin typeface="Arial"/>
                <a:ea typeface="DejaVu Sans"/>
              </a:rPr>
              <a:t>Page </a:t>
            </a:r>
            <a:fld id="{DD99A910-3744-469F-B946-F219A9B1C3A8}" type="slidenum">
              <a:rPr lang="fr-FR" sz="800" b="1" strike="noStrike" spc="-1">
                <a:solidFill>
                  <a:srgbClr val="132577"/>
                </a:solidFill>
                <a:latin typeface="Arial"/>
                <a:ea typeface="DejaVu Sans"/>
              </a:rPr>
              <a:t>18</a:t>
            </a:fld>
            <a:endParaRPr lang="fr-FR" sz="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3" name="PlaceHolder 2"/>
          <p:cNvSpPr>
            <a:spLocks noGrp="1"/>
          </p:cNvSpPr>
          <p:nvPr>
            <p:ph type="ftr" idx="85"/>
          </p:nvPr>
        </p:nvSpPr>
        <p:spPr>
          <a:xfrm>
            <a:off x="959400" y="6482880"/>
            <a:ext cx="8136360" cy="18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fr-FR" sz="800" b="1" strike="noStrike" spc="-1">
                <a:solidFill>
                  <a:srgbClr val="132577"/>
                </a:solidFill>
                <a:latin typeface="Arial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800" b="1" strike="noStrike" spc="-1">
                <a:solidFill>
                  <a:srgbClr val="132577"/>
                </a:solidFill>
                <a:latin typeface="Arial"/>
                <a:ea typeface="DejaVu Sans"/>
              </a:rPr>
              <a:t>Name Event | Date | Speaker</a:t>
            </a:r>
            <a:endParaRPr lang="fr-FR" sz="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5" name="Rectangle 127"/>
          <p:cNvSpPr/>
          <p:nvPr/>
        </p:nvSpPr>
        <p:spPr>
          <a:xfrm>
            <a:off x="13980" y="-6660"/>
            <a:ext cx="12164040" cy="6871320"/>
          </a:xfrm>
          <a:prstGeom prst="rect">
            <a:avLst/>
          </a:prstGeom>
          <a:solidFill>
            <a:schemeClr val="accent1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FFFFFF"/>
              </a:solidFill>
              <a:latin typeface="Arial"/>
              <a:ea typeface="DejaVu Sans"/>
            </a:endParaRPr>
          </a:p>
        </p:txBody>
      </p:sp>
      <p:pic>
        <p:nvPicPr>
          <p:cNvPr id="597" name="Picture 36" descr="ESRF-LogoBaseline-WHITE.eps"/>
          <p:cNvPicPr/>
          <p:nvPr/>
        </p:nvPicPr>
        <p:blipFill>
          <a:blip r:embed="rId2"/>
          <a:stretch/>
        </p:blipFill>
        <p:spPr>
          <a:xfrm>
            <a:off x="11557080" y="6095520"/>
            <a:ext cx="453240" cy="572760"/>
          </a:xfrm>
          <a:prstGeom prst="rect">
            <a:avLst/>
          </a:prstGeom>
          <a:ln w="0">
            <a:noFill/>
          </a:ln>
        </p:spPr>
      </p:pic>
      <p:sp>
        <p:nvSpPr>
          <p:cNvPr id="601" name="Line 6"/>
          <p:cNvSpPr/>
          <p:nvPr/>
        </p:nvSpPr>
        <p:spPr>
          <a:xfrm>
            <a:off x="9227160" y="4635360"/>
            <a:ext cx="360" cy="769320"/>
          </a:xfrm>
          <a:prstGeom prst="line">
            <a:avLst/>
          </a:prstGeom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2760" tIns="42480" rIns="32760" bIns="42480" anchor="ctr">
            <a:no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602" name="Rectangle 37"/>
          <p:cNvSpPr/>
          <p:nvPr/>
        </p:nvSpPr>
        <p:spPr>
          <a:xfrm>
            <a:off x="111008" y="3044340"/>
            <a:ext cx="11969985" cy="769321"/>
          </a:xfrm>
          <a:prstGeom prst="rect">
            <a:avLst/>
          </a:prstGeom>
          <a:noFill/>
          <a:ln w="648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FFFFFF"/>
              </a:buClr>
            </a:pPr>
            <a:r>
              <a:rPr lang="en-US" sz="4800" b="1" strike="noStrike" spc="-1" dirty="0">
                <a:solidFill>
                  <a:srgbClr val="FFFFFF"/>
                </a:solidFill>
                <a:latin typeface="Arial"/>
                <a:ea typeface="DejaVu Sans"/>
              </a:rPr>
              <a:t>CALCULATION</a:t>
            </a:r>
            <a:endParaRPr lang="fr-FR" sz="4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9322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19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CURRENT PROCESS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CALCULATION</a:t>
            </a: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E67FC4-FA01-03DB-4BF2-332BA0EF50BF}"/>
              </a:ext>
            </a:extLst>
          </p:cNvPr>
          <p:cNvSpPr txBox="1"/>
          <p:nvPr/>
        </p:nvSpPr>
        <p:spPr>
          <a:xfrm>
            <a:off x="396000" y="1454150"/>
            <a:ext cx="1152295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132577"/>
                </a:solidFill>
              </a:rPr>
              <a:t>Thanks to the previous survey software, data are pre-</a:t>
            </a:r>
            <a:r>
              <a:rPr lang="en-US" sz="1400" dirty="0" err="1">
                <a:solidFill>
                  <a:srgbClr val="132577"/>
                </a:solidFill>
              </a:rPr>
              <a:t>formated</a:t>
            </a:r>
            <a:r>
              <a:rPr lang="en-US" sz="1400" dirty="0">
                <a:solidFill>
                  <a:srgbClr val="132577"/>
                </a:solidFill>
              </a:rPr>
              <a:t> for this calculation step.</a:t>
            </a:r>
          </a:p>
          <a:p>
            <a:endParaRPr lang="en-US" sz="1400" dirty="0">
              <a:solidFill>
                <a:srgbClr val="132577"/>
              </a:solidFill>
            </a:endParaRPr>
          </a:p>
          <a:p>
            <a:r>
              <a:rPr lang="en-US" sz="1400" dirty="0">
                <a:solidFill>
                  <a:srgbClr val="132577"/>
                </a:solidFill>
              </a:rPr>
              <a:t>The calculation process currently consists of </a:t>
            </a:r>
            <a:r>
              <a:rPr lang="en-US" sz="1400" b="1" dirty="0">
                <a:solidFill>
                  <a:srgbClr val="132577"/>
                </a:solidFill>
              </a:rPr>
              <a:t>successive steps</a:t>
            </a:r>
            <a:r>
              <a:rPr lang="en-US" sz="1400" dirty="0">
                <a:solidFill>
                  <a:srgbClr val="132577"/>
                </a:solidFill>
              </a:rPr>
              <a:t> to prepare data for </a:t>
            </a:r>
            <a:r>
              <a:rPr lang="en-US" sz="1400" b="1" dirty="0">
                <a:solidFill>
                  <a:srgbClr val="132577"/>
                </a:solidFill>
              </a:rPr>
              <a:t>LGC software</a:t>
            </a:r>
            <a:r>
              <a:rPr lang="en-US" sz="1400" dirty="0">
                <a:solidFill>
                  <a:srgbClr val="132577"/>
                </a:solidFill>
              </a:rPr>
              <a:t> and get calculated coordinates of network. </a:t>
            </a:r>
          </a:p>
          <a:p>
            <a:endParaRPr lang="en-US" sz="1400" dirty="0">
              <a:solidFill>
                <a:srgbClr val="132577"/>
              </a:solidFill>
            </a:endParaRPr>
          </a:p>
          <a:p>
            <a:endParaRPr lang="en-US" sz="1400" dirty="0">
              <a:solidFill>
                <a:srgbClr val="132577"/>
              </a:solidFill>
            </a:endParaRPr>
          </a:p>
          <a:p>
            <a:endParaRPr lang="en-US" sz="1400" dirty="0">
              <a:solidFill>
                <a:srgbClr val="132577"/>
              </a:solidFill>
            </a:endParaRPr>
          </a:p>
          <a:p>
            <a:r>
              <a:rPr lang="en-US" sz="1400" dirty="0">
                <a:solidFill>
                  <a:srgbClr val="132577"/>
                </a:solidFill>
              </a:rPr>
              <a:t>These steps are </a:t>
            </a:r>
            <a:r>
              <a:rPr lang="en-US" sz="1400" b="1" dirty="0">
                <a:solidFill>
                  <a:srgbClr val="132577"/>
                </a:solidFill>
              </a:rPr>
              <a:t>individual</a:t>
            </a:r>
            <a:r>
              <a:rPr lang="en-US" sz="1400" dirty="0">
                <a:solidFill>
                  <a:srgbClr val="132577"/>
                </a:solidFill>
              </a:rPr>
              <a:t> and done with :</a:t>
            </a:r>
          </a:p>
          <a:p>
            <a:endParaRPr lang="en-US" sz="800" dirty="0">
              <a:solidFill>
                <a:srgbClr val="132577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400" dirty="0">
                <a:solidFill>
                  <a:srgbClr val="132577"/>
                </a:solidFill>
              </a:rPr>
              <a:t>Excel macros for data management</a:t>
            </a:r>
          </a:p>
          <a:p>
            <a:pPr marL="285750" indent="-285750">
              <a:buFontTx/>
              <a:buChar char="-"/>
            </a:pPr>
            <a:endParaRPr lang="en-US" sz="400" dirty="0">
              <a:solidFill>
                <a:srgbClr val="132577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400" dirty="0" err="1">
                <a:solidFill>
                  <a:srgbClr val="132577"/>
                </a:solidFill>
              </a:rPr>
              <a:t>Matlab</a:t>
            </a:r>
            <a:r>
              <a:rPr lang="en-US" sz="1400" dirty="0">
                <a:solidFill>
                  <a:srgbClr val="132577"/>
                </a:solidFill>
              </a:rPr>
              <a:t> scripts running</a:t>
            </a:r>
          </a:p>
          <a:p>
            <a:pPr marL="285750" indent="-285750">
              <a:buFontTx/>
              <a:buChar char="-"/>
            </a:pPr>
            <a:endParaRPr lang="en-US" sz="1400" dirty="0">
              <a:solidFill>
                <a:srgbClr val="132577"/>
              </a:solidFill>
            </a:endParaRPr>
          </a:p>
          <a:p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These steps are </a:t>
            </a:r>
            <a:r>
              <a:rPr lang="en-US" sz="1400" b="1" dirty="0">
                <a:solidFill>
                  <a:srgbClr val="132577"/>
                </a:solidFill>
              </a:rPr>
              <a:t>not managed by a single piece of software</a:t>
            </a:r>
            <a:r>
              <a:rPr lang="en-US" sz="1400" dirty="0">
                <a:solidFill>
                  <a:srgbClr val="132577"/>
                </a:solidFill>
              </a:rPr>
              <a:t> but</a:t>
            </a:r>
          </a:p>
          <a:p>
            <a:pPr algn="just"/>
            <a:r>
              <a:rPr lang="en-US" sz="1400" dirty="0" err="1">
                <a:solidFill>
                  <a:srgbClr val="132577"/>
                </a:solidFill>
              </a:rPr>
              <a:t>insteady</a:t>
            </a:r>
            <a:r>
              <a:rPr lang="en-US" sz="1400" dirty="0">
                <a:solidFill>
                  <a:srgbClr val="132577"/>
                </a:solidFill>
              </a:rPr>
              <a:t> they are run individually.</a:t>
            </a:r>
          </a:p>
          <a:p>
            <a:endParaRPr lang="en-US" sz="1400" dirty="0">
              <a:solidFill>
                <a:srgbClr val="132577"/>
              </a:solidFill>
            </a:endParaRPr>
          </a:p>
          <a:p>
            <a:endParaRPr lang="en-US" sz="1400" dirty="0">
              <a:solidFill>
                <a:srgbClr val="132577"/>
              </a:solidFill>
            </a:endParaRPr>
          </a:p>
          <a:p>
            <a:endParaRPr lang="en-US" sz="1400" dirty="0">
              <a:solidFill>
                <a:srgbClr val="132577"/>
              </a:solidFill>
            </a:endParaRPr>
          </a:p>
          <a:p>
            <a:endParaRPr lang="en-US" sz="1400" dirty="0">
              <a:solidFill>
                <a:srgbClr val="132577"/>
              </a:solidFill>
            </a:endParaRPr>
          </a:p>
          <a:p>
            <a:endParaRPr lang="en-US" sz="1400" dirty="0">
              <a:solidFill>
                <a:srgbClr val="132577"/>
              </a:solidFill>
            </a:endParaRPr>
          </a:p>
          <a:p>
            <a:endParaRPr lang="en-US" sz="1400" dirty="0">
              <a:solidFill>
                <a:srgbClr val="132577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3BAA4E1-F7E3-6293-449A-B15AAF9F9796}"/>
              </a:ext>
            </a:extLst>
          </p:cNvPr>
          <p:cNvGrpSpPr/>
          <p:nvPr/>
        </p:nvGrpSpPr>
        <p:grpSpPr>
          <a:xfrm>
            <a:off x="959400" y="4864419"/>
            <a:ext cx="3136023" cy="539431"/>
            <a:chOff x="512640" y="4696988"/>
            <a:chExt cx="3136023" cy="53943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74ADA56-8464-7BF0-3FA0-7C68487FC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640" y="4696988"/>
              <a:ext cx="579255" cy="539431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7C35FD2-FE03-2791-15F8-B965B4AE5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0714" y="4696988"/>
              <a:ext cx="602857" cy="53943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CA06924-BB6A-43D6-A5D0-024409EAA1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9232" y="4696988"/>
              <a:ext cx="539431" cy="539431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C65B4F29-E51D-6794-619E-7C56D9A761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483" y="2473485"/>
            <a:ext cx="6198218" cy="343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13D5C5-B8C7-1394-E438-0CC3E6A42786}"/>
              </a:ext>
            </a:extLst>
          </p:cNvPr>
          <p:cNvSpPr txBox="1"/>
          <p:nvPr/>
        </p:nvSpPr>
        <p:spPr>
          <a:xfrm>
            <a:off x="5627811" y="5966631"/>
            <a:ext cx="67198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err="1"/>
              <a:t>Matlab</a:t>
            </a:r>
            <a:r>
              <a:rPr lang="en-US" sz="1100" i="1" dirty="0"/>
              <a:t> app developed by Gilles </a:t>
            </a:r>
            <a:r>
              <a:rPr lang="en-US" sz="1100" i="1" dirty="0" err="1"/>
              <a:t>Gatta</a:t>
            </a:r>
            <a:r>
              <a:rPr lang="en-US" sz="1100" i="1" dirty="0"/>
              <a:t> to visualize LGC residuals and select associated observations</a:t>
            </a:r>
            <a:endParaRPr lang="fr-FR" sz="1100" i="1" dirty="0"/>
          </a:p>
        </p:txBody>
      </p:sp>
      <p:sp>
        <p:nvSpPr>
          <p:cNvPr id="7" name="Espace réservé du pied de page 38">
            <a:extLst>
              <a:ext uri="{FF2B5EF4-FFF2-40B4-BE49-F238E27FC236}">
                <a16:creationId xmlns:a16="http://schemas.microsoft.com/office/drawing/2014/main" id="{23D5F9A8-0353-7962-A18B-BCA303A3E2C1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</p:spPr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183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20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CURRENT PROCESS LIMITATION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CALCULATION</a:t>
            </a: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E67FC4-FA01-03DB-4BF2-332BA0EF50BF}"/>
              </a:ext>
            </a:extLst>
          </p:cNvPr>
          <p:cNvSpPr txBox="1"/>
          <p:nvPr/>
        </p:nvSpPr>
        <p:spPr>
          <a:xfrm>
            <a:off x="396000" y="1454150"/>
            <a:ext cx="1152295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rgbClr val="132577"/>
              </a:solidFill>
            </a:endParaRPr>
          </a:p>
          <a:p>
            <a:endParaRPr lang="en-US" sz="1400" dirty="0">
              <a:solidFill>
                <a:srgbClr val="132577"/>
              </a:solidFill>
            </a:endParaRPr>
          </a:p>
          <a:p>
            <a:r>
              <a:rPr lang="en-US" sz="1400" dirty="0">
                <a:solidFill>
                  <a:srgbClr val="132577"/>
                </a:solidFill>
              </a:rPr>
              <a:t>For the future of calculation management, the constraints are the same as for the survey software.</a:t>
            </a:r>
          </a:p>
          <a:p>
            <a:endParaRPr lang="en-US" sz="1400" dirty="0">
              <a:solidFill>
                <a:srgbClr val="132577"/>
              </a:solidFill>
            </a:endParaRPr>
          </a:p>
          <a:p>
            <a:endParaRPr lang="en-US" sz="1400" dirty="0">
              <a:solidFill>
                <a:srgbClr val="132577"/>
              </a:solidFill>
            </a:endParaRPr>
          </a:p>
          <a:p>
            <a:r>
              <a:rPr lang="en-US" sz="1400" dirty="0">
                <a:solidFill>
                  <a:srgbClr val="132577"/>
                </a:solidFill>
              </a:rPr>
              <a:t>Excel and </a:t>
            </a:r>
            <a:r>
              <a:rPr lang="en-US" sz="1400" dirty="0" err="1">
                <a:solidFill>
                  <a:srgbClr val="132577"/>
                </a:solidFill>
              </a:rPr>
              <a:t>Matlab</a:t>
            </a:r>
            <a:r>
              <a:rPr lang="en-US" sz="1400" dirty="0">
                <a:solidFill>
                  <a:srgbClr val="132577"/>
                </a:solidFill>
              </a:rPr>
              <a:t> have the same issues about </a:t>
            </a:r>
            <a:r>
              <a:rPr lang="en-US" sz="1400" b="1" dirty="0">
                <a:solidFill>
                  <a:srgbClr val="132577"/>
                </a:solidFill>
              </a:rPr>
              <a:t>licensing costs</a:t>
            </a:r>
            <a:r>
              <a:rPr lang="en-US" sz="1400" dirty="0">
                <a:solidFill>
                  <a:srgbClr val="132577"/>
                </a:solidFill>
              </a:rPr>
              <a:t>.</a:t>
            </a:r>
          </a:p>
          <a:p>
            <a:endParaRPr lang="en-US" sz="1400" dirty="0">
              <a:solidFill>
                <a:srgbClr val="132577"/>
              </a:solidFill>
            </a:endParaRPr>
          </a:p>
          <a:p>
            <a:endParaRPr lang="en-US" sz="1400" dirty="0">
              <a:solidFill>
                <a:srgbClr val="132577"/>
              </a:solidFill>
            </a:endParaRPr>
          </a:p>
          <a:p>
            <a:endParaRPr lang="en-US" sz="1400" dirty="0">
              <a:solidFill>
                <a:srgbClr val="132577"/>
              </a:solidFill>
            </a:endParaRPr>
          </a:p>
          <a:p>
            <a:endParaRPr lang="en-US" sz="1400" dirty="0">
              <a:solidFill>
                <a:srgbClr val="132577"/>
              </a:solidFill>
            </a:endParaRPr>
          </a:p>
          <a:p>
            <a:endParaRPr lang="en-US" sz="1400" dirty="0">
              <a:solidFill>
                <a:srgbClr val="132577"/>
              </a:solidFill>
            </a:endParaRPr>
          </a:p>
          <a:p>
            <a:r>
              <a:rPr lang="en-US" sz="1400" dirty="0">
                <a:solidFill>
                  <a:srgbClr val="132577"/>
                </a:solidFill>
              </a:rPr>
              <a:t>The software development for this calculation task is currently at</a:t>
            </a:r>
            <a:r>
              <a:rPr lang="en-US" sz="1400" b="1" dirty="0">
                <a:solidFill>
                  <a:srgbClr val="132577"/>
                </a:solidFill>
              </a:rPr>
              <a:t> the project study stage</a:t>
            </a:r>
            <a:r>
              <a:rPr lang="en-US" sz="1400" dirty="0">
                <a:solidFill>
                  <a:srgbClr val="132577"/>
                </a:solidFill>
              </a:rPr>
              <a:t>.</a:t>
            </a:r>
          </a:p>
          <a:p>
            <a:endParaRPr lang="en-US" sz="1400" dirty="0">
              <a:solidFill>
                <a:srgbClr val="132577"/>
              </a:solidFill>
            </a:endParaRPr>
          </a:p>
          <a:p>
            <a:endParaRPr lang="en-US" sz="1400" dirty="0">
              <a:solidFill>
                <a:srgbClr val="132577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FA3704-54D2-6A54-38B4-F0D4021EC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2050" y="1991121"/>
            <a:ext cx="671965" cy="6514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BC82FD-D801-BF8C-DE41-2EA09797BF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5" t="2103" r="23162" b="52582"/>
          <a:stretch/>
        </p:blipFill>
        <p:spPr>
          <a:xfrm>
            <a:off x="8806162" y="3637235"/>
            <a:ext cx="703739" cy="605215"/>
          </a:xfrm>
          <a:prstGeom prst="rect">
            <a:avLst/>
          </a:prstGeom>
        </p:spPr>
      </p:pic>
      <p:sp>
        <p:nvSpPr>
          <p:cNvPr id="4" name="Espace réservé du pied de page 38">
            <a:extLst>
              <a:ext uri="{FF2B5EF4-FFF2-40B4-BE49-F238E27FC236}">
                <a16:creationId xmlns:a16="http://schemas.microsoft.com/office/drawing/2014/main" id="{C47892AC-1E32-A13A-E5AB-F6F637C407CE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</p:spPr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612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PERSPECTIVES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CALCULATION</a:t>
            </a: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DB60D6-3EFA-4F2B-030B-987C37835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9577" y="3824030"/>
            <a:ext cx="6830589" cy="29246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1B5057-5E1C-C3F0-B2B0-B85BA02A2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6151" y="738992"/>
            <a:ext cx="5657440" cy="2653748"/>
          </a:xfrm>
          <a:prstGeom prst="rect">
            <a:avLst/>
          </a:prstGeom>
        </p:spPr>
      </p:pic>
      <p:sp>
        <p:nvSpPr>
          <p:cNvPr id="9" name="Arrow: Down 8">
            <a:extLst>
              <a:ext uri="{FF2B5EF4-FFF2-40B4-BE49-F238E27FC236}">
                <a16:creationId xmlns:a16="http://schemas.microsoft.com/office/drawing/2014/main" id="{52BE2926-BDCD-0401-B31E-B50576E4FE60}"/>
              </a:ext>
            </a:extLst>
          </p:cNvPr>
          <p:cNvSpPr/>
          <p:nvPr/>
        </p:nvSpPr>
        <p:spPr>
          <a:xfrm>
            <a:off x="8513567" y="3465261"/>
            <a:ext cx="302607" cy="31773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38651F-D828-4BFB-E7D8-E18C58ED88A0}"/>
              </a:ext>
            </a:extLst>
          </p:cNvPr>
          <p:cNvSpPr txBox="1"/>
          <p:nvPr/>
        </p:nvSpPr>
        <p:spPr>
          <a:xfrm>
            <a:off x="282871" y="1322590"/>
            <a:ext cx="3963983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132577"/>
                </a:solidFill>
              </a:rPr>
              <a:t>1) Data management</a:t>
            </a:r>
          </a:p>
          <a:p>
            <a:pPr marL="342900" indent="-342900">
              <a:buAutoNum type="arabicParenR"/>
            </a:pPr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For the future the initial idea is to move away from Excel and </a:t>
            </a:r>
            <a:r>
              <a:rPr lang="en-US" sz="1400" dirty="0" err="1">
                <a:solidFill>
                  <a:srgbClr val="132577"/>
                </a:solidFill>
              </a:rPr>
              <a:t>Matlab</a:t>
            </a:r>
            <a:r>
              <a:rPr lang="en-US" sz="1400" dirty="0">
                <a:solidFill>
                  <a:srgbClr val="132577"/>
                </a:solidFill>
              </a:rPr>
              <a:t> by developing python code able to do the same processing.</a:t>
            </a:r>
          </a:p>
          <a:p>
            <a:pPr algn="just"/>
            <a:endParaRPr lang="en-US" sz="8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The data management which is currently done by Excel would instead be managed using pandas </a:t>
            </a:r>
            <a:r>
              <a:rPr lang="en-US" sz="1400" b="1" dirty="0" err="1">
                <a:solidFill>
                  <a:srgbClr val="132577"/>
                </a:solidFill>
              </a:rPr>
              <a:t>DataFrames</a:t>
            </a:r>
            <a:r>
              <a:rPr lang="en-US" sz="1400" dirty="0">
                <a:solidFill>
                  <a:srgbClr val="132577"/>
                </a:solidFill>
              </a:rPr>
              <a:t>.</a:t>
            </a:r>
          </a:p>
          <a:p>
            <a:endParaRPr lang="en-US" sz="1400" dirty="0">
              <a:solidFill>
                <a:srgbClr val="132577"/>
              </a:solidFill>
            </a:endParaRPr>
          </a:p>
        </p:txBody>
      </p:sp>
      <p:sp>
        <p:nvSpPr>
          <p:cNvPr id="4" name="Espace réservé du pied de page 38">
            <a:extLst>
              <a:ext uri="{FF2B5EF4-FFF2-40B4-BE49-F238E27FC236}">
                <a16:creationId xmlns:a16="http://schemas.microsoft.com/office/drawing/2014/main" id="{1B269D69-F36C-BBEF-B773-D631E11D543E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</p:spPr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3EA0C30C-5417-0B14-9528-25814FB871D0}"/>
              </a:ext>
            </a:extLst>
          </p:cNvPr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21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A7EC529-0720-4829-879C-D8885A3191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207" y="2014760"/>
            <a:ext cx="863547" cy="61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925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PERSPECTIVES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CALCULATION</a:t>
            </a: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2BBDAB-4C4C-99D6-3D48-76BC82221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8487" y="635224"/>
            <a:ext cx="4224582" cy="24709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4CD066-A4E8-8EAE-FC17-16D56D2A86A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418"/>
          <a:stretch/>
        </p:blipFill>
        <p:spPr>
          <a:xfrm>
            <a:off x="6051665" y="3259353"/>
            <a:ext cx="5998228" cy="3522872"/>
          </a:xfrm>
          <a:prstGeom prst="rect">
            <a:avLst/>
          </a:prstGeo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10686C1D-C947-1AD0-8980-E489C7F060AC}"/>
              </a:ext>
            </a:extLst>
          </p:cNvPr>
          <p:cNvSpPr/>
          <p:nvPr/>
        </p:nvSpPr>
        <p:spPr>
          <a:xfrm>
            <a:off x="8899475" y="3196384"/>
            <a:ext cx="302607" cy="31773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AD4530-8073-492E-336E-1A06049A3A67}"/>
              </a:ext>
            </a:extLst>
          </p:cNvPr>
          <p:cNvSpPr txBox="1"/>
          <p:nvPr/>
        </p:nvSpPr>
        <p:spPr>
          <a:xfrm>
            <a:off x="282871" y="1322590"/>
            <a:ext cx="3963983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132577"/>
                </a:solidFill>
              </a:rPr>
              <a:t>1) Data management</a:t>
            </a:r>
          </a:p>
          <a:p>
            <a:pPr marL="342900" indent="-342900">
              <a:buAutoNum type="arabicParenR"/>
            </a:pPr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For the future the initial idea is to move away from Excel and </a:t>
            </a:r>
            <a:r>
              <a:rPr lang="en-US" sz="1400" dirty="0" err="1">
                <a:solidFill>
                  <a:srgbClr val="132577"/>
                </a:solidFill>
              </a:rPr>
              <a:t>Matlab</a:t>
            </a:r>
            <a:r>
              <a:rPr lang="en-US" sz="1400" dirty="0">
                <a:solidFill>
                  <a:srgbClr val="132577"/>
                </a:solidFill>
              </a:rPr>
              <a:t> by developing python code able to do the same processing.</a:t>
            </a:r>
          </a:p>
          <a:p>
            <a:pPr algn="just"/>
            <a:endParaRPr lang="en-US" sz="8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The data management which is currently done by Excel would instead be managed using pandas </a:t>
            </a:r>
            <a:r>
              <a:rPr lang="en-US" sz="1400" b="1" dirty="0" err="1">
                <a:solidFill>
                  <a:srgbClr val="132577"/>
                </a:solidFill>
              </a:rPr>
              <a:t>DataFrames</a:t>
            </a:r>
            <a:r>
              <a:rPr lang="en-US" sz="1400" dirty="0">
                <a:solidFill>
                  <a:srgbClr val="132577"/>
                </a:solidFill>
              </a:rPr>
              <a:t>.</a:t>
            </a:r>
          </a:p>
          <a:p>
            <a:endParaRPr lang="en-US" sz="1400" dirty="0">
              <a:solidFill>
                <a:srgbClr val="132577"/>
              </a:solidFill>
            </a:endParaRPr>
          </a:p>
          <a:p>
            <a:endParaRPr lang="en-US" sz="1400" dirty="0">
              <a:solidFill>
                <a:srgbClr val="132577"/>
              </a:solidFill>
            </a:endParaRPr>
          </a:p>
          <a:p>
            <a:r>
              <a:rPr lang="en-US" sz="1400" b="1" dirty="0">
                <a:solidFill>
                  <a:srgbClr val="132577"/>
                </a:solidFill>
              </a:rPr>
              <a:t>2) Plotting</a:t>
            </a:r>
          </a:p>
          <a:p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The plotting of smoothing curves currently done with Excel graphs, would be done by </a:t>
            </a:r>
            <a:r>
              <a:rPr lang="en-US" sz="1400" b="1" dirty="0">
                <a:solidFill>
                  <a:srgbClr val="132577"/>
                </a:solidFill>
              </a:rPr>
              <a:t>dynamic graphs</a:t>
            </a:r>
            <a:r>
              <a:rPr lang="en-US" sz="1400" dirty="0">
                <a:solidFill>
                  <a:srgbClr val="132577"/>
                </a:solidFill>
              </a:rPr>
              <a:t> generated with </a:t>
            </a:r>
            <a:r>
              <a:rPr lang="en-US" sz="1400" i="1" dirty="0" err="1">
                <a:solidFill>
                  <a:srgbClr val="132577"/>
                </a:solidFill>
              </a:rPr>
              <a:t>Streamlit</a:t>
            </a:r>
            <a:r>
              <a:rPr lang="en-US" sz="1400" i="1" dirty="0">
                <a:solidFill>
                  <a:srgbClr val="132577"/>
                </a:solidFill>
              </a:rPr>
              <a:t> </a:t>
            </a:r>
            <a:r>
              <a:rPr lang="en-US" sz="1400" dirty="0">
                <a:solidFill>
                  <a:srgbClr val="132577"/>
                </a:solidFill>
              </a:rPr>
              <a:t>technology.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</p:txBody>
      </p:sp>
      <p:sp>
        <p:nvSpPr>
          <p:cNvPr id="7" name="Espace réservé du pied de page 38">
            <a:extLst>
              <a:ext uri="{FF2B5EF4-FFF2-40B4-BE49-F238E27FC236}">
                <a16:creationId xmlns:a16="http://schemas.microsoft.com/office/drawing/2014/main" id="{F303E0D1-40B8-68BA-A94A-507E2F8E8844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</p:spPr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09B83D46-8120-ADF2-9AFF-432676FEE341}"/>
              </a:ext>
            </a:extLst>
          </p:cNvPr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22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087C0F5-B165-9450-8578-3BF0D2FED7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65348" y="3929408"/>
            <a:ext cx="919264" cy="5375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C47E740-3903-C03C-A101-2D65187E5C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207" y="2014760"/>
            <a:ext cx="863547" cy="61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19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PERSPECTIVES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CALCULATION</a:t>
            </a: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E67FC4-FA01-03DB-4BF2-332BA0EF50BF}"/>
              </a:ext>
            </a:extLst>
          </p:cNvPr>
          <p:cNvSpPr txBox="1"/>
          <p:nvPr/>
        </p:nvSpPr>
        <p:spPr>
          <a:xfrm>
            <a:off x="282871" y="1322590"/>
            <a:ext cx="3963983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132577"/>
                </a:solidFill>
              </a:rPr>
              <a:t>1) Data management</a:t>
            </a:r>
          </a:p>
          <a:p>
            <a:pPr marL="342900" indent="-342900">
              <a:buAutoNum type="arabicParenR"/>
            </a:pPr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For the future the initial idea is to move away from Excel and </a:t>
            </a:r>
            <a:r>
              <a:rPr lang="en-US" sz="1400" dirty="0" err="1">
                <a:solidFill>
                  <a:srgbClr val="132577"/>
                </a:solidFill>
              </a:rPr>
              <a:t>Matlab</a:t>
            </a:r>
            <a:r>
              <a:rPr lang="en-US" sz="1400" dirty="0">
                <a:solidFill>
                  <a:srgbClr val="132577"/>
                </a:solidFill>
              </a:rPr>
              <a:t> by developing python code able to do the same processing.</a:t>
            </a:r>
          </a:p>
          <a:p>
            <a:pPr algn="just"/>
            <a:endParaRPr lang="en-US" sz="8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The data management which is currently done by Excel would instead be managed using </a:t>
            </a:r>
            <a:r>
              <a:rPr lang="en-US" sz="1400" i="1" dirty="0">
                <a:solidFill>
                  <a:srgbClr val="132577"/>
                </a:solidFill>
              </a:rPr>
              <a:t>pandas</a:t>
            </a:r>
            <a:r>
              <a:rPr lang="en-US" sz="1400" dirty="0">
                <a:solidFill>
                  <a:srgbClr val="132577"/>
                </a:solidFill>
              </a:rPr>
              <a:t> </a:t>
            </a:r>
            <a:r>
              <a:rPr lang="en-US" sz="1400" b="1" dirty="0" err="1">
                <a:solidFill>
                  <a:srgbClr val="132577"/>
                </a:solidFill>
              </a:rPr>
              <a:t>DataFrames</a:t>
            </a:r>
            <a:r>
              <a:rPr lang="en-US" sz="1400" dirty="0">
                <a:solidFill>
                  <a:srgbClr val="132577"/>
                </a:solidFill>
              </a:rPr>
              <a:t>.</a:t>
            </a:r>
          </a:p>
          <a:p>
            <a:endParaRPr lang="en-US" sz="1400" dirty="0">
              <a:solidFill>
                <a:srgbClr val="132577"/>
              </a:solidFill>
            </a:endParaRPr>
          </a:p>
          <a:p>
            <a:endParaRPr lang="en-US" sz="1400" dirty="0">
              <a:solidFill>
                <a:srgbClr val="132577"/>
              </a:solidFill>
            </a:endParaRPr>
          </a:p>
          <a:p>
            <a:r>
              <a:rPr lang="en-US" sz="1400" b="1" dirty="0">
                <a:solidFill>
                  <a:srgbClr val="132577"/>
                </a:solidFill>
              </a:rPr>
              <a:t>2) Plotting</a:t>
            </a:r>
          </a:p>
          <a:p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The plotting of smoothing curves currently done with Excel graphs, would be done by </a:t>
            </a:r>
            <a:r>
              <a:rPr lang="en-US" sz="1400" b="1" dirty="0">
                <a:solidFill>
                  <a:srgbClr val="132577"/>
                </a:solidFill>
              </a:rPr>
              <a:t>dynamic graphs</a:t>
            </a:r>
            <a:r>
              <a:rPr lang="en-US" sz="1400" dirty="0">
                <a:solidFill>
                  <a:srgbClr val="132577"/>
                </a:solidFill>
              </a:rPr>
              <a:t> generated with </a:t>
            </a:r>
            <a:r>
              <a:rPr lang="en-US" sz="1400" i="1" dirty="0" err="1">
                <a:solidFill>
                  <a:srgbClr val="132577"/>
                </a:solidFill>
              </a:rPr>
              <a:t>Streamlit</a:t>
            </a:r>
            <a:r>
              <a:rPr lang="en-US" sz="1400" i="1" dirty="0">
                <a:solidFill>
                  <a:srgbClr val="132577"/>
                </a:solidFill>
              </a:rPr>
              <a:t> </a:t>
            </a:r>
            <a:r>
              <a:rPr lang="en-US" sz="1400" dirty="0">
                <a:solidFill>
                  <a:srgbClr val="132577"/>
                </a:solidFill>
              </a:rPr>
              <a:t>technology.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b="1" dirty="0">
                <a:solidFill>
                  <a:srgbClr val="132577"/>
                </a:solidFill>
              </a:rPr>
              <a:t>3) Notebook of processing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In the longer term, the integration of the python code into a </a:t>
            </a:r>
            <a:r>
              <a:rPr lang="en-US" sz="1400" i="1" dirty="0" err="1">
                <a:solidFill>
                  <a:srgbClr val="132577"/>
                </a:solidFill>
              </a:rPr>
              <a:t>Jupyter</a:t>
            </a:r>
            <a:r>
              <a:rPr lang="en-US" sz="1400" i="1" dirty="0">
                <a:solidFill>
                  <a:srgbClr val="132577"/>
                </a:solidFill>
              </a:rPr>
              <a:t> </a:t>
            </a:r>
            <a:r>
              <a:rPr lang="en-US" sz="1400" dirty="0">
                <a:solidFill>
                  <a:srgbClr val="132577"/>
                </a:solidFill>
              </a:rPr>
              <a:t>notebook would be planned.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It would join all code running into a </a:t>
            </a:r>
            <a:r>
              <a:rPr lang="en-US" sz="1400" b="1" dirty="0">
                <a:solidFill>
                  <a:srgbClr val="132577"/>
                </a:solidFill>
              </a:rPr>
              <a:t>single file </a:t>
            </a:r>
            <a:r>
              <a:rPr lang="en-US" sz="1400" dirty="0">
                <a:solidFill>
                  <a:srgbClr val="132577"/>
                </a:solidFill>
              </a:rPr>
              <a:t>and add </a:t>
            </a:r>
            <a:r>
              <a:rPr lang="en-US" sz="1400" b="1" dirty="0">
                <a:solidFill>
                  <a:srgbClr val="132577"/>
                </a:solidFill>
              </a:rPr>
              <a:t>documentation</a:t>
            </a:r>
            <a:r>
              <a:rPr lang="en-US" sz="1400" dirty="0">
                <a:solidFill>
                  <a:srgbClr val="132577"/>
                </a:solidFill>
              </a:rPr>
              <a:t> to explain each calculation step.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DE1C77-682C-9DFD-6FF6-5577CC15C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631527"/>
            <a:ext cx="4120021" cy="61606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0E2B30-C2B1-972A-F70B-396DE48AB9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537" y="5546386"/>
            <a:ext cx="690379" cy="80040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517E4C5B-8037-AA34-A37D-3CF3CF3219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65348" y="3929408"/>
            <a:ext cx="919264" cy="5375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DC7D2C7-1CD3-52EE-CE53-F9F6057696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207" y="2014760"/>
            <a:ext cx="863547" cy="61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33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PlaceHolder 1"/>
          <p:cNvSpPr>
            <a:spLocks noGrp="1"/>
          </p:cNvSpPr>
          <p:nvPr>
            <p:ph type="sldNum" idx="84"/>
          </p:nvPr>
        </p:nvSpPr>
        <p:spPr>
          <a:xfrm>
            <a:off x="239400" y="6483240"/>
            <a:ext cx="528120" cy="18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800" b="1" strike="noStrike" spc="-1">
                <a:solidFill>
                  <a:srgbClr val="132577"/>
                </a:solidFill>
                <a:latin typeface="Arial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800" b="1" strike="noStrike" spc="-1">
                <a:solidFill>
                  <a:srgbClr val="132577"/>
                </a:solidFill>
                <a:latin typeface="Arial"/>
                <a:ea typeface="DejaVu Sans"/>
              </a:rPr>
              <a:t>Page </a:t>
            </a:r>
            <a:fld id="{DD99A910-3744-469F-B946-F219A9B1C3A8}" type="slidenum">
              <a:rPr lang="fr-FR" sz="800" b="1" strike="noStrike" spc="-1">
                <a:solidFill>
                  <a:srgbClr val="132577"/>
                </a:solidFill>
                <a:latin typeface="Arial"/>
                <a:ea typeface="DejaVu Sans"/>
              </a:rPr>
              <a:t>24</a:t>
            </a:fld>
            <a:endParaRPr lang="fr-FR" sz="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3" name="PlaceHolder 2"/>
          <p:cNvSpPr>
            <a:spLocks noGrp="1"/>
          </p:cNvSpPr>
          <p:nvPr>
            <p:ph type="ftr" idx="85"/>
          </p:nvPr>
        </p:nvSpPr>
        <p:spPr>
          <a:xfrm>
            <a:off x="959400" y="6482880"/>
            <a:ext cx="8136360" cy="18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fr-FR" sz="800" b="1" strike="noStrike" spc="-1">
                <a:solidFill>
                  <a:srgbClr val="132577"/>
                </a:solidFill>
                <a:latin typeface="Arial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800" b="1" strike="noStrike" spc="-1">
                <a:solidFill>
                  <a:srgbClr val="132577"/>
                </a:solidFill>
                <a:latin typeface="Arial"/>
                <a:ea typeface="DejaVu Sans"/>
              </a:rPr>
              <a:t>Name Event | Date | Speaker</a:t>
            </a:r>
            <a:endParaRPr lang="fr-FR" sz="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5" name="Rectangle 127"/>
          <p:cNvSpPr/>
          <p:nvPr/>
        </p:nvSpPr>
        <p:spPr>
          <a:xfrm>
            <a:off x="13980" y="-6660"/>
            <a:ext cx="12164040" cy="6871320"/>
          </a:xfrm>
          <a:prstGeom prst="rect">
            <a:avLst/>
          </a:prstGeom>
          <a:solidFill>
            <a:schemeClr val="accent1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FFFFFF"/>
              </a:solidFill>
              <a:latin typeface="Arial"/>
              <a:ea typeface="DejaVu Sans"/>
            </a:endParaRPr>
          </a:p>
        </p:txBody>
      </p:sp>
      <p:pic>
        <p:nvPicPr>
          <p:cNvPr id="597" name="Picture 36" descr="ESRF-LogoBaseline-WHITE.eps"/>
          <p:cNvPicPr/>
          <p:nvPr/>
        </p:nvPicPr>
        <p:blipFill>
          <a:blip r:embed="rId3"/>
          <a:stretch/>
        </p:blipFill>
        <p:spPr>
          <a:xfrm>
            <a:off x="11557080" y="6095520"/>
            <a:ext cx="453240" cy="572760"/>
          </a:xfrm>
          <a:prstGeom prst="rect">
            <a:avLst/>
          </a:prstGeom>
          <a:ln w="0">
            <a:noFill/>
          </a:ln>
        </p:spPr>
      </p:pic>
      <p:sp>
        <p:nvSpPr>
          <p:cNvPr id="601" name="Line 6"/>
          <p:cNvSpPr/>
          <p:nvPr/>
        </p:nvSpPr>
        <p:spPr>
          <a:xfrm>
            <a:off x="9227160" y="4635360"/>
            <a:ext cx="360" cy="769320"/>
          </a:xfrm>
          <a:prstGeom prst="line">
            <a:avLst/>
          </a:prstGeom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2760" tIns="42480" rIns="32760" bIns="42480" anchor="ctr">
            <a:no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602" name="Rectangle 37"/>
          <p:cNvSpPr/>
          <p:nvPr/>
        </p:nvSpPr>
        <p:spPr>
          <a:xfrm>
            <a:off x="111008" y="3044340"/>
            <a:ext cx="11969985" cy="769321"/>
          </a:xfrm>
          <a:prstGeom prst="rect">
            <a:avLst/>
          </a:prstGeom>
          <a:noFill/>
          <a:ln w="648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Clr>
                <a:srgbClr val="FFFFFF"/>
              </a:buClr>
            </a:pPr>
            <a:r>
              <a:rPr lang="en-US" sz="4800" b="1" strike="noStrike" spc="-1" dirty="0">
                <a:solidFill>
                  <a:srgbClr val="FFFFFF"/>
                </a:solidFill>
                <a:latin typeface="Arial"/>
                <a:ea typeface="DejaVu Sans"/>
              </a:rPr>
              <a:t>FRAMES</a:t>
            </a:r>
            <a:endParaRPr lang="fr-FR" sz="4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18863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25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GROUND MOVEMENT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FRAMES</a:t>
            </a: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E67FC4-FA01-03DB-4BF2-332BA0EF50BF}"/>
              </a:ext>
            </a:extLst>
          </p:cNvPr>
          <p:cNvSpPr txBox="1"/>
          <p:nvPr/>
        </p:nvSpPr>
        <p:spPr>
          <a:xfrm>
            <a:off x="395999" y="1454150"/>
            <a:ext cx="64187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As explained in the previous presentation about SR realignment, the ESRF location is a </a:t>
            </a:r>
            <a:r>
              <a:rPr lang="en-US" sz="1400" b="1" dirty="0">
                <a:solidFill>
                  <a:srgbClr val="132577"/>
                </a:solidFill>
              </a:rPr>
              <a:t>non-stable site</a:t>
            </a:r>
            <a:r>
              <a:rPr lang="en-US" sz="1400" dirty="0">
                <a:solidFill>
                  <a:srgbClr val="132577"/>
                </a:solidFill>
              </a:rPr>
              <a:t> due to ground movement.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These movements </a:t>
            </a:r>
            <a:r>
              <a:rPr lang="en-US" sz="1400" b="1" dirty="0">
                <a:solidFill>
                  <a:srgbClr val="132577"/>
                </a:solidFill>
              </a:rPr>
              <a:t>modify the geometry of the machine</a:t>
            </a:r>
            <a:r>
              <a:rPr lang="en-US" sz="1400" dirty="0">
                <a:solidFill>
                  <a:srgbClr val="132577"/>
                </a:solidFill>
              </a:rPr>
              <a:t> which </a:t>
            </a:r>
            <a:r>
              <a:rPr lang="en-US" sz="1400" b="1" dirty="0">
                <a:solidFill>
                  <a:srgbClr val="132577"/>
                </a:solidFill>
              </a:rPr>
              <a:t>modifies the beam trajectory</a:t>
            </a:r>
            <a:r>
              <a:rPr lang="en-US" sz="1400" dirty="0">
                <a:solidFill>
                  <a:srgbClr val="132577"/>
                </a:solidFill>
              </a:rPr>
              <a:t> of each beamline.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endParaRPr lang="en-US" sz="1400" dirty="0">
              <a:solidFill>
                <a:srgbClr val="132577"/>
              </a:solidFill>
            </a:endParaRPr>
          </a:p>
          <a:p>
            <a:pPr marL="285750" indent="-285750">
              <a:buFont typeface="Symbol" panose="05050102010706020507" pitchFamily="18" charset="2"/>
              <a:buChar char="Þ"/>
            </a:pPr>
            <a:endParaRPr lang="en-US" sz="1400" dirty="0">
              <a:solidFill>
                <a:srgbClr val="132577"/>
              </a:solidFill>
            </a:endParaRPr>
          </a:p>
          <a:p>
            <a:endParaRPr lang="fr-FR" sz="1400" dirty="0">
              <a:solidFill>
                <a:srgbClr val="132577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A61ABF8-732D-8E7D-5F86-BF3AA38B9724}"/>
              </a:ext>
            </a:extLst>
          </p:cNvPr>
          <p:cNvGrpSpPr/>
          <p:nvPr/>
        </p:nvGrpSpPr>
        <p:grpSpPr>
          <a:xfrm>
            <a:off x="7789423" y="723678"/>
            <a:ext cx="4150016" cy="2268476"/>
            <a:chOff x="4842787" y="3413688"/>
            <a:chExt cx="4665359" cy="247282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A5DEAC8-9E34-B2D0-EA45-F1E80DD28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47893" y="3413688"/>
              <a:ext cx="4560253" cy="2080974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D470424-CFD3-1092-6A6C-3FF197A8E9AB}"/>
                </a:ext>
              </a:extLst>
            </p:cNvPr>
            <p:cNvSpPr txBox="1"/>
            <p:nvPr/>
          </p:nvSpPr>
          <p:spPr>
            <a:xfrm>
              <a:off x="6700234" y="5225215"/>
              <a:ext cx="2312376" cy="3019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solidFill>
                    <a:schemeClr val="bg1"/>
                  </a:solidFill>
                </a:rPr>
                <a:t>Movements 1989 to 2001*</a:t>
              </a:r>
              <a:endParaRPr lang="en-GB" sz="1200" i="1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C039BB3-5C7B-260D-ADE8-76F1A75559D5}"/>
                </a:ext>
              </a:extLst>
            </p:cNvPr>
            <p:cNvSpPr txBox="1"/>
            <p:nvPr/>
          </p:nvSpPr>
          <p:spPr>
            <a:xfrm>
              <a:off x="4842787" y="5483912"/>
              <a:ext cx="4665359" cy="402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i="1" dirty="0">
                  <a:solidFill>
                    <a:schemeClr val="accent6"/>
                  </a:solidFill>
                </a:rPr>
                <a:t>* </a:t>
              </a:r>
              <a:r>
                <a:rPr lang="en-GB" sz="900" i="1" dirty="0" err="1">
                  <a:solidFill>
                    <a:schemeClr val="accent6"/>
                  </a:solidFill>
                </a:rPr>
                <a:t>Mesure</a:t>
              </a:r>
              <a:r>
                <a:rPr lang="en-GB" sz="900" i="1" dirty="0">
                  <a:solidFill>
                    <a:schemeClr val="accent6"/>
                  </a:solidFill>
                </a:rPr>
                <a:t> de </a:t>
              </a:r>
              <a:r>
                <a:rPr lang="en-GB" sz="900" i="1" dirty="0" err="1">
                  <a:solidFill>
                    <a:schemeClr val="accent6"/>
                  </a:solidFill>
                </a:rPr>
                <a:t>l’affaissement</a:t>
              </a:r>
              <a:r>
                <a:rPr lang="en-GB" sz="900" i="1" dirty="0">
                  <a:solidFill>
                    <a:schemeClr val="accent6"/>
                  </a:solidFill>
                </a:rPr>
                <a:t> </a:t>
              </a:r>
              <a:r>
                <a:rPr lang="en-GB" sz="900" i="1" dirty="0" err="1">
                  <a:solidFill>
                    <a:schemeClr val="accent6"/>
                  </a:solidFill>
                </a:rPr>
                <a:t>actuel</a:t>
              </a:r>
              <a:r>
                <a:rPr lang="en-GB" sz="900" i="1" dirty="0">
                  <a:solidFill>
                    <a:schemeClr val="accent6"/>
                  </a:solidFill>
                </a:rPr>
                <a:t> de la cuvette </a:t>
              </a:r>
              <a:r>
                <a:rPr lang="en-GB" sz="900" i="1" dirty="0" err="1">
                  <a:solidFill>
                    <a:schemeClr val="accent6"/>
                  </a:solidFill>
                </a:rPr>
                <a:t>grenobloise</a:t>
              </a:r>
              <a:r>
                <a:rPr lang="en-GB" sz="900" i="1" dirty="0">
                  <a:solidFill>
                    <a:schemeClr val="accent6"/>
                  </a:solidFill>
                </a:rPr>
                <a:t> par </a:t>
              </a:r>
              <a:r>
                <a:rPr lang="en-GB" sz="900" i="1" dirty="0" err="1">
                  <a:solidFill>
                    <a:schemeClr val="accent6"/>
                  </a:solidFill>
                </a:rPr>
                <a:t>comparaisons</a:t>
              </a:r>
              <a:r>
                <a:rPr lang="en-GB" sz="900" i="1" dirty="0">
                  <a:solidFill>
                    <a:schemeClr val="accent6"/>
                  </a:solidFill>
                </a:rPr>
                <a:t> de </a:t>
              </a:r>
              <a:r>
                <a:rPr lang="en-GB" sz="900" i="1" dirty="0" err="1">
                  <a:solidFill>
                    <a:schemeClr val="accent6"/>
                  </a:solidFill>
                </a:rPr>
                <a:t>nivellements</a:t>
              </a:r>
              <a:r>
                <a:rPr lang="en-GB" sz="900" i="1" dirty="0">
                  <a:solidFill>
                    <a:schemeClr val="accent6"/>
                  </a:solidFill>
                </a:rPr>
                <a:t>, Menard G., </a:t>
              </a:r>
              <a:r>
                <a:rPr lang="en-GB" sz="900" i="1" dirty="0" err="1">
                  <a:solidFill>
                    <a:schemeClr val="accent6"/>
                  </a:solidFill>
                </a:rPr>
                <a:t>Pôle</a:t>
              </a:r>
              <a:r>
                <a:rPr lang="en-GB" sz="900" i="1" dirty="0">
                  <a:solidFill>
                    <a:schemeClr val="accent6"/>
                  </a:solidFill>
                </a:rPr>
                <a:t> </a:t>
              </a:r>
              <a:r>
                <a:rPr lang="en-GB" sz="900" i="1" dirty="0" err="1">
                  <a:solidFill>
                    <a:schemeClr val="accent6"/>
                  </a:solidFill>
                </a:rPr>
                <a:t>Grenoblois</a:t>
              </a:r>
              <a:r>
                <a:rPr lang="en-GB" sz="900" i="1" dirty="0">
                  <a:solidFill>
                    <a:schemeClr val="accent6"/>
                  </a:solidFill>
                </a:rPr>
                <a:t> </a:t>
              </a:r>
              <a:r>
                <a:rPr lang="en-GB" sz="900" i="1" dirty="0" err="1">
                  <a:solidFill>
                    <a:schemeClr val="accent6"/>
                  </a:solidFill>
                </a:rPr>
                <a:t>Risques</a:t>
              </a:r>
              <a:r>
                <a:rPr lang="en-GB" sz="900" i="1" dirty="0">
                  <a:solidFill>
                    <a:schemeClr val="accent6"/>
                  </a:solidFill>
                </a:rPr>
                <a:t> </a:t>
              </a:r>
              <a:r>
                <a:rPr lang="en-GB" sz="900" i="1" dirty="0" err="1">
                  <a:solidFill>
                    <a:schemeClr val="accent6"/>
                  </a:solidFill>
                </a:rPr>
                <a:t>Naturels</a:t>
              </a:r>
              <a:endParaRPr lang="en-GB" sz="900" i="1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F299D4B-5BE7-E882-A778-E565E9C2D021}"/>
              </a:ext>
            </a:extLst>
          </p:cNvPr>
          <p:cNvGrpSpPr>
            <a:grpSpLocks noChangeAspect="1"/>
          </p:cNvGrpSpPr>
          <p:nvPr/>
        </p:nvGrpSpPr>
        <p:grpSpPr>
          <a:xfrm>
            <a:off x="4629034" y="3170694"/>
            <a:ext cx="2038094" cy="2160000"/>
            <a:chOff x="5114351" y="1521829"/>
            <a:chExt cx="3774719" cy="4000500"/>
          </a:xfrm>
        </p:grpSpPr>
        <p:pic>
          <p:nvPicPr>
            <p:cNvPr id="11" name="Picture 5">
              <a:extLst>
                <a:ext uri="{FF2B5EF4-FFF2-40B4-BE49-F238E27FC236}">
                  <a16:creationId xmlns:a16="http://schemas.microsoft.com/office/drawing/2014/main" id="{0028BEF0-F0BC-58E1-AE49-F7E5170305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14351" y="1572490"/>
              <a:ext cx="3774718" cy="36150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B67902D-5A7B-96DF-068A-99F36353DD46}"/>
                </a:ext>
              </a:extLst>
            </p:cNvPr>
            <p:cNvSpPr/>
            <p:nvPr/>
          </p:nvSpPr>
          <p:spPr>
            <a:xfrm>
              <a:off x="5114352" y="1572489"/>
              <a:ext cx="3774718" cy="3615021"/>
            </a:xfrm>
            <a:prstGeom prst="rect">
              <a:avLst/>
            </a:prstGeom>
            <a:solidFill>
              <a:schemeClr val="bg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D9F19FC-085F-3B79-40F0-FFE94C123D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753" r="14480"/>
            <a:stretch/>
          </p:blipFill>
          <p:spPr>
            <a:xfrm>
              <a:off x="5114351" y="1521829"/>
              <a:ext cx="3774717" cy="4000500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00D53C7-E0E4-68D8-4DF1-BAB7C1A321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96418" y="3354347"/>
              <a:ext cx="906263" cy="2122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177C74F-BD1E-09D6-6E08-B5F76AFC2ABA}"/>
                </a:ext>
              </a:extLst>
            </p:cNvPr>
            <p:cNvSpPr txBox="1"/>
            <p:nvPr/>
          </p:nvSpPr>
          <p:spPr>
            <a:xfrm>
              <a:off x="7502681" y="3235785"/>
              <a:ext cx="418704" cy="246221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accent6"/>
                  </a:solidFill>
                </a:rPr>
                <a:t>C01</a:t>
              </a:r>
              <a:endParaRPr lang="en-GB" sz="1000" dirty="0">
                <a:solidFill>
                  <a:schemeClr val="accent6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B6717D8-4D0D-242E-4511-8E131AC4DE83}"/>
                </a:ext>
              </a:extLst>
            </p:cNvPr>
            <p:cNvSpPr txBox="1"/>
            <p:nvPr/>
          </p:nvSpPr>
          <p:spPr>
            <a:xfrm>
              <a:off x="6133239" y="3482006"/>
              <a:ext cx="418704" cy="246221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accent6"/>
                  </a:solidFill>
                </a:rPr>
                <a:t>C17</a:t>
              </a:r>
              <a:endParaRPr lang="en-GB" sz="1000" dirty="0">
                <a:solidFill>
                  <a:schemeClr val="accent6"/>
                </a:solidFill>
              </a:endParaRP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FD802C17-EAD9-924D-AF9A-7BAD59674196}"/>
                </a:ext>
              </a:extLst>
            </p:cNvPr>
            <p:cNvCxnSpPr>
              <a:cxnSpLocks noChangeAspect="1"/>
            </p:cNvCxnSpPr>
            <p:nvPr/>
          </p:nvCxnSpPr>
          <p:spPr>
            <a:xfrm flipH="1" flipV="1">
              <a:off x="5673811" y="2567765"/>
              <a:ext cx="1245537" cy="808229"/>
            </a:xfrm>
            <a:prstGeom prst="straightConnector1">
              <a:avLst/>
            </a:prstGeom>
            <a:ln w="57150">
              <a:solidFill>
                <a:schemeClr val="accent6"/>
              </a:solidFill>
              <a:tailEnd type="arrow"/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260CCF8-9D42-FB10-291D-D99D881ACBE1}"/>
                </a:ext>
              </a:extLst>
            </p:cNvPr>
            <p:cNvSpPr txBox="1"/>
            <p:nvPr/>
          </p:nvSpPr>
          <p:spPr>
            <a:xfrm>
              <a:off x="7076691" y="2235817"/>
              <a:ext cx="473206" cy="230832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accent6"/>
                  </a:solidFill>
                </a:rPr>
                <a:t>0 mm</a:t>
              </a:r>
              <a:endParaRPr lang="en-GB" sz="900" dirty="0">
                <a:solidFill>
                  <a:schemeClr val="accent6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6B2CBF0-8918-04C4-9A49-F319A1B75245}"/>
                </a:ext>
              </a:extLst>
            </p:cNvPr>
            <p:cNvSpPr txBox="1"/>
            <p:nvPr/>
          </p:nvSpPr>
          <p:spPr>
            <a:xfrm>
              <a:off x="7014759" y="1699827"/>
              <a:ext cx="636713" cy="230832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accent6"/>
                  </a:solidFill>
                </a:rPr>
                <a:t>+2.5 mm</a:t>
              </a:r>
              <a:endParaRPr lang="en-GB" sz="900" dirty="0">
                <a:solidFill>
                  <a:schemeClr val="accent6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8C21023-DADE-AA6C-0094-DB7C4E38F9E4}"/>
                </a:ext>
              </a:extLst>
            </p:cNvPr>
            <p:cNvSpPr txBox="1"/>
            <p:nvPr/>
          </p:nvSpPr>
          <p:spPr>
            <a:xfrm>
              <a:off x="7033902" y="3019528"/>
              <a:ext cx="607859" cy="230832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accent6"/>
                  </a:solidFill>
                </a:rPr>
                <a:t>-3.5 mm</a:t>
              </a:r>
              <a:endParaRPr lang="en-GB" sz="9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EDA1F25-F044-D950-E83B-833E7F41FD82}"/>
              </a:ext>
            </a:extLst>
          </p:cNvPr>
          <p:cNvGrpSpPr>
            <a:grpSpLocks noChangeAspect="1"/>
          </p:cNvGrpSpPr>
          <p:nvPr/>
        </p:nvGrpSpPr>
        <p:grpSpPr>
          <a:xfrm>
            <a:off x="6926174" y="3178014"/>
            <a:ext cx="2036532" cy="2160000"/>
            <a:chOff x="5189276" y="2418057"/>
            <a:chExt cx="3774724" cy="4003572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1B123DC-FC63-30FE-9667-DB8810B612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640" r="14593"/>
            <a:stretch/>
          </p:blipFill>
          <p:spPr>
            <a:xfrm>
              <a:off x="5189279" y="2418057"/>
              <a:ext cx="3774719" cy="4000500"/>
            </a:xfrm>
            <a:prstGeom prst="rect">
              <a:avLst/>
            </a:prstGeom>
          </p:spPr>
        </p:pic>
        <p:pic>
          <p:nvPicPr>
            <p:cNvPr id="27" name="Picture 5">
              <a:extLst>
                <a:ext uri="{FF2B5EF4-FFF2-40B4-BE49-F238E27FC236}">
                  <a16:creationId xmlns:a16="http://schemas.microsoft.com/office/drawing/2014/main" id="{6BA1FD54-2967-A746-37AE-50744975F6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89281" y="2468718"/>
              <a:ext cx="3774718" cy="36150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87E8BBA-1356-B8AA-4292-E3D0E549E88E}"/>
                </a:ext>
              </a:extLst>
            </p:cNvPr>
            <p:cNvSpPr/>
            <p:nvPr/>
          </p:nvSpPr>
          <p:spPr>
            <a:xfrm>
              <a:off x="5189282" y="2468717"/>
              <a:ext cx="3774718" cy="3615021"/>
            </a:xfrm>
            <a:prstGeom prst="rect">
              <a:avLst/>
            </a:prstGeom>
            <a:solidFill>
              <a:schemeClr val="bg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D92B1643-44FC-4FB4-6E7C-6B98A3EDF5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800" r="14433"/>
            <a:stretch/>
          </p:blipFill>
          <p:spPr>
            <a:xfrm>
              <a:off x="5189276" y="2421129"/>
              <a:ext cx="3774721" cy="4000500"/>
            </a:xfrm>
            <a:prstGeom prst="rect">
              <a:avLst/>
            </a:prstGeom>
          </p:spPr>
        </p:pic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58A8E13-D44D-62EF-68F3-795F17E578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71348" y="4250575"/>
              <a:ext cx="906263" cy="2122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FA44D90-5F8E-7332-6D0C-D4E2AD29F8A4}"/>
                </a:ext>
              </a:extLst>
            </p:cNvPr>
            <p:cNvSpPr txBox="1"/>
            <p:nvPr/>
          </p:nvSpPr>
          <p:spPr>
            <a:xfrm>
              <a:off x="7577611" y="4132013"/>
              <a:ext cx="418704" cy="246221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accent6"/>
                  </a:solidFill>
                </a:rPr>
                <a:t>C01</a:t>
              </a:r>
              <a:endParaRPr lang="en-GB" sz="1000" dirty="0">
                <a:solidFill>
                  <a:schemeClr val="accent6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E4EF6CF-957A-C27C-FD19-CCCFD4511166}"/>
                </a:ext>
              </a:extLst>
            </p:cNvPr>
            <p:cNvSpPr txBox="1"/>
            <p:nvPr/>
          </p:nvSpPr>
          <p:spPr>
            <a:xfrm>
              <a:off x="6208169" y="4378524"/>
              <a:ext cx="418704" cy="246221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accent6"/>
                  </a:solidFill>
                </a:rPr>
                <a:t>C17</a:t>
              </a:r>
              <a:endParaRPr lang="en-GB" sz="1000" dirty="0">
                <a:solidFill>
                  <a:schemeClr val="accent6"/>
                </a:solidFill>
              </a:endParaRP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6336741C-AF9B-40EF-4527-67B5FBC8E2E5}"/>
                </a:ext>
              </a:extLst>
            </p:cNvPr>
            <p:cNvCxnSpPr>
              <a:cxnSpLocks noChangeAspect="1"/>
            </p:cNvCxnSpPr>
            <p:nvPr/>
          </p:nvCxnSpPr>
          <p:spPr>
            <a:xfrm rot="-180000" flipV="1">
              <a:off x="7800209" y="3787420"/>
              <a:ext cx="621434" cy="197104"/>
            </a:xfrm>
            <a:prstGeom prst="straightConnector1">
              <a:avLst/>
            </a:prstGeom>
            <a:ln w="57150">
              <a:solidFill>
                <a:schemeClr val="accent6"/>
              </a:solidFill>
              <a:tailEnd type="arrow"/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CA5457E-93D2-A3C3-BC4F-BD206172EC50}"/>
                </a:ext>
              </a:extLst>
            </p:cNvPr>
            <p:cNvSpPr txBox="1"/>
            <p:nvPr/>
          </p:nvSpPr>
          <p:spPr>
            <a:xfrm>
              <a:off x="7151621" y="3132045"/>
              <a:ext cx="473206" cy="230832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accent6"/>
                  </a:solidFill>
                </a:rPr>
                <a:t>0 mm</a:t>
              </a:r>
              <a:endParaRPr lang="en-GB" sz="900" dirty="0">
                <a:solidFill>
                  <a:schemeClr val="accent6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18CE13D-6451-494E-CF98-77A02B46ACB9}"/>
                </a:ext>
              </a:extLst>
            </p:cNvPr>
            <p:cNvSpPr txBox="1"/>
            <p:nvPr/>
          </p:nvSpPr>
          <p:spPr>
            <a:xfrm>
              <a:off x="7089689" y="2596055"/>
              <a:ext cx="636713" cy="230832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accent6"/>
                  </a:solidFill>
                </a:rPr>
                <a:t>+2.5 mm</a:t>
              </a:r>
              <a:endParaRPr lang="en-GB" sz="900" dirty="0">
                <a:solidFill>
                  <a:schemeClr val="accent6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5D64E26-1D62-5291-5ACA-41225D8690B3}"/>
                </a:ext>
              </a:extLst>
            </p:cNvPr>
            <p:cNvSpPr txBox="1"/>
            <p:nvPr/>
          </p:nvSpPr>
          <p:spPr>
            <a:xfrm>
              <a:off x="7108832" y="3915756"/>
              <a:ext cx="607859" cy="230832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accent6"/>
                  </a:solidFill>
                </a:rPr>
                <a:t>-3.5 mm</a:t>
              </a:r>
              <a:endParaRPr lang="en-GB" sz="9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6E49206-FFD3-0F28-AD3A-B207B90BAC62}"/>
              </a:ext>
            </a:extLst>
          </p:cNvPr>
          <p:cNvGrpSpPr>
            <a:grpSpLocks noChangeAspect="1"/>
          </p:cNvGrpSpPr>
          <p:nvPr/>
        </p:nvGrpSpPr>
        <p:grpSpPr>
          <a:xfrm>
            <a:off x="9217715" y="3210462"/>
            <a:ext cx="2038094" cy="2160000"/>
            <a:chOff x="5189281" y="2430113"/>
            <a:chExt cx="3774719" cy="4000500"/>
          </a:xfrm>
        </p:grpSpPr>
        <p:pic>
          <p:nvPicPr>
            <p:cNvPr id="41" name="Picture 5">
              <a:extLst>
                <a:ext uri="{FF2B5EF4-FFF2-40B4-BE49-F238E27FC236}">
                  <a16:creationId xmlns:a16="http://schemas.microsoft.com/office/drawing/2014/main" id="{3DB5929E-C785-5122-22EF-77E867D89D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89281" y="2468718"/>
              <a:ext cx="3774718" cy="36150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D2ADD73-A2EC-455B-D679-F8FA355C752D}"/>
                </a:ext>
              </a:extLst>
            </p:cNvPr>
            <p:cNvSpPr/>
            <p:nvPr/>
          </p:nvSpPr>
          <p:spPr>
            <a:xfrm>
              <a:off x="5189282" y="2468717"/>
              <a:ext cx="3774718" cy="3615021"/>
            </a:xfrm>
            <a:prstGeom prst="rect">
              <a:avLst/>
            </a:prstGeom>
            <a:solidFill>
              <a:schemeClr val="bg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DED55EB3-66D5-5103-E355-837A28FF2C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5300" r="13933"/>
            <a:stretch/>
          </p:blipFill>
          <p:spPr>
            <a:xfrm>
              <a:off x="5189281" y="2430113"/>
              <a:ext cx="3774718" cy="4000500"/>
            </a:xfrm>
            <a:prstGeom prst="rect">
              <a:avLst/>
            </a:prstGeom>
          </p:spPr>
        </p:pic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DEFFBDB-B113-31B4-7454-1389682627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71348" y="4250575"/>
              <a:ext cx="906263" cy="21226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0DA186C-8225-4698-8689-3946DBC7562E}"/>
                </a:ext>
              </a:extLst>
            </p:cNvPr>
            <p:cNvSpPr txBox="1"/>
            <p:nvPr/>
          </p:nvSpPr>
          <p:spPr>
            <a:xfrm>
              <a:off x="7577611" y="4132013"/>
              <a:ext cx="418704" cy="246221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accent6"/>
                  </a:solidFill>
                </a:rPr>
                <a:t>C01</a:t>
              </a:r>
              <a:endParaRPr lang="en-GB" sz="1000" dirty="0">
                <a:solidFill>
                  <a:schemeClr val="accent6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19CC4BE-39F3-D409-5F1E-9A672B4BBED3}"/>
                </a:ext>
              </a:extLst>
            </p:cNvPr>
            <p:cNvSpPr txBox="1"/>
            <p:nvPr/>
          </p:nvSpPr>
          <p:spPr>
            <a:xfrm>
              <a:off x="6208169" y="4378234"/>
              <a:ext cx="418704" cy="246221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accent6"/>
                  </a:solidFill>
                </a:rPr>
                <a:t>C17</a:t>
              </a:r>
              <a:endParaRPr lang="en-GB" sz="1000" dirty="0">
                <a:solidFill>
                  <a:schemeClr val="accent6"/>
                </a:solidFill>
              </a:endParaRP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91D8E75B-FFDB-CA45-F512-D3CC45574CE2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7288925" y="2999381"/>
              <a:ext cx="137708" cy="649002"/>
            </a:xfrm>
            <a:prstGeom prst="straightConnector1">
              <a:avLst/>
            </a:prstGeom>
            <a:ln w="57150">
              <a:solidFill>
                <a:schemeClr val="accent6"/>
              </a:solidFill>
              <a:tailEnd type="arrow"/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54C5EC1-5B25-2A68-7A5D-309ABFB65C1F}"/>
                </a:ext>
              </a:extLst>
            </p:cNvPr>
            <p:cNvSpPr txBox="1"/>
            <p:nvPr/>
          </p:nvSpPr>
          <p:spPr>
            <a:xfrm>
              <a:off x="6685642" y="3132045"/>
              <a:ext cx="473206" cy="230832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accent6"/>
                  </a:solidFill>
                </a:rPr>
                <a:t>0 mm</a:t>
              </a:r>
              <a:endParaRPr lang="en-GB" sz="900" dirty="0">
                <a:solidFill>
                  <a:schemeClr val="accent6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4E6340B-C2FB-D882-E850-A6548C60D0CA}"/>
                </a:ext>
              </a:extLst>
            </p:cNvPr>
            <p:cNvSpPr txBox="1"/>
            <p:nvPr/>
          </p:nvSpPr>
          <p:spPr>
            <a:xfrm>
              <a:off x="6522135" y="2596055"/>
              <a:ext cx="636713" cy="230832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accent6"/>
                  </a:solidFill>
                </a:rPr>
                <a:t>+0.4 mm</a:t>
              </a:r>
              <a:endParaRPr lang="en-GB" sz="900" dirty="0">
                <a:solidFill>
                  <a:schemeClr val="accent6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8EACEB4-0F18-BCC8-4667-39D54593BBCE}"/>
                </a:ext>
              </a:extLst>
            </p:cNvPr>
            <p:cNvSpPr txBox="1"/>
            <p:nvPr/>
          </p:nvSpPr>
          <p:spPr>
            <a:xfrm>
              <a:off x="6550989" y="3691310"/>
              <a:ext cx="607859" cy="230832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accent6"/>
                  </a:solidFill>
                </a:rPr>
                <a:t>-0.4 mm</a:t>
              </a:r>
              <a:endParaRPr lang="en-GB" sz="900" dirty="0">
                <a:solidFill>
                  <a:schemeClr val="accent6"/>
                </a:solidFill>
              </a:endParaRP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3C9D8D26-6867-A0A7-C8D6-561A053C7FA2}"/>
                </a:ext>
              </a:extLst>
            </p:cNvPr>
            <p:cNvCxnSpPr>
              <a:cxnSpLocks noChangeAspect="1"/>
            </p:cNvCxnSpPr>
            <p:nvPr/>
          </p:nvCxnSpPr>
          <p:spPr>
            <a:xfrm rot="4200000">
              <a:off x="6111052" y="4588726"/>
              <a:ext cx="137708" cy="649002"/>
            </a:xfrm>
            <a:prstGeom prst="straightConnector1">
              <a:avLst/>
            </a:prstGeom>
            <a:ln w="57150">
              <a:solidFill>
                <a:schemeClr val="accent6"/>
              </a:solidFill>
              <a:tailEnd type="arrow"/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061F5F9-3870-8301-E0D4-F126D7FA0841}"/>
              </a:ext>
            </a:extLst>
          </p:cNvPr>
          <p:cNvGrpSpPr>
            <a:grpSpLocks noChangeAspect="1"/>
          </p:cNvGrpSpPr>
          <p:nvPr/>
        </p:nvGrpSpPr>
        <p:grpSpPr>
          <a:xfrm>
            <a:off x="3262242" y="5419114"/>
            <a:ext cx="5667515" cy="1359371"/>
            <a:chOff x="1404656" y="4608967"/>
            <a:chExt cx="7672449" cy="1879265"/>
          </a:xfrm>
        </p:grpSpPr>
        <p:pic>
          <p:nvPicPr>
            <p:cNvPr id="53" name="Picture 3">
              <a:extLst>
                <a:ext uri="{FF2B5EF4-FFF2-40B4-BE49-F238E27FC236}">
                  <a16:creationId xmlns:a16="http://schemas.microsoft.com/office/drawing/2014/main" id="{74A82343-7388-E283-6FC6-D75362D9A2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rgbClr val="FFFFFF">
                  <a:shade val="45000"/>
                  <a:satMod val="135000"/>
                </a:srgbClr>
                <a:prstClr val="white"/>
              </a:duotone>
            </a:blip>
            <a:srcRect l="16242" r="731" b="13188"/>
            <a:stretch/>
          </p:blipFill>
          <p:spPr bwMode="auto">
            <a:xfrm>
              <a:off x="1485159" y="4608967"/>
              <a:ext cx="7591946" cy="1879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678CAC0-AA3C-CE1B-7621-AB0EBC4C1E71}"/>
                </a:ext>
              </a:extLst>
            </p:cNvPr>
            <p:cNvCxnSpPr/>
            <p:nvPr/>
          </p:nvCxnSpPr>
          <p:spPr>
            <a:xfrm>
              <a:off x="3398044" y="4893469"/>
              <a:ext cx="85725" cy="411956"/>
            </a:xfrm>
            <a:prstGeom prst="line">
              <a:avLst/>
            </a:prstGeom>
            <a:noFill/>
            <a:ln w="6350" cap="flat" cmpd="sng" algn="ctr">
              <a:solidFill>
                <a:srgbClr val="7DA9DA">
                  <a:shade val="95000"/>
                  <a:satMod val="105000"/>
                </a:srgbClr>
              </a:solidFill>
              <a:prstDash val="sysDash"/>
            </a:ln>
            <a:effectLst/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E0F2FDE3-96E5-C262-89D9-E9C4295E1804}"/>
                </a:ext>
              </a:extLst>
            </p:cNvPr>
            <p:cNvCxnSpPr/>
            <p:nvPr/>
          </p:nvCxnSpPr>
          <p:spPr>
            <a:xfrm flipV="1">
              <a:off x="3483769" y="5041106"/>
              <a:ext cx="2664619" cy="264319"/>
            </a:xfrm>
            <a:prstGeom prst="line">
              <a:avLst/>
            </a:prstGeom>
            <a:noFill/>
            <a:ln w="6350" cap="flat" cmpd="sng" algn="ctr">
              <a:solidFill>
                <a:srgbClr val="7DA9DA">
                  <a:shade val="95000"/>
                  <a:satMod val="105000"/>
                </a:srgbClr>
              </a:solidFill>
              <a:prstDash val="sysDash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75F3C9A3-CDBA-BCCD-DE49-DDD2E98879BD}"/>
                </a:ext>
              </a:extLst>
            </p:cNvPr>
            <p:cNvCxnSpPr/>
            <p:nvPr/>
          </p:nvCxnSpPr>
          <p:spPr>
            <a:xfrm>
              <a:off x="6150769" y="5043488"/>
              <a:ext cx="33337" cy="383381"/>
            </a:xfrm>
            <a:prstGeom prst="line">
              <a:avLst/>
            </a:prstGeom>
            <a:noFill/>
            <a:ln w="9525" cap="flat" cmpd="sng" algn="ctr">
              <a:solidFill>
                <a:srgbClr val="7DA9DA">
                  <a:shade val="95000"/>
                  <a:satMod val="105000"/>
                </a:srgbClr>
              </a:solidFill>
              <a:prstDash val="sysDash"/>
            </a:ln>
            <a:effectLst/>
          </p:spPr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CFB1F91E-4FBB-4A39-3306-8A85CC058A8C}"/>
                </a:ext>
              </a:extLst>
            </p:cNvPr>
            <p:cNvCxnSpPr/>
            <p:nvPr/>
          </p:nvCxnSpPr>
          <p:spPr>
            <a:xfrm flipV="1">
              <a:off x="6186488" y="5393531"/>
              <a:ext cx="1707356" cy="28575"/>
            </a:xfrm>
            <a:prstGeom prst="line">
              <a:avLst/>
            </a:prstGeom>
            <a:noFill/>
            <a:ln w="9525" cap="flat" cmpd="sng" algn="ctr">
              <a:solidFill>
                <a:srgbClr val="7DA9DA">
                  <a:shade val="95000"/>
                  <a:satMod val="105000"/>
                </a:srgbClr>
              </a:solidFill>
              <a:prstDash val="sysDash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008AEAB5-A030-1A28-C19F-2BDE446CB88C}"/>
                </a:ext>
              </a:extLst>
            </p:cNvPr>
            <p:cNvCxnSpPr/>
            <p:nvPr/>
          </p:nvCxnSpPr>
          <p:spPr>
            <a:xfrm flipH="1" flipV="1">
              <a:off x="4624388" y="5936456"/>
              <a:ext cx="3498056" cy="342900"/>
            </a:xfrm>
            <a:prstGeom prst="line">
              <a:avLst/>
            </a:prstGeom>
            <a:noFill/>
            <a:ln w="9525" cap="flat" cmpd="sng" algn="ctr">
              <a:solidFill>
                <a:srgbClr val="7DA9DA">
                  <a:shade val="95000"/>
                  <a:satMod val="105000"/>
                </a:srgbClr>
              </a:solidFill>
              <a:prstDash val="sysDash"/>
            </a:ln>
            <a:effectLst/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10E1726-20EC-96B9-E54C-DDC18E5EBB52}"/>
                </a:ext>
              </a:extLst>
            </p:cNvPr>
            <p:cNvCxnSpPr/>
            <p:nvPr/>
          </p:nvCxnSpPr>
          <p:spPr>
            <a:xfrm flipH="1">
              <a:off x="2824163" y="5934075"/>
              <a:ext cx="1804987" cy="4763"/>
            </a:xfrm>
            <a:prstGeom prst="line">
              <a:avLst/>
            </a:prstGeom>
            <a:noFill/>
            <a:ln w="9525" cap="flat" cmpd="sng" algn="ctr">
              <a:solidFill>
                <a:srgbClr val="7DA9DA">
                  <a:shade val="95000"/>
                  <a:satMod val="105000"/>
                </a:srgbClr>
              </a:solidFill>
              <a:prstDash val="sysDash"/>
            </a:ln>
            <a:effectLst/>
          </p:spPr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6496CCD7-D7D7-C009-1A80-31F4FC30C4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14462" y="5936456"/>
              <a:ext cx="1416844" cy="138114"/>
            </a:xfrm>
            <a:prstGeom prst="line">
              <a:avLst/>
            </a:prstGeom>
            <a:noFill/>
            <a:ln w="9525" cap="flat" cmpd="sng" algn="ctr">
              <a:solidFill>
                <a:srgbClr val="7DA9DA">
                  <a:shade val="95000"/>
                  <a:satMod val="105000"/>
                </a:srgbClr>
              </a:solidFill>
              <a:prstDash val="sysDash"/>
            </a:ln>
            <a:effectLst/>
          </p:spPr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DE8EBB4-103E-A924-D695-88643E76A5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04656" y="4898231"/>
              <a:ext cx="1995769" cy="407193"/>
            </a:xfrm>
            <a:prstGeom prst="line">
              <a:avLst/>
            </a:prstGeom>
            <a:noFill/>
            <a:ln w="6350" cap="flat" cmpd="sng" algn="ctr">
              <a:solidFill>
                <a:srgbClr val="7DA9DA">
                  <a:shade val="95000"/>
                  <a:satMod val="105000"/>
                </a:srgbClr>
              </a:solidFill>
              <a:prstDash val="sysDash"/>
            </a:ln>
            <a:effectLst/>
          </p:spPr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45053763-A472-9AC7-EDD7-04707F34A2A8}"/>
                </a:ext>
              </a:extLst>
            </p:cNvPr>
            <p:cNvCxnSpPr/>
            <p:nvPr/>
          </p:nvCxnSpPr>
          <p:spPr>
            <a:xfrm flipH="1">
              <a:off x="3283744" y="5305425"/>
              <a:ext cx="197644" cy="133350"/>
            </a:xfrm>
            <a:prstGeom prst="line">
              <a:avLst/>
            </a:prstGeom>
            <a:noFill/>
            <a:ln w="19050" cap="flat" cmpd="sng" algn="ctr">
              <a:solidFill>
                <a:srgbClr val="7DA9DA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C0DA3AC-A8C2-0E84-30CA-92A88037061B}"/>
                </a:ext>
              </a:extLst>
            </p:cNvPr>
            <p:cNvCxnSpPr/>
            <p:nvPr/>
          </p:nvCxnSpPr>
          <p:spPr>
            <a:xfrm flipH="1">
              <a:off x="3281363" y="5438775"/>
              <a:ext cx="4762" cy="497681"/>
            </a:xfrm>
            <a:prstGeom prst="line">
              <a:avLst/>
            </a:prstGeom>
            <a:noFill/>
            <a:ln w="19050" cap="flat" cmpd="sng" algn="ctr">
              <a:solidFill>
                <a:srgbClr val="7DA9DA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192" name="Freeform 46">
              <a:extLst>
                <a:ext uri="{FF2B5EF4-FFF2-40B4-BE49-F238E27FC236}">
                  <a16:creationId xmlns:a16="http://schemas.microsoft.com/office/drawing/2014/main" id="{685972BE-D279-6ED8-2A79-94CE0347848E}"/>
                </a:ext>
              </a:extLst>
            </p:cNvPr>
            <p:cNvSpPr/>
            <p:nvPr/>
          </p:nvSpPr>
          <p:spPr>
            <a:xfrm>
              <a:off x="6038850" y="5426869"/>
              <a:ext cx="140494" cy="647700"/>
            </a:xfrm>
            <a:custGeom>
              <a:avLst/>
              <a:gdLst>
                <a:gd name="connsiteX0" fmla="*/ 140494 w 140494"/>
                <a:gd name="connsiteY0" fmla="*/ 0 h 647700"/>
                <a:gd name="connsiteX1" fmla="*/ 133350 w 140494"/>
                <a:gd name="connsiteY1" fmla="*/ 2381 h 647700"/>
                <a:gd name="connsiteX2" fmla="*/ 130969 w 140494"/>
                <a:gd name="connsiteY2" fmla="*/ 11906 h 647700"/>
                <a:gd name="connsiteX3" fmla="*/ 126206 w 140494"/>
                <a:gd name="connsiteY3" fmla="*/ 26194 h 647700"/>
                <a:gd name="connsiteX4" fmla="*/ 123825 w 140494"/>
                <a:gd name="connsiteY4" fmla="*/ 33337 h 647700"/>
                <a:gd name="connsiteX5" fmla="*/ 128588 w 140494"/>
                <a:gd name="connsiteY5" fmla="*/ 64294 h 647700"/>
                <a:gd name="connsiteX6" fmla="*/ 133350 w 140494"/>
                <a:gd name="connsiteY6" fmla="*/ 71437 h 647700"/>
                <a:gd name="connsiteX7" fmla="*/ 126206 w 140494"/>
                <a:gd name="connsiteY7" fmla="*/ 73819 h 647700"/>
                <a:gd name="connsiteX8" fmla="*/ 111919 w 140494"/>
                <a:gd name="connsiteY8" fmla="*/ 83344 h 647700"/>
                <a:gd name="connsiteX9" fmla="*/ 104775 w 140494"/>
                <a:gd name="connsiteY9" fmla="*/ 88106 h 647700"/>
                <a:gd name="connsiteX10" fmla="*/ 97631 w 140494"/>
                <a:gd name="connsiteY10" fmla="*/ 95250 h 647700"/>
                <a:gd name="connsiteX11" fmla="*/ 92869 w 140494"/>
                <a:gd name="connsiteY11" fmla="*/ 121444 h 647700"/>
                <a:gd name="connsiteX12" fmla="*/ 88106 w 140494"/>
                <a:gd name="connsiteY12" fmla="*/ 135731 h 647700"/>
                <a:gd name="connsiteX13" fmla="*/ 85725 w 140494"/>
                <a:gd name="connsiteY13" fmla="*/ 142875 h 647700"/>
                <a:gd name="connsiteX14" fmla="*/ 80963 w 140494"/>
                <a:gd name="connsiteY14" fmla="*/ 178594 h 647700"/>
                <a:gd name="connsiteX15" fmla="*/ 73819 w 140494"/>
                <a:gd name="connsiteY15" fmla="*/ 226219 h 647700"/>
                <a:gd name="connsiteX16" fmla="*/ 66675 w 140494"/>
                <a:gd name="connsiteY16" fmla="*/ 230981 h 647700"/>
                <a:gd name="connsiteX17" fmla="*/ 61913 w 140494"/>
                <a:gd name="connsiteY17" fmla="*/ 245269 h 647700"/>
                <a:gd name="connsiteX18" fmla="*/ 54769 w 140494"/>
                <a:gd name="connsiteY18" fmla="*/ 283369 h 647700"/>
                <a:gd name="connsiteX19" fmla="*/ 52388 w 140494"/>
                <a:gd name="connsiteY19" fmla="*/ 290512 h 647700"/>
                <a:gd name="connsiteX20" fmla="*/ 45244 w 140494"/>
                <a:gd name="connsiteY20" fmla="*/ 297656 h 647700"/>
                <a:gd name="connsiteX21" fmla="*/ 42863 w 140494"/>
                <a:gd name="connsiteY21" fmla="*/ 304800 h 647700"/>
                <a:gd name="connsiteX22" fmla="*/ 38100 w 140494"/>
                <a:gd name="connsiteY22" fmla="*/ 311944 h 647700"/>
                <a:gd name="connsiteX23" fmla="*/ 40481 w 140494"/>
                <a:gd name="connsiteY23" fmla="*/ 323850 h 647700"/>
                <a:gd name="connsiteX24" fmla="*/ 35719 w 140494"/>
                <a:gd name="connsiteY24" fmla="*/ 416719 h 647700"/>
                <a:gd name="connsiteX25" fmla="*/ 33338 w 140494"/>
                <a:gd name="connsiteY25" fmla="*/ 426244 h 647700"/>
                <a:gd name="connsiteX26" fmla="*/ 28575 w 140494"/>
                <a:gd name="connsiteY26" fmla="*/ 433387 h 647700"/>
                <a:gd name="connsiteX27" fmla="*/ 26194 w 140494"/>
                <a:gd name="connsiteY27" fmla="*/ 445294 h 647700"/>
                <a:gd name="connsiteX28" fmla="*/ 23813 w 140494"/>
                <a:gd name="connsiteY28" fmla="*/ 452437 h 647700"/>
                <a:gd name="connsiteX29" fmla="*/ 28575 w 140494"/>
                <a:gd name="connsiteY29" fmla="*/ 478631 h 647700"/>
                <a:gd name="connsiteX30" fmla="*/ 30956 w 140494"/>
                <a:gd name="connsiteY30" fmla="*/ 485775 h 647700"/>
                <a:gd name="connsiteX31" fmla="*/ 33338 w 140494"/>
                <a:gd name="connsiteY31" fmla="*/ 497681 h 647700"/>
                <a:gd name="connsiteX32" fmla="*/ 30956 w 140494"/>
                <a:gd name="connsiteY32" fmla="*/ 528637 h 647700"/>
                <a:gd name="connsiteX33" fmla="*/ 26194 w 140494"/>
                <a:gd name="connsiteY33" fmla="*/ 535781 h 647700"/>
                <a:gd name="connsiteX34" fmla="*/ 21431 w 140494"/>
                <a:gd name="connsiteY34" fmla="*/ 545306 h 647700"/>
                <a:gd name="connsiteX35" fmla="*/ 16669 w 140494"/>
                <a:gd name="connsiteY35" fmla="*/ 561975 h 647700"/>
                <a:gd name="connsiteX36" fmla="*/ 14288 w 140494"/>
                <a:gd name="connsiteY36" fmla="*/ 569119 h 647700"/>
                <a:gd name="connsiteX37" fmla="*/ 11906 w 140494"/>
                <a:gd name="connsiteY37" fmla="*/ 578644 h 647700"/>
                <a:gd name="connsiteX38" fmla="*/ 9525 w 140494"/>
                <a:gd name="connsiteY38" fmla="*/ 590550 h 647700"/>
                <a:gd name="connsiteX39" fmla="*/ 4763 w 140494"/>
                <a:gd name="connsiteY39" fmla="*/ 604837 h 647700"/>
                <a:gd name="connsiteX40" fmla="*/ 7144 w 140494"/>
                <a:gd name="connsiteY40" fmla="*/ 623887 h 647700"/>
                <a:gd name="connsiteX41" fmla="*/ 4763 w 140494"/>
                <a:gd name="connsiteY41" fmla="*/ 635794 h 647700"/>
                <a:gd name="connsiteX42" fmla="*/ 0 w 140494"/>
                <a:gd name="connsiteY42" fmla="*/ 64770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40494" h="647700">
                  <a:moveTo>
                    <a:pt x="140494" y="0"/>
                  </a:moveTo>
                  <a:cubicBezTo>
                    <a:pt x="138113" y="794"/>
                    <a:pt x="134918" y="421"/>
                    <a:pt x="133350" y="2381"/>
                  </a:cubicBezTo>
                  <a:cubicBezTo>
                    <a:pt x="131306" y="4937"/>
                    <a:pt x="131909" y="8771"/>
                    <a:pt x="130969" y="11906"/>
                  </a:cubicBezTo>
                  <a:cubicBezTo>
                    <a:pt x="129526" y="16715"/>
                    <a:pt x="127794" y="21431"/>
                    <a:pt x="126206" y="26194"/>
                  </a:cubicBezTo>
                  <a:lnTo>
                    <a:pt x="123825" y="33337"/>
                  </a:lnTo>
                  <a:cubicBezTo>
                    <a:pt x="124509" y="40177"/>
                    <a:pt x="124295" y="55709"/>
                    <a:pt x="128588" y="64294"/>
                  </a:cubicBezTo>
                  <a:cubicBezTo>
                    <a:pt x="129868" y="66853"/>
                    <a:pt x="131763" y="69056"/>
                    <a:pt x="133350" y="71437"/>
                  </a:cubicBezTo>
                  <a:cubicBezTo>
                    <a:pt x="130969" y="72231"/>
                    <a:pt x="128400" y="72600"/>
                    <a:pt x="126206" y="73819"/>
                  </a:cubicBezTo>
                  <a:cubicBezTo>
                    <a:pt x="121203" y="76599"/>
                    <a:pt x="116681" y="80169"/>
                    <a:pt x="111919" y="83344"/>
                  </a:cubicBezTo>
                  <a:cubicBezTo>
                    <a:pt x="109538" y="84931"/>
                    <a:pt x="106799" y="86082"/>
                    <a:pt x="104775" y="88106"/>
                  </a:cubicBezTo>
                  <a:lnTo>
                    <a:pt x="97631" y="95250"/>
                  </a:lnTo>
                  <a:cubicBezTo>
                    <a:pt x="91113" y="114807"/>
                    <a:pt x="100950" y="83736"/>
                    <a:pt x="92869" y="121444"/>
                  </a:cubicBezTo>
                  <a:cubicBezTo>
                    <a:pt x="91817" y="126353"/>
                    <a:pt x="89694" y="130969"/>
                    <a:pt x="88106" y="135731"/>
                  </a:cubicBezTo>
                  <a:lnTo>
                    <a:pt x="85725" y="142875"/>
                  </a:lnTo>
                  <a:cubicBezTo>
                    <a:pt x="84647" y="150422"/>
                    <a:pt x="81523" y="171599"/>
                    <a:pt x="80963" y="178594"/>
                  </a:cubicBezTo>
                  <a:cubicBezTo>
                    <a:pt x="79935" y="191447"/>
                    <a:pt x="85756" y="214282"/>
                    <a:pt x="73819" y="226219"/>
                  </a:cubicBezTo>
                  <a:cubicBezTo>
                    <a:pt x="71795" y="228243"/>
                    <a:pt x="69056" y="229394"/>
                    <a:pt x="66675" y="230981"/>
                  </a:cubicBezTo>
                  <a:cubicBezTo>
                    <a:pt x="65088" y="235744"/>
                    <a:pt x="62413" y="240274"/>
                    <a:pt x="61913" y="245269"/>
                  </a:cubicBezTo>
                  <a:cubicBezTo>
                    <a:pt x="59032" y="274074"/>
                    <a:pt x="62053" y="261515"/>
                    <a:pt x="54769" y="283369"/>
                  </a:cubicBezTo>
                  <a:cubicBezTo>
                    <a:pt x="53975" y="285750"/>
                    <a:pt x="54163" y="288737"/>
                    <a:pt x="52388" y="290512"/>
                  </a:cubicBezTo>
                  <a:lnTo>
                    <a:pt x="45244" y="297656"/>
                  </a:lnTo>
                  <a:cubicBezTo>
                    <a:pt x="44450" y="300037"/>
                    <a:pt x="43986" y="302555"/>
                    <a:pt x="42863" y="304800"/>
                  </a:cubicBezTo>
                  <a:cubicBezTo>
                    <a:pt x="41583" y="307360"/>
                    <a:pt x="38455" y="309104"/>
                    <a:pt x="38100" y="311944"/>
                  </a:cubicBezTo>
                  <a:cubicBezTo>
                    <a:pt x="37598" y="315960"/>
                    <a:pt x="39687" y="319881"/>
                    <a:pt x="40481" y="323850"/>
                  </a:cubicBezTo>
                  <a:cubicBezTo>
                    <a:pt x="38849" y="379342"/>
                    <a:pt x="43264" y="382762"/>
                    <a:pt x="35719" y="416719"/>
                  </a:cubicBezTo>
                  <a:cubicBezTo>
                    <a:pt x="35009" y="419914"/>
                    <a:pt x="34627" y="423236"/>
                    <a:pt x="33338" y="426244"/>
                  </a:cubicBezTo>
                  <a:cubicBezTo>
                    <a:pt x="32211" y="428874"/>
                    <a:pt x="30163" y="431006"/>
                    <a:pt x="28575" y="433387"/>
                  </a:cubicBezTo>
                  <a:cubicBezTo>
                    <a:pt x="27781" y="437356"/>
                    <a:pt x="27176" y="441367"/>
                    <a:pt x="26194" y="445294"/>
                  </a:cubicBezTo>
                  <a:cubicBezTo>
                    <a:pt x="25585" y="447729"/>
                    <a:pt x="23813" y="449927"/>
                    <a:pt x="23813" y="452437"/>
                  </a:cubicBezTo>
                  <a:cubicBezTo>
                    <a:pt x="23813" y="459182"/>
                    <a:pt x="26491" y="471336"/>
                    <a:pt x="28575" y="478631"/>
                  </a:cubicBezTo>
                  <a:cubicBezTo>
                    <a:pt x="29265" y="481045"/>
                    <a:pt x="30347" y="483340"/>
                    <a:pt x="30956" y="485775"/>
                  </a:cubicBezTo>
                  <a:cubicBezTo>
                    <a:pt x="31938" y="489701"/>
                    <a:pt x="32544" y="493712"/>
                    <a:pt x="33338" y="497681"/>
                  </a:cubicBezTo>
                  <a:cubicBezTo>
                    <a:pt x="32544" y="508000"/>
                    <a:pt x="32863" y="518465"/>
                    <a:pt x="30956" y="528637"/>
                  </a:cubicBezTo>
                  <a:cubicBezTo>
                    <a:pt x="30429" y="531450"/>
                    <a:pt x="27614" y="533296"/>
                    <a:pt x="26194" y="535781"/>
                  </a:cubicBezTo>
                  <a:cubicBezTo>
                    <a:pt x="24433" y="538863"/>
                    <a:pt x="22829" y="542043"/>
                    <a:pt x="21431" y="545306"/>
                  </a:cubicBezTo>
                  <a:cubicBezTo>
                    <a:pt x="18985" y="551012"/>
                    <a:pt x="18394" y="555937"/>
                    <a:pt x="16669" y="561975"/>
                  </a:cubicBezTo>
                  <a:cubicBezTo>
                    <a:pt x="15979" y="564389"/>
                    <a:pt x="14978" y="566705"/>
                    <a:pt x="14288" y="569119"/>
                  </a:cubicBezTo>
                  <a:cubicBezTo>
                    <a:pt x="13389" y="572266"/>
                    <a:pt x="12616" y="575449"/>
                    <a:pt x="11906" y="578644"/>
                  </a:cubicBezTo>
                  <a:cubicBezTo>
                    <a:pt x="11028" y="582595"/>
                    <a:pt x="10590" y="586645"/>
                    <a:pt x="9525" y="590550"/>
                  </a:cubicBezTo>
                  <a:cubicBezTo>
                    <a:pt x="8204" y="595393"/>
                    <a:pt x="4763" y="604837"/>
                    <a:pt x="4763" y="604837"/>
                  </a:cubicBezTo>
                  <a:cubicBezTo>
                    <a:pt x="5557" y="611187"/>
                    <a:pt x="7144" y="617488"/>
                    <a:pt x="7144" y="623887"/>
                  </a:cubicBezTo>
                  <a:cubicBezTo>
                    <a:pt x="7144" y="627935"/>
                    <a:pt x="5745" y="631867"/>
                    <a:pt x="4763" y="635794"/>
                  </a:cubicBezTo>
                  <a:cubicBezTo>
                    <a:pt x="3293" y="641673"/>
                    <a:pt x="2461" y="642777"/>
                    <a:pt x="0" y="647700"/>
                  </a:cubicBezTo>
                </a:path>
              </a:pathLst>
            </a:custGeom>
            <a:noFill/>
            <a:ln w="19050" cap="flat" cmpd="sng" algn="ctr">
              <a:solidFill>
                <a:srgbClr val="7DA9D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F3C3C3D3-485C-344F-35C6-B138A278D318}"/>
                </a:ext>
              </a:extLst>
            </p:cNvPr>
            <p:cNvSpPr txBox="1"/>
            <p:nvPr/>
          </p:nvSpPr>
          <p:spPr>
            <a:xfrm>
              <a:off x="3376097" y="4804547"/>
              <a:ext cx="1543938" cy="492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</a:rPr>
                <a:t>Slab Joint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endParaRP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7992F9A0-679C-DDD2-D094-41DEAC401C35}"/>
                </a:ext>
              </a:extLst>
            </p:cNvPr>
            <p:cNvSpPr txBox="1"/>
            <p:nvPr/>
          </p:nvSpPr>
          <p:spPr>
            <a:xfrm>
              <a:off x="6204524" y="4968306"/>
              <a:ext cx="7200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</a:rPr>
                <a:t>Crack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80332C6-5EC9-4F10-36DE-BA7E68F0562A}"/>
              </a:ext>
            </a:extLst>
          </p:cNvPr>
          <p:cNvSpPr txBox="1"/>
          <p:nvPr/>
        </p:nvSpPr>
        <p:spPr>
          <a:xfrm>
            <a:off x="4595239" y="4893742"/>
            <a:ext cx="21348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Horizontal deformation</a:t>
            </a:r>
            <a:endParaRPr lang="fr-FR" sz="1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8E1408-F3EF-2DBD-F487-F2964A501106}"/>
              </a:ext>
            </a:extLst>
          </p:cNvPr>
          <p:cNvSpPr txBox="1"/>
          <p:nvPr/>
        </p:nvSpPr>
        <p:spPr>
          <a:xfrm>
            <a:off x="6884034" y="4908863"/>
            <a:ext cx="21348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Vertical deformation</a:t>
            </a:r>
            <a:endParaRPr lang="fr-FR" sz="12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47DEC8-8055-3690-227C-BBD64347C289}"/>
              </a:ext>
            </a:extLst>
          </p:cNvPr>
          <p:cNvSpPr txBox="1"/>
          <p:nvPr/>
        </p:nvSpPr>
        <p:spPr>
          <a:xfrm>
            <a:off x="9169314" y="4781559"/>
            <a:ext cx="2134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Vertical deformation</a:t>
            </a:r>
          </a:p>
          <a:p>
            <a:pPr algn="ctr"/>
            <a:r>
              <a:rPr lang="en-US" sz="1200" b="1" dirty="0"/>
              <a:t>Dam purging</a:t>
            </a:r>
            <a:endParaRPr lang="fr-FR" sz="1200" b="1" dirty="0"/>
          </a:p>
        </p:txBody>
      </p:sp>
      <p:sp>
        <p:nvSpPr>
          <p:cNvPr id="23" name="Espace réservé du pied de page 38">
            <a:extLst>
              <a:ext uri="{FF2B5EF4-FFF2-40B4-BE49-F238E27FC236}">
                <a16:creationId xmlns:a16="http://schemas.microsoft.com/office/drawing/2014/main" id="{1D70E776-DC6E-4667-6ABF-F7F9CD23017A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</p:spPr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862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26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0mrad FRAME DEFINITION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FRAMES</a:t>
            </a:r>
          </a:p>
          <a:p>
            <a:pPr defTabSz="914400">
              <a:lnSpc>
                <a:spcPct val="100000"/>
              </a:lnSpc>
            </a:pP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0310C8-9FD8-8A96-F8DE-AF6D9235B5E6}"/>
              </a:ext>
            </a:extLst>
          </p:cNvPr>
          <p:cNvGrpSpPr>
            <a:grpSpLocks noChangeAspect="1"/>
          </p:cNvGrpSpPr>
          <p:nvPr/>
        </p:nvGrpSpPr>
        <p:grpSpPr>
          <a:xfrm>
            <a:off x="6199132" y="698594"/>
            <a:ext cx="3698535" cy="2878378"/>
            <a:chOff x="3133605" y="2624668"/>
            <a:chExt cx="4881260" cy="379883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B0453F9-DD87-07F9-4546-1449702FA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1456" y="2624668"/>
              <a:ext cx="4343409" cy="3608839"/>
            </a:xfrm>
            <a:prstGeom prst="rect">
              <a:avLst/>
            </a:prstGeom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8E4432B6-5090-9FCC-202D-AA5783CBB58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330700" y="5203825"/>
              <a:ext cx="791369" cy="42068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9F643FA5-ABFF-9E84-A0B4-9F62B8BEBBD5}"/>
                </a:ext>
              </a:extLst>
            </p:cNvPr>
            <p:cNvCxnSpPr>
              <a:cxnSpLocks/>
            </p:cNvCxnSpPr>
            <p:nvPr/>
          </p:nvCxnSpPr>
          <p:spPr>
            <a:xfrm rot="-5400000" flipH="1" flipV="1">
              <a:off x="4516040" y="5797853"/>
              <a:ext cx="791369" cy="420688"/>
            </a:xfrm>
            <a:prstGeom prst="straightConnector1">
              <a:avLst/>
            </a:prstGeom>
            <a:ln w="19050">
              <a:solidFill>
                <a:srgbClr val="3CE44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AE76947-0A8C-E686-D4CE-C61305E1C77A}"/>
                </a:ext>
              </a:extLst>
            </p:cNvPr>
            <p:cNvSpPr txBox="1"/>
            <p:nvPr/>
          </p:nvSpPr>
          <p:spPr>
            <a:xfrm>
              <a:off x="3133605" y="4930789"/>
              <a:ext cx="952500" cy="406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tx2">
                      <a:lumMod val="40000"/>
                      <a:lumOff val="60000"/>
                    </a:schemeClr>
                  </a:solidFill>
                </a:rPr>
                <a:t>ID16</a:t>
              </a:r>
              <a:endParaRPr lang="fr-FR" sz="1400" b="1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0D70220-95CB-2925-8D4D-E3E9511AA78F}"/>
                </a:ext>
              </a:extLst>
            </p:cNvPr>
            <p:cNvSpPr txBox="1"/>
            <p:nvPr/>
          </p:nvSpPr>
          <p:spPr>
            <a:xfrm>
              <a:off x="4002486" y="5203825"/>
              <a:ext cx="3003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</a:rPr>
                <a:t>X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1FD60AF-9228-D2D9-33B7-CB0455FB6725}"/>
                </a:ext>
              </a:extLst>
            </p:cNvPr>
            <p:cNvSpPr txBox="1"/>
            <p:nvPr/>
          </p:nvSpPr>
          <p:spPr>
            <a:xfrm>
              <a:off x="4330700" y="6115722"/>
              <a:ext cx="3003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3CE44C"/>
                  </a:solidFill>
                </a:rPr>
                <a:t>Y</a:t>
              </a:r>
              <a:endParaRPr lang="fr-FR" sz="1400" b="1" dirty="0">
                <a:solidFill>
                  <a:srgbClr val="3CE44C"/>
                </a:solidFill>
              </a:endParaRP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D70D583-5F92-685C-A7DE-D2109C8A0DA1}"/>
              </a:ext>
            </a:extLst>
          </p:cNvPr>
          <p:cNvCxnSpPr>
            <a:cxnSpLocks/>
          </p:cNvCxnSpPr>
          <p:nvPr/>
        </p:nvCxnSpPr>
        <p:spPr>
          <a:xfrm flipV="1">
            <a:off x="5807870" y="5650706"/>
            <a:ext cx="1560114" cy="4071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F91CA54-583C-2787-0F59-FF7AA0F5D1AB}"/>
              </a:ext>
            </a:extLst>
          </p:cNvPr>
          <p:cNvCxnSpPr>
            <a:cxnSpLocks/>
          </p:cNvCxnSpPr>
          <p:nvPr/>
        </p:nvCxnSpPr>
        <p:spPr>
          <a:xfrm>
            <a:off x="5807869" y="6088681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pied de page 38">
            <a:extLst>
              <a:ext uri="{FF2B5EF4-FFF2-40B4-BE49-F238E27FC236}">
                <a16:creationId xmlns:a16="http://schemas.microsoft.com/office/drawing/2014/main" id="{B21A6632-95C7-672D-A12A-6BFB017FE828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</p:spPr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96AB6A7-B48B-5010-9E26-3ACFF0F03803}"/>
              </a:ext>
            </a:extLst>
          </p:cNvPr>
          <p:cNvGrpSpPr>
            <a:grpSpLocks noChangeAspect="1"/>
          </p:cNvGrpSpPr>
          <p:nvPr/>
        </p:nvGrpSpPr>
        <p:grpSpPr>
          <a:xfrm>
            <a:off x="5909881" y="4083626"/>
            <a:ext cx="6120000" cy="2617454"/>
            <a:chOff x="4786811" y="3639895"/>
            <a:chExt cx="7434825" cy="317978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EA27187-AC0D-D8A0-2347-F197539D1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703" t="9320" r="1422"/>
            <a:stretch/>
          </p:blipFill>
          <p:spPr>
            <a:xfrm>
              <a:off x="4786811" y="3639895"/>
              <a:ext cx="7434825" cy="3179789"/>
            </a:xfrm>
            <a:prstGeom prst="rect">
              <a:avLst/>
            </a:prstGeom>
          </p:spPr>
        </p:pic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BD71222-B15A-BDC2-453A-78912BCBDB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39649" y="4002880"/>
              <a:ext cx="4881987" cy="1575460"/>
            </a:xfrm>
            <a:prstGeom prst="straightConnector1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2059718-1075-0BB4-F7D2-0AE7809051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74532" y="5578340"/>
              <a:ext cx="1565117" cy="510342"/>
            </a:xfrm>
            <a:prstGeom prst="line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lowchart: Connector 16">
              <a:extLst>
                <a:ext uri="{FF2B5EF4-FFF2-40B4-BE49-F238E27FC236}">
                  <a16:creationId xmlns:a16="http://schemas.microsoft.com/office/drawing/2014/main" id="{0A03C5DD-452C-D35F-8FEA-9DCC178CDEE5}"/>
                </a:ext>
              </a:extLst>
            </p:cNvPr>
            <p:cNvSpPr/>
            <p:nvPr/>
          </p:nvSpPr>
          <p:spPr>
            <a:xfrm>
              <a:off x="5772151" y="6041234"/>
              <a:ext cx="78581" cy="72366"/>
            </a:xfrm>
            <a:prstGeom prst="flowChartConnector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Flowchart: Connector 18">
              <a:extLst>
                <a:ext uri="{FF2B5EF4-FFF2-40B4-BE49-F238E27FC236}">
                  <a16:creationId xmlns:a16="http://schemas.microsoft.com/office/drawing/2014/main" id="{CC07A0E0-79C1-D157-BE25-AB724E5400A5}"/>
                </a:ext>
              </a:extLst>
            </p:cNvPr>
            <p:cNvSpPr/>
            <p:nvPr/>
          </p:nvSpPr>
          <p:spPr>
            <a:xfrm>
              <a:off x="7327401" y="5537905"/>
              <a:ext cx="78581" cy="72366"/>
            </a:xfrm>
            <a:prstGeom prst="flowChartConnector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D1DC999D-FD5D-1894-E28E-5FC62562AE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14675" y="5672162"/>
              <a:ext cx="421919" cy="14402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164C1DE8-BBA6-90A3-D172-5A9DFCB69D0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81750" y="5551253"/>
              <a:ext cx="228598" cy="267970"/>
            </a:xfrm>
            <a:prstGeom prst="straightConnector1">
              <a:avLst/>
            </a:prstGeom>
            <a:ln w="28575">
              <a:solidFill>
                <a:srgbClr val="3CE44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Flowchart: Summing Junction 21">
              <a:extLst>
                <a:ext uri="{FF2B5EF4-FFF2-40B4-BE49-F238E27FC236}">
                  <a16:creationId xmlns:a16="http://schemas.microsoft.com/office/drawing/2014/main" id="{A2C2ADFC-5E93-4428-9BD2-B04FF1E5E05E}"/>
                </a:ext>
              </a:extLst>
            </p:cNvPr>
            <p:cNvSpPr/>
            <p:nvPr/>
          </p:nvSpPr>
          <p:spPr>
            <a:xfrm>
              <a:off x="6571376" y="5776915"/>
              <a:ext cx="86598" cy="85725"/>
            </a:xfrm>
            <a:prstGeom prst="flowChartSummingJunction">
              <a:avLst/>
            </a:prstGeom>
            <a:solidFill>
              <a:srgbClr val="FFC000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08AA354-09AD-596D-BB11-02ED4F869E10}"/>
                </a:ext>
              </a:extLst>
            </p:cNvPr>
            <p:cNvSpPr txBox="1"/>
            <p:nvPr/>
          </p:nvSpPr>
          <p:spPr>
            <a:xfrm>
              <a:off x="6396037" y="5398480"/>
              <a:ext cx="1619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3CE44C"/>
                  </a:solidFill>
                </a:rPr>
                <a:t>Y</a:t>
              </a:r>
              <a:endParaRPr lang="fr-FR" sz="1400" b="1" dirty="0">
                <a:solidFill>
                  <a:srgbClr val="3CE44C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363DABE-207A-5E98-65B5-0D37239C7482}"/>
                </a:ext>
              </a:extLst>
            </p:cNvPr>
            <p:cNvSpPr txBox="1"/>
            <p:nvPr/>
          </p:nvSpPr>
          <p:spPr>
            <a:xfrm>
              <a:off x="6960606" y="5623026"/>
              <a:ext cx="1619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</a:rPr>
                <a:t>X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F8B1484-0E46-3FA6-D6D7-5B315D0986DE}"/>
                </a:ext>
              </a:extLst>
            </p:cNvPr>
            <p:cNvSpPr txBox="1"/>
            <p:nvPr/>
          </p:nvSpPr>
          <p:spPr>
            <a:xfrm rot="20552274">
              <a:off x="7512620" y="5782226"/>
              <a:ext cx="914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Girder 1</a:t>
              </a:r>
              <a:endParaRPr lang="fr-FR" sz="1000" b="1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A50FCEA-8822-A55E-C129-308BC0D084B3}"/>
                </a:ext>
              </a:extLst>
            </p:cNvPr>
            <p:cNvSpPr txBox="1"/>
            <p:nvPr/>
          </p:nvSpPr>
          <p:spPr>
            <a:xfrm rot="20682116">
              <a:off x="8645410" y="5450977"/>
              <a:ext cx="914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Girder 2</a:t>
              </a:r>
              <a:endParaRPr lang="fr-FR" sz="1000" b="1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7A1364D-8FFE-E3CC-75FA-060CD52D2FC2}"/>
                </a:ext>
              </a:extLst>
            </p:cNvPr>
            <p:cNvSpPr txBox="1"/>
            <p:nvPr/>
          </p:nvSpPr>
          <p:spPr>
            <a:xfrm rot="20955811">
              <a:off x="9969533" y="5131777"/>
              <a:ext cx="914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Girder 3</a:t>
              </a:r>
              <a:endParaRPr lang="fr-FR" sz="1000" b="1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CDD4422-2DB7-658D-1AEC-81F84EF4FD40}"/>
                </a:ext>
              </a:extLst>
            </p:cNvPr>
            <p:cNvSpPr txBox="1"/>
            <p:nvPr/>
          </p:nvSpPr>
          <p:spPr>
            <a:xfrm rot="21159815">
              <a:off x="11223350" y="4925648"/>
              <a:ext cx="914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Girder 4</a:t>
              </a:r>
              <a:endParaRPr lang="fr-FR" sz="1000" b="1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6B1D1B5-EA9F-ED43-45A3-634D8FC99815}"/>
                </a:ext>
              </a:extLst>
            </p:cNvPr>
            <p:cNvSpPr txBox="1"/>
            <p:nvPr/>
          </p:nvSpPr>
          <p:spPr>
            <a:xfrm rot="20416671">
              <a:off x="5314950" y="6489321"/>
              <a:ext cx="914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Girder 4</a:t>
              </a:r>
              <a:endParaRPr lang="fr-FR" sz="1000" b="1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3A81EE1-0C73-4EB1-2A13-DBC144D1C240}"/>
                </a:ext>
              </a:extLst>
            </p:cNvPr>
            <p:cNvSpPr txBox="1"/>
            <p:nvPr/>
          </p:nvSpPr>
          <p:spPr>
            <a:xfrm rot="20573827">
              <a:off x="6185390" y="6097757"/>
              <a:ext cx="16368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Straight Section</a:t>
              </a:r>
              <a:endParaRPr lang="fr-FR" sz="1000" b="1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BAE5803-E5F3-AFAD-1EC2-4134A37C5CF2}"/>
                </a:ext>
              </a:extLst>
            </p:cNvPr>
            <p:cNvSpPr txBox="1"/>
            <p:nvPr/>
          </p:nvSpPr>
          <p:spPr>
            <a:xfrm rot="20532368">
              <a:off x="9894556" y="4074804"/>
              <a:ext cx="20960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accent5">
                      <a:lumMod val="40000"/>
                      <a:lumOff val="60000"/>
                    </a:schemeClr>
                  </a:solidFill>
                </a:rPr>
                <a:t>IDxx 0mrad frame</a:t>
              </a:r>
              <a:endParaRPr lang="fr-FR" sz="1400" b="1" dirty="0">
                <a:solidFill>
                  <a:schemeClr val="accent5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F0BEB29-2BFC-CC6B-F1BE-CDFB8ECCFECF}"/>
                </a:ext>
              </a:extLst>
            </p:cNvPr>
            <p:cNvSpPr txBox="1"/>
            <p:nvPr/>
          </p:nvSpPr>
          <p:spPr>
            <a:xfrm>
              <a:off x="4997327" y="4234528"/>
              <a:ext cx="2888313" cy="373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Quad magnetic centers </a:t>
              </a:r>
              <a:endParaRPr lang="fr-FR" sz="14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D592CC5-BCBE-592C-67F7-594B977408DA}"/>
                </a:ext>
              </a:extLst>
            </p:cNvPr>
            <p:cNvCxnSpPr/>
            <p:nvPr/>
          </p:nvCxnSpPr>
          <p:spPr>
            <a:xfrm flipH="1">
              <a:off x="5807869" y="4622309"/>
              <a:ext cx="154781" cy="1349866"/>
            </a:xfrm>
            <a:prstGeom prst="line">
              <a:avLst/>
            </a:prstGeom>
            <a:ln w="190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2262A97-DFC7-00FB-964E-E412E6E60341}"/>
                </a:ext>
              </a:extLst>
            </p:cNvPr>
            <p:cNvCxnSpPr>
              <a:cxnSpLocks/>
            </p:cNvCxnSpPr>
            <p:nvPr/>
          </p:nvCxnSpPr>
          <p:spPr>
            <a:xfrm>
              <a:off x="6037922" y="4622308"/>
              <a:ext cx="1252540" cy="865375"/>
            </a:xfrm>
            <a:prstGeom prst="line">
              <a:avLst/>
            </a:prstGeom>
            <a:ln w="190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B1A3DB1-2C6B-5BA7-BC81-62F44CA6C9EC}"/>
                </a:ext>
              </a:extLst>
            </p:cNvPr>
            <p:cNvSpPr txBox="1"/>
            <p:nvPr/>
          </p:nvSpPr>
          <p:spPr>
            <a:xfrm>
              <a:off x="7407210" y="6425337"/>
              <a:ext cx="2824863" cy="373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accent2"/>
                  </a:solidFill>
                </a:rPr>
                <a:t>Midpoint = Source Point</a:t>
              </a:r>
              <a:endParaRPr lang="fr-FR" sz="1400" b="1" dirty="0">
                <a:solidFill>
                  <a:schemeClr val="accent2"/>
                </a:solidFill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D7DABEF-9841-E5D4-2844-6981BB09E57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25327" y="5882241"/>
              <a:ext cx="1244491" cy="607686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F24C9C0-573B-76EB-7A4E-0AB3BBF6587D}"/>
              </a:ext>
            </a:extLst>
          </p:cNvPr>
          <p:cNvSpPr txBox="1"/>
          <p:nvPr/>
        </p:nvSpPr>
        <p:spPr>
          <a:xfrm>
            <a:off x="396000" y="1454150"/>
            <a:ext cx="524739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>
                <a:solidFill>
                  <a:srgbClr val="132577"/>
                </a:solidFill>
              </a:rPr>
              <a:t>We will focus on the ID type beamlines.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An </a:t>
            </a:r>
            <a:r>
              <a:rPr lang="en-US" sz="1400" b="1" dirty="0" err="1">
                <a:solidFill>
                  <a:srgbClr val="132577"/>
                </a:solidFill>
              </a:rPr>
              <a:t>IDxx</a:t>
            </a:r>
            <a:r>
              <a:rPr lang="en-US" sz="1400" b="1" dirty="0">
                <a:solidFill>
                  <a:srgbClr val="132577"/>
                </a:solidFill>
              </a:rPr>
              <a:t> 0mrad frame </a:t>
            </a:r>
            <a:r>
              <a:rPr lang="en-US" sz="1400" dirty="0">
                <a:solidFill>
                  <a:srgbClr val="132577"/>
                </a:solidFill>
              </a:rPr>
              <a:t>is defined by :</a:t>
            </a:r>
          </a:p>
          <a:p>
            <a:pPr algn="just"/>
            <a:endParaRPr lang="en-US" sz="600" dirty="0">
              <a:solidFill>
                <a:srgbClr val="132577"/>
              </a:solidFill>
            </a:endParaRPr>
          </a:p>
          <a:p>
            <a:pPr algn="just"/>
            <a:endParaRPr lang="en-US" sz="400" dirty="0">
              <a:solidFill>
                <a:srgbClr val="132577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32577"/>
                </a:solidFill>
              </a:rPr>
              <a:t>The segment defined by the magnetic centers of the last G4 quadrupole and the first G1 quadrupole defines the </a:t>
            </a:r>
            <a:r>
              <a:rPr lang="en-US" sz="1400" b="1" dirty="0">
                <a:solidFill>
                  <a:srgbClr val="132577"/>
                </a:solidFill>
              </a:rPr>
              <a:t>X-axis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600" b="1" dirty="0">
              <a:solidFill>
                <a:srgbClr val="132577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132577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32577"/>
                </a:solidFill>
              </a:rPr>
              <a:t>The midpoint of this segment defines the </a:t>
            </a:r>
            <a:r>
              <a:rPr lang="en-US" sz="1400" b="1" dirty="0">
                <a:solidFill>
                  <a:srgbClr val="132577"/>
                </a:solidFill>
              </a:rPr>
              <a:t>Origin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endParaRPr lang="fr-FR" sz="1400" dirty="0">
              <a:solidFill>
                <a:srgbClr val="1325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92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27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0mrad FRAME DEFINITION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FRAMES</a:t>
            </a:r>
          </a:p>
          <a:p>
            <a:pPr defTabSz="914400">
              <a:lnSpc>
                <a:spcPct val="100000"/>
              </a:lnSpc>
            </a:pP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E67FC4-FA01-03DB-4BF2-332BA0EF50BF}"/>
              </a:ext>
            </a:extLst>
          </p:cNvPr>
          <p:cNvSpPr txBox="1"/>
          <p:nvPr/>
        </p:nvSpPr>
        <p:spPr>
          <a:xfrm>
            <a:off x="396000" y="1454150"/>
            <a:ext cx="524739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>
                <a:solidFill>
                  <a:srgbClr val="132577"/>
                </a:solidFill>
              </a:rPr>
              <a:t>We will focus on the ID type beamlines.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An </a:t>
            </a:r>
            <a:r>
              <a:rPr lang="en-US" sz="1400" b="1" dirty="0" err="1">
                <a:solidFill>
                  <a:srgbClr val="132577"/>
                </a:solidFill>
              </a:rPr>
              <a:t>IDxx</a:t>
            </a:r>
            <a:r>
              <a:rPr lang="en-US" sz="1400" b="1" dirty="0">
                <a:solidFill>
                  <a:srgbClr val="132577"/>
                </a:solidFill>
              </a:rPr>
              <a:t> 0mrad frame </a:t>
            </a:r>
            <a:r>
              <a:rPr lang="en-US" sz="1400" dirty="0">
                <a:solidFill>
                  <a:srgbClr val="132577"/>
                </a:solidFill>
              </a:rPr>
              <a:t>is defined by :</a:t>
            </a:r>
          </a:p>
          <a:p>
            <a:pPr algn="just"/>
            <a:endParaRPr lang="en-US" sz="600" dirty="0">
              <a:solidFill>
                <a:srgbClr val="132577"/>
              </a:solidFill>
            </a:endParaRPr>
          </a:p>
          <a:p>
            <a:pPr algn="just"/>
            <a:endParaRPr lang="en-US" sz="400" dirty="0">
              <a:solidFill>
                <a:srgbClr val="132577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32577"/>
                </a:solidFill>
              </a:rPr>
              <a:t>The segment defined by the magnetic centers of the last G4 quadrupole and the first G1 quadrupole defines the </a:t>
            </a:r>
            <a:r>
              <a:rPr lang="en-US" sz="1400" b="1" dirty="0">
                <a:solidFill>
                  <a:srgbClr val="132577"/>
                </a:solidFill>
              </a:rPr>
              <a:t>X-axis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600" b="1" dirty="0">
              <a:solidFill>
                <a:srgbClr val="132577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800" dirty="0">
              <a:solidFill>
                <a:srgbClr val="132577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32577"/>
                </a:solidFill>
              </a:rPr>
              <a:t>The midpoint of this segment defines the </a:t>
            </a:r>
            <a:r>
              <a:rPr lang="en-US" sz="1400" b="1" dirty="0">
                <a:solidFill>
                  <a:srgbClr val="132577"/>
                </a:solidFill>
              </a:rPr>
              <a:t>Origin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This segment of magnetic centers measures 5.7m.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However the longest beamlines measure 180m.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marL="285750" indent="-285750" algn="just">
              <a:buFont typeface="Symbol" panose="05050102010706020507" pitchFamily="18" charset="2"/>
              <a:buChar char="Þ"/>
            </a:pPr>
            <a:r>
              <a:rPr lang="en-US" sz="1400" dirty="0">
                <a:solidFill>
                  <a:srgbClr val="132577"/>
                </a:solidFill>
              </a:rPr>
              <a:t>A misalignment of </a:t>
            </a:r>
            <a:r>
              <a:rPr lang="en-US" sz="1400" b="1" dirty="0">
                <a:solidFill>
                  <a:srgbClr val="132577"/>
                </a:solidFill>
              </a:rPr>
              <a:t>± 0.1mm</a:t>
            </a:r>
            <a:r>
              <a:rPr lang="en-US" sz="1400" dirty="0">
                <a:solidFill>
                  <a:srgbClr val="132577"/>
                </a:solidFill>
              </a:rPr>
              <a:t> of this segment results in a deviation of about </a:t>
            </a:r>
            <a:r>
              <a:rPr lang="en-US" sz="1400" b="1" dirty="0">
                <a:solidFill>
                  <a:srgbClr val="132577"/>
                </a:solidFill>
              </a:rPr>
              <a:t>6mm at 180m</a:t>
            </a:r>
            <a:r>
              <a:rPr lang="en-US" sz="1400" dirty="0">
                <a:solidFill>
                  <a:srgbClr val="132577"/>
                </a:solidFill>
              </a:rPr>
              <a:t>.</a:t>
            </a:r>
          </a:p>
          <a:p>
            <a:pPr algn="just"/>
            <a:endParaRPr lang="en-US" sz="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marL="285750" indent="-285750" algn="just">
              <a:buFont typeface="Symbol" panose="05050102010706020507" pitchFamily="18" charset="2"/>
              <a:buChar char="Þ"/>
            </a:pPr>
            <a:r>
              <a:rPr lang="en-US" sz="1400" dirty="0">
                <a:solidFill>
                  <a:srgbClr val="132577"/>
                </a:solidFill>
              </a:rPr>
              <a:t>It was necessary to </a:t>
            </a:r>
            <a:r>
              <a:rPr lang="en-US" sz="1400" b="1" dirty="0">
                <a:solidFill>
                  <a:srgbClr val="132577"/>
                </a:solidFill>
              </a:rPr>
              <a:t>use non-static frames</a:t>
            </a:r>
            <a:r>
              <a:rPr lang="en-US" sz="1400" dirty="0">
                <a:solidFill>
                  <a:srgbClr val="132577"/>
                </a:solidFill>
              </a:rPr>
              <a:t> updated with the most recent SR survey to align on the beamlines</a:t>
            </a:r>
          </a:p>
          <a:p>
            <a:endParaRPr lang="fr-FR" sz="1400" dirty="0">
              <a:solidFill>
                <a:srgbClr val="132577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0310C8-9FD8-8A96-F8DE-AF6D9235B5E6}"/>
              </a:ext>
            </a:extLst>
          </p:cNvPr>
          <p:cNvGrpSpPr>
            <a:grpSpLocks noChangeAspect="1"/>
          </p:cNvGrpSpPr>
          <p:nvPr/>
        </p:nvGrpSpPr>
        <p:grpSpPr>
          <a:xfrm>
            <a:off x="6199132" y="698594"/>
            <a:ext cx="3698535" cy="2878378"/>
            <a:chOff x="3133605" y="2624668"/>
            <a:chExt cx="4881260" cy="379883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B0453F9-DD87-07F9-4546-1449702FA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1456" y="2624668"/>
              <a:ext cx="4343409" cy="3608839"/>
            </a:xfrm>
            <a:prstGeom prst="rect">
              <a:avLst/>
            </a:prstGeom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8E4432B6-5090-9FCC-202D-AA5783CBB58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330700" y="5203825"/>
              <a:ext cx="791369" cy="42068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9F643FA5-ABFF-9E84-A0B4-9F62B8BEBBD5}"/>
                </a:ext>
              </a:extLst>
            </p:cNvPr>
            <p:cNvCxnSpPr>
              <a:cxnSpLocks/>
            </p:cNvCxnSpPr>
            <p:nvPr/>
          </p:nvCxnSpPr>
          <p:spPr>
            <a:xfrm rot="-5400000" flipH="1" flipV="1">
              <a:off x="4516040" y="5797853"/>
              <a:ext cx="791369" cy="420688"/>
            </a:xfrm>
            <a:prstGeom prst="straightConnector1">
              <a:avLst/>
            </a:prstGeom>
            <a:ln w="19050">
              <a:solidFill>
                <a:srgbClr val="3CE44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AE76947-0A8C-E686-D4CE-C61305E1C77A}"/>
                </a:ext>
              </a:extLst>
            </p:cNvPr>
            <p:cNvSpPr txBox="1"/>
            <p:nvPr/>
          </p:nvSpPr>
          <p:spPr>
            <a:xfrm>
              <a:off x="3133605" y="4930789"/>
              <a:ext cx="952500" cy="406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tx2">
                      <a:lumMod val="40000"/>
                      <a:lumOff val="60000"/>
                    </a:schemeClr>
                  </a:solidFill>
                </a:rPr>
                <a:t>ID16</a:t>
              </a:r>
              <a:endParaRPr lang="fr-FR" sz="1400" b="1" dirty="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0D70220-95CB-2925-8D4D-E3E9511AA78F}"/>
                </a:ext>
              </a:extLst>
            </p:cNvPr>
            <p:cNvSpPr txBox="1"/>
            <p:nvPr/>
          </p:nvSpPr>
          <p:spPr>
            <a:xfrm>
              <a:off x="4002486" y="5203825"/>
              <a:ext cx="3003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</a:rPr>
                <a:t>X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1FD60AF-9228-D2D9-33B7-CB0455FB6725}"/>
                </a:ext>
              </a:extLst>
            </p:cNvPr>
            <p:cNvSpPr txBox="1"/>
            <p:nvPr/>
          </p:nvSpPr>
          <p:spPr>
            <a:xfrm>
              <a:off x="4330700" y="6115722"/>
              <a:ext cx="3003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3CE44C"/>
                  </a:solidFill>
                </a:rPr>
                <a:t>Y</a:t>
              </a:r>
              <a:endParaRPr lang="fr-FR" sz="1400" b="1" dirty="0">
                <a:solidFill>
                  <a:srgbClr val="3CE44C"/>
                </a:solidFill>
              </a:endParaRP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D70D583-5F92-685C-A7DE-D2109C8A0DA1}"/>
              </a:ext>
            </a:extLst>
          </p:cNvPr>
          <p:cNvCxnSpPr>
            <a:cxnSpLocks/>
          </p:cNvCxnSpPr>
          <p:nvPr/>
        </p:nvCxnSpPr>
        <p:spPr>
          <a:xfrm flipV="1">
            <a:off x="5807870" y="5650706"/>
            <a:ext cx="1560114" cy="4071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F91CA54-583C-2787-0F59-FF7AA0F5D1AB}"/>
              </a:ext>
            </a:extLst>
          </p:cNvPr>
          <p:cNvCxnSpPr>
            <a:cxnSpLocks/>
          </p:cNvCxnSpPr>
          <p:nvPr/>
        </p:nvCxnSpPr>
        <p:spPr>
          <a:xfrm>
            <a:off x="5807869" y="6088681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pied de page 38">
            <a:extLst>
              <a:ext uri="{FF2B5EF4-FFF2-40B4-BE49-F238E27FC236}">
                <a16:creationId xmlns:a16="http://schemas.microsoft.com/office/drawing/2014/main" id="{50F1A0A9-1F49-6FD8-3E7A-633C61C0B32C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</p:spPr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D544C81-F2FD-151F-850D-23C3862A2C08}"/>
              </a:ext>
            </a:extLst>
          </p:cNvPr>
          <p:cNvGrpSpPr>
            <a:grpSpLocks noChangeAspect="1"/>
          </p:cNvGrpSpPr>
          <p:nvPr/>
        </p:nvGrpSpPr>
        <p:grpSpPr>
          <a:xfrm>
            <a:off x="5909881" y="4083626"/>
            <a:ext cx="6120000" cy="2617454"/>
            <a:chOff x="4786811" y="3639895"/>
            <a:chExt cx="7434825" cy="317978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2C71FDC-5902-2147-5805-F0642480E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703" t="9320" r="1422"/>
            <a:stretch/>
          </p:blipFill>
          <p:spPr>
            <a:xfrm>
              <a:off x="4786811" y="3639895"/>
              <a:ext cx="7434825" cy="3179789"/>
            </a:xfrm>
            <a:prstGeom prst="rect">
              <a:avLst/>
            </a:prstGeom>
          </p:spPr>
        </p:pic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2BD5B90-AB0E-4ED1-8800-2F857AE076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39649" y="4002880"/>
              <a:ext cx="4881987" cy="1575460"/>
            </a:xfrm>
            <a:prstGeom prst="straightConnector1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EB70E4D-0264-2CF6-973C-A75C7507CD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74532" y="5578340"/>
              <a:ext cx="1565117" cy="510342"/>
            </a:xfrm>
            <a:prstGeom prst="line">
              <a:avLst/>
            </a:prstGeom>
            <a:ln w="28575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lowchart: Connector 16">
              <a:extLst>
                <a:ext uri="{FF2B5EF4-FFF2-40B4-BE49-F238E27FC236}">
                  <a16:creationId xmlns:a16="http://schemas.microsoft.com/office/drawing/2014/main" id="{8BBC0C46-E136-37F2-AA6E-0AA1F5572F76}"/>
                </a:ext>
              </a:extLst>
            </p:cNvPr>
            <p:cNvSpPr/>
            <p:nvPr/>
          </p:nvSpPr>
          <p:spPr>
            <a:xfrm>
              <a:off x="5772151" y="6041234"/>
              <a:ext cx="78581" cy="72366"/>
            </a:xfrm>
            <a:prstGeom prst="flowChartConnector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Flowchart: Connector 18">
              <a:extLst>
                <a:ext uri="{FF2B5EF4-FFF2-40B4-BE49-F238E27FC236}">
                  <a16:creationId xmlns:a16="http://schemas.microsoft.com/office/drawing/2014/main" id="{38B81160-7506-9ABE-D4F2-D6208B693F71}"/>
                </a:ext>
              </a:extLst>
            </p:cNvPr>
            <p:cNvSpPr/>
            <p:nvPr/>
          </p:nvSpPr>
          <p:spPr>
            <a:xfrm>
              <a:off x="7327401" y="5537905"/>
              <a:ext cx="78581" cy="72366"/>
            </a:xfrm>
            <a:prstGeom prst="flowChartConnector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6093AE8C-5007-A627-D0A1-96707C7AC0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14675" y="5672162"/>
              <a:ext cx="421919" cy="14402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5CD771D7-5CCF-CD64-392F-FE29016E2AE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81750" y="5551253"/>
              <a:ext cx="228598" cy="267970"/>
            </a:xfrm>
            <a:prstGeom prst="straightConnector1">
              <a:avLst/>
            </a:prstGeom>
            <a:ln w="28575">
              <a:solidFill>
                <a:srgbClr val="3CE44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Flowchart: Summing Junction 21">
              <a:extLst>
                <a:ext uri="{FF2B5EF4-FFF2-40B4-BE49-F238E27FC236}">
                  <a16:creationId xmlns:a16="http://schemas.microsoft.com/office/drawing/2014/main" id="{A7A8BA28-A2BC-0166-E739-3F2CA6AC3F9E}"/>
                </a:ext>
              </a:extLst>
            </p:cNvPr>
            <p:cNvSpPr/>
            <p:nvPr/>
          </p:nvSpPr>
          <p:spPr>
            <a:xfrm>
              <a:off x="6571376" y="5776915"/>
              <a:ext cx="86598" cy="85725"/>
            </a:xfrm>
            <a:prstGeom prst="flowChartSummingJunction">
              <a:avLst/>
            </a:prstGeom>
            <a:solidFill>
              <a:srgbClr val="FFC000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0F2DA0C-98FB-93FF-E018-A2311AA477C3}"/>
                </a:ext>
              </a:extLst>
            </p:cNvPr>
            <p:cNvSpPr txBox="1"/>
            <p:nvPr/>
          </p:nvSpPr>
          <p:spPr>
            <a:xfrm>
              <a:off x="6396037" y="5398480"/>
              <a:ext cx="1619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3CE44C"/>
                  </a:solidFill>
                </a:rPr>
                <a:t>Y</a:t>
              </a:r>
              <a:endParaRPr lang="fr-FR" sz="1400" b="1" dirty="0">
                <a:solidFill>
                  <a:srgbClr val="3CE44C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D1752CA-F435-CA35-48AB-33D2F6325731}"/>
                </a:ext>
              </a:extLst>
            </p:cNvPr>
            <p:cNvSpPr txBox="1"/>
            <p:nvPr/>
          </p:nvSpPr>
          <p:spPr>
            <a:xfrm>
              <a:off x="6960606" y="5623026"/>
              <a:ext cx="1619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</a:rPr>
                <a:t>X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B0B4225-670F-4E34-E12C-29894A483646}"/>
                </a:ext>
              </a:extLst>
            </p:cNvPr>
            <p:cNvSpPr txBox="1"/>
            <p:nvPr/>
          </p:nvSpPr>
          <p:spPr>
            <a:xfrm rot="20552274">
              <a:off x="7512620" y="5782226"/>
              <a:ext cx="914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Girder 1</a:t>
              </a:r>
              <a:endParaRPr lang="fr-FR" sz="1000" b="1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7144C5B-5FD9-A319-8B24-A2070FA5E59C}"/>
                </a:ext>
              </a:extLst>
            </p:cNvPr>
            <p:cNvSpPr txBox="1"/>
            <p:nvPr/>
          </p:nvSpPr>
          <p:spPr>
            <a:xfrm rot="20682116">
              <a:off x="8645410" y="5450977"/>
              <a:ext cx="914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Girder 2</a:t>
              </a:r>
              <a:endParaRPr lang="fr-FR" sz="1000" b="1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6807D30-CE6A-7E82-735F-761C58B48432}"/>
                </a:ext>
              </a:extLst>
            </p:cNvPr>
            <p:cNvSpPr txBox="1"/>
            <p:nvPr/>
          </p:nvSpPr>
          <p:spPr>
            <a:xfrm rot="20955811">
              <a:off x="9969533" y="5131777"/>
              <a:ext cx="914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Girder 3</a:t>
              </a:r>
              <a:endParaRPr lang="fr-FR" sz="1000" b="1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842D836-D310-042A-577F-3996847AE894}"/>
                </a:ext>
              </a:extLst>
            </p:cNvPr>
            <p:cNvSpPr txBox="1"/>
            <p:nvPr/>
          </p:nvSpPr>
          <p:spPr>
            <a:xfrm rot="21159815">
              <a:off x="11223350" y="4925648"/>
              <a:ext cx="914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Girder 4</a:t>
              </a:r>
              <a:endParaRPr lang="fr-FR" sz="1000" b="1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3D445F7-C92A-5A71-734C-743B2E189777}"/>
                </a:ext>
              </a:extLst>
            </p:cNvPr>
            <p:cNvSpPr txBox="1"/>
            <p:nvPr/>
          </p:nvSpPr>
          <p:spPr>
            <a:xfrm rot="20416671">
              <a:off x="5314950" y="6489321"/>
              <a:ext cx="914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Girder 4</a:t>
              </a:r>
              <a:endParaRPr lang="fr-FR" sz="1000" b="1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3A71320-ECFA-797E-20A7-830E3A2F18C7}"/>
                </a:ext>
              </a:extLst>
            </p:cNvPr>
            <p:cNvSpPr txBox="1"/>
            <p:nvPr/>
          </p:nvSpPr>
          <p:spPr>
            <a:xfrm rot="20573827">
              <a:off x="6185390" y="6097757"/>
              <a:ext cx="16368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Straight Section</a:t>
              </a:r>
              <a:endParaRPr lang="fr-FR" sz="1000" b="1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14E1B1E-5AE4-58BC-C2E4-8AD271BFE651}"/>
                </a:ext>
              </a:extLst>
            </p:cNvPr>
            <p:cNvSpPr txBox="1"/>
            <p:nvPr/>
          </p:nvSpPr>
          <p:spPr>
            <a:xfrm rot="20532368">
              <a:off x="9894556" y="4074804"/>
              <a:ext cx="20960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accent5">
                      <a:lumMod val="40000"/>
                      <a:lumOff val="60000"/>
                    </a:schemeClr>
                  </a:solidFill>
                </a:rPr>
                <a:t>IDxx 0mrad frame</a:t>
              </a:r>
              <a:endParaRPr lang="fr-FR" sz="1400" b="1" dirty="0">
                <a:solidFill>
                  <a:schemeClr val="accent5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FCC4C79-2F71-08B4-D229-7EDB4C0535FC}"/>
                </a:ext>
              </a:extLst>
            </p:cNvPr>
            <p:cNvSpPr txBox="1"/>
            <p:nvPr/>
          </p:nvSpPr>
          <p:spPr>
            <a:xfrm>
              <a:off x="4997327" y="4234528"/>
              <a:ext cx="2888313" cy="373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Quad magnetic centers </a:t>
              </a:r>
              <a:endParaRPr lang="fr-FR" sz="14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C2BC7B8-9F52-5255-7F85-40354AAF6E16}"/>
                </a:ext>
              </a:extLst>
            </p:cNvPr>
            <p:cNvCxnSpPr/>
            <p:nvPr/>
          </p:nvCxnSpPr>
          <p:spPr>
            <a:xfrm flipH="1">
              <a:off x="5807869" y="4622309"/>
              <a:ext cx="154781" cy="1349866"/>
            </a:xfrm>
            <a:prstGeom prst="line">
              <a:avLst/>
            </a:prstGeom>
            <a:ln w="190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619BD7C-0BB6-EB92-60E1-134DF537AE23}"/>
                </a:ext>
              </a:extLst>
            </p:cNvPr>
            <p:cNvCxnSpPr>
              <a:cxnSpLocks/>
            </p:cNvCxnSpPr>
            <p:nvPr/>
          </p:nvCxnSpPr>
          <p:spPr>
            <a:xfrm>
              <a:off x="6037922" y="4622308"/>
              <a:ext cx="1252540" cy="865375"/>
            </a:xfrm>
            <a:prstGeom prst="line">
              <a:avLst/>
            </a:prstGeom>
            <a:ln w="190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663F795-BB41-15E1-2D66-BF8449A5DF10}"/>
                </a:ext>
              </a:extLst>
            </p:cNvPr>
            <p:cNvSpPr txBox="1"/>
            <p:nvPr/>
          </p:nvSpPr>
          <p:spPr>
            <a:xfrm>
              <a:off x="7407210" y="6425337"/>
              <a:ext cx="2824863" cy="373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accent2"/>
                  </a:solidFill>
                </a:rPr>
                <a:t>Midpoint = Source Point</a:t>
              </a:r>
              <a:endParaRPr lang="fr-FR" sz="1400" b="1" dirty="0">
                <a:solidFill>
                  <a:schemeClr val="accent2"/>
                </a:solidFill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A176B65-1D48-7F3C-38D4-BC251C07DAA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25327" y="5882241"/>
              <a:ext cx="1244491" cy="607686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9822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28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BEAMLINE FRAMES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FRAMES</a:t>
            </a:r>
          </a:p>
          <a:p>
            <a:pPr defTabSz="914400">
              <a:lnSpc>
                <a:spcPct val="100000"/>
              </a:lnSpc>
            </a:pP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Espace réservé du pied de page 38">
            <a:extLst>
              <a:ext uri="{FF2B5EF4-FFF2-40B4-BE49-F238E27FC236}">
                <a16:creationId xmlns:a16="http://schemas.microsoft.com/office/drawing/2014/main" id="{9BFB87B0-A834-206C-E11C-223718601AFB}"/>
              </a:ext>
            </a:extLst>
          </p:cNvPr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E67FC4-FA01-03DB-4BF2-332BA0EF50BF}"/>
              </a:ext>
            </a:extLst>
          </p:cNvPr>
          <p:cNvSpPr txBox="1"/>
          <p:nvPr/>
        </p:nvSpPr>
        <p:spPr>
          <a:xfrm>
            <a:off x="396000" y="1454150"/>
            <a:ext cx="69319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endParaRPr lang="en-US" sz="1400" dirty="0">
              <a:solidFill>
                <a:srgbClr val="132577"/>
              </a:solidFill>
            </a:endParaRPr>
          </a:p>
          <a:p>
            <a:pPr algn="just">
              <a:lnSpc>
                <a:spcPct val="200000"/>
              </a:lnSpc>
            </a:pPr>
            <a:r>
              <a:rPr lang="en-US" sz="1400" dirty="0">
                <a:solidFill>
                  <a:srgbClr val="132577"/>
                </a:solidFill>
              </a:rPr>
              <a:t>ESRF has close to </a:t>
            </a:r>
            <a:r>
              <a:rPr lang="en-US" sz="1400" b="1" dirty="0">
                <a:solidFill>
                  <a:srgbClr val="132577"/>
                </a:solidFill>
              </a:rPr>
              <a:t>50 beamlines.</a:t>
            </a:r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For some beamlines, the </a:t>
            </a:r>
            <a:r>
              <a:rPr lang="en-US" sz="1400" b="1" dirty="0">
                <a:solidFill>
                  <a:srgbClr val="132577"/>
                </a:solidFill>
              </a:rPr>
              <a:t>beam is split into several branches </a:t>
            </a:r>
            <a:r>
              <a:rPr lang="en-US" sz="1400" dirty="0">
                <a:solidFill>
                  <a:srgbClr val="132577"/>
                </a:solidFill>
              </a:rPr>
              <a:t>by angular deflections or offsets. Each branch has its own frame.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So beamlines may have multiple frames. We must manage </a:t>
            </a:r>
            <a:r>
              <a:rPr lang="en-US" sz="1400" b="1" dirty="0">
                <a:solidFill>
                  <a:srgbClr val="132577"/>
                </a:solidFill>
              </a:rPr>
              <a:t>130 beamline frames</a:t>
            </a:r>
            <a:r>
              <a:rPr lang="en-US" sz="1400" dirty="0">
                <a:solidFill>
                  <a:srgbClr val="132577"/>
                </a:solidFill>
              </a:rPr>
              <a:t>. </a:t>
            </a:r>
          </a:p>
          <a:p>
            <a:pPr marL="285750" indent="-285750">
              <a:buFont typeface="Symbol" panose="05050102010706020507" pitchFamily="18" charset="2"/>
              <a:buChar char="Þ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>
              <a:buFont typeface="Symbol" panose="05050102010706020507" pitchFamily="18" charset="2"/>
              <a:buChar char="Þ"/>
            </a:pPr>
            <a:endParaRPr lang="en-US" sz="1400" dirty="0">
              <a:solidFill>
                <a:srgbClr val="132577"/>
              </a:solidFill>
            </a:endParaRPr>
          </a:p>
          <a:p>
            <a:endParaRPr lang="en-US" sz="1400" dirty="0">
              <a:solidFill>
                <a:srgbClr val="132577"/>
              </a:solidFill>
            </a:endParaRPr>
          </a:p>
          <a:p>
            <a:endParaRPr lang="en-US" sz="1400" dirty="0">
              <a:solidFill>
                <a:srgbClr val="132577"/>
              </a:solidFill>
            </a:endParaRPr>
          </a:p>
          <a:p>
            <a:pPr marL="285750" indent="-285750">
              <a:buFont typeface="Symbol" panose="05050102010706020507" pitchFamily="18" charset="2"/>
              <a:buChar char="Þ"/>
            </a:pPr>
            <a:endParaRPr lang="en-US" sz="1400" dirty="0">
              <a:solidFill>
                <a:srgbClr val="132577"/>
              </a:solidFill>
            </a:endParaRPr>
          </a:p>
          <a:p>
            <a:endParaRPr lang="fr-FR" sz="1400" dirty="0">
              <a:solidFill>
                <a:srgbClr val="132577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A1FC47-1658-26DD-8D9B-72EC3E4FAE16}"/>
              </a:ext>
            </a:extLst>
          </p:cNvPr>
          <p:cNvSpPr/>
          <p:nvPr/>
        </p:nvSpPr>
        <p:spPr>
          <a:xfrm>
            <a:off x="10097871" y="6058722"/>
            <a:ext cx="1953789" cy="6907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BB6C103-ED44-469D-34AE-FF6EF72AD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534517"/>
              </p:ext>
            </p:extLst>
          </p:nvPr>
        </p:nvGraphicFramePr>
        <p:xfrm>
          <a:off x="7882945" y="2900859"/>
          <a:ext cx="4063077" cy="3864095"/>
        </p:xfrm>
        <a:graphic>
          <a:graphicData uri="http://schemas.openxmlformats.org/drawingml/2006/table">
            <a:tbl>
              <a:tblPr/>
              <a:tblGrid>
                <a:gridCol w="1364858">
                  <a:extLst>
                    <a:ext uri="{9D8B030D-6E8A-4147-A177-3AD203B41FA5}">
                      <a16:colId xmlns:a16="http://schemas.microsoft.com/office/drawing/2014/main" val="2754232907"/>
                    </a:ext>
                  </a:extLst>
                </a:gridCol>
                <a:gridCol w="482949">
                  <a:extLst>
                    <a:ext uri="{9D8B030D-6E8A-4147-A177-3AD203B41FA5}">
                      <a16:colId xmlns:a16="http://schemas.microsoft.com/office/drawing/2014/main" val="3561167610"/>
                    </a:ext>
                  </a:extLst>
                </a:gridCol>
                <a:gridCol w="335965">
                  <a:extLst>
                    <a:ext uri="{9D8B030D-6E8A-4147-A177-3AD203B41FA5}">
                      <a16:colId xmlns:a16="http://schemas.microsoft.com/office/drawing/2014/main" val="179596274"/>
                    </a:ext>
                  </a:extLst>
                </a:gridCol>
                <a:gridCol w="1364858">
                  <a:extLst>
                    <a:ext uri="{9D8B030D-6E8A-4147-A177-3AD203B41FA5}">
                      <a16:colId xmlns:a16="http://schemas.microsoft.com/office/drawing/2014/main" val="2096577145"/>
                    </a:ext>
                  </a:extLst>
                </a:gridCol>
                <a:gridCol w="514447">
                  <a:extLst>
                    <a:ext uri="{9D8B030D-6E8A-4147-A177-3AD203B41FA5}">
                      <a16:colId xmlns:a16="http://schemas.microsoft.com/office/drawing/2014/main" val="3535379726"/>
                    </a:ext>
                  </a:extLst>
                </a:gridCol>
              </a:tblGrid>
              <a:tr h="23992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Beamlines</a:t>
                      </a:r>
                      <a:endParaRPr lang="fr-FR" sz="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D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Frames count</a:t>
                      </a:r>
                    </a:p>
                  </a:txBody>
                  <a:tcPr marL="6595" marR="6595" marT="6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D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595" marR="6595" marT="6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D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Beamlines</a:t>
                      </a:r>
                      <a:endParaRPr lang="fr-FR" sz="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D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Frames count</a:t>
                      </a:r>
                    </a:p>
                  </a:txBody>
                  <a:tcPr marL="6595" marR="6595" marT="6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DC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951766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ID01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BM01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476368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ID02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BM02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8140340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ID03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BM05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0317543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ID06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BM07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8835087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ID09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BM08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3048443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ID10-COH   /   ID10-SURF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BM16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022156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ID11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BM18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7476964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ID12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BM20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619664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ID13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BM23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0251286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ID14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BM25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482148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ID15A   /   ID15B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BM26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9086938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ID16A   /   ID16B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BM28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0181754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ID17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BM29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8457150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ID19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BM30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0666328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ID20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BM31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2675234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ID21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BM32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117286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ID22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5785977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ID23-1   /   ID23-2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628823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ID24-DCM   /   ID24-ED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3408015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ID26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549361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ID27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8614580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ID28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0176116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ID29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4337061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ID30A-1  /  ID30A-3  /  ID30B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475757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ID31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930561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ID32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9369027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7236927"/>
                  </a:ext>
                </a:extLst>
              </a:tr>
              <a:tr h="137724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ID - Total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9E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87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9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9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BM - Total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9E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43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9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0946746"/>
                  </a:ext>
                </a:extLst>
              </a:tr>
            </a:tbl>
          </a:graphicData>
        </a:graphic>
      </p:graphicFrame>
      <p:grpSp>
        <p:nvGrpSpPr>
          <p:cNvPr id="17" name="Group 16">
            <a:extLst>
              <a:ext uri="{FF2B5EF4-FFF2-40B4-BE49-F238E27FC236}">
                <a16:creationId xmlns:a16="http://schemas.microsoft.com/office/drawing/2014/main" id="{4563E463-4C2B-4CBD-DDA2-3B4E6AAEC5FF}"/>
              </a:ext>
            </a:extLst>
          </p:cNvPr>
          <p:cNvGrpSpPr/>
          <p:nvPr/>
        </p:nvGrpSpPr>
        <p:grpSpPr>
          <a:xfrm>
            <a:off x="7605721" y="624690"/>
            <a:ext cx="4586278" cy="2152478"/>
            <a:chOff x="7275763" y="280231"/>
            <a:chExt cx="5061515" cy="244056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E567A61-E7BC-109F-46E7-2B19FDF571D6}"/>
                </a:ext>
              </a:extLst>
            </p:cNvPr>
            <p:cNvGrpSpPr/>
            <p:nvPr/>
          </p:nvGrpSpPr>
          <p:grpSpPr>
            <a:xfrm>
              <a:off x="7275763" y="677577"/>
              <a:ext cx="5061515" cy="2043219"/>
              <a:chOff x="7275763" y="677577"/>
              <a:chExt cx="5061515" cy="2043219"/>
            </a:xfrm>
          </p:grpSpPr>
          <p:pic>
            <p:nvPicPr>
              <p:cNvPr id="6" name="Content Placeholder 8">
                <a:extLst>
                  <a:ext uri="{FF2B5EF4-FFF2-40B4-BE49-F238E27FC236}">
                    <a16:creationId xmlns:a16="http://schemas.microsoft.com/office/drawing/2014/main" id="{4C10571D-2E17-0E17-9BFA-5D4DB78ADD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64" t="25722" r="21915" b="29295"/>
              <a:stretch/>
            </p:blipFill>
            <p:spPr>
              <a:xfrm>
                <a:off x="7786924" y="677577"/>
                <a:ext cx="4132786" cy="2043219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AC5A679-ABEA-2A58-563F-0C679198538B}"/>
                  </a:ext>
                </a:extLst>
              </p:cNvPr>
              <p:cNvSpPr txBox="1"/>
              <p:nvPr/>
            </p:nvSpPr>
            <p:spPr>
              <a:xfrm>
                <a:off x="10979380" y="795686"/>
                <a:ext cx="721948" cy="2791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>
                    <a:solidFill>
                      <a:srgbClr val="FF0000"/>
                    </a:solidFill>
                  </a:rPr>
                  <a:t>0mrad</a:t>
                </a:r>
                <a:endParaRPr lang="fr-FR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E7D9617-5908-177B-B69F-D5EBFF98F43F}"/>
                  </a:ext>
                </a:extLst>
              </p:cNvPr>
              <p:cNvSpPr txBox="1"/>
              <p:nvPr/>
            </p:nvSpPr>
            <p:spPr>
              <a:xfrm>
                <a:off x="10955914" y="2230878"/>
                <a:ext cx="721948" cy="2791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>
                    <a:solidFill>
                      <a:srgbClr val="FF0000"/>
                    </a:solidFill>
                  </a:rPr>
                  <a:t>0mrad</a:t>
                </a:r>
                <a:endParaRPr lang="fr-FR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23D29BE-96DB-3ABA-B071-C11BF3296741}"/>
                  </a:ext>
                </a:extLst>
              </p:cNvPr>
              <p:cNvSpPr txBox="1"/>
              <p:nvPr/>
            </p:nvSpPr>
            <p:spPr>
              <a:xfrm>
                <a:off x="7279481" y="1131743"/>
                <a:ext cx="6674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solidFill>
                      <a:srgbClr val="33CC33"/>
                    </a:solidFill>
                  </a:rPr>
                  <a:t>Studied sample</a:t>
                </a:r>
                <a:endParaRPr lang="fr-FR" sz="800" b="1" dirty="0">
                  <a:solidFill>
                    <a:srgbClr val="33CC33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F99181F-261A-07E5-412F-9002EB115F8A}"/>
                  </a:ext>
                </a:extLst>
              </p:cNvPr>
              <p:cNvSpPr txBox="1"/>
              <p:nvPr/>
            </p:nvSpPr>
            <p:spPr>
              <a:xfrm>
                <a:off x="7275763" y="1914286"/>
                <a:ext cx="667499" cy="3838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solidFill>
                      <a:srgbClr val="33CC33"/>
                    </a:solidFill>
                  </a:rPr>
                  <a:t>Studied sample</a:t>
                </a:r>
                <a:endParaRPr lang="fr-FR" sz="800" b="1" dirty="0">
                  <a:solidFill>
                    <a:srgbClr val="33CC33"/>
                  </a:solidFill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308AB82-7909-E9EA-BD9B-374122F9F055}"/>
                  </a:ext>
                </a:extLst>
              </p:cNvPr>
              <p:cNvSpPr txBox="1"/>
              <p:nvPr/>
            </p:nvSpPr>
            <p:spPr>
              <a:xfrm>
                <a:off x="11298694" y="1583770"/>
                <a:ext cx="1038584" cy="261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>
                    <a:solidFill>
                      <a:srgbClr val="3BF2FB"/>
                    </a:solidFill>
                  </a:rPr>
                  <a:t>Point source</a:t>
                </a:r>
                <a:endParaRPr lang="fr-FR" sz="900" b="1" dirty="0">
                  <a:solidFill>
                    <a:srgbClr val="3BF2FB"/>
                  </a:solidFill>
                </a:endParaRPr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097556E-3CED-87C7-D59B-7DC10FE84EDD}"/>
                </a:ext>
              </a:extLst>
            </p:cNvPr>
            <p:cNvSpPr/>
            <p:nvPr/>
          </p:nvSpPr>
          <p:spPr>
            <a:xfrm>
              <a:off x="8412956" y="1145395"/>
              <a:ext cx="264318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9F16B77-2632-BED3-0FF5-E6BB1F59C712}"/>
                </a:ext>
              </a:extLst>
            </p:cNvPr>
            <p:cNvSpPr/>
            <p:nvPr/>
          </p:nvSpPr>
          <p:spPr>
            <a:xfrm>
              <a:off x="9246393" y="2524140"/>
              <a:ext cx="264318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AA593DFB-6F96-B4D0-6519-6356C380FBB7}"/>
                </a:ext>
              </a:extLst>
            </p:cNvPr>
            <p:cNvCxnSpPr/>
            <p:nvPr/>
          </p:nvCxnSpPr>
          <p:spPr>
            <a:xfrm flipH="1">
              <a:off x="8115300" y="542572"/>
              <a:ext cx="3538538" cy="46323"/>
            </a:xfrm>
            <a:prstGeom prst="straightConnector1">
              <a:avLst/>
            </a:prstGeom>
            <a:ln w="19050">
              <a:solidFill>
                <a:schemeClr val="accent5">
                  <a:lumMod val="60000"/>
                  <a:lumOff val="4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359867D-EF4D-17D5-BDEF-9FBE74B55058}"/>
                </a:ext>
              </a:extLst>
            </p:cNvPr>
            <p:cNvSpPr txBox="1"/>
            <p:nvPr/>
          </p:nvSpPr>
          <p:spPr>
            <a:xfrm>
              <a:off x="9199205" y="280231"/>
              <a:ext cx="1973340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Beam direction</a:t>
              </a:r>
              <a:endParaRPr lang="fr-FR" sz="1200" b="1" dirty="0">
                <a:solidFill>
                  <a:schemeClr val="accent5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409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29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BEAMLINE FRAMES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FRAMES</a:t>
            </a:r>
          </a:p>
          <a:p>
            <a:pPr defTabSz="914400">
              <a:lnSpc>
                <a:spcPct val="100000"/>
              </a:lnSpc>
            </a:pP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E67FC4-FA01-03DB-4BF2-332BA0EF50BF}"/>
              </a:ext>
            </a:extLst>
          </p:cNvPr>
          <p:cNvSpPr txBox="1"/>
          <p:nvPr/>
        </p:nvSpPr>
        <p:spPr>
          <a:xfrm>
            <a:off x="396000" y="1454150"/>
            <a:ext cx="69319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endParaRPr lang="en-US" sz="1400" dirty="0">
              <a:solidFill>
                <a:srgbClr val="132577"/>
              </a:solidFill>
            </a:endParaRPr>
          </a:p>
          <a:p>
            <a:pPr algn="just">
              <a:lnSpc>
                <a:spcPct val="200000"/>
              </a:lnSpc>
            </a:pPr>
            <a:r>
              <a:rPr lang="en-US" sz="1400" dirty="0">
                <a:solidFill>
                  <a:srgbClr val="132577"/>
                </a:solidFill>
              </a:rPr>
              <a:t>ESRF has close to </a:t>
            </a:r>
            <a:r>
              <a:rPr lang="en-US" sz="1400" b="1" dirty="0">
                <a:solidFill>
                  <a:srgbClr val="132577"/>
                </a:solidFill>
              </a:rPr>
              <a:t>50 beamlines.</a:t>
            </a:r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For some beamlines, the </a:t>
            </a:r>
            <a:r>
              <a:rPr lang="en-US" sz="1400" b="1" dirty="0">
                <a:solidFill>
                  <a:srgbClr val="132577"/>
                </a:solidFill>
              </a:rPr>
              <a:t>beam is split into several branches </a:t>
            </a:r>
            <a:r>
              <a:rPr lang="en-US" sz="1400" dirty="0">
                <a:solidFill>
                  <a:srgbClr val="132577"/>
                </a:solidFill>
              </a:rPr>
              <a:t>by angular deflections or offsets. Each branch has its own frame.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So beamlines may have multiple frames. We must manage </a:t>
            </a:r>
            <a:r>
              <a:rPr lang="en-US" sz="1400" b="1" dirty="0">
                <a:solidFill>
                  <a:srgbClr val="132577"/>
                </a:solidFill>
              </a:rPr>
              <a:t>130 beamline frames</a:t>
            </a:r>
            <a:r>
              <a:rPr lang="en-US" sz="1400" dirty="0">
                <a:solidFill>
                  <a:srgbClr val="132577"/>
                </a:solidFill>
              </a:rPr>
              <a:t>. 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marL="285750" indent="-285750" algn="just">
              <a:buFont typeface="Symbol" panose="05050102010706020507" pitchFamily="18" charset="2"/>
              <a:buChar char="Þ"/>
            </a:pPr>
            <a:r>
              <a:rPr lang="en-US" sz="1400" i="1" dirty="0">
                <a:solidFill>
                  <a:srgbClr val="132577"/>
                </a:solidFill>
              </a:rPr>
              <a:t>S&amp;A Group</a:t>
            </a:r>
            <a:r>
              <a:rPr lang="en-US" sz="1400" dirty="0">
                <a:solidFill>
                  <a:srgbClr val="132577"/>
                </a:solidFill>
              </a:rPr>
              <a:t> needed to develop a </a:t>
            </a:r>
            <a:r>
              <a:rPr lang="en-US" sz="1400" b="1" dirty="0">
                <a:solidFill>
                  <a:srgbClr val="132577"/>
                </a:solidFill>
              </a:rPr>
              <a:t>software to update all these frames</a:t>
            </a:r>
          </a:p>
          <a:p>
            <a:pPr marL="285750" indent="-285750">
              <a:buFont typeface="Symbol" panose="05050102010706020507" pitchFamily="18" charset="2"/>
              <a:buChar char="Þ"/>
            </a:pPr>
            <a:endParaRPr lang="en-US" sz="1400" dirty="0">
              <a:solidFill>
                <a:srgbClr val="132577"/>
              </a:solidFill>
            </a:endParaRPr>
          </a:p>
          <a:p>
            <a:endParaRPr lang="fr-FR" sz="1400" dirty="0">
              <a:solidFill>
                <a:srgbClr val="132577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03A9A7-9221-3FA9-4D37-531D25C60D2E}"/>
              </a:ext>
            </a:extLst>
          </p:cNvPr>
          <p:cNvSpPr/>
          <p:nvPr/>
        </p:nvSpPr>
        <p:spPr>
          <a:xfrm>
            <a:off x="10097871" y="6058722"/>
            <a:ext cx="1953789" cy="6907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pied de page 38">
            <a:extLst>
              <a:ext uri="{FF2B5EF4-FFF2-40B4-BE49-F238E27FC236}">
                <a16:creationId xmlns:a16="http://schemas.microsoft.com/office/drawing/2014/main" id="{15D282D2-0E08-7B2D-8A5E-E2B964BC3BF5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</p:spPr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A2E1ACF-EA20-640B-60F2-2F08445FBB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702589"/>
              </p:ext>
            </p:extLst>
          </p:nvPr>
        </p:nvGraphicFramePr>
        <p:xfrm>
          <a:off x="7882945" y="2900859"/>
          <a:ext cx="4063077" cy="3864095"/>
        </p:xfrm>
        <a:graphic>
          <a:graphicData uri="http://schemas.openxmlformats.org/drawingml/2006/table">
            <a:tbl>
              <a:tblPr/>
              <a:tblGrid>
                <a:gridCol w="1364858">
                  <a:extLst>
                    <a:ext uri="{9D8B030D-6E8A-4147-A177-3AD203B41FA5}">
                      <a16:colId xmlns:a16="http://schemas.microsoft.com/office/drawing/2014/main" val="2754232907"/>
                    </a:ext>
                  </a:extLst>
                </a:gridCol>
                <a:gridCol w="482949">
                  <a:extLst>
                    <a:ext uri="{9D8B030D-6E8A-4147-A177-3AD203B41FA5}">
                      <a16:colId xmlns:a16="http://schemas.microsoft.com/office/drawing/2014/main" val="3561167610"/>
                    </a:ext>
                  </a:extLst>
                </a:gridCol>
                <a:gridCol w="335965">
                  <a:extLst>
                    <a:ext uri="{9D8B030D-6E8A-4147-A177-3AD203B41FA5}">
                      <a16:colId xmlns:a16="http://schemas.microsoft.com/office/drawing/2014/main" val="179596274"/>
                    </a:ext>
                  </a:extLst>
                </a:gridCol>
                <a:gridCol w="1364858">
                  <a:extLst>
                    <a:ext uri="{9D8B030D-6E8A-4147-A177-3AD203B41FA5}">
                      <a16:colId xmlns:a16="http://schemas.microsoft.com/office/drawing/2014/main" val="2096577145"/>
                    </a:ext>
                  </a:extLst>
                </a:gridCol>
                <a:gridCol w="514447">
                  <a:extLst>
                    <a:ext uri="{9D8B030D-6E8A-4147-A177-3AD203B41FA5}">
                      <a16:colId xmlns:a16="http://schemas.microsoft.com/office/drawing/2014/main" val="3535379726"/>
                    </a:ext>
                  </a:extLst>
                </a:gridCol>
              </a:tblGrid>
              <a:tr h="23992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Beamlines</a:t>
                      </a:r>
                      <a:endParaRPr lang="fr-FR" sz="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D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Frames count</a:t>
                      </a:r>
                    </a:p>
                  </a:txBody>
                  <a:tcPr marL="6595" marR="6595" marT="6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D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595" marR="6595" marT="6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D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Beamlines</a:t>
                      </a:r>
                      <a:endParaRPr lang="fr-FR" sz="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DC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Frames count</a:t>
                      </a:r>
                    </a:p>
                  </a:txBody>
                  <a:tcPr marL="6595" marR="6595" marT="65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DC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951766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ID01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BM01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476368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ID02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BM02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8140340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ID03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BM05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0317543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ID06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BM07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8835087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ID09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BM08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3048443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ID10-COH   /   ID10-SURF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BM16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022156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ID11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BM18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7476964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ID12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BM20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619664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ID13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BM23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0251286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ID14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BM25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482148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ID15A   /   ID15B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BM26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9086938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ID16A   /   ID16B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BM28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0181754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ID17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BM29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8457150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ID19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BM30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0666328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ID20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BM31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2675234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ID21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BM32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117286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ID22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5785977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ID23-1   /   ID23-2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1628823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ID24-DCM   /   ID24-ED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3408015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ID26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549361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ID27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8614580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ID28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0176116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ID29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4337061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ID30A-1  /  ID30A-3  /  ID30B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475757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ID31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930561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ID32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9369027"/>
                  </a:ext>
                </a:extLst>
              </a:tr>
              <a:tr h="123123"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7236927"/>
                  </a:ext>
                </a:extLst>
              </a:tr>
              <a:tr h="137724"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ID - Total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9E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87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9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9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BM - Total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9E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43</a:t>
                      </a:r>
                    </a:p>
                  </a:txBody>
                  <a:tcPr marL="6595" marR="6595" marT="65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9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0946746"/>
                  </a:ext>
                </a:extLst>
              </a:tr>
            </a:tbl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B5529ADA-485F-0773-A16A-3E85EFE2C480}"/>
              </a:ext>
            </a:extLst>
          </p:cNvPr>
          <p:cNvGrpSpPr/>
          <p:nvPr/>
        </p:nvGrpSpPr>
        <p:grpSpPr>
          <a:xfrm>
            <a:off x="7605721" y="624690"/>
            <a:ext cx="4586278" cy="2152478"/>
            <a:chOff x="7275763" y="280231"/>
            <a:chExt cx="5061515" cy="244056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9403596-6F32-538E-D320-0E11B631A5EE}"/>
                </a:ext>
              </a:extLst>
            </p:cNvPr>
            <p:cNvGrpSpPr/>
            <p:nvPr/>
          </p:nvGrpSpPr>
          <p:grpSpPr>
            <a:xfrm>
              <a:off x="7275763" y="677577"/>
              <a:ext cx="5061515" cy="2043219"/>
              <a:chOff x="7275763" y="677577"/>
              <a:chExt cx="5061515" cy="2043219"/>
            </a:xfrm>
          </p:grpSpPr>
          <p:pic>
            <p:nvPicPr>
              <p:cNvPr id="20" name="Content Placeholder 8">
                <a:extLst>
                  <a:ext uri="{FF2B5EF4-FFF2-40B4-BE49-F238E27FC236}">
                    <a16:creationId xmlns:a16="http://schemas.microsoft.com/office/drawing/2014/main" id="{7870DAC8-7E00-3D9D-0811-328B63C717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64" t="25722" r="21915" b="29295"/>
              <a:stretch/>
            </p:blipFill>
            <p:spPr>
              <a:xfrm>
                <a:off x="7786924" y="677577"/>
                <a:ext cx="4132786" cy="2043219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CB61390-B9A5-CCAD-0FB9-135F51D2E515}"/>
                  </a:ext>
                </a:extLst>
              </p:cNvPr>
              <p:cNvSpPr txBox="1"/>
              <p:nvPr/>
            </p:nvSpPr>
            <p:spPr>
              <a:xfrm>
                <a:off x="10979380" y="795686"/>
                <a:ext cx="721948" cy="2791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>
                    <a:solidFill>
                      <a:srgbClr val="FF0000"/>
                    </a:solidFill>
                  </a:rPr>
                  <a:t>0mrad</a:t>
                </a:r>
                <a:endParaRPr lang="fr-FR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05516F7-65F7-41B9-C19C-4506FF5D67A4}"/>
                  </a:ext>
                </a:extLst>
              </p:cNvPr>
              <p:cNvSpPr txBox="1"/>
              <p:nvPr/>
            </p:nvSpPr>
            <p:spPr>
              <a:xfrm>
                <a:off x="10955914" y="2230878"/>
                <a:ext cx="721948" cy="2791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>
                    <a:solidFill>
                      <a:srgbClr val="FF0000"/>
                    </a:solidFill>
                  </a:rPr>
                  <a:t>0mrad</a:t>
                </a:r>
                <a:endParaRPr lang="fr-FR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AB34DE0-F1C5-A721-F122-714F4F9C9776}"/>
                  </a:ext>
                </a:extLst>
              </p:cNvPr>
              <p:cNvSpPr txBox="1"/>
              <p:nvPr/>
            </p:nvSpPr>
            <p:spPr>
              <a:xfrm>
                <a:off x="7279481" y="1131743"/>
                <a:ext cx="66749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solidFill>
                      <a:srgbClr val="33CC33"/>
                    </a:solidFill>
                  </a:rPr>
                  <a:t>Studied sample</a:t>
                </a:r>
                <a:endParaRPr lang="fr-FR" sz="800" b="1" dirty="0">
                  <a:solidFill>
                    <a:srgbClr val="33CC33"/>
                  </a:solidFill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D0A3792-19CD-F38E-FA70-A354CE60DDD5}"/>
                  </a:ext>
                </a:extLst>
              </p:cNvPr>
              <p:cNvSpPr txBox="1"/>
              <p:nvPr/>
            </p:nvSpPr>
            <p:spPr>
              <a:xfrm>
                <a:off x="7275763" y="1914286"/>
                <a:ext cx="667499" cy="3838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solidFill>
                      <a:srgbClr val="33CC33"/>
                    </a:solidFill>
                  </a:rPr>
                  <a:t>Studied sample</a:t>
                </a:r>
                <a:endParaRPr lang="fr-FR" sz="800" b="1" dirty="0">
                  <a:solidFill>
                    <a:srgbClr val="33CC33"/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53B8AD-A84F-EC54-311A-CD4351032AFC}"/>
                  </a:ext>
                </a:extLst>
              </p:cNvPr>
              <p:cNvSpPr txBox="1"/>
              <p:nvPr/>
            </p:nvSpPr>
            <p:spPr>
              <a:xfrm>
                <a:off x="11298694" y="1583770"/>
                <a:ext cx="1038584" cy="261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>
                    <a:solidFill>
                      <a:srgbClr val="3BF2FB"/>
                    </a:solidFill>
                  </a:rPr>
                  <a:t>Point source</a:t>
                </a:r>
                <a:endParaRPr lang="fr-FR" sz="900" b="1" dirty="0">
                  <a:solidFill>
                    <a:srgbClr val="3BF2FB"/>
                  </a:solidFill>
                </a:endParaRPr>
              </a:p>
            </p:txBody>
          </p:sp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9719F05-9D48-22FD-2B36-2DDC7448ECCE}"/>
                </a:ext>
              </a:extLst>
            </p:cNvPr>
            <p:cNvSpPr/>
            <p:nvPr/>
          </p:nvSpPr>
          <p:spPr>
            <a:xfrm>
              <a:off x="8412956" y="1145395"/>
              <a:ext cx="264318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94CABFE-8D17-3BA1-A651-C9776AB94E5D}"/>
                </a:ext>
              </a:extLst>
            </p:cNvPr>
            <p:cNvSpPr/>
            <p:nvPr/>
          </p:nvSpPr>
          <p:spPr>
            <a:xfrm>
              <a:off x="9246393" y="2524140"/>
              <a:ext cx="264318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A7039C85-654E-15FE-5A4A-C0A938162D2C}"/>
                </a:ext>
              </a:extLst>
            </p:cNvPr>
            <p:cNvCxnSpPr/>
            <p:nvPr/>
          </p:nvCxnSpPr>
          <p:spPr>
            <a:xfrm flipH="1">
              <a:off x="8115300" y="542572"/>
              <a:ext cx="3538538" cy="46323"/>
            </a:xfrm>
            <a:prstGeom prst="straightConnector1">
              <a:avLst/>
            </a:prstGeom>
            <a:ln w="19050">
              <a:solidFill>
                <a:schemeClr val="accent5">
                  <a:lumMod val="60000"/>
                  <a:lumOff val="4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58D696F-C030-AA3A-2CCD-E6BC38299441}"/>
                </a:ext>
              </a:extLst>
            </p:cNvPr>
            <p:cNvSpPr txBox="1"/>
            <p:nvPr/>
          </p:nvSpPr>
          <p:spPr>
            <a:xfrm>
              <a:off x="9199205" y="280231"/>
              <a:ext cx="1973340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Beam direction</a:t>
              </a:r>
              <a:endParaRPr lang="fr-FR" sz="1200" b="1" dirty="0">
                <a:solidFill>
                  <a:schemeClr val="accent5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210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30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BBLFF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FRAMES</a:t>
            </a:r>
          </a:p>
          <a:p>
            <a:pPr defTabSz="914400">
              <a:lnSpc>
                <a:spcPct val="100000"/>
              </a:lnSpc>
            </a:pP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E67FC4-FA01-03DB-4BF2-332BA0EF50BF}"/>
              </a:ext>
            </a:extLst>
          </p:cNvPr>
          <p:cNvSpPr txBox="1"/>
          <p:nvPr/>
        </p:nvSpPr>
        <p:spPr>
          <a:xfrm>
            <a:off x="396000" y="1454150"/>
            <a:ext cx="4252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David developed a software called BBLFF that calculates beamline frames </a:t>
            </a:r>
            <a:r>
              <a:rPr lang="en-US" sz="1400" b="1" dirty="0">
                <a:solidFill>
                  <a:srgbClr val="132577"/>
                </a:solidFill>
              </a:rPr>
              <a:t>based on the latest coordinates of the SR magnets</a:t>
            </a:r>
            <a:r>
              <a:rPr lang="en-US" sz="1400" dirty="0">
                <a:solidFill>
                  <a:srgbClr val="132577"/>
                </a:solidFill>
              </a:rPr>
              <a:t>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The used code for this software is </a:t>
            </a:r>
            <a:r>
              <a:rPr lang="en-US" sz="1400" b="1" dirty="0" err="1">
                <a:solidFill>
                  <a:srgbClr val="132577"/>
                </a:solidFill>
              </a:rPr>
              <a:t>Matlab</a:t>
            </a:r>
            <a:r>
              <a:rPr lang="en-US" sz="1400" dirty="0">
                <a:solidFill>
                  <a:srgbClr val="132577"/>
                </a:solidFill>
              </a:rPr>
              <a:t>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marL="285750" indent="-285750">
              <a:buFont typeface="Symbol" panose="05050102010706020507" pitchFamily="18" charset="2"/>
              <a:buChar char="Þ"/>
            </a:pPr>
            <a:endParaRPr lang="en-US" sz="1400" dirty="0">
              <a:solidFill>
                <a:srgbClr val="132577"/>
              </a:solidFill>
            </a:endParaRPr>
          </a:p>
          <a:p>
            <a:pPr marL="285750" indent="-285750">
              <a:buFont typeface="Symbol" panose="05050102010706020507" pitchFamily="18" charset="2"/>
              <a:buChar char="Þ"/>
            </a:pPr>
            <a:endParaRPr lang="en-US" sz="1400" dirty="0">
              <a:solidFill>
                <a:srgbClr val="132577"/>
              </a:solidFill>
            </a:endParaRPr>
          </a:p>
          <a:p>
            <a:endParaRPr lang="en-US" sz="1400" dirty="0">
              <a:solidFill>
                <a:srgbClr val="132577"/>
              </a:solidFill>
            </a:endParaRPr>
          </a:p>
          <a:p>
            <a:endParaRPr lang="en-US" sz="1400" dirty="0">
              <a:solidFill>
                <a:srgbClr val="132577"/>
              </a:solidFill>
            </a:endParaRPr>
          </a:p>
          <a:p>
            <a:pPr marL="285750" indent="-285750">
              <a:buFont typeface="Symbol" panose="05050102010706020507" pitchFamily="18" charset="2"/>
              <a:buChar char="Þ"/>
            </a:pPr>
            <a:endParaRPr lang="en-US" sz="1400" dirty="0">
              <a:solidFill>
                <a:srgbClr val="132577"/>
              </a:solidFill>
            </a:endParaRPr>
          </a:p>
          <a:p>
            <a:endParaRPr lang="fr-FR" sz="1400" dirty="0">
              <a:solidFill>
                <a:srgbClr val="132577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2AF26A-F6A9-3237-BE6C-ACA4FCDBA5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161" r="3415"/>
          <a:stretch/>
        </p:blipFill>
        <p:spPr>
          <a:xfrm>
            <a:off x="4936788" y="1742441"/>
            <a:ext cx="6996998" cy="3599909"/>
          </a:xfrm>
          <a:prstGeom prst="rect">
            <a:avLst/>
          </a:prstGeom>
        </p:spPr>
      </p:pic>
      <p:sp>
        <p:nvSpPr>
          <p:cNvPr id="2" name="Espace réservé du pied de page 38">
            <a:extLst>
              <a:ext uri="{FF2B5EF4-FFF2-40B4-BE49-F238E27FC236}">
                <a16:creationId xmlns:a16="http://schemas.microsoft.com/office/drawing/2014/main" id="{4C698A53-4831-DE75-2F94-991658183686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</p:spPr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37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31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BBLFF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FRAMES</a:t>
            </a:r>
          </a:p>
          <a:p>
            <a:pPr defTabSz="914400">
              <a:lnSpc>
                <a:spcPct val="100000"/>
              </a:lnSpc>
            </a:pP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E67FC4-FA01-03DB-4BF2-332BA0EF50BF}"/>
              </a:ext>
            </a:extLst>
          </p:cNvPr>
          <p:cNvSpPr txBox="1"/>
          <p:nvPr/>
        </p:nvSpPr>
        <p:spPr>
          <a:xfrm>
            <a:off x="396000" y="1454150"/>
            <a:ext cx="4252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David developed a software called BBLFF that calculates beamline frames </a:t>
            </a:r>
            <a:r>
              <a:rPr lang="en-US" sz="1400" b="1" dirty="0">
                <a:solidFill>
                  <a:srgbClr val="132577"/>
                </a:solidFill>
              </a:rPr>
              <a:t>based on the latest coordinates of the SR magnets</a:t>
            </a:r>
            <a:r>
              <a:rPr lang="en-US" sz="1400" dirty="0">
                <a:solidFill>
                  <a:srgbClr val="132577"/>
                </a:solidFill>
              </a:rPr>
              <a:t>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The used code for this software is </a:t>
            </a:r>
            <a:r>
              <a:rPr lang="en-US" sz="1400" b="1" dirty="0" err="1">
                <a:solidFill>
                  <a:srgbClr val="132577"/>
                </a:solidFill>
              </a:rPr>
              <a:t>Matlab</a:t>
            </a:r>
            <a:r>
              <a:rPr lang="en-US" sz="1400" dirty="0">
                <a:solidFill>
                  <a:srgbClr val="132577"/>
                </a:solidFill>
              </a:rPr>
              <a:t>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This software creates then the frame definition files that are imported into </a:t>
            </a:r>
            <a:r>
              <a:rPr lang="en-US" sz="1400" b="1" dirty="0">
                <a:solidFill>
                  <a:srgbClr val="132577"/>
                </a:solidFill>
              </a:rPr>
              <a:t>Spatial Analyzer</a:t>
            </a:r>
            <a:r>
              <a:rPr lang="en-US" sz="1400" dirty="0">
                <a:solidFill>
                  <a:srgbClr val="132577"/>
                </a:solidFill>
              </a:rPr>
              <a:t> by running an </a:t>
            </a:r>
            <a:r>
              <a:rPr lang="en-US" sz="1400" b="1" dirty="0">
                <a:solidFill>
                  <a:srgbClr val="132577"/>
                </a:solidFill>
              </a:rPr>
              <a:t>MP script</a:t>
            </a:r>
            <a:r>
              <a:rPr lang="en-US" sz="1400" dirty="0">
                <a:solidFill>
                  <a:srgbClr val="132577"/>
                </a:solidFill>
              </a:rPr>
              <a:t>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This SA file with last updated network and frames is a </a:t>
            </a:r>
            <a:r>
              <a:rPr lang="en-US" sz="1400" b="1" dirty="0">
                <a:solidFill>
                  <a:srgbClr val="132577"/>
                </a:solidFill>
              </a:rPr>
              <a:t>common framework </a:t>
            </a:r>
            <a:r>
              <a:rPr lang="en-US" sz="1400" dirty="0">
                <a:solidFill>
                  <a:srgbClr val="132577"/>
                </a:solidFill>
              </a:rPr>
              <a:t>for field teams.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marL="285750" indent="-285750" algn="just">
              <a:buFont typeface="Symbol" panose="05050102010706020507" pitchFamily="18" charset="2"/>
              <a:buChar char="Þ"/>
            </a:pPr>
            <a:r>
              <a:rPr lang="en-US" sz="1400" dirty="0">
                <a:solidFill>
                  <a:srgbClr val="132577"/>
                </a:solidFill>
              </a:rPr>
              <a:t>This </a:t>
            </a:r>
            <a:r>
              <a:rPr lang="en-US" sz="1400" b="1" dirty="0">
                <a:solidFill>
                  <a:srgbClr val="132577"/>
                </a:solidFill>
              </a:rPr>
              <a:t>prevents human errors</a:t>
            </a:r>
            <a:r>
              <a:rPr lang="en-US" sz="1400" dirty="0">
                <a:solidFill>
                  <a:srgbClr val="132577"/>
                </a:solidFill>
              </a:rPr>
              <a:t>.</a:t>
            </a:r>
            <a:endParaRPr lang="fr-FR" sz="1400" dirty="0">
              <a:solidFill>
                <a:srgbClr val="132577"/>
              </a:solidFill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5C8C234-BD2F-AFB1-FD2E-6A63B91B9C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70"/>
          <a:stretch/>
        </p:blipFill>
        <p:spPr>
          <a:xfrm>
            <a:off x="5117380" y="721008"/>
            <a:ext cx="6846829" cy="180134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6FD5AA4-90FB-1D17-B220-81BC5F3B1A51}"/>
              </a:ext>
            </a:extLst>
          </p:cNvPr>
          <p:cNvGrpSpPr/>
          <p:nvPr/>
        </p:nvGrpSpPr>
        <p:grpSpPr>
          <a:xfrm>
            <a:off x="5117380" y="2977897"/>
            <a:ext cx="6841798" cy="3709556"/>
            <a:chOff x="5110802" y="2991058"/>
            <a:chExt cx="6841798" cy="370955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3D2DF56-A47A-BB69-2C64-44717AEC9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10802" y="2991058"/>
              <a:ext cx="6841798" cy="3709556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DC1A1EA-17BB-007A-4CF0-6337968FB68A}"/>
                </a:ext>
              </a:extLst>
            </p:cNvPr>
            <p:cNvSpPr/>
            <p:nvPr/>
          </p:nvSpPr>
          <p:spPr>
            <a:xfrm>
              <a:off x="5249576" y="4108901"/>
              <a:ext cx="6466585" cy="514486"/>
            </a:xfrm>
            <a:prstGeom prst="rect">
              <a:avLst/>
            </a:prstGeom>
            <a:solidFill>
              <a:srgbClr val="00B05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4B751F1-9B98-1040-1D2F-1A076FF9D861}"/>
                </a:ext>
              </a:extLst>
            </p:cNvPr>
            <p:cNvSpPr/>
            <p:nvPr/>
          </p:nvSpPr>
          <p:spPr>
            <a:xfrm>
              <a:off x="5249576" y="4623386"/>
              <a:ext cx="6466585" cy="427877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2ABABB4-A5BC-D1C4-8488-5B413723868B}"/>
                </a:ext>
              </a:extLst>
            </p:cNvPr>
            <p:cNvSpPr/>
            <p:nvPr/>
          </p:nvSpPr>
          <p:spPr>
            <a:xfrm>
              <a:off x="5249575" y="5051263"/>
              <a:ext cx="6466585" cy="395390"/>
            </a:xfrm>
            <a:prstGeom prst="rect">
              <a:avLst/>
            </a:prstGeom>
            <a:solidFill>
              <a:schemeClr val="accent4">
                <a:lumMod val="60000"/>
                <a:lumOff val="4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8681A21-C423-3716-F419-0CE201D08167}"/>
                </a:ext>
              </a:extLst>
            </p:cNvPr>
            <p:cNvSpPr txBox="1"/>
            <p:nvPr/>
          </p:nvSpPr>
          <p:spPr>
            <a:xfrm>
              <a:off x="10870827" y="4095745"/>
              <a:ext cx="8763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b="1" dirty="0">
                  <a:solidFill>
                    <a:schemeClr val="bg2">
                      <a:lumMod val="50000"/>
                    </a:schemeClr>
                  </a:solidFill>
                </a:rPr>
                <a:t>network</a:t>
              </a:r>
              <a:endParaRPr lang="fr-FR" sz="10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FBB67E0-F479-70A3-2215-DF7C677EB5CD}"/>
                </a:ext>
              </a:extLst>
            </p:cNvPr>
            <p:cNvSpPr txBox="1"/>
            <p:nvPr/>
          </p:nvSpPr>
          <p:spPr>
            <a:xfrm>
              <a:off x="10065167" y="4606496"/>
              <a:ext cx="168854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b="1" dirty="0">
                  <a:solidFill>
                    <a:schemeClr val="tx2">
                      <a:lumMod val="75000"/>
                    </a:schemeClr>
                  </a:solidFill>
                </a:rPr>
                <a:t>Alignment coordinates</a:t>
              </a:r>
              <a:endParaRPr lang="fr-FR" sz="10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DAFF46A-FBCF-1F54-5FE2-CCD2FEBBCA84}"/>
                </a:ext>
              </a:extLst>
            </p:cNvPr>
            <p:cNvSpPr txBox="1"/>
            <p:nvPr/>
          </p:nvSpPr>
          <p:spPr>
            <a:xfrm>
              <a:off x="10065158" y="5016673"/>
              <a:ext cx="168854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b="1" dirty="0">
                  <a:solidFill>
                    <a:schemeClr val="accent4">
                      <a:lumMod val="75000"/>
                    </a:schemeClr>
                  </a:solidFill>
                </a:rPr>
                <a:t>SA template</a:t>
              </a:r>
              <a:endParaRPr lang="fr-FR" sz="10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sp>
        <p:nvSpPr>
          <p:cNvPr id="3" name="Espace réservé du pied de page 38">
            <a:extLst>
              <a:ext uri="{FF2B5EF4-FFF2-40B4-BE49-F238E27FC236}">
                <a16:creationId xmlns:a16="http://schemas.microsoft.com/office/drawing/2014/main" id="{FE8391D3-CB02-CF02-D179-7D909EEAC5D5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</p:spPr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10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32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CODING TO PYTHON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FRAMES</a:t>
            </a:r>
          </a:p>
          <a:p>
            <a:pPr defTabSz="914400">
              <a:lnSpc>
                <a:spcPct val="100000"/>
              </a:lnSpc>
            </a:pP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Espace réservé du pied de page 38">
            <a:extLst>
              <a:ext uri="{FF2B5EF4-FFF2-40B4-BE49-F238E27FC236}">
                <a16:creationId xmlns:a16="http://schemas.microsoft.com/office/drawing/2014/main" id="{9BFB87B0-A834-206C-E11C-223718601AFB}"/>
              </a:ext>
            </a:extLst>
          </p:cNvPr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Date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E67FC4-FA01-03DB-4BF2-332BA0EF50BF}"/>
              </a:ext>
            </a:extLst>
          </p:cNvPr>
          <p:cNvSpPr txBox="1"/>
          <p:nvPr/>
        </p:nvSpPr>
        <p:spPr>
          <a:xfrm>
            <a:off x="396000" y="1454150"/>
            <a:ext cx="84348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For the same reasons of </a:t>
            </a:r>
            <a:r>
              <a:rPr lang="en-US" sz="1400" b="1" dirty="0">
                <a:solidFill>
                  <a:srgbClr val="132577"/>
                </a:solidFill>
              </a:rPr>
              <a:t>maintenance</a:t>
            </a:r>
            <a:r>
              <a:rPr lang="en-US" sz="1400" dirty="0">
                <a:solidFill>
                  <a:srgbClr val="132577"/>
                </a:solidFill>
              </a:rPr>
              <a:t> and </a:t>
            </a:r>
            <a:r>
              <a:rPr lang="en-US" sz="1400" b="1" dirty="0">
                <a:solidFill>
                  <a:srgbClr val="132577"/>
                </a:solidFill>
              </a:rPr>
              <a:t>cost</a:t>
            </a:r>
            <a:r>
              <a:rPr lang="en-US" sz="1400" dirty="0">
                <a:solidFill>
                  <a:srgbClr val="132577"/>
                </a:solidFill>
              </a:rPr>
              <a:t>, </a:t>
            </a:r>
            <a:r>
              <a:rPr lang="en-US" sz="1400" i="1" dirty="0">
                <a:solidFill>
                  <a:srgbClr val="132577"/>
                </a:solidFill>
              </a:rPr>
              <a:t>S&amp;A Group </a:t>
            </a:r>
            <a:r>
              <a:rPr lang="en-US" sz="1400" dirty="0">
                <a:solidFill>
                  <a:srgbClr val="132577"/>
                </a:solidFill>
              </a:rPr>
              <a:t>decided to use python code for the future of this software.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marL="285750" indent="-285750">
              <a:buFont typeface="Symbol" panose="05050102010706020507" pitchFamily="18" charset="2"/>
              <a:buChar char="Þ"/>
            </a:pPr>
            <a:endParaRPr lang="en-US" sz="1400" dirty="0">
              <a:solidFill>
                <a:srgbClr val="132577"/>
              </a:solidFill>
            </a:endParaRPr>
          </a:p>
          <a:p>
            <a:r>
              <a:rPr lang="en-US" sz="1400" dirty="0">
                <a:solidFill>
                  <a:srgbClr val="132577"/>
                </a:solidFill>
              </a:rPr>
              <a:t>The python coding is now complete, and this version is fully operational.</a:t>
            </a:r>
          </a:p>
          <a:p>
            <a:endParaRPr lang="en-US" sz="1400" dirty="0">
              <a:solidFill>
                <a:srgbClr val="132577"/>
              </a:solidFill>
            </a:endParaRPr>
          </a:p>
          <a:p>
            <a:endParaRPr lang="en-US" sz="1400" dirty="0">
              <a:solidFill>
                <a:srgbClr val="132577"/>
              </a:solidFill>
            </a:endParaRPr>
          </a:p>
          <a:p>
            <a:pPr marL="285750" indent="-285750">
              <a:buFont typeface="Symbol" panose="05050102010706020507" pitchFamily="18" charset="2"/>
              <a:buChar char="Þ"/>
            </a:pPr>
            <a:endParaRPr lang="en-US" sz="1400" dirty="0">
              <a:solidFill>
                <a:srgbClr val="132577"/>
              </a:solidFill>
            </a:endParaRPr>
          </a:p>
          <a:p>
            <a:endParaRPr lang="fr-FR" sz="1400" dirty="0">
              <a:solidFill>
                <a:srgbClr val="132577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7F8B796-DCA3-44CF-41C8-C4C63F1020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9619" y="2481935"/>
            <a:ext cx="5013771" cy="423792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667D935-5909-F6FF-0888-288DF84E97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747" y="3097708"/>
            <a:ext cx="6120220" cy="360240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ECFAF64-0469-ADEB-113A-F34049CAF6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48785" y="1461629"/>
            <a:ext cx="671965" cy="65144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F6FCB36-EF9E-4805-6286-AF550C46A14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9512" y="1367284"/>
            <a:ext cx="577544" cy="74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25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33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PERSPECTIVES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FRAMES</a:t>
            </a:r>
          </a:p>
          <a:p>
            <a:pPr defTabSz="914400">
              <a:lnSpc>
                <a:spcPct val="100000"/>
              </a:lnSpc>
            </a:pP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E67FC4-FA01-03DB-4BF2-332BA0EF50BF}"/>
              </a:ext>
            </a:extLst>
          </p:cNvPr>
          <p:cNvSpPr txBox="1"/>
          <p:nvPr/>
        </p:nvSpPr>
        <p:spPr>
          <a:xfrm>
            <a:off x="396000" y="1454150"/>
            <a:ext cx="7244877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	1) </a:t>
            </a:r>
            <a:r>
              <a:rPr lang="en-US" sz="1400" u="sng" dirty="0">
                <a:solidFill>
                  <a:srgbClr val="132577"/>
                </a:solidFill>
              </a:rPr>
              <a:t>Time interpolated frames </a:t>
            </a:r>
          </a:p>
          <a:p>
            <a:pPr algn="just"/>
            <a:endParaRPr lang="en-US" sz="1400" u="sng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The reference frames are updated only every six months, as the general survey is done twice a year.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Consequently, for an alignment work scheduled shortly before a network update, the </a:t>
            </a:r>
            <a:r>
              <a:rPr lang="en-US" sz="1400" b="1" dirty="0">
                <a:solidFill>
                  <a:srgbClr val="132577"/>
                </a:solidFill>
              </a:rPr>
              <a:t>frame may be outdated</a:t>
            </a:r>
            <a:r>
              <a:rPr lang="en-US" sz="1400" dirty="0">
                <a:solidFill>
                  <a:srgbClr val="132577"/>
                </a:solidFill>
              </a:rPr>
              <a:t>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The idea would be to use SR survey archives to model accelerator annual movement and </a:t>
            </a:r>
            <a:r>
              <a:rPr lang="en-US" sz="1400" b="1" dirty="0">
                <a:solidFill>
                  <a:srgbClr val="132577"/>
                </a:solidFill>
              </a:rPr>
              <a:t>interpolate a frame calculation based on the date of the alignment</a:t>
            </a:r>
            <a:r>
              <a:rPr lang="en-US" sz="1400" dirty="0">
                <a:solidFill>
                  <a:srgbClr val="132577"/>
                </a:solidFill>
              </a:rPr>
              <a:t>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</p:txBody>
      </p:sp>
      <p:sp>
        <p:nvSpPr>
          <p:cNvPr id="2" name="Espace réservé du pied de page 38">
            <a:extLst>
              <a:ext uri="{FF2B5EF4-FFF2-40B4-BE49-F238E27FC236}">
                <a16:creationId xmlns:a16="http://schemas.microsoft.com/office/drawing/2014/main" id="{FDF7EB74-B1B7-1799-99B4-7D55366471DA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</p:spPr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1155187-BF00-3269-B07D-2E76E32F0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8597" y="1234439"/>
            <a:ext cx="3649207" cy="273341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AE050BB-3B51-0592-F22F-520D65BC5C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72" y="1466676"/>
            <a:ext cx="397979" cy="38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55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lide Number Placeholder 3"/>
          <p:cNvSpPr/>
          <p:nvPr/>
        </p:nvSpPr>
        <p:spPr>
          <a:xfrm>
            <a:off x="239400" y="6483600"/>
            <a:ext cx="546480" cy="20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b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fr-FR" sz="800" b="1" strike="noStrike" spc="-1" dirty="0">
                <a:solidFill>
                  <a:schemeClr val="dk2"/>
                </a:solidFill>
                <a:latin typeface="Arial"/>
              </a:rPr>
              <a:t>Page </a:t>
            </a:r>
            <a:fld id="{401D5A7B-A1A9-40FC-A177-238C5D60073D}" type="slidenum">
              <a:rPr lang="fr-FR" sz="800" b="1" strike="noStrike" spc="-1">
                <a:solidFill>
                  <a:schemeClr val="dk2"/>
                </a:solidFill>
                <a:latin typeface="Arial"/>
              </a:rPr>
              <a:t>34</a:t>
            </a:fld>
            <a:endParaRPr lang="fr-FR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Rectangle 53"/>
          <p:cNvSpPr/>
          <p:nvPr/>
        </p:nvSpPr>
        <p:spPr>
          <a:xfrm>
            <a:off x="396000" y="912960"/>
            <a:ext cx="3758760" cy="35496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0098D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800" b="1" strike="noStrike" spc="-1" dirty="0">
                <a:solidFill>
                  <a:schemeClr val="lt1"/>
                </a:solidFill>
                <a:latin typeface="Calibri"/>
              </a:rPr>
              <a:t>PERSPECTIVES</a:t>
            </a:r>
            <a:endParaRPr lang="fr-FR" sz="1800" b="0" strike="noStrike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8" name="ZoneTexte 2"/>
          <p:cNvSpPr/>
          <p:nvPr/>
        </p:nvSpPr>
        <p:spPr>
          <a:xfrm>
            <a:off x="959400" y="177120"/>
            <a:ext cx="1065636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800" b="1" strike="noStrike" cap="all" spc="-1" dirty="0">
                <a:solidFill>
                  <a:schemeClr val="lt1"/>
                </a:solidFill>
                <a:latin typeface="Arial"/>
              </a:rPr>
              <a:t>SOFTWARE - FRAMES</a:t>
            </a:r>
          </a:p>
          <a:p>
            <a:pPr defTabSz="914400">
              <a:lnSpc>
                <a:spcPct val="100000"/>
              </a:lnSpc>
            </a:pPr>
            <a:endParaRPr lang="fr-FR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E67FC4-FA01-03DB-4BF2-332BA0EF50BF}"/>
              </a:ext>
            </a:extLst>
          </p:cNvPr>
          <p:cNvSpPr txBox="1"/>
          <p:nvPr/>
        </p:nvSpPr>
        <p:spPr>
          <a:xfrm>
            <a:off x="396000" y="1454150"/>
            <a:ext cx="7244877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	1) </a:t>
            </a:r>
            <a:r>
              <a:rPr lang="en-US" sz="1400" u="sng" dirty="0">
                <a:solidFill>
                  <a:srgbClr val="132577"/>
                </a:solidFill>
              </a:rPr>
              <a:t>Time interpolated frames </a:t>
            </a:r>
          </a:p>
          <a:p>
            <a:pPr algn="just"/>
            <a:endParaRPr lang="en-US" sz="1400" u="sng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The reference frames are updated only every six months, as the general survey is done twice a year.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Consequently, for an alignment work scheduled shortly before a network update, the </a:t>
            </a:r>
            <a:r>
              <a:rPr lang="en-US" sz="1400" b="1" dirty="0">
                <a:solidFill>
                  <a:srgbClr val="132577"/>
                </a:solidFill>
              </a:rPr>
              <a:t>frame may be outdated</a:t>
            </a:r>
            <a:r>
              <a:rPr lang="en-US" sz="1400" dirty="0">
                <a:solidFill>
                  <a:srgbClr val="132577"/>
                </a:solidFill>
              </a:rPr>
              <a:t>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The idea would be to use SR survey archives to model accelerator annual movement and </a:t>
            </a:r>
            <a:r>
              <a:rPr lang="en-US" sz="1400" b="1" dirty="0">
                <a:solidFill>
                  <a:srgbClr val="132577"/>
                </a:solidFill>
              </a:rPr>
              <a:t>interpolate a frame calculation based on the date of the alignment</a:t>
            </a:r>
            <a:r>
              <a:rPr lang="en-US" sz="1400" dirty="0">
                <a:solidFill>
                  <a:srgbClr val="132577"/>
                </a:solidFill>
              </a:rPr>
              <a:t>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	2) </a:t>
            </a:r>
            <a:r>
              <a:rPr lang="en-US" sz="1400" u="sng" dirty="0">
                <a:solidFill>
                  <a:srgbClr val="132577"/>
                </a:solidFill>
              </a:rPr>
              <a:t>Modeling beam trajectory</a:t>
            </a:r>
          </a:p>
          <a:p>
            <a:pPr algn="just"/>
            <a:endParaRPr lang="en-US" sz="1400" u="sng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During a realignment process of SR Girders as shown in the previous presentation, a </a:t>
            </a:r>
            <a:r>
              <a:rPr lang="en-US" sz="1400" b="1" dirty="0">
                <a:solidFill>
                  <a:srgbClr val="132577"/>
                </a:solidFill>
              </a:rPr>
              <a:t>major concern for beamline physicians is the impact on the new beam trajectory</a:t>
            </a:r>
            <a:r>
              <a:rPr lang="en-US" sz="1400" dirty="0">
                <a:solidFill>
                  <a:srgbClr val="132577"/>
                </a:solidFill>
              </a:rPr>
              <a:t>.</a:t>
            </a:r>
          </a:p>
          <a:p>
            <a:pPr algn="just"/>
            <a:endParaRPr lang="en-US" sz="1400" dirty="0">
              <a:solidFill>
                <a:srgbClr val="132577"/>
              </a:solidFill>
            </a:endParaRPr>
          </a:p>
          <a:p>
            <a:pPr algn="just"/>
            <a:r>
              <a:rPr lang="en-US" sz="1400" dirty="0">
                <a:solidFill>
                  <a:srgbClr val="132577"/>
                </a:solidFill>
              </a:rPr>
              <a:t>The idea would be to integrate modeling of the new trajectory based on different realignment scenarios. </a:t>
            </a:r>
            <a:endParaRPr lang="fr-FR" sz="1400" dirty="0">
              <a:solidFill>
                <a:srgbClr val="132577"/>
              </a:solidFill>
            </a:endParaRPr>
          </a:p>
        </p:txBody>
      </p:sp>
      <p:sp>
        <p:nvSpPr>
          <p:cNvPr id="2" name="Espace réservé du pied de page 38">
            <a:extLst>
              <a:ext uri="{FF2B5EF4-FFF2-40B4-BE49-F238E27FC236}">
                <a16:creationId xmlns:a16="http://schemas.microsoft.com/office/drawing/2014/main" id="{FDF7EB74-B1B7-1799-99B4-7D55366471DA}"/>
              </a:ext>
            </a:extLst>
          </p:cNvPr>
          <p:cNvSpPr>
            <a:spLocks noGrp="1"/>
          </p:cNvSpPr>
          <p:nvPr>
            <p:ph type="ftr" idx="1"/>
          </p:nvPr>
        </p:nvSpPr>
        <p:spPr>
          <a:xfrm>
            <a:off x="959400" y="6483240"/>
            <a:ext cx="8154360" cy="206640"/>
          </a:xfrm>
        </p:spPr>
        <p:txBody>
          <a:bodyPr/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800" b="1" strike="noStrike" spc="-1" dirty="0">
                <a:solidFill>
                  <a:schemeClr val="dk2"/>
                </a:solidFill>
                <a:latin typeface="Arial"/>
              </a:rPr>
              <a:t>IWAA2026 | October 7, 2026 | Guillaume </a:t>
            </a:r>
            <a:r>
              <a:rPr lang="en-US" sz="800" b="1" strike="noStrike" spc="-1" dirty="0" err="1">
                <a:solidFill>
                  <a:schemeClr val="dk2"/>
                </a:solidFill>
                <a:latin typeface="Arial"/>
              </a:rPr>
              <a:t>Chamblas</a:t>
            </a:r>
            <a:endParaRPr lang="en-US" sz="800" b="1" strike="noStrike" spc="-1" dirty="0">
              <a:solidFill>
                <a:schemeClr val="dk2"/>
              </a:solidFill>
              <a:latin typeface="Arial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1155187-BF00-3269-B07D-2E76E32F0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8597" y="1234439"/>
            <a:ext cx="3649207" cy="273341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AE050BB-3B51-0592-F22F-520D65BC5C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72" y="1466676"/>
            <a:ext cx="397979" cy="38874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D5CAE01-FDBD-5A9C-C5F4-22296EF608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414" y="4246034"/>
            <a:ext cx="387063" cy="38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42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 xmlns:p15="http://schemas.microsoft.com/office/powerpoint/2012/main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2" name="Image 4"/>
          <p:cNvPicPr/>
          <p:nvPr/>
        </p:nvPicPr>
        <p:blipFill>
          <a:blip r:embed="rId3"/>
          <a:stretch/>
        </p:blipFill>
        <p:spPr>
          <a:xfrm>
            <a:off x="0" y="-73440"/>
            <a:ext cx="12182040" cy="6932160"/>
          </a:xfrm>
          <a:prstGeom prst="rect">
            <a:avLst/>
          </a:prstGeom>
          <a:ln w="0">
            <a:noFill/>
          </a:ln>
        </p:spPr>
      </p:pic>
      <p:grpSp>
        <p:nvGrpSpPr>
          <p:cNvPr id="1203" name="Group 5"/>
          <p:cNvGrpSpPr/>
          <p:nvPr/>
        </p:nvGrpSpPr>
        <p:grpSpPr>
          <a:xfrm>
            <a:off x="6311880" y="5733360"/>
            <a:ext cx="5729400" cy="1092960"/>
            <a:chOff x="6311880" y="5733360"/>
            <a:chExt cx="5729400" cy="1092960"/>
          </a:xfrm>
        </p:grpSpPr>
        <p:sp>
          <p:nvSpPr>
            <p:cNvPr id="1204" name="Rectangle 7"/>
            <p:cNvSpPr/>
            <p:nvPr/>
          </p:nvSpPr>
          <p:spPr>
            <a:xfrm>
              <a:off x="7619760" y="5733360"/>
              <a:ext cx="4421520" cy="1092960"/>
            </a:xfrm>
            <a:prstGeom prst="rect">
              <a:avLst/>
            </a:pr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00000"/>
                </a:lnSpc>
              </a:pPr>
              <a:endParaRPr lang="fr-FR" sz="1800" b="0" strike="noStrike" spc="-1">
                <a:solidFill>
                  <a:srgbClr val="FFFFFF"/>
                </a:solidFill>
                <a:latin typeface="Arial"/>
                <a:ea typeface="DejaVu Sans"/>
              </a:endParaRPr>
            </a:p>
          </p:txBody>
        </p:sp>
        <p:pic>
          <p:nvPicPr>
            <p:cNvPr id="1205" name="Picture 2"/>
            <p:cNvPicPr/>
            <p:nvPr/>
          </p:nvPicPr>
          <p:blipFill>
            <a:blip r:embed="rId4"/>
            <a:stretch/>
          </p:blipFill>
          <p:spPr>
            <a:xfrm>
              <a:off x="6311880" y="5733360"/>
              <a:ext cx="1297080" cy="9979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206" name="ZoneTexte 1"/>
          <p:cNvSpPr/>
          <p:nvPr/>
        </p:nvSpPr>
        <p:spPr>
          <a:xfrm>
            <a:off x="7761960" y="5999760"/>
            <a:ext cx="413676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2000" b="1" strike="noStrike" spc="-1">
                <a:solidFill>
                  <a:srgbClr val="FFFFFF"/>
                </a:solidFill>
                <a:latin typeface="Calibri"/>
                <a:ea typeface="DejaVu Sans"/>
              </a:rPr>
              <a:t>THANKS FOR YOUR ATTENTION</a:t>
            </a:r>
            <a:endParaRPr lang="fr-FR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7" name="PlaceHolder 1"/>
          <p:cNvSpPr>
            <a:spLocks noGrp="1"/>
          </p:cNvSpPr>
          <p:nvPr>
            <p:ph type="sldNum" idx="132"/>
          </p:nvPr>
        </p:nvSpPr>
        <p:spPr>
          <a:xfrm>
            <a:off x="239400" y="6483600"/>
            <a:ext cx="541440" cy="2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fr-FR" sz="800" b="1" strike="noStrike" spc="-1">
                <a:solidFill>
                  <a:srgbClr val="132577"/>
                </a:solidFill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fld id="{6EFF41ED-E17D-43E6-901F-8A7DFB505068}" type="slidenum">
              <a:rPr lang="fr-FR" sz="800" b="1" strike="noStrike" spc="-1">
                <a:solidFill>
                  <a:srgbClr val="132577"/>
                </a:solidFill>
                <a:latin typeface="Arial"/>
              </a:rPr>
              <a:t>35</a:t>
            </a:fld>
            <a:endParaRPr lang="fr-FR" sz="8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SRF-default">
  <a:themeElements>
    <a:clrScheme name="ESRF-LightBlue">
      <a:dk1>
        <a:srgbClr val="000000"/>
      </a:dk1>
      <a:lt1>
        <a:srgbClr val="FFFFFF"/>
      </a:lt1>
      <a:dk2>
        <a:srgbClr val="132577"/>
      </a:dk2>
      <a:lt2>
        <a:srgbClr val="51A026"/>
      </a:lt2>
      <a:accent1>
        <a:srgbClr val="132577"/>
      </a:accent1>
      <a:accent2>
        <a:srgbClr val="ED7703"/>
      </a:accent2>
      <a:accent3>
        <a:srgbClr val="F4A300"/>
      </a:accent3>
      <a:accent4>
        <a:srgbClr val="FFDD00"/>
      </a:accent4>
      <a:accent5>
        <a:srgbClr val="AF007C"/>
      </a:accent5>
      <a:accent6>
        <a:srgbClr val="0098D4"/>
      </a:accent6>
      <a:hlink>
        <a:srgbClr val="000000"/>
      </a:hlink>
      <a:folHlink>
        <a:srgbClr val="000000"/>
      </a:folHlink>
    </a:clrScheme>
    <a:fontScheme name="Solocal_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18840</TotalTime>
  <Words>2865</Words>
  <Application>Microsoft Office PowerPoint</Application>
  <PresentationFormat>Widescreen</PresentationFormat>
  <Paragraphs>764</Paragraphs>
  <Slides>35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Aptos Narrow</vt:lpstr>
      <vt:lpstr>Arial</vt:lpstr>
      <vt:lpstr>Calibri</vt:lpstr>
      <vt:lpstr>Symbol</vt:lpstr>
      <vt:lpstr>Times New Roman</vt:lpstr>
      <vt:lpstr>Wingdings</vt:lpstr>
      <vt:lpstr>ESRF-default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ESRF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DEMESSIEUX Laura</dc:creator>
  <dc:description/>
  <cp:lastModifiedBy>CHAMBLAS Guillaume</cp:lastModifiedBy>
  <cp:revision>2114</cp:revision>
  <dcterms:created xsi:type="dcterms:W3CDTF">2015-04-08T05:55:09Z</dcterms:created>
  <dcterms:modified xsi:type="dcterms:W3CDTF">2026-10-01T18:34:09Z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1</vt:i4>
  </property>
  <property fmtid="{D5CDD505-2E9C-101B-9397-08002B2CF9AE}" pid="3" name="Notes">
    <vt:i4>5</vt:i4>
  </property>
  <property fmtid="{D5CDD505-2E9C-101B-9397-08002B2CF9AE}" pid="4" name="PresentationFormat">
    <vt:lpwstr>Grand écran</vt:lpwstr>
  </property>
  <property fmtid="{D5CDD505-2E9C-101B-9397-08002B2CF9AE}" pid="5" name="Slides">
    <vt:i4>24</vt:i4>
  </property>
</Properties>
</file>