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307" r:id="rId2"/>
    <p:sldId id="1844" r:id="rId3"/>
    <p:sldId id="1846" r:id="rId4"/>
    <p:sldId id="1848" r:id="rId5"/>
    <p:sldId id="1847" r:id="rId6"/>
    <p:sldId id="1850" r:id="rId7"/>
    <p:sldId id="1851" r:id="rId8"/>
    <p:sldId id="1856" r:id="rId9"/>
    <p:sldId id="1865" r:id="rId10"/>
    <p:sldId id="1881" r:id="rId11"/>
    <p:sldId id="1859" r:id="rId12"/>
    <p:sldId id="1858" r:id="rId13"/>
    <p:sldId id="1882" r:id="rId14"/>
    <p:sldId id="1860" r:id="rId15"/>
    <p:sldId id="1862" r:id="rId16"/>
    <p:sldId id="1849" r:id="rId17"/>
    <p:sldId id="1861" r:id="rId18"/>
    <p:sldId id="1866" r:id="rId19"/>
    <p:sldId id="1892" r:id="rId20"/>
    <p:sldId id="1884" r:id="rId21"/>
    <p:sldId id="1890" r:id="rId22"/>
    <p:sldId id="1852" r:id="rId23"/>
    <p:sldId id="1870" r:id="rId24"/>
    <p:sldId id="1867" r:id="rId25"/>
    <p:sldId id="1853" r:id="rId26"/>
    <p:sldId id="1854" r:id="rId27"/>
    <p:sldId id="1871" r:id="rId28"/>
    <p:sldId id="1872" r:id="rId29"/>
    <p:sldId id="1868" r:id="rId30"/>
    <p:sldId id="1873" r:id="rId31"/>
    <p:sldId id="257" r:id="rId32"/>
    <p:sldId id="1869" r:id="rId33"/>
    <p:sldId id="1876" r:id="rId34"/>
    <p:sldId id="1891" r:id="rId35"/>
    <p:sldId id="1879" r:id="rId36"/>
    <p:sldId id="1857" r:id="rId37"/>
    <p:sldId id="1863" r:id="rId38"/>
    <p:sldId id="1874" r:id="rId39"/>
    <p:sldId id="1885" r:id="rId40"/>
    <p:sldId id="1886" r:id="rId41"/>
    <p:sldId id="1889" r:id="rId42"/>
    <p:sldId id="1893" r:id="rId43"/>
    <p:sldId id="1841" r:id="rId44"/>
    <p:sldId id="1888" r:id="rId45"/>
    <p:sldId id="1813" r:id="rId46"/>
    <p:sldId id="1875" r:id="rId47"/>
    <p:sldId id="1840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 Godinho" initials="AG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00"/>
    <a:srgbClr val="FF9300"/>
    <a:srgbClr val="945200"/>
    <a:srgbClr val="2F2F2F"/>
    <a:srgbClr val="30303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04" autoAdjust="0"/>
    <p:restoredTop sz="96534"/>
  </p:normalViewPr>
  <p:slideViewPr>
    <p:cSldViewPr snapToObjects="1">
      <p:cViewPr>
        <p:scale>
          <a:sx n="107" d="100"/>
          <a:sy n="107" d="100"/>
        </p:scale>
        <p:origin x="1472" y="696"/>
      </p:cViewPr>
      <p:guideLst/>
    </p:cSldViewPr>
  </p:slideViewPr>
  <p:outlineViewPr>
    <p:cViewPr>
      <p:scale>
        <a:sx n="33" d="100"/>
        <a:sy n="33" d="100"/>
      </p:scale>
      <p:origin x="0" y="-77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 showGuides="1">
      <p:cViewPr varScale="1">
        <p:scale>
          <a:sx n="145" d="100"/>
          <a:sy n="145" d="100"/>
        </p:scale>
        <p:origin x="387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CB0CAB-A528-CD45-8F12-922B94DEC1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7AD8C8-453F-104C-B81F-526301CF40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72EAA-2733-D14F-950A-8F4240385864}" type="datetimeFigureOut">
              <a:rPr lang="en-US" smtClean="0"/>
              <a:t>9/27/26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EBBD38-63DF-604F-9396-6BB8561251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D48731-E0D0-B242-9967-4E9E135D8D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9750F-00B8-E148-9878-D197EE9CB89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00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6T12:57:16.647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0 596 24575,'17'-7'0,"2"-3"0,4 3 0,37-15 0,-14-3 0,2 9 0,5 0 0,32-15 0,0 8 0,-7 1 0,-26 4 0,-12 3 0,9-2 0,-9 2 0,12-2 0,0-1 0,1 1 0,25-18 0,-19 21 0,19-18 0,-25 22 0,-14 0 0,10-5 0,-9 13 0,12-14 0,1 14 0,-14-11 0,-2 12 0,-14-10 0,1 4 0,10-15 0,-13 7 0,12-7 0,-14 10 0,-1 5 0,-1-4 0,-5 10 0,0-10 0,5 10 0,-3-10 0,3 5 0,-11-1 0,-1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6T12:57:19.298"/>
    </inkml:context>
    <inkml:brush xml:id="br0">
      <inkml:brushProperty name="width" value="0.1" units="cm"/>
      <inkml:brushProperty name="height" value="0.1" units="cm"/>
      <inkml:brushProperty name="color" value="#F6630D"/>
    </inkml:brush>
  </inkml:definitions>
  <inkml:trace contextRef="#ctx0" brushRef="#br0">1 377 24575,'11'-6'0,"7"0"0,0-6 0,0 5 0,5 2 0,-15 0 0,8 3 0,-10-8 0,6 8 0,0-3 0,5 0 0,-4 3 0,4-8 0,0 8 0,-3-8 0,3 8 0,-5-8 0,-1 8 0,1-3 0,0 0 0,5-2 0,7-5 0,-4 5 0,7-3 0,-13 3 0,8 0 0,-9-3 0,10 8 0,-5-8 0,6 3 0,12-15 0,4 5 0,0-11 0,-4 12 0,-12-1 0,-6 5 0,-1 0 0,-5 5 0,0-3 0,5 8 0,-4-3 0,4 0 0,-5 3 0,5-3 0,-3 0 0,3 3 0,-5-3 0,-1 5 0,1 0 0,0-5 0,0 3 0,0-3 0,0 5 0,0 0 0,-6 0 0,-1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D062E-52F7-A14D-A443-1F3854784447}" type="datetimeFigureOut">
              <a:rPr lang="en-US" smtClean="0"/>
              <a:t>9/27/26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0EE9E-52B8-AA4F-8DD5-ED0FB4E5CBC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94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24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logooutline.eps">
            <a:extLst>
              <a:ext uri="{FF2B5EF4-FFF2-40B4-BE49-F238E27FC236}">
                <a16:creationId xmlns:a16="http://schemas.microsoft.com/office/drawing/2014/main" id="{ED75A508-7D60-F841-B3C4-7CB2A400A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403" y="2169047"/>
            <a:ext cx="2520000" cy="249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05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61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9B3E2A-0B0F-434E-B8B5-23D05F72C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CECA80-B569-3D47-B163-138B2BA81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D8CA65-7C13-A442-AF74-D3BBDBCB2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425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logooutline.eps">
            <a:extLst>
              <a:ext uri="{FF2B5EF4-FFF2-40B4-BE49-F238E27FC236}">
                <a16:creationId xmlns:a16="http://schemas.microsoft.com/office/drawing/2014/main" id="{ED75A508-7D60-F841-B3C4-7CB2A400A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130" y="710117"/>
            <a:ext cx="1990424" cy="19704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6F8ADC9-30DB-1243-8F69-09A7AAEA84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987" y="3429000"/>
            <a:ext cx="11376025" cy="2153265"/>
          </a:xfrm>
        </p:spPr>
        <p:txBody>
          <a:bodyPr anchor="t" anchorCtr="0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6D6D28-7860-E045-9091-E722B9476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5700252"/>
            <a:ext cx="11376026" cy="803787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894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324000" indent="-324000">
              <a:buFont typeface="Arial" charset="0"/>
              <a:buChar char="•"/>
              <a:tabLst/>
              <a:defRPr sz="1800">
                <a:solidFill>
                  <a:schemeClr val="tx2"/>
                </a:solidFill>
              </a:defRPr>
            </a:lvl2pPr>
            <a:lvl3pPr marL="648000" indent="-324000">
              <a:buSzPct val="100000"/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3pPr>
            <a:lvl4pPr marL="972000" indent="-324000">
              <a:buSzPct val="100000"/>
              <a:buFont typeface="Arial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AD9047-491C-4CB9-AE49-11B94B8E1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5BFD15-A1BC-4352-AB14-5B5A4925D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03B7F1-83DF-4B44-9D13-622BDD70D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6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628650" indent="-261938">
              <a:buFont typeface="Arial" panose="020B0604020202020204" pitchFamily="34" charset="0"/>
              <a:buChar char="•"/>
              <a:tabLst/>
              <a:defRPr sz="1800">
                <a:solidFill>
                  <a:schemeClr val="tx2">
                    <a:lumMod val="50000"/>
                  </a:schemeClr>
                </a:solidFill>
              </a:defRPr>
            </a:lvl2pPr>
            <a:lvl3pPr marL="889000" indent="-260350"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209675" indent="-269875">
              <a:buSzPct val="100000"/>
              <a:buFont typeface="Arial" panose="020B0604020202020204" pitchFamily="34" charset="0"/>
              <a:buChar char="•"/>
              <a:tabLst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0"/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27E3D5-2194-4AE8-80D4-1FCE73F4D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551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BAAC3B-64E8-6A4D-B184-3057E6D0D0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8" y="1439863"/>
            <a:ext cx="11376025" cy="4760912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913320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colour or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0B6E0-915E-6A4B-BE3D-83464DDC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F185B5-CF74-D44D-A9E3-83166F096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60124-268E-2640-B552-632FCB92FC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D4B92-ED84-1D4C-81AB-7D7F79EF892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1E223B3-FDCC-6949-9C0B-F052B97037C1}"/>
              </a:ext>
            </a:extLst>
          </p:cNvPr>
          <p:cNvCxnSpPr/>
          <p:nvPr userDrawn="1"/>
        </p:nvCxnSpPr>
        <p:spPr>
          <a:xfrm>
            <a:off x="407987" y="6266608"/>
            <a:ext cx="1137602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5082788-0C78-F842-A18F-84667EAC7E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7988" y="6364800"/>
            <a:ext cx="49530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355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01A8103C-80BA-7941-AEF5-FB81302B57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29980"/>
            <a:ext cx="12192000" cy="623075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2" y="-48846"/>
            <a:ext cx="4116387" cy="6249621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>
              <a:defRPr sz="2800">
                <a:solidFill>
                  <a:schemeClr val="bg1"/>
                </a:solidFill>
              </a:defRPr>
            </a:lvl1pPr>
            <a:lvl2pPr marL="324000" indent="-324000">
              <a:buFont typeface="Arial" charset="0"/>
              <a:buChar char="•"/>
              <a:tabLst/>
              <a:defRPr sz="2100">
                <a:solidFill>
                  <a:schemeClr val="bg1"/>
                </a:solidFill>
              </a:defRPr>
            </a:lvl2pPr>
            <a:lvl3pPr marL="648000" indent="-324000"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972000" indent="-324000">
              <a:buSzPct val="100000"/>
              <a:buFont typeface="Arial" charset="0"/>
              <a:buChar char="•"/>
              <a:tabLst/>
              <a:defRPr>
                <a:solidFill>
                  <a:schemeClr val="bg1"/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805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2264"/>
            <a:ext cx="5616575" cy="4608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592264"/>
            <a:ext cx="5611813" cy="4608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3A8A69A-7619-C44B-A930-6AC38A3F8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B55D6E3-4871-704B-B795-99BD30EAB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EE4B464-E744-A34F-B223-6B554979B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222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5616575" cy="668337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7987" y="2427287"/>
            <a:ext cx="5616575" cy="3773488"/>
          </a:xfrm>
        </p:spPr>
        <p:txBody>
          <a:bodyPr/>
          <a:lstStyle>
            <a:lvl1pPr marL="324000" indent="-3240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04966"/>
            <a:ext cx="5616600" cy="655634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27287"/>
            <a:ext cx="5611813" cy="3773488"/>
          </a:xfrm>
        </p:spPr>
        <p:txBody>
          <a:bodyPr/>
          <a:lstStyle>
            <a:lvl1pPr marL="324000" indent="-3240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B511762-E0C9-6C4A-9015-D9D3D4FF9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2689900-D127-9840-8E06-B694B9FE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B398DFD-572D-D549-8BBF-A86A1DFF0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086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 userDrawn="1">
          <p15:clr>
            <a:srgbClr val="FBAE40"/>
          </p15:clr>
        </p15:guide>
        <p15:guide id="2" orient="horz" pos="1525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5616574" cy="1065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5616575" cy="4602117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588863-2E7B-784C-BD2D-8C3D0E7E1D8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7438" y="0"/>
            <a:ext cx="6024562" cy="6207170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71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Picture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11376024" cy="1065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5616575" cy="4608512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47B07ADD-2F17-5640-985B-72FA646913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7438" y="159226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41C95B-0CD0-B44F-9130-66CCD53B86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67438" y="396970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036724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11376024" cy="1065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3708401" cy="4608512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2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255B7D9F-7313-2F46-8079-FEA6DAA0CF2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75613" y="1592263"/>
            <a:ext cx="3708400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ECDCA30-A5C6-3549-9DAD-01819664F15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4681" y="3969703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0332EED6-F049-354D-90C1-2CDBDFEB153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59263" y="1592263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A46E76A3-B525-534D-9396-8E4D08F06F6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59263" y="3978015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407050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s and 2 Pictur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5616575" cy="668337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04966"/>
            <a:ext cx="5616600" cy="655634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8" y="2420938"/>
            <a:ext cx="5616575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B0609-1753-094D-A27B-B1604B6E44F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80C24-4584-494A-B2E2-7C02911E02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9BEDBAA-E014-4E48-AA09-5D0DC18C0C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C9037A8-3728-274F-ADAC-4D3957FCBA4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72200" y="2420938"/>
            <a:ext cx="5616575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845831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3708401" cy="668337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21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75612" y="1604966"/>
            <a:ext cx="3713187" cy="655634"/>
          </a:xfrm>
        </p:spPr>
        <p:txBody>
          <a:bodyPr anchor="t" anchorCtr="0"/>
          <a:lstStyle>
            <a:lvl1pPr marL="0" indent="0">
              <a:spcBef>
                <a:spcPts val="400"/>
              </a:spcBef>
              <a:spcAft>
                <a:spcPts val="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9" y="2420938"/>
            <a:ext cx="3708400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C779F7E-9707-2542-A19F-DD09A53038A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75613" y="2416175"/>
            <a:ext cx="3713187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1"/>
            </a:lvl1pPr>
          </a:lstStyle>
          <a:p>
            <a:r>
              <a:rPr lang="en-US"/>
              <a:t>Drag and Drop picture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6494478-3D3E-894B-9652-AD035750548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253846" y="1601227"/>
            <a:ext cx="3708401" cy="668337"/>
          </a:xfrm>
        </p:spPr>
        <p:txBody>
          <a:bodyPr anchor="t" anchorCtr="0"/>
          <a:lstStyle>
            <a:lvl1pPr marL="0" indent="0">
              <a:spcBef>
                <a:spcPts val="400"/>
              </a:spcBef>
              <a:spcAft>
                <a:spcPts val="0"/>
              </a:spcAft>
              <a:buNone/>
              <a:defRPr sz="21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CF540559-B2D9-2E46-A3D6-32F0B01F6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53848" y="2429902"/>
            <a:ext cx="3708400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5D2BF-D955-984C-BC88-5F6A8BCB9E7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C0286-4FA5-DB4D-961C-C9035150A22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3A103EE-A109-9549-821B-7193CDF3E1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35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ictures with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6494478-3D3E-894B-9652-AD035750548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116386" y="1601376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CF540559-B2D9-2E46-A3D6-32F0B01F6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16386" y="2732442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5D2BF-D955-984C-BC88-5F6A8BCB9E7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C0286-4FA5-DB4D-961C-C9035150A22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3A103EE-A109-9549-821B-7193CDF3E1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0E95B09-A858-4A4A-B159-8C5B917D41E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3275" y="5078524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2FF76D54-8841-EA4B-B514-DFCE90D05C8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050" y="1601376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ED6363A-4107-5A4F-9E1E-0E88F802ABE9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8232388" y="5078524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91039F33-9CD5-004A-9F94-52D16B2EB0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232388" y="1601376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550207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orizontal an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2776" y="1592263"/>
            <a:ext cx="11376024" cy="2563906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7AFC8C-E604-7447-B130-D845972B5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7989" y="4294188"/>
            <a:ext cx="3708400" cy="190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933DD4F-F84F-4A45-A378-099F8963A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67201" y="4294188"/>
            <a:ext cx="3665537" cy="190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3D880-B3D6-7548-AFF1-D644AAD7B36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487D45-A6BD-6040-8ECE-F9608F53134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D3D89-638E-6949-858F-F83F83B33D2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A3085A2-8BF3-9742-B023-7524E7B1C8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85668" y="4294188"/>
            <a:ext cx="3703132" cy="190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5685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orizontal and tex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592263"/>
            <a:ext cx="12192000" cy="2945870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7AFC8C-E604-7447-B130-D845972B5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7989" y="4294188"/>
            <a:ext cx="3708400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933DD4F-F84F-4A45-A378-099F8963A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67201" y="4294188"/>
            <a:ext cx="3665537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3D880-B3D6-7548-AFF1-D644AAD7B36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487D45-A6BD-6040-8ECE-F9608F53134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D3D89-638E-6949-858F-F83F83B33D2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A3085A2-8BF3-9742-B023-7524E7B1C8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85668" y="4294188"/>
            <a:ext cx="3703132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83906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7" y="1709738"/>
            <a:ext cx="11376025" cy="285273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4589463"/>
            <a:ext cx="1137602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FFEBF6-CE90-CC4E-8695-4D9E4AF1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6BCDCA-F2B2-9249-AB85-06169E64A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B4A1B0-EF49-4F43-ACA9-496419739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3233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F8F7083-D188-D543-8008-F25F138E9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980EB7-C2CB-9D4D-8C5E-3EB093178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F74050C-1801-2345-9DC3-F06B163A2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7088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63763-5414-8544-AF6D-F8D5C9B1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8A5D0-906E-0046-B0F3-96283308C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4B140E-F283-BD43-9D8C-905BDA421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437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059AC4-96B9-704B-82C7-32D5BEFF3254}"/>
              </a:ext>
            </a:extLst>
          </p:cNvPr>
          <p:cNvSpPr txBox="1"/>
          <p:nvPr userDrawn="1"/>
        </p:nvSpPr>
        <p:spPr>
          <a:xfrm>
            <a:off x="407988" y="6196406"/>
            <a:ext cx="11376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fr-CH" dirty="0" err="1"/>
              <a:t>home.cern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92C1EF-B18C-45A8-86B5-D8072DB68F76}"/>
              </a:ext>
            </a:extLst>
          </p:cNvPr>
          <p:cNvGrpSpPr/>
          <p:nvPr userDrawn="1"/>
        </p:nvGrpSpPr>
        <p:grpSpPr>
          <a:xfrm>
            <a:off x="3308104" y="2315864"/>
            <a:ext cx="5575792" cy="1728192"/>
            <a:chOff x="2279576" y="2315864"/>
            <a:chExt cx="5575792" cy="172819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55196E8-CA32-8449-8B2F-F83D475BC1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79576" y="2315864"/>
              <a:ext cx="1728192" cy="172819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CC54C32-F50E-42D2-841F-7B2F0AB75DC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b="44750"/>
            <a:stretch/>
          </p:blipFill>
          <p:spPr bwMode="auto">
            <a:xfrm>
              <a:off x="4336631" y="2493903"/>
              <a:ext cx="3518737" cy="1372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58736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ne pag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9185" y="196976"/>
            <a:ext cx="11713466" cy="561761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1150254" y="6497474"/>
            <a:ext cx="768085" cy="26813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 b="0">
                <a:solidFill>
                  <a:schemeClr val="tx1"/>
                </a:solidFill>
                <a:latin typeface="+mn-lt"/>
              </a:defRPr>
            </a:lvl1pPr>
          </a:lstStyle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‹N°›</a:t>
            </a:fld>
            <a:endParaRPr lang="fr-FR">
              <a:solidFill>
                <a:srgbClr val="2350A9"/>
              </a:solidFill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239349" y="841236"/>
            <a:ext cx="3888000" cy="0"/>
          </a:xfrm>
          <a:prstGeom prst="line">
            <a:avLst/>
          </a:prstGeom>
          <a:ln w="3810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8064651" y="841236"/>
            <a:ext cx="3888000" cy="0"/>
          </a:xfrm>
          <a:prstGeom prst="line">
            <a:avLst/>
          </a:prstGeom>
          <a:ln w="38100" cmpd="sng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4130867" y="841236"/>
            <a:ext cx="3936000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78938" y="6477259"/>
            <a:ext cx="6141409" cy="27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39184" y="1046207"/>
            <a:ext cx="11713467" cy="519110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720000" indent="-266700">
              <a:defRPr sz="2400" b="1">
                <a:solidFill>
                  <a:schemeClr val="tx1"/>
                </a:solidFill>
              </a:defRPr>
            </a:lvl2pPr>
            <a:lvl3pPr marL="1440000" indent="-266700">
              <a:defRPr sz="2400" i="1"/>
            </a:lvl3pPr>
            <a:lvl4pPr marL="2152650" indent="-266700">
              <a:defRPr sz="2400" i="1"/>
            </a:lvl4pPr>
            <a:lvl5pPr marL="2152650" indent="-266700">
              <a:defRPr sz="2400" i="1"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3400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509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10657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9" y="1592263"/>
            <a:ext cx="11376024" cy="46085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87688" y="6378349"/>
            <a:ext cx="8287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07546" y="6383848"/>
            <a:ext cx="68125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6B5EA5A-BC32-A742-B11B-8E7414D5B53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AB22024-69B4-1F4F-8860-CB954517F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59262" y="6383848"/>
            <a:ext cx="657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D9C6532-AEDE-354E-83AD-7F67D706DF38}"/>
              </a:ext>
            </a:extLst>
          </p:cNvPr>
          <p:cNvCxnSpPr/>
          <p:nvPr userDrawn="1"/>
        </p:nvCxnSpPr>
        <p:spPr>
          <a:xfrm>
            <a:off x="407987" y="6266608"/>
            <a:ext cx="11376025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426E9AC2-DB3F-3043-BAF1-FDB172EA2CD8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407988" y="6364599"/>
            <a:ext cx="495300" cy="393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46A544-82A8-478C-8DA1-1A49D694F9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/>
          <a:srcRect r="58573" b="44750"/>
          <a:stretch/>
        </p:blipFill>
        <p:spPr bwMode="auto">
          <a:xfrm>
            <a:off x="981918" y="6364599"/>
            <a:ext cx="418257" cy="3936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960323C-FCE7-4F74-A687-BE4805310B87}"/>
              </a:ext>
            </a:extLst>
          </p:cNvPr>
          <p:cNvSpPr txBox="1"/>
          <p:nvPr/>
        </p:nvSpPr>
        <p:spPr bwMode="auto">
          <a:xfrm>
            <a:off x="1318085" y="6395580"/>
            <a:ext cx="8640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900" b="1" dirty="0"/>
              <a:t>E</a:t>
            </a:r>
            <a:r>
              <a:rPr lang="fr-CH" sz="700" b="1" dirty="0"/>
              <a:t>NGINEERING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2872DB-D95D-41FB-8620-43080C482AB9}"/>
              </a:ext>
            </a:extLst>
          </p:cNvPr>
          <p:cNvSpPr txBox="1"/>
          <p:nvPr/>
        </p:nvSpPr>
        <p:spPr bwMode="auto">
          <a:xfrm>
            <a:off x="1318085" y="6510996"/>
            <a:ext cx="108012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90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</a:t>
            </a:r>
            <a:r>
              <a:rPr lang="fr-CH" sz="700" b="1" kern="120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EPARTMENT</a:t>
            </a:r>
            <a:endParaRPr lang="fr-FR" sz="900" b="1" kern="12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86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49" r:id="rId2"/>
    <p:sldLayoutId id="2147483662" r:id="rId3"/>
    <p:sldLayoutId id="2147483650" r:id="rId4"/>
    <p:sldLayoutId id="2147483665" r:id="rId5"/>
    <p:sldLayoutId id="2147483668" r:id="rId6"/>
    <p:sldLayoutId id="2147483677" r:id="rId7"/>
    <p:sldLayoutId id="2147483674" r:id="rId8"/>
    <p:sldLayoutId id="2147483652" r:id="rId9"/>
    <p:sldLayoutId id="2147483653" r:id="rId10"/>
    <p:sldLayoutId id="2147483661" r:id="rId11"/>
    <p:sldLayoutId id="2147483666" r:id="rId12"/>
    <p:sldLayoutId id="2147483667" r:id="rId13"/>
    <p:sldLayoutId id="2147483658" r:id="rId14"/>
    <p:sldLayoutId id="2147483659" r:id="rId15"/>
    <p:sldLayoutId id="2147483673" r:id="rId16"/>
    <p:sldLayoutId id="2147483660" r:id="rId17"/>
    <p:sldLayoutId id="2147483671" r:id="rId18"/>
    <p:sldLayoutId id="2147483651" r:id="rId19"/>
    <p:sldLayoutId id="2147483654" r:id="rId20"/>
    <p:sldLayoutId id="2147483669" r:id="rId21"/>
    <p:sldLayoutId id="2147483655" r:id="rId22"/>
    <p:sldLayoutId id="2147483678" r:id="rId23"/>
    <p:sldLayoutId id="2147483679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800"/>
        </a:spcBef>
        <a:spcAft>
          <a:spcPts val="400"/>
        </a:spcAft>
        <a:buFont typeface="Arial"/>
        <a:buNone/>
        <a:tabLst/>
        <a:defRPr sz="2100" b="1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32385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charset="0"/>
        <a:buChar char="•"/>
        <a:tabLst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64800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tabLst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97200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tabLst/>
        <a:defRPr sz="16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23" userDrawn="1">
          <p15:clr>
            <a:srgbClr val="F26B43"/>
          </p15:clr>
        </p15:guide>
        <p15:guide id="4" pos="257" userDrawn="1">
          <p15:clr>
            <a:srgbClr val="F26B43"/>
          </p15:clr>
        </p15:guide>
        <p15:guide id="6" pos="3795" userDrawn="1">
          <p15:clr>
            <a:srgbClr val="F26B43"/>
          </p15:clr>
        </p15:guide>
        <p15:guide id="7" pos="3885" userDrawn="1">
          <p15:clr>
            <a:srgbClr val="F26B43"/>
          </p15:clr>
        </p15:guide>
        <p15:guide id="8" pos="5087" userDrawn="1">
          <p15:clr>
            <a:srgbClr val="F26B43"/>
          </p15:clr>
        </p15:guide>
        <p15:guide id="9" pos="4997" userDrawn="1">
          <p15:clr>
            <a:srgbClr val="F26B43"/>
          </p15:clr>
        </p15:guide>
        <p15:guide id="10" pos="2683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orient="horz" pos="3906" userDrawn="1">
          <p15:clr>
            <a:srgbClr val="F26B43"/>
          </p15:clr>
        </p15:guide>
        <p15:guide id="13" orient="horz" pos="2409" userDrawn="1">
          <p15:clr>
            <a:srgbClr val="F26B43"/>
          </p15:clr>
        </p15:guide>
        <p15:guide id="14" orient="horz" pos="913" userDrawn="1">
          <p15:clr>
            <a:srgbClr val="F26B43"/>
          </p15:clr>
        </p15:guide>
        <p15:guide id="15" orient="horz" pos="1003" userDrawn="1">
          <p15:clr>
            <a:srgbClr val="F26B43"/>
          </p15:clr>
        </p15:guide>
        <p15:guide id="16" orient="horz" pos="2500" userDrawn="1">
          <p15:clr>
            <a:srgbClr val="F26B43"/>
          </p15:clr>
        </p15:guide>
        <p15:guide id="17" pos="6312" userDrawn="1">
          <p15:clr>
            <a:srgbClr val="F26B43"/>
          </p15:clr>
        </p15:guide>
        <p15:guide id="18" pos="62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0.png"/><Relationship Id="rId5" Type="http://schemas.openxmlformats.org/officeDocument/2006/relationships/customXml" Target="../ink/ink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8.png"/><Relationship Id="rId5" Type="http://schemas.openxmlformats.org/officeDocument/2006/relationships/image" Target="../media/image44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:10.1088/1742-6596/2687/7/07202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doi.org/10.1007/978-3-031-76597-1_51" TargetMode="External"/><Relationship Id="rId5" Type="http://schemas.openxmlformats.org/officeDocument/2006/relationships/hyperlink" Target="https://doi.org/10.1016/j.cirp.2024.04.059" TargetMode="External"/><Relationship Id="rId4" Type="http://schemas.openxmlformats.org/officeDocument/2006/relationships/hyperlink" Target="https://inspirehep.net/files/393f09317f81cd244bdbf0ee18c1c29d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53791B-2E76-24DE-B3FE-2FDFA94E8A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1" dirty="0"/>
              <a:t>Beyond existing specification tools</a:t>
            </a:r>
            <a:br>
              <a:rPr lang="en-US" sz="3200" i="1" dirty="0"/>
            </a:br>
            <a:r>
              <a:rPr lang="en-US" sz="3200" i="1" dirty="0"/>
              <a:t>How to specify on a drawing an alignment specification</a:t>
            </a:r>
            <a:br>
              <a:rPr lang="en-US" sz="3200" i="1" dirty="0"/>
            </a:br>
            <a:r>
              <a:rPr lang="en-US" sz="3200" i="1" dirty="0"/>
              <a:t>using ISO GPS situation features</a:t>
            </a:r>
            <a:endParaRPr lang="en-GB" sz="24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25CF00C-6623-0AFC-2A22-04CF99659B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Bertrand Nicquevert, CERN, EN department, Geneva, Switzerland</a:t>
            </a:r>
          </a:p>
          <a:p>
            <a:r>
              <a:rPr lang="en-US" sz="1800" dirty="0"/>
              <a:t>with the contribution of Fabien Rey, ESS, Lund, Sweden</a:t>
            </a:r>
          </a:p>
          <a:p>
            <a:endParaRPr lang="en-GB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8AB3E3-35BE-7C94-6B66-37ECF4F9C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71" y="135994"/>
            <a:ext cx="3964453" cy="1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4DE67-A430-560A-3879-621796F9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talk is a follow-up of an IWAA 2024 (SLAC) talk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2AC005A-D4E1-EEA8-2457-8462B46314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B395BA9-EF03-6029-DECF-CE9F37C0B5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63416A5-BAE3-C7E1-6786-AA3FE1B7C60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A995F87-7C33-4F9B-33D6-5880DAD2C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764" y="1124744"/>
            <a:ext cx="8412471" cy="4732015"/>
          </a:xfrm>
          <a:prstGeom prst="rect">
            <a:avLst/>
          </a:prstGeom>
          <a:solidFill>
            <a:schemeClr val="accent6"/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218664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C45EC4B-6E0A-6C85-50A3-DA0313181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… making reference to another IWAA 2024 talk by F. Rey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08AF31-C2DD-63E4-B618-3159A651CB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D3F44D-79FF-5401-C8BE-9112629E2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8C0B00-7247-AAD4-2630-A54B0DDBDCA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7AF8858-14CE-C916-EC2D-1D43B6B56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496" y="1052736"/>
            <a:ext cx="9009000" cy="5067563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79721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B5CBF36-47CE-6545-F03A-5D3F0E46F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… where the “</a:t>
            </a:r>
            <a:r>
              <a:rPr lang="en-GB" sz="2800" dirty="0" err="1"/>
              <a:t>ToLiP</a:t>
            </a:r>
            <a:r>
              <a:rPr lang="en-GB" sz="2800" dirty="0"/>
              <a:t>” was used for installation drawings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23DADE-4519-EE7C-58DB-102434F3A3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A27188-1E10-68A5-BDBF-497BDD310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E24481-7E6E-0C29-8485-AE5CB4FF426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ED086EFC-B021-061E-D4B7-DD59FAD3A81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848000" y="1215213"/>
            <a:ext cx="8193088" cy="460692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88342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33B8B28-EA51-2750-E521-527EE15B3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… itself following up his IWAA 2022 (Ferney) talk, </a:t>
            </a:r>
            <a:r>
              <a:rPr lang="en-GB" sz="2400" dirty="0"/>
              <a:t>whose provisional conclusion yielded to the following representation of “</a:t>
            </a:r>
            <a:r>
              <a:rPr lang="en-GB" sz="2400" i="1" dirty="0"/>
              <a:t>tolerances</a:t>
            </a:r>
            <a:r>
              <a:rPr lang="en-GB" sz="2400" dirty="0"/>
              <a:t>”:</a:t>
            </a:r>
            <a:endParaRPr lang="en-GB" sz="28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CFB382-7C96-693E-2994-74F66D783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210A43-C2E1-6164-4F47-DA3838A89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CBB295-09A0-4581-8A2D-D3BCF461C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DF38B6-24ED-FECA-82E2-FBE2D9BAD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1464724"/>
            <a:ext cx="7128792" cy="4563311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9C8670B-258D-5CA1-7545-257689634CD9}"/>
              </a:ext>
            </a:extLst>
          </p:cNvPr>
          <p:cNvSpPr txBox="1"/>
          <p:nvPr/>
        </p:nvSpPr>
        <p:spPr>
          <a:xfrm>
            <a:off x="7845551" y="1464724"/>
            <a:ext cx="3240360" cy="2585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800" dirty="0"/>
              <a:t>Today’s talk is an </a:t>
            </a:r>
            <a:r>
              <a:rPr lang="en-GB" sz="2800" i="1" dirty="0"/>
              <a:t>update</a:t>
            </a:r>
            <a:r>
              <a:rPr lang="en-GB" sz="2800" dirty="0"/>
              <a:t> on these “tolerances”, and on the specifications that may capture them in a TPD*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006571C-E2FD-9A35-A939-F8B15CC3E66F}"/>
              </a:ext>
            </a:extLst>
          </p:cNvPr>
          <p:cNvSpPr txBox="1"/>
          <p:nvPr/>
        </p:nvSpPr>
        <p:spPr>
          <a:xfrm>
            <a:off x="7858804" y="4128861"/>
            <a:ext cx="4022640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dirty="0"/>
              <a:t>TPD: Technical Product Documentation</a:t>
            </a:r>
          </a:p>
          <a:p>
            <a:pPr algn="l"/>
            <a:r>
              <a:rPr lang="en-GB" dirty="0"/>
              <a:t>= a drawing, or an annotated 3D model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343C0EE-11C5-516F-C771-86206EAF8A5F}"/>
              </a:ext>
            </a:extLst>
          </p:cNvPr>
          <p:cNvSpPr txBox="1"/>
          <p:nvPr/>
        </p:nvSpPr>
        <p:spPr>
          <a:xfrm>
            <a:off x="7824390" y="5038672"/>
            <a:ext cx="393846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400" dirty="0">
                <a:solidFill>
                  <a:srgbClr val="C00000"/>
                </a:solidFill>
              </a:rPr>
              <a:t>A contribution to a solid definition of the “</a:t>
            </a:r>
            <a:r>
              <a:rPr lang="en-GB" sz="2400" i="1" dirty="0">
                <a:solidFill>
                  <a:srgbClr val="C00000"/>
                </a:solidFill>
              </a:rPr>
              <a:t>alignment requirements</a:t>
            </a:r>
            <a:r>
              <a:rPr lang="en-GB" sz="2400" dirty="0">
                <a:solidFill>
                  <a:srgbClr val="C00000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2795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9789F3-2A92-44D3-293B-4BD797B87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Table tolerances: on the value of which characteristic?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F856FCE-04CC-258B-7717-0C50FAFD0CC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8CB0BB-B1B4-C102-020E-68933F4B95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6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DF98442-95E5-0D5B-98D0-144BADB50D3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E3C2623-FD43-12C8-C7CC-8D83BA701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226" y="1611689"/>
            <a:ext cx="8473678" cy="3561024"/>
          </a:xfrm>
          <a:prstGeom prst="rect">
            <a:avLst/>
          </a:prstGeom>
          <a:ln>
            <a:solidFill>
              <a:srgbClr val="008F0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883DBC2-B35D-11F1-7292-A8D7C582A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865" y="5246311"/>
            <a:ext cx="7772400" cy="61610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109789D-801E-DF97-B9A7-C9EBC207EF91}"/>
              </a:ext>
            </a:extLst>
          </p:cNvPr>
          <p:cNvSpPr txBox="1"/>
          <p:nvPr/>
        </p:nvSpPr>
        <p:spPr>
          <a:xfrm>
            <a:off x="407368" y="1184498"/>
            <a:ext cx="467647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b="1" dirty="0"/>
              <a:t>Typical example of alignment specification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C0C864C-02A2-C5B9-62B9-DF19D3D9B21D}"/>
              </a:ext>
            </a:extLst>
          </p:cNvPr>
          <p:cNvSpPr txBox="1"/>
          <p:nvPr/>
        </p:nvSpPr>
        <p:spPr>
          <a:xfrm>
            <a:off x="9696400" y="2996952"/>
            <a:ext cx="2221939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dirty="0"/>
              <a:t>“Magnet-to-magnet”? A magnet is not just a point, is it?</a:t>
            </a:r>
          </a:p>
          <a:p>
            <a:pPr algn="l"/>
            <a:r>
              <a:rPr lang="en-GB" dirty="0"/>
              <a:t>And what is this thing called “girder to girder”?</a:t>
            </a:r>
          </a:p>
        </p:txBody>
      </p:sp>
    </p:spTree>
    <p:extLst>
      <p:ext uri="{BB962C8B-B14F-4D97-AF65-F5344CB8AC3E}">
        <p14:creationId xmlns:p14="http://schemas.microsoft.com/office/powerpoint/2010/main" val="1532694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6C079-1449-7FAC-0EFE-1BA0D20D4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Angular specifications: a more illustrated case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253791A-1D75-29FB-108A-C5B843C8C3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F191C4-0E72-D903-9159-0AD3743FF3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7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2FF3B8A-3954-9F65-77BE-A9D725C3982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1B5FC8-6F0C-C8FC-9E1C-4495FEC7C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84" y="1045254"/>
            <a:ext cx="7772400" cy="23659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945052E-8FC4-910B-E87D-DF30E6A0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688" y="3292557"/>
            <a:ext cx="8782669" cy="294760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54FAF72-6A06-426B-27A9-1CCDDAEE09C6}"/>
              </a:ext>
            </a:extLst>
          </p:cNvPr>
          <p:cNvSpPr txBox="1"/>
          <p:nvPr/>
        </p:nvSpPr>
        <p:spPr>
          <a:xfrm>
            <a:off x="7623512" y="1785800"/>
            <a:ext cx="4329139" cy="646331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>
            <a:spAutoFit/>
          </a:bodyPr>
          <a:lstStyle/>
          <a:p>
            <a:pPr marL="0" marR="0">
              <a:buNone/>
            </a:pPr>
            <a:r>
              <a:rPr lang="fr-FR" sz="1200" dirty="0">
                <a:solidFill>
                  <a:srgbClr val="000000"/>
                </a:solidFill>
                <a:effectLst/>
                <a:latin typeface="Helvetica" pitchFamily="2" charset="0"/>
              </a:rPr>
              <a:t>Charles et al. EPJ Techniques and Instrumentation (2023) 10:8</a:t>
            </a:r>
          </a:p>
          <a:p>
            <a:pPr marL="0" marR="0">
              <a:buNone/>
            </a:pPr>
            <a:r>
              <a:rPr lang="fr-FR" sz="1200" dirty="0">
                <a:solidFill>
                  <a:srgbClr val="0000FF"/>
                </a:solidFill>
                <a:effectLst/>
                <a:latin typeface="Helvetica" pitchFamily="2" charset="0"/>
              </a:rPr>
              <a:t>https://</a:t>
            </a:r>
            <a:r>
              <a:rPr lang="fr-FR" sz="1200" dirty="0" err="1">
                <a:solidFill>
                  <a:srgbClr val="0000FF"/>
                </a:solidFill>
                <a:effectLst/>
                <a:latin typeface="Helvetica" pitchFamily="2" charset="0"/>
              </a:rPr>
              <a:t>doi.org</a:t>
            </a:r>
            <a:r>
              <a:rPr lang="fr-FR" sz="1200" dirty="0">
                <a:solidFill>
                  <a:srgbClr val="0000FF"/>
                </a:solidFill>
                <a:effectLst/>
                <a:latin typeface="Helvetica" pitchFamily="2" charset="0"/>
              </a:rPr>
              <a:t>/10.1140/</a:t>
            </a:r>
            <a:r>
              <a:rPr lang="fr-FR" sz="1200" dirty="0" err="1">
                <a:solidFill>
                  <a:srgbClr val="0000FF"/>
                </a:solidFill>
                <a:effectLst/>
                <a:latin typeface="Helvetica" pitchFamily="2" charset="0"/>
              </a:rPr>
              <a:t>epjti</a:t>
            </a:r>
            <a:r>
              <a:rPr lang="fr-FR" sz="1200" dirty="0">
                <a:solidFill>
                  <a:srgbClr val="0000FF"/>
                </a:solidFill>
                <a:effectLst/>
                <a:latin typeface="Helvetica" pitchFamily="2" charset="0"/>
              </a:rPr>
              <a:t>/s40485-023-00096-3</a:t>
            </a:r>
          </a:p>
        </p:txBody>
      </p:sp>
    </p:spTree>
    <p:extLst>
      <p:ext uri="{BB962C8B-B14F-4D97-AF65-F5344CB8AC3E}">
        <p14:creationId xmlns:p14="http://schemas.microsoft.com/office/powerpoint/2010/main" val="369114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BC0E49-1154-B141-3A16-442438AA9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 everything explicitly defined?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830AB1D-EBF7-3BD2-2402-9A19ADC0E8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98DA43-237A-885B-B793-957A3132CF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8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2F6C3C-DF28-ECA6-F342-A6806CC2B69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1A43D35-486E-1159-DB4A-66489E16F9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What is the </a:t>
            </a:r>
            <a:r>
              <a:rPr lang="en-GB" dirty="0" err="1"/>
              <a:t>toleranced</a:t>
            </a:r>
            <a:r>
              <a:rPr lang="en-GB" dirty="0"/>
              <a:t> feature? Is it a </a:t>
            </a:r>
            <a:r>
              <a:rPr lang="en-GB" dirty="0" err="1"/>
              <a:t>center</a:t>
            </a:r>
            <a:r>
              <a:rPr lang="en-GB" dirty="0"/>
              <a:t>? Or also an axis? Or even a plane? Or all?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Defined how?</a:t>
            </a:r>
          </a:p>
          <a:p>
            <a:pPr marL="10629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By its geometrical surfaces? by its functional situation features? (e.g. for a magnet, by the magnetic axis after </a:t>
            </a:r>
            <a:r>
              <a:rPr lang="en-GB" sz="2000" dirty="0" err="1"/>
              <a:t>fiducialization</a:t>
            </a:r>
            <a:r>
              <a:rPr lang="en-GB" sz="2000" dirty="0"/>
              <a:t>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What are the characteristics on which these conditions apply</a:t>
            </a:r>
          </a:p>
          <a:p>
            <a:pPr marL="10629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Based on the actual (measured) value of what? What is meant by “girder placement”?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Accessorily, how is roll angle defined, and what is the order of composition of rotations?</a:t>
            </a:r>
          </a:p>
          <a:p>
            <a:pPr marL="10629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Undetermined, and only depending on the nominal axes (by projection)?</a:t>
            </a:r>
          </a:p>
          <a:p>
            <a:pPr marL="10629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Or with an order? Phi - theta - psi? Phi Psi theta? Theta Psi phi? … (6 possibilities)</a:t>
            </a:r>
            <a:endParaRPr lang="en-GB" dirty="0"/>
          </a:p>
          <a:p>
            <a:pPr>
              <a:spcBef>
                <a:spcPts val="600"/>
              </a:spcBef>
            </a:pPr>
            <a:r>
              <a:rPr lang="en-GB" sz="2400" dirty="0"/>
              <a:t>And </a:t>
            </a:r>
            <a:r>
              <a:rPr lang="en-GB" sz="2400" i="1" dirty="0"/>
              <a:t>how to indicate these specification univocally on a drawing?</a:t>
            </a:r>
          </a:p>
          <a:p>
            <a:pPr>
              <a:spcBef>
                <a:spcPts val="600"/>
              </a:spcBef>
            </a:pPr>
            <a:r>
              <a:rPr lang="en-GB" sz="2400" i="1" dirty="0"/>
              <a:t>	</a:t>
            </a:r>
            <a:r>
              <a:rPr lang="en-GB" sz="2400" b="0" dirty="0"/>
              <a:t>This, with the aim to bridge the various communities: the user’s requirement, the functional specification, the assembly instruction (alignment requirements), the verification specification (survey), and also the machining, the </a:t>
            </a:r>
            <a:r>
              <a:rPr lang="en-GB" sz="2400" b="0" dirty="0" err="1"/>
              <a:t>fiducialization</a:t>
            </a:r>
            <a:r>
              <a:rPr lang="en-GB" sz="2400" b="0" dirty="0"/>
              <a:t>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3204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A206E-10CE-7212-4CDB-D9FA6A22E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 overall “specification process” was developed for ISO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35076CD-6E12-528E-A3DF-9C41BC06A6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6CC27B-C4D6-3DDF-2096-B852479681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9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0E3D712-2439-232D-9825-A43685D0061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AC8E6525-7998-EAC2-6C5A-7C8DA3B065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7066" y="1056917"/>
            <a:ext cx="4981512" cy="5191105"/>
          </a:xfrm>
        </p:spPr>
        <p:txBody>
          <a:bodyPr/>
          <a:lstStyle/>
          <a:p>
            <a:r>
              <a:rPr lang="en-GB" i="1" dirty="0"/>
              <a:t>GPS^2: Global Process to Set-Up Geometrical Product Specifications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b="0" dirty="0"/>
              <a:t>0. nominal specified features</a:t>
            </a:r>
            <a:br>
              <a:rPr lang="en-GB" b="0" dirty="0"/>
            </a:br>
            <a:r>
              <a:rPr lang="en-GB" b="0" dirty="0"/>
              <a:t>nominal </a:t>
            </a:r>
            <a:r>
              <a:rPr lang="en-GB" b="0" dirty="0" err="1"/>
              <a:t>toleranced</a:t>
            </a:r>
            <a:r>
              <a:rPr lang="en-GB" b="0" dirty="0"/>
              <a:t> features (when ≠)</a:t>
            </a:r>
            <a:br>
              <a:rPr lang="en-GB" b="0" dirty="0"/>
            </a:br>
            <a:r>
              <a:rPr lang="en-GB" b="0" dirty="0">
                <a:solidFill>
                  <a:srgbClr val="C00000"/>
                </a:solidFill>
              </a:rPr>
              <a:t>situation features </a:t>
            </a:r>
            <a:r>
              <a:rPr lang="en-GB" b="0" dirty="0"/>
              <a:t>of all these features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GB" b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real specified features</a:t>
            </a:r>
            <a:br>
              <a:rPr lang="en-GB" b="0" dirty="0">
                <a:solidFill>
                  <a:srgbClr val="00B0F0"/>
                </a:solidFill>
              </a:rPr>
            </a:br>
            <a:r>
              <a:rPr lang="en-GB" b="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real </a:t>
            </a:r>
            <a:r>
              <a:rPr lang="en-GB" b="0" dirty="0" err="1">
                <a:solidFill>
                  <a:srgbClr val="008F00"/>
                </a:solidFill>
              </a:rPr>
              <a:t>toleranced</a:t>
            </a:r>
            <a:r>
              <a:rPr lang="en-GB" b="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features</a:t>
            </a:r>
            <a:br>
              <a:rPr lang="en-GB" b="0" dirty="0">
                <a:solidFill>
                  <a:srgbClr val="00B0F0"/>
                </a:solidFill>
              </a:rPr>
            </a:br>
            <a:r>
              <a:rPr lang="en-GB" b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situation features </a:t>
            </a:r>
            <a:r>
              <a:rPr lang="en-GB" b="0" dirty="0">
                <a:solidFill>
                  <a:srgbClr val="00B0F0"/>
                </a:solidFill>
              </a:rPr>
              <a:t>of all these features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AutoNum type="arabicPeriod"/>
            </a:pPr>
            <a:r>
              <a:rPr lang="en-GB" b="0" dirty="0">
                <a:solidFill>
                  <a:srgbClr val="7030A0"/>
                </a:solidFill>
              </a:rPr>
              <a:t>Associated theoretically exact features </a:t>
            </a:r>
            <a:r>
              <a:rPr lang="en-GB" b="0" dirty="0">
                <a:solidFill>
                  <a:srgbClr val="FF9300"/>
                </a:solidFill>
              </a:rPr>
              <a:t>-&gt; </a:t>
            </a:r>
            <a:r>
              <a:rPr lang="en-GB" b="0" i="1" dirty="0">
                <a:solidFill>
                  <a:srgbClr val="FF9300"/>
                </a:solidFill>
              </a:rPr>
              <a:t>reference feature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b="0" dirty="0">
                <a:solidFill>
                  <a:srgbClr val="FFC000"/>
                </a:solidFill>
              </a:rPr>
              <a:t>3. Deviations between </a:t>
            </a:r>
            <a:r>
              <a:rPr lang="en-GB" b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</a:t>
            </a:r>
            <a:r>
              <a:rPr lang="en-GB" b="0" dirty="0">
                <a:solidFill>
                  <a:srgbClr val="FFC000"/>
                </a:solidFill>
              </a:rPr>
              <a:t> and </a:t>
            </a:r>
            <a:r>
              <a:rPr lang="en-GB" b="0" dirty="0">
                <a:solidFill>
                  <a:srgbClr val="7030A0"/>
                </a:solidFill>
              </a:rPr>
              <a:t>2</a:t>
            </a:r>
            <a:br>
              <a:rPr lang="en-GB" b="0" dirty="0"/>
            </a:br>
            <a:br>
              <a:rPr lang="en-GB" b="0" dirty="0"/>
            </a:br>
            <a:r>
              <a:rPr lang="en-GB" b="0" dirty="0">
                <a:solidFill>
                  <a:srgbClr val="92D050"/>
                </a:solidFill>
              </a:rPr>
              <a:t>4. Characteristic established on </a:t>
            </a:r>
            <a:r>
              <a:rPr lang="en-GB" b="0" dirty="0">
                <a:solidFill>
                  <a:srgbClr val="FF9300"/>
                </a:solidFill>
              </a:rPr>
              <a:t>3</a:t>
            </a:r>
            <a:r>
              <a:rPr lang="en-GB" b="0" dirty="0">
                <a:solidFill>
                  <a:srgbClr val="92D050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b="0" dirty="0">
                <a:solidFill>
                  <a:srgbClr val="00B050"/>
                </a:solidFill>
              </a:rPr>
              <a:t>5. Limit condition on </a:t>
            </a:r>
            <a:r>
              <a:rPr lang="en-GB" b="0" dirty="0">
                <a:solidFill>
                  <a:srgbClr val="92D050"/>
                </a:solidFill>
              </a:rPr>
              <a:t>4</a:t>
            </a:r>
            <a:r>
              <a:rPr lang="en-GB" b="0" dirty="0">
                <a:solidFill>
                  <a:srgbClr val="00B050"/>
                </a:solidFill>
              </a:rPr>
              <a:t>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9A27ECD-0FBF-1D87-C240-40AA325B5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515" y="1844824"/>
            <a:ext cx="6199494" cy="38758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4FCB5B6-15B5-CEC9-F619-FFF74187C5C3}"/>
              </a:ext>
            </a:extLst>
          </p:cNvPr>
          <p:cNvSpPr txBox="1"/>
          <p:nvPr/>
        </p:nvSpPr>
        <p:spPr>
          <a:xfrm>
            <a:off x="5159896" y="1415620"/>
            <a:ext cx="695046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i="1" dirty="0"/>
              <a:t>For illustration only - </a:t>
            </a:r>
            <a:r>
              <a:rPr lang="en-GB" dirty="0"/>
              <a:t>Extents </a:t>
            </a:r>
            <a:r>
              <a:rPr lang="en-GB" b="1" dirty="0"/>
              <a:t>far</a:t>
            </a:r>
            <a:r>
              <a:rPr lang="en-GB" dirty="0"/>
              <a:t> beyond the scope of today’s talk…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214C67-9CC8-5CA0-1DBE-BAC32065A2D2}"/>
              </a:ext>
            </a:extLst>
          </p:cNvPr>
          <p:cNvSpPr txBox="1"/>
          <p:nvPr/>
        </p:nvSpPr>
        <p:spPr>
          <a:xfrm>
            <a:off x="5148857" y="1039008"/>
            <a:ext cx="676948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400" dirty="0"/>
              <a:t>GPS^2 model considers </a:t>
            </a:r>
            <a:r>
              <a:rPr lang="en-GB" sz="2400" i="1" dirty="0"/>
              <a:t>all</a:t>
            </a:r>
            <a:r>
              <a:rPr lang="en-GB" sz="2400" dirty="0"/>
              <a:t> kinds of specifications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2D9427B-A918-8387-0B01-A45F05C6AAB3}"/>
              </a:ext>
            </a:extLst>
          </p:cNvPr>
          <p:cNvSpPr txBox="1"/>
          <p:nvPr/>
        </p:nvSpPr>
        <p:spPr>
          <a:xfrm>
            <a:off x="7517106" y="5824349"/>
            <a:ext cx="48064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800" dirty="0"/>
              <a:t>… and </a:t>
            </a:r>
            <a:r>
              <a:rPr lang="en-GB" sz="1800" b="1" dirty="0"/>
              <a:t>far</a:t>
            </a:r>
            <a:r>
              <a:rPr lang="en-GB" sz="1800" dirty="0"/>
              <a:t> beyond our (alignment) needs!</a:t>
            </a:r>
          </a:p>
        </p:txBody>
      </p:sp>
    </p:spTree>
    <p:extLst>
      <p:ext uri="{BB962C8B-B14F-4D97-AF65-F5344CB8AC3E}">
        <p14:creationId xmlns:p14="http://schemas.microsoft.com/office/powerpoint/2010/main" val="1247482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3EF6B12-6648-CDD8-4AF0-CC91385FB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Focussing on a “situation specification” in ISO GPS system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215E2A-FFBB-F996-1783-C306581E97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3899D3-994A-5496-D6EA-8ACDC9D0AD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36AC5D-913F-632F-9FE2-D57A78F0076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810C987-5D97-756D-6111-E894531BBC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9185" y="1196752"/>
            <a:ext cx="11713467" cy="4975081"/>
          </a:xfrm>
        </p:spPr>
        <p:txBody>
          <a:bodyPr/>
          <a:lstStyle/>
          <a:p>
            <a:r>
              <a:rPr lang="en-GB" dirty="0"/>
              <a:t>Situation specification (ISO 17450-1)</a:t>
            </a:r>
          </a:p>
          <a:p>
            <a:r>
              <a:rPr lang="en-GB" b="0" dirty="0"/>
              <a:t>With respect to a feature of defined target situation (= with some or all distances and angles fixed by TEDs, Theoretically Exact Dimensions) with respect to a datum system, </a:t>
            </a:r>
            <a:r>
              <a:rPr lang="en-GB" dirty="0">
                <a:solidFill>
                  <a:srgbClr val="008F00"/>
                </a:solidFill>
              </a:rPr>
              <a:t>the characteristic based on the deviations of the real feature shall not be greater than predefined agreed values: the </a:t>
            </a:r>
            <a:r>
              <a:rPr lang="en-GB" i="1" dirty="0">
                <a:solidFill>
                  <a:srgbClr val="008F00"/>
                </a:solidFill>
              </a:rPr>
              <a:t>tolerances</a:t>
            </a:r>
          </a:p>
          <a:p>
            <a:r>
              <a:rPr lang="en-GB" dirty="0"/>
              <a:t>Situation features (ISO 17450-1 – definition, ISO 20223 – representation)</a:t>
            </a:r>
            <a:r>
              <a:rPr lang="en-GB" b="0" dirty="0"/>
              <a:t>: as generalization of the “axis” of a cylinder, situation features are of type plane, straight line and points, preferably regrouped into a minimum set of situation features (</a:t>
            </a:r>
            <a:r>
              <a:rPr lang="en-GB" b="0" dirty="0" err="1"/>
              <a:t>MiSSiF</a:t>
            </a:r>
            <a:r>
              <a:rPr lang="en-GB" b="0" dirty="0"/>
              <a:t>) made of at most one plane, at most one straight line and at most one point, with the </a:t>
            </a:r>
            <a:r>
              <a:rPr lang="en-GB" b="0" dirty="0" err="1"/>
              <a:t>ToLiP</a:t>
            </a:r>
            <a:r>
              <a:rPr lang="en-GB" b="0" dirty="0"/>
              <a:t> condition “</a:t>
            </a:r>
            <a:r>
              <a:rPr lang="en-GB" b="0" dirty="0">
                <a:solidFill>
                  <a:srgbClr val="C00000"/>
                </a:solidFill>
              </a:rPr>
              <a:t>point on line in plane</a:t>
            </a:r>
            <a:r>
              <a:rPr lang="en-GB" b="0" dirty="0"/>
              <a:t>”</a:t>
            </a:r>
          </a:p>
          <a:p>
            <a:r>
              <a:rPr lang="en-GB" dirty="0"/>
              <a:t>Situation of a feature (ISO 25378)</a:t>
            </a:r>
            <a:r>
              <a:rPr lang="en-GB" b="0" dirty="0"/>
              <a:t>: the situation of any feature is defined by the situation of its situation features. =&gt; </a:t>
            </a:r>
            <a:r>
              <a:rPr lang="en-GB" dirty="0">
                <a:solidFill>
                  <a:srgbClr val="92D050"/>
                </a:solidFill>
              </a:rPr>
              <a:t>Degrees of freedom of a feature = those of its situation features</a:t>
            </a:r>
            <a:endParaRPr lang="en-GB" b="0" dirty="0">
              <a:solidFill>
                <a:srgbClr val="92D050"/>
              </a:solidFill>
            </a:endParaRPr>
          </a:p>
          <a:p>
            <a:r>
              <a:rPr lang="en-GB" i="1" dirty="0"/>
              <a:t>Complete</a:t>
            </a:r>
            <a:r>
              <a:rPr lang="en-GB" dirty="0"/>
              <a:t> situation specification</a:t>
            </a:r>
            <a:r>
              <a:rPr lang="en-GB" b="0" dirty="0"/>
              <a:t>: where </a:t>
            </a:r>
            <a:r>
              <a:rPr lang="en-GB" b="0" dirty="0">
                <a:solidFill>
                  <a:srgbClr val="FF0000"/>
                </a:solidFill>
              </a:rPr>
              <a:t>ALL</a:t>
            </a:r>
            <a:r>
              <a:rPr lang="en-GB" b="0" dirty="0"/>
              <a:t> degrees of freedom (all distances and angles) of the nominal </a:t>
            </a:r>
            <a:r>
              <a:rPr lang="en-GB" b="0" dirty="0" err="1"/>
              <a:t>toleranced</a:t>
            </a:r>
            <a:r>
              <a:rPr lang="en-GB" b="0" dirty="0"/>
              <a:t> feature are constrained with respect to a datum system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8D6637E-4463-6E1E-487D-1543C3E9D24F}"/>
              </a:ext>
            </a:extLst>
          </p:cNvPr>
          <p:cNvSpPr txBox="1"/>
          <p:nvPr/>
        </p:nvSpPr>
        <p:spPr>
          <a:xfrm>
            <a:off x="6312024" y="945878"/>
            <a:ext cx="619003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i="1" dirty="0"/>
              <a:t>Probably equivalent to the so-called “frame requirement”</a:t>
            </a:r>
          </a:p>
        </p:txBody>
      </p:sp>
    </p:spTree>
    <p:extLst>
      <p:ext uri="{BB962C8B-B14F-4D97-AF65-F5344CB8AC3E}">
        <p14:creationId xmlns:p14="http://schemas.microsoft.com/office/powerpoint/2010/main" val="4170006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020141-69A0-F590-A70B-F225AB8EC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85" y="196976"/>
            <a:ext cx="11679154" cy="561761"/>
          </a:xfrm>
        </p:spPr>
        <p:txBody>
          <a:bodyPr/>
          <a:lstStyle/>
          <a:p>
            <a:r>
              <a:rPr lang="en-GB" dirty="0"/>
              <a:t>Supporting paper of our IWAA 2024 talk published in </a:t>
            </a:r>
            <a:r>
              <a:rPr lang="en-GB" i="1" dirty="0"/>
              <a:t>June</a:t>
            </a:r>
            <a:r>
              <a:rPr lang="en-GB" dirty="0"/>
              <a:t>!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1C89375-C886-977A-0104-2360E01131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55F9DEC-F502-1DA8-6402-771897DA4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11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35B9F3-7D06-0A25-50AA-49DB470B6C0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949ADAB-3EC3-3C1C-749F-C267215C6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47091"/>
            <a:ext cx="7772400" cy="43638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77029C-3D7F-C724-0434-704B5E864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889" y="993586"/>
            <a:ext cx="8826591" cy="4955694"/>
          </a:xfrm>
          <a:prstGeom prst="rect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11" name="Bouée 10">
            <a:extLst>
              <a:ext uri="{FF2B5EF4-FFF2-40B4-BE49-F238E27FC236}">
                <a16:creationId xmlns:a16="http://schemas.microsoft.com/office/drawing/2014/main" id="{FFCE1002-424E-9A2D-8E10-0C9EAFB73659}"/>
              </a:ext>
            </a:extLst>
          </p:cNvPr>
          <p:cNvSpPr/>
          <p:nvPr/>
        </p:nvSpPr>
        <p:spPr>
          <a:xfrm>
            <a:off x="1343472" y="4551409"/>
            <a:ext cx="1235542" cy="657938"/>
          </a:xfrm>
          <a:prstGeom prst="donut">
            <a:avLst>
              <a:gd name="adj" fmla="val 7536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772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871ADC-E22B-24BF-4D42-BA70D2CAC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Overall process of a complete situation specification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C139FD0-74E3-7CEA-E124-1188B5FE81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F0E8AF-F3BC-6D59-A343-087EB799B6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12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22A1BB7-7D79-A733-258A-EAD94B8713D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D2B7AC-250C-B307-B9B7-C145C64CF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47" y="959912"/>
            <a:ext cx="7632153" cy="5156278"/>
          </a:xfrm>
          <a:prstGeom prst="rect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73E4512-931B-C53B-8DDF-7F7F605D20CD}"/>
              </a:ext>
            </a:extLst>
          </p:cNvPr>
          <p:cNvSpPr txBox="1"/>
          <p:nvPr/>
        </p:nvSpPr>
        <p:spPr>
          <a:xfrm>
            <a:off x="8112224" y="917858"/>
            <a:ext cx="3785567" cy="5047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000" dirty="0"/>
              <a:t>A complex, but not complicate </a:t>
            </a:r>
            <a:r>
              <a:rPr lang="en-GB" sz="2000" b="1" dirty="0"/>
              <a:t>process</a:t>
            </a:r>
            <a:r>
              <a:rPr lang="en-GB" sz="2000" dirty="0"/>
              <a:t>!</a:t>
            </a:r>
          </a:p>
          <a:p>
            <a:pPr algn="l"/>
            <a:r>
              <a:rPr lang="en-GB" dirty="0"/>
              <a:t>It deals altogether with: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the situation features of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Nominal features;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Real features;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of both: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The device itself;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Its functional features;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Its measured or surveyed features;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during various sequential phases: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 err="1"/>
              <a:t>Fiducialization</a:t>
            </a:r>
            <a:r>
              <a:rPr lang="en-GB" dirty="0"/>
              <a:t>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Specification;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Survey;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Alignment;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/>
              <a:t>(and manufacturing, not shown here)</a:t>
            </a:r>
          </a:p>
        </p:txBody>
      </p:sp>
    </p:spTree>
    <p:extLst>
      <p:ext uri="{BB962C8B-B14F-4D97-AF65-F5344CB8AC3E}">
        <p14:creationId xmlns:p14="http://schemas.microsoft.com/office/powerpoint/2010/main" val="489772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5E5EF-4A34-911A-C6CF-00312B089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801031-3BE7-290F-EA44-3A68FD496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Four global steps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721DA9F-9649-47BD-7BCB-4ADC2718DC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5DD982-4644-C0F1-E7B3-B37CE547B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13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670E2D-451C-F592-1DC0-C82208D9E73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5799AAB-6876-9428-4809-F4CDB2C61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18" y="984643"/>
            <a:ext cx="7772400" cy="5251029"/>
          </a:xfrm>
          <a:prstGeom prst="rect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527B714C-D9F4-4F6C-2983-B705630EBC91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1954243" y="4029236"/>
            <a:ext cx="2066192" cy="1008091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Bouée 11">
            <a:extLst>
              <a:ext uri="{FF2B5EF4-FFF2-40B4-BE49-F238E27FC236}">
                <a16:creationId xmlns:a16="http://schemas.microsoft.com/office/drawing/2014/main" id="{F7010181-43A7-8E21-A4EB-283F87859B60}"/>
              </a:ext>
            </a:extLst>
          </p:cNvPr>
          <p:cNvSpPr/>
          <p:nvPr/>
        </p:nvSpPr>
        <p:spPr>
          <a:xfrm>
            <a:off x="3647728" y="1124744"/>
            <a:ext cx="3168352" cy="3384376"/>
          </a:xfrm>
          <a:prstGeom prst="donut">
            <a:avLst>
              <a:gd name="adj" fmla="val 2773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8" name="Bouée 7">
            <a:extLst>
              <a:ext uri="{FF2B5EF4-FFF2-40B4-BE49-F238E27FC236}">
                <a16:creationId xmlns:a16="http://schemas.microsoft.com/office/drawing/2014/main" id="{CAFC26D4-ABA7-A78D-F06C-32A06DFE4D8F}"/>
              </a:ext>
            </a:extLst>
          </p:cNvPr>
          <p:cNvSpPr/>
          <p:nvPr/>
        </p:nvSpPr>
        <p:spPr>
          <a:xfrm>
            <a:off x="2098480" y="1805527"/>
            <a:ext cx="2160781" cy="2127529"/>
          </a:xfrm>
          <a:prstGeom prst="donut">
            <a:avLst>
              <a:gd name="adj" fmla="val 4371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BE3C5B9-79CC-158A-188C-26AA24B32CD5}"/>
              </a:ext>
            </a:extLst>
          </p:cNvPr>
          <p:cNvCxnSpPr>
            <a:cxnSpLocks/>
          </p:cNvCxnSpPr>
          <p:nvPr/>
        </p:nvCxnSpPr>
        <p:spPr>
          <a:xfrm>
            <a:off x="1226461" y="2116178"/>
            <a:ext cx="908656" cy="686345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72D131C6-C3E4-1275-CB42-840CC43434B4}"/>
              </a:ext>
            </a:extLst>
          </p:cNvPr>
          <p:cNvSpPr txBox="1"/>
          <p:nvPr/>
        </p:nvSpPr>
        <p:spPr>
          <a:xfrm>
            <a:off x="218383" y="1008182"/>
            <a:ext cx="1752359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i="1" dirty="0" err="1"/>
              <a:t>Fiducialization</a:t>
            </a:r>
            <a:r>
              <a:rPr lang="en-GB" dirty="0"/>
              <a:t>: establishment of “real” situation features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9E3AFF3-0748-E1BA-BCBB-517D810F9747}"/>
              </a:ext>
            </a:extLst>
          </p:cNvPr>
          <p:cNvSpPr txBox="1"/>
          <p:nvPr/>
        </p:nvSpPr>
        <p:spPr>
          <a:xfrm>
            <a:off x="201884" y="4483329"/>
            <a:ext cx="1752359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b="1" dirty="0"/>
              <a:t>Specification</a:t>
            </a:r>
            <a:r>
              <a:rPr lang="en-GB" dirty="0"/>
              <a:t> of the nominal situation of the situation features</a:t>
            </a:r>
          </a:p>
        </p:txBody>
      </p:sp>
      <p:sp>
        <p:nvSpPr>
          <p:cNvPr id="16" name="Bouée 15">
            <a:extLst>
              <a:ext uri="{FF2B5EF4-FFF2-40B4-BE49-F238E27FC236}">
                <a16:creationId xmlns:a16="http://schemas.microsoft.com/office/drawing/2014/main" id="{0ACD80D3-A418-7760-1ECF-22F8EB3449A4}"/>
              </a:ext>
            </a:extLst>
          </p:cNvPr>
          <p:cNvSpPr/>
          <p:nvPr/>
        </p:nvSpPr>
        <p:spPr>
          <a:xfrm rot="1449061">
            <a:off x="5888796" y="696478"/>
            <a:ext cx="2090091" cy="5674850"/>
          </a:xfrm>
          <a:prstGeom prst="donut">
            <a:avLst>
              <a:gd name="adj" fmla="val 4037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18" name="Bouée 17">
            <a:extLst>
              <a:ext uri="{FF2B5EF4-FFF2-40B4-BE49-F238E27FC236}">
                <a16:creationId xmlns:a16="http://schemas.microsoft.com/office/drawing/2014/main" id="{B701D3EB-46A4-3133-4FB9-3F202D01291C}"/>
              </a:ext>
            </a:extLst>
          </p:cNvPr>
          <p:cNvSpPr/>
          <p:nvPr/>
        </p:nvSpPr>
        <p:spPr>
          <a:xfrm>
            <a:off x="7623874" y="1412776"/>
            <a:ext cx="2518632" cy="4201877"/>
          </a:xfrm>
          <a:prstGeom prst="donut">
            <a:avLst>
              <a:gd name="adj" fmla="val 2773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x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C797CA7-B48E-E2C0-4405-1EE2E9E64F28}"/>
              </a:ext>
            </a:extLst>
          </p:cNvPr>
          <p:cNvCxnSpPr>
            <a:cxnSpLocks/>
          </p:cNvCxnSpPr>
          <p:nvPr/>
        </p:nvCxnSpPr>
        <p:spPr>
          <a:xfrm flipH="1" flipV="1">
            <a:off x="8314370" y="1186870"/>
            <a:ext cx="1958094" cy="56477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7489EE69-CD7C-7488-3BB6-2ADC26E96095}"/>
              </a:ext>
            </a:extLst>
          </p:cNvPr>
          <p:cNvCxnSpPr>
            <a:cxnSpLocks/>
            <a:stCxn id="29" idx="0"/>
          </p:cNvCxnSpPr>
          <p:nvPr/>
        </p:nvCxnSpPr>
        <p:spPr>
          <a:xfrm flipH="1" flipV="1">
            <a:off x="10142506" y="4029236"/>
            <a:ext cx="1141884" cy="492654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3811F745-D49F-5A92-FE65-56D10A5EB8EB}"/>
              </a:ext>
            </a:extLst>
          </p:cNvPr>
          <p:cNvSpPr txBox="1"/>
          <p:nvPr/>
        </p:nvSpPr>
        <p:spPr>
          <a:xfrm>
            <a:off x="10466771" y="1079024"/>
            <a:ext cx="1752359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b="1" dirty="0"/>
              <a:t>Verification</a:t>
            </a:r>
            <a:r>
              <a:rPr lang="en-GB" dirty="0"/>
              <a:t>: </a:t>
            </a:r>
            <a:r>
              <a:rPr lang="en-GB" i="1" dirty="0"/>
              <a:t>survey</a:t>
            </a:r>
            <a:r>
              <a:rPr lang="en-GB" dirty="0"/>
              <a:t> of the real situation of the situation features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780EEF7-98C4-2132-1B4A-851AB97338AB}"/>
              </a:ext>
            </a:extLst>
          </p:cNvPr>
          <p:cNvSpPr txBox="1"/>
          <p:nvPr/>
        </p:nvSpPr>
        <p:spPr>
          <a:xfrm>
            <a:off x="10408210" y="4521890"/>
            <a:ext cx="1752359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b="1" dirty="0"/>
              <a:t>Alignment</a:t>
            </a:r>
            <a:r>
              <a:rPr lang="en-GB" dirty="0"/>
              <a:t> of the real situation of the situation features with respect to their nominal situation</a:t>
            </a:r>
          </a:p>
        </p:txBody>
      </p:sp>
    </p:spTree>
    <p:extLst>
      <p:ext uri="{BB962C8B-B14F-4D97-AF65-F5344CB8AC3E}">
        <p14:creationId xmlns:p14="http://schemas.microsoft.com/office/powerpoint/2010/main" val="2510665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9C2CCB-2918-4EC8-6D20-1656B1AE2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First step: establishment of situation features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7E35F88-AAA6-F18F-5FBA-D9003EB5DF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797231-0F34-DA32-1EB6-532A7D0386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14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0F6E1F2-7142-90E4-C9EC-70E8B0094E2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56961C1-D175-277B-3FD4-816795CE3A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(not the main topic for today: see IWAA 2024)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467F85D-D586-C03E-89D8-0DD6652EC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84" y="1556792"/>
            <a:ext cx="5120569" cy="288032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03FE8C-1DF3-803C-C233-13FD04133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896" y="2404999"/>
            <a:ext cx="6771343" cy="380888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1D61BC7-3E3C-940F-FDA8-870BBA1439DB}"/>
              </a:ext>
            </a:extLst>
          </p:cNvPr>
          <p:cNvSpPr txBox="1"/>
          <p:nvPr/>
        </p:nvSpPr>
        <p:spPr>
          <a:xfrm>
            <a:off x="6240016" y="1268760"/>
            <a:ext cx="598970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/>
              <a:t>Nominal situation features: as represented in the TPD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/>
              <a:t>“Real” situation features: ideal features, established by an </a:t>
            </a:r>
            <a:r>
              <a:rPr lang="en-GB" i="1" dirty="0"/>
              <a:t>association</a:t>
            </a:r>
            <a:r>
              <a:rPr lang="en-GB" dirty="0"/>
              <a:t> with the real features</a:t>
            </a:r>
          </a:p>
        </p:txBody>
      </p:sp>
    </p:spTree>
    <p:extLst>
      <p:ext uri="{BB962C8B-B14F-4D97-AF65-F5344CB8AC3E}">
        <p14:creationId xmlns:p14="http://schemas.microsoft.com/office/powerpoint/2010/main" val="1174348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88EEF8-A6C7-DB29-3EE5-8F359A162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84" y="196976"/>
            <a:ext cx="11679155" cy="561761"/>
          </a:xfrm>
        </p:spPr>
        <p:txBody>
          <a:bodyPr/>
          <a:lstStyle/>
          <a:p>
            <a:r>
              <a:rPr lang="en-GB" dirty="0"/>
              <a:t>Nominal situation features: ISO 20223 published in </a:t>
            </a:r>
            <a:r>
              <a:rPr lang="en-GB" i="1" dirty="0"/>
              <a:t>July!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EF3DF28-E462-7908-E457-3DE48BADD6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316D5A-CA81-D02D-F415-AC8D77E7C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15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E0ABA1A-2784-CD4D-B811-1E8E7C2C029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F427E4-EB84-83F3-BA34-57A509411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85" y="876515"/>
            <a:ext cx="4918900" cy="276688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52B04E0-9674-2AEB-3959-EE55F5FD5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872" y="1289414"/>
            <a:ext cx="6838528" cy="479516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5BF2E90-CB24-3989-D11A-E32A55A5D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417" y="990141"/>
            <a:ext cx="2749031" cy="3501008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425D959-484A-1F75-E2AF-7B3D37D177E4}"/>
              </a:ext>
            </a:extLst>
          </p:cNvPr>
          <p:cNvSpPr txBox="1"/>
          <p:nvPr/>
        </p:nvSpPr>
        <p:spPr>
          <a:xfrm>
            <a:off x="630063" y="4445554"/>
            <a:ext cx="2801641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dirty="0"/>
              <a:t>Provides (hopefully) all tools to represent the nominal situation features</a:t>
            </a:r>
          </a:p>
        </p:txBody>
      </p:sp>
      <p:sp>
        <p:nvSpPr>
          <p:cNvPr id="19" name="Bouée 18">
            <a:extLst>
              <a:ext uri="{FF2B5EF4-FFF2-40B4-BE49-F238E27FC236}">
                <a16:creationId xmlns:a16="http://schemas.microsoft.com/office/drawing/2014/main" id="{EB77F34F-D359-0962-C53C-1DECF4C7F59F}"/>
              </a:ext>
            </a:extLst>
          </p:cNvPr>
          <p:cNvSpPr/>
          <p:nvPr/>
        </p:nvSpPr>
        <p:spPr>
          <a:xfrm>
            <a:off x="8819686" y="4532082"/>
            <a:ext cx="2100850" cy="913141"/>
          </a:xfrm>
          <a:prstGeom prst="donut">
            <a:avLst>
              <a:gd name="adj" fmla="val 7536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709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ED888D48-543E-EF38-7666-F042AA9DAF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1230" y="1547315"/>
            <a:ext cx="9154284" cy="4608512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97B8C629-06CB-59E6-E4CB-C381CB039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an explicit indication of situation features:</a:t>
            </a:r>
            <a:br>
              <a:rPr lang="en-GB" dirty="0"/>
            </a:br>
            <a:r>
              <a:rPr lang="en-GB" dirty="0"/>
              <a:t>the prototype of FCC-ee quadrupoles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A61CC5-1999-0091-4F53-12A79BBDA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FA42EB-8145-9356-661D-3842162F0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7D4D1C-422B-1EE2-CEE1-DB385CCC9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872CF86-0E55-DBB7-F09D-2BAC0700D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1594417"/>
            <a:ext cx="4680520" cy="3868246"/>
          </a:xfrm>
          <a:prstGeom prst="rect">
            <a:avLst/>
          </a:prstGeom>
          <a:ln w="31750">
            <a:solidFill>
              <a:schemeClr val="accent1"/>
            </a:solidFill>
          </a:ln>
        </p:spPr>
      </p:pic>
      <p:sp>
        <p:nvSpPr>
          <p:cNvPr id="10" name="Bouée 9">
            <a:extLst>
              <a:ext uri="{FF2B5EF4-FFF2-40B4-BE49-F238E27FC236}">
                <a16:creationId xmlns:a16="http://schemas.microsoft.com/office/drawing/2014/main" id="{A06C1330-6727-2618-DFFE-81CADF01C6EB}"/>
              </a:ext>
            </a:extLst>
          </p:cNvPr>
          <p:cNvSpPr/>
          <p:nvPr/>
        </p:nvSpPr>
        <p:spPr>
          <a:xfrm>
            <a:off x="1775520" y="4005064"/>
            <a:ext cx="1152128" cy="761017"/>
          </a:xfrm>
          <a:prstGeom prst="donut">
            <a:avLst>
              <a:gd name="adj" fmla="val 7536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Bouée 10">
            <a:extLst>
              <a:ext uri="{FF2B5EF4-FFF2-40B4-BE49-F238E27FC236}">
                <a16:creationId xmlns:a16="http://schemas.microsoft.com/office/drawing/2014/main" id="{92B57D75-EE5B-8138-FCE7-18EC473C44EE}"/>
              </a:ext>
            </a:extLst>
          </p:cNvPr>
          <p:cNvSpPr/>
          <p:nvPr/>
        </p:nvSpPr>
        <p:spPr>
          <a:xfrm>
            <a:off x="1199456" y="4581128"/>
            <a:ext cx="1152128" cy="761017"/>
          </a:xfrm>
          <a:prstGeom prst="donut">
            <a:avLst>
              <a:gd name="adj" fmla="val 7536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" name="Bouée 11">
            <a:extLst>
              <a:ext uri="{FF2B5EF4-FFF2-40B4-BE49-F238E27FC236}">
                <a16:creationId xmlns:a16="http://schemas.microsoft.com/office/drawing/2014/main" id="{F70D80AB-00DA-EFFA-8833-E37815D6C434}"/>
              </a:ext>
            </a:extLst>
          </p:cNvPr>
          <p:cNvSpPr/>
          <p:nvPr/>
        </p:nvSpPr>
        <p:spPr>
          <a:xfrm>
            <a:off x="7996561" y="3244047"/>
            <a:ext cx="1152128" cy="761017"/>
          </a:xfrm>
          <a:prstGeom prst="donut">
            <a:avLst>
              <a:gd name="adj" fmla="val 7536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Bouée 12">
            <a:extLst>
              <a:ext uri="{FF2B5EF4-FFF2-40B4-BE49-F238E27FC236}">
                <a16:creationId xmlns:a16="http://schemas.microsoft.com/office/drawing/2014/main" id="{36EE90F0-D4B2-4E7A-8EB7-EE36D8F39ACD}"/>
              </a:ext>
            </a:extLst>
          </p:cNvPr>
          <p:cNvSpPr/>
          <p:nvPr/>
        </p:nvSpPr>
        <p:spPr>
          <a:xfrm>
            <a:off x="7738546" y="2483030"/>
            <a:ext cx="1813838" cy="945970"/>
          </a:xfrm>
          <a:prstGeom prst="donut">
            <a:avLst>
              <a:gd name="adj" fmla="val 7536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DA2A89D-D1D4-5A31-B649-C59F78F6105A}"/>
              </a:ext>
            </a:extLst>
          </p:cNvPr>
          <p:cNvSpPr txBox="1"/>
          <p:nvPr/>
        </p:nvSpPr>
        <p:spPr>
          <a:xfrm>
            <a:off x="5136804" y="2079187"/>
            <a:ext cx="285975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i="1" dirty="0"/>
              <a:t>For a collection of two poles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E953DDE-0887-CB9C-29EF-6E1C7D5EB53F}"/>
              </a:ext>
            </a:extLst>
          </p:cNvPr>
          <p:cNvSpPr txBox="1"/>
          <p:nvPr/>
        </p:nvSpPr>
        <p:spPr>
          <a:xfrm>
            <a:off x="739682" y="5543267"/>
            <a:ext cx="241091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i="1" dirty="0"/>
              <a:t>For one hyperbolic pole</a:t>
            </a:r>
          </a:p>
        </p:txBody>
      </p:sp>
    </p:spTree>
    <p:extLst>
      <p:ext uri="{BB962C8B-B14F-4D97-AF65-F5344CB8AC3E}">
        <p14:creationId xmlns:p14="http://schemas.microsoft.com/office/powerpoint/2010/main" val="482899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377C16-B74B-EC82-837B-661BF26F9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Mutual situation: a key topic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E31209B-F0B9-4B9A-1105-D5EF8260E5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C69D97-5DD4-87CD-6238-C8E356CF3F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17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FA83F4-1654-1C11-A8DA-54877C000B3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DFC32D-4FE0-80CE-D2A0-FBA569BCC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605" y="2457663"/>
            <a:ext cx="7237338" cy="30964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4A62B5A-1FFD-877A-6FA5-A1CD4274F874}"/>
              </a:ext>
            </a:extLst>
          </p:cNvPr>
          <p:cNvSpPr txBox="1"/>
          <p:nvPr/>
        </p:nvSpPr>
        <p:spPr>
          <a:xfrm>
            <a:off x="6312025" y="1250407"/>
            <a:ext cx="55091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2000" dirty="0"/>
              <a:t>NWI = New Work Item</a:t>
            </a:r>
          </a:p>
          <a:p>
            <a:pPr algn="r"/>
            <a:r>
              <a:rPr lang="en-GB" sz="2000" dirty="0"/>
              <a:t>This a </a:t>
            </a:r>
            <a:r>
              <a:rPr lang="en-GB" sz="2000" b="1" dirty="0"/>
              <a:t>new ISO standard </a:t>
            </a:r>
            <a:r>
              <a:rPr lang="en-GB" sz="2000" dirty="0"/>
              <a:t>on the topic, currently under (very first stage of) preparation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BA75D90-FCC7-88BC-48F8-F05E79F32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0" y="913135"/>
            <a:ext cx="5616626" cy="311422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FD6DDE7-31B0-80CF-E1F1-F1E9A12E7AC0}"/>
              </a:ext>
            </a:extLst>
          </p:cNvPr>
          <p:cNvSpPr txBox="1"/>
          <p:nvPr/>
        </p:nvSpPr>
        <p:spPr>
          <a:xfrm>
            <a:off x="239185" y="4581128"/>
            <a:ext cx="434125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2400" u="sng" dirty="0">
                <a:solidFill>
                  <a:srgbClr val="C00000"/>
                </a:solidFill>
              </a:rPr>
              <a:t>Expectation for today</a:t>
            </a:r>
            <a:r>
              <a:rPr lang="en-GB" sz="2400" dirty="0">
                <a:solidFill>
                  <a:srgbClr val="C00000"/>
                </a:solidFill>
              </a:rPr>
              <a:t>: capture the needs of IWAA community, to provide in this ISO 25431 the tools we are in need for</a:t>
            </a:r>
            <a:endParaRPr lang="en-GB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870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1E3924-8C41-48DC-3E96-9E38DCD68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84" y="196976"/>
            <a:ext cx="11952815" cy="561761"/>
          </a:xfrm>
        </p:spPr>
        <p:txBody>
          <a:bodyPr/>
          <a:lstStyle/>
          <a:p>
            <a:r>
              <a:rPr lang="en-GB" dirty="0" err="1"/>
              <a:t>CoToLiP</a:t>
            </a:r>
            <a:r>
              <a:rPr lang="en-GB" dirty="0"/>
              <a:t>, a tool proposed to parametrize the mutual situation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6CC70A0-A7E3-9C88-CE52-27B4BD1E12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727432-270B-7C66-12D1-68654A409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18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CA5FFF4-1A06-3198-0929-F32BCE8CC72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42D0DA5-2853-8A57-6E16-6734EA854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85" y="980728"/>
            <a:ext cx="9084470" cy="5232397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1A228EA-53EB-CEDC-586A-928B5DBEF62C}"/>
              </a:ext>
            </a:extLst>
          </p:cNvPr>
          <p:cNvSpPr txBox="1"/>
          <p:nvPr/>
        </p:nvSpPr>
        <p:spPr>
          <a:xfrm>
            <a:off x="9510297" y="1632300"/>
            <a:ext cx="2376265" cy="4431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dirty="0"/>
              <a:t>Can serve to parametrize the mutual situation of </a:t>
            </a:r>
            <a:r>
              <a:rPr lang="en-GB" b="1" dirty="0"/>
              <a:t>any pair of </a:t>
            </a:r>
            <a:r>
              <a:rPr lang="en-GB" b="1" dirty="0" err="1"/>
              <a:t>ToLiPs</a:t>
            </a:r>
            <a:r>
              <a:rPr lang="en-GB" dirty="0"/>
              <a:t> (minimum sets of situation features)</a:t>
            </a:r>
          </a:p>
          <a:p>
            <a:pPr marL="285750" indent="-285750" algn="l">
              <a:buFontTx/>
              <a:buChar char="-"/>
            </a:pPr>
            <a:r>
              <a:rPr lang="en-GB" dirty="0"/>
              <a:t>Complete </a:t>
            </a:r>
            <a:r>
              <a:rPr lang="en-GB" dirty="0" err="1"/>
              <a:t>ToLiPs</a:t>
            </a:r>
            <a:r>
              <a:rPr lang="en-GB" dirty="0"/>
              <a:t>, with all three types</a:t>
            </a:r>
          </a:p>
          <a:p>
            <a:pPr marL="285750" indent="-285750" algn="l">
              <a:buFontTx/>
              <a:buChar char="-"/>
            </a:pPr>
            <a:r>
              <a:rPr lang="en-GB" dirty="0" err="1"/>
              <a:t>ToLiPs</a:t>
            </a:r>
            <a:r>
              <a:rPr lang="en-GB" dirty="0"/>
              <a:t> with remaining internal mobilities (degrees of freedoms)</a:t>
            </a:r>
          </a:p>
          <a:p>
            <a:pPr marL="285750" indent="-285750" algn="l">
              <a:buFontTx/>
              <a:buChar char="-"/>
            </a:pPr>
            <a:r>
              <a:rPr lang="en-GB" dirty="0"/>
              <a:t>Two </a:t>
            </a:r>
            <a:r>
              <a:rPr lang="en-GB" dirty="0" err="1"/>
              <a:t>ToLiPs</a:t>
            </a:r>
            <a:r>
              <a:rPr lang="en-GB" dirty="0"/>
              <a:t> of ideal features</a:t>
            </a:r>
          </a:p>
          <a:p>
            <a:pPr marL="285750" indent="-285750" algn="l">
              <a:buFontTx/>
              <a:buChar char="-"/>
            </a:pPr>
            <a:r>
              <a:rPr lang="en-GB" dirty="0"/>
              <a:t>Two </a:t>
            </a:r>
            <a:r>
              <a:rPr lang="en-GB" dirty="0" err="1"/>
              <a:t>ToLiPs</a:t>
            </a:r>
            <a:r>
              <a:rPr lang="en-GB" dirty="0"/>
              <a:t> of real features</a:t>
            </a:r>
          </a:p>
          <a:p>
            <a:pPr marL="285750" indent="-285750" algn="l">
              <a:buFontTx/>
              <a:buChar char="-"/>
            </a:pPr>
            <a:r>
              <a:rPr lang="en-GB" dirty="0"/>
              <a:t>Or real vs ideal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960D4EE-282E-8308-A1E2-FB3BBC3D5E0A}"/>
              </a:ext>
            </a:extLst>
          </p:cNvPr>
          <p:cNvSpPr txBox="1"/>
          <p:nvPr/>
        </p:nvSpPr>
        <p:spPr>
          <a:xfrm>
            <a:off x="5591944" y="5932856"/>
            <a:ext cx="362227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400" dirty="0"/>
              <a:t>First published in a simpler form @IPAC 2023</a:t>
            </a:r>
          </a:p>
        </p:txBody>
      </p:sp>
    </p:spTree>
    <p:extLst>
      <p:ext uri="{BB962C8B-B14F-4D97-AF65-F5344CB8AC3E}">
        <p14:creationId xmlns:p14="http://schemas.microsoft.com/office/powerpoint/2010/main" val="6339727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E6A113-FC53-183B-F202-593A1E495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Handling deviations?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4B54CBC-4B8E-7056-693A-DA0D1E328D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CB1AFF-BA72-D777-88FF-59AE2396CF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19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8017FAE-B8BD-5FD7-BE93-C32A8B5CA44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F0C6E9C-C0A5-57CA-B4EA-E5C049D93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84" y="1077758"/>
            <a:ext cx="8305088" cy="46716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C52BDBC-6E2E-CF33-2D1B-32CF84B9A5F5}"/>
              </a:ext>
            </a:extLst>
          </p:cNvPr>
          <p:cNvSpPr txBox="1"/>
          <p:nvPr/>
        </p:nvSpPr>
        <p:spPr>
          <a:xfrm>
            <a:off x="8976320" y="4437112"/>
            <a:ext cx="2668218" cy="14465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b="1" dirty="0"/>
              <a:t>In 2024, the results of our research were not yet converging</a:t>
            </a:r>
          </a:p>
          <a:p>
            <a:pPr algn="r"/>
            <a:r>
              <a:rPr lang="en-GB" sz="2000" b="1" i="1" dirty="0"/>
              <a:t>Where are we with this topic in 2026?</a:t>
            </a:r>
          </a:p>
        </p:txBody>
      </p:sp>
    </p:spTree>
    <p:extLst>
      <p:ext uri="{BB962C8B-B14F-4D97-AF65-F5344CB8AC3E}">
        <p14:creationId xmlns:p14="http://schemas.microsoft.com/office/powerpoint/2010/main" val="3768253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B701D2-708F-E09C-F96D-301AD56FD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err="1"/>
              <a:t>Co</a:t>
            </a:r>
            <a:r>
              <a:rPr lang="en-GB" dirty="0" err="1"/>
              <a:t>CoToLiP</a:t>
            </a:r>
            <a:r>
              <a:rPr lang="en-GB" dirty="0"/>
              <a:t>? Handling deviations of a </a:t>
            </a:r>
            <a:r>
              <a:rPr lang="en-GB" dirty="0" err="1"/>
              <a:t>CoToLiP</a:t>
            </a:r>
            <a:endParaRPr lang="en-GB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606C48B-9A2D-161C-EA62-CC75715DC35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FDB2E8-1519-DDFA-E692-0116C9E2A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20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EACB71-5F52-7A78-3B86-39EAD75E48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702DC5D-9628-13E2-B10B-DCE83E38AC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9185" y="1032553"/>
            <a:ext cx="11713467" cy="5191105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GB" dirty="0"/>
              <a:t>Aim: evaluation of the </a:t>
            </a:r>
            <a:r>
              <a:rPr lang="en-GB" i="1" dirty="0"/>
              <a:t>deviation</a:t>
            </a:r>
            <a:r>
              <a:rPr lang="en-GB" dirty="0"/>
              <a:t> between nominal and real situations</a:t>
            </a:r>
          </a:p>
          <a:p>
            <a:pPr>
              <a:spcBef>
                <a:spcPts val="400"/>
              </a:spcBef>
            </a:pPr>
            <a:r>
              <a:rPr lang="en-GB" b="0" dirty="0"/>
              <a:t>Let us define, for our case: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rgbClr val="945200"/>
                </a:solidFill>
              </a:rPr>
              <a:t>ToLiP0</a:t>
            </a:r>
            <a:r>
              <a:rPr lang="en-GB" b="0" dirty="0"/>
              <a:t> = </a:t>
            </a:r>
            <a:r>
              <a:rPr lang="en-GB" b="0" dirty="0" err="1"/>
              <a:t>ToLiP</a:t>
            </a:r>
            <a:r>
              <a:rPr lang="en-GB" b="0" dirty="0"/>
              <a:t>  of a resulting datum system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rgbClr val="C00000"/>
                </a:solidFill>
              </a:rPr>
              <a:t>ToLiP1</a:t>
            </a:r>
            <a:r>
              <a:rPr lang="en-GB" b="0" dirty="0"/>
              <a:t> = </a:t>
            </a:r>
            <a:r>
              <a:rPr lang="en-GB" b="0" dirty="0" err="1"/>
              <a:t>ToLiP</a:t>
            </a:r>
            <a:r>
              <a:rPr lang="en-GB" b="0" dirty="0"/>
              <a:t> of the specified feature (functional features)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b="0" i="1" dirty="0"/>
              <a:t>Nominal situation </a:t>
            </a:r>
            <a:r>
              <a:rPr lang="en-GB" b="0" dirty="0"/>
              <a:t>of </a:t>
            </a:r>
            <a:r>
              <a:rPr lang="en-GB" b="0" dirty="0">
                <a:solidFill>
                  <a:srgbClr val="C00000"/>
                </a:solidFill>
              </a:rPr>
              <a:t>ToLiP1</a:t>
            </a:r>
            <a:r>
              <a:rPr lang="en-GB" b="0" dirty="0"/>
              <a:t>: represented by a </a:t>
            </a:r>
            <a:r>
              <a:rPr lang="en-GB" b="0" dirty="0" err="1">
                <a:solidFill>
                  <a:srgbClr val="FF0000"/>
                </a:solidFill>
              </a:rPr>
              <a:t>CoToLiP</a:t>
            </a:r>
            <a:r>
              <a:rPr lang="en-GB" b="0" dirty="0">
                <a:solidFill>
                  <a:srgbClr val="FF0000"/>
                </a:solidFill>
              </a:rPr>
              <a:t> 1, 0 </a:t>
            </a:r>
            <a:r>
              <a:rPr lang="en-GB" b="0" dirty="0"/>
              <a:t>between this </a:t>
            </a:r>
            <a:r>
              <a:rPr lang="en-GB" b="0" dirty="0">
                <a:solidFill>
                  <a:srgbClr val="C00000"/>
                </a:solidFill>
              </a:rPr>
              <a:t>ToLiP1</a:t>
            </a:r>
            <a:r>
              <a:rPr lang="en-GB" b="0" dirty="0"/>
              <a:t> and </a:t>
            </a:r>
            <a:r>
              <a:rPr lang="en-GB" b="0" dirty="0">
                <a:solidFill>
                  <a:srgbClr val="945200"/>
                </a:solidFill>
              </a:rPr>
              <a:t>ToLiP0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rgbClr val="008F00"/>
                </a:solidFill>
              </a:rPr>
              <a:t>ToLiP2</a:t>
            </a:r>
            <a:r>
              <a:rPr lang="en-GB" b="0" dirty="0"/>
              <a:t> = </a:t>
            </a:r>
            <a:r>
              <a:rPr lang="en-GB" b="0" dirty="0" err="1"/>
              <a:t>ToLiP</a:t>
            </a:r>
            <a:r>
              <a:rPr lang="en-GB" b="0" dirty="0"/>
              <a:t> of the same specified feature with deviations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b="0" i="1" dirty="0"/>
              <a:t>Actual situation </a:t>
            </a:r>
            <a:r>
              <a:rPr lang="en-GB" b="0" dirty="0"/>
              <a:t>of </a:t>
            </a:r>
            <a:r>
              <a:rPr lang="en-GB" b="0" dirty="0">
                <a:solidFill>
                  <a:srgbClr val="00B050"/>
                </a:solidFill>
              </a:rPr>
              <a:t>ToLiP2</a:t>
            </a:r>
            <a:r>
              <a:rPr lang="en-GB" b="0" dirty="0"/>
              <a:t>: represented by a </a:t>
            </a:r>
            <a:r>
              <a:rPr lang="en-GB" b="0" dirty="0" err="1">
                <a:solidFill>
                  <a:srgbClr val="00B050"/>
                </a:solidFill>
              </a:rPr>
              <a:t>CoToLiP</a:t>
            </a:r>
            <a:r>
              <a:rPr lang="en-GB" b="0" dirty="0">
                <a:solidFill>
                  <a:srgbClr val="00B050"/>
                </a:solidFill>
              </a:rPr>
              <a:t> 2, 0 </a:t>
            </a:r>
            <a:r>
              <a:rPr lang="en-GB" b="0" dirty="0"/>
              <a:t>between this </a:t>
            </a:r>
            <a:r>
              <a:rPr lang="en-GB" b="0" dirty="0">
                <a:solidFill>
                  <a:srgbClr val="00B050"/>
                </a:solidFill>
              </a:rPr>
              <a:t>ToLiP2</a:t>
            </a:r>
            <a:r>
              <a:rPr lang="en-GB" b="0" dirty="0"/>
              <a:t> and </a:t>
            </a:r>
            <a:r>
              <a:rPr lang="en-GB" b="0" dirty="0">
                <a:solidFill>
                  <a:srgbClr val="945200"/>
                </a:solidFill>
              </a:rPr>
              <a:t>ToLiP0</a:t>
            </a:r>
            <a:endParaRPr lang="en-GB" b="0" dirty="0"/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b="0" dirty="0"/>
              <a:t>“</a:t>
            </a:r>
            <a:r>
              <a:rPr lang="en-GB" b="0" dirty="0" err="1"/>
              <a:t>CoCoToLiP</a:t>
            </a:r>
            <a:r>
              <a:rPr lang="en-GB" b="0" dirty="0"/>
              <a:t>” represents the “variation”, or “deviation” of the initial </a:t>
            </a:r>
            <a:r>
              <a:rPr lang="en-GB" b="0" dirty="0" err="1">
                <a:solidFill>
                  <a:srgbClr val="FF0000"/>
                </a:solidFill>
              </a:rPr>
              <a:t>CoToLiP</a:t>
            </a:r>
            <a:r>
              <a:rPr lang="en-GB" b="0" dirty="0">
                <a:solidFill>
                  <a:srgbClr val="FF0000"/>
                </a:solidFill>
              </a:rPr>
              <a:t> 1, 0</a:t>
            </a:r>
            <a:r>
              <a:rPr lang="en-GB" b="0" dirty="0"/>
              <a:t> 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b="0" dirty="0" err="1"/>
              <a:t>CoCoToLiP</a:t>
            </a:r>
            <a:r>
              <a:rPr lang="en-GB" b="0" dirty="0"/>
              <a:t> is also… </a:t>
            </a:r>
            <a:r>
              <a:rPr lang="en-GB" b="0" i="1" dirty="0"/>
              <a:t>a </a:t>
            </a:r>
            <a:r>
              <a:rPr lang="en-GB" b="0" i="1" dirty="0" err="1"/>
              <a:t>CoToLiP</a:t>
            </a:r>
            <a:r>
              <a:rPr lang="en-GB" b="0" dirty="0"/>
              <a:t>! </a:t>
            </a:r>
          </a:p>
          <a:p>
            <a:pPr marL="1062900" lvl="1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sz="2000" b="0" dirty="0"/>
              <a:t>This is </a:t>
            </a:r>
            <a:r>
              <a:rPr lang="en-GB" sz="2000" b="0" dirty="0" err="1">
                <a:solidFill>
                  <a:srgbClr val="00B0F0"/>
                </a:solidFill>
              </a:rPr>
              <a:t>CoToLiP</a:t>
            </a:r>
            <a:r>
              <a:rPr lang="en-GB" sz="2000" b="0" dirty="0">
                <a:solidFill>
                  <a:srgbClr val="00B0F0"/>
                </a:solidFill>
              </a:rPr>
              <a:t> 2,1 </a:t>
            </a:r>
            <a:r>
              <a:rPr lang="en-GB" sz="2000" b="0" dirty="0"/>
              <a:t>representing the deviations between the nominal </a:t>
            </a:r>
            <a:r>
              <a:rPr lang="en-GB" sz="2000" b="0" i="1" dirty="0"/>
              <a:t>specified</a:t>
            </a:r>
            <a:r>
              <a:rPr lang="en-GB" sz="2000" b="0" dirty="0"/>
              <a:t> </a:t>
            </a:r>
            <a:r>
              <a:rPr lang="en-GB" sz="2000" b="0" dirty="0">
                <a:solidFill>
                  <a:srgbClr val="FF0000"/>
                </a:solidFill>
              </a:rPr>
              <a:t>CoToLiP1,0</a:t>
            </a:r>
            <a:r>
              <a:rPr lang="en-GB" sz="2000" b="0" dirty="0"/>
              <a:t> and the actual </a:t>
            </a:r>
            <a:r>
              <a:rPr lang="en-GB" sz="2000" b="0" i="1" dirty="0"/>
              <a:t>measured/surveyed</a:t>
            </a:r>
            <a:r>
              <a:rPr lang="en-GB" sz="2000" b="0" dirty="0"/>
              <a:t> </a:t>
            </a:r>
            <a:r>
              <a:rPr lang="en-GB" sz="2000" b="0" dirty="0" err="1">
                <a:solidFill>
                  <a:srgbClr val="008F00"/>
                </a:solidFill>
              </a:rPr>
              <a:t>CoToLiP</a:t>
            </a:r>
            <a:r>
              <a:rPr lang="en-GB" sz="2000" b="0" dirty="0">
                <a:solidFill>
                  <a:srgbClr val="008F00"/>
                </a:solidFill>
              </a:rPr>
              <a:t> 2, 0</a:t>
            </a:r>
          </a:p>
          <a:p>
            <a:pPr marL="342900" indent="-3429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70C0"/>
                </a:solidFill>
              </a:rPr>
              <a:t>Target for </a:t>
            </a:r>
            <a:r>
              <a:rPr lang="en-GB" i="1" dirty="0">
                <a:solidFill>
                  <a:srgbClr val="0070C0"/>
                </a:solidFill>
              </a:rPr>
              <a:t>alignment</a:t>
            </a:r>
            <a:r>
              <a:rPr lang="en-GB" dirty="0">
                <a:solidFill>
                  <a:srgbClr val="0070C0"/>
                </a:solidFill>
              </a:rPr>
              <a:t>: make </a:t>
            </a:r>
            <a:r>
              <a:rPr lang="en-GB" dirty="0" err="1">
                <a:solidFill>
                  <a:srgbClr val="0070C0"/>
                </a:solidFill>
              </a:rPr>
              <a:t>CoCoToLiP</a:t>
            </a:r>
            <a:r>
              <a:rPr lang="en-GB" dirty="0">
                <a:solidFill>
                  <a:srgbClr val="0070C0"/>
                </a:solidFill>
              </a:rPr>
              <a:t> = 0: “cancel deviations”, both in translation and in rotation</a:t>
            </a:r>
          </a:p>
          <a:p>
            <a:pPr>
              <a:spcBef>
                <a:spcPts val="400"/>
              </a:spcBef>
            </a:pPr>
            <a:r>
              <a:rPr lang="en-GB" i="1" dirty="0">
                <a:solidFill>
                  <a:srgbClr val="C00000"/>
                </a:solidFill>
              </a:rPr>
              <a:t>There are so many </a:t>
            </a:r>
            <a:r>
              <a:rPr lang="en-GB" i="1" dirty="0" err="1">
                <a:solidFill>
                  <a:srgbClr val="C00000"/>
                </a:solidFill>
              </a:rPr>
              <a:t>ToLiPs</a:t>
            </a:r>
            <a:r>
              <a:rPr lang="en-GB" i="1" dirty="0">
                <a:solidFill>
                  <a:srgbClr val="C00000"/>
                </a:solidFill>
              </a:rPr>
              <a:t> and </a:t>
            </a:r>
            <a:r>
              <a:rPr lang="en-GB" i="1" dirty="0" err="1">
                <a:solidFill>
                  <a:srgbClr val="C00000"/>
                </a:solidFill>
              </a:rPr>
              <a:t>CoToLiPs</a:t>
            </a:r>
            <a:r>
              <a:rPr lang="en-GB" i="1" dirty="0">
                <a:solidFill>
                  <a:srgbClr val="C00000"/>
                </a:solidFill>
              </a:rPr>
              <a:t> involved that this is hard to catch them all !</a:t>
            </a:r>
          </a:p>
        </p:txBody>
      </p:sp>
    </p:spTree>
    <p:extLst>
      <p:ext uri="{BB962C8B-B14F-4D97-AF65-F5344CB8AC3E}">
        <p14:creationId xmlns:p14="http://schemas.microsoft.com/office/powerpoint/2010/main" val="38942655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4C4FDC-0B71-8E46-476B-3C57E0A09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C11E358-61B5-938F-C1D7-955BA94A73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6914944-10E1-520B-4E02-8E7DAE2B9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21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21D799F-C965-99C2-4419-6B08E6E62AD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8927D58-B5EE-EED1-116E-F5FEAEE9C8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831"/>
          <a:stretch>
            <a:fillRect/>
          </a:stretch>
        </p:blipFill>
        <p:spPr>
          <a:xfrm>
            <a:off x="239184" y="196977"/>
            <a:ext cx="10334670" cy="5248248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636397B7-3376-B516-95DA-F0A1A6108C07}"/>
              </a:ext>
            </a:extLst>
          </p:cNvPr>
          <p:cNvSpPr txBox="1"/>
          <p:nvPr/>
        </p:nvSpPr>
        <p:spPr>
          <a:xfrm>
            <a:off x="623392" y="1185168"/>
            <a:ext cx="172819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100" b="0" dirty="0" err="1">
                <a:solidFill>
                  <a:srgbClr val="FF0000"/>
                </a:solidFill>
              </a:rPr>
              <a:t>CoToLiP</a:t>
            </a:r>
            <a:r>
              <a:rPr lang="en-GB" sz="2100" b="0" dirty="0">
                <a:solidFill>
                  <a:srgbClr val="FF0000"/>
                </a:solidFill>
              </a:rPr>
              <a:t> 1, 0</a:t>
            </a:r>
            <a:r>
              <a:rPr lang="en-GB" sz="2100" b="0" dirty="0"/>
              <a:t> </a:t>
            </a:r>
            <a:endParaRPr lang="en-GB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8B8C1DD-63A5-D9AC-C470-07F42BA8B462}"/>
              </a:ext>
            </a:extLst>
          </p:cNvPr>
          <p:cNvSpPr txBox="1"/>
          <p:nvPr/>
        </p:nvSpPr>
        <p:spPr>
          <a:xfrm>
            <a:off x="7545372" y="302987"/>
            <a:ext cx="190249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100" b="0" dirty="0" err="1">
                <a:solidFill>
                  <a:srgbClr val="00B050"/>
                </a:solidFill>
              </a:rPr>
              <a:t>CoToLiP</a:t>
            </a:r>
            <a:r>
              <a:rPr lang="en-GB" sz="2100" b="0" dirty="0">
                <a:solidFill>
                  <a:srgbClr val="00B050"/>
                </a:solidFill>
              </a:rPr>
              <a:t> 2, 0 </a:t>
            </a:r>
            <a:endParaRPr lang="en-GB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FEE4EB-8435-5AC3-D072-632FF9A5EF2C}"/>
              </a:ext>
            </a:extLst>
          </p:cNvPr>
          <p:cNvSpPr txBox="1"/>
          <p:nvPr/>
        </p:nvSpPr>
        <p:spPr>
          <a:xfrm>
            <a:off x="4527278" y="498205"/>
            <a:ext cx="17584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0" dirty="0" err="1">
                <a:solidFill>
                  <a:srgbClr val="00B0F0"/>
                </a:solidFill>
              </a:rPr>
              <a:t>CoToLiP</a:t>
            </a:r>
            <a:r>
              <a:rPr lang="en-GB" sz="2000" b="0" dirty="0">
                <a:solidFill>
                  <a:srgbClr val="00B0F0"/>
                </a:solidFill>
              </a:rPr>
              <a:t> 2,1</a:t>
            </a:r>
          </a:p>
          <a:p>
            <a:r>
              <a:rPr lang="en-GB" sz="2000" dirty="0">
                <a:solidFill>
                  <a:srgbClr val="0070C0"/>
                </a:solidFill>
              </a:rPr>
              <a:t>= </a:t>
            </a:r>
            <a:r>
              <a:rPr lang="en-GB" sz="2000" dirty="0" err="1">
                <a:solidFill>
                  <a:srgbClr val="0070C0"/>
                </a:solidFill>
              </a:rPr>
              <a:t>CoCoToLiP</a:t>
            </a:r>
            <a:r>
              <a:rPr lang="en-GB" sz="2000" b="0" dirty="0">
                <a:solidFill>
                  <a:srgbClr val="0070C0"/>
                </a:solidFill>
              </a:rPr>
              <a:t> 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71DD878-C894-7B35-E7FA-6F6EED2C3BD5}"/>
              </a:ext>
            </a:extLst>
          </p:cNvPr>
          <p:cNvSpPr txBox="1"/>
          <p:nvPr/>
        </p:nvSpPr>
        <p:spPr>
          <a:xfrm>
            <a:off x="5591944" y="4361737"/>
            <a:ext cx="347531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dirty="0"/>
              <a:t>…with small </a:t>
            </a:r>
            <a:r>
              <a:rPr lang="en-GB" dirty="0">
                <a:solidFill>
                  <a:srgbClr val="00B0F0"/>
                </a:solidFill>
              </a:rPr>
              <a:t>angles</a:t>
            </a:r>
            <a:r>
              <a:rPr lang="en-GB" dirty="0"/>
              <a:t> and </a:t>
            </a:r>
            <a:r>
              <a:rPr lang="en-GB" dirty="0">
                <a:solidFill>
                  <a:srgbClr val="FF9300"/>
                </a:solidFill>
              </a:rPr>
              <a:t>distances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E558D7D-3E5F-35CD-376F-62F13E493CE4}"/>
              </a:ext>
            </a:extLst>
          </p:cNvPr>
          <p:cNvSpPr txBox="1"/>
          <p:nvPr/>
        </p:nvSpPr>
        <p:spPr>
          <a:xfrm>
            <a:off x="2344349" y="5488166"/>
            <a:ext cx="16137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rgbClr val="0070C0"/>
                </a:solidFill>
              </a:rPr>
              <a:t>CoCoToLiP</a:t>
            </a:r>
            <a:endParaRPr lang="en-GB" sz="16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B9DF466-2C4C-3941-34FC-679D65A14209}"/>
              </a:ext>
            </a:extLst>
          </p:cNvPr>
          <p:cNvSpPr txBox="1"/>
          <p:nvPr/>
        </p:nvSpPr>
        <p:spPr>
          <a:xfrm>
            <a:off x="5807968" y="5488166"/>
            <a:ext cx="16137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rgbClr val="2F2F2F"/>
                </a:solidFill>
              </a:rPr>
              <a:t>CoToLiPs</a:t>
            </a:r>
            <a:endParaRPr lang="en-GB" sz="1600" dirty="0">
              <a:solidFill>
                <a:srgbClr val="2F2F2F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784508A-C17F-A8D7-A356-0B3F43EF3FC4}"/>
              </a:ext>
            </a:extLst>
          </p:cNvPr>
          <p:cNvSpPr txBox="1"/>
          <p:nvPr/>
        </p:nvSpPr>
        <p:spPr>
          <a:xfrm>
            <a:off x="6744072" y="5950909"/>
            <a:ext cx="506555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dirty="0"/>
              <a:t>A fractal perspective! Self-similarity at every scale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C972B188-9BF8-8DCF-DF77-F4FDB74E4229}"/>
                  </a:ext>
                </a:extLst>
              </p14:cNvPr>
              <p14:cNvContentPartPr/>
              <p14:nvPr/>
            </p14:nvContentPartPr>
            <p14:xfrm>
              <a:off x="2805211" y="5185883"/>
              <a:ext cx="612720" cy="214560"/>
            </p14:xfrm>
          </p:contentPart>
        </mc:Choice>
        <mc:Fallback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C972B188-9BF8-8DCF-DF77-F4FDB74E422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87211" y="5168243"/>
                <a:ext cx="64836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7AD2C90C-A1B1-D7FE-6854-C8ED0B0D4EEB}"/>
                  </a:ext>
                </a:extLst>
              </p14:cNvPr>
              <p14:cNvContentPartPr/>
              <p14:nvPr/>
            </p14:nvContentPartPr>
            <p14:xfrm>
              <a:off x="6488011" y="5213603"/>
              <a:ext cx="336960" cy="135720"/>
            </p14:xfrm>
          </p:contentPart>
        </mc:Choice>
        <mc:Fallback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7AD2C90C-A1B1-D7FE-6854-C8ED0B0D4EE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470371" y="5195963"/>
                <a:ext cx="372600" cy="17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8510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5B1C69E-04A2-3AB6-FD72-9BA15395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First attempt</a:t>
            </a:r>
            <a:r>
              <a:rPr lang="en-GB" dirty="0">
                <a:sym typeface="Wingdings" pitchFamily="2" charset="2"/>
              </a:rPr>
              <a:t> (IWAA 2022) of a “</a:t>
            </a:r>
            <a:r>
              <a:rPr lang="en-GB" dirty="0" err="1">
                <a:sym typeface="Wingdings" pitchFamily="2" charset="2"/>
              </a:rPr>
              <a:t>CoCoToLiP</a:t>
            </a:r>
            <a:r>
              <a:rPr lang="en-GB" dirty="0">
                <a:sym typeface="Wingdings" pitchFamily="2" charset="2"/>
              </a:rPr>
              <a:t>” representation</a:t>
            </a:r>
            <a:endParaRPr lang="en-GB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0C2B6D-40DD-27FB-DC3E-1CD08CFB0A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5D5E0B-B5CD-BEA9-6D8C-64F9D74A79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A6B5F0-52F1-619F-636C-EAEADBF77C8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pic>
        <p:nvPicPr>
          <p:cNvPr id="7" name="Image 6" descr="tolip_1_representation_initiale.png">
            <a:extLst>
              <a:ext uri="{FF2B5EF4-FFF2-40B4-BE49-F238E27FC236}">
                <a16:creationId xmlns:a16="http://schemas.microsoft.com/office/drawing/2014/main" id="{23D89CA7-DC71-AA87-B984-AF1A157475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36" t="29906" r="3191" b="16390"/>
          <a:stretch>
            <a:fillRect/>
          </a:stretch>
        </p:blipFill>
        <p:spPr>
          <a:xfrm>
            <a:off x="1170314" y="1196752"/>
            <a:ext cx="9661169" cy="248703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FAD8B5-EF97-CAEA-AE64-8CCD30F7FEB0}"/>
              </a:ext>
            </a:extLst>
          </p:cNvPr>
          <p:cNvSpPr txBox="1"/>
          <p:nvPr/>
        </p:nvSpPr>
        <p:spPr>
          <a:xfrm>
            <a:off x="1224809" y="4147647"/>
            <a:ext cx="271095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dirty="0"/>
              <a:t>The three translations were represented by the three translational mobilities of the point [PT]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A3076BF-9C6F-77EE-1ED1-7D7D46D4064B}"/>
              </a:ext>
            </a:extLst>
          </p:cNvPr>
          <p:cNvSpPr txBox="1"/>
          <p:nvPr/>
        </p:nvSpPr>
        <p:spPr>
          <a:xfrm>
            <a:off x="4654273" y="4138863"/>
            <a:ext cx="2891099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dirty="0"/>
              <a:t>The two rotational mobilities of the straight line [SL] around the point [PT] were representing two of the three rotations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3056FA2-9C9A-29CF-6937-6E5DC8BC4E45}"/>
              </a:ext>
            </a:extLst>
          </p:cNvPr>
          <p:cNvSpPr txBox="1"/>
          <p:nvPr/>
        </p:nvSpPr>
        <p:spPr>
          <a:xfrm>
            <a:off x="8112224" y="4138863"/>
            <a:ext cx="2891099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dirty="0"/>
              <a:t>The rotational mobility of the plane [PL] around the straight line [SL] was representing the last of the three rotations</a:t>
            </a:r>
          </a:p>
        </p:txBody>
      </p:sp>
    </p:spTree>
    <p:extLst>
      <p:ext uri="{BB962C8B-B14F-4D97-AF65-F5344CB8AC3E}">
        <p14:creationId xmlns:p14="http://schemas.microsoft.com/office/powerpoint/2010/main" val="686150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6DFB6C8-6A46-4E86-002F-92ABEA845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Second variant (today’s IWAA 2026</a:t>
            </a:r>
            <a:r>
              <a:rPr lang="en-GB" sz="2800" dirty="0"/>
              <a:t>), using ISO 20223 annex B</a:t>
            </a:r>
            <a:endParaRPr lang="en-GB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AEB406-DB63-E450-71B0-8D148EAAA3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22564E-F684-F960-0B90-F141EFA3A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7349FA-3327-D1DA-DD15-C524670ABF3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C4AE00-3090-1620-EC3A-5E4209A275F8}"/>
              </a:ext>
            </a:extLst>
          </p:cNvPr>
          <p:cNvSpPr txBox="1"/>
          <p:nvPr/>
        </p:nvSpPr>
        <p:spPr>
          <a:xfrm>
            <a:off x="9480376" y="4987913"/>
            <a:ext cx="2376264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i="1" dirty="0"/>
              <a:t>How to add all this up?</a:t>
            </a:r>
          </a:p>
          <a:p>
            <a:pPr algn="l"/>
            <a:r>
              <a:rPr lang="en-GB" i="1" dirty="0">
                <a:solidFill>
                  <a:srgbClr val="FF0000"/>
                </a:solidFill>
              </a:rPr>
              <a:t>Not the same result for any point!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DD0F181-CE9E-6BE7-AE70-7110D084D9E2}"/>
              </a:ext>
            </a:extLst>
          </p:cNvPr>
          <p:cNvSpPr txBox="1"/>
          <p:nvPr/>
        </p:nvSpPr>
        <p:spPr>
          <a:xfrm rot="16200000">
            <a:off x="-172694" y="1878687"/>
            <a:ext cx="135941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b="1" dirty="0"/>
              <a:t>Translations</a:t>
            </a:r>
          </a:p>
        </p:txBody>
      </p:sp>
      <p:pic>
        <p:nvPicPr>
          <p:cNvPr id="11" name="Image 10" descr="tolip_2_translations_3T.png">
            <a:extLst>
              <a:ext uri="{FF2B5EF4-FFF2-40B4-BE49-F238E27FC236}">
                <a16:creationId xmlns:a16="http://schemas.microsoft.com/office/drawing/2014/main" id="{4E28FFC0-1116-0757-F25E-9FE0DE26FC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0" t="27663" r="30" b="39257"/>
          <a:stretch>
            <a:fillRect/>
          </a:stretch>
        </p:blipFill>
        <p:spPr>
          <a:xfrm>
            <a:off x="809833" y="1100717"/>
            <a:ext cx="11134070" cy="124816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C5BCC62-F17D-DBD7-537D-984651F2FC8A}"/>
              </a:ext>
            </a:extLst>
          </p:cNvPr>
          <p:cNvSpPr txBox="1"/>
          <p:nvPr/>
        </p:nvSpPr>
        <p:spPr>
          <a:xfrm rot="16200000">
            <a:off x="24716" y="4551084"/>
            <a:ext cx="106439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b="1" dirty="0"/>
              <a:t>Rotations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BB347B9-FB52-3009-503E-0C9C7B7A1353}"/>
              </a:ext>
            </a:extLst>
          </p:cNvPr>
          <p:cNvSpPr txBox="1"/>
          <p:nvPr/>
        </p:nvSpPr>
        <p:spPr>
          <a:xfrm>
            <a:off x="1415480" y="2348880"/>
            <a:ext cx="207749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1600" b="1" dirty="0">
                <a:solidFill>
                  <a:srgbClr val="008F00"/>
                </a:solidFill>
              </a:rPr>
              <a:t>sliding</a:t>
            </a:r>
            <a:r>
              <a:rPr lang="en-GB" sz="1600" dirty="0">
                <a:solidFill>
                  <a:srgbClr val="008F00"/>
                </a:solidFill>
              </a:rPr>
              <a:t> [PT] along [SL]</a:t>
            </a:r>
          </a:p>
          <a:p>
            <a:pPr algn="ctr"/>
            <a:r>
              <a:rPr lang="en-GB" sz="1600" b="1" dirty="0" err="1">
                <a:solidFill>
                  <a:srgbClr val="008F00"/>
                </a:solidFill>
              </a:rPr>
              <a:t>sToL</a:t>
            </a:r>
            <a:endParaRPr lang="en-GB" sz="1600" b="1" dirty="0">
              <a:solidFill>
                <a:srgbClr val="008F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D1FD126-7104-AC01-8453-D054890C7AE2}"/>
              </a:ext>
            </a:extLst>
          </p:cNvPr>
          <p:cNvSpPr txBox="1"/>
          <p:nvPr/>
        </p:nvSpPr>
        <p:spPr>
          <a:xfrm>
            <a:off x="4293321" y="2348880"/>
            <a:ext cx="199734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1600" b="1" dirty="0">
                <a:solidFill>
                  <a:srgbClr val="C00000"/>
                </a:solidFill>
              </a:rPr>
              <a:t>sweeping</a:t>
            </a:r>
            <a:r>
              <a:rPr lang="en-GB" sz="1600" dirty="0">
                <a:solidFill>
                  <a:srgbClr val="C00000"/>
                </a:solidFill>
              </a:rPr>
              <a:t> [SL] in [PL]</a:t>
            </a:r>
          </a:p>
          <a:p>
            <a:pPr algn="ctr"/>
            <a:r>
              <a:rPr lang="en-GB" sz="1600" b="1" dirty="0" err="1">
                <a:solidFill>
                  <a:srgbClr val="C00000"/>
                </a:solidFill>
              </a:rPr>
              <a:t>sLiP</a:t>
            </a:r>
            <a:endParaRPr lang="en-GB" sz="1600" b="1" dirty="0">
              <a:solidFill>
                <a:srgbClr val="C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6A1BA42-9921-15B5-F6EE-E2AF9F05E382}"/>
              </a:ext>
            </a:extLst>
          </p:cNvPr>
          <p:cNvSpPr txBox="1"/>
          <p:nvPr/>
        </p:nvSpPr>
        <p:spPr>
          <a:xfrm>
            <a:off x="7315454" y="2348880"/>
            <a:ext cx="11653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1600" b="1" dirty="0">
                <a:solidFill>
                  <a:srgbClr val="0070C0"/>
                </a:solidFill>
              </a:rPr>
              <a:t>shifting</a:t>
            </a:r>
            <a:r>
              <a:rPr lang="en-GB" sz="1600" dirty="0">
                <a:solidFill>
                  <a:srgbClr val="0070C0"/>
                </a:solidFill>
              </a:rPr>
              <a:t> [PL]</a:t>
            </a:r>
          </a:p>
          <a:p>
            <a:pPr algn="ctr"/>
            <a:r>
              <a:rPr lang="en-GB" sz="1600" b="1" dirty="0" err="1">
                <a:solidFill>
                  <a:srgbClr val="0070C0"/>
                </a:solidFill>
              </a:rPr>
              <a:t>sP</a:t>
            </a:r>
            <a:endParaRPr lang="en-GB" sz="1600" b="1" dirty="0">
              <a:solidFill>
                <a:srgbClr val="0070C0"/>
              </a:solidFill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2E62BE8-557E-FD71-DF52-9D4197585001}"/>
              </a:ext>
            </a:extLst>
          </p:cNvPr>
          <p:cNvSpPr txBox="1"/>
          <p:nvPr/>
        </p:nvSpPr>
        <p:spPr>
          <a:xfrm>
            <a:off x="9280843" y="2348880"/>
            <a:ext cx="2354811" cy="5847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GB" sz="1600" b="1" dirty="0">
                <a:solidFill>
                  <a:srgbClr val="FF9300"/>
                </a:solidFill>
              </a:rPr>
              <a:t>swimming</a:t>
            </a:r>
            <a:r>
              <a:rPr lang="en-GB" sz="1600" dirty="0">
                <a:solidFill>
                  <a:srgbClr val="FF9300"/>
                </a:solidFill>
              </a:rPr>
              <a:t> [PT]</a:t>
            </a:r>
          </a:p>
          <a:p>
            <a:pPr algn="ctr"/>
            <a:r>
              <a:rPr lang="en-GB" sz="1100" dirty="0">
                <a:solidFill>
                  <a:srgbClr val="FF9300"/>
                </a:solidFill>
              </a:rPr>
              <a:t>(composition of the three translations)</a:t>
            </a:r>
          </a:p>
          <a:p>
            <a:pPr algn="ctr"/>
            <a:r>
              <a:rPr lang="en-GB" sz="1100" dirty="0">
                <a:solidFill>
                  <a:srgbClr val="FF9300"/>
                </a:solidFill>
              </a:rPr>
              <a:t>Would be the same for any point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F089C8C-11E5-99F1-4304-DDFF45E592B6}"/>
              </a:ext>
            </a:extLst>
          </p:cNvPr>
          <p:cNvSpPr txBox="1"/>
          <p:nvPr/>
        </p:nvSpPr>
        <p:spPr>
          <a:xfrm>
            <a:off x="983432" y="4787858"/>
            <a:ext cx="277076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600" b="1" dirty="0">
                <a:solidFill>
                  <a:srgbClr val="C00000"/>
                </a:solidFill>
              </a:rPr>
              <a:t>rotating</a:t>
            </a:r>
            <a:r>
              <a:rPr lang="en-GB" sz="1600" dirty="0">
                <a:solidFill>
                  <a:srgbClr val="C00000"/>
                </a:solidFill>
              </a:rPr>
              <a:t> [SL] in [PL]</a:t>
            </a:r>
            <a:br>
              <a:rPr lang="en-GB" sz="1600" dirty="0">
                <a:solidFill>
                  <a:srgbClr val="C00000"/>
                </a:solidFill>
              </a:rPr>
            </a:br>
            <a:r>
              <a:rPr lang="en-GB" sz="1600" dirty="0">
                <a:solidFill>
                  <a:srgbClr val="C00000"/>
                </a:solidFill>
              </a:rPr>
              <a:t>around [PT]</a:t>
            </a:r>
          </a:p>
          <a:p>
            <a:pPr algn="ctr"/>
            <a:r>
              <a:rPr lang="en-GB" sz="1600" b="1" dirty="0" err="1">
                <a:solidFill>
                  <a:srgbClr val="C00000"/>
                </a:solidFill>
              </a:rPr>
              <a:t>rLiP%T</a:t>
            </a:r>
            <a:endParaRPr lang="en-GB" sz="1600" b="1" dirty="0">
              <a:solidFill>
                <a:srgbClr val="C00000"/>
              </a:solidFill>
            </a:endParaRPr>
          </a:p>
          <a:p>
            <a:pPr algn="ctr"/>
            <a:r>
              <a:rPr lang="en-GB" sz="1600" dirty="0">
                <a:solidFill>
                  <a:srgbClr val="C00000"/>
                </a:solidFill>
              </a:rPr>
              <a:t>angle</a:t>
            </a:r>
            <a:r>
              <a:rPr lang="en-GB" sz="1600" b="1" dirty="0">
                <a:solidFill>
                  <a:srgbClr val="C00000"/>
                </a:solidFill>
              </a:rPr>
              <a:t> “L”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5A640FF-2B69-1304-2CA7-3FCE122B4667}"/>
              </a:ext>
            </a:extLst>
          </p:cNvPr>
          <p:cNvSpPr txBox="1"/>
          <p:nvPr/>
        </p:nvSpPr>
        <p:spPr>
          <a:xfrm>
            <a:off x="3946091" y="4787858"/>
            <a:ext cx="2703793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rocking </a:t>
            </a:r>
            <a:r>
              <a:rPr lang="en-GB" sz="1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plane [SL]/[PL]</a:t>
            </a:r>
            <a:br>
              <a:rPr lang="en-GB" sz="1600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GB" sz="1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around a line passing by [PT] perpendicular to [SL]</a:t>
            </a:r>
          </a:p>
          <a:p>
            <a:pPr algn="ctr"/>
            <a:r>
              <a:rPr lang="en-GB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R(L,P)%T</a:t>
            </a:r>
          </a:p>
          <a:p>
            <a:pPr algn="ctr"/>
            <a:r>
              <a:rPr lang="en-GB" sz="1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angle</a:t>
            </a:r>
            <a:r>
              <a:rPr lang="en-GB" sz="16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“LP”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415B79F-265F-4A4D-947D-8E2F0A87F9BA}"/>
              </a:ext>
            </a:extLst>
          </p:cNvPr>
          <p:cNvSpPr txBox="1"/>
          <p:nvPr/>
        </p:nvSpPr>
        <p:spPr>
          <a:xfrm>
            <a:off x="7038760" y="4787858"/>
            <a:ext cx="1718771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600" b="1" dirty="0">
                <a:solidFill>
                  <a:srgbClr val="0070C0"/>
                </a:solidFill>
              </a:rPr>
              <a:t>revolving</a:t>
            </a:r>
            <a:r>
              <a:rPr lang="en-GB" sz="1600" dirty="0">
                <a:solidFill>
                  <a:srgbClr val="0070C0"/>
                </a:solidFill>
              </a:rPr>
              <a:t> [PL] around [SL]</a:t>
            </a:r>
          </a:p>
          <a:p>
            <a:pPr algn="ctr"/>
            <a:r>
              <a:rPr lang="en-GB" sz="1600" b="1" dirty="0" err="1">
                <a:solidFill>
                  <a:srgbClr val="0070C0"/>
                </a:solidFill>
              </a:rPr>
              <a:t>rP%L</a:t>
            </a:r>
            <a:endParaRPr lang="en-GB" sz="1600" b="1" dirty="0">
              <a:solidFill>
                <a:srgbClr val="0070C0"/>
              </a:solidFill>
            </a:endParaRPr>
          </a:p>
          <a:p>
            <a:pPr algn="ctr"/>
            <a:r>
              <a:rPr lang="en-GB" sz="1600" b="1" dirty="0">
                <a:solidFill>
                  <a:srgbClr val="0070C0"/>
                </a:solidFill>
              </a:rPr>
              <a:t>Angle “P”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4A293031-2DBA-30EA-62C5-CFDF0523AE60}"/>
              </a:ext>
            </a:extLst>
          </p:cNvPr>
          <p:cNvGrpSpPr/>
          <p:nvPr/>
        </p:nvGrpSpPr>
        <p:grpSpPr>
          <a:xfrm>
            <a:off x="716383" y="3298539"/>
            <a:ext cx="8908009" cy="1379282"/>
            <a:chOff x="853379" y="3516423"/>
            <a:chExt cx="8280920" cy="1282186"/>
          </a:xfrm>
        </p:grpSpPr>
        <p:pic>
          <p:nvPicPr>
            <p:cNvPr id="8" name="Image 7" descr="tolip_3_rotations_3R.png">
              <a:extLst>
                <a:ext uri="{FF2B5EF4-FFF2-40B4-BE49-F238E27FC236}">
                  <a16:creationId xmlns:a16="http://schemas.microsoft.com/office/drawing/2014/main" id="{8911464D-BC95-84A2-8D5A-8D64952A1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7862" b="37617"/>
            <a:stretch>
              <a:fillRect/>
            </a:stretch>
          </p:blipFill>
          <p:spPr>
            <a:xfrm>
              <a:off x="853379" y="3516423"/>
              <a:ext cx="8280920" cy="1282186"/>
            </a:xfrm>
            <a:prstGeom prst="rect">
              <a:avLst/>
            </a:prstGeom>
          </p:spPr>
        </p:pic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97957D67-0473-F365-FE04-1A880B55C6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51784" y="3645024"/>
              <a:ext cx="1728192" cy="936104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CCA260F2-8789-40F7-AC2D-6C6EDA8F39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51784" y="4049967"/>
              <a:ext cx="1728192" cy="171121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ZoneTexte 37">
            <a:extLst>
              <a:ext uri="{FF2B5EF4-FFF2-40B4-BE49-F238E27FC236}">
                <a16:creationId xmlns:a16="http://schemas.microsoft.com/office/drawing/2014/main" id="{1CE0D2F5-7AA3-4A8E-664F-4AA7544661C8}"/>
              </a:ext>
            </a:extLst>
          </p:cNvPr>
          <p:cNvSpPr txBox="1"/>
          <p:nvPr/>
        </p:nvSpPr>
        <p:spPr>
          <a:xfrm>
            <a:off x="1115599" y="5926631"/>
            <a:ext cx="2011192" cy="1846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chemeClr val="accent6"/>
                </a:solidFill>
              </a:rPr>
              <a:t>L, P, LP: provisional notations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98E4861C-52A7-9FA8-6FAA-4E743F9F7BAF}"/>
              </a:ext>
            </a:extLst>
          </p:cNvPr>
          <p:cNvSpPr txBox="1"/>
          <p:nvPr/>
        </p:nvSpPr>
        <p:spPr>
          <a:xfrm>
            <a:off x="8959724" y="876751"/>
            <a:ext cx="2190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800" i="1" dirty="0"/>
              <a:t>Adding them all up: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1781C32-F65D-162B-67B2-9C5E68E51DE9}"/>
              </a:ext>
            </a:extLst>
          </p:cNvPr>
          <p:cNvSpPr txBox="1"/>
          <p:nvPr/>
        </p:nvSpPr>
        <p:spPr>
          <a:xfrm>
            <a:off x="9840416" y="3418077"/>
            <a:ext cx="2095265" cy="8617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400" u="sng" dirty="0"/>
              <a:t>Nota</a:t>
            </a:r>
            <a:r>
              <a:rPr lang="en-GB" sz="1400" dirty="0"/>
              <a:t>: denominations are not yet standardized!</a:t>
            </a:r>
            <a:br>
              <a:rPr lang="en-GB" sz="1400" dirty="0"/>
            </a:br>
            <a:r>
              <a:rPr lang="en-GB" sz="1400" dirty="0"/>
              <a:t>Follow the development of ISO/NWI 25341</a:t>
            </a:r>
          </a:p>
        </p:txBody>
      </p:sp>
    </p:spTree>
    <p:extLst>
      <p:ext uri="{BB962C8B-B14F-4D97-AF65-F5344CB8AC3E}">
        <p14:creationId xmlns:p14="http://schemas.microsoft.com/office/powerpoint/2010/main" val="1933207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853AB6-D5EB-201F-D878-8373A5631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Based on indication of degrees of freedom of any </a:t>
            </a:r>
            <a:r>
              <a:rPr lang="en-GB" dirty="0" err="1"/>
              <a:t>MiSSiF</a:t>
            </a:r>
            <a:r>
              <a:rPr lang="en-GB" dirty="0"/>
              <a:t>*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6F50DD6-31CC-2CE5-AF2E-118DFAB021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008267-2803-3832-349A-02D2A2A9B7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24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2CBD85-A110-42E9-39A5-241B6CEF7FF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DF2E0D7-CA36-A4EE-287D-1B27824E2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0" y="956085"/>
            <a:ext cx="5933932" cy="52460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1D1B95-267F-AF41-9F72-F2513E52C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016" y="980727"/>
            <a:ext cx="5728126" cy="519017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A62D8B7-678F-7810-A2BC-0AD27EFA94EC}"/>
              </a:ext>
            </a:extLst>
          </p:cNvPr>
          <p:cNvSpPr txBox="1"/>
          <p:nvPr/>
        </p:nvSpPr>
        <p:spPr>
          <a:xfrm>
            <a:off x="5400042" y="895345"/>
            <a:ext cx="167994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dirty="0">
                <a:highlight>
                  <a:srgbClr val="C0C0C0"/>
                </a:highlight>
              </a:rPr>
              <a:t>ISO 20223:2026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4342A2F-CE90-F0F1-B3C0-1FCBC64917DC}"/>
              </a:ext>
            </a:extLst>
          </p:cNvPr>
          <p:cNvSpPr txBox="1"/>
          <p:nvPr/>
        </p:nvSpPr>
        <p:spPr>
          <a:xfrm>
            <a:off x="7436035" y="612880"/>
            <a:ext cx="464550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chemeClr val="accent6"/>
                </a:solidFill>
              </a:rPr>
              <a:t>* </a:t>
            </a:r>
            <a:r>
              <a:rPr lang="en-GB" sz="1200" dirty="0" err="1">
                <a:solidFill>
                  <a:schemeClr val="accent6"/>
                </a:solidFill>
              </a:rPr>
              <a:t>MiSSiF</a:t>
            </a:r>
            <a:r>
              <a:rPr lang="en-GB" sz="1200" dirty="0">
                <a:solidFill>
                  <a:schemeClr val="accent6"/>
                </a:solidFill>
              </a:rPr>
              <a:t>: Minimum Set of Situation Features; can be complete or not</a:t>
            </a:r>
          </a:p>
        </p:txBody>
      </p:sp>
    </p:spTree>
    <p:extLst>
      <p:ext uri="{BB962C8B-B14F-4D97-AF65-F5344CB8AC3E}">
        <p14:creationId xmlns:p14="http://schemas.microsoft.com/office/powerpoint/2010/main" val="614180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09E16EC2-EAE2-05EC-D99A-4A052035CF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6800" y="1726666"/>
            <a:ext cx="2234922" cy="1708923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070F0A47-0C50-CF47-DBE5-1A95B5E5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499683"/>
          </a:xfrm>
        </p:spPr>
        <p:txBody>
          <a:bodyPr/>
          <a:lstStyle/>
          <a:p>
            <a:r>
              <a:rPr lang="en-GB" dirty="0"/>
              <a:t>Visualization of the combination of mobilities at any point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9912F1-E79B-5D59-65EA-9C55267E3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1C24C2-8390-70A5-395C-215C03BC5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FE298-D190-E469-1190-45C79DD32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D57262D-2799-0D8F-8C47-075227804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6140" y="1798674"/>
            <a:ext cx="1854254" cy="172819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39F5286-DF83-DF8E-74F2-251D34EAF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490" y="1780000"/>
            <a:ext cx="2352180" cy="143642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597DB81-5F3F-C934-C28F-2916CC34E7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347" y="3271925"/>
            <a:ext cx="2196244" cy="149898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D475016-E674-2BAE-E835-9666C16262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2670" y="4230346"/>
            <a:ext cx="2087116" cy="140995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55BF805-066C-3752-9C56-F9F776FD0165}"/>
              </a:ext>
            </a:extLst>
          </p:cNvPr>
          <p:cNvSpPr txBox="1"/>
          <p:nvPr/>
        </p:nvSpPr>
        <p:spPr>
          <a:xfrm>
            <a:off x="3101908" y="5683314"/>
            <a:ext cx="133790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dirty="0"/>
              <a:t>Both angles “L” and “P”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4D71C54-1F09-184D-50BA-B55C43308632}"/>
              </a:ext>
            </a:extLst>
          </p:cNvPr>
          <p:cNvSpPr txBox="1"/>
          <p:nvPr/>
        </p:nvSpPr>
        <p:spPr>
          <a:xfrm>
            <a:off x="769370" y="4864707"/>
            <a:ext cx="13555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dirty="0"/>
              <a:t>Both angles “L” and “LP”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74AF8D5-A801-6B75-14F0-F048C99443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5353" y="3271925"/>
            <a:ext cx="1854254" cy="1655093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656AF3F1-70EA-5A2D-973A-6103DC7B8E40}"/>
              </a:ext>
            </a:extLst>
          </p:cNvPr>
          <p:cNvSpPr txBox="1"/>
          <p:nvPr/>
        </p:nvSpPr>
        <p:spPr>
          <a:xfrm>
            <a:off x="5594124" y="5023151"/>
            <a:ext cx="133671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dirty="0"/>
              <a:t>Both angles “LP” and “P”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65CDB9B-21FF-2758-7C42-FA636722AE32}"/>
              </a:ext>
            </a:extLst>
          </p:cNvPr>
          <p:cNvSpPr txBox="1"/>
          <p:nvPr/>
        </p:nvSpPr>
        <p:spPr>
          <a:xfrm>
            <a:off x="1163427" y="1512403"/>
            <a:ext cx="93615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dirty="0"/>
              <a:t>Angle “L”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F1A9D73-4A6B-0E3E-3124-6450824A8B11}"/>
              </a:ext>
            </a:extLst>
          </p:cNvPr>
          <p:cNvSpPr txBox="1"/>
          <p:nvPr/>
        </p:nvSpPr>
        <p:spPr>
          <a:xfrm>
            <a:off x="3629199" y="1512403"/>
            <a:ext cx="109485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dirty="0"/>
              <a:t>Angle “LP”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E470D45-B18A-9D4E-2E9E-FD704D7017FC}"/>
              </a:ext>
            </a:extLst>
          </p:cNvPr>
          <p:cNvSpPr txBox="1"/>
          <p:nvPr/>
        </p:nvSpPr>
        <p:spPr>
          <a:xfrm>
            <a:off x="6149240" y="1512403"/>
            <a:ext cx="96661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dirty="0"/>
              <a:t>Angle “P”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385D04C-6354-52AD-78B6-EF741015D3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4332" y="1268760"/>
            <a:ext cx="3425529" cy="2859356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9C75FCA5-79DF-B1C6-0066-6AF7F73D74C9}"/>
              </a:ext>
            </a:extLst>
          </p:cNvPr>
          <p:cNvSpPr txBox="1"/>
          <p:nvPr/>
        </p:nvSpPr>
        <p:spPr>
          <a:xfrm>
            <a:off x="8626509" y="4076505"/>
            <a:ext cx="283749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dirty="0"/>
              <a:t>All angles “L”, “LP” and “P”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A31BE22-386C-E0D1-E63B-632F7B63482A}"/>
              </a:ext>
            </a:extLst>
          </p:cNvPr>
          <p:cNvSpPr txBox="1"/>
          <p:nvPr/>
        </p:nvSpPr>
        <p:spPr>
          <a:xfrm>
            <a:off x="7210183" y="4452208"/>
            <a:ext cx="450967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2000" dirty="0">
                <a:solidFill>
                  <a:srgbClr val="945200"/>
                </a:solidFill>
              </a:rPr>
              <a:t>When these mobilities are uncertainties on the value of each angle, their total contribution on the final position of any point M is here visualized</a:t>
            </a:r>
          </a:p>
          <a:p>
            <a:pPr algn="r"/>
            <a:r>
              <a:rPr lang="en-GB" dirty="0">
                <a:solidFill>
                  <a:srgbClr val="945200"/>
                </a:solidFill>
              </a:rPr>
              <a:t>(Nota: adding up translations is trivial – they are not represented here)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2804427-C573-F628-864D-DE60A9BAE2FC}"/>
              </a:ext>
            </a:extLst>
          </p:cNvPr>
          <p:cNvSpPr txBox="1"/>
          <p:nvPr/>
        </p:nvSpPr>
        <p:spPr>
          <a:xfrm>
            <a:off x="431912" y="873447"/>
            <a:ext cx="915635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400" i="1" dirty="0"/>
              <a:t>Influence of the variation of the angles on the position of the point M</a:t>
            </a:r>
          </a:p>
        </p:txBody>
      </p:sp>
    </p:spTree>
    <p:extLst>
      <p:ext uri="{BB962C8B-B14F-4D97-AF65-F5344CB8AC3E}">
        <p14:creationId xmlns:p14="http://schemas.microsoft.com/office/powerpoint/2010/main" val="3632603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C426348C-CA43-68C8-5A15-D79FE933D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CoToLiPian</a:t>
            </a:r>
            <a:r>
              <a:rPr lang="en-GB" dirty="0"/>
              <a:t> angles (angular parameters of a </a:t>
            </a:r>
            <a:r>
              <a:rPr lang="en-GB" dirty="0" err="1"/>
              <a:t>CoToLiP</a:t>
            </a:r>
            <a:r>
              <a:rPr lang="en-GB" dirty="0"/>
              <a:t>)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EFA947-726C-7C69-727F-AA2E79DC29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CB6BC9-8F1F-3506-33B4-F408F014A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300BB-C51D-81A6-0995-2E1FFB0BE5A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7D77F08-5856-F436-A77B-C59FDA8C9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84" y="1700808"/>
            <a:ext cx="6626063" cy="381642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078D01F-964E-2CEE-D5F5-F1F605AF4A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132" b="31477"/>
          <a:stretch>
            <a:fillRect/>
          </a:stretch>
        </p:blipFill>
        <p:spPr>
          <a:xfrm>
            <a:off x="6811863" y="1385472"/>
            <a:ext cx="5106476" cy="240356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686B488D-02E0-5C6D-1271-A27B383110E9}"/>
              </a:ext>
            </a:extLst>
          </p:cNvPr>
          <p:cNvSpPr txBox="1"/>
          <p:nvPr/>
        </p:nvSpPr>
        <p:spPr>
          <a:xfrm>
            <a:off x="407368" y="1018319"/>
            <a:ext cx="642163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400" dirty="0"/>
              <a:t>Definition of the linear and angular parameters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D1A4A1D-7723-1F93-8B47-48CC157853C9}"/>
              </a:ext>
            </a:extLst>
          </p:cNvPr>
          <p:cNvSpPr txBox="1"/>
          <p:nvPr/>
        </p:nvSpPr>
        <p:spPr>
          <a:xfrm>
            <a:off x="7763914" y="4005064"/>
            <a:ext cx="366067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400" dirty="0"/>
              <a:t>Equivalent to </a:t>
            </a:r>
            <a:r>
              <a:rPr lang="en-GB" sz="2400" b="1" dirty="0"/>
              <a:t>Euler angles</a:t>
            </a:r>
            <a:r>
              <a:rPr lang="en-GB" sz="2400" dirty="0"/>
              <a:t> of type x – z’ – x’’ </a:t>
            </a:r>
            <a:br>
              <a:rPr lang="en-GB" sz="2400" dirty="0"/>
            </a:br>
            <a:r>
              <a:rPr lang="en-GB" sz="2400" dirty="0"/>
              <a:t>(or x1 – z2 – x3) </a:t>
            </a:r>
          </a:p>
        </p:txBody>
      </p:sp>
    </p:spTree>
    <p:extLst>
      <p:ext uri="{BB962C8B-B14F-4D97-AF65-F5344CB8AC3E}">
        <p14:creationId xmlns:p14="http://schemas.microsoft.com/office/powerpoint/2010/main" val="3896000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265814-E4D6-3A7B-5C4D-A8DB860D2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CoToLiPian</a:t>
            </a:r>
            <a:r>
              <a:rPr lang="en-GB" dirty="0"/>
              <a:t> transformation steps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223821F-C472-5F68-BEF0-A86F73A8B9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0A2652-D290-21DF-AE96-49E3FECE92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27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B255239-A5BF-6303-C7B9-6562276174D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8C82CA7E-18E2-CADB-DA35-90E6E90CAF7F}"/>
              </a:ext>
            </a:extLst>
          </p:cNvPr>
          <p:cNvGrpSpPr/>
          <p:nvPr/>
        </p:nvGrpSpPr>
        <p:grpSpPr>
          <a:xfrm>
            <a:off x="313402" y="992153"/>
            <a:ext cx="3670037" cy="2218851"/>
            <a:chOff x="295062" y="980728"/>
            <a:chExt cx="3670037" cy="2218851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CD42E142-544F-2805-BFF5-6DA9D573E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1521"/>
            <a:stretch>
              <a:fillRect/>
            </a:stretch>
          </p:blipFill>
          <p:spPr>
            <a:xfrm>
              <a:off x="295062" y="980728"/>
              <a:ext cx="3670037" cy="2218851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45FC5F7-96D0-1705-9DC8-80850E5F940C}"/>
                </a:ext>
              </a:extLst>
            </p:cNvPr>
            <p:cNvSpPr txBox="1"/>
            <p:nvPr/>
          </p:nvSpPr>
          <p:spPr>
            <a:xfrm>
              <a:off x="479376" y="2784253"/>
              <a:ext cx="195245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400" dirty="0">
                  <a:solidFill>
                    <a:srgbClr val="C00000"/>
                  </a:solidFill>
                </a:rPr>
                <a:t>d1 = d (T1; O1) along L1</a:t>
              </a:r>
            </a:p>
          </p:txBody>
        </p: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676013E-69A4-8051-8310-77D9D3C68D56}"/>
              </a:ext>
            </a:extLst>
          </p:cNvPr>
          <p:cNvGrpSpPr/>
          <p:nvPr/>
        </p:nvGrpSpPr>
        <p:grpSpPr>
          <a:xfrm>
            <a:off x="8467223" y="3185632"/>
            <a:ext cx="3600400" cy="2546175"/>
            <a:chOff x="8544272" y="3396655"/>
            <a:chExt cx="3456384" cy="2546175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A4BB87B-C88F-70F8-BDB0-BAD98B923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14985"/>
            <a:stretch>
              <a:fillRect/>
            </a:stretch>
          </p:blipFill>
          <p:spPr>
            <a:xfrm>
              <a:off x="8544272" y="3396655"/>
              <a:ext cx="3456384" cy="2546175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6699E317-8241-2D2B-6DA4-AB245B270BFF}"/>
                </a:ext>
              </a:extLst>
            </p:cNvPr>
            <p:cNvSpPr txBox="1"/>
            <p:nvPr/>
          </p:nvSpPr>
          <p:spPr>
            <a:xfrm>
              <a:off x="8774780" y="5422231"/>
              <a:ext cx="194918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400" dirty="0">
                  <a:solidFill>
                    <a:srgbClr val="92D050"/>
                  </a:solidFill>
                </a:rPr>
                <a:t>d2 = d (O2; T2) along L2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C4D01064-8759-89B9-A902-CC31D7776236}"/>
              </a:ext>
            </a:extLst>
          </p:cNvPr>
          <p:cNvGrpSpPr/>
          <p:nvPr/>
        </p:nvGrpSpPr>
        <p:grpSpPr>
          <a:xfrm>
            <a:off x="4470825" y="992153"/>
            <a:ext cx="3504390" cy="2206462"/>
            <a:chOff x="8544272" y="1251981"/>
            <a:chExt cx="3408379" cy="2088119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E1869F6-0716-EFA8-63F9-405CF483D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2238"/>
            <a:stretch>
              <a:fillRect/>
            </a:stretch>
          </p:blipFill>
          <p:spPr>
            <a:xfrm>
              <a:off x="8544272" y="1251981"/>
              <a:ext cx="3408379" cy="2088119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F33E380-D92A-B893-8AE4-545CC893584C}"/>
                </a:ext>
              </a:extLst>
            </p:cNvPr>
            <p:cNvSpPr txBox="1"/>
            <p:nvPr/>
          </p:nvSpPr>
          <p:spPr>
            <a:xfrm>
              <a:off x="8619994" y="2689887"/>
              <a:ext cx="1431843" cy="4077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1400" dirty="0">
                  <a:solidFill>
                    <a:srgbClr val="00B0F0"/>
                  </a:solidFill>
                </a:rPr>
                <a:t>d1,2 = d (</a:t>
              </a:r>
              <a:r>
                <a:rPr lang="en-GB" sz="1400" dirty="0">
                  <a:solidFill>
                    <a:srgbClr val="C00000"/>
                  </a:solidFill>
                </a:rPr>
                <a:t>O1</a:t>
              </a:r>
              <a:r>
                <a:rPr lang="en-GB" sz="1400" dirty="0">
                  <a:solidFill>
                    <a:srgbClr val="00B0F0"/>
                  </a:solidFill>
                </a:rPr>
                <a:t>; </a:t>
              </a:r>
              <a:r>
                <a:rPr lang="en-GB" sz="1400" dirty="0">
                  <a:solidFill>
                    <a:srgbClr val="008F00"/>
                  </a:solidFill>
                </a:rPr>
                <a:t>O2</a:t>
              </a:r>
              <a:r>
                <a:rPr lang="en-GB" sz="1400" dirty="0">
                  <a:solidFill>
                    <a:srgbClr val="00B0F0"/>
                  </a:solidFill>
                </a:rPr>
                <a:t>) along </a:t>
              </a:r>
              <a:r>
                <a:rPr lang="en-GB" sz="1400" dirty="0">
                  <a:solidFill>
                    <a:srgbClr val="FF9300"/>
                  </a:solidFill>
                </a:rPr>
                <a:t>K1,2</a:t>
              </a:r>
            </a:p>
          </p:txBody>
        </p: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E08CFC91-C5AF-6FD7-2599-502E0A5A4CEC}"/>
              </a:ext>
            </a:extLst>
          </p:cNvPr>
          <p:cNvGrpSpPr/>
          <p:nvPr/>
        </p:nvGrpSpPr>
        <p:grpSpPr>
          <a:xfrm>
            <a:off x="4487399" y="3359559"/>
            <a:ext cx="3458531" cy="2425662"/>
            <a:chOff x="295062" y="3570415"/>
            <a:chExt cx="3640698" cy="2553426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7681DA6-6532-11E2-E6CE-94967CE91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6067"/>
            <a:stretch>
              <a:fillRect/>
            </a:stretch>
          </p:blipFill>
          <p:spPr>
            <a:xfrm>
              <a:off x="295062" y="3570415"/>
              <a:ext cx="3640698" cy="2553426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B3007ED9-80B5-8E88-FD3F-E496FDBC1C45}"/>
                </a:ext>
              </a:extLst>
            </p:cNvPr>
            <p:cNvSpPr txBox="1"/>
            <p:nvPr/>
          </p:nvSpPr>
          <p:spPr>
            <a:xfrm>
              <a:off x="324604" y="5165549"/>
              <a:ext cx="2693531" cy="2267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400" dirty="0">
                  <a:solidFill>
                    <a:srgbClr val="00B0F0"/>
                  </a:solidFill>
                </a:rPr>
                <a:t>Psi1,2 = </a:t>
              </a:r>
              <a:r>
                <a:rPr lang="en-GB" sz="1400" dirty="0" err="1">
                  <a:solidFill>
                    <a:srgbClr val="00B0F0"/>
                  </a:solidFill>
                </a:rPr>
                <a:t>â</a:t>
              </a:r>
              <a:r>
                <a:rPr lang="en-GB" sz="1400" dirty="0">
                  <a:solidFill>
                    <a:srgbClr val="00B0F0"/>
                  </a:solidFill>
                </a:rPr>
                <a:t> (</a:t>
              </a:r>
              <a:r>
                <a:rPr lang="en-GB" sz="1400" dirty="0">
                  <a:solidFill>
                    <a:srgbClr val="C00000"/>
                  </a:solidFill>
                </a:rPr>
                <a:t>L1</a:t>
              </a:r>
              <a:r>
                <a:rPr lang="en-GB" sz="1400" dirty="0">
                  <a:solidFill>
                    <a:srgbClr val="00B0F0"/>
                  </a:solidFill>
                </a:rPr>
                <a:t>; </a:t>
              </a:r>
              <a:r>
                <a:rPr lang="en-GB" sz="1400" dirty="0">
                  <a:solidFill>
                    <a:srgbClr val="008F00"/>
                  </a:solidFill>
                </a:rPr>
                <a:t>L2</a:t>
              </a:r>
              <a:r>
                <a:rPr lang="en-GB" sz="1400" dirty="0">
                  <a:solidFill>
                    <a:srgbClr val="00B0F0"/>
                  </a:solidFill>
                </a:rPr>
                <a:t>) around </a:t>
              </a:r>
              <a:r>
                <a:rPr lang="en-GB" sz="1400" dirty="0">
                  <a:solidFill>
                    <a:srgbClr val="FF9300"/>
                  </a:solidFill>
                </a:rPr>
                <a:t>K1,2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A00EF13-DE2B-FB2E-FB08-4E1717416576}"/>
                </a:ext>
              </a:extLst>
            </p:cNvPr>
            <p:cNvSpPr txBox="1"/>
            <p:nvPr/>
          </p:nvSpPr>
          <p:spPr>
            <a:xfrm>
              <a:off x="736521" y="5411872"/>
              <a:ext cx="1172769" cy="22679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400" dirty="0"/>
                <a:t>Angle type “L”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BCC8BCFE-9935-E53C-C8C3-4B3E8B5DBDFE}"/>
              </a:ext>
            </a:extLst>
          </p:cNvPr>
          <p:cNvGrpSpPr/>
          <p:nvPr/>
        </p:nvGrpSpPr>
        <p:grpSpPr>
          <a:xfrm>
            <a:off x="313402" y="3361257"/>
            <a:ext cx="3670037" cy="2185690"/>
            <a:chOff x="4336809" y="1004319"/>
            <a:chExt cx="3670037" cy="2185690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2DCA1C1B-8E71-3915-DC1E-EBCCEBE7B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3603" b="8219"/>
            <a:stretch>
              <a:fillRect/>
            </a:stretch>
          </p:blipFill>
          <p:spPr>
            <a:xfrm>
              <a:off x="4336809" y="1004319"/>
              <a:ext cx="3670037" cy="2185690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BCD080AF-A078-0B97-AAB8-733E1E958B16}"/>
                </a:ext>
              </a:extLst>
            </p:cNvPr>
            <p:cNvSpPr txBox="1"/>
            <p:nvPr/>
          </p:nvSpPr>
          <p:spPr>
            <a:xfrm>
              <a:off x="4522215" y="2666420"/>
              <a:ext cx="237244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400" dirty="0">
                  <a:solidFill>
                    <a:srgbClr val="C00000"/>
                  </a:solidFill>
                </a:rPr>
                <a:t>Phi1 = </a:t>
              </a:r>
              <a:r>
                <a:rPr lang="en-GB" sz="1400" dirty="0" err="1">
                  <a:solidFill>
                    <a:srgbClr val="C00000"/>
                  </a:solidFill>
                </a:rPr>
                <a:t>â</a:t>
              </a:r>
              <a:r>
                <a:rPr lang="en-GB" sz="1400" dirty="0">
                  <a:solidFill>
                    <a:srgbClr val="C00000"/>
                  </a:solidFill>
                </a:rPr>
                <a:t> (P1; K1,2) around L1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DD15C61A-DBF8-2083-9649-6C0D60612B87}"/>
                </a:ext>
              </a:extLst>
            </p:cNvPr>
            <p:cNvSpPr txBox="1"/>
            <p:nvPr/>
          </p:nvSpPr>
          <p:spPr>
            <a:xfrm>
              <a:off x="5140597" y="2944850"/>
              <a:ext cx="113492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400" dirty="0"/>
                <a:t>Angle type “P”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3CFE6DD8-B4B6-5908-1808-C2270C20AB3F}"/>
              </a:ext>
            </a:extLst>
          </p:cNvPr>
          <p:cNvGrpSpPr/>
          <p:nvPr/>
        </p:nvGrpSpPr>
        <p:grpSpPr>
          <a:xfrm>
            <a:off x="8467223" y="193641"/>
            <a:ext cx="3600019" cy="2858464"/>
            <a:chOff x="4336809" y="3270125"/>
            <a:chExt cx="3640698" cy="2890764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39DABB81-0A59-1AC5-14D1-1E2AA7F19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6587"/>
            <a:stretch>
              <a:fillRect/>
            </a:stretch>
          </p:blipFill>
          <p:spPr>
            <a:xfrm>
              <a:off x="4336809" y="3270125"/>
              <a:ext cx="3640698" cy="2890764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998FBC97-609B-E1FD-3DF5-4B997C6DBA4B}"/>
                </a:ext>
              </a:extLst>
            </p:cNvPr>
            <p:cNvSpPr txBox="1"/>
            <p:nvPr/>
          </p:nvSpPr>
          <p:spPr>
            <a:xfrm>
              <a:off x="4522215" y="5445223"/>
              <a:ext cx="2384663" cy="2178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400" dirty="0">
                  <a:solidFill>
                    <a:srgbClr val="92D050"/>
                  </a:solidFill>
                </a:rPr>
                <a:t>Phi2 = </a:t>
              </a:r>
              <a:r>
                <a:rPr lang="en-GB" sz="1400" dirty="0" err="1">
                  <a:solidFill>
                    <a:srgbClr val="92D050"/>
                  </a:solidFill>
                </a:rPr>
                <a:t>â</a:t>
              </a:r>
              <a:r>
                <a:rPr lang="en-GB" sz="1400" dirty="0">
                  <a:solidFill>
                    <a:srgbClr val="92D050"/>
                  </a:solidFill>
                </a:rPr>
                <a:t> (K1,2; P2) around L2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C07D6C9C-0872-BE91-A474-4D0DD95A90E5}"/>
                </a:ext>
              </a:extLst>
            </p:cNvPr>
            <p:cNvSpPr txBox="1"/>
            <p:nvPr/>
          </p:nvSpPr>
          <p:spPr>
            <a:xfrm>
              <a:off x="5119980" y="5817890"/>
              <a:ext cx="113492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400" dirty="0"/>
                <a:t>Angle type “P”</a:t>
              </a:r>
            </a:p>
          </p:txBody>
        </p:sp>
      </p:grpSp>
      <p:sp>
        <p:nvSpPr>
          <p:cNvPr id="47" name="ZoneTexte 46">
            <a:extLst>
              <a:ext uri="{FF2B5EF4-FFF2-40B4-BE49-F238E27FC236}">
                <a16:creationId xmlns:a16="http://schemas.microsoft.com/office/drawing/2014/main" id="{8AA07E6A-14C7-2251-84BF-9FC27CFE769D}"/>
              </a:ext>
            </a:extLst>
          </p:cNvPr>
          <p:cNvSpPr txBox="1"/>
          <p:nvPr/>
        </p:nvSpPr>
        <p:spPr>
          <a:xfrm>
            <a:off x="445359" y="2202682"/>
            <a:ext cx="278031" cy="2737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C00000"/>
                </a:solidFill>
              </a:rPr>
              <a:t>P1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0099A7D9-0B67-B8AB-D9A3-2B668478AFE3}"/>
              </a:ext>
            </a:extLst>
          </p:cNvPr>
          <p:cNvSpPr txBox="1"/>
          <p:nvPr/>
        </p:nvSpPr>
        <p:spPr>
          <a:xfrm>
            <a:off x="2226199" y="1530540"/>
            <a:ext cx="16991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C00000"/>
                </a:solidFill>
              </a:rPr>
              <a:t>L1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AE7BEC95-D37A-FA7D-1935-F27F327F40BB}"/>
              </a:ext>
            </a:extLst>
          </p:cNvPr>
          <p:cNvSpPr txBox="1"/>
          <p:nvPr/>
        </p:nvSpPr>
        <p:spPr>
          <a:xfrm>
            <a:off x="1534052" y="1801583"/>
            <a:ext cx="20518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C00000"/>
                </a:solidFill>
              </a:rPr>
              <a:t>O1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3308D016-B54A-15ED-182F-3C52444EB51A}"/>
              </a:ext>
            </a:extLst>
          </p:cNvPr>
          <p:cNvSpPr txBox="1"/>
          <p:nvPr/>
        </p:nvSpPr>
        <p:spPr>
          <a:xfrm>
            <a:off x="1183425" y="2246279"/>
            <a:ext cx="17953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C00000"/>
                </a:solidFill>
              </a:rPr>
              <a:t>T1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827E0C6B-FB60-AEB9-1E95-9BCBF877B705}"/>
              </a:ext>
            </a:extLst>
          </p:cNvPr>
          <p:cNvSpPr txBox="1"/>
          <p:nvPr/>
        </p:nvSpPr>
        <p:spPr>
          <a:xfrm>
            <a:off x="445359" y="4525152"/>
            <a:ext cx="278031" cy="2737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C00000"/>
                </a:solidFill>
              </a:rPr>
              <a:t>P1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4F1860E2-7203-5CFF-DED2-F19FC5DEDF92}"/>
              </a:ext>
            </a:extLst>
          </p:cNvPr>
          <p:cNvSpPr txBox="1"/>
          <p:nvPr/>
        </p:nvSpPr>
        <p:spPr>
          <a:xfrm>
            <a:off x="2226199" y="3853010"/>
            <a:ext cx="16991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C00000"/>
                </a:solidFill>
              </a:rPr>
              <a:t>L1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A9875D08-827C-E173-194F-E2B7B7A212E1}"/>
              </a:ext>
            </a:extLst>
          </p:cNvPr>
          <p:cNvSpPr txBox="1"/>
          <p:nvPr/>
        </p:nvSpPr>
        <p:spPr>
          <a:xfrm>
            <a:off x="1534052" y="4124053"/>
            <a:ext cx="20518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C00000"/>
                </a:solidFill>
              </a:rPr>
              <a:t>O1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47542FC6-ADFD-D9D4-A686-CC1147968CEB}"/>
              </a:ext>
            </a:extLst>
          </p:cNvPr>
          <p:cNvSpPr txBox="1"/>
          <p:nvPr/>
        </p:nvSpPr>
        <p:spPr>
          <a:xfrm>
            <a:off x="1183425" y="4568749"/>
            <a:ext cx="17953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C00000"/>
                </a:solidFill>
              </a:rPr>
              <a:t>T1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51E10E66-D092-0AD5-EE53-60CD610D4E6B}"/>
              </a:ext>
            </a:extLst>
          </p:cNvPr>
          <p:cNvSpPr txBox="1"/>
          <p:nvPr/>
        </p:nvSpPr>
        <p:spPr>
          <a:xfrm>
            <a:off x="2411380" y="4454102"/>
            <a:ext cx="30617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C00000"/>
                </a:solidFill>
              </a:rPr>
              <a:t>Phi1</a:t>
            </a:r>
            <a:endParaRPr lang="en-GB" sz="1600" dirty="0">
              <a:solidFill>
                <a:srgbClr val="C00000"/>
              </a:solidFill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7C52AFD7-CF50-6748-ECCC-23D5A1E63279}"/>
              </a:ext>
            </a:extLst>
          </p:cNvPr>
          <p:cNvCxnSpPr>
            <a:cxnSpLocks/>
          </p:cNvCxnSpPr>
          <p:nvPr/>
        </p:nvCxnSpPr>
        <p:spPr>
          <a:xfrm>
            <a:off x="1770374" y="4317677"/>
            <a:ext cx="1013258" cy="136425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82A7FFF6-8B48-E66C-F498-C1CBB4A79753}"/>
              </a:ext>
            </a:extLst>
          </p:cNvPr>
          <p:cNvCxnSpPr>
            <a:cxnSpLocks/>
          </p:cNvCxnSpPr>
          <p:nvPr/>
        </p:nvCxnSpPr>
        <p:spPr>
          <a:xfrm flipV="1">
            <a:off x="6859206" y="5002244"/>
            <a:ext cx="556267" cy="587537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ZoneTexte 62">
            <a:extLst>
              <a:ext uri="{FF2B5EF4-FFF2-40B4-BE49-F238E27FC236}">
                <a16:creationId xmlns:a16="http://schemas.microsoft.com/office/drawing/2014/main" id="{F8AD91DE-BE16-AF1D-922F-603CD3FA47D2}"/>
              </a:ext>
            </a:extLst>
          </p:cNvPr>
          <p:cNvSpPr txBox="1"/>
          <p:nvPr/>
        </p:nvSpPr>
        <p:spPr>
          <a:xfrm>
            <a:off x="2713356" y="4746359"/>
            <a:ext cx="3157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FF9300"/>
                </a:solidFill>
              </a:rPr>
              <a:t>K1,2</a:t>
            </a:r>
            <a:endParaRPr lang="en-GB" sz="1600" dirty="0">
              <a:solidFill>
                <a:srgbClr val="FF9300"/>
              </a:solidFill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FB21C364-10A4-A0F3-25BF-EDFDE423D700}"/>
              </a:ext>
            </a:extLst>
          </p:cNvPr>
          <p:cNvSpPr txBox="1"/>
          <p:nvPr/>
        </p:nvSpPr>
        <p:spPr>
          <a:xfrm>
            <a:off x="3634321" y="5214906"/>
            <a:ext cx="20518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008F00"/>
                </a:solidFill>
              </a:rPr>
              <a:t>O2</a:t>
            </a:r>
            <a:endParaRPr lang="en-GB" sz="1600" dirty="0">
              <a:solidFill>
                <a:srgbClr val="008F00"/>
              </a:solidFill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B9D21780-94A1-727A-2AA3-151F7BB4F24F}"/>
              </a:ext>
            </a:extLst>
          </p:cNvPr>
          <p:cNvSpPr txBox="1"/>
          <p:nvPr/>
        </p:nvSpPr>
        <p:spPr>
          <a:xfrm>
            <a:off x="6456040" y="2246279"/>
            <a:ext cx="3157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FF9300"/>
                </a:solidFill>
              </a:rPr>
              <a:t>K1,2</a:t>
            </a:r>
            <a:endParaRPr lang="en-GB" sz="1600" dirty="0">
              <a:solidFill>
                <a:srgbClr val="FF9300"/>
              </a:solidFill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89AC68FF-2E34-54B8-415C-7E1C3910FEF4}"/>
              </a:ext>
            </a:extLst>
          </p:cNvPr>
          <p:cNvSpPr txBox="1"/>
          <p:nvPr/>
        </p:nvSpPr>
        <p:spPr>
          <a:xfrm>
            <a:off x="6346330" y="1647694"/>
            <a:ext cx="59118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B0F0"/>
                </a:solidFill>
              </a:rPr>
              <a:t>d1,2</a:t>
            </a:r>
            <a:endParaRPr lang="en-GB" dirty="0"/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0BCDD91E-FF31-8649-7DE7-A97A62D1255B}"/>
              </a:ext>
            </a:extLst>
          </p:cNvPr>
          <p:cNvSpPr txBox="1"/>
          <p:nvPr/>
        </p:nvSpPr>
        <p:spPr>
          <a:xfrm>
            <a:off x="5797838" y="1489944"/>
            <a:ext cx="20518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C00000"/>
                </a:solidFill>
              </a:rPr>
              <a:t>O1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CB89EA65-72FD-80AD-A43D-222EB6252036}"/>
              </a:ext>
            </a:extLst>
          </p:cNvPr>
          <p:cNvSpPr txBox="1"/>
          <p:nvPr/>
        </p:nvSpPr>
        <p:spPr>
          <a:xfrm>
            <a:off x="7489298" y="2511527"/>
            <a:ext cx="20518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008F00"/>
                </a:solidFill>
              </a:rPr>
              <a:t>O2</a:t>
            </a:r>
            <a:endParaRPr lang="en-GB" sz="1600" dirty="0">
              <a:solidFill>
                <a:srgbClr val="008F00"/>
              </a:solidFill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38B1B277-4BBC-68E1-A95A-67F949DF5AB3}"/>
              </a:ext>
            </a:extLst>
          </p:cNvPr>
          <p:cNvSpPr txBox="1"/>
          <p:nvPr/>
        </p:nvSpPr>
        <p:spPr>
          <a:xfrm>
            <a:off x="6457842" y="4551174"/>
            <a:ext cx="3157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FF9300"/>
                </a:solidFill>
              </a:rPr>
              <a:t>K1,2</a:t>
            </a:r>
            <a:endParaRPr lang="en-GB" sz="1600" dirty="0">
              <a:solidFill>
                <a:srgbClr val="FF9300"/>
              </a:solidFill>
            </a:endParaRP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D95FF54B-064F-BCF9-314D-DE3709E8E386}"/>
              </a:ext>
            </a:extLst>
          </p:cNvPr>
          <p:cNvSpPr txBox="1"/>
          <p:nvPr/>
        </p:nvSpPr>
        <p:spPr>
          <a:xfrm>
            <a:off x="6010959" y="3704909"/>
            <a:ext cx="16991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C00000"/>
                </a:solidFill>
              </a:rPr>
              <a:t>L1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9092CCF1-A17F-79CF-E27C-D9538D8DE87A}"/>
              </a:ext>
            </a:extLst>
          </p:cNvPr>
          <p:cNvSpPr txBox="1"/>
          <p:nvPr/>
        </p:nvSpPr>
        <p:spPr>
          <a:xfrm>
            <a:off x="6717084" y="5399572"/>
            <a:ext cx="19877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C00000"/>
                </a:solidFill>
              </a:rPr>
              <a:t>L’1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4A6C074E-0C89-E2C1-40A9-80BBC5D00611}"/>
              </a:ext>
            </a:extLst>
          </p:cNvPr>
          <p:cNvSpPr txBox="1"/>
          <p:nvPr/>
        </p:nvSpPr>
        <p:spPr>
          <a:xfrm>
            <a:off x="7460413" y="4124053"/>
            <a:ext cx="16991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008F00"/>
                </a:solidFill>
              </a:rPr>
              <a:t>L2</a:t>
            </a:r>
            <a:endParaRPr lang="en-GB" sz="1600" dirty="0">
              <a:solidFill>
                <a:srgbClr val="008F00"/>
              </a:solidFill>
            </a:endParaRP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5543DE66-6569-9BCC-F46A-48C8AAEE986A}"/>
              </a:ext>
            </a:extLst>
          </p:cNvPr>
          <p:cNvSpPr txBox="1"/>
          <p:nvPr/>
        </p:nvSpPr>
        <p:spPr>
          <a:xfrm>
            <a:off x="7518908" y="5565240"/>
            <a:ext cx="298159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00B0F0"/>
                </a:solidFill>
              </a:rPr>
              <a:t>L1,2</a:t>
            </a:r>
            <a:endParaRPr lang="en-GB" sz="1600" dirty="0">
              <a:solidFill>
                <a:srgbClr val="00B0F0"/>
              </a:solidFill>
            </a:endParaRP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1D3CD50B-33D3-F3C4-D140-C9A64C619FDE}"/>
              </a:ext>
            </a:extLst>
          </p:cNvPr>
          <p:cNvSpPr txBox="1"/>
          <p:nvPr/>
        </p:nvSpPr>
        <p:spPr>
          <a:xfrm>
            <a:off x="10421948" y="1715206"/>
            <a:ext cx="31579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FF9300"/>
                </a:solidFill>
              </a:rPr>
              <a:t>K1,2</a:t>
            </a:r>
            <a:endParaRPr lang="en-GB" sz="1600" dirty="0">
              <a:solidFill>
                <a:srgbClr val="FF9300"/>
              </a:solidFill>
            </a:endParaRP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FF3396D4-671B-6DF0-7001-3D3837435C72}"/>
              </a:ext>
            </a:extLst>
          </p:cNvPr>
          <p:cNvSpPr txBox="1"/>
          <p:nvPr/>
        </p:nvSpPr>
        <p:spPr>
          <a:xfrm>
            <a:off x="11449337" y="1291887"/>
            <a:ext cx="16991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008F00"/>
                </a:solidFill>
              </a:rPr>
              <a:t>L2</a:t>
            </a:r>
            <a:endParaRPr lang="en-GB" sz="1600" dirty="0">
              <a:solidFill>
                <a:srgbClr val="008F00"/>
              </a:solidFill>
            </a:endParaRPr>
          </a:p>
        </p:txBody>
      </p: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F3FAD961-CDF2-52EA-0D0A-E69071457F66}"/>
              </a:ext>
            </a:extLst>
          </p:cNvPr>
          <p:cNvCxnSpPr>
            <a:cxnSpLocks/>
          </p:cNvCxnSpPr>
          <p:nvPr/>
        </p:nvCxnSpPr>
        <p:spPr>
          <a:xfrm flipV="1">
            <a:off x="11008575" y="2182666"/>
            <a:ext cx="485123" cy="613012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5B9C4273-4B8A-2FEE-E7B5-01106380CB3F}"/>
              </a:ext>
            </a:extLst>
          </p:cNvPr>
          <p:cNvCxnSpPr>
            <a:cxnSpLocks/>
          </p:cNvCxnSpPr>
          <p:nvPr/>
        </p:nvCxnSpPr>
        <p:spPr>
          <a:xfrm>
            <a:off x="11534296" y="2180297"/>
            <a:ext cx="508841" cy="289758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ZoneTexte 88">
            <a:extLst>
              <a:ext uri="{FF2B5EF4-FFF2-40B4-BE49-F238E27FC236}">
                <a16:creationId xmlns:a16="http://schemas.microsoft.com/office/drawing/2014/main" id="{64A653D2-E99C-657A-0E5E-55751409BDFC}"/>
              </a:ext>
            </a:extLst>
          </p:cNvPr>
          <p:cNvSpPr txBox="1"/>
          <p:nvPr/>
        </p:nvSpPr>
        <p:spPr>
          <a:xfrm>
            <a:off x="6937515" y="4480057"/>
            <a:ext cx="426399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00B0F0"/>
                </a:solidFill>
              </a:rPr>
              <a:t>Psi1,2</a:t>
            </a:r>
            <a:endParaRPr lang="en-GB" sz="1600" dirty="0">
              <a:solidFill>
                <a:srgbClr val="00B0F0"/>
              </a:solidFill>
            </a:endParaRPr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E6E3A039-8193-CA08-035F-193DF9F4215D}"/>
              </a:ext>
            </a:extLst>
          </p:cNvPr>
          <p:cNvSpPr txBox="1"/>
          <p:nvPr/>
        </p:nvSpPr>
        <p:spPr>
          <a:xfrm>
            <a:off x="11660452" y="2706825"/>
            <a:ext cx="30617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008F00"/>
                </a:solidFill>
              </a:rPr>
              <a:t>Phi2</a:t>
            </a:r>
            <a:endParaRPr lang="en-GB" sz="1600" dirty="0">
              <a:solidFill>
                <a:srgbClr val="008F00"/>
              </a:solidFill>
            </a:endParaRP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D2DFF4EE-5AAA-81C9-83BB-A5EB4A9E1B08}"/>
              </a:ext>
            </a:extLst>
          </p:cNvPr>
          <p:cNvSpPr txBox="1"/>
          <p:nvPr/>
        </p:nvSpPr>
        <p:spPr>
          <a:xfrm>
            <a:off x="11081218" y="3374832"/>
            <a:ext cx="169918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008F00"/>
                </a:solidFill>
              </a:rPr>
              <a:t>L2</a:t>
            </a:r>
            <a:endParaRPr lang="en-GB" sz="1600" dirty="0">
              <a:solidFill>
                <a:srgbClr val="008F00"/>
              </a:solidFill>
            </a:endParaRP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AB4F4DA4-7B7F-81EE-425E-BABC0B710F83}"/>
              </a:ext>
            </a:extLst>
          </p:cNvPr>
          <p:cNvSpPr txBox="1"/>
          <p:nvPr/>
        </p:nvSpPr>
        <p:spPr>
          <a:xfrm>
            <a:off x="11583532" y="5107725"/>
            <a:ext cx="20518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008F00"/>
                </a:solidFill>
              </a:rPr>
              <a:t>O2</a:t>
            </a:r>
            <a:endParaRPr lang="en-GB" sz="1600" dirty="0">
              <a:solidFill>
                <a:srgbClr val="008F00"/>
              </a:solidFill>
            </a:endParaRP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FC4DF444-B5EC-2F2D-0B3A-DB43B4DFA24E}"/>
              </a:ext>
            </a:extLst>
          </p:cNvPr>
          <p:cNvSpPr txBox="1"/>
          <p:nvPr/>
        </p:nvSpPr>
        <p:spPr>
          <a:xfrm>
            <a:off x="11547572" y="1995631"/>
            <a:ext cx="20518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008F00"/>
                </a:solidFill>
              </a:rPr>
              <a:t>O2</a:t>
            </a:r>
            <a:endParaRPr lang="en-GB" sz="1600" dirty="0">
              <a:solidFill>
                <a:srgbClr val="008F00"/>
              </a:solidFill>
            </a:endParaRP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C68BC730-B0DC-9789-E898-278E166B69F1}"/>
              </a:ext>
            </a:extLst>
          </p:cNvPr>
          <p:cNvSpPr txBox="1"/>
          <p:nvPr/>
        </p:nvSpPr>
        <p:spPr>
          <a:xfrm>
            <a:off x="11431704" y="4010057"/>
            <a:ext cx="17953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008F00"/>
                </a:solidFill>
              </a:rPr>
              <a:t>T2</a:t>
            </a:r>
            <a:endParaRPr lang="en-GB" sz="1600" dirty="0">
              <a:solidFill>
                <a:srgbClr val="008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229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C0F49625-70D3-1399-6AD9-DCAC694EEDDC}"/>
              </a:ext>
            </a:extLst>
          </p:cNvPr>
          <p:cNvGrpSpPr/>
          <p:nvPr/>
        </p:nvGrpSpPr>
        <p:grpSpPr>
          <a:xfrm>
            <a:off x="4511824" y="897302"/>
            <a:ext cx="7982230" cy="5063396"/>
            <a:chOff x="6672064" y="1684366"/>
            <a:chExt cx="5384582" cy="341562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9552D3A-B7A7-67E2-A1D8-B60595848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5180"/>
            <a:stretch>
              <a:fillRect/>
            </a:stretch>
          </p:blipFill>
          <p:spPr>
            <a:xfrm>
              <a:off x="6672064" y="1684366"/>
              <a:ext cx="5384582" cy="3415621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E0D0839-4244-46F4-CE0F-95EA60A27C15}"/>
                </a:ext>
              </a:extLst>
            </p:cNvPr>
            <p:cNvSpPr txBox="1"/>
            <p:nvPr/>
          </p:nvSpPr>
          <p:spPr>
            <a:xfrm>
              <a:off x="7176120" y="3083434"/>
              <a:ext cx="187552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200" dirty="0">
                  <a:solidFill>
                    <a:srgbClr val="C00000"/>
                  </a:solidFill>
                </a:rPr>
                <a:t>P1</a:t>
              </a:r>
              <a:endParaRPr lang="en-GB" sz="1600" dirty="0">
                <a:solidFill>
                  <a:srgbClr val="C0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8303B83-6D9D-2349-5ED6-27AFC8AABD43}"/>
                </a:ext>
              </a:extLst>
            </p:cNvPr>
            <p:cNvSpPr txBox="1"/>
            <p:nvPr/>
          </p:nvSpPr>
          <p:spPr>
            <a:xfrm>
              <a:off x="8688288" y="2708920"/>
              <a:ext cx="16991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200" dirty="0">
                  <a:solidFill>
                    <a:srgbClr val="C00000"/>
                  </a:solidFill>
                </a:rPr>
                <a:t>L1</a:t>
              </a:r>
              <a:endParaRPr lang="en-GB" sz="1600" dirty="0">
                <a:solidFill>
                  <a:srgbClr val="C0000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D341AB2-9DBC-D26F-6034-1FBB7A0C14EC}"/>
                </a:ext>
              </a:extLst>
            </p:cNvPr>
            <p:cNvSpPr txBox="1"/>
            <p:nvPr/>
          </p:nvSpPr>
          <p:spPr>
            <a:xfrm>
              <a:off x="10818377" y="2954572"/>
              <a:ext cx="3061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200" dirty="0">
                  <a:solidFill>
                    <a:srgbClr val="C00000"/>
                  </a:solidFill>
                </a:rPr>
                <a:t>Phi1</a:t>
              </a:r>
              <a:endParaRPr lang="en-GB" sz="1600" dirty="0">
                <a:solidFill>
                  <a:srgbClr val="C0000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0440B8C7-7A50-1B31-3A98-A8806CBC69BE}"/>
                </a:ext>
              </a:extLst>
            </p:cNvPr>
            <p:cNvSpPr txBox="1"/>
            <p:nvPr/>
          </p:nvSpPr>
          <p:spPr>
            <a:xfrm>
              <a:off x="10964391" y="3607683"/>
              <a:ext cx="16991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200" dirty="0">
                  <a:solidFill>
                    <a:srgbClr val="00B050"/>
                  </a:solidFill>
                </a:rPr>
                <a:t>L2</a:t>
              </a:r>
              <a:endParaRPr lang="en-GB" sz="1600" dirty="0">
                <a:solidFill>
                  <a:srgbClr val="00B050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0BB0C195-E03F-D5FE-060D-EB63AA97157E}"/>
                </a:ext>
              </a:extLst>
            </p:cNvPr>
            <p:cNvSpPr txBox="1"/>
            <p:nvPr/>
          </p:nvSpPr>
          <p:spPr>
            <a:xfrm>
              <a:off x="10128448" y="1894721"/>
              <a:ext cx="187552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200" dirty="0">
                  <a:solidFill>
                    <a:srgbClr val="00B050"/>
                  </a:solidFill>
                </a:rPr>
                <a:t>P2</a:t>
              </a:r>
              <a:endParaRPr lang="en-GB" sz="1600" dirty="0">
                <a:solidFill>
                  <a:srgbClr val="00B05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D10E547-91AA-1E6A-D4DD-B6FB4C9E5448}"/>
                </a:ext>
              </a:extLst>
            </p:cNvPr>
            <p:cNvSpPr txBox="1"/>
            <p:nvPr/>
          </p:nvSpPr>
          <p:spPr>
            <a:xfrm>
              <a:off x="10502252" y="2145620"/>
              <a:ext cx="3061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200" dirty="0">
                  <a:solidFill>
                    <a:srgbClr val="00B050"/>
                  </a:solidFill>
                </a:rPr>
                <a:t>Phi2</a:t>
              </a:r>
              <a:endParaRPr lang="en-GB" sz="1600" dirty="0">
                <a:solidFill>
                  <a:srgbClr val="00B05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841674F-B987-B234-8330-5033232770A4}"/>
                </a:ext>
              </a:extLst>
            </p:cNvPr>
            <p:cNvSpPr txBox="1"/>
            <p:nvPr/>
          </p:nvSpPr>
          <p:spPr>
            <a:xfrm>
              <a:off x="9921089" y="3623092"/>
              <a:ext cx="29815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200" dirty="0">
                  <a:solidFill>
                    <a:srgbClr val="00B0F0"/>
                  </a:solidFill>
                </a:rPr>
                <a:t>L1,2</a:t>
              </a:r>
              <a:endParaRPr lang="en-GB" sz="1600" dirty="0">
                <a:solidFill>
                  <a:srgbClr val="00B0F0"/>
                </a:solidFill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E095A997-5860-97AC-A355-0340FEE958A0}"/>
                </a:ext>
              </a:extLst>
            </p:cNvPr>
            <p:cNvSpPr txBox="1"/>
            <p:nvPr/>
          </p:nvSpPr>
          <p:spPr>
            <a:xfrm>
              <a:off x="10792312" y="2511724"/>
              <a:ext cx="315792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200" dirty="0">
                  <a:solidFill>
                    <a:srgbClr val="00B0F0"/>
                  </a:solidFill>
                </a:rPr>
                <a:t>P1,2</a:t>
              </a:r>
              <a:endParaRPr lang="en-GB" sz="1600" dirty="0">
                <a:solidFill>
                  <a:srgbClr val="00B0F0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D9CE431-753D-3C57-6001-B90EC0C4F2D6}"/>
                </a:ext>
              </a:extLst>
            </p:cNvPr>
            <p:cNvSpPr txBox="1"/>
            <p:nvPr/>
          </p:nvSpPr>
          <p:spPr>
            <a:xfrm>
              <a:off x="9865504" y="3880610"/>
              <a:ext cx="426399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200" dirty="0">
                  <a:solidFill>
                    <a:srgbClr val="00B0F0"/>
                  </a:solidFill>
                </a:rPr>
                <a:t>Psi1,2</a:t>
              </a:r>
              <a:endParaRPr lang="en-GB" sz="1600" dirty="0">
                <a:solidFill>
                  <a:srgbClr val="00B0F0"/>
                </a:solidFill>
              </a:endParaRPr>
            </a:p>
          </p:txBody>
        </p: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822FF0B2-B870-C581-66D5-4A9E41CB5CDC}"/>
                </a:ext>
              </a:extLst>
            </p:cNvPr>
            <p:cNvCxnSpPr>
              <a:cxnSpLocks/>
            </p:cNvCxnSpPr>
            <p:nvPr/>
          </p:nvCxnSpPr>
          <p:spPr>
            <a:xfrm>
              <a:off x="9264352" y="3420553"/>
              <a:ext cx="707390" cy="360357"/>
            </a:xfrm>
            <a:prstGeom prst="line">
              <a:avLst/>
            </a:prstGeom>
            <a:ln w="22225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484779C0-D612-7EAD-2ADA-14DF44FA084E}"/>
                </a:ext>
              </a:extLst>
            </p:cNvPr>
            <p:cNvCxnSpPr>
              <a:cxnSpLocks/>
            </p:cNvCxnSpPr>
            <p:nvPr/>
          </p:nvCxnSpPr>
          <p:spPr>
            <a:xfrm>
              <a:off x="9240514" y="3381787"/>
              <a:ext cx="1799078" cy="411978"/>
            </a:xfrm>
            <a:prstGeom prst="line">
              <a:avLst/>
            </a:prstGeom>
            <a:ln w="22225">
              <a:solidFill>
                <a:srgbClr val="008F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AC01219E-28FB-2C87-2510-9CF2C15BF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Focus on the angular parameters </a:t>
            </a:r>
            <a:r>
              <a:rPr lang="en-GB" sz="2400" dirty="0"/>
              <a:t>(after translations)</a:t>
            </a:r>
            <a:endParaRPr lang="en-GB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32EAE00-8C3C-6401-59E8-C3E20D9E7D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B04A42-25FD-E02C-FCB2-46C7A6E43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28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D33C40-867E-10F7-BC30-B41C0265EA2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32F77E-D492-C99B-1358-508E2B3A69D1}"/>
              </a:ext>
            </a:extLst>
          </p:cNvPr>
          <p:cNvSpPr txBox="1"/>
          <p:nvPr/>
        </p:nvSpPr>
        <p:spPr>
          <a:xfrm>
            <a:off x="427516" y="2795145"/>
            <a:ext cx="2576603" cy="14773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2400" i="1" dirty="0" err="1"/>
              <a:t>CoToLiPian</a:t>
            </a:r>
            <a:r>
              <a:rPr lang="en-GB" sz="2400" i="1" dirty="0"/>
              <a:t> angles</a:t>
            </a:r>
          </a:p>
          <a:p>
            <a:pPr algn="l"/>
            <a:r>
              <a:rPr lang="en-GB" sz="2400" dirty="0">
                <a:solidFill>
                  <a:srgbClr val="C00000"/>
                </a:solidFill>
              </a:rPr>
              <a:t>Phi1</a:t>
            </a:r>
          </a:p>
          <a:p>
            <a:pPr algn="l"/>
            <a:r>
              <a:rPr lang="en-GB" sz="2400" dirty="0">
                <a:solidFill>
                  <a:srgbClr val="00B0F0"/>
                </a:solidFill>
              </a:rPr>
              <a:t>Psi1,2</a:t>
            </a:r>
          </a:p>
          <a:p>
            <a:pPr algn="l"/>
            <a:r>
              <a:rPr lang="en-GB" sz="2400" dirty="0">
                <a:solidFill>
                  <a:srgbClr val="92D050"/>
                </a:solidFill>
              </a:rPr>
              <a:t>Phi2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950D91A-D476-CDCF-BA80-6825275B88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45" t="7273" r="2182" b="20294"/>
          <a:stretch>
            <a:fillRect/>
          </a:stretch>
        </p:blipFill>
        <p:spPr>
          <a:xfrm>
            <a:off x="839416" y="908720"/>
            <a:ext cx="3927634" cy="1754899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9A501AF0-D765-A899-B5D0-425AA5BE7B20}"/>
              </a:ext>
            </a:extLst>
          </p:cNvPr>
          <p:cNvSpPr txBox="1"/>
          <p:nvPr/>
        </p:nvSpPr>
        <p:spPr>
          <a:xfrm>
            <a:off x="404338" y="4636202"/>
            <a:ext cx="461208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/>
              <a:t>Actually, and this is a great asset: </a:t>
            </a:r>
            <a:r>
              <a:rPr lang="en-GB" sz="1800" i="1" dirty="0"/>
              <a:t>each angle is considered around their correct Ti</a:t>
            </a:r>
          </a:p>
          <a:p>
            <a:r>
              <a:rPr lang="en-GB" i="1" dirty="0">
                <a:solidFill>
                  <a:srgbClr val="C00000"/>
                </a:solidFill>
              </a:rPr>
              <a:t>Phi1</a:t>
            </a:r>
            <a:r>
              <a:rPr lang="en-GB" i="1" dirty="0"/>
              <a:t> around </a:t>
            </a:r>
            <a:r>
              <a:rPr lang="en-GB" i="1" dirty="0">
                <a:solidFill>
                  <a:srgbClr val="C00000"/>
                </a:solidFill>
              </a:rPr>
              <a:t>T1</a:t>
            </a:r>
          </a:p>
          <a:p>
            <a:r>
              <a:rPr lang="en-GB" i="1" dirty="0">
                <a:solidFill>
                  <a:srgbClr val="00B0F0"/>
                </a:solidFill>
              </a:rPr>
              <a:t>Psi1,2</a:t>
            </a:r>
            <a:r>
              <a:rPr lang="en-GB" i="1" dirty="0"/>
              <a:t> around </a:t>
            </a:r>
            <a:r>
              <a:rPr lang="en-GB" i="1" dirty="0">
                <a:solidFill>
                  <a:srgbClr val="00B0F0"/>
                </a:solidFill>
              </a:rPr>
              <a:t>T1,2</a:t>
            </a:r>
            <a:endParaRPr lang="en-GB" i="1" dirty="0">
              <a:solidFill>
                <a:srgbClr val="C00000"/>
              </a:solidFill>
            </a:endParaRPr>
          </a:p>
          <a:p>
            <a:r>
              <a:rPr lang="en-GB" i="1" dirty="0">
                <a:solidFill>
                  <a:srgbClr val="92D050"/>
                </a:solidFill>
              </a:rPr>
              <a:t>Phi2</a:t>
            </a:r>
            <a:r>
              <a:rPr lang="en-GB" i="1" dirty="0"/>
              <a:t> around </a:t>
            </a:r>
            <a:r>
              <a:rPr lang="en-GB" i="1" dirty="0">
                <a:solidFill>
                  <a:srgbClr val="92D050"/>
                </a:solidFill>
              </a:rPr>
              <a:t>T2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83508D6-4815-3776-11E2-E143517C8A7A}"/>
              </a:ext>
            </a:extLst>
          </p:cNvPr>
          <p:cNvSpPr txBox="1"/>
          <p:nvPr/>
        </p:nvSpPr>
        <p:spPr>
          <a:xfrm>
            <a:off x="1889435" y="3950547"/>
            <a:ext cx="2681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tx2"/>
                </a:solidFill>
              </a:rPr>
              <a:t>In the figure, </a:t>
            </a:r>
            <a:r>
              <a:rPr lang="en-GB" sz="1800" dirty="0">
                <a:solidFill>
                  <a:srgbClr val="C00000"/>
                </a:solidFill>
              </a:rPr>
              <a:t>T1</a:t>
            </a:r>
            <a:r>
              <a:rPr lang="en-GB" sz="1800" dirty="0">
                <a:solidFill>
                  <a:schemeClr val="tx2"/>
                </a:solidFill>
              </a:rPr>
              <a:t> and </a:t>
            </a:r>
            <a:r>
              <a:rPr lang="en-GB" sz="1800" dirty="0">
                <a:solidFill>
                  <a:srgbClr val="008F00"/>
                </a:solidFill>
              </a:rPr>
              <a:t>T2</a:t>
            </a:r>
            <a:r>
              <a:rPr lang="en-GB" sz="1800" dirty="0">
                <a:solidFill>
                  <a:schemeClr val="tx2"/>
                </a:solidFill>
              </a:rPr>
              <a:t> are translated onto </a:t>
            </a:r>
            <a:r>
              <a:rPr lang="en-GB" sz="1800" dirty="0">
                <a:solidFill>
                  <a:srgbClr val="00B0F0"/>
                </a:solidFill>
              </a:rPr>
              <a:t>T1,2</a:t>
            </a:r>
            <a:endParaRPr lang="en-GB" sz="18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3864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03A44FD1-16D0-410F-C27E-9608203FD8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140" t="11720" r="32240" b="21732"/>
          <a:stretch>
            <a:fillRect/>
          </a:stretch>
        </p:blipFill>
        <p:spPr>
          <a:xfrm>
            <a:off x="9379706" y="2585649"/>
            <a:ext cx="2654303" cy="2227025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D8A92512-2709-7092-9F6C-FB5DC60A1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Comparing with classical yaw / pitch / roll angles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FFE694-2CD8-29FA-1DA2-A8491E9D83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B. Nicquevert | Beyond existing specification tools| IWAA 2026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EDA6CA-2C2C-8061-328C-35FCBB837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78F2E-C372-C1CC-748B-763A547C639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2026-10-07</a:t>
            </a:r>
            <a:endParaRPr lang="en-US" dirty="0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D66C5CB8-CE9C-D499-0093-BC10BE306D8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rcRect l="26009" t="6635" r="3548"/>
          <a:stretch>
            <a:fillRect/>
          </a:stretch>
        </p:blipFill>
        <p:spPr>
          <a:xfrm>
            <a:off x="4061870" y="2216501"/>
            <a:ext cx="4616435" cy="271303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3F887E8-16FE-13ED-82D8-B50046A46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44" y="908720"/>
            <a:ext cx="3500503" cy="532859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482886-5715-A119-0306-DBC97BF291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951" y="962811"/>
            <a:ext cx="2304256" cy="59141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6140324-EEBF-C49E-B081-E58AB248C743}"/>
              </a:ext>
            </a:extLst>
          </p:cNvPr>
          <p:cNvSpPr txBox="1"/>
          <p:nvPr/>
        </p:nvSpPr>
        <p:spPr>
          <a:xfrm>
            <a:off x="6096000" y="945736"/>
            <a:ext cx="59380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Aka “Tait-Bryant” angles of type z – y’ – x’’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9270F63-678C-FA24-2324-31B2F1B77560}"/>
              </a:ext>
            </a:extLst>
          </p:cNvPr>
          <p:cNvSpPr txBox="1"/>
          <p:nvPr/>
        </p:nvSpPr>
        <p:spPr>
          <a:xfrm>
            <a:off x="4079776" y="1795401"/>
            <a:ext cx="233397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i="1" dirty="0"/>
              <a:t>Focus on the roll angle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E3F8073-64B8-B1EF-F803-98DFD6023112}"/>
              </a:ext>
            </a:extLst>
          </p:cNvPr>
          <p:cNvSpPr txBox="1"/>
          <p:nvPr/>
        </p:nvSpPr>
        <p:spPr>
          <a:xfrm>
            <a:off x="9584756" y="2482626"/>
            <a:ext cx="235962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b="1" dirty="0"/>
              <a:t>Is it the same as PSI?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6F3F31C-F4B8-814D-65B0-BCECBB2BA34D}"/>
              </a:ext>
            </a:extLst>
          </p:cNvPr>
          <p:cNvSpPr txBox="1"/>
          <p:nvPr/>
        </p:nvSpPr>
        <p:spPr>
          <a:xfrm>
            <a:off x="7233261" y="4681116"/>
            <a:ext cx="474488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b="1" i="1" dirty="0">
                <a:solidFill>
                  <a:srgbClr val="C00000"/>
                </a:solidFill>
              </a:rPr>
              <a:t>No exactly! </a:t>
            </a:r>
            <a:r>
              <a:rPr lang="en-GB" i="1" dirty="0">
                <a:solidFill>
                  <a:srgbClr val="C00000"/>
                </a:solidFill>
              </a:rPr>
              <a:t>Not defined around the same axis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03BB7A8-2D08-251E-3727-1357BAF15D3A}"/>
              </a:ext>
            </a:extLst>
          </p:cNvPr>
          <p:cNvSpPr txBox="1"/>
          <p:nvPr/>
        </p:nvSpPr>
        <p:spPr>
          <a:xfrm>
            <a:off x="6370087" y="5276782"/>
            <a:ext cx="532859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dirty="0">
                <a:solidFill>
                  <a:srgbClr val="008F00"/>
                </a:solidFill>
              </a:rPr>
              <a:t>Depending on the choice of the (most of the time not explicit) convention, the roll angle can differ.</a:t>
            </a:r>
            <a:br>
              <a:rPr lang="en-GB" dirty="0">
                <a:solidFill>
                  <a:srgbClr val="008F00"/>
                </a:solidFill>
              </a:rPr>
            </a:br>
            <a:r>
              <a:rPr lang="en-GB" dirty="0">
                <a:solidFill>
                  <a:srgbClr val="008F00"/>
                </a:solidFill>
              </a:rPr>
              <a:t>This adds up to the </a:t>
            </a:r>
            <a:r>
              <a:rPr lang="en-GB" b="1" i="1" dirty="0">
                <a:solidFill>
                  <a:srgbClr val="008F00"/>
                </a:solidFill>
              </a:rPr>
              <a:t>uncertainty of specification</a:t>
            </a:r>
          </a:p>
        </p:txBody>
      </p:sp>
    </p:spTree>
    <p:extLst>
      <p:ext uri="{BB962C8B-B14F-4D97-AF65-F5344CB8AC3E}">
        <p14:creationId xmlns:p14="http://schemas.microsoft.com/office/powerpoint/2010/main" val="25836029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7685B7-7BFF-3A16-FA50-F5A6C679C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Classical yaw / pitch / roll angles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1EB6D04-9A2A-9033-947B-F3468E9E1B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B2C7A8-707D-1ED8-DC9D-1EFE693CED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30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EBC906-3B02-2A0E-0C32-9065A5FD621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B8D8BC-3424-48E5-4726-9BE2FEC38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47" y="2386807"/>
            <a:ext cx="3445354" cy="20882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9A512A4-2392-8627-46DD-019BB27932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50"/>
          <a:stretch>
            <a:fillRect/>
          </a:stretch>
        </p:blipFill>
        <p:spPr>
          <a:xfrm>
            <a:off x="4118379" y="1618566"/>
            <a:ext cx="2160240" cy="362264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8D219DF-5A14-27FB-4DDC-9BC76B0A0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120" y="1484302"/>
            <a:ext cx="2052762" cy="338475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EC767FC-CF32-782A-7EED-DF362376B4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4217" y="1459752"/>
            <a:ext cx="2160240" cy="350006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828A062-5643-64F6-FB06-8A11E4F56ED8}"/>
              </a:ext>
            </a:extLst>
          </p:cNvPr>
          <p:cNvSpPr txBox="1"/>
          <p:nvPr/>
        </p:nvSpPr>
        <p:spPr>
          <a:xfrm>
            <a:off x="341954" y="5025500"/>
            <a:ext cx="2230853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dirty="0">
                <a:solidFill>
                  <a:srgbClr val="008F00"/>
                </a:solidFill>
              </a:rPr>
              <a:t>Three translations </a:t>
            </a:r>
            <a:r>
              <a:rPr lang="en-GB" sz="1600" dirty="0">
                <a:solidFill>
                  <a:srgbClr val="008F00"/>
                </a:solidFill>
              </a:rPr>
              <a:t>along directions perpendicular 2 by 2 </a:t>
            </a:r>
            <a:endParaRPr lang="en-GB" dirty="0">
              <a:solidFill>
                <a:srgbClr val="008F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33CCAFD-CB99-E42C-77F9-686820D65B40}"/>
              </a:ext>
            </a:extLst>
          </p:cNvPr>
          <p:cNvSpPr txBox="1"/>
          <p:nvPr/>
        </p:nvSpPr>
        <p:spPr>
          <a:xfrm>
            <a:off x="5015880" y="5148611"/>
            <a:ext cx="604333" cy="52322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dirty="0">
                <a:solidFill>
                  <a:srgbClr val="C00000"/>
                </a:solidFill>
              </a:rPr>
              <a:t>Yaw</a:t>
            </a:r>
          </a:p>
          <a:p>
            <a:pPr algn="l"/>
            <a:r>
              <a:rPr lang="en-GB" sz="1600" dirty="0">
                <a:solidFill>
                  <a:srgbClr val="C00000"/>
                </a:solidFill>
              </a:rPr>
              <a:t>(in P1)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66EB337-6D3F-A995-6EC2-50D2C887B331}"/>
              </a:ext>
            </a:extLst>
          </p:cNvPr>
          <p:cNvSpPr txBox="1"/>
          <p:nvPr/>
        </p:nvSpPr>
        <p:spPr>
          <a:xfrm>
            <a:off x="7824192" y="5133376"/>
            <a:ext cx="187220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Pitch</a:t>
            </a:r>
          </a:p>
          <a:p>
            <a:pPr algn="l"/>
            <a:r>
              <a:rPr lang="en-GB" sz="16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(around a line perpendicular to L2)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EECB6B3-32AE-8E3B-DCB0-398C0D8A5B4F}"/>
              </a:ext>
            </a:extLst>
          </p:cNvPr>
          <p:cNvSpPr txBox="1"/>
          <p:nvPr/>
        </p:nvSpPr>
        <p:spPr>
          <a:xfrm>
            <a:off x="10811023" y="5349451"/>
            <a:ext cx="1061188" cy="52322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dirty="0">
                <a:solidFill>
                  <a:srgbClr val="0070C0"/>
                </a:solidFill>
              </a:rPr>
              <a:t>Roll</a:t>
            </a:r>
          </a:p>
          <a:p>
            <a:pPr algn="l"/>
            <a:r>
              <a:rPr lang="en-GB" sz="1600" dirty="0">
                <a:solidFill>
                  <a:srgbClr val="0070C0"/>
                </a:solidFill>
              </a:rPr>
              <a:t>(around L3)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16C4BE2-35AC-607F-D66A-544B521CFA58}"/>
              </a:ext>
            </a:extLst>
          </p:cNvPr>
          <p:cNvSpPr txBox="1"/>
          <p:nvPr/>
        </p:nvSpPr>
        <p:spPr>
          <a:xfrm>
            <a:off x="207542" y="1046367"/>
            <a:ext cx="71125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1" dirty="0"/>
              <a:t>Tait-Bryan transformation steps applied to a </a:t>
            </a:r>
            <a:r>
              <a:rPr lang="en-GB" sz="2400" i="1" dirty="0" err="1"/>
              <a:t>ToLiP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15317270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BBD718F2-A847-1C79-1B85-E8C5FDAC3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Comparison of “yaw / pitch / roll” vs </a:t>
            </a:r>
            <a:r>
              <a:rPr lang="en-GB" dirty="0" err="1"/>
              <a:t>CoToLiPian</a:t>
            </a:r>
            <a:r>
              <a:rPr lang="en-GB" dirty="0"/>
              <a:t> angles </a:t>
            </a:r>
          </a:p>
        </p:txBody>
      </p:sp>
      <p:sp>
        <p:nvSpPr>
          <p:cNvPr id="24" name="Espace réservé du pied de page 23">
            <a:extLst>
              <a:ext uri="{FF2B5EF4-FFF2-40B4-BE49-F238E27FC236}">
                <a16:creationId xmlns:a16="http://schemas.microsoft.com/office/drawing/2014/main" id="{7E781467-354E-5F43-54EE-68E0637F3B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25" name="Espace réservé du numéro de diapositive 24">
            <a:extLst>
              <a:ext uri="{FF2B5EF4-FFF2-40B4-BE49-F238E27FC236}">
                <a16:creationId xmlns:a16="http://schemas.microsoft.com/office/drawing/2014/main" id="{45D31CCA-8ABF-D8AB-91E2-C671FDCF79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31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23" name="Espace réservé de la date 22">
            <a:extLst>
              <a:ext uri="{FF2B5EF4-FFF2-40B4-BE49-F238E27FC236}">
                <a16:creationId xmlns:a16="http://schemas.microsoft.com/office/drawing/2014/main" id="{C2BC8C4D-E5DE-4D44-65C1-F963954FC8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sp>
        <p:nvSpPr>
          <p:cNvPr id="27" name="Text 0">
            <a:extLst>
              <a:ext uri="{FF2B5EF4-FFF2-40B4-BE49-F238E27FC236}">
                <a16:creationId xmlns:a16="http://schemas.microsoft.com/office/drawing/2014/main" id="{ACBBE3FD-B5AC-AF99-AFF7-3542E8D5A5A0}"/>
              </a:ext>
            </a:extLst>
          </p:cNvPr>
          <p:cNvSpPr txBox="1"/>
          <p:nvPr/>
        </p:nvSpPr>
        <p:spPr>
          <a:xfrm>
            <a:off x="695401" y="3420260"/>
            <a:ext cx="10207434" cy="2929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txBody>
          <a:bodyPr wrap="square" lIns="0" tIns="0" rIns="0" bIns="0" rtlCol="0" anchor="ctr"/>
          <a:lstStyle/>
          <a:p>
            <a:r>
              <a:rPr lang="en-US" sz="2000" b="1" i="1" dirty="0">
                <a:solidFill>
                  <a:srgbClr val="1D24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</a:t>
            </a:r>
            <a:r>
              <a:rPr lang="en-US" sz="2000" b="1" i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ToLiP </a:t>
            </a:r>
            <a:r>
              <a:rPr lang="en-US" sz="2000" b="1" i="1" dirty="0">
                <a:solidFill>
                  <a:srgbClr val="1D24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the </a:t>
            </a:r>
            <a:r>
              <a:rPr lang="en-US" sz="2000" b="1" i="1" dirty="0">
                <a:solidFill>
                  <a:srgbClr val="00B0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 </a:t>
            </a:r>
            <a:r>
              <a:rPr lang="en-US" sz="2000" b="1" i="1" dirty="0" err="1">
                <a:solidFill>
                  <a:srgbClr val="00B0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ToLiP</a:t>
            </a:r>
            <a:r>
              <a:rPr lang="en-US" sz="2000" b="1" i="1" dirty="0">
                <a:solidFill>
                  <a:srgbClr val="1D24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by two equivalent routes </a:t>
            </a:r>
            <a:r>
              <a:rPr lang="en-US" sz="1600" b="1" dirty="0">
                <a:solidFill>
                  <a:srgbClr val="1D24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(only angles considered)</a:t>
            </a:r>
            <a:endParaRPr lang="en-US" sz="2000" dirty="0"/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994417EB-685B-9D9C-5CF6-7C5F70587067}"/>
              </a:ext>
            </a:extLst>
          </p:cNvPr>
          <p:cNvSpPr txBox="1"/>
          <p:nvPr/>
        </p:nvSpPr>
        <p:spPr>
          <a:xfrm>
            <a:off x="1501975" y="1006571"/>
            <a:ext cx="2167112" cy="292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D24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 Initial state</a:t>
            </a:r>
            <a:endParaRPr lang="en-US" sz="1650" dirty="0"/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B7DFC0C9-231C-ED03-CE9E-BB1CC7DECDB8}"/>
              </a:ext>
            </a:extLst>
          </p:cNvPr>
          <p:cNvSpPr txBox="1"/>
          <p:nvPr/>
        </p:nvSpPr>
        <p:spPr>
          <a:xfrm>
            <a:off x="1501975" y="1254536"/>
            <a:ext cx="817925" cy="205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T1 L1 P1</a:t>
            </a:r>
            <a:endParaRPr lang="en-US" sz="1150" dirty="0"/>
          </a:p>
        </p:txBody>
      </p: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B2390D2D-E908-D9A4-76AF-83AE85C2965B}"/>
              </a:ext>
            </a:extLst>
          </p:cNvPr>
          <p:cNvGrpSpPr/>
          <p:nvPr/>
        </p:nvGrpSpPr>
        <p:grpSpPr>
          <a:xfrm>
            <a:off x="1406202" y="1552333"/>
            <a:ext cx="2486533" cy="1429384"/>
            <a:chOff x="381167" y="2392853"/>
            <a:chExt cx="2486533" cy="1429384"/>
          </a:xfrm>
        </p:grpSpPr>
        <p:sp>
          <p:nvSpPr>
            <p:cNvPr id="31" name="Shape 3">
              <a:extLst>
                <a:ext uri="{FF2B5EF4-FFF2-40B4-BE49-F238E27FC236}">
                  <a16:creationId xmlns:a16="http://schemas.microsoft.com/office/drawing/2014/main" id="{430BA74E-8869-8AAA-040F-A80ED2CD3176}"/>
                </a:ext>
              </a:extLst>
            </p:cNvPr>
            <p:cNvSpPr/>
            <p:nvPr/>
          </p:nvSpPr>
          <p:spPr>
            <a:xfrm>
              <a:off x="473949" y="2392853"/>
              <a:ext cx="2393751" cy="1429384"/>
            </a:xfrm>
            <a:prstGeom prst="roundRect">
              <a:avLst>
                <a:gd name="adj" fmla="val 3983"/>
              </a:avLst>
            </a:prstGeom>
            <a:ln w="13949">
              <a:solidFill>
                <a:srgbClr val="D9D7D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Shape 4">
              <a:extLst>
                <a:ext uri="{FF2B5EF4-FFF2-40B4-BE49-F238E27FC236}">
                  <a16:creationId xmlns:a16="http://schemas.microsoft.com/office/drawing/2014/main" id="{63B5E9F5-0D17-18E3-7B71-60C5929F439B}"/>
                </a:ext>
              </a:extLst>
            </p:cNvPr>
            <p:cNvSpPr/>
            <p:nvPr/>
          </p:nvSpPr>
          <p:spPr>
            <a:xfrm>
              <a:off x="707100" y="2522722"/>
              <a:ext cx="1883170" cy="1053180"/>
            </a:xfrm>
            <a:custGeom>
              <a:avLst/>
              <a:gdLst/>
              <a:ahLst/>
              <a:cxnLst/>
              <a:rect l="l" t="t" r="r" b="b"/>
              <a:pathLst>
                <a:path w="1883170" h="1053180">
                  <a:moveTo>
                    <a:pt x="1826675" y="346643"/>
                  </a:moveTo>
                  <a:lnTo>
                    <a:pt x="1842019" y="372449"/>
                  </a:lnTo>
                  <a:lnTo>
                    <a:pt x="1855271" y="398953"/>
                  </a:lnTo>
                  <a:lnTo>
                    <a:pt x="1865733" y="426154"/>
                  </a:lnTo>
                  <a:lnTo>
                    <a:pt x="1874103" y="453356"/>
                  </a:lnTo>
                  <a:lnTo>
                    <a:pt x="1879682" y="480557"/>
                  </a:lnTo>
                  <a:lnTo>
                    <a:pt x="1882472" y="508456"/>
                  </a:lnTo>
                  <a:lnTo>
                    <a:pt x="1883170" y="535657"/>
                  </a:lnTo>
                  <a:lnTo>
                    <a:pt x="1881077" y="563556"/>
                  </a:lnTo>
                  <a:lnTo>
                    <a:pt x="1876195" y="590757"/>
                  </a:lnTo>
                  <a:lnTo>
                    <a:pt x="1868523" y="617959"/>
                  </a:lnTo>
                  <a:lnTo>
                    <a:pt x="1858758" y="645160"/>
                  </a:lnTo>
                  <a:lnTo>
                    <a:pt x="1846901" y="671664"/>
                  </a:lnTo>
                  <a:lnTo>
                    <a:pt x="1831557" y="698168"/>
                  </a:lnTo>
                  <a:lnTo>
                    <a:pt x="1814818" y="723974"/>
                  </a:lnTo>
                  <a:lnTo>
                    <a:pt x="1795288" y="749083"/>
                  </a:lnTo>
                  <a:lnTo>
                    <a:pt x="1772969" y="773495"/>
                  </a:lnTo>
                  <a:lnTo>
                    <a:pt x="1748558" y="797906"/>
                  </a:lnTo>
                  <a:lnTo>
                    <a:pt x="1722054" y="820923"/>
                  </a:lnTo>
                  <a:lnTo>
                    <a:pt x="1693458" y="843242"/>
                  </a:lnTo>
                  <a:lnTo>
                    <a:pt x="1662769" y="864863"/>
                  </a:lnTo>
                  <a:lnTo>
                    <a:pt x="1629988" y="885787"/>
                  </a:lnTo>
                  <a:lnTo>
                    <a:pt x="1595812" y="905316"/>
                  </a:lnTo>
                  <a:lnTo>
                    <a:pt x="1559544" y="924148"/>
                  </a:lnTo>
                  <a:lnTo>
                    <a:pt x="1521183" y="941585"/>
                  </a:lnTo>
                  <a:lnTo>
                    <a:pt x="1481427" y="957627"/>
                  </a:lnTo>
                  <a:lnTo>
                    <a:pt x="1440276" y="972971"/>
                  </a:lnTo>
                  <a:lnTo>
                    <a:pt x="1397730" y="986920"/>
                  </a:lnTo>
                  <a:lnTo>
                    <a:pt x="1354487" y="1000172"/>
                  </a:lnTo>
                  <a:lnTo>
                    <a:pt x="1309152" y="1011332"/>
                  </a:lnTo>
                  <a:lnTo>
                    <a:pt x="1263816" y="1021096"/>
                  </a:lnTo>
                  <a:lnTo>
                    <a:pt x="1217086" y="1030164"/>
                  </a:lnTo>
                  <a:lnTo>
                    <a:pt x="1169658" y="1037138"/>
                  </a:lnTo>
                  <a:lnTo>
                    <a:pt x="1121532" y="1043416"/>
                  </a:lnTo>
                  <a:lnTo>
                    <a:pt x="1072709" y="1048298"/>
                  </a:lnTo>
                  <a:lnTo>
                    <a:pt x="1023886" y="1051088"/>
                  </a:lnTo>
                  <a:lnTo>
                    <a:pt x="974366" y="1052483"/>
                  </a:lnTo>
                  <a:lnTo>
                    <a:pt x="924846" y="1053180"/>
                  </a:lnTo>
                  <a:lnTo>
                    <a:pt x="876023" y="1051785"/>
                  </a:lnTo>
                  <a:lnTo>
                    <a:pt x="826502" y="1048995"/>
                  </a:lnTo>
                  <a:lnTo>
                    <a:pt x="778377" y="1044810"/>
                  </a:lnTo>
                  <a:lnTo>
                    <a:pt x="729554" y="1039928"/>
                  </a:lnTo>
                  <a:lnTo>
                    <a:pt x="682126" y="1032953"/>
                  </a:lnTo>
                  <a:lnTo>
                    <a:pt x="634698" y="1024584"/>
                  </a:lnTo>
                  <a:lnTo>
                    <a:pt x="588665" y="1014819"/>
                  </a:lnTo>
                  <a:lnTo>
                    <a:pt x="543329" y="1003660"/>
                  </a:lnTo>
                  <a:lnTo>
                    <a:pt x="499389" y="991803"/>
                  </a:lnTo>
                  <a:lnTo>
                    <a:pt x="456843" y="977853"/>
                  </a:lnTo>
                  <a:lnTo>
                    <a:pt x="414995" y="963206"/>
                  </a:lnTo>
                  <a:lnTo>
                    <a:pt x="375239" y="947165"/>
                  </a:lnTo>
                  <a:lnTo>
                    <a:pt x="336181" y="929728"/>
                  </a:lnTo>
                  <a:lnTo>
                    <a:pt x="299215" y="911594"/>
                  </a:lnTo>
                  <a:lnTo>
                    <a:pt x="264341" y="892064"/>
                  </a:lnTo>
                  <a:lnTo>
                    <a:pt x="230863" y="871838"/>
                  </a:lnTo>
                  <a:lnTo>
                    <a:pt x="199476" y="850914"/>
                  </a:lnTo>
                  <a:lnTo>
                    <a:pt x="170183" y="828595"/>
                  </a:lnTo>
                  <a:lnTo>
                    <a:pt x="142981" y="805578"/>
                  </a:lnTo>
                  <a:lnTo>
                    <a:pt x="117872" y="781864"/>
                  </a:lnTo>
                  <a:lnTo>
                    <a:pt x="95553" y="757453"/>
                  </a:lnTo>
                  <a:lnTo>
                    <a:pt x="74629" y="732344"/>
                  </a:lnTo>
                  <a:lnTo>
                    <a:pt x="56495" y="706537"/>
                  </a:lnTo>
                  <a:lnTo>
                    <a:pt x="41151" y="680731"/>
                  </a:lnTo>
                  <a:lnTo>
                    <a:pt x="27899" y="654227"/>
                  </a:lnTo>
                  <a:lnTo>
                    <a:pt x="17437" y="627026"/>
                  </a:lnTo>
                  <a:lnTo>
                    <a:pt x="9067" y="599824"/>
                  </a:lnTo>
                  <a:lnTo>
                    <a:pt x="3487" y="572623"/>
                  </a:lnTo>
                  <a:lnTo>
                    <a:pt x="697" y="544724"/>
                  </a:lnTo>
                  <a:lnTo>
                    <a:pt x="0" y="517523"/>
                  </a:lnTo>
                  <a:lnTo>
                    <a:pt x="2092" y="489624"/>
                  </a:lnTo>
                  <a:lnTo>
                    <a:pt x="6975" y="462423"/>
                  </a:lnTo>
                  <a:lnTo>
                    <a:pt x="14647" y="435221"/>
                  </a:lnTo>
                  <a:lnTo>
                    <a:pt x="24411" y="408020"/>
                  </a:lnTo>
                  <a:lnTo>
                    <a:pt x="36268" y="381516"/>
                  </a:lnTo>
                  <a:lnTo>
                    <a:pt x="51613" y="355012"/>
                  </a:lnTo>
                  <a:lnTo>
                    <a:pt x="68352" y="329206"/>
                  </a:lnTo>
                  <a:lnTo>
                    <a:pt x="87881" y="304097"/>
                  </a:lnTo>
                  <a:lnTo>
                    <a:pt x="110200" y="279686"/>
                  </a:lnTo>
                  <a:lnTo>
                    <a:pt x="134612" y="255274"/>
                  </a:lnTo>
                  <a:lnTo>
                    <a:pt x="161116" y="232258"/>
                  </a:lnTo>
                  <a:lnTo>
                    <a:pt x="189712" y="209939"/>
                  </a:lnTo>
                  <a:lnTo>
                    <a:pt x="220401" y="188317"/>
                  </a:lnTo>
                  <a:lnTo>
                    <a:pt x="253182" y="167393"/>
                  </a:lnTo>
                  <a:lnTo>
                    <a:pt x="287358" y="147864"/>
                  </a:lnTo>
                  <a:lnTo>
                    <a:pt x="323626" y="129032"/>
                  </a:lnTo>
                  <a:lnTo>
                    <a:pt x="361987" y="111595"/>
                  </a:lnTo>
                  <a:lnTo>
                    <a:pt x="401743" y="95553"/>
                  </a:lnTo>
                  <a:lnTo>
                    <a:pt x="442894" y="80209"/>
                  </a:lnTo>
                  <a:lnTo>
                    <a:pt x="485439" y="66260"/>
                  </a:lnTo>
                  <a:lnTo>
                    <a:pt x="528682" y="53008"/>
                  </a:lnTo>
                  <a:lnTo>
                    <a:pt x="574018" y="41848"/>
                  </a:lnTo>
                  <a:lnTo>
                    <a:pt x="619354" y="32084"/>
                  </a:lnTo>
                  <a:lnTo>
                    <a:pt x="666084" y="23017"/>
                  </a:lnTo>
                  <a:lnTo>
                    <a:pt x="713512" y="16042"/>
                  </a:lnTo>
                  <a:lnTo>
                    <a:pt x="761638" y="9765"/>
                  </a:lnTo>
                  <a:lnTo>
                    <a:pt x="810460" y="4882"/>
                  </a:lnTo>
                  <a:lnTo>
                    <a:pt x="859283" y="2092"/>
                  </a:lnTo>
                  <a:lnTo>
                    <a:pt x="908804" y="697"/>
                  </a:lnTo>
                  <a:lnTo>
                    <a:pt x="958324" y="0"/>
                  </a:lnTo>
                  <a:lnTo>
                    <a:pt x="1007147" y="1395"/>
                  </a:lnTo>
                  <a:lnTo>
                    <a:pt x="1056667" y="4185"/>
                  </a:lnTo>
                  <a:lnTo>
                    <a:pt x="1104793" y="8370"/>
                  </a:lnTo>
                  <a:lnTo>
                    <a:pt x="1153616" y="13252"/>
                  </a:lnTo>
                  <a:lnTo>
                    <a:pt x="1201044" y="20227"/>
                  </a:lnTo>
                  <a:lnTo>
                    <a:pt x="1248472" y="28596"/>
                  </a:lnTo>
                  <a:lnTo>
                    <a:pt x="1294505" y="38361"/>
                  </a:lnTo>
                  <a:lnTo>
                    <a:pt x="1339840" y="49520"/>
                  </a:lnTo>
                  <a:lnTo>
                    <a:pt x="1383781" y="61377"/>
                  </a:lnTo>
                  <a:lnTo>
                    <a:pt x="1426327" y="75327"/>
                  </a:lnTo>
                  <a:lnTo>
                    <a:pt x="1468175" y="89974"/>
                  </a:lnTo>
                  <a:lnTo>
                    <a:pt x="1507931" y="106015"/>
                  </a:lnTo>
                  <a:lnTo>
                    <a:pt x="1546989" y="123452"/>
                  </a:lnTo>
                  <a:lnTo>
                    <a:pt x="1583955" y="141586"/>
                  </a:lnTo>
                  <a:lnTo>
                    <a:pt x="1618828" y="161116"/>
                  </a:lnTo>
                  <a:lnTo>
                    <a:pt x="1652307" y="181342"/>
                  </a:lnTo>
                  <a:lnTo>
                    <a:pt x="1683693" y="202266"/>
                  </a:lnTo>
                  <a:lnTo>
                    <a:pt x="1712987" y="224585"/>
                  </a:lnTo>
                  <a:lnTo>
                    <a:pt x="1740188" y="247602"/>
                  </a:lnTo>
                  <a:lnTo>
                    <a:pt x="1765297" y="271316"/>
                  </a:lnTo>
                  <a:lnTo>
                    <a:pt x="1787616" y="295727"/>
                  </a:lnTo>
                  <a:lnTo>
                    <a:pt x="1808540" y="320836"/>
                  </a:lnTo>
                  <a:lnTo>
                    <a:pt x="1826675" y="346643"/>
                  </a:lnTo>
                  <a:close/>
                </a:path>
              </a:pathLst>
            </a:custGeom>
            <a:solidFill>
              <a:srgbClr val="C8323C">
                <a:alpha val="13000"/>
              </a:srgbClr>
            </a:solidFill>
            <a:ln w="15344">
              <a:solidFill>
                <a:srgbClr val="C8323C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Text 5">
              <a:extLst>
                <a:ext uri="{FF2B5EF4-FFF2-40B4-BE49-F238E27FC236}">
                  <a16:creationId xmlns:a16="http://schemas.microsoft.com/office/drawing/2014/main" id="{75A00C03-4B0E-3790-5C7E-6FF6F6B07F85}"/>
                </a:ext>
              </a:extLst>
            </p:cNvPr>
            <p:cNvSpPr txBox="1"/>
            <p:nvPr/>
          </p:nvSpPr>
          <p:spPr>
            <a:xfrm>
              <a:off x="820745" y="2643816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C8323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P1</a:t>
              </a:r>
              <a:endParaRPr lang="en-US" sz="770" dirty="0"/>
            </a:p>
          </p:txBody>
        </p:sp>
        <p:sp>
          <p:nvSpPr>
            <p:cNvPr id="34" name="Shape 6">
              <a:extLst>
                <a:ext uri="{FF2B5EF4-FFF2-40B4-BE49-F238E27FC236}">
                  <a16:creationId xmlns:a16="http://schemas.microsoft.com/office/drawing/2014/main" id="{0004D485-3FBA-6058-D00B-A246ECBD7F91}"/>
                </a:ext>
              </a:extLst>
            </p:cNvPr>
            <p:cNvSpPr/>
            <p:nvPr/>
          </p:nvSpPr>
          <p:spPr>
            <a:xfrm flipH="1">
              <a:off x="498556" y="2814962"/>
              <a:ext cx="2300257" cy="468700"/>
            </a:xfrm>
            <a:prstGeom prst="line">
              <a:avLst/>
            </a:prstGeom>
            <a:noFill/>
            <a:ln w="18134">
              <a:solidFill>
                <a:srgbClr val="C8323C"/>
              </a:solidFill>
              <a:prstDash val="lgDashDot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 7">
              <a:extLst>
                <a:ext uri="{FF2B5EF4-FFF2-40B4-BE49-F238E27FC236}">
                  <a16:creationId xmlns:a16="http://schemas.microsoft.com/office/drawing/2014/main" id="{AE0D953C-BF11-D3E8-99E4-F27B210E101D}"/>
                </a:ext>
              </a:extLst>
            </p:cNvPr>
            <p:cNvSpPr txBox="1"/>
            <p:nvPr/>
          </p:nvSpPr>
          <p:spPr>
            <a:xfrm>
              <a:off x="381167" y="3293078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C8323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L1</a:t>
              </a:r>
              <a:endParaRPr lang="en-US" sz="770" dirty="0"/>
            </a:p>
          </p:txBody>
        </p:sp>
        <p:sp>
          <p:nvSpPr>
            <p:cNvPr id="38" name="Shape 10">
              <a:extLst>
                <a:ext uri="{FF2B5EF4-FFF2-40B4-BE49-F238E27FC236}">
                  <a16:creationId xmlns:a16="http://schemas.microsoft.com/office/drawing/2014/main" id="{BD2A9FF3-FFC4-3EC8-A495-AA4BD77FD759}"/>
                </a:ext>
              </a:extLst>
            </p:cNvPr>
            <p:cNvSpPr/>
            <p:nvPr/>
          </p:nvSpPr>
          <p:spPr>
            <a:xfrm>
              <a:off x="1617299" y="3017926"/>
              <a:ext cx="62772" cy="62772"/>
            </a:xfrm>
            <a:prstGeom prst="ellipse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Text 11">
              <a:extLst>
                <a:ext uri="{FF2B5EF4-FFF2-40B4-BE49-F238E27FC236}">
                  <a16:creationId xmlns:a16="http://schemas.microsoft.com/office/drawing/2014/main" id="{037E8C01-3F05-47E3-316D-AAF41FA98391}"/>
                </a:ext>
              </a:extLst>
            </p:cNvPr>
            <p:cNvSpPr txBox="1"/>
            <p:nvPr/>
          </p:nvSpPr>
          <p:spPr>
            <a:xfrm>
              <a:off x="1030298" y="2873131"/>
              <a:ext cx="548640" cy="1269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710" b="1" dirty="0">
                  <a:solidFill>
                    <a:srgbClr val="C0000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T1</a:t>
              </a:r>
              <a:endParaRPr lang="en-US" sz="71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3" name="Text 12">
            <a:extLst>
              <a:ext uri="{FF2B5EF4-FFF2-40B4-BE49-F238E27FC236}">
                <a16:creationId xmlns:a16="http://schemas.microsoft.com/office/drawing/2014/main" id="{566AC091-2526-7BDC-4EE9-3E9477D76435}"/>
              </a:ext>
            </a:extLst>
          </p:cNvPr>
          <p:cNvSpPr txBox="1"/>
          <p:nvPr/>
        </p:nvSpPr>
        <p:spPr>
          <a:xfrm>
            <a:off x="4137954" y="1018529"/>
            <a:ext cx="2361706" cy="292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D24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Rotation of type “L”</a:t>
            </a:r>
            <a:endParaRPr lang="en-US" sz="1650" dirty="0"/>
          </a:p>
        </p:txBody>
      </p:sp>
      <p:sp>
        <p:nvSpPr>
          <p:cNvPr id="44" name="Text 13">
            <a:extLst>
              <a:ext uri="{FF2B5EF4-FFF2-40B4-BE49-F238E27FC236}">
                <a16:creationId xmlns:a16="http://schemas.microsoft.com/office/drawing/2014/main" id="{454CF00B-F245-AA16-EEAC-FE32BCB77E26}"/>
              </a:ext>
            </a:extLst>
          </p:cNvPr>
          <p:cNvSpPr txBox="1"/>
          <p:nvPr/>
        </p:nvSpPr>
        <p:spPr>
          <a:xfrm>
            <a:off x="4137954" y="1266494"/>
            <a:ext cx="2361706" cy="205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axis ⊥ P1 at B → T1 L2 P1</a:t>
            </a:r>
            <a:endParaRPr lang="en-US" sz="1150" dirty="0"/>
          </a:p>
        </p:txBody>
      </p:sp>
      <p:grpSp>
        <p:nvGrpSpPr>
          <p:cNvPr id="108" name="Groupe 107">
            <a:extLst>
              <a:ext uri="{FF2B5EF4-FFF2-40B4-BE49-F238E27FC236}">
                <a16:creationId xmlns:a16="http://schemas.microsoft.com/office/drawing/2014/main" id="{D5D16B9C-3AD8-DFC3-3155-0EE0F4F304BF}"/>
              </a:ext>
            </a:extLst>
          </p:cNvPr>
          <p:cNvGrpSpPr/>
          <p:nvPr/>
        </p:nvGrpSpPr>
        <p:grpSpPr>
          <a:xfrm>
            <a:off x="3968546" y="1553515"/>
            <a:ext cx="2537599" cy="1440160"/>
            <a:chOff x="3337565" y="3212977"/>
            <a:chExt cx="2537599" cy="1440160"/>
          </a:xfrm>
        </p:grpSpPr>
        <p:sp>
          <p:nvSpPr>
            <p:cNvPr id="41" name="Text 22">
              <a:extLst>
                <a:ext uri="{FF2B5EF4-FFF2-40B4-BE49-F238E27FC236}">
                  <a16:creationId xmlns:a16="http://schemas.microsoft.com/office/drawing/2014/main" id="{5E22A7A6-12C3-FB39-19FC-068B72498399}"/>
                </a:ext>
              </a:extLst>
            </p:cNvPr>
            <p:cNvSpPr txBox="1"/>
            <p:nvPr/>
          </p:nvSpPr>
          <p:spPr>
            <a:xfrm>
              <a:off x="3337565" y="3647203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E0702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L2</a:t>
              </a:r>
              <a:endParaRPr lang="en-US" sz="770" dirty="0"/>
            </a:p>
          </p:txBody>
        </p:sp>
        <p:sp>
          <p:nvSpPr>
            <p:cNvPr id="42" name="Text 27">
              <a:extLst>
                <a:ext uri="{FF2B5EF4-FFF2-40B4-BE49-F238E27FC236}">
                  <a16:creationId xmlns:a16="http://schemas.microsoft.com/office/drawing/2014/main" id="{40B90670-6112-8778-A181-2EF018E951A7}"/>
                </a:ext>
              </a:extLst>
            </p:cNvPr>
            <p:cNvSpPr txBox="1"/>
            <p:nvPr/>
          </p:nvSpPr>
          <p:spPr>
            <a:xfrm>
              <a:off x="5110090" y="4095684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770" b="1" dirty="0">
                  <a:solidFill>
                    <a:srgbClr val="E0702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 = 35°</a:t>
              </a:r>
              <a:endParaRPr lang="en-US" sz="770" dirty="0"/>
            </a:p>
          </p:txBody>
        </p:sp>
        <p:sp>
          <p:nvSpPr>
            <p:cNvPr id="45" name="Shape 14">
              <a:extLst>
                <a:ext uri="{FF2B5EF4-FFF2-40B4-BE49-F238E27FC236}">
                  <a16:creationId xmlns:a16="http://schemas.microsoft.com/office/drawing/2014/main" id="{2ACCD727-34BA-64FA-588F-F2E86633691D}"/>
                </a:ext>
              </a:extLst>
            </p:cNvPr>
            <p:cNvSpPr/>
            <p:nvPr/>
          </p:nvSpPr>
          <p:spPr>
            <a:xfrm>
              <a:off x="3451818" y="3212977"/>
              <a:ext cx="2423346" cy="1440160"/>
            </a:xfrm>
            <a:prstGeom prst="roundRect">
              <a:avLst>
                <a:gd name="adj" fmla="val 3983"/>
              </a:avLst>
            </a:prstGeom>
            <a:ln w="13949">
              <a:solidFill>
                <a:srgbClr val="D9D7D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Shape 15">
              <a:extLst>
                <a:ext uri="{FF2B5EF4-FFF2-40B4-BE49-F238E27FC236}">
                  <a16:creationId xmlns:a16="http://schemas.microsoft.com/office/drawing/2014/main" id="{19306924-3208-F4D4-9650-E696051DD7B5}"/>
                </a:ext>
              </a:extLst>
            </p:cNvPr>
            <p:cNvSpPr/>
            <p:nvPr/>
          </p:nvSpPr>
          <p:spPr>
            <a:xfrm>
              <a:off x="3727649" y="3423316"/>
              <a:ext cx="1883170" cy="1053180"/>
            </a:xfrm>
            <a:custGeom>
              <a:avLst/>
              <a:gdLst/>
              <a:ahLst/>
              <a:cxnLst/>
              <a:rect l="l" t="t" r="r" b="b"/>
              <a:pathLst>
                <a:path w="1883170" h="1053180">
                  <a:moveTo>
                    <a:pt x="1826675" y="346643"/>
                  </a:moveTo>
                  <a:lnTo>
                    <a:pt x="1842019" y="372449"/>
                  </a:lnTo>
                  <a:lnTo>
                    <a:pt x="1855271" y="398953"/>
                  </a:lnTo>
                  <a:lnTo>
                    <a:pt x="1865733" y="426154"/>
                  </a:lnTo>
                  <a:lnTo>
                    <a:pt x="1874103" y="453356"/>
                  </a:lnTo>
                  <a:lnTo>
                    <a:pt x="1879682" y="480557"/>
                  </a:lnTo>
                  <a:lnTo>
                    <a:pt x="1882472" y="508456"/>
                  </a:lnTo>
                  <a:lnTo>
                    <a:pt x="1883170" y="535657"/>
                  </a:lnTo>
                  <a:lnTo>
                    <a:pt x="1881077" y="563556"/>
                  </a:lnTo>
                  <a:lnTo>
                    <a:pt x="1876195" y="590757"/>
                  </a:lnTo>
                  <a:lnTo>
                    <a:pt x="1868523" y="617959"/>
                  </a:lnTo>
                  <a:lnTo>
                    <a:pt x="1858758" y="645160"/>
                  </a:lnTo>
                  <a:lnTo>
                    <a:pt x="1846901" y="671664"/>
                  </a:lnTo>
                  <a:lnTo>
                    <a:pt x="1831557" y="698168"/>
                  </a:lnTo>
                  <a:lnTo>
                    <a:pt x="1814818" y="723974"/>
                  </a:lnTo>
                  <a:lnTo>
                    <a:pt x="1795288" y="749083"/>
                  </a:lnTo>
                  <a:lnTo>
                    <a:pt x="1772969" y="773495"/>
                  </a:lnTo>
                  <a:lnTo>
                    <a:pt x="1748558" y="797906"/>
                  </a:lnTo>
                  <a:lnTo>
                    <a:pt x="1722054" y="820923"/>
                  </a:lnTo>
                  <a:lnTo>
                    <a:pt x="1693458" y="843242"/>
                  </a:lnTo>
                  <a:lnTo>
                    <a:pt x="1662769" y="864863"/>
                  </a:lnTo>
                  <a:lnTo>
                    <a:pt x="1629988" y="885787"/>
                  </a:lnTo>
                  <a:lnTo>
                    <a:pt x="1595812" y="905316"/>
                  </a:lnTo>
                  <a:lnTo>
                    <a:pt x="1559544" y="924148"/>
                  </a:lnTo>
                  <a:lnTo>
                    <a:pt x="1521183" y="941585"/>
                  </a:lnTo>
                  <a:lnTo>
                    <a:pt x="1481427" y="957627"/>
                  </a:lnTo>
                  <a:lnTo>
                    <a:pt x="1440276" y="972971"/>
                  </a:lnTo>
                  <a:lnTo>
                    <a:pt x="1397730" y="986920"/>
                  </a:lnTo>
                  <a:lnTo>
                    <a:pt x="1354487" y="1000172"/>
                  </a:lnTo>
                  <a:lnTo>
                    <a:pt x="1309152" y="1011332"/>
                  </a:lnTo>
                  <a:lnTo>
                    <a:pt x="1263816" y="1021096"/>
                  </a:lnTo>
                  <a:lnTo>
                    <a:pt x="1217086" y="1030164"/>
                  </a:lnTo>
                  <a:lnTo>
                    <a:pt x="1169658" y="1037138"/>
                  </a:lnTo>
                  <a:lnTo>
                    <a:pt x="1121532" y="1043416"/>
                  </a:lnTo>
                  <a:lnTo>
                    <a:pt x="1072709" y="1048298"/>
                  </a:lnTo>
                  <a:lnTo>
                    <a:pt x="1023886" y="1051088"/>
                  </a:lnTo>
                  <a:lnTo>
                    <a:pt x="974366" y="1052483"/>
                  </a:lnTo>
                  <a:lnTo>
                    <a:pt x="924846" y="1053180"/>
                  </a:lnTo>
                  <a:lnTo>
                    <a:pt x="876023" y="1051785"/>
                  </a:lnTo>
                  <a:lnTo>
                    <a:pt x="826502" y="1048995"/>
                  </a:lnTo>
                  <a:lnTo>
                    <a:pt x="778377" y="1044810"/>
                  </a:lnTo>
                  <a:lnTo>
                    <a:pt x="729554" y="1039928"/>
                  </a:lnTo>
                  <a:lnTo>
                    <a:pt x="682126" y="1032953"/>
                  </a:lnTo>
                  <a:lnTo>
                    <a:pt x="634698" y="1024584"/>
                  </a:lnTo>
                  <a:lnTo>
                    <a:pt x="588665" y="1014819"/>
                  </a:lnTo>
                  <a:lnTo>
                    <a:pt x="543329" y="1003660"/>
                  </a:lnTo>
                  <a:lnTo>
                    <a:pt x="499389" y="991803"/>
                  </a:lnTo>
                  <a:lnTo>
                    <a:pt x="456843" y="977853"/>
                  </a:lnTo>
                  <a:lnTo>
                    <a:pt x="414995" y="963206"/>
                  </a:lnTo>
                  <a:lnTo>
                    <a:pt x="375239" y="947165"/>
                  </a:lnTo>
                  <a:lnTo>
                    <a:pt x="336181" y="929728"/>
                  </a:lnTo>
                  <a:lnTo>
                    <a:pt x="299215" y="911594"/>
                  </a:lnTo>
                  <a:lnTo>
                    <a:pt x="264341" y="892064"/>
                  </a:lnTo>
                  <a:lnTo>
                    <a:pt x="230863" y="871838"/>
                  </a:lnTo>
                  <a:lnTo>
                    <a:pt x="199476" y="850914"/>
                  </a:lnTo>
                  <a:lnTo>
                    <a:pt x="170183" y="828595"/>
                  </a:lnTo>
                  <a:lnTo>
                    <a:pt x="142981" y="805578"/>
                  </a:lnTo>
                  <a:lnTo>
                    <a:pt x="117872" y="781864"/>
                  </a:lnTo>
                  <a:lnTo>
                    <a:pt x="95553" y="757453"/>
                  </a:lnTo>
                  <a:lnTo>
                    <a:pt x="74629" y="732344"/>
                  </a:lnTo>
                  <a:lnTo>
                    <a:pt x="56495" y="706537"/>
                  </a:lnTo>
                  <a:lnTo>
                    <a:pt x="41151" y="680731"/>
                  </a:lnTo>
                  <a:lnTo>
                    <a:pt x="27899" y="654227"/>
                  </a:lnTo>
                  <a:lnTo>
                    <a:pt x="17437" y="627026"/>
                  </a:lnTo>
                  <a:lnTo>
                    <a:pt x="9067" y="599824"/>
                  </a:lnTo>
                  <a:lnTo>
                    <a:pt x="3487" y="572623"/>
                  </a:lnTo>
                  <a:lnTo>
                    <a:pt x="697" y="544724"/>
                  </a:lnTo>
                  <a:lnTo>
                    <a:pt x="0" y="517523"/>
                  </a:lnTo>
                  <a:lnTo>
                    <a:pt x="2092" y="489624"/>
                  </a:lnTo>
                  <a:lnTo>
                    <a:pt x="6975" y="462423"/>
                  </a:lnTo>
                  <a:lnTo>
                    <a:pt x="14647" y="435221"/>
                  </a:lnTo>
                  <a:lnTo>
                    <a:pt x="24411" y="408020"/>
                  </a:lnTo>
                  <a:lnTo>
                    <a:pt x="36268" y="381516"/>
                  </a:lnTo>
                  <a:lnTo>
                    <a:pt x="51613" y="355012"/>
                  </a:lnTo>
                  <a:lnTo>
                    <a:pt x="68352" y="329206"/>
                  </a:lnTo>
                  <a:lnTo>
                    <a:pt x="87881" y="304097"/>
                  </a:lnTo>
                  <a:lnTo>
                    <a:pt x="110200" y="279686"/>
                  </a:lnTo>
                  <a:lnTo>
                    <a:pt x="134612" y="255274"/>
                  </a:lnTo>
                  <a:lnTo>
                    <a:pt x="161116" y="232258"/>
                  </a:lnTo>
                  <a:lnTo>
                    <a:pt x="189712" y="209939"/>
                  </a:lnTo>
                  <a:lnTo>
                    <a:pt x="220401" y="188317"/>
                  </a:lnTo>
                  <a:lnTo>
                    <a:pt x="253182" y="167393"/>
                  </a:lnTo>
                  <a:lnTo>
                    <a:pt x="287358" y="147864"/>
                  </a:lnTo>
                  <a:lnTo>
                    <a:pt x="323626" y="129032"/>
                  </a:lnTo>
                  <a:lnTo>
                    <a:pt x="361987" y="111595"/>
                  </a:lnTo>
                  <a:lnTo>
                    <a:pt x="401743" y="95553"/>
                  </a:lnTo>
                  <a:lnTo>
                    <a:pt x="442894" y="80209"/>
                  </a:lnTo>
                  <a:lnTo>
                    <a:pt x="485439" y="66260"/>
                  </a:lnTo>
                  <a:lnTo>
                    <a:pt x="528682" y="53008"/>
                  </a:lnTo>
                  <a:lnTo>
                    <a:pt x="574018" y="41848"/>
                  </a:lnTo>
                  <a:lnTo>
                    <a:pt x="619354" y="32084"/>
                  </a:lnTo>
                  <a:lnTo>
                    <a:pt x="666084" y="23017"/>
                  </a:lnTo>
                  <a:lnTo>
                    <a:pt x="713512" y="16042"/>
                  </a:lnTo>
                  <a:lnTo>
                    <a:pt x="761638" y="9765"/>
                  </a:lnTo>
                  <a:lnTo>
                    <a:pt x="810460" y="4882"/>
                  </a:lnTo>
                  <a:lnTo>
                    <a:pt x="859283" y="2092"/>
                  </a:lnTo>
                  <a:lnTo>
                    <a:pt x="908804" y="697"/>
                  </a:lnTo>
                  <a:lnTo>
                    <a:pt x="958324" y="0"/>
                  </a:lnTo>
                  <a:lnTo>
                    <a:pt x="1007147" y="1395"/>
                  </a:lnTo>
                  <a:lnTo>
                    <a:pt x="1056667" y="4185"/>
                  </a:lnTo>
                  <a:lnTo>
                    <a:pt x="1104793" y="8370"/>
                  </a:lnTo>
                  <a:lnTo>
                    <a:pt x="1153616" y="13252"/>
                  </a:lnTo>
                  <a:lnTo>
                    <a:pt x="1201044" y="20227"/>
                  </a:lnTo>
                  <a:lnTo>
                    <a:pt x="1248472" y="28596"/>
                  </a:lnTo>
                  <a:lnTo>
                    <a:pt x="1294505" y="38361"/>
                  </a:lnTo>
                  <a:lnTo>
                    <a:pt x="1339840" y="49520"/>
                  </a:lnTo>
                  <a:lnTo>
                    <a:pt x="1383781" y="61377"/>
                  </a:lnTo>
                  <a:lnTo>
                    <a:pt x="1426327" y="75327"/>
                  </a:lnTo>
                  <a:lnTo>
                    <a:pt x="1468175" y="89974"/>
                  </a:lnTo>
                  <a:lnTo>
                    <a:pt x="1507931" y="106015"/>
                  </a:lnTo>
                  <a:lnTo>
                    <a:pt x="1546989" y="123452"/>
                  </a:lnTo>
                  <a:lnTo>
                    <a:pt x="1583955" y="141586"/>
                  </a:lnTo>
                  <a:lnTo>
                    <a:pt x="1618828" y="161116"/>
                  </a:lnTo>
                  <a:lnTo>
                    <a:pt x="1652307" y="181342"/>
                  </a:lnTo>
                  <a:lnTo>
                    <a:pt x="1683693" y="202266"/>
                  </a:lnTo>
                  <a:lnTo>
                    <a:pt x="1712987" y="224585"/>
                  </a:lnTo>
                  <a:lnTo>
                    <a:pt x="1740188" y="247602"/>
                  </a:lnTo>
                  <a:lnTo>
                    <a:pt x="1765297" y="271316"/>
                  </a:lnTo>
                  <a:lnTo>
                    <a:pt x="1787616" y="295727"/>
                  </a:lnTo>
                  <a:lnTo>
                    <a:pt x="1808540" y="320836"/>
                  </a:lnTo>
                  <a:lnTo>
                    <a:pt x="1826675" y="346643"/>
                  </a:lnTo>
                  <a:close/>
                </a:path>
              </a:pathLst>
            </a:custGeom>
            <a:solidFill>
              <a:srgbClr val="C8323C">
                <a:alpha val="13000"/>
              </a:srgbClr>
            </a:solidFill>
            <a:ln w="15344">
              <a:solidFill>
                <a:srgbClr val="C8323C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Text 16">
              <a:extLst>
                <a:ext uri="{FF2B5EF4-FFF2-40B4-BE49-F238E27FC236}">
                  <a16:creationId xmlns:a16="http://schemas.microsoft.com/office/drawing/2014/main" id="{6DB0DF60-33CA-10FD-D52F-AEA6A820DCA7}"/>
                </a:ext>
              </a:extLst>
            </p:cNvPr>
            <p:cNvSpPr txBox="1"/>
            <p:nvPr/>
          </p:nvSpPr>
          <p:spPr>
            <a:xfrm>
              <a:off x="3933756" y="3506174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C8323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P1</a:t>
              </a:r>
              <a:endParaRPr lang="en-US" sz="770" dirty="0"/>
            </a:p>
          </p:txBody>
        </p:sp>
        <p:sp>
          <p:nvSpPr>
            <p:cNvPr id="48" name="Shape 17">
              <a:extLst>
                <a:ext uri="{FF2B5EF4-FFF2-40B4-BE49-F238E27FC236}">
                  <a16:creationId xmlns:a16="http://schemas.microsoft.com/office/drawing/2014/main" id="{6BA281D7-4AD4-9267-094F-7764BA683312}"/>
                </a:ext>
              </a:extLst>
            </p:cNvPr>
            <p:cNvSpPr/>
            <p:nvPr/>
          </p:nvSpPr>
          <p:spPr>
            <a:xfrm flipH="1">
              <a:off x="3519105" y="3715556"/>
              <a:ext cx="2300257" cy="468700"/>
            </a:xfrm>
            <a:prstGeom prst="line">
              <a:avLst/>
            </a:prstGeom>
            <a:noFill/>
            <a:ln w="9067">
              <a:solidFill>
                <a:srgbClr val="C8323C">
                  <a:alpha val="60000"/>
                </a:srgbClr>
              </a:solidFill>
              <a:prstDash val="dash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Text 18">
              <a:extLst>
                <a:ext uri="{FF2B5EF4-FFF2-40B4-BE49-F238E27FC236}">
                  <a16:creationId xmlns:a16="http://schemas.microsoft.com/office/drawing/2014/main" id="{9B720537-822A-E69B-442B-86C7C572C7F5}"/>
                </a:ext>
              </a:extLst>
            </p:cNvPr>
            <p:cNvSpPr txBox="1"/>
            <p:nvPr/>
          </p:nvSpPr>
          <p:spPr>
            <a:xfrm>
              <a:off x="3385116" y="4173097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C8323C">
                      <a:alpha val="70000"/>
                    </a:srgb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L1</a:t>
              </a:r>
              <a:endParaRPr lang="en-US" sz="770" dirty="0"/>
            </a:p>
          </p:txBody>
        </p:sp>
        <p:sp>
          <p:nvSpPr>
            <p:cNvPr id="50" name="Shape 19">
              <a:extLst>
                <a:ext uri="{FF2B5EF4-FFF2-40B4-BE49-F238E27FC236}">
                  <a16:creationId xmlns:a16="http://schemas.microsoft.com/office/drawing/2014/main" id="{12C00704-2BDB-86F2-E1D1-174539BB3D81}"/>
                </a:ext>
              </a:extLst>
            </p:cNvPr>
            <p:cNvSpPr/>
            <p:nvPr/>
          </p:nvSpPr>
          <p:spPr>
            <a:xfrm>
              <a:off x="4655840" y="3284983"/>
              <a:ext cx="0" cy="1296145"/>
            </a:xfrm>
            <a:prstGeom prst="line">
              <a:avLst/>
            </a:prstGeom>
            <a:noFill/>
            <a:ln w="10462">
              <a:solidFill>
                <a:srgbClr val="6B6B6B"/>
              </a:solidFill>
              <a:prstDash val="sysDot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Text 20">
              <a:extLst>
                <a:ext uri="{FF2B5EF4-FFF2-40B4-BE49-F238E27FC236}">
                  <a16:creationId xmlns:a16="http://schemas.microsoft.com/office/drawing/2014/main" id="{D267616F-3C28-5782-DFD1-F5B152210E3C}"/>
                </a:ext>
              </a:extLst>
            </p:cNvPr>
            <p:cNvSpPr txBox="1"/>
            <p:nvPr/>
          </p:nvSpPr>
          <p:spPr>
            <a:xfrm>
              <a:off x="4223792" y="3284984"/>
              <a:ext cx="548640" cy="1269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10" dirty="0">
                  <a:solidFill>
                    <a:srgbClr val="6B6B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axis</a:t>
              </a:r>
              <a:endParaRPr lang="en-US" sz="710" dirty="0"/>
            </a:p>
          </p:txBody>
        </p:sp>
        <p:sp>
          <p:nvSpPr>
            <p:cNvPr id="52" name="Shape 21">
              <a:extLst>
                <a:ext uri="{FF2B5EF4-FFF2-40B4-BE49-F238E27FC236}">
                  <a16:creationId xmlns:a16="http://schemas.microsoft.com/office/drawing/2014/main" id="{C8B86F2C-5C77-8591-876A-39A5825F4F3A}"/>
                </a:ext>
              </a:extLst>
            </p:cNvPr>
            <p:cNvSpPr/>
            <p:nvPr/>
          </p:nvSpPr>
          <p:spPr>
            <a:xfrm>
              <a:off x="3487022" y="3772748"/>
              <a:ext cx="2364424" cy="354315"/>
            </a:xfrm>
            <a:prstGeom prst="line">
              <a:avLst/>
            </a:prstGeom>
            <a:noFill/>
            <a:ln w="18134">
              <a:solidFill>
                <a:srgbClr val="E0702A"/>
              </a:solidFill>
              <a:prstDash val="lgDashDot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Shape 23">
              <a:extLst>
                <a:ext uri="{FF2B5EF4-FFF2-40B4-BE49-F238E27FC236}">
                  <a16:creationId xmlns:a16="http://schemas.microsoft.com/office/drawing/2014/main" id="{3D7FCE55-5F57-DC68-A816-CB59FFD20063}"/>
                </a:ext>
              </a:extLst>
            </p:cNvPr>
            <p:cNvSpPr/>
            <p:nvPr/>
          </p:nvSpPr>
          <p:spPr>
            <a:xfrm>
              <a:off x="4669234" y="3779026"/>
              <a:ext cx="894157" cy="300610"/>
            </a:xfrm>
            <a:custGeom>
              <a:avLst/>
              <a:gdLst/>
              <a:ahLst/>
              <a:cxnLst/>
              <a:rect l="l" t="t" r="r" b="b"/>
              <a:pathLst>
                <a:path w="894157" h="300610">
                  <a:moveTo>
                    <a:pt x="0" y="170880"/>
                  </a:moveTo>
                  <a:lnTo>
                    <a:pt x="840452" y="0"/>
                  </a:lnTo>
                  <a:lnTo>
                    <a:pt x="846729" y="9765"/>
                  </a:lnTo>
                  <a:lnTo>
                    <a:pt x="853006" y="19529"/>
                  </a:lnTo>
                  <a:lnTo>
                    <a:pt x="857888" y="29991"/>
                  </a:lnTo>
                  <a:lnTo>
                    <a:pt x="863468" y="39756"/>
                  </a:lnTo>
                  <a:lnTo>
                    <a:pt x="868350" y="50218"/>
                  </a:lnTo>
                  <a:lnTo>
                    <a:pt x="872535" y="60680"/>
                  </a:lnTo>
                  <a:lnTo>
                    <a:pt x="876720" y="70444"/>
                  </a:lnTo>
                  <a:lnTo>
                    <a:pt x="880207" y="80907"/>
                  </a:lnTo>
                  <a:lnTo>
                    <a:pt x="882997" y="91369"/>
                  </a:lnTo>
                  <a:lnTo>
                    <a:pt x="885787" y="101831"/>
                  </a:lnTo>
                  <a:lnTo>
                    <a:pt x="888577" y="112293"/>
                  </a:lnTo>
                  <a:lnTo>
                    <a:pt x="890670" y="122755"/>
                  </a:lnTo>
                  <a:lnTo>
                    <a:pt x="892064" y="133217"/>
                  </a:lnTo>
                  <a:lnTo>
                    <a:pt x="893459" y="143679"/>
                  </a:lnTo>
                  <a:lnTo>
                    <a:pt x="894157" y="154141"/>
                  </a:lnTo>
                  <a:lnTo>
                    <a:pt x="894157" y="164603"/>
                  </a:lnTo>
                  <a:lnTo>
                    <a:pt x="894157" y="175065"/>
                  </a:lnTo>
                  <a:lnTo>
                    <a:pt x="894157" y="186225"/>
                  </a:lnTo>
                  <a:lnTo>
                    <a:pt x="893459" y="196687"/>
                  </a:lnTo>
                  <a:lnTo>
                    <a:pt x="892064" y="207149"/>
                  </a:lnTo>
                  <a:lnTo>
                    <a:pt x="890670" y="217611"/>
                  </a:lnTo>
                  <a:lnTo>
                    <a:pt x="888577" y="228073"/>
                  </a:lnTo>
                  <a:lnTo>
                    <a:pt x="886485" y="238535"/>
                  </a:lnTo>
                  <a:lnTo>
                    <a:pt x="883695" y="248997"/>
                  </a:lnTo>
                  <a:lnTo>
                    <a:pt x="880207" y="259459"/>
                  </a:lnTo>
                  <a:lnTo>
                    <a:pt x="876720" y="269224"/>
                  </a:lnTo>
                  <a:lnTo>
                    <a:pt x="873233" y="279686"/>
                  </a:lnTo>
                  <a:lnTo>
                    <a:pt x="869048" y="290148"/>
                  </a:lnTo>
                  <a:lnTo>
                    <a:pt x="864166" y="300610"/>
                  </a:lnTo>
                  <a:close/>
                </a:path>
              </a:pathLst>
            </a:custGeom>
            <a:solidFill>
              <a:srgbClr val="E0702A">
                <a:alpha val="28000"/>
              </a:srgbClr>
            </a:solidFill>
            <a:ln w="6975">
              <a:solidFill>
                <a:srgbClr val="E0702A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Shape 24">
              <a:extLst>
                <a:ext uri="{FF2B5EF4-FFF2-40B4-BE49-F238E27FC236}">
                  <a16:creationId xmlns:a16="http://schemas.microsoft.com/office/drawing/2014/main" id="{081F8028-5120-B159-0563-67E8275E56E9}"/>
                </a:ext>
              </a:extLst>
            </p:cNvPr>
            <p:cNvSpPr/>
            <p:nvPr/>
          </p:nvSpPr>
          <p:spPr>
            <a:xfrm>
              <a:off x="5562693" y="3767866"/>
              <a:ext cx="57193" cy="286660"/>
            </a:xfrm>
            <a:custGeom>
              <a:avLst/>
              <a:gdLst/>
              <a:ahLst/>
              <a:cxnLst/>
              <a:rect l="l" t="t" r="r" b="b"/>
              <a:pathLst>
                <a:path w="57193" h="286660">
                  <a:moveTo>
                    <a:pt x="0" y="0"/>
                  </a:moveTo>
                  <a:lnTo>
                    <a:pt x="6975" y="10462"/>
                  </a:lnTo>
                  <a:lnTo>
                    <a:pt x="13252" y="21622"/>
                  </a:lnTo>
                  <a:lnTo>
                    <a:pt x="18832" y="32084"/>
                  </a:lnTo>
                  <a:lnTo>
                    <a:pt x="24411" y="42546"/>
                  </a:lnTo>
                  <a:lnTo>
                    <a:pt x="29294" y="53705"/>
                  </a:lnTo>
                  <a:lnTo>
                    <a:pt x="34176" y="64865"/>
                  </a:lnTo>
                  <a:lnTo>
                    <a:pt x="38361" y="75327"/>
                  </a:lnTo>
                  <a:lnTo>
                    <a:pt x="41848" y="86486"/>
                  </a:lnTo>
                  <a:lnTo>
                    <a:pt x="45336" y="97646"/>
                  </a:lnTo>
                  <a:lnTo>
                    <a:pt x="48125" y="108805"/>
                  </a:lnTo>
                  <a:lnTo>
                    <a:pt x="50915" y="119965"/>
                  </a:lnTo>
                  <a:lnTo>
                    <a:pt x="53008" y="131124"/>
                  </a:lnTo>
                  <a:lnTo>
                    <a:pt x="55100" y="142284"/>
                  </a:lnTo>
                  <a:lnTo>
                    <a:pt x="56495" y="153443"/>
                  </a:lnTo>
                  <a:lnTo>
                    <a:pt x="57193" y="164603"/>
                  </a:lnTo>
                  <a:lnTo>
                    <a:pt x="57193" y="175763"/>
                  </a:lnTo>
                  <a:lnTo>
                    <a:pt x="57193" y="186922"/>
                  </a:lnTo>
                  <a:lnTo>
                    <a:pt x="57193" y="198082"/>
                  </a:lnTo>
                  <a:lnTo>
                    <a:pt x="56495" y="209241"/>
                  </a:lnTo>
                  <a:lnTo>
                    <a:pt x="55100" y="220401"/>
                  </a:lnTo>
                  <a:lnTo>
                    <a:pt x="53705" y="231560"/>
                  </a:lnTo>
                  <a:lnTo>
                    <a:pt x="51613" y="242720"/>
                  </a:lnTo>
                  <a:lnTo>
                    <a:pt x="48823" y="253879"/>
                  </a:lnTo>
                  <a:lnTo>
                    <a:pt x="46033" y="265039"/>
                  </a:lnTo>
                  <a:lnTo>
                    <a:pt x="42546" y="276198"/>
                  </a:lnTo>
                  <a:lnTo>
                    <a:pt x="39058" y="286660"/>
                  </a:lnTo>
                </a:path>
              </a:pathLst>
            </a:custGeom>
            <a:ln w="18134">
              <a:solidFill>
                <a:srgbClr val="E0702A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Shape 25">
              <a:extLst>
                <a:ext uri="{FF2B5EF4-FFF2-40B4-BE49-F238E27FC236}">
                  <a16:creationId xmlns:a16="http://schemas.microsoft.com/office/drawing/2014/main" id="{0B9C21FF-00E4-C3F7-A279-6642E70872E5}"/>
                </a:ext>
              </a:extLst>
            </p:cNvPr>
            <p:cNvSpPr/>
            <p:nvPr/>
          </p:nvSpPr>
          <p:spPr>
            <a:xfrm flipH="1">
              <a:off x="5603147" y="4044064"/>
              <a:ext cx="2092" cy="4882"/>
            </a:xfrm>
            <a:prstGeom prst="line">
              <a:avLst/>
            </a:prstGeom>
            <a:noFill/>
            <a:ln w="18134">
              <a:solidFill>
                <a:srgbClr val="E0702A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Shape 26">
              <a:extLst>
                <a:ext uri="{FF2B5EF4-FFF2-40B4-BE49-F238E27FC236}">
                  <a16:creationId xmlns:a16="http://schemas.microsoft.com/office/drawing/2014/main" id="{7F7470E0-F063-532F-5753-2ECFDE519F4F}"/>
                </a:ext>
              </a:extLst>
            </p:cNvPr>
            <p:cNvSpPr/>
            <p:nvPr/>
          </p:nvSpPr>
          <p:spPr>
            <a:xfrm>
              <a:off x="5581525" y="4009888"/>
              <a:ext cx="64865" cy="77419"/>
            </a:xfrm>
            <a:custGeom>
              <a:avLst/>
              <a:gdLst/>
              <a:ahLst/>
              <a:cxnLst/>
              <a:rect l="l" t="t" r="r" b="b"/>
              <a:pathLst>
                <a:path w="64865" h="77419">
                  <a:moveTo>
                    <a:pt x="6277" y="77419"/>
                  </a:moveTo>
                  <a:lnTo>
                    <a:pt x="64865" y="258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702A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Shape 28">
              <a:extLst>
                <a:ext uri="{FF2B5EF4-FFF2-40B4-BE49-F238E27FC236}">
                  <a16:creationId xmlns:a16="http://schemas.microsoft.com/office/drawing/2014/main" id="{87096EB6-6590-0A31-EDD6-89C6572BF3C9}"/>
                </a:ext>
              </a:extLst>
            </p:cNvPr>
            <p:cNvSpPr/>
            <p:nvPr/>
          </p:nvSpPr>
          <p:spPr>
            <a:xfrm>
              <a:off x="4637848" y="3918520"/>
              <a:ext cx="62772" cy="62772"/>
            </a:xfrm>
            <a:prstGeom prst="ellipse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Text 29">
              <a:extLst>
                <a:ext uri="{FF2B5EF4-FFF2-40B4-BE49-F238E27FC236}">
                  <a16:creationId xmlns:a16="http://schemas.microsoft.com/office/drawing/2014/main" id="{4F0BDB7E-48FA-886A-2DC2-E1880BF61207}"/>
                </a:ext>
              </a:extLst>
            </p:cNvPr>
            <p:cNvSpPr txBox="1"/>
            <p:nvPr/>
          </p:nvSpPr>
          <p:spPr>
            <a:xfrm>
              <a:off x="4050847" y="3773725"/>
              <a:ext cx="548640" cy="1269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71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T1</a:t>
              </a:r>
              <a:endParaRPr lang="en-US" sz="710" dirty="0"/>
            </a:p>
          </p:txBody>
        </p:sp>
      </p:grpSp>
      <p:sp>
        <p:nvSpPr>
          <p:cNvPr id="62" name="Text 30">
            <a:extLst>
              <a:ext uri="{FF2B5EF4-FFF2-40B4-BE49-F238E27FC236}">
                <a16:creationId xmlns:a16="http://schemas.microsoft.com/office/drawing/2014/main" id="{869F1E24-E7E9-8DCB-EA8A-9024A323BEC4}"/>
              </a:ext>
            </a:extLst>
          </p:cNvPr>
          <p:cNvSpPr txBox="1"/>
          <p:nvPr/>
        </p:nvSpPr>
        <p:spPr>
          <a:xfrm>
            <a:off x="6672064" y="1018529"/>
            <a:ext cx="2452516" cy="292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D24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Rotation of type “LP”</a:t>
            </a:r>
            <a:endParaRPr lang="en-US" sz="1650" dirty="0"/>
          </a:p>
        </p:txBody>
      </p:sp>
      <p:sp>
        <p:nvSpPr>
          <p:cNvPr id="63" name="Text 31">
            <a:extLst>
              <a:ext uri="{FF2B5EF4-FFF2-40B4-BE49-F238E27FC236}">
                <a16:creationId xmlns:a16="http://schemas.microsoft.com/office/drawing/2014/main" id="{8C9ECAD1-CE03-C105-EBF3-E7E174F27653}"/>
              </a:ext>
            </a:extLst>
          </p:cNvPr>
          <p:cNvSpPr txBox="1"/>
          <p:nvPr/>
        </p:nvSpPr>
        <p:spPr>
          <a:xfrm>
            <a:off x="6672064" y="1266494"/>
            <a:ext cx="2452516" cy="205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axis ⊥ L2 in P1 → T1 L3 P2</a:t>
            </a:r>
            <a:endParaRPr lang="en-US" sz="1150" dirty="0"/>
          </a:p>
        </p:txBody>
      </p:sp>
      <p:grpSp>
        <p:nvGrpSpPr>
          <p:cNvPr id="107" name="Groupe 106">
            <a:extLst>
              <a:ext uri="{FF2B5EF4-FFF2-40B4-BE49-F238E27FC236}">
                <a16:creationId xmlns:a16="http://schemas.microsoft.com/office/drawing/2014/main" id="{89BC2F8D-84FE-D83F-7304-F4BEF112F271}"/>
              </a:ext>
            </a:extLst>
          </p:cNvPr>
          <p:cNvGrpSpPr/>
          <p:nvPr/>
        </p:nvGrpSpPr>
        <p:grpSpPr>
          <a:xfrm>
            <a:off x="6693269" y="1553515"/>
            <a:ext cx="2583159" cy="1471239"/>
            <a:chOff x="6323208" y="3120699"/>
            <a:chExt cx="2583159" cy="1471239"/>
          </a:xfrm>
        </p:grpSpPr>
        <p:sp>
          <p:nvSpPr>
            <p:cNvPr id="60" name="Text 36">
              <a:extLst>
                <a:ext uri="{FF2B5EF4-FFF2-40B4-BE49-F238E27FC236}">
                  <a16:creationId xmlns:a16="http://schemas.microsoft.com/office/drawing/2014/main" id="{7D50AC43-49E9-173B-327C-BBA73F3198FD}"/>
                </a:ext>
              </a:extLst>
            </p:cNvPr>
            <p:cNvSpPr txBox="1"/>
            <p:nvPr/>
          </p:nvSpPr>
          <p:spPr>
            <a:xfrm>
              <a:off x="8357727" y="4121392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E0702A">
                      <a:alpha val="70000"/>
                    </a:srgb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L2</a:t>
              </a:r>
              <a:endParaRPr lang="en-US" sz="770" dirty="0"/>
            </a:p>
          </p:txBody>
        </p:sp>
        <p:sp>
          <p:nvSpPr>
            <p:cNvPr id="61" name="Text 51">
              <a:extLst>
                <a:ext uri="{FF2B5EF4-FFF2-40B4-BE49-F238E27FC236}">
                  <a16:creationId xmlns:a16="http://schemas.microsoft.com/office/drawing/2014/main" id="{DBCBF1C7-34DE-B1D7-87AB-D2EFCF732675}"/>
                </a:ext>
              </a:extLst>
            </p:cNvPr>
            <p:cNvSpPr txBox="1"/>
            <p:nvPr/>
          </p:nvSpPr>
          <p:spPr>
            <a:xfrm>
              <a:off x="7958639" y="4148033"/>
              <a:ext cx="575763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770" b="1" dirty="0">
                  <a:solidFill>
                    <a:srgbClr val="B38A12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LP = 25°</a:t>
              </a:r>
              <a:endParaRPr lang="en-US" sz="770" dirty="0"/>
            </a:p>
          </p:txBody>
        </p:sp>
        <p:sp>
          <p:nvSpPr>
            <p:cNvPr id="64" name="Shape 32">
              <a:extLst>
                <a:ext uri="{FF2B5EF4-FFF2-40B4-BE49-F238E27FC236}">
                  <a16:creationId xmlns:a16="http://schemas.microsoft.com/office/drawing/2014/main" id="{A8FB0CD9-5F91-01B9-6149-87A23EAA6CFC}"/>
                </a:ext>
              </a:extLst>
            </p:cNvPr>
            <p:cNvSpPr/>
            <p:nvPr/>
          </p:nvSpPr>
          <p:spPr>
            <a:xfrm>
              <a:off x="6323208" y="3120699"/>
              <a:ext cx="2459566" cy="1471239"/>
            </a:xfrm>
            <a:prstGeom prst="roundRect">
              <a:avLst>
                <a:gd name="adj" fmla="val 3983"/>
              </a:avLst>
            </a:prstGeom>
            <a:ln w="13949">
              <a:solidFill>
                <a:srgbClr val="D9D7D2"/>
              </a:solidFill>
              <a:prstDash val="solid"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5" name="Shape 33">
              <a:extLst>
                <a:ext uri="{FF2B5EF4-FFF2-40B4-BE49-F238E27FC236}">
                  <a16:creationId xmlns:a16="http://schemas.microsoft.com/office/drawing/2014/main" id="{01FB9D53-03F2-9D14-5F03-3BDAC91B201B}"/>
                </a:ext>
              </a:extLst>
            </p:cNvPr>
            <p:cNvSpPr/>
            <p:nvPr/>
          </p:nvSpPr>
          <p:spPr>
            <a:xfrm>
              <a:off x="6587277" y="3423316"/>
              <a:ext cx="1883170" cy="1053180"/>
            </a:xfrm>
            <a:custGeom>
              <a:avLst/>
              <a:gdLst/>
              <a:ahLst/>
              <a:cxnLst/>
              <a:rect l="l" t="t" r="r" b="b"/>
              <a:pathLst>
                <a:path w="1883170" h="1053180">
                  <a:moveTo>
                    <a:pt x="1851086" y="662597"/>
                  </a:moveTo>
                  <a:lnTo>
                    <a:pt x="1837137" y="689101"/>
                  </a:lnTo>
                  <a:lnTo>
                    <a:pt x="1820397" y="715604"/>
                  </a:lnTo>
                  <a:lnTo>
                    <a:pt x="1801566" y="740713"/>
                  </a:lnTo>
                  <a:lnTo>
                    <a:pt x="1780642" y="765822"/>
                  </a:lnTo>
                  <a:lnTo>
                    <a:pt x="1756928" y="789536"/>
                  </a:lnTo>
                  <a:lnTo>
                    <a:pt x="1731121" y="813250"/>
                  </a:lnTo>
                  <a:lnTo>
                    <a:pt x="1703222" y="836267"/>
                  </a:lnTo>
                  <a:lnTo>
                    <a:pt x="1673231" y="857888"/>
                  </a:lnTo>
                  <a:lnTo>
                    <a:pt x="1641148" y="878813"/>
                  </a:lnTo>
                  <a:lnTo>
                    <a:pt x="1607669" y="899039"/>
                  </a:lnTo>
                  <a:lnTo>
                    <a:pt x="1571401" y="917871"/>
                  </a:lnTo>
                  <a:lnTo>
                    <a:pt x="1534435" y="936005"/>
                  </a:lnTo>
                  <a:lnTo>
                    <a:pt x="1495376" y="952744"/>
                  </a:lnTo>
                  <a:lnTo>
                    <a:pt x="1454226" y="968089"/>
                  </a:lnTo>
                  <a:lnTo>
                    <a:pt x="1412377" y="982736"/>
                  </a:lnTo>
                  <a:lnTo>
                    <a:pt x="1369134" y="995988"/>
                  </a:lnTo>
                  <a:lnTo>
                    <a:pt x="1324496" y="1007845"/>
                  </a:lnTo>
                  <a:lnTo>
                    <a:pt x="1279160" y="1018307"/>
                  </a:lnTo>
                  <a:lnTo>
                    <a:pt x="1232430" y="1027374"/>
                  </a:lnTo>
                  <a:lnTo>
                    <a:pt x="1185002" y="1035046"/>
                  </a:lnTo>
                  <a:lnTo>
                    <a:pt x="1137574" y="1041323"/>
                  </a:lnTo>
                  <a:lnTo>
                    <a:pt x="1088751" y="1046903"/>
                  </a:lnTo>
                  <a:lnTo>
                    <a:pt x="1039928" y="1050390"/>
                  </a:lnTo>
                  <a:lnTo>
                    <a:pt x="991105" y="1052483"/>
                  </a:lnTo>
                  <a:lnTo>
                    <a:pt x="941585" y="1053180"/>
                  </a:lnTo>
                  <a:lnTo>
                    <a:pt x="892064" y="1052483"/>
                  </a:lnTo>
                  <a:lnTo>
                    <a:pt x="843242" y="1050390"/>
                  </a:lnTo>
                  <a:lnTo>
                    <a:pt x="794419" y="1046903"/>
                  </a:lnTo>
                  <a:lnTo>
                    <a:pt x="745596" y="1041323"/>
                  </a:lnTo>
                  <a:lnTo>
                    <a:pt x="698168" y="1035046"/>
                  </a:lnTo>
                  <a:lnTo>
                    <a:pt x="650740" y="1027374"/>
                  </a:lnTo>
                  <a:lnTo>
                    <a:pt x="604009" y="1018307"/>
                  </a:lnTo>
                  <a:lnTo>
                    <a:pt x="558674" y="1007845"/>
                  </a:lnTo>
                  <a:lnTo>
                    <a:pt x="514036" y="995988"/>
                  </a:lnTo>
                  <a:lnTo>
                    <a:pt x="470792" y="982736"/>
                  </a:lnTo>
                  <a:lnTo>
                    <a:pt x="428944" y="968089"/>
                  </a:lnTo>
                  <a:lnTo>
                    <a:pt x="387793" y="952744"/>
                  </a:lnTo>
                  <a:lnTo>
                    <a:pt x="348735" y="936005"/>
                  </a:lnTo>
                  <a:lnTo>
                    <a:pt x="311769" y="917871"/>
                  </a:lnTo>
                  <a:lnTo>
                    <a:pt x="275501" y="899039"/>
                  </a:lnTo>
                  <a:lnTo>
                    <a:pt x="242022" y="878813"/>
                  </a:lnTo>
                  <a:lnTo>
                    <a:pt x="209939" y="857888"/>
                  </a:lnTo>
                  <a:lnTo>
                    <a:pt x="179947" y="836267"/>
                  </a:lnTo>
                  <a:lnTo>
                    <a:pt x="152049" y="813250"/>
                  </a:lnTo>
                  <a:lnTo>
                    <a:pt x="126242" y="789536"/>
                  </a:lnTo>
                  <a:lnTo>
                    <a:pt x="102528" y="765822"/>
                  </a:lnTo>
                  <a:lnTo>
                    <a:pt x="81604" y="740713"/>
                  </a:lnTo>
                  <a:lnTo>
                    <a:pt x="62772" y="715604"/>
                  </a:lnTo>
                  <a:lnTo>
                    <a:pt x="46033" y="689101"/>
                  </a:lnTo>
                  <a:lnTo>
                    <a:pt x="32084" y="662597"/>
                  </a:lnTo>
                  <a:lnTo>
                    <a:pt x="20924" y="636093"/>
                  </a:lnTo>
                  <a:lnTo>
                    <a:pt x="11857" y="608892"/>
                  </a:lnTo>
                  <a:lnTo>
                    <a:pt x="4882" y="581690"/>
                  </a:lnTo>
                  <a:lnTo>
                    <a:pt x="1395" y="554489"/>
                  </a:lnTo>
                  <a:lnTo>
                    <a:pt x="0" y="526590"/>
                  </a:lnTo>
                  <a:lnTo>
                    <a:pt x="1395" y="498691"/>
                  </a:lnTo>
                  <a:lnTo>
                    <a:pt x="4882" y="471490"/>
                  </a:lnTo>
                  <a:lnTo>
                    <a:pt x="11857" y="444289"/>
                  </a:lnTo>
                  <a:lnTo>
                    <a:pt x="20924" y="417087"/>
                  </a:lnTo>
                  <a:lnTo>
                    <a:pt x="32084" y="390583"/>
                  </a:lnTo>
                  <a:lnTo>
                    <a:pt x="46033" y="364079"/>
                  </a:lnTo>
                  <a:lnTo>
                    <a:pt x="62772" y="337576"/>
                  </a:lnTo>
                  <a:lnTo>
                    <a:pt x="81604" y="312467"/>
                  </a:lnTo>
                  <a:lnTo>
                    <a:pt x="102528" y="287358"/>
                  </a:lnTo>
                  <a:lnTo>
                    <a:pt x="126242" y="263644"/>
                  </a:lnTo>
                  <a:lnTo>
                    <a:pt x="152049" y="239930"/>
                  </a:lnTo>
                  <a:lnTo>
                    <a:pt x="179947" y="216913"/>
                  </a:lnTo>
                  <a:lnTo>
                    <a:pt x="209939" y="195292"/>
                  </a:lnTo>
                  <a:lnTo>
                    <a:pt x="242022" y="174368"/>
                  </a:lnTo>
                  <a:lnTo>
                    <a:pt x="275501" y="154141"/>
                  </a:lnTo>
                  <a:lnTo>
                    <a:pt x="311769" y="135309"/>
                  </a:lnTo>
                  <a:lnTo>
                    <a:pt x="348735" y="117175"/>
                  </a:lnTo>
                  <a:lnTo>
                    <a:pt x="387793" y="100436"/>
                  </a:lnTo>
                  <a:lnTo>
                    <a:pt x="428944" y="85091"/>
                  </a:lnTo>
                  <a:lnTo>
                    <a:pt x="470792" y="70444"/>
                  </a:lnTo>
                  <a:lnTo>
                    <a:pt x="514036" y="57193"/>
                  </a:lnTo>
                  <a:lnTo>
                    <a:pt x="558674" y="45336"/>
                  </a:lnTo>
                  <a:lnTo>
                    <a:pt x="604009" y="34874"/>
                  </a:lnTo>
                  <a:lnTo>
                    <a:pt x="650740" y="25806"/>
                  </a:lnTo>
                  <a:lnTo>
                    <a:pt x="698168" y="18134"/>
                  </a:lnTo>
                  <a:lnTo>
                    <a:pt x="745596" y="11857"/>
                  </a:lnTo>
                  <a:lnTo>
                    <a:pt x="794419" y="6277"/>
                  </a:lnTo>
                  <a:lnTo>
                    <a:pt x="843242" y="2790"/>
                  </a:lnTo>
                  <a:lnTo>
                    <a:pt x="892064" y="697"/>
                  </a:lnTo>
                  <a:lnTo>
                    <a:pt x="941585" y="0"/>
                  </a:lnTo>
                  <a:lnTo>
                    <a:pt x="991105" y="697"/>
                  </a:lnTo>
                  <a:lnTo>
                    <a:pt x="1039928" y="2790"/>
                  </a:lnTo>
                  <a:lnTo>
                    <a:pt x="1088751" y="6277"/>
                  </a:lnTo>
                  <a:lnTo>
                    <a:pt x="1137574" y="11857"/>
                  </a:lnTo>
                  <a:lnTo>
                    <a:pt x="1185002" y="18134"/>
                  </a:lnTo>
                  <a:lnTo>
                    <a:pt x="1232430" y="25806"/>
                  </a:lnTo>
                  <a:lnTo>
                    <a:pt x="1279160" y="34874"/>
                  </a:lnTo>
                  <a:lnTo>
                    <a:pt x="1324496" y="45336"/>
                  </a:lnTo>
                  <a:lnTo>
                    <a:pt x="1369134" y="57193"/>
                  </a:lnTo>
                  <a:lnTo>
                    <a:pt x="1412377" y="70444"/>
                  </a:lnTo>
                  <a:lnTo>
                    <a:pt x="1454226" y="85091"/>
                  </a:lnTo>
                  <a:lnTo>
                    <a:pt x="1495376" y="100436"/>
                  </a:lnTo>
                  <a:lnTo>
                    <a:pt x="1534435" y="117175"/>
                  </a:lnTo>
                  <a:lnTo>
                    <a:pt x="1571401" y="135309"/>
                  </a:lnTo>
                  <a:lnTo>
                    <a:pt x="1607669" y="154141"/>
                  </a:lnTo>
                  <a:lnTo>
                    <a:pt x="1641148" y="174368"/>
                  </a:lnTo>
                  <a:lnTo>
                    <a:pt x="1673231" y="195292"/>
                  </a:lnTo>
                  <a:lnTo>
                    <a:pt x="1703222" y="216913"/>
                  </a:lnTo>
                  <a:lnTo>
                    <a:pt x="1731121" y="239930"/>
                  </a:lnTo>
                  <a:lnTo>
                    <a:pt x="1756928" y="263644"/>
                  </a:lnTo>
                  <a:lnTo>
                    <a:pt x="1780642" y="287358"/>
                  </a:lnTo>
                  <a:lnTo>
                    <a:pt x="1801566" y="312467"/>
                  </a:lnTo>
                  <a:lnTo>
                    <a:pt x="1820397" y="337576"/>
                  </a:lnTo>
                  <a:lnTo>
                    <a:pt x="1837137" y="364079"/>
                  </a:lnTo>
                  <a:lnTo>
                    <a:pt x="1851086" y="390583"/>
                  </a:lnTo>
                  <a:lnTo>
                    <a:pt x="1862246" y="417087"/>
                  </a:lnTo>
                  <a:lnTo>
                    <a:pt x="1871313" y="444289"/>
                  </a:lnTo>
                  <a:lnTo>
                    <a:pt x="1878287" y="471490"/>
                  </a:lnTo>
                  <a:lnTo>
                    <a:pt x="1881775" y="498691"/>
                  </a:lnTo>
                  <a:lnTo>
                    <a:pt x="1883170" y="526590"/>
                  </a:lnTo>
                  <a:lnTo>
                    <a:pt x="1881775" y="554489"/>
                  </a:lnTo>
                  <a:lnTo>
                    <a:pt x="1878287" y="581690"/>
                  </a:lnTo>
                  <a:lnTo>
                    <a:pt x="1871313" y="608892"/>
                  </a:lnTo>
                  <a:lnTo>
                    <a:pt x="1862246" y="636093"/>
                  </a:lnTo>
                  <a:lnTo>
                    <a:pt x="1851086" y="662597"/>
                  </a:lnTo>
                  <a:close/>
                </a:path>
              </a:pathLst>
            </a:custGeom>
            <a:ln w="9067">
              <a:solidFill>
                <a:srgbClr val="C8323C">
                  <a:alpha val="55000"/>
                </a:srgbClr>
              </a:solidFill>
              <a:prstDash val="dash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Text 34">
              <a:extLst>
                <a:ext uri="{FF2B5EF4-FFF2-40B4-BE49-F238E27FC236}">
                  <a16:creationId xmlns:a16="http://schemas.microsoft.com/office/drawing/2014/main" id="{96786D6A-8669-64F0-BAA3-3E3F158552B9}"/>
                </a:ext>
              </a:extLst>
            </p:cNvPr>
            <p:cNvSpPr txBox="1"/>
            <p:nvPr/>
          </p:nvSpPr>
          <p:spPr>
            <a:xfrm>
              <a:off x="6603590" y="3590777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C8323C">
                      <a:alpha val="70000"/>
                    </a:srgb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P1</a:t>
              </a:r>
              <a:endParaRPr lang="en-US" sz="770" dirty="0"/>
            </a:p>
          </p:txBody>
        </p:sp>
        <p:sp>
          <p:nvSpPr>
            <p:cNvPr id="67" name="Shape 35">
              <a:extLst>
                <a:ext uri="{FF2B5EF4-FFF2-40B4-BE49-F238E27FC236}">
                  <a16:creationId xmlns:a16="http://schemas.microsoft.com/office/drawing/2014/main" id="{1830219F-810C-396B-C460-EB7776208F2A}"/>
                </a:ext>
              </a:extLst>
            </p:cNvPr>
            <p:cNvSpPr/>
            <p:nvPr/>
          </p:nvSpPr>
          <p:spPr>
            <a:xfrm>
              <a:off x="6346650" y="3772748"/>
              <a:ext cx="2364424" cy="354315"/>
            </a:xfrm>
            <a:prstGeom prst="line">
              <a:avLst/>
            </a:prstGeom>
            <a:noFill/>
            <a:ln w="9067">
              <a:solidFill>
                <a:srgbClr val="E0702A">
                  <a:alpha val="60000"/>
                </a:srgbClr>
              </a:solidFill>
              <a:prstDash val="dash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8" name="Shape 37">
              <a:extLst>
                <a:ext uri="{FF2B5EF4-FFF2-40B4-BE49-F238E27FC236}">
                  <a16:creationId xmlns:a16="http://schemas.microsoft.com/office/drawing/2014/main" id="{32FB3E87-4195-9F54-E96D-E3DB1A21BABA}"/>
                </a:ext>
              </a:extLst>
            </p:cNvPr>
            <p:cNvSpPr/>
            <p:nvPr/>
          </p:nvSpPr>
          <p:spPr>
            <a:xfrm flipH="1">
              <a:off x="7224068" y="3314511"/>
              <a:ext cx="609589" cy="1270791"/>
            </a:xfrm>
            <a:prstGeom prst="line">
              <a:avLst/>
            </a:prstGeom>
            <a:noFill/>
            <a:ln w="10462">
              <a:solidFill>
                <a:srgbClr val="6B6B6B"/>
              </a:solidFill>
              <a:prstDash val="sysDot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9" name="Text 38">
              <a:extLst>
                <a:ext uri="{FF2B5EF4-FFF2-40B4-BE49-F238E27FC236}">
                  <a16:creationId xmlns:a16="http://schemas.microsoft.com/office/drawing/2014/main" id="{33B8B540-E5F6-DB50-CF1B-05C03AEE8A33}"/>
                </a:ext>
              </a:extLst>
            </p:cNvPr>
            <p:cNvSpPr txBox="1"/>
            <p:nvPr/>
          </p:nvSpPr>
          <p:spPr>
            <a:xfrm>
              <a:off x="7559337" y="3166228"/>
              <a:ext cx="548640" cy="1269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10" dirty="0">
                  <a:solidFill>
                    <a:srgbClr val="6B6B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axis</a:t>
              </a:r>
              <a:endParaRPr lang="en-US" sz="710" dirty="0"/>
            </a:p>
          </p:txBody>
        </p:sp>
        <p:sp>
          <p:nvSpPr>
            <p:cNvPr id="70" name="Shape 39">
              <a:extLst>
                <a:ext uri="{FF2B5EF4-FFF2-40B4-BE49-F238E27FC236}">
                  <a16:creationId xmlns:a16="http://schemas.microsoft.com/office/drawing/2014/main" id="{899DC0E8-1A1D-20B9-C222-A4B0B39CFEB0}"/>
                </a:ext>
              </a:extLst>
            </p:cNvPr>
            <p:cNvSpPr/>
            <p:nvPr/>
          </p:nvSpPr>
          <p:spPr>
            <a:xfrm>
              <a:off x="6669579" y="3400997"/>
              <a:ext cx="1718567" cy="1097818"/>
            </a:xfrm>
            <a:custGeom>
              <a:avLst/>
              <a:gdLst/>
              <a:ahLst/>
              <a:cxnLst/>
              <a:rect l="l" t="t" r="r" b="b"/>
              <a:pathLst>
                <a:path w="1718567" h="1097818">
                  <a:moveTo>
                    <a:pt x="1683693" y="342458"/>
                  </a:moveTo>
                  <a:lnTo>
                    <a:pt x="1669744" y="369659"/>
                  </a:lnTo>
                  <a:lnTo>
                    <a:pt x="1653702" y="396861"/>
                  </a:lnTo>
                  <a:lnTo>
                    <a:pt x="1635568" y="424759"/>
                  </a:lnTo>
                  <a:lnTo>
                    <a:pt x="1614644" y="452658"/>
                  </a:lnTo>
                  <a:lnTo>
                    <a:pt x="1592325" y="481254"/>
                  </a:lnTo>
                  <a:lnTo>
                    <a:pt x="1567913" y="509851"/>
                  </a:lnTo>
                  <a:lnTo>
                    <a:pt x="1541409" y="538447"/>
                  </a:lnTo>
                  <a:lnTo>
                    <a:pt x="1513510" y="567043"/>
                  </a:lnTo>
                  <a:lnTo>
                    <a:pt x="1482822" y="595640"/>
                  </a:lnTo>
                  <a:lnTo>
                    <a:pt x="1451436" y="624236"/>
                  </a:lnTo>
                  <a:lnTo>
                    <a:pt x="1417957" y="652832"/>
                  </a:lnTo>
                  <a:lnTo>
                    <a:pt x="1383084" y="680731"/>
                  </a:lnTo>
                  <a:lnTo>
                    <a:pt x="1346815" y="708630"/>
                  </a:lnTo>
                  <a:lnTo>
                    <a:pt x="1308454" y="735831"/>
                  </a:lnTo>
                  <a:lnTo>
                    <a:pt x="1270093" y="762335"/>
                  </a:lnTo>
                  <a:lnTo>
                    <a:pt x="1229640" y="788839"/>
                  </a:lnTo>
                  <a:lnTo>
                    <a:pt x="1188489" y="813948"/>
                  </a:lnTo>
                  <a:lnTo>
                    <a:pt x="1146641" y="839057"/>
                  </a:lnTo>
                  <a:lnTo>
                    <a:pt x="1104095" y="862771"/>
                  </a:lnTo>
                  <a:lnTo>
                    <a:pt x="1060155" y="886485"/>
                  </a:lnTo>
                  <a:lnTo>
                    <a:pt x="1016214" y="908106"/>
                  </a:lnTo>
                  <a:lnTo>
                    <a:pt x="971576" y="929728"/>
                  </a:lnTo>
                  <a:lnTo>
                    <a:pt x="926938" y="949955"/>
                  </a:lnTo>
                  <a:lnTo>
                    <a:pt x="882300" y="968786"/>
                  </a:lnTo>
                  <a:lnTo>
                    <a:pt x="836964" y="986920"/>
                  </a:lnTo>
                  <a:lnTo>
                    <a:pt x="792326" y="1003660"/>
                  </a:lnTo>
                  <a:lnTo>
                    <a:pt x="747688" y="1019004"/>
                  </a:lnTo>
                  <a:lnTo>
                    <a:pt x="703050" y="1032953"/>
                  </a:lnTo>
                  <a:lnTo>
                    <a:pt x="659109" y="1046205"/>
                  </a:lnTo>
                  <a:lnTo>
                    <a:pt x="615866" y="1057365"/>
                  </a:lnTo>
                  <a:lnTo>
                    <a:pt x="572623" y="1067827"/>
                  </a:lnTo>
                  <a:lnTo>
                    <a:pt x="530775" y="1076197"/>
                  </a:lnTo>
                  <a:lnTo>
                    <a:pt x="489624" y="1083869"/>
                  </a:lnTo>
                  <a:lnTo>
                    <a:pt x="449868" y="1089449"/>
                  </a:lnTo>
                  <a:lnTo>
                    <a:pt x="410810" y="1093633"/>
                  </a:lnTo>
                  <a:lnTo>
                    <a:pt x="372449" y="1096423"/>
                  </a:lnTo>
                  <a:lnTo>
                    <a:pt x="336181" y="1097818"/>
                  </a:lnTo>
                  <a:lnTo>
                    <a:pt x="301307" y="1097818"/>
                  </a:lnTo>
                  <a:lnTo>
                    <a:pt x="267829" y="1095726"/>
                  </a:lnTo>
                  <a:lnTo>
                    <a:pt x="235745" y="1092238"/>
                  </a:lnTo>
                  <a:lnTo>
                    <a:pt x="205754" y="1088054"/>
                  </a:lnTo>
                  <a:lnTo>
                    <a:pt x="177855" y="1081776"/>
                  </a:lnTo>
                  <a:lnTo>
                    <a:pt x="151351" y="1074104"/>
                  </a:lnTo>
                  <a:lnTo>
                    <a:pt x="126940" y="1065037"/>
                  </a:lnTo>
                  <a:lnTo>
                    <a:pt x="103923" y="1054575"/>
                  </a:lnTo>
                  <a:lnTo>
                    <a:pt x="83696" y="1042718"/>
                  </a:lnTo>
                  <a:lnTo>
                    <a:pt x="65562" y="1029466"/>
                  </a:lnTo>
                  <a:lnTo>
                    <a:pt x="49520" y="1014819"/>
                  </a:lnTo>
                  <a:lnTo>
                    <a:pt x="35571" y="998777"/>
                  </a:lnTo>
                  <a:lnTo>
                    <a:pt x="23714" y="982038"/>
                  </a:lnTo>
                  <a:lnTo>
                    <a:pt x="13949" y="963904"/>
                  </a:lnTo>
                  <a:lnTo>
                    <a:pt x="6975" y="944375"/>
                  </a:lnTo>
                  <a:lnTo>
                    <a:pt x="2092" y="924148"/>
                  </a:lnTo>
                  <a:lnTo>
                    <a:pt x="0" y="902527"/>
                  </a:lnTo>
                  <a:lnTo>
                    <a:pt x="0" y="880207"/>
                  </a:lnTo>
                  <a:lnTo>
                    <a:pt x="2092" y="856493"/>
                  </a:lnTo>
                  <a:lnTo>
                    <a:pt x="6975" y="832082"/>
                  </a:lnTo>
                  <a:lnTo>
                    <a:pt x="13949" y="807671"/>
                  </a:lnTo>
                  <a:lnTo>
                    <a:pt x="23714" y="781864"/>
                  </a:lnTo>
                  <a:lnTo>
                    <a:pt x="34874" y="755360"/>
                  </a:lnTo>
                  <a:lnTo>
                    <a:pt x="48823" y="728159"/>
                  </a:lnTo>
                  <a:lnTo>
                    <a:pt x="64865" y="700958"/>
                  </a:lnTo>
                  <a:lnTo>
                    <a:pt x="82999" y="673059"/>
                  </a:lnTo>
                  <a:lnTo>
                    <a:pt x="103923" y="645160"/>
                  </a:lnTo>
                  <a:lnTo>
                    <a:pt x="126242" y="616564"/>
                  </a:lnTo>
                  <a:lnTo>
                    <a:pt x="150654" y="587967"/>
                  </a:lnTo>
                  <a:lnTo>
                    <a:pt x="177157" y="559371"/>
                  </a:lnTo>
                  <a:lnTo>
                    <a:pt x="205056" y="530775"/>
                  </a:lnTo>
                  <a:lnTo>
                    <a:pt x="235745" y="502179"/>
                  </a:lnTo>
                  <a:lnTo>
                    <a:pt x="267131" y="473582"/>
                  </a:lnTo>
                  <a:lnTo>
                    <a:pt x="300610" y="444986"/>
                  </a:lnTo>
                  <a:lnTo>
                    <a:pt x="335483" y="417087"/>
                  </a:lnTo>
                  <a:lnTo>
                    <a:pt x="371752" y="389188"/>
                  </a:lnTo>
                  <a:lnTo>
                    <a:pt x="410113" y="361987"/>
                  </a:lnTo>
                  <a:lnTo>
                    <a:pt x="448473" y="335483"/>
                  </a:lnTo>
                  <a:lnTo>
                    <a:pt x="488927" y="308979"/>
                  </a:lnTo>
                  <a:lnTo>
                    <a:pt x="530077" y="283870"/>
                  </a:lnTo>
                  <a:lnTo>
                    <a:pt x="571926" y="258761"/>
                  </a:lnTo>
                  <a:lnTo>
                    <a:pt x="614471" y="235047"/>
                  </a:lnTo>
                  <a:lnTo>
                    <a:pt x="658412" y="211333"/>
                  </a:lnTo>
                  <a:lnTo>
                    <a:pt x="702353" y="189712"/>
                  </a:lnTo>
                  <a:lnTo>
                    <a:pt x="746991" y="168090"/>
                  </a:lnTo>
                  <a:lnTo>
                    <a:pt x="791629" y="147864"/>
                  </a:lnTo>
                  <a:lnTo>
                    <a:pt x="836267" y="129032"/>
                  </a:lnTo>
                  <a:lnTo>
                    <a:pt x="881602" y="110898"/>
                  </a:lnTo>
                  <a:lnTo>
                    <a:pt x="926241" y="94158"/>
                  </a:lnTo>
                  <a:lnTo>
                    <a:pt x="970879" y="78814"/>
                  </a:lnTo>
                  <a:lnTo>
                    <a:pt x="1015517" y="64865"/>
                  </a:lnTo>
                  <a:lnTo>
                    <a:pt x="1059457" y="51613"/>
                  </a:lnTo>
                  <a:lnTo>
                    <a:pt x="1102700" y="40453"/>
                  </a:lnTo>
                  <a:lnTo>
                    <a:pt x="1145944" y="29991"/>
                  </a:lnTo>
                  <a:lnTo>
                    <a:pt x="1187792" y="21622"/>
                  </a:lnTo>
                  <a:lnTo>
                    <a:pt x="1228943" y="13949"/>
                  </a:lnTo>
                  <a:lnTo>
                    <a:pt x="1268698" y="8370"/>
                  </a:lnTo>
                  <a:lnTo>
                    <a:pt x="1307757" y="4185"/>
                  </a:lnTo>
                  <a:lnTo>
                    <a:pt x="1346118" y="1395"/>
                  </a:lnTo>
                  <a:lnTo>
                    <a:pt x="1382386" y="0"/>
                  </a:lnTo>
                  <a:lnTo>
                    <a:pt x="1417260" y="0"/>
                  </a:lnTo>
                  <a:lnTo>
                    <a:pt x="1450738" y="2092"/>
                  </a:lnTo>
                  <a:lnTo>
                    <a:pt x="1482822" y="5580"/>
                  </a:lnTo>
                  <a:lnTo>
                    <a:pt x="1512813" y="9765"/>
                  </a:lnTo>
                  <a:lnTo>
                    <a:pt x="1540712" y="16042"/>
                  </a:lnTo>
                  <a:lnTo>
                    <a:pt x="1567216" y="23714"/>
                  </a:lnTo>
                  <a:lnTo>
                    <a:pt x="1591627" y="32781"/>
                  </a:lnTo>
                  <a:lnTo>
                    <a:pt x="1614644" y="43243"/>
                  </a:lnTo>
                  <a:lnTo>
                    <a:pt x="1634870" y="55100"/>
                  </a:lnTo>
                  <a:lnTo>
                    <a:pt x="1653005" y="68352"/>
                  </a:lnTo>
                  <a:lnTo>
                    <a:pt x="1669046" y="82999"/>
                  </a:lnTo>
                  <a:lnTo>
                    <a:pt x="1682996" y="99041"/>
                  </a:lnTo>
                  <a:lnTo>
                    <a:pt x="1694853" y="115780"/>
                  </a:lnTo>
                  <a:lnTo>
                    <a:pt x="1704617" y="133914"/>
                  </a:lnTo>
                  <a:lnTo>
                    <a:pt x="1711592" y="153443"/>
                  </a:lnTo>
                  <a:lnTo>
                    <a:pt x="1716474" y="173670"/>
                  </a:lnTo>
                  <a:lnTo>
                    <a:pt x="1718567" y="195292"/>
                  </a:lnTo>
                  <a:lnTo>
                    <a:pt x="1718567" y="217611"/>
                  </a:lnTo>
                  <a:lnTo>
                    <a:pt x="1716474" y="241325"/>
                  </a:lnTo>
                  <a:lnTo>
                    <a:pt x="1711592" y="265736"/>
                  </a:lnTo>
                  <a:lnTo>
                    <a:pt x="1704617" y="290148"/>
                  </a:lnTo>
                  <a:lnTo>
                    <a:pt x="1694853" y="315954"/>
                  </a:lnTo>
                  <a:lnTo>
                    <a:pt x="1683693" y="342458"/>
                  </a:lnTo>
                  <a:close/>
                </a:path>
              </a:pathLst>
            </a:custGeom>
            <a:solidFill>
              <a:srgbClr val="B38A12">
                <a:alpha val="13000"/>
              </a:srgbClr>
            </a:solidFill>
            <a:ln w="15344">
              <a:solidFill>
                <a:srgbClr val="B38A1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Text 40">
              <a:extLst>
                <a:ext uri="{FF2B5EF4-FFF2-40B4-BE49-F238E27FC236}">
                  <a16:creationId xmlns:a16="http://schemas.microsoft.com/office/drawing/2014/main" id="{CF9FBCC4-EBC3-CCE2-0607-F4BD7C164366}"/>
                </a:ext>
              </a:extLst>
            </p:cNvPr>
            <p:cNvSpPr txBox="1"/>
            <p:nvPr/>
          </p:nvSpPr>
          <p:spPr>
            <a:xfrm>
              <a:off x="6584702" y="4347534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B38A12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P2</a:t>
              </a:r>
              <a:endParaRPr lang="en-US" sz="770" dirty="0"/>
            </a:p>
          </p:txBody>
        </p:sp>
        <p:sp>
          <p:nvSpPr>
            <p:cNvPr id="72" name="Shape 41">
              <a:extLst>
                <a:ext uri="{FF2B5EF4-FFF2-40B4-BE49-F238E27FC236}">
                  <a16:creationId xmlns:a16="http://schemas.microsoft.com/office/drawing/2014/main" id="{0CEAE491-825D-1B1F-C822-27EB53C67BE7}"/>
                </a:ext>
              </a:extLst>
            </p:cNvPr>
            <p:cNvSpPr/>
            <p:nvPr/>
          </p:nvSpPr>
          <p:spPr>
            <a:xfrm flipH="1">
              <a:off x="6457548" y="3681380"/>
              <a:ext cx="2142629" cy="537052"/>
            </a:xfrm>
            <a:prstGeom prst="line">
              <a:avLst/>
            </a:prstGeom>
            <a:noFill/>
            <a:ln w="18134">
              <a:solidFill>
                <a:srgbClr val="B38A12"/>
              </a:solidFill>
              <a:prstDash val="lgDashDot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3" name="Text 42">
              <a:extLst>
                <a:ext uri="{FF2B5EF4-FFF2-40B4-BE49-F238E27FC236}">
                  <a16:creationId xmlns:a16="http://schemas.microsoft.com/office/drawing/2014/main" id="{F70B8115-35FC-31D6-8183-64D52E42150E}"/>
                </a:ext>
              </a:extLst>
            </p:cNvPr>
            <p:cNvSpPr txBox="1"/>
            <p:nvPr/>
          </p:nvSpPr>
          <p:spPr>
            <a:xfrm>
              <a:off x="8322106" y="3518519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B38A12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L3</a:t>
              </a:r>
              <a:endParaRPr lang="en-US" sz="770" dirty="0"/>
            </a:p>
          </p:txBody>
        </p:sp>
        <p:sp>
          <p:nvSpPr>
            <p:cNvPr id="74" name="Shape 43">
              <a:extLst>
                <a:ext uri="{FF2B5EF4-FFF2-40B4-BE49-F238E27FC236}">
                  <a16:creationId xmlns:a16="http://schemas.microsoft.com/office/drawing/2014/main" id="{9468556A-1794-E3EF-E42E-46A5525AD281}"/>
                </a:ext>
              </a:extLst>
            </p:cNvPr>
            <p:cNvSpPr/>
            <p:nvPr/>
          </p:nvSpPr>
          <p:spPr>
            <a:xfrm flipH="1">
              <a:off x="7528862" y="3406577"/>
              <a:ext cx="914" cy="543329"/>
            </a:xfrm>
            <a:prstGeom prst="line">
              <a:avLst/>
            </a:prstGeom>
            <a:noFill/>
            <a:ln w="9067">
              <a:solidFill>
                <a:srgbClr val="C8323C">
                  <a:alpha val="60000"/>
                </a:srgbClr>
              </a:solidFill>
              <a:prstDash val="dash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5" name="Shape 44">
              <a:extLst>
                <a:ext uri="{FF2B5EF4-FFF2-40B4-BE49-F238E27FC236}">
                  <a16:creationId xmlns:a16="http://schemas.microsoft.com/office/drawing/2014/main" id="{D56C559A-F71F-A47A-A8DB-F3361CA37603}"/>
                </a:ext>
              </a:extLst>
            </p:cNvPr>
            <p:cNvSpPr/>
            <p:nvPr/>
          </p:nvSpPr>
          <p:spPr>
            <a:xfrm>
              <a:off x="7493989" y="3364728"/>
              <a:ext cx="69747" cy="69747"/>
            </a:xfrm>
            <a:custGeom>
              <a:avLst/>
              <a:gdLst/>
              <a:ahLst/>
              <a:cxnLst/>
              <a:rect l="l" t="t" r="r" b="b"/>
              <a:pathLst>
                <a:path w="69747" h="69747">
                  <a:moveTo>
                    <a:pt x="34874" y="0"/>
                  </a:moveTo>
                  <a:lnTo>
                    <a:pt x="0" y="69747"/>
                  </a:lnTo>
                  <a:lnTo>
                    <a:pt x="69747" y="69747"/>
                  </a:lnTo>
                  <a:close/>
                </a:path>
              </a:pathLst>
            </a:custGeom>
            <a:solidFill>
              <a:srgbClr val="C8323C">
                <a:alpha val="60000"/>
              </a:srgbClr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76" name="Shape 45">
              <a:extLst>
                <a:ext uri="{FF2B5EF4-FFF2-40B4-BE49-F238E27FC236}">
                  <a16:creationId xmlns:a16="http://schemas.microsoft.com/office/drawing/2014/main" id="{9EDA5FD2-A875-6833-C3E4-16ACFD6303F5}"/>
                </a:ext>
              </a:extLst>
            </p:cNvPr>
            <p:cNvSpPr/>
            <p:nvPr/>
          </p:nvSpPr>
          <p:spPr>
            <a:xfrm>
              <a:off x="7259639" y="3413551"/>
              <a:ext cx="269224" cy="536355"/>
            </a:xfrm>
            <a:prstGeom prst="line">
              <a:avLst/>
            </a:prstGeom>
            <a:noFill/>
            <a:ln w="13949">
              <a:solidFill>
                <a:srgbClr val="B38A1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Shape 46">
              <a:extLst>
                <a:ext uri="{FF2B5EF4-FFF2-40B4-BE49-F238E27FC236}">
                  <a16:creationId xmlns:a16="http://schemas.microsoft.com/office/drawing/2014/main" id="{47CE8D0C-A648-619D-7C87-67D35300AA54}"/>
                </a:ext>
              </a:extLst>
            </p:cNvPr>
            <p:cNvSpPr/>
            <p:nvPr/>
          </p:nvSpPr>
          <p:spPr>
            <a:xfrm>
              <a:off x="7240807" y="3375888"/>
              <a:ext cx="62075" cy="78117"/>
            </a:xfrm>
            <a:custGeom>
              <a:avLst/>
              <a:gdLst/>
              <a:ahLst/>
              <a:cxnLst/>
              <a:rect l="l" t="t" r="r" b="b"/>
              <a:pathLst>
                <a:path w="62075" h="78117">
                  <a:moveTo>
                    <a:pt x="0" y="0"/>
                  </a:moveTo>
                  <a:lnTo>
                    <a:pt x="0" y="78117"/>
                  </a:lnTo>
                  <a:lnTo>
                    <a:pt x="62075" y="46731"/>
                  </a:lnTo>
                  <a:close/>
                </a:path>
              </a:pathLst>
            </a:custGeom>
            <a:solidFill>
              <a:srgbClr val="B38A12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Shape 47">
              <a:extLst>
                <a:ext uri="{FF2B5EF4-FFF2-40B4-BE49-F238E27FC236}">
                  <a16:creationId xmlns:a16="http://schemas.microsoft.com/office/drawing/2014/main" id="{1BBE3AE1-E494-E8CB-26BD-6166E4D95158}"/>
                </a:ext>
              </a:extLst>
            </p:cNvPr>
            <p:cNvSpPr/>
            <p:nvPr/>
          </p:nvSpPr>
          <p:spPr>
            <a:xfrm>
              <a:off x="7528862" y="3753917"/>
              <a:ext cx="864166" cy="325719"/>
            </a:xfrm>
            <a:custGeom>
              <a:avLst/>
              <a:gdLst/>
              <a:ahLst/>
              <a:cxnLst/>
              <a:rect l="l" t="t" r="r" b="b"/>
              <a:pathLst>
                <a:path w="864166" h="325719">
                  <a:moveTo>
                    <a:pt x="0" y="195989"/>
                  </a:moveTo>
                  <a:lnTo>
                    <a:pt x="864166" y="325719"/>
                  </a:lnTo>
                  <a:lnTo>
                    <a:pt x="864166" y="314559"/>
                  </a:lnTo>
                  <a:lnTo>
                    <a:pt x="863468" y="303400"/>
                  </a:lnTo>
                  <a:lnTo>
                    <a:pt x="863468" y="291543"/>
                  </a:lnTo>
                  <a:lnTo>
                    <a:pt x="862771" y="280383"/>
                  </a:lnTo>
                  <a:lnTo>
                    <a:pt x="861376" y="269224"/>
                  </a:lnTo>
                  <a:lnTo>
                    <a:pt x="860678" y="258064"/>
                  </a:lnTo>
                  <a:lnTo>
                    <a:pt x="859283" y="246904"/>
                  </a:lnTo>
                  <a:lnTo>
                    <a:pt x="857888" y="235745"/>
                  </a:lnTo>
                  <a:lnTo>
                    <a:pt x="855796" y="223888"/>
                  </a:lnTo>
                  <a:lnTo>
                    <a:pt x="854401" y="212728"/>
                  </a:lnTo>
                  <a:lnTo>
                    <a:pt x="852309" y="201569"/>
                  </a:lnTo>
                  <a:lnTo>
                    <a:pt x="850216" y="190409"/>
                  </a:lnTo>
                  <a:lnTo>
                    <a:pt x="847426" y="178552"/>
                  </a:lnTo>
                  <a:lnTo>
                    <a:pt x="844636" y="167393"/>
                  </a:lnTo>
                  <a:lnTo>
                    <a:pt x="841847" y="156233"/>
                  </a:lnTo>
                  <a:lnTo>
                    <a:pt x="839057" y="145074"/>
                  </a:lnTo>
                  <a:lnTo>
                    <a:pt x="835569" y="133914"/>
                  </a:lnTo>
                  <a:lnTo>
                    <a:pt x="832780" y="122057"/>
                  </a:lnTo>
                  <a:lnTo>
                    <a:pt x="829292" y="110898"/>
                  </a:lnTo>
                  <a:lnTo>
                    <a:pt x="825107" y="99738"/>
                  </a:lnTo>
                  <a:lnTo>
                    <a:pt x="820923" y="88579"/>
                  </a:lnTo>
                  <a:lnTo>
                    <a:pt x="817435" y="77419"/>
                  </a:lnTo>
                  <a:lnTo>
                    <a:pt x="812553" y="66260"/>
                  </a:lnTo>
                  <a:lnTo>
                    <a:pt x="808368" y="55100"/>
                  </a:lnTo>
                  <a:lnTo>
                    <a:pt x="803486" y="43941"/>
                  </a:lnTo>
                  <a:lnTo>
                    <a:pt x="798603" y="32781"/>
                  </a:lnTo>
                  <a:lnTo>
                    <a:pt x="793721" y="21622"/>
                  </a:lnTo>
                  <a:lnTo>
                    <a:pt x="788141" y="11160"/>
                  </a:lnTo>
                  <a:lnTo>
                    <a:pt x="783259" y="0"/>
                  </a:lnTo>
                  <a:close/>
                </a:path>
              </a:pathLst>
            </a:custGeom>
            <a:solidFill>
              <a:srgbClr val="B38A12">
                <a:alpha val="28000"/>
              </a:srgbClr>
            </a:solidFill>
            <a:ln w="6975">
              <a:solidFill>
                <a:srgbClr val="B38A1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9" name="Shape 48">
              <a:extLst>
                <a:ext uri="{FF2B5EF4-FFF2-40B4-BE49-F238E27FC236}">
                  <a16:creationId xmlns:a16="http://schemas.microsoft.com/office/drawing/2014/main" id="{1B341371-24CD-1D13-645D-328B06470DD0}"/>
                </a:ext>
              </a:extLst>
            </p:cNvPr>
            <p:cNvSpPr/>
            <p:nvPr/>
          </p:nvSpPr>
          <p:spPr>
            <a:xfrm>
              <a:off x="8378381" y="3776236"/>
              <a:ext cx="69050" cy="311072"/>
            </a:xfrm>
            <a:custGeom>
              <a:avLst/>
              <a:gdLst/>
              <a:ahLst/>
              <a:cxnLst/>
              <a:rect l="l" t="t" r="r" b="b"/>
              <a:pathLst>
                <a:path w="69050" h="311072">
                  <a:moveTo>
                    <a:pt x="69050" y="311072"/>
                  </a:moveTo>
                  <a:lnTo>
                    <a:pt x="69050" y="299215"/>
                  </a:lnTo>
                  <a:lnTo>
                    <a:pt x="68352" y="287358"/>
                  </a:lnTo>
                  <a:lnTo>
                    <a:pt x="68352" y="275501"/>
                  </a:lnTo>
                  <a:lnTo>
                    <a:pt x="67655" y="263644"/>
                  </a:lnTo>
                  <a:lnTo>
                    <a:pt x="66260" y="251787"/>
                  </a:lnTo>
                  <a:lnTo>
                    <a:pt x="65562" y="239930"/>
                  </a:lnTo>
                  <a:lnTo>
                    <a:pt x="64167" y="227375"/>
                  </a:lnTo>
                  <a:lnTo>
                    <a:pt x="62772" y="215518"/>
                  </a:lnTo>
                  <a:lnTo>
                    <a:pt x="60680" y="203661"/>
                  </a:lnTo>
                  <a:lnTo>
                    <a:pt x="58588" y="191804"/>
                  </a:lnTo>
                  <a:lnTo>
                    <a:pt x="56495" y="179250"/>
                  </a:lnTo>
                  <a:lnTo>
                    <a:pt x="54403" y="167393"/>
                  </a:lnTo>
                  <a:lnTo>
                    <a:pt x="51613" y="155536"/>
                  </a:lnTo>
                  <a:lnTo>
                    <a:pt x="48823" y="143679"/>
                  </a:lnTo>
                  <a:lnTo>
                    <a:pt x="46033" y="131124"/>
                  </a:lnTo>
                  <a:lnTo>
                    <a:pt x="42546" y="119267"/>
                  </a:lnTo>
                  <a:lnTo>
                    <a:pt x="39058" y="107410"/>
                  </a:lnTo>
                  <a:lnTo>
                    <a:pt x="35571" y="95553"/>
                  </a:lnTo>
                  <a:lnTo>
                    <a:pt x="32084" y="83696"/>
                  </a:lnTo>
                  <a:lnTo>
                    <a:pt x="27899" y="71142"/>
                  </a:lnTo>
                  <a:lnTo>
                    <a:pt x="23714" y="59285"/>
                  </a:lnTo>
                  <a:lnTo>
                    <a:pt x="19529" y="47428"/>
                  </a:lnTo>
                  <a:lnTo>
                    <a:pt x="14647" y="35571"/>
                  </a:lnTo>
                  <a:lnTo>
                    <a:pt x="9765" y="23714"/>
                  </a:lnTo>
                  <a:lnTo>
                    <a:pt x="4882" y="11857"/>
                  </a:lnTo>
                  <a:lnTo>
                    <a:pt x="0" y="0"/>
                  </a:lnTo>
                </a:path>
              </a:pathLst>
            </a:custGeom>
            <a:ln w="18134">
              <a:solidFill>
                <a:srgbClr val="B38A1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Shape 49">
              <a:extLst>
                <a:ext uri="{FF2B5EF4-FFF2-40B4-BE49-F238E27FC236}">
                  <a16:creationId xmlns:a16="http://schemas.microsoft.com/office/drawing/2014/main" id="{6475BF39-D531-26D6-AB59-49BCE9732859}"/>
                </a:ext>
              </a:extLst>
            </p:cNvPr>
            <p:cNvSpPr/>
            <p:nvPr/>
          </p:nvSpPr>
          <p:spPr>
            <a:xfrm>
              <a:off x="8379078" y="3779723"/>
              <a:ext cx="4185" cy="8370"/>
            </a:xfrm>
            <a:prstGeom prst="line">
              <a:avLst/>
            </a:prstGeom>
            <a:noFill/>
            <a:ln w="18134">
              <a:solidFill>
                <a:srgbClr val="B38A1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1" name="Shape 50">
              <a:extLst>
                <a:ext uri="{FF2B5EF4-FFF2-40B4-BE49-F238E27FC236}">
                  <a16:creationId xmlns:a16="http://schemas.microsoft.com/office/drawing/2014/main" id="{2970288E-DB5A-85D5-0DC3-F1D688F74C2D}"/>
                </a:ext>
              </a:extLst>
            </p:cNvPr>
            <p:cNvSpPr/>
            <p:nvPr/>
          </p:nvSpPr>
          <p:spPr>
            <a:xfrm>
              <a:off x="8359549" y="3741362"/>
              <a:ext cx="62772" cy="78117"/>
            </a:xfrm>
            <a:custGeom>
              <a:avLst/>
              <a:gdLst/>
              <a:ahLst/>
              <a:cxnLst/>
              <a:rect l="l" t="t" r="r" b="b"/>
              <a:pathLst>
                <a:path w="62772" h="78117">
                  <a:moveTo>
                    <a:pt x="2092" y="0"/>
                  </a:moveTo>
                  <a:lnTo>
                    <a:pt x="0" y="78117"/>
                  </a:lnTo>
                  <a:lnTo>
                    <a:pt x="62772" y="48823"/>
                  </a:lnTo>
                  <a:close/>
                </a:path>
              </a:pathLst>
            </a:custGeom>
            <a:solidFill>
              <a:srgbClr val="B38A12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82" name="Shape 52">
              <a:extLst>
                <a:ext uri="{FF2B5EF4-FFF2-40B4-BE49-F238E27FC236}">
                  <a16:creationId xmlns:a16="http://schemas.microsoft.com/office/drawing/2014/main" id="{44611BF6-A243-899F-B1BA-5A98D151DB83}"/>
                </a:ext>
              </a:extLst>
            </p:cNvPr>
            <p:cNvSpPr/>
            <p:nvPr/>
          </p:nvSpPr>
          <p:spPr>
            <a:xfrm>
              <a:off x="7497476" y="3918520"/>
              <a:ext cx="62772" cy="62772"/>
            </a:xfrm>
            <a:prstGeom prst="ellipse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Text 53">
              <a:extLst>
                <a:ext uri="{FF2B5EF4-FFF2-40B4-BE49-F238E27FC236}">
                  <a16:creationId xmlns:a16="http://schemas.microsoft.com/office/drawing/2014/main" id="{5F7CFA42-6D92-E6F1-6EF0-56F7E9F8C317}"/>
                </a:ext>
              </a:extLst>
            </p:cNvPr>
            <p:cNvSpPr txBox="1"/>
            <p:nvPr/>
          </p:nvSpPr>
          <p:spPr>
            <a:xfrm>
              <a:off x="6910475" y="3773725"/>
              <a:ext cx="548640" cy="1269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71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B = T1</a:t>
              </a:r>
              <a:endParaRPr lang="en-US" sz="710" dirty="0"/>
            </a:p>
          </p:txBody>
        </p:sp>
      </p:grpSp>
      <p:sp>
        <p:nvSpPr>
          <p:cNvPr id="85" name="Text 54">
            <a:extLst>
              <a:ext uri="{FF2B5EF4-FFF2-40B4-BE49-F238E27FC236}">
                <a16:creationId xmlns:a16="http://schemas.microsoft.com/office/drawing/2014/main" id="{68C57649-F744-6B6E-F2BD-35543DDD7A4F}"/>
              </a:ext>
            </a:extLst>
          </p:cNvPr>
          <p:cNvSpPr txBox="1"/>
          <p:nvPr/>
        </p:nvSpPr>
        <p:spPr>
          <a:xfrm>
            <a:off x="9303748" y="1006947"/>
            <a:ext cx="2352215" cy="292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D24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Rotation of type “P”</a:t>
            </a:r>
            <a:endParaRPr lang="en-US" sz="1650" dirty="0"/>
          </a:p>
        </p:txBody>
      </p:sp>
      <p:sp>
        <p:nvSpPr>
          <p:cNvPr id="86" name="Text 55">
            <a:extLst>
              <a:ext uri="{FF2B5EF4-FFF2-40B4-BE49-F238E27FC236}">
                <a16:creationId xmlns:a16="http://schemas.microsoft.com/office/drawing/2014/main" id="{5EB925EE-3050-65E1-6A20-F86E254B641B}"/>
              </a:ext>
            </a:extLst>
          </p:cNvPr>
          <p:cNvSpPr txBox="1"/>
          <p:nvPr/>
        </p:nvSpPr>
        <p:spPr>
          <a:xfrm>
            <a:off x="9303748" y="1254912"/>
            <a:ext cx="1726031" cy="205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axis L3 → T1 L3 P3</a:t>
            </a:r>
            <a:endParaRPr lang="en-US" sz="1150" dirty="0"/>
          </a:p>
        </p:txBody>
      </p:sp>
      <p:grpSp>
        <p:nvGrpSpPr>
          <p:cNvPr id="106" name="Groupe 105">
            <a:extLst>
              <a:ext uri="{FF2B5EF4-FFF2-40B4-BE49-F238E27FC236}">
                <a16:creationId xmlns:a16="http://schemas.microsoft.com/office/drawing/2014/main" id="{F4E782FF-6FBB-9F9B-38D2-2E8C73ACB463}"/>
              </a:ext>
            </a:extLst>
          </p:cNvPr>
          <p:cNvGrpSpPr/>
          <p:nvPr/>
        </p:nvGrpSpPr>
        <p:grpSpPr>
          <a:xfrm>
            <a:off x="9327082" y="1545001"/>
            <a:ext cx="2564447" cy="1811991"/>
            <a:chOff x="8995463" y="3057169"/>
            <a:chExt cx="2564447" cy="1811991"/>
          </a:xfrm>
        </p:grpSpPr>
        <p:sp>
          <p:nvSpPr>
            <p:cNvPr id="87" name="Shape 56">
              <a:extLst>
                <a:ext uri="{FF2B5EF4-FFF2-40B4-BE49-F238E27FC236}">
                  <a16:creationId xmlns:a16="http://schemas.microsoft.com/office/drawing/2014/main" id="{62C0A03C-5C52-F7DE-2D2E-61AE801AE794}"/>
                </a:ext>
              </a:extLst>
            </p:cNvPr>
            <p:cNvSpPr/>
            <p:nvPr/>
          </p:nvSpPr>
          <p:spPr>
            <a:xfrm>
              <a:off x="9013010" y="3057169"/>
              <a:ext cx="2546900" cy="1811991"/>
            </a:xfrm>
            <a:prstGeom prst="roundRect">
              <a:avLst>
                <a:gd name="adj" fmla="val 3983"/>
              </a:avLst>
            </a:prstGeom>
            <a:ln w="13949">
              <a:solidFill>
                <a:srgbClr val="D9D7D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8" name="Shape 57">
              <a:extLst>
                <a:ext uri="{FF2B5EF4-FFF2-40B4-BE49-F238E27FC236}">
                  <a16:creationId xmlns:a16="http://schemas.microsoft.com/office/drawing/2014/main" id="{D7874EA8-0EDA-A66A-E114-EE040EDE71E8}"/>
                </a:ext>
              </a:extLst>
            </p:cNvPr>
            <p:cNvSpPr/>
            <p:nvPr/>
          </p:nvSpPr>
          <p:spPr>
            <a:xfrm>
              <a:off x="9529207" y="3400997"/>
              <a:ext cx="1718567" cy="1097818"/>
            </a:xfrm>
            <a:custGeom>
              <a:avLst/>
              <a:gdLst/>
              <a:ahLst/>
              <a:cxnLst/>
              <a:rect l="l" t="t" r="r" b="b"/>
              <a:pathLst>
                <a:path w="1718567" h="1097818">
                  <a:moveTo>
                    <a:pt x="1683693" y="342458"/>
                  </a:moveTo>
                  <a:lnTo>
                    <a:pt x="1669744" y="369659"/>
                  </a:lnTo>
                  <a:lnTo>
                    <a:pt x="1653702" y="396861"/>
                  </a:lnTo>
                  <a:lnTo>
                    <a:pt x="1635568" y="424759"/>
                  </a:lnTo>
                  <a:lnTo>
                    <a:pt x="1614644" y="452658"/>
                  </a:lnTo>
                  <a:lnTo>
                    <a:pt x="1592325" y="481254"/>
                  </a:lnTo>
                  <a:lnTo>
                    <a:pt x="1567913" y="509851"/>
                  </a:lnTo>
                  <a:lnTo>
                    <a:pt x="1541409" y="538447"/>
                  </a:lnTo>
                  <a:lnTo>
                    <a:pt x="1513510" y="567043"/>
                  </a:lnTo>
                  <a:lnTo>
                    <a:pt x="1482822" y="595640"/>
                  </a:lnTo>
                  <a:lnTo>
                    <a:pt x="1451436" y="624236"/>
                  </a:lnTo>
                  <a:lnTo>
                    <a:pt x="1417957" y="652832"/>
                  </a:lnTo>
                  <a:lnTo>
                    <a:pt x="1383084" y="680731"/>
                  </a:lnTo>
                  <a:lnTo>
                    <a:pt x="1346815" y="708630"/>
                  </a:lnTo>
                  <a:lnTo>
                    <a:pt x="1308454" y="735831"/>
                  </a:lnTo>
                  <a:lnTo>
                    <a:pt x="1270093" y="762335"/>
                  </a:lnTo>
                  <a:lnTo>
                    <a:pt x="1229640" y="788839"/>
                  </a:lnTo>
                  <a:lnTo>
                    <a:pt x="1188489" y="813948"/>
                  </a:lnTo>
                  <a:lnTo>
                    <a:pt x="1146641" y="839057"/>
                  </a:lnTo>
                  <a:lnTo>
                    <a:pt x="1104095" y="862771"/>
                  </a:lnTo>
                  <a:lnTo>
                    <a:pt x="1060155" y="886485"/>
                  </a:lnTo>
                  <a:lnTo>
                    <a:pt x="1016214" y="908106"/>
                  </a:lnTo>
                  <a:lnTo>
                    <a:pt x="971576" y="929728"/>
                  </a:lnTo>
                  <a:lnTo>
                    <a:pt x="926938" y="949955"/>
                  </a:lnTo>
                  <a:lnTo>
                    <a:pt x="882300" y="968786"/>
                  </a:lnTo>
                  <a:lnTo>
                    <a:pt x="836964" y="986920"/>
                  </a:lnTo>
                  <a:lnTo>
                    <a:pt x="792326" y="1003660"/>
                  </a:lnTo>
                  <a:lnTo>
                    <a:pt x="747688" y="1019004"/>
                  </a:lnTo>
                  <a:lnTo>
                    <a:pt x="703050" y="1032953"/>
                  </a:lnTo>
                  <a:lnTo>
                    <a:pt x="659109" y="1046205"/>
                  </a:lnTo>
                  <a:lnTo>
                    <a:pt x="615866" y="1057365"/>
                  </a:lnTo>
                  <a:lnTo>
                    <a:pt x="572623" y="1067827"/>
                  </a:lnTo>
                  <a:lnTo>
                    <a:pt x="530775" y="1076197"/>
                  </a:lnTo>
                  <a:lnTo>
                    <a:pt x="489624" y="1083869"/>
                  </a:lnTo>
                  <a:lnTo>
                    <a:pt x="449868" y="1089449"/>
                  </a:lnTo>
                  <a:lnTo>
                    <a:pt x="410810" y="1093633"/>
                  </a:lnTo>
                  <a:lnTo>
                    <a:pt x="372449" y="1096423"/>
                  </a:lnTo>
                  <a:lnTo>
                    <a:pt x="336181" y="1097818"/>
                  </a:lnTo>
                  <a:lnTo>
                    <a:pt x="301307" y="1097818"/>
                  </a:lnTo>
                  <a:lnTo>
                    <a:pt x="267829" y="1095726"/>
                  </a:lnTo>
                  <a:lnTo>
                    <a:pt x="235745" y="1092238"/>
                  </a:lnTo>
                  <a:lnTo>
                    <a:pt x="205754" y="1088054"/>
                  </a:lnTo>
                  <a:lnTo>
                    <a:pt x="177855" y="1081776"/>
                  </a:lnTo>
                  <a:lnTo>
                    <a:pt x="151351" y="1074104"/>
                  </a:lnTo>
                  <a:lnTo>
                    <a:pt x="126940" y="1065037"/>
                  </a:lnTo>
                  <a:lnTo>
                    <a:pt x="103923" y="1054575"/>
                  </a:lnTo>
                  <a:lnTo>
                    <a:pt x="83696" y="1042718"/>
                  </a:lnTo>
                  <a:lnTo>
                    <a:pt x="65562" y="1029466"/>
                  </a:lnTo>
                  <a:lnTo>
                    <a:pt x="49520" y="1014819"/>
                  </a:lnTo>
                  <a:lnTo>
                    <a:pt x="35571" y="998777"/>
                  </a:lnTo>
                  <a:lnTo>
                    <a:pt x="23714" y="982038"/>
                  </a:lnTo>
                  <a:lnTo>
                    <a:pt x="13949" y="963904"/>
                  </a:lnTo>
                  <a:lnTo>
                    <a:pt x="6975" y="944375"/>
                  </a:lnTo>
                  <a:lnTo>
                    <a:pt x="2092" y="924148"/>
                  </a:lnTo>
                  <a:lnTo>
                    <a:pt x="0" y="902527"/>
                  </a:lnTo>
                  <a:lnTo>
                    <a:pt x="0" y="880207"/>
                  </a:lnTo>
                  <a:lnTo>
                    <a:pt x="2092" y="856493"/>
                  </a:lnTo>
                  <a:lnTo>
                    <a:pt x="6975" y="832082"/>
                  </a:lnTo>
                  <a:lnTo>
                    <a:pt x="13949" y="807671"/>
                  </a:lnTo>
                  <a:lnTo>
                    <a:pt x="23714" y="781864"/>
                  </a:lnTo>
                  <a:lnTo>
                    <a:pt x="34874" y="755360"/>
                  </a:lnTo>
                  <a:lnTo>
                    <a:pt x="48823" y="728159"/>
                  </a:lnTo>
                  <a:lnTo>
                    <a:pt x="64865" y="700958"/>
                  </a:lnTo>
                  <a:lnTo>
                    <a:pt x="82999" y="673059"/>
                  </a:lnTo>
                  <a:lnTo>
                    <a:pt x="103923" y="645160"/>
                  </a:lnTo>
                  <a:lnTo>
                    <a:pt x="126242" y="616564"/>
                  </a:lnTo>
                  <a:lnTo>
                    <a:pt x="150654" y="587967"/>
                  </a:lnTo>
                  <a:lnTo>
                    <a:pt x="177157" y="559371"/>
                  </a:lnTo>
                  <a:lnTo>
                    <a:pt x="205056" y="530775"/>
                  </a:lnTo>
                  <a:lnTo>
                    <a:pt x="235745" y="502179"/>
                  </a:lnTo>
                  <a:lnTo>
                    <a:pt x="267131" y="473582"/>
                  </a:lnTo>
                  <a:lnTo>
                    <a:pt x="300610" y="444986"/>
                  </a:lnTo>
                  <a:lnTo>
                    <a:pt x="335483" y="417087"/>
                  </a:lnTo>
                  <a:lnTo>
                    <a:pt x="371752" y="389188"/>
                  </a:lnTo>
                  <a:lnTo>
                    <a:pt x="410113" y="361987"/>
                  </a:lnTo>
                  <a:lnTo>
                    <a:pt x="448473" y="335483"/>
                  </a:lnTo>
                  <a:lnTo>
                    <a:pt x="488927" y="308979"/>
                  </a:lnTo>
                  <a:lnTo>
                    <a:pt x="530077" y="283870"/>
                  </a:lnTo>
                  <a:lnTo>
                    <a:pt x="571926" y="258761"/>
                  </a:lnTo>
                  <a:lnTo>
                    <a:pt x="614471" y="235047"/>
                  </a:lnTo>
                  <a:lnTo>
                    <a:pt x="658412" y="211333"/>
                  </a:lnTo>
                  <a:lnTo>
                    <a:pt x="702353" y="189712"/>
                  </a:lnTo>
                  <a:lnTo>
                    <a:pt x="746991" y="168090"/>
                  </a:lnTo>
                  <a:lnTo>
                    <a:pt x="791629" y="147864"/>
                  </a:lnTo>
                  <a:lnTo>
                    <a:pt x="836267" y="129032"/>
                  </a:lnTo>
                  <a:lnTo>
                    <a:pt x="881602" y="110898"/>
                  </a:lnTo>
                  <a:lnTo>
                    <a:pt x="926241" y="94158"/>
                  </a:lnTo>
                  <a:lnTo>
                    <a:pt x="970879" y="78814"/>
                  </a:lnTo>
                  <a:lnTo>
                    <a:pt x="1015517" y="64865"/>
                  </a:lnTo>
                  <a:lnTo>
                    <a:pt x="1059457" y="51613"/>
                  </a:lnTo>
                  <a:lnTo>
                    <a:pt x="1102700" y="40453"/>
                  </a:lnTo>
                  <a:lnTo>
                    <a:pt x="1145944" y="29991"/>
                  </a:lnTo>
                  <a:lnTo>
                    <a:pt x="1187792" y="21622"/>
                  </a:lnTo>
                  <a:lnTo>
                    <a:pt x="1228943" y="13949"/>
                  </a:lnTo>
                  <a:lnTo>
                    <a:pt x="1268698" y="8370"/>
                  </a:lnTo>
                  <a:lnTo>
                    <a:pt x="1307757" y="4185"/>
                  </a:lnTo>
                  <a:lnTo>
                    <a:pt x="1346118" y="1395"/>
                  </a:lnTo>
                  <a:lnTo>
                    <a:pt x="1382386" y="0"/>
                  </a:lnTo>
                  <a:lnTo>
                    <a:pt x="1417260" y="0"/>
                  </a:lnTo>
                  <a:lnTo>
                    <a:pt x="1450738" y="2092"/>
                  </a:lnTo>
                  <a:lnTo>
                    <a:pt x="1482822" y="5580"/>
                  </a:lnTo>
                  <a:lnTo>
                    <a:pt x="1512813" y="9765"/>
                  </a:lnTo>
                  <a:lnTo>
                    <a:pt x="1540712" y="16042"/>
                  </a:lnTo>
                  <a:lnTo>
                    <a:pt x="1567216" y="23714"/>
                  </a:lnTo>
                  <a:lnTo>
                    <a:pt x="1591627" y="32781"/>
                  </a:lnTo>
                  <a:lnTo>
                    <a:pt x="1614644" y="43243"/>
                  </a:lnTo>
                  <a:lnTo>
                    <a:pt x="1634870" y="55100"/>
                  </a:lnTo>
                  <a:lnTo>
                    <a:pt x="1653005" y="68352"/>
                  </a:lnTo>
                  <a:lnTo>
                    <a:pt x="1669046" y="82999"/>
                  </a:lnTo>
                  <a:lnTo>
                    <a:pt x="1682996" y="99041"/>
                  </a:lnTo>
                  <a:lnTo>
                    <a:pt x="1694853" y="115780"/>
                  </a:lnTo>
                  <a:lnTo>
                    <a:pt x="1704617" y="133914"/>
                  </a:lnTo>
                  <a:lnTo>
                    <a:pt x="1711592" y="153443"/>
                  </a:lnTo>
                  <a:lnTo>
                    <a:pt x="1716474" y="173670"/>
                  </a:lnTo>
                  <a:lnTo>
                    <a:pt x="1718567" y="195292"/>
                  </a:lnTo>
                  <a:lnTo>
                    <a:pt x="1718567" y="217611"/>
                  </a:lnTo>
                  <a:lnTo>
                    <a:pt x="1716474" y="241325"/>
                  </a:lnTo>
                  <a:lnTo>
                    <a:pt x="1711592" y="265736"/>
                  </a:lnTo>
                  <a:lnTo>
                    <a:pt x="1704617" y="290148"/>
                  </a:lnTo>
                  <a:lnTo>
                    <a:pt x="1694853" y="315954"/>
                  </a:lnTo>
                  <a:lnTo>
                    <a:pt x="1683693" y="342458"/>
                  </a:lnTo>
                  <a:close/>
                </a:path>
              </a:pathLst>
            </a:custGeom>
            <a:ln w="9067">
              <a:solidFill>
                <a:srgbClr val="B38A12">
                  <a:alpha val="55000"/>
                </a:srgbClr>
              </a:solidFill>
              <a:prstDash val="dash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9" name="Text 58">
              <a:extLst>
                <a:ext uri="{FF2B5EF4-FFF2-40B4-BE49-F238E27FC236}">
                  <a16:creationId xmlns:a16="http://schemas.microsoft.com/office/drawing/2014/main" id="{E09DA611-385E-992A-6368-354E8240BA8A}"/>
                </a:ext>
              </a:extLst>
            </p:cNvPr>
            <p:cNvSpPr txBox="1"/>
            <p:nvPr/>
          </p:nvSpPr>
          <p:spPr>
            <a:xfrm>
              <a:off x="10750052" y="3410762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B38A12">
                      <a:alpha val="70000"/>
                    </a:srgb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P2</a:t>
              </a:r>
              <a:endParaRPr lang="en-US" sz="770" dirty="0"/>
            </a:p>
          </p:txBody>
        </p:sp>
        <p:sp>
          <p:nvSpPr>
            <p:cNvPr id="90" name="Shape 59">
              <a:extLst>
                <a:ext uri="{FF2B5EF4-FFF2-40B4-BE49-F238E27FC236}">
                  <a16:creationId xmlns:a16="http://schemas.microsoft.com/office/drawing/2014/main" id="{C625567A-DD5F-1D8F-FD78-CB04CD807A45}"/>
                </a:ext>
              </a:extLst>
            </p:cNvPr>
            <p:cNvSpPr/>
            <p:nvPr/>
          </p:nvSpPr>
          <p:spPr>
            <a:xfrm>
              <a:off x="10119267" y="3413551"/>
              <a:ext cx="269224" cy="536355"/>
            </a:xfrm>
            <a:prstGeom prst="line">
              <a:avLst/>
            </a:prstGeom>
            <a:noFill/>
            <a:ln w="9067">
              <a:solidFill>
                <a:srgbClr val="B38A12">
                  <a:alpha val="60000"/>
                </a:srgbClr>
              </a:solidFill>
              <a:prstDash val="dash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1" name="Shape 60">
              <a:extLst>
                <a:ext uri="{FF2B5EF4-FFF2-40B4-BE49-F238E27FC236}">
                  <a16:creationId xmlns:a16="http://schemas.microsoft.com/office/drawing/2014/main" id="{34D40B42-3414-FDF8-5E50-7C621741791B}"/>
                </a:ext>
              </a:extLst>
            </p:cNvPr>
            <p:cNvSpPr/>
            <p:nvPr/>
          </p:nvSpPr>
          <p:spPr>
            <a:xfrm>
              <a:off x="10100435" y="3375888"/>
              <a:ext cx="62075" cy="78117"/>
            </a:xfrm>
            <a:custGeom>
              <a:avLst/>
              <a:gdLst/>
              <a:ahLst/>
              <a:cxnLst/>
              <a:rect l="l" t="t" r="r" b="b"/>
              <a:pathLst>
                <a:path w="62075" h="78117">
                  <a:moveTo>
                    <a:pt x="0" y="0"/>
                  </a:moveTo>
                  <a:lnTo>
                    <a:pt x="0" y="78117"/>
                  </a:lnTo>
                  <a:lnTo>
                    <a:pt x="62075" y="46731"/>
                  </a:lnTo>
                  <a:close/>
                </a:path>
              </a:pathLst>
            </a:custGeom>
            <a:solidFill>
              <a:srgbClr val="B38A12">
                <a:alpha val="60000"/>
              </a:srgbClr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92" name="Shape 61">
              <a:extLst>
                <a:ext uri="{FF2B5EF4-FFF2-40B4-BE49-F238E27FC236}">
                  <a16:creationId xmlns:a16="http://schemas.microsoft.com/office/drawing/2014/main" id="{17B8FB11-052E-3D25-A538-CC086768F148}"/>
                </a:ext>
              </a:extLst>
            </p:cNvPr>
            <p:cNvSpPr/>
            <p:nvPr/>
          </p:nvSpPr>
          <p:spPr>
            <a:xfrm>
              <a:off x="9564080" y="3101782"/>
              <a:ext cx="1648820" cy="1696248"/>
            </a:xfrm>
            <a:custGeom>
              <a:avLst/>
              <a:gdLst/>
              <a:ahLst/>
              <a:cxnLst/>
              <a:rect l="l" t="t" r="r" b="b"/>
              <a:pathLst>
                <a:path w="1648820" h="1696248">
                  <a:moveTo>
                    <a:pt x="1648820" y="641673"/>
                  </a:moveTo>
                  <a:lnTo>
                    <a:pt x="1646727" y="684916"/>
                  </a:lnTo>
                  <a:lnTo>
                    <a:pt x="1642542" y="728856"/>
                  </a:lnTo>
                  <a:lnTo>
                    <a:pt x="1635568" y="772797"/>
                  </a:lnTo>
                  <a:lnTo>
                    <a:pt x="1626501" y="817435"/>
                  </a:lnTo>
                  <a:lnTo>
                    <a:pt x="1616039" y="862073"/>
                  </a:lnTo>
                  <a:lnTo>
                    <a:pt x="1602787" y="906014"/>
                  </a:lnTo>
                  <a:lnTo>
                    <a:pt x="1587442" y="950652"/>
                  </a:lnTo>
                  <a:lnTo>
                    <a:pt x="1570006" y="994593"/>
                  </a:lnTo>
                  <a:lnTo>
                    <a:pt x="1550476" y="1037836"/>
                  </a:lnTo>
                  <a:lnTo>
                    <a:pt x="1528855" y="1081079"/>
                  </a:lnTo>
                  <a:lnTo>
                    <a:pt x="1505141" y="1122927"/>
                  </a:lnTo>
                  <a:lnTo>
                    <a:pt x="1480032" y="1164775"/>
                  </a:lnTo>
                  <a:lnTo>
                    <a:pt x="1452831" y="1205926"/>
                  </a:lnTo>
                  <a:lnTo>
                    <a:pt x="1424234" y="1245682"/>
                  </a:lnTo>
                  <a:lnTo>
                    <a:pt x="1394243" y="1284043"/>
                  </a:lnTo>
                  <a:lnTo>
                    <a:pt x="1362159" y="1321706"/>
                  </a:lnTo>
                  <a:lnTo>
                    <a:pt x="1328681" y="1357975"/>
                  </a:lnTo>
                  <a:lnTo>
                    <a:pt x="1293807" y="1392848"/>
                  </a:lnTo>
                  <a:lnTo>
                    <a:pt x="1257539" y="1425629"/>
                  </a:lnTo>
                  <a:lnTo>
                    <a:pt x="1219876" y="1457713"/>
                  </a:lnTo>
                  <a:lnTo>
                    <a:pt x="1181515" y="1487704"/>
                  </a:lnTo>
                  <a:lnTo>
                    <a:pt x="1142456" y="1516300"/>
                  </a:lnTo>
                  <a:lnTo>
                    <a:pt x="1102003" y="1542804"/>
                  </a:lnTo>
                  <a:lnTo>
                    <a:pt x="1060852" y="1567216"/>
                  </a:lnTo>
                  <a:lnTo>
                    <a:pt x="1019702" y="1589535"/>
                  </a:lnTo>
                  <a:lnTo>
                    <a:pt x="977156" y="1610459"/>
                  </a:lnTo>
                  <a:lnTo>
                    <a:pt x="934610" y="1628593"/>
                  </a:lnTo>
                  <a:lnTo>
                    <a:pt x="892064" y="1645332"/>
                  </a:lnTo>
                  <a:lnTo>
                    <a:pt x="848821" y="1659282"/>
                  </a:lnTo>
                  <a:lnTo>
                    <a:pt x="805578" y="1671139"/>
                  </a:lnTo>
                  <a:lnTo>
                    <a:pt x="762335" y="1680903"/>
                  </a:lnTo>
                  <a:lnTo>
                    <a:pt x="719789" y="1687878"/>
                  </a:lnTo>
                  <a:lnTo>
                    <a:pt x="676546" y="1693458"/>
                  </a:lnTo>
                  <a:lnTo>
                    <a:pt x="634698" y="1696248"/>
                  </a:lnTo>
                  <a:lnTo>
                    <a:pt x="592850" y="1696248"/>
                  </a:lnTo>
                  <a:lnTo>
                    <a:pt x="551699" y="1694853"/>
                  </a:lnTo>
                  <a:lnTo>
                    <a:pt x="511246" y="1690668"/>
                  </a:lnTo>
                  <a:lnTo>
                    <a:pt x="472187" y="1683693"/>
                  </a:lnTo>
                  <a:lnTo>
                    <a:pt x="433129" y="1675324"/>
                  </a:lnTo>
                  <a:lnTo>
                    <a:pt x="396163" y="1664164"/>
                  </a:lnTo>
                  <a:lnTo>
                    <a:pt x="359895" y="1650912"/>
                  </a:lnTo>
                  <a:lnTo>
                    <a:pt x="324324" y="1635568"/>
                  </a:lnTo>
                  <a:lnTo>
                    <a:pt x="290845" y="1617434"/>
                  </a:lnTo>
                  <a:lnTo>
                    <a:pt x="258761" y="1597904"/>
                  </a:lnTo>
                  <a:lnTo>
                    <a:pt x="228073" y="1576283"/>
                  </a:lnTo>
                  <a:lnTo>
                    <a:pt x="199476" y="1551871"/>
                  </a:lnTo>
                  <a:lnTo>
                    <a:pt x="172275" y="1526762"/>
                  </a:lnTo>
                  <a:lnTo>
                    <a:pt x="146469" y="1498864"/>
                  </a:lnTo>
                  <a:lnTo>
                    <a:pt x="122755" y="1469570"/>
                  </a:lnTo>
                  <a:lnTo>
                    <a:pt x="101133" y="1438184"/>
                  </a:lnTo>
                  <a:lnTo>
                    <a:pt x="81604" y="1405403"/>
                  </a:lnTo>
                  <a:lnTo>
                    <a:pt x="63470" y="1371227"/>
                  </a:lnTo>
                  <a:lnTo>
                    <a:pt x="48125" y="1335656"/>
                  </a:lnTo>
                  <a:lnTo>
                    <a:pt x="34874" y="1298690"/>
                  </a:lnTo>
                  <a:lnTo>
                    <a:pt x="23017" y="1260329"/>
                  </a:lnTo>
                  <a:lnTo>
                    <a:pt x="13949" y="1221270"/>
                  </a:lnTo>
                  <a:lnTo>
                    <a:pt x="6975" y="1180817"/>
                  </a:lnTo>
                  <a:lnTo>
                    <a:pt x="2790" y="1139666"/>
                  </a:lnTo>
                  <a:lnTo>
                    <a:pt x="0" y="1097121"/>
                  </a:lnTo>
                  <a:lnTo>
                    <a:pt x="0" y="1054575"/>
                  </a:lnTo>
                  <a:lnTo>
                    <a:pt x="2092" y="1011332"/>
                  </a:lnTo>
                  <a:lnTo>
                    <a:pt x="6277" y="967391"/>
                  </a:lnTo>
                  <a:lnTo>
                    <a:pt x="13252" y="923451"/>
                  </a:lnTo>
                  <a:lnTo>
                    <a:pt x="22319" y="878813"/>
                  </a:lnTo>
                  <a:lnTo>
                    <a:pt x="32781" y="834174"/>
                  </a:lnTo>
                  <a:lnTo>
                    <a:pt x="46033" y="790234"/>
                  </a:lnTo>
                  <a:lnTo>
                    <a:pt x="61377" y="745596"/>
                  </a:lnTo>
                  <a:lnTo>
                    <a:pt x="78814" y="701655"/>
                  </a:lnTo>
                  <a:lnTo>
                    <a:pt x="98343" y="658412"/>
                  </a:lnTo>
                  <a:lnTo>
                    <a:pt x="119965" y="615169"/>
                  </a:lnTo>
                  <a:lnTo>
                    <a:pt x="143679" y="573321"/>
                  </a:lnTo>
                  <a:lnTo>
                    <a:pt x="168788" y="531472"/>
                  </a:lnTo>
                  <a:lnTo>
                    <a:pt x="195989" y="490322"/>
                  </a:lnTo>
                  <a:lnTo>
                    <a:pt x="224585" y="450566"/>
                  </a:lnTo>
                  <a:lnTo>
                    <a:pt x="254577" y="412205"/>
                  </a:lnTo>
                  <a:lnTo>
                    <a:pt x="286660" y="374542"/>
                  </a:lnTo>
                  <a:lnTo>
                    <a:pt x="320139" y="338273"/>
                  </a:lnTo>
                  <a:lnTo>
                    <a:pt x="355012" y="303400"/>
                  </a:lnTo>
                  <a:lnTo>
                    <a:pt x="391281" y="270618"/>
                  </a:lnTo>
                  <a:lnTo>
                    <a:pt x="428944" y="238535"/>
                  </a:lnTo>
                  <a:lnTo>
                    <a:pt x="467305" y="208544"/>
                  </a:lnTo>
                  <a:lnTo>
                    <a:pt x="506363" y="179947"/>
                  </a:lnTo>
                  <a:lnTo>
                    <a:pt x="546817" y="153443"/>
                  </a:lnTo>
                  <a:lnTo>
                    <a:pt x="587967" y="129032"/>
                  </a:lnTo>
                  <a:lnTo>
                    <a:pt x="629118" y="106713"/>
                  </a:lnTo>
                  <a:lnTo>
                    <a:pt x="671664" y="85789"/>
                  </a:lnTo>
                  <a:lnTo>
                    <a:pt x="714210" y="67655"/>
                  </a:lnTo>
                  <a:lnTo>
                    <a:pt x="756755" y="50915"/>
                  </a:lnTo>
                  <a:lnTo>
                    <a:pt x="799998" y="36966"/>
                  </a:lnTo>
                  <a:lnTo>
                    <a:pt x="843242" y="25109"/>
                  </a:lnTo>
                  <a:lnTo>
                    <a:pt x="886485" y="15344"/>
                  </a:lnTo>
                  <a:lnTo>
                    <a:pt x="929030" y="8370"/>
                  </a:lnTo>
                  <a:lnTo>
                    <a:pt x="972274" y="2790"/>
                  </a:lnTo>
                  <a:lnTo>
                    <a:pt x="1014122" y="0"/>
                  </a:lnTo>
                  <a:lnTo>
                    <a:pt x="1055970" y="0"/>
                  </a:lnTo>
                  <a:lnTo>
                    <a:pt x="1097121" y="1395"/>
                  </a:lnTo>
                  <a:lnTo>
                    <a:pt x="1137574" y="5580"/>
                  </a:lnTo>
                  <a:lnTo>
                    <a:pt x="1176632" y="12554"/>
                  </a:lnTo>
                  <a:lnTo>
                    <a:pt x="1215691" y="20924"/>
                  </a:lnTo>
                  <a:lnTo>
                    <a:pt x="1252657" y="32084"/>
                  </a:lnTo>
                  <a:lnTo>
                    <a:pt x="1288925" y="45336"/>
                  </a:lnTo>
                  <a:lnTo>
                    <a:pt x="1324496" y="60680"/>
                  </a:lnTo>
                  <a:lnTo>
                    <a:pt x="1357975" y="78814"/>
                  </a:lnTo>
                  <a:lnTo>
                    <a:pt x="1390058" y="98343"/>
                  </a:lnTo>
                  <a:lnTo>
                    <a:pt x="1420747" y="119965"/>
                  </a:lnTo>
                  <a:lnTo>
                    <a:pt x="1449343" y="144376"/>
                  </a:lnTo>
                  <a:lnTo>
                    <a:pt x="1476545" y="169485"/>
                  </a:lnTo>
                  <a:lnTo>
                    <a:pt x="1502351" y="197384"/>
                  </a:lnTo>
                  <a:lnTo>
                    <a:pt x="1526065" y="226678"/>
                  </a:lnTo>
                  <a:lnTo>
                    <a:pt x="1547687" y="258064"/>
                  </a:lnTo>
                  <a:lnTo>
                    <a:pt x="1567216" y="290845"/>
                  </a:lnTo>
                  <a:lnTo>
                    <a:pt x="1585350" y="325021"/>
                  </a:lnTo>
                  <a:lnTo>
                    <a:pt x="1600694" y="360592"/>
                  </a:lnTo>
                  <a:lnTo>
                    <a:pt x="1613946" y="397558"/>
                  </a:lnTo>
                  <a:lnTo>
                    <a:pt x="1625803" y="435919"/>
                  </a:lnTo>
                  <a:lnTo>
                    <a:pt x="1634870" y="474977"/>
                  </a:lnTo>
                  <a:lnTo>
                    <a:pt x="1641845" y="515431"/>
                  </a:lnTo>
                  <a:lnTo>
                    <a:pt x="1646030" y="556581"/>
                  </a:lnTo>
                  <a:lnTo>
                    <a:pt x="1648820" y="599127"/>
                  </a:lnTo>
                  <a:lnTo>
                    <a:pt x="1648820" y="641673"/>
                  </a:lnTo>
                  <a:close/>
                </a:path>
              </a:pathLst>
            </a:custGeom>
            <a:solidFill>
              <a:srgbClr val="3B8C2E">
                <a:alpha val="13000"/>
              </a:srgbClr>
            </a:solidFill>
            <a:ln w="15344">
              <a:solidFill>
                <a:srgbClr val="3B8C2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3" name="Text 62">
              <a:extLst>
                <a:ext uri="{FF2B5EF4-FFF2-40B4-BE49-F238E27FC236}">
                  <a16:creationId xmlns:a16="http://schemas.microsoft.com/office/drawing/2014/main" id="{8B76D680-7751-94FF-27ED-EC9345088984}"/>
                </a:ext>
              </a:extLst>
            </p:cNvPr>
            <p:cNvSpPr txBox="1"/>
            <p:nvPr/>
          </p:nvSpPr>
          <p:spPr>
            <a:xfrm>
              <a:off x="10318743" y="3119516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3B8C2E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P3</a:t>
              </a:r>
              <a:endParaRPr lang="en-US" sz="770" dirty="0"/>
            </a:p>
          </p:txBody>
        </p:sp>
        <p:sp>
          <p:nvSpPr>
            <p:cNvPr id="94" name="Shape 63">
              <a:extLst>
                <a:ext uri="{FF2B5EF4-FFF2-40B4-BE49-F238E27FC236}">
                  <a16:creationId xmlns:a16="http://schemas.microsoft.com/office/drawing/2014/main" id="{3E5FE16E-A6D7-BB05-E587-056956B039AE}"/>
                </a:ext>
              </a:extLst>
            </p:cNvPr>
            <p:cNvSpPr/>
            <p:nvPr/>
          </p:nvSpPr>
          <p:spPr>
            <a:xfrm flipH="1">
              <a:off x="9317176" y="3681380"/>
              <a:ext cx="2142629" cy="537052"/>
            </a:xfrm>
            <a:prstGeom prst="line">
              <a:avLst/>
            </a:prstGeom>
            <a:noFill/>
            <a:ln w="18134">
              <a:solidFill>
                <a:srgbClr val="3B8C2E"/>
              </a:solidFill>
              <a:prstDash val="lgDashDot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5" name="Text 64">
              <a:extLst>
                <a:ext uri="{FF2B5EF4-FFF2-40B4-BE49-F238E27FC236}">
                  <a16:creationId xmlns:a16="http://schemas.microsoft.com/office/drawing/2014/main" id="{FCA29114-8145-549A-054E-F1AF8DD97764}"/>
                </a:ext>
              </a:extLst>
            </p:cNvPr>
            <p:cNvSpPr txBox="1"/>
            <p:nvPr/>
          </p:nvSpPr>
          <p:spPr>
            <a:xfrm>
              <a:off x="8995463" y="4251213"/>
              <a:ext cx="636304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3B8C2E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L3 = axis</a:t>
              </a:r>
              <a:endParaRPr lang="en-US" sz="770" dirty="0"/>
            </a:p>
          </p:txBody>
        </p:sp>
        <p:sp>
          <p:nvSpPr>
            <p:cNvPr id="96" name="Shape 65">
              <a:extLst>
                <a:ext uri="{FF2B5EF4-FFF2-40B4-BE49-F238E27FC236}">
                  <a16:creationId xmlns:a16="http://schemas.microsoft.com/office/drawing/2014/main" id="{DDB0F1E9-A023-BB7E-55FF-86FE5FB67B7D}"/>
                </a:ext>
              </a:extLst>
            </p:cNvPr>
            <p:cNvSpPr/>
            <p:nvPr/>
          </p:nvSpPr>
          <p:spPr>
            <a:xfrm>
              <a:off x="10078813" y="3671615"/>
              <a:ext cx="309677" cy="278291"/>
            </a:xfrm>
            <a:prstGeom prst="line">
              <a:avLst/>
            </a:prstGeom>
            <a:noFill/>
            <a:ln w="13949">
              <a:solidFill>
                <a:srgbClr val="3B8C2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7" name="Shape 66">
              <a:extLst>
                <a:ext uri="{FF2B5EF4-FFF2-40B4-BE49-F238E27FC236}">
                  <a16:creationId xmlns:a16="http://schemas.microsoft.com/office/drawing/2014/main" id="{BCD304FD-EE57-CD0C-1936-D2FBEE73C663}"/>
                </a:ext>
              </a:extLst>
            </p:cNvPr>
            <p:cNvSpPr/>
            <p:nvPr/>
          </p:nvSpPr>
          <p:spPr>
            <a:xfrm>
              <a:off x="10047427" y="3643716"/>
              <a:ext cx="75327" cy="72537"/>
            </a:xfrm>
            <a:custGeom>
              <a:avLst/>
              <a:gdLst/>
              <a:ahLst/>
              <a:cxnLst/>
              <a:rect l="l" t="t" r="r" b="b"/>
              <a:pathLst>
                <a:path w="75327" h="72537">
                  <a:moveTo>
                    <a:pt x="0" y="0"/>
                  </a:moveTo>
                  <a:lnTo>
                    <a:pt x="28596" y="72537"/>
                  </a:lnTo>
                  <a:lnTo>
                    <a:pt x="75327" y="20924"/>
                  </a:lnTo>
                  <a:close/>
                </a:path>
              </a:pathLst>
            </a:custGeom>
            <a:solidFill>
              <a:srgbClr val="3B8C2E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98" name="Shape 67">
              <a:extLst>
                <a:ext uri="{FF2B5EF4-FFF2-40B4-BE49-F238E27FC236}">
                  <a16:creationId xmlns:a16="http://schemas.microsoft.com/office/drawing/2014/main" id="{F3BAF6D4-8436-DEAB-E12A-B3419D804E97}"/>
                </a:ext>
              </a:extLst>
            </p:cNvPr>
            <p:cNvSpPr/>
            <p:nvPr/>
          </p:nvSpPr>
          <p:spPr>
            <a:xfrm>
              <a:off x="10002092" y="3299864"/>
              <a:ext cx="386399" cy="650042"/>
            </a:xfrm>
            <a:custGeom>
              <a:avLst/>
              <a:gdLst/>
              <a:ahLst/>
              <a:cxnLst/>
              <a:rect l="l" t="t" r="r" b="b"/>
              <a:pathLst>
                <a:path w="386399" h="650042">
                  <a:moveTo>
                    <a:pt x="386399" y="650042"/>
                  </a:moveTo>
                  <a:lnTo>
                    <a:pt x="59982" y="0"/>
                  </a:lnTo>
                  <a:lnTo>
                    <a:pt x="55798" y="7672"/>
                  </a:lnTo>
                  <a:lnTo>
                    <a:pt x="52310" y="16042"/>
                  </a:lnTo>
                  <a:lnTo>
                    <a:pt x="48823" y="24411"/>
                  </a:lnTo>
                  <a:lnTo>
                    <a:pt x="45336" y="32781"/>
                  </a:lnTo>
                  <a:lnTo>
                    <a:pt x="42546" y="41151"/>
                  </a:lnTo>
                  <a:lnTo>
                    <a:pt x="39058" y="50218"/>
                  </a:lnTo>
                  <a:lnTo>
                    <a:pt x="36268" y="59285"/>
                  </a:lnTo>
                  <a:lnTo>
                    <a:pt x="33479" y="69050"/>
                  </a:lnTo>
                  <a:lnTo>
                    <a:pt x="30689" y="78117"/>
                  </a:lnTo>
                  <a:lnTo>
                    <a:pt x="27899" y="87881"/>
                  </a:lnTo>
                  <a:lnTo>
                    <a:pt x="25109" y="97646"/>
                  </a:lnTo>
                  <a:lnTo>
                    <a:pt x="23017" y="108108"/>
                  </a:lnTo>
                  <a:lnTo>
                    <a:pt x="20227" y="117872"/>
                  </a:lnTo>
                  <a:lnTo>
                    <a:pt x="18134" y="128335"/>
                  </a:lnTo>
                  <a:lnTo>
                    <a:pt x="16042" y="138797"/>
                  </a:lnTo>
                  <a:lnTo>
                    <a:pt x="13949" y="149956"/>
                  </a:lnTo>
                  <a:lnTo>
                    <a:pt x="12554" y="160418"/>
                  </a:lnTo>
                  <a:lnTo>
                    <a:pt x="10462" y="171578"/>
                  </a:lnTo>
                  <a:lnTo>
                    <a:pt x="9067" y="182737"/>
                  </a:lnTo>
                  <a:lnTo>
                    <a:pt x="7672" y="194594"/>
                  </a:lnTo>
                  <a:lnTo>
                    <a:pt x="6277" y="205754"/>
                  </a:lnTo>
                  <a:lnTo>
                    <a:pt x="4882" y="217611"/>
                  </a:lnTo>
                  <a:lnTo>
                    <a:pt x="4185" y="229468"/>
                  </a:lnTo>
                  <a:lnTo>
                    <a:pt x="2790" y="241325"/>
                  </a:lnTo>
                  <a:lnTo>
                    <a:pt x="2092" y="253182"/>
                  </a:lnTo>
                  <a:lnTo>
                    <a:pt x="1395" y="265736"/>
                  </a:lnTo>
                  <a:lnTo>
                    <a:pt x="697" y="278291"/>
                  </a:lnTo>
                  <a:lnTo>
                    <a:pt x="0" y="290148"/>
                  </a:lnTo>
                  <a:lnTo>
                    <a:pt x="0" y="302702"/>
                  </a:lnTo>
                  <a:close/>
                </a:path>
              </a:pathLst>
            </a:custGeom>
            <a:solidFill>
              <a:srgbClr val="3B8C2E">
                <a:alpha val="28000"/>
              </a:srgbClr>
            </a:solidFill>
            <a:ln w="6975">
              <a:solidFill>
                <a:srgbClr val="3B8C2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9" name="Shape 68">
              <a:extLst>
                <a:ext uri="{FF2B5EF4-FFF2-40B4-BE49-F238E27FC236}">
                  <a16:creationId xmlns:a16="http://schemas.microsoft.com/office/drawing/2014/main" id="{FBBC0BB2-5FAC-E2EA-9DDF-A48233EE8718}"/>
                </a:ext>
              </a:extLst>
            </p:cNvPr>
            <p:cNvSpPr/>
            <p:nvPr/>
          </p:nvSpPr>
          <p:spPr>
            <a:xfrm>
              <a:off x="9976285" y="3253831"/>
              <a:ext cx="62772" cy="284568"/>
            </a:xfrm>
            <a:custGeom>
              <a:avLst/>
              <a:gdLst/>
              <a:ahLst/>
              <a:cxnLst/>
              <a:rect l="l" t="t" r="r" b="b"/>
              <a:pathLst>
                <a:path w="62772" h="284568">
                  <a:moveTo>
                    <a:pt x="62772" y="0"/>
                  </a:moveTo>
                  <a:lnTo>
                    <a:pt x="58588" y="8370"/>
                  </a:lnTo>
                  <a:lnTo>
                    <a:pt x="54403" y="16739"/>
                  </a:lnTo>
                  <a:lnTo>
                    <a:pt x="50915" y="25806"/>
                  </a:lnTo>
                  <a:lnTo>
                    <a:pt x="47428" y="34874"/>
                  </a:lnTo>
                  <a:lnTo>
                    <a:pt x="43941" y="44638"/>
                  </a:lnTo>
                  <a:lnTo>
                    <a:pt x="40453" y="53705"/>
                  </a:lnTo>
                  <a:lnTo>
                    <a:pt x="36966" y="63470"/>
                  </a:lnTo>
                  <a:lnTo>
                    <a:pt x="34176" y="73932"/>
                  </a:lnTo>
                  <a:lnTo>
                    <a:pt x="31386" y="83696"/>
                  </a:lnTo>
                  <a:lnTo>
                    <a:pt x="28596" y="94158"/>
                  </a:lnTo>
                  <a:lnTo>
                    <a:pt x="25806" y="104621"/>
                  </a:lnTo>
                  <a:lnTo>
                    <a:pt x="23017" y="115780"/>
                  </a:lnTo>
                  <a:lnTo>
                    <a:pt x="20227" y="126940"/>
                  </a:lnTo>
                  <a:lnTo>
                    <a:pt x="18134" y="137402"/>
                  </a:lnTo>
                  <a:lnTo>
                    <a:pt x="16042" y="149259"/>
                  </a:lnTo>
                  <a:lnTo>
                    <a:pt x="13949" y="160418"/>
                  </a:lnTo>
                  <a:lnTo>
                    <a:pt x="11857" y="172275"/>
                  </a:lnTo>
                  <a:lnTo>
                    <a:pt x="9765" y="184132"/>
                  </a:lnTo>
                  <a:lnTo>
                    <a:pt x="8370" y="195989"/>
                  </a:lnTo>
                  <a:lnTo>
                    <a:pt x="6975" y="208544"/>
                  </a:lnTo>
                  <a:lnTo>
                    <a:pt x="4882" y="220401"/>
                  </a:lnTo>
                  <a:lnTo>
                    <a:pt x="4185" y="232955"/>
                  </a:lnTo>
                  <a:lnTo>
                    <a:pt x="2790" y="245510"/>
                  </a:lnTo>
                  <a:lnTo>
                    <a:pt x="1395" y="258761"/>
                  </a:lnTo>
                  <a:lnTo>
                    <a:pt x="697" y="271316"/>
                  </a:lnTo>
                  <a:lnTo>
                    <a:pt x="0" y="284568"/>
                  </a:lnTo>
                </a:path>
              </a:pathLst>
            </a:custGeom>
            <a:ln w="18134">
              <a:solidFill>
                <a:srgbClr val="3B8C2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0" name="Shape 69">
              <a:extLst>
                <a:ext uri="{FF2B5EF4-FFF2-40B4-BE49-F238E27FC236}">
                  <a16:creationId xmlns:a16="http://schemas.microsoft.com/office/drawing/2014/main" id="{0E4478A4-4713-D802-BB10-73885928ACC4}"/>
                </a:ext>
              </a:extLst>
            </p:cNvPr>
            <p:cNvSpPr/>
            <p:nvPr/>
          </p:nvSpPr>
          <p:spPr>
            <a:xfrm flipH="1">
              <a:off x="9976285" y="3525147"/>
              <a:ext cx="697" cy="11160"/>
            </a:xfrm>
            <a:prstGeom prst="line">
              <a:avLst/>
            </a:prstGeom>
            <a:noFill/>
            <a:ln w="18134">
              <a:solidFill>
                <a:srgbClr val="3B8C2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1" name="Shape 70">
              <a:extLst>
                <a:ext uri="{FF2B5EF4-FFF2-40B4-BE49-F238E27FC236}">
                  <a16:creationId xmlns:a16="http://schemas.microsoft.com/office/drawing/2014/main" id="{E29DB86D-1B05-0194-882A-BB074593F0D9}"/>
                </a:ext>
              </a:extLst>
            </p:cNvPr>
            <p:cNvSpPr/>
            <p:nvPr/>
          </p:nvSpPr>
          <p:spPr>
            <a:xfrm>
              <a:off x="9942807" y="3507012"/>
              <a:ext cx="69747" cy="71142"/>
            </a:xfrm>
            <a:custGeom>
              <a:avLst/>
              <a:gdLst/>
              <a:ahLst/>
              <a:cxnLst/>
              <a:rect l="l" t="t" r="r" b="b"/>
              <a:pathLst>
                <a:path w="69747" h="71142">
                  <a:moveTo>
                    <a:pt x="32084" y="71142"/>
                  </a:moveTo>
                  <a:lnTo>
                    <a:pt x="69747" y="34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8C2E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02" name="Text 71">
              <a:extLst>
                <a:ext uri="{FF2B5EF4-FFF2-40B4-BE49-F238E27FC236}">
                  <a16:creationId xmlns:a16="http://schemas.microsoft.com/office/drawing/2014/main" id="{5340F831-DED5-C5ED-79E3-BFC5FCC0D6C0}"/>
                </a:ext>
              </a:extLst>
            </p:cNvPr>
            <p:cNvSpPr txBox="1"/>
            <p:nvPr/>
          </p:nvSpPr>
          <p:spPr>
            <a:xfrm>
              <a:off x="9359991" y="3275592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770" b="1" dirty="0">
                  <a:solidFill>
                    <a:srgbClr val="3B8C2E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 = 30°</a:t>
              </a:r>
              <a:endParaRPr lang="en-US" sz="770" dirty="0"/>
            </a:p>
          </p:txBody>
        </p:sp>
        <p:sp>
          <p:nvSpPr>
            <p:cNvPr id="103" name="Shape 72">
              <a:extLst>
                <a:ext uri="{FF2B5EF4-FFF2-40B4-BE49-F238E27FC236}">
                  <a16:creationId xmlns:a16="http://schemas.microsoft.com/office/drawing/2014/main" id="{0B87A339-4FDA-E6A7-C41E-869C72E0FB7E}"/>
                </a:ext>
              </a:extLst>
            </p:cNvPr>
            <p:cNvSpPr/>
            <p:nvPr/>
          </p:nvSpPr>
          <p:spPr>
            <a:xfrm>
              <a:off x="10357104" y="3918520"/>
              <a:ext cx="62772" cy="62772"/>
            </a:xfrm>
            <a:prstGeom prst="ellipse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04" name="Text 73">
              <a:extLst>
                <a:ext uri="{FF2B5EF4-FFF2-40B4-BE49-F238E27FC236}">
                  <a16:creationId xmlns:a16="http://schemas.microsoft.com/office/drawing/2014/main" id="{575084BB-B92F-2498-227F-A8AB6D3B4A9B}"/>
                </a:ext>
              </a:extLst>
            </p:cNvPr>
            <p:cNvSpPr txBox="1"/>
            <p:nvPr/>
          </p:nvSpPr>
          <p:spPr>
            <a:xfrm>
              <a:off x="9770103" y="3773725"/>
              <a:ext cx="548640" cy="1269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71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B = T1</a:t>
              </a:r>
              <a:endParaRPr lang="en-US" sz="710" dirty="0"/>
            </a:p>
          </p:txBody>
        </p:sp>
      </p:grpSp>
      <p:sp>
        <p:nvSpPr>
          <p:cNvPr id="105" name="Text 74">
            <a:extLst>
              <a:ext uri="{FF2B5EF4-FFF2-40B4-BE49-F238E27FC236}">
                <a16:creationId xmlns:a16="http://schemas.microsoft.com/office/drawing/2014/main" id="{D31FE83A-5F0E-363C-6DA3-D2CB15493383}"/>
              </a:ext>
            </a:extLst>
          </p:cNvPr>
          <p:cNvSpPr txBox="1"/>
          <p:nvPr/>
        </p:nvSpPr>
        <p:spPr>
          <a:xfrm>
            <a:off x="1548639" y="3048687"/>
            <a:ext cx="6315211" cy="1464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Tait–Bryan z-y’-x’’ sequence {L; LP; P} around T1</a:t>
            </a:r>
            <a:endParaRPr lang="en-US" sz="1200" dirty="0"/>
          </a:p>
        </p:txBody>
      </p:sp>
      <p:sp>
        <p:nvSpPr>
          <p:cNvPr id="112" name="ZoneTexte 111">
            <a:extLst>
              <a:ext uri="{FF2B5EF4-FFF2-40B4-BE49-F238E27FC236}">
                <a16:creationId xmlns:a16="http://schemas.microsoft.com/office/drawing/2014/main" id="{7BB85EA5-B753-3BCA-2622-CA8CCA2230D5}"/>
              </a:ext>
            </a:extLst>
          </p:cNvPr>
          <p:cNvSpPr txBox="1"/>
          <p:nvPr/>
        </p:nvSpPr>
        <p:spPr>
          <a:xfrm rot="16200000">
            <a:off x="-280868" y="1881662"/>
            <a:ext cx="21261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yaw / pitch / roll</a:t>
            </a:r>
            <a:endParaRPr lang="en-GB" sz="1200" b="1" dirty="0"/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ED2857CA-51FE-FC70-F941-9393C032994B}"/>
              </a:ext>
            </a:extLst>
          </p:cNvPr>
          <p:cNvSpPr txBox="1"/>
          <p:nvPr/>
        </p:nvSpPr>
        <p:spPr>
          <a:xfrm rot="16200000">
            <a:off x="23629" y="4887480"/>
            <a:ext cx="1517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 err="1"/>
              <a:t>CoToLiP</a:t>
            </a:r>
            <a:endParaRPr lang="en-GB" sz="1200" b="1" dirty="0"/>
          </a:p>
        </p:txBody>
      </p:sp>
      <p:grpSp>
        <p:nvGrpSpPr>
          <p:cNvPr id="190" name="Groupe 189">
            <a:extLst>
              <a:ext uri="{FF2B5EF4-FFF2-40B4-BE49-F238E27FC236}">
                <a16:creationId xmlns:a16="http://schemas.microsoft.com/office/drawing/2014/main" id="{81790580-D7B0-40CA-13EB-CD7A2ADF8683}"/>
              </a:ext>
            </a:extLst>
          </p:cNvPr>
          <p:cNvGrpSpPr/>
          <p:nvPr/>
        </p:nvGrpSpPr>
        <p:grpSpPr>
          <a:xfrm>
            <a:off x="1550138" y="3822989"/>
            <a:ext cx="2190300" cy="539355"/>
            <a:chOff x="1263692" y="4257797"/>
            <a:chExt cx="2190300" cy="539355"/>
          </a:xfrm>
        </p:grpSpPr>
        <p:sp>
          <p:nvSpPr>
            <p:cNvPr id="114" name="Text 1">
              <a:extLst>
                <a:ext uri="{FF2B5EF4-FFF2-40B4-BE49-F238E27FC236}">
                  <a16:creationId xmlns:a16="http://schemas.microsoft.com/office/drawing/2014/main" id="{44E622F4-2CEA-F999-2B47-317CB0B69726}"/>
                </a:ext>
              </a:extLst>
            </p:cNvPr>
            <p:cNvSpPr txBox="1"/>
            <p:nvPr/>
          </p:nvSpPr>
          <p:spPr>
            <a:xfrm>
              <a:off x="1286880" y="4257797"/>
              <a:ext cx="2167112" cy="2929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650" b="1" dirty="0">
                  <a:solidFill>
                    <a:srgbClr val="1D24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0. Initial state</a:t>
              </a:r>
              <a:endParaRPr lang="en-US" sz="1650" dirty="0"/>
            </a:p>
          </p:txBody>
        </p:sp>
        <p:sp>
          <p:nvSpPr>
            <p:cNvPr id="115" name="Text 2">
              <a:extLst>
                <a:ext uri="{FF2B5EF4-FFF2-40B4-BE49-F238E27FC236}">
                  <a16:creationId xmlns:a16="http://schemas.microsoft.com/office/drawing/2014/main" id="{167EFB1E-12E0-E31E-E2FA-AB8AF6FDD9E1}"/>
                </a:ext>
              </a:extLst>
            </p:cNvPr>
            <p:cNvSpPr txBox="1"/>
            <p:nvPr/>
          </p:nvSpPr>
          <p:spPr>
            <a:xfrm>
              <a:off x="1263692" y="4592096"/>
              <a:ext cx="1544410" cy="2050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150" dirty="0">
                  <a:solidFill>
                    <a:srgbClr val="5F636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ToLiP1: T1 L1 P1</a:t>
              </a:r>
              <a:endParaRPr lang="en-US" sz="1150" dirty="0"/>
            </a:p>
          </p:txBody>
        </p:sp>
      </p:grpSp>
      <p:grpSp>
        <p:nvGrpSpPr>
          <p:cNvPr id="116" name="Groupe 115">
            <a:extLst>
              <a:ext uri="{FF2B5EF4-FFF2-40B4-BE49-F238E27FC236}">
                <a16:creationId xmlns:a16="http://schemas.microsoft.com/office/drawing/2014/main" id="{640BE3FE-6DD7-C868-0E94-6527E4C6D6A0}"/>
              </a:ext>
            </a:extLst>
          </p:cNvPr>
          <p:cNvGrpSpPr/>
          <p:nvPr/>
        </p:nvGrpSpPr>
        <p:grpSpPr>
          <a:xfrm>
            <a:off x="1573326" y="4469785"/>
            <a:ext cx="2157616" cy="1393704"/>
            <a:chOff x="789332" y="3218314"/>
            <a:chExt cx="2157616" cy="1393704"/>
          </a:xfrm>
        </p:grpSpPr>
        <p:sp>
          <p:nvSpPr>
            <p:cNvPr id="117" name="Shape 3">
              <a:extLst>
                <a:ext uri="{FF2B5EF4-FFF2-40B4-BE49-F238E27FC236}">
                  <a16:creationId xmlns:a16="http://schemas.microsoft.com/office/drawing/2014/main" id="{20446FCE-6BC5-E03D-726D-B47E62BD7BF7}"/>
                </a:ext>
              </a:extLst>
            </p:cNvPr>
            <p:cNvSpPr/>
            <p:nvPr/>
          </p:nvSpPr>
          <p:spPr>
            <a:xfrm>
              <a:off x="789332" y="3218314"/>
              <a:ext cx="2092963" cy="1393704"/>
            </a:xfrm>
            <a:prstGeom prst="roundRect">
              <a:avLst>
                <a:gd name="adj" fmla="val 3983"/>
              </a:avLst>
            </a:prstGeom>
            <a:ln w="13949">
              <a:solidFill>
                <a:srgbClr val="D9D7D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8" name="Shape 4">
              <a:extLst>
                <a:ext uri="{FF2B5EF4-FFF2-40B4-BE49-F238E27FC236}">
                  <a16:creationId xmlns:a16="http://schemas.microsoft.com/office/drawing/2014/main" id="{5252FF4E-AE63-19CB-2114-4E16B792093A}"/>
                </a:ext>
              </a:extLst>
            </p:cNvPr>
            <p:cNvSpPr/>
            <p:nvPr/>
          </p:nvSpPr>
          <p:spPr>
            <a:xfrm>
              <a:off x="868021" y="3479114"/>
              <a:ext cx="1883170" cy="941585"/>
            </a:xfrm>
            <a:custGeom>
              <a:avLst/>
              <a:gdLst/>
              <a:ahLst/>
              <a:cxnLst/>
              <a:rect l="l" t="t" r="r" b="b"/>
              <a:pathLst>
                <a:path w="1883170" h="941585">
                  <a:moveTo>
                    <a:pt x="1546989" y="831385"/>
                  </a:moveTo>
                  <a:lnTo>
                    <a:pt x="1507931" y="846729"/>
                  </a:lnTo>
                  <a:lnTo>
                    <a:pt x="1468175" y="861376"/>
                  </a:lnTo>
                  <a:lnTo>
                    <a:pt x="1426327" y="874628"/>
                  </a:lnTo>
                  <a:lnTo>
                    <a:pt x="1383781" y="886485"/>
                  </a:lnTo>
                  <a:lnTo>
                    <a:pt x="1339840" y="897644"/>
                  </a:lnTo>
                  <a:lnTo>
                    <a:pt x="1294505" y="907409"/>
                  </a:lnTo>
                  <a:lnTo>
                    <a:pt x="1248472" y="915778"/>
                  </a:lnTo>
                  <a:lnTo>
                    <a:pt x="1201044" y="923451"/>
                  </a:lnTo>
                  <a:lnTo>
                    <a:pt x="1153616" y="929728"/>
                  </a:lnTo>
                  <a:lnTo>
                    <a:pt x="1104793" y="934610"/>
                  </a:lnTo>
                  <a:lnTo>
                    <a:pt x="1056667" y="938098"/>
                  </a:lnTo>
                  <a:lnTo>
                    <a:pt x="1007147" y="940190"/>
                  </a:lnTo>
                  <a:lnTo>
                    <a:pt x="958324" y="941585"/>
                  </a:lnTo>
                  <a:lnTo>
                    <a:pt x="908804" y="941585"/>
                  </a:lnTo>
                  <a:lnTo>
                    <a:pt x="859283" y="939492"/>
                  </a:lnTo>
                  <a:lnTo>
                    <a:pt x="810460" y="936703"/>
                  </a:lnTo>
                  <a:lnTo>
                    <a:pt x="761638" y="933215"/>
                  </a:lnTo>
                  <a:lnTo>
                    <a:pt x="713512" y="927635"/>
                  </a:lnTo>
                  <a:lnTo>
                    <a:pt x="666084" y="921358"/>
                  </a:lnTo>
                  <a:lnTo>
                    <a:pt x="619354" y="912989"/>
                  </a:lnTo>
                  <a:lnTo>
                    <a:pt x="574018" y="903921"/>
                  </a:lnTo>
                  <a:lnTo>
                    <a:pt x="528682" y="894157"/>
                  </a:lnTo>
                  <a:lnTo>
                    <a:pt x="485439" y="882300"/>
                  </a:lnTo>
                  <a:lnTo>
                    <a:pt x="442894" y="869745"/>
                  </a:lnTo>
                  <a:lnTo>
                    <a:pt x="401743" y="856493"/>
                  </a:lnTo>
                  <a:lnTo>
                    <a:pt x="361987" y="841847"/>
                  </a:lnTo>
                  <a:lnTo>
                    <a:pt x="323626" y="825805"/>
                  </a:lnTo>
                  <a:lnTo>
                    <a:pt x="287358" y="809763"/>
                  </a:lnTo>
                  <a:lnTo>
                    <a:pt x="253182" y="791629"/>
                  </a:lnTo>
                  <a:lnTo>
                    <a:pt x="220401" y="773495"/>
                  </a:lnTo>
                  <a:lnTo>
                    <a:pt x="189712" y="753965"/>
                  </a:lnTo>
                  <a:lnTo>
                    <a:pt x="161116" y="733739"/>
                  </a:lnTo>
                  <a:lnTo>
                    <a:pt x="134612" y="713512"/>
                  </a:lnTo>
                  <a:lnTo>
                    <a:pt x="110200" y="691891"/>
                  </a:lnTo>
                  <a:lnTo>
                    <a:pt x="87881" y="669571"/>
                  </a:lnTo>
                  <a:lnTo>
                    <a:pt x="68352" y="647252"/>
                  </a:lnTo>
                  <a:lnTo>
                    <a:pt x="51613" y="624236"/>
                  </a:lnTo>
                  <a:lnTo>
                    <a:pt x="36268" y="600522"/>
                  </a:lnTo>
                  <a:lnTo>
                    <a:pt x="24411" y="576808"/>
                  </a:lnTo>
                  <a:lnTo>
                    <a:pt x="14647" y="552396"/>
                  </a:lnTo>
                  <a:lnTo>
                    <a:pt x="6975" y="527985"/>
                  </a:lnTo>
                  <a:lnTo>
                    <a:pt x="2092" y="503574"/>
                  </a:lnTo>
                  <a:lnTo>
                    <a:pt x="0" y="479162"/>
                  </a:lnTo>
                  <a:lnTo>
                    <a:pt x="697" y="454053"/>
                  </a:lnTo>
                  <a:lnTo>
                    <a:pt x="3487" y="429642"/>
                  </a:lnTo>
                  <a:lnTo>
                    <a:pt x="9067" y="405230"/>
                  </a:lnTo>
                  <a:lnTo>
                    <a:pt x="17437" y="380819"/>
                  </a:lnTo>
                  <a:lnTo>
                    <a:pt x="27899" y="357105"/>
                  </a:lnTo>
                  <a:lnTo>
                    <a:pt x="41151" y="333391"/>
                  </a:lnTo>
                  <a:lnTo>
                    <a:pt x="56495" y="309677"/>
                  </a:lnTo>
                  <a:lnTo>
                    <a:pt x="74629" y="286660"/>
                  </a:lnTo>
                  <a:lnTo>
                    <a:pt x="95553" y="264341"/>
                  </a:lnTo>
                  <a:lnTo>
                    <a:pt x="117872" y="242720"/>
                  </a:lnTo>
                  <a:lnTo>
                    <a:pt x="142981" y="221098"/>
                  </a:lnTo>
                  <a:lnTo>
                    <a:pt x="170183" y="200871"/>
                  </a:lnTo>
                  <a:lnTo>
                    <a:pt x="199476" y="180645"/>
                  </a:lnTo>
                  <a:lnTo>
                    <a:pt x="230863" y="161813"/>
                  </a:lnTo>
                  <a:lnTo>
                    <a:pt x="264341" y="143679"/>
                  </a:lnTo>
                  <a:lnTo>
                    <a:pt x="299215" y="126242"/>
                  </a:lnTo>
                  <a:lnTo>
                    <a:pt x="336181" y="110200"/>
                  </a:lnTo>
                  <a:lnTo>
                    <a:pt x="375239" y="94856"/>
                  </a:lnTo>
                  <a:lnTo>
                    <a:pt x="414995" y="80209"/>
                  </a:lnTo>
                  <a:lnTo>
                    <a:pt x="456843" y="66957"/>
                  </a:lnTo>
                  <a:lnTo>
                    <a:pt x="499389" y="55100"/>
                  </a:lnTo>
                  <a:lnTo>
                    <a:pt x="543329" y="43941"/>
                  </a:lnTo>
                  <a:lnTo>
                    <a:pt x="588665" y="34176"/>
                  </a:lnTo>
                  <a:lnTo>
                    <a:pt x="634698" y="25806"/>
                  </a:lnTo>
                  <a:lnTo>
                    <a:pt x="682126" y="18134"/>
                  </a:lnTo>
                  <a:lnTo>
                    <a:pt x="729554" y="11857"/>
                  </a:lnTo>
                  <a:lnTo>
                    <a:pt x="778377" y="6975"/>
                  </a:lnTo>
                  <a:lnTo>
                    <a:pt x="826502" y="3487"/>
                  </a:lnTo>
                  <a:lnTo>
                    <a:pt x="876023" y="1395"/>
                  </a:lnTo>
                  <a:lnTo>
                    <a:pt x="924846" y="0"/>
                  </a:lnTo>
                  <a:lnTo>
                    <a:pt x="974366" y="0"/>
                  </a:lnTo>
                  <a:lnTo>
                    <a:pt x="1023886" y="2092"/>
                  </a:lnTo>
                  <a:lnTo>
                    <a:pt x="1072709" y="4882"/>
                  </a:lnTo>
                  <a:lnTo>
                    <a:pt x="1121532" y="8370"/>
                  </a:lnTo>
                  <a:lnTo>
                    <a:pt x="1169658" y="13949"/>
                  </a:lnTo>
                  <a:lnTo>
                    <a:pt x="1217086" y="20227"/>
                  </a:lnTo>
                  <a:lnTo>
                    <a:pt x="1263816" y="28596"/>
                  </a:lnTo>
                  <a:lnTo>
                    <a:pt x="1309152" y="37663"/>
                  </a:lnTo>
                  <a:lnTo>
                    <a:pt x="1354487" y="47428"/>
                  </a:lnTo>
                  <a:lnTo>
                    <a:pt x="1397730" y="59285"/>
                  </a:lnTo>
                  <a:lnTo>
                    <a:pt x="1440276" y="71839"/>
                  </a:lnTo>
                  <a:lnTo>
                    <a:pt x="1481427" y="85091"/>
                  </a:lnTo>
                  <a:lnTo>
                    <a:pt x="1521183" y="99738"/>
                  </a:lnTo>
                  <a:lnTo>
                    <a:pt x="1559544" y="115780"/>
                  </a:lnTo>
                  <a:lnTo>
                    <a:pt x="1595812" y="131822"/>
                  </a:lnTo>
                  <a:lnTo>
                    <a:pt x="1629988" y="149956"/>
                  </a:lnTo>
                  <a:lnTo>
                    <a:pt x="1662769" y="168090"/>
                  </a:lnTo>
                  <a:lnTo>
                    <a:pt x="1693458" y="187620"/>
                  </a:lnTo>
                  <a:lnTo>
                    <a:pt x="1722054" y="207846"/>
                  </a:lnTo>
                  <a:lnTo>
                    <a:pt x="1748558" y="228073"/>
                  </a:lnTo>
                  <a:lnTo>
                    <a:pt x="1772969" y="249694"/>
                  </a:lnTo>
                  <a:lnTo>
                    <a:pt x="1795288" y="272013"/>
                  </a:lnTo>
                  <a:lnTo>
                    <a:pt x="1814818" y="294332"/>
                  </a:lnTo>
                  <a:lnTo>
                    <a:pt x="1831557" y="317349"/>
                  </a:lnTo>
                  <a:lnTo>
                    <a:pt x="1846901" y="341063"/>
                  </a:lnTo>
                  <a:lnTo>
                    <a:pt x="1858758" y="364777"/>
                  </a:lnTo>
                  <a:lnTo>
                    <a:pt x="1868523" y="389188"/>
                  </a:lnTo>
                  <a:lnTo>
                    <a:pt x="1876195" y="413600"/>
                  </a:lnTo>
                  <a:lnTo>
                    <a:pt x="1881077" y="438011"/>
                  </a:lnTo>
                  <a:lnTo>
                    <a:pt x="1883170" y="462423"/>
                  </a:lnTo>
                  <a:lnTo>
                    <a:pt x="1882472" y="487532"/>
                  </a:lnTo>
                  <a:lnTo>
                    <a:pt x="1879682" y="511943"/>
                  </a:lnTo>
                  <a:lnTo>
                    <a:pt x="1874103" y="536355"/>
                  </a:lnTo>
                  <a:lnTo>
                    <a:pt x="1865733" y="560766"/>
                  </a:lnTo>
                  <a:lnTo>
                    <a:pt x="1855271" y="584480"/>
                  </a:lnTo>
                  <a:lnTo>
                    <a:pt x="1842019" y="608194"/>
                  </a:lnTo>
                  <a:lnTo>
                    <a:pt x="1826675" y="631908"/>
                  </a:lnTo>
                  <a:lnTo>
                    <a:pt x="1808540" y="654925"/>
                  </a:lnTo>
                  <a:lnTo>
                    <a:pt x="1787616" y="677244"/>
                  </a:lnTo>
                  <a:lnTo>
                    <a:pt x="1765297" y="698865"/>
                  </a:lnTo>
                  <a:lnTo>
                    <a:pt x="1740188" y="720487"/>
                  </a:lnTo>
                  <a:lnTo>
                    <a:pt x="1712987" y="740713"/>
                  </a:lnTo>
                  <a:lnTo>
                    <a:pt x="1683693" y="760940"/>
                  </a:lnTo>
                  <a:lnTo>
                    <a:pt x="1652307" y="779772"/>
                  </a:lnTo>
                  <a:lnTo>
                    <a:pt x="1618828" y="797906"/>
                  </a:lnTo>
                  <a:lnTo>
                    <a:pt x="1583955" y="815343"/>
                  </a:lnTo>
                  <a:lnTo>
                    <a:pt x="1546989" y="831385"/>
                  </a:lnTo>
                  <a:close/>
                </a:path>
              </a:pathLst>
            </a:custGeom>
            <a:solidFill>
              <a:srgbClr val="C8323C">
                <a:alpha val="13000"/>
              </a:srgbClr>
            </a:solidFill>
            <a:ln w="15344">
              <a:solidFill>
                <a:srgbClr val="C8323C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9" name="Text 5">
              <a:extLst>
                <a:ext uri="{FF2B5EF4-FFF2-40B4-BE49-F238E27FC236}">
                  <a16:creationId xmlns:a16="http://schemas.microsoft.com/office/drawing/2014/main" id="{132A5302-738E-4D52-BA74-18ACD9D41573}"/>
                </a:ext>
              </a:extLst>
            </p:cNvPr>
            <p:cNvSpPr txBox="1"/>
            <p:nvPr/>
          </p:nvSpPr>
          <p:spPr>
            <a:xfrm>
              <a:off x="804627" y="4025973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C8323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P1</a:t>
              </a:r>
              <a:endParaRPr lang="en-US" sz="770" dirty="0"/>
            </a:p>
          </p:txBody>
        </p:sp>
        <p:sp>
          <p:nvSpPr>
            <p:cNvPr id="120" name="Shape 6">
              <a:extLst>
                <a:ext uri="{FF2B5EF4-FFF2-40B4-BE49-F238E27FC236}">
                  <a16:creationId xmlns:a16="http://schemas.microsoft.com/office/drawing/2014/main" id="{E2FDC1E5-CC40-6331-0478-B3E9A66D5EE6}"/>
                </a:ext>
              </a:extLst>
            </p:cNvPr>
            <p:cNvSpPr/>
            <p:nvPr/>
          </p:nvSpPr>
          <p:spPr>
            <a:xfrm>
              <a:off x="1022859" y="3481206"/>
              <a:ext cx="1573493" cy="937400"/>
            </a:xfrm>
            <a:prstGeom prst="line">
              <a:avLst/>
            </a:prstGeom>
            <a:noFill/>
            <a:ln w="18134">
              <a:solidFill>
                <a:srgbClr val="C8323C"/>
              </a:solidFill>
              <a:prstDash val="lgDashDot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1" name="Text 7">
              <a:extLst>
                <a:ext uri="{FF2B5EF4-FFF2-40B4-BE49-F238E27FC236}">
                  <a16:creationId xmlns:a16="http://schemas.microsoft.com/office/drawing/2014/main" id="{2A016743-142B-73B9-5EF1-70ECAF3B0109}"/>
                </a:ext>
              </a:extLst>
            </p:cNvPr>
            <p:cNvSpPr txBox="1"/>
            <p:nvPr/>
          </p:nvSpPr>
          <p:spPr>
            <a:xfrm>
              <a:off x="2398308" y="4245755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C8323C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L1</a:t>
              </a:r>
              <a:endParaRPr lang="en-US" sz="770" dirty="0"/>
            </a:p>
          </p:txBody>
        </p:sp>
        <p:sp>
          <p:nvSpPr>
            <p:cNvPr id="122" name="Shape 8">
              <a:extLst>
                <a:ext uri="{FF2B5EF4-FFF2-40B4-BE49-F238E27FC236}">
                  <a16:creationId xmlns:a16="http://schemas.microsoft.com/office/drawing/2014/main" id="{C772424E-A434-4AA1-BEF5-954CC6420021}"/>
                </a:ext>
              </a:extLst>
            </p:cNvPr>
            <p:cNvSpPr/>
            <p:nvPr/>
          </p:nvSpPr>
          <p:spPr>
            <a:xfrm flipH="1">
              <a:off x="1809606" y="3380073"/>
              <a:ext cx="914" cy="569833"/>
            </a:xfrm>
            <a:prstGeom prst="line">
              <a:avLst/>
            </a:prstGeom>
            <a:noFill/>
            <a:ln w="13949">
              <a:solidFill>
                <a:srgbClr val="C8323C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" name="Shape 9">
              <a:extLst>
                <a:ext uri="{FF2B5EF4-FFF2-40B4-BE49-F238E27FC236}">
                  <a16:creationId xmlns:a16="http://schemas.microsoft.com/office/drawing/2014/main" id="{71AEC2FB-7AA0-D2AE-AC67-08E01DD12554}"/>
                </a:ext>
              </a:extLst>
            </p:cNvPr>
            <p:cNvSpPr/>
            <p:nvPr/>
          </p:nvSpPr>
          <p:spPr>
            <a:xfrm>
              <a:off x="1774732" y="3338225"/>
              <a:ext cx="69747" cy="69747"/>
            </a:xfrm>
            <a:custGeom>
              <a:avLst/>
              <a:gdLst/>
              <a:ahLst/>
              <a:cxnLst/>
              <a:rect l="l" t="t" r="r" b="b"/>
              <a:pathLst>
                <a:path w="69747" h="69747">
                  <a:moveTo>
                    <a:pt x="34874" y="0"/>
                  </a:moveTo>
                  <a:lnTo>
                    <a:pt x="0" y="69747"/>
                  </a:lnTo>
                  <a:lnTo>
                    <a:pt x="69747" y="69747"/>
                  </a:lnTo>
                  <a:close/>
                </a:path>
              </a:pathLst>
            </a:custGeom>
            <a:solidFill>
              <a:srgbClr val="C8323C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24" name="Shape 10">
              <a:extLst>
                <a:ext uri="{FF2B5EF4-FFF2-40B4-BE49-F238E27FC236}">
                  <a16:creationId xmlns:a16="http://schemas.microsoft.com/office/drawing/2014/main" id="{326441E4-F62F-269C-2817-6DADFD5ECEB0}"/>
                </a:ext>
              </a:extLst>
            </p:cNvPr>
            <p:cNvSpPr/>
            <p:nvPr/>
          </p:nvSpPr>
          <p:spPr>
            <a:xfrm>
              <a:off x="1778220" y="3918520"/>
              <a:ext cx="62772" cy="62772"/>
            </a:xfrm>
            <a:prstGeom prst="ellipse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25" name="Text 11">
              <a:extLst>
                <a:ext uri="{FF2B5EF4-FFF2-40B4-BE49-F238E27FC236}">
                  <a16:creationId xmlns:a16="http://schemas.microsoft.com/office/drawing/2014/main" id="{C1CF7CBC-37C5-87DB-1A47-F96F8FAC09E6}"/>
                </a:ext>
              </a:extLst>
            </p:cNvPr>
            <p:cNvSpPr txBox="1"/>
            <p:nvPr/>
          </p:nvSpPr>
          <p:spPr>
            <a:xfrm>
              <a:off x="1191219" y="3773725"/>
              <a:ext cx="548640" cy="1269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71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B = T1</a:t>
              </a:r>
              <a:endParaRPr lang="en-US" sz="710" dirty="0"/>
            </a:p>
          </p:txBody>
        </p:sp>
      </p:grpSp>
      <p:grpSp>
        <p:nvGrpSpPr>
          <p:cNvPr id="189" name="Groupe 188">
            <a:extLst>
              <a:ext uri="{FF2B5EF4-FFF2-40B4-BE49-F238E27FC236}">
                <a16:creationId xmlns:a16="http://schemas.microsoft.com/office/drawing/2014/main" id="{996D363A-4112-3DB2-D27E-3AB7F64FEA50}"/>
              </a:ext>
            </a:extLst>
          </p:cNvPr>
          <p:cNvGrpSpPr/>
          <p:nvPr/>
        </p:nvGrpSpPr>
        <p:grpSpPr>
          <a:xfrm>
            <a:off x="4300116" y="3842913"/>
            <a:ext cx="2270895" cy="520173"/>
            <a:chOff x="4123320" y="4276979"/>
            <a:chExt cx="2270895" cy="520173"/>
          </a:xfrm>
        </p:grpSpPr>
        <p:sp>
          <p:nvSpPr>
            <p:cNvPr id="126" name="Text 12">
              <a:extLst>
                <a:ext uri="{FF2B5EF4-FFF2-40B4-BE49-F238E27FC236}">
                  <a16:creationId xmlns:a16="http://schemas.microsoft.com/office/drawing/2014/main" id="{8D0E2405-ED92-C1C6-2E14-A349F28A57AB}"/>
                </a:ext>
              </a:extLst>
            </p:cNvPr>
            <p:cNvSpPr txBox="1"/>
            <p:nvPr/>
          </p:nvSpPr>
          <p:spPr>
            <a:xfrm>
              <a:off x="4123320" y="4276979"/>
              <a:ext cx="2270895" cy="2929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650" b="1" dirty="0">
                  <a:solidFill>
                    <a:srgbClr val="1D24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1. Rotation of type “P”</a:t>
              </a:r>
              <a:endParaRPr lang="en-US" sz="1650" dirty="0"/>
            </a:p>
          </p:txBody>
        </p:sp>
        <p:sp>
          <p:nvSpPr>
            <p:cNvPr id="127" name="Text 13">
              <a:extLst>
                <a:ext uri="{FF2B5EF4-FFF2-40B4-BE49-F238E27FC236}">
                  <a16:creationId xmlns:a16="http://schemas.microsoft.com/office/drawing/2014/main" id="{81C413CD-ACEF-63D9-A22E-13324B2ADA61}"/>
                </a:ext>
              </a:extLst>
            </p:cNvPr>
            <p:cNvSpPr txBox="1"/>
            <p:nvPr/>
          </p:nvSpPr>
          <p:spPr>
            <a:xfrm>
              <a:off x="4123320" y="4592096"/>
              <a:ext cx="2180084" cy="2050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150" dirty="0">
                  <a:solidFill>
                    <a:srgbClr val="5F636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axis L1 = L2 → T1 L2 P2</a:t>
              </a:r>
              <a:endParaRPr lang="en-US" sz="1150" dirty="0"/>
            </a:p>
          </p:txBody>
        </p:sp>
      </p:grpSp>
      <p:grpSp>
        <p:nvGrpSpPr>
          <p:cNvPr id="128" name="Groupe 127">
            <a:extLst>
              <a:ext uri="{FF2B5EF4-FFF2-40B4-BE49-F238E27FC236}">
                <a16:creationId xmlns:a16="http://schemas.microsoft.com/office/drawing/2014/main" id="{056C4878-1D46-52F3-6829-1698AA86EECC}"/>
              </a:ext>
            </a:extLst>
          </p:cNvPr>
          <p:cNvGrpSpPr/>
          <p:nvPr/>
        </p:nvGrpSpPr>
        <p:grpSpPr>
          <a:xfrm>
            <a:off x="4164876" y="4454416"/>
            <a:ext cx="2307862" cy="1656184"/>
            <a:chOff x="3597416" y="3087794"/>
            <a:chExt cx="2449321" cy="1757699"/>
          </a:xfrm>
        </p:grpSpPr>
        <p:sp>
          <p:nvSpPr>
            <p:cNvPr id="129" name="Shape 14">
              <a:extLst>
                <a:ext uri="{FF2B5EF4-FFF2-40B4-BE49-F238E27FC236}">
                  <a16:creationId xmlns:a16="http://schemas.microsoft.com/office/drawing/2014/main" id="{0A038E86-D95F-E811-DB86-49F75FAC0F90}"/>
                </a:ext>
              </a:extLst>
            </p:cNvPr>
            <p:cNvSpPr/>
            <p:nvPr/>
          </p:nvSpPr>
          <p:spPr>
            <a:xfrm>
              <a:off x="3597416" y="3087794"/>
              <a:ext cx="2449321" cy="1757699"/>
            </a:xfrm>
            <a:prstGeom prst="roundRect">
              <a:avLst>
                <a:gd name="adj" fmla="val 3983"/>
              </a:avLst>
            </a:prstGeom>
            <a:ln w="13949">
              <a:solidFill>
                <a:srgbClr val="D9D7D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Shape 15">
              <a:extLst>
                <a:ext uri="{FF2B5EF4-FFF2-40B4-BE49-F238E27FC236}">
                  <a16:creationId xmlns:a16="http://schemas.microsoft.com/office/drawing/2014/main" id="{4AF3C13B-9E08-62FA-FF1A-CA3943D1D0E7}"/>
                </a:ext>
              </a:extLst>
            </p:cNvPr>
            <p:cNvSpPr/>
            <p:nvPr/>
          </p:nvSpPr>
          <p:spPr>
            <a:xfrm>
              <a:off x="3727649" y="3479114"/>
              <a:ext cx="1883170" cy="941585"/>
            </a:xfrm>
            <a:custGeom>
              <a:avLst/>
              <a:gdLst/>
              <a:ahLst/>
              <a:cxnLst/>
              <a:rect l="l" t="t" r="r" b="b"/>
              <a:pathLst>
                <a:path w="1883170" h="941585">
                  <a:moveTo>
                    <a:pt x="1546989" y="831385"/>
                  </a:moveTo>
                  <a:lnTo>
                    <a:pt x="1507931" y="846729"/>
                  </a:lnTo>
                  <a:lnTo>
                    <a:pt x="1468175" y="861376"/>
                  </a:lnTo>
                  <a:lnTo>
                    <a:pt x="1426327" y="874628"/>
                  </a:lnTo>
                  <a:lnTo>
                    <a:pt x="1383781" y="886485"/>
                  </a:lnTo>
                  <a:lnTo>
                    <a:pt x="1339840" y="897644"/>
                  </a:lnTo>
                  <a:lnTo>
                    <a:pt x="1294505" y="907409"/>
                  </a:lnTo>
                  <a:lnTo>
                    <a:pt x="1248472" y="915778"/>
                  </a:lnTo>
                  <a:lnTo>
                    <a:pt x="1201044" y="923451"/>
                  </a:lnTo>
                  <a:lnTo>
                    <a:pt x="1153616" y="929728"/>
                  </a:lnTo>
                  <a:lnTo>
                    <a:pt x="1104793" y="934610"/>
                  </a:lnTo>
                  <a:lnTo>
                    <a:pt x="1056667" y="938098"/>
                  </a:lnTo>
                  <a:lnTo>
                    <a:pt x="1007147" y="940190"/>
                  </a:lnTo>
                  <a:lnTo>
                    <a:pt x="958324" y="941585"/>
                  </a:lnTo>
                  <a:lnTo>
                    <a:pt x="908804" y="941585"/>
                  </a:lnTo>
                  <a:lnTo>
                    <a:pt x="859283" y="939492"/>
                  </a:lnTo>
                  <a:lnTo>
                    <a:pt x="810460" y="936703"/>
                  </a:lnTo>
                  <a:lnTo>
                    <a:pt x="761638" y="933215"/>
                  </a:lnTo>
                  <a:lnTo>
                    <a:pt x="713512" y="927635"/>
                  </a:lnTo>
                  <a:lnTo>
                    <a:pt x="666084" y="921358"/>
                  </a:lnTo>
                  <a:lnTo>
                    <a:pt x="619354" y="912989"/>
                  </a:lnTo>
                  <a:lnTo>
                    <a:pt x="574018" y="903921"/>
                  </a:lnTo>
                  <a:lnTo>
                    <a:pt x="528682" y="894157"/>
                  </a:lnTo>
                  <a:lnTo>
                    <a:pt x="485439" y="882300"/>
                  </a:lnTo>
                  <a:lnTo>
                    <a:pt x="442894" y="869745"/>
                  </a:lnTo>
                  <a:lnTo>
                    <a:pt x="401743" y="856493"/>
                  </a:lnTo>
                  <a:lnTo>
                    <a:pt x="361987" y="841847"/>
                  </a:lnTo>
                  <a:lnTo>
                    <a:pt x="323626" y="825805"/>
                  </a:lnTo>
                  <a:lnTo>
                    <a:pt x="287358" y="809763"/>
                  </a:lnTo>
                  <a:lnTo>
                    <a:pt x="253182" y="791629"/>
                  </a:lnTo>
                  <a:lnTo>
                    <a:pt x="220401" y="773495"/>
                  </a:lnTo>
                  <a:lnTo>
                    <a:pt x="189712" y="753965"/>
                  </a:lnTo>
                  <a:lnTo>
                    <a:pt x="161116" y="733739"/>
                  </a:lnTo>
                  <a:lnTo>
                    <a:pt x="134612" y="713512"/>
                  </a:lnTo>
                  <a:lnTo>
                    <a:pt x="110200" y="691891"/>
                  </a:lnTo>
                  <a:lnTo>
                    <a:pt x="87881" y="669571"/>
                  </a:lnTo>
                  <a:lnTo>
                    <a:pt x="68352" y="647252"/>
                  </a:lnTo>
                  <a:lnTo>
                    <a:pt x="51613" y="624236"/>
                  </a:lnTo>
                  <a:lnTo>
                    <a:pt x="36268" y="600522"/>
                  </a:lnTo>
                  <a:lnTo>
                    <a:pt x="24411" y="576808"/>
                  </a:lnTo>
                  <a:lnTo>
                    <a:pt x="14647" y="552396"/>
                  </a:lnTo>
                  <a:lnTo>
                    <a:pt x="6975" y="527985"/>
                  </a:lnTo>
                  <a:lnTo>
                    <a:pt x="2092" y="503574"/>
                  </a:lnTo>
                  <a:lnTo>
                    <a:pt x="0" y="479162"/>
                  </a:lnTo>
                  <a:lnTo>
                    <a:pt x="697" y="454053"/>
                  </a:lnTo>
                  <a:lnTo>
                    <a:pt x="3487" y="429642"/>
                  </a:lnTo>
                  <a:lnTo>
                    <a:pt x="9067" y="405230"/>
                  </a:lnTo>
                  <a:lnTo>
                    <a:pt x="17437" y="380819"/>
                  </a:lnTo>
                  <a:lnTo>
                    <a:pt x="27899" y="357105"/>
                  </a:lnTo>
                  <a:lnTo>
                    <a:pt x="41151" y="333391"/>
                  </a:lnTo>
                  <a:lnTo>
                    <a:pt x="56495" y="309677"/>
                  </a:lnTo>
                  <a:lnTo>
                    <a:pt x="74629" y="286660"/>
                  </a:lnTo>
                  <a:lnTo>
                    <a:pt x="95553" y="264341"/>
                  </a:lnTo>
                  <a:lnTo>
                    <a:pt x="117872" y="242720"/>
                  </a:lnTo>
                  <a:lnTo>
                    <a:pt x="142981" y="221098"/>
                  </a:lnTo>
                  <a:lnTo>
                    <a:pt x="170183" y="200871"/>
                  </a:lnTo>
                  <a:lnTo>
                    <a:pt x="199476" y="180645"/>
                  </a:lnTo>
                  <a:lnTo>
                    <a:pt x="230863" y="161813"/>
                  </a:lnTo>
                  <a:lnTo>
                    <a:pt x="264341" y="143679"/>
                  </a:lnTo>
                  <a:lnTo>
                    <a:pt x="299215" y="126242"/>
                  </a:lnTo>
                  <a:lnTo>
                    <a:pt x="336181" y="110200"/>
                  </a:lnTo>
                  <a:lnTo>
                    <a:pt x="375239" y="94856"/>
                  </a:lnTo>
                  <a:lnTo>
                    <a:pt x="414995" y="80209"/>
                  </a:lnTo>
                  <a:lnTo>
                    <a:pt x="456843" y="66957"/>
                  </a:lnTo>
                  <a:lnTo>
                    <a:pt x="499389" y="55100"/>
                  </a:lnTo>
                  <a:lnTo>
                    <a:pt x="543329" y="43941"/>
                  </a:lnTo>
                  <a:lnTo>
                    <a:pt x="588665" y="34176"/>
                  </a:lnTo>
                  <a:lnTo>
                    <a:pt x="634698" y="25806"/>
                  </a:lnTo>
                  <a:lnTo>
                    <a:pt x="682126" y="18134"/>
                  </a:lnTo>
                  <a:lnTo>
                    <a:pt x="729554" y="11857"/>
                  </a:lnTo>
                  <a:lnTo>
                    <a:pt x="778377" y="6975"/>
                  </a:lnTo>
                  <a:lnTo>
                    <a:pt x="826502" y="3487"/>
                  </a:lnTo>
                  <a:lnTo>
                    <a:pt x="876023" y="1395"/>
                  </a:lnTo>
                  <a:lnTo>
                    <a:pt x="924846" y="0"/>
                  </a:lnTo>
                  <a:lnTo>
                    <a:pt x="974366" y="0"/>
                  </a:lnTo>
                  <a:lnTo>
                    <a:pt x="1023886" y="2092"/>
                  </a:lnTo>
                  <a:lnTo>
                    <a:pt x="1072709" y="4882"/>
                  </a:lnTo>
                  <a:lnTo>
                    <a:pt x="1121532" y="8370"/>
                  </a:lnTo>
                  <a:lnTo>
                    <a:pt x="1169658" y="13949"/>
                  </a:lnTo>
                  <a:lnTo>
                    <a:pt x="1217086" y="20227"/>
                  </a:lnTo>
                  <a:lnTo>
                    <a:pt x="1263816" y="28596"/>
                  </a:lnTo>
                  <a:lnTo>
                    <a:pt x="1309152" y="37663"/>
                  </a:lnTo>
                  <a:lnTo>
                    <a:pt x="1354487" y="47428"/>
                  </a:lnTo>
                  <a:lnTo>
                    <a:pt x="1397730" y="59285"/>
                  </a:lnTo>
                  <a:lnTo>
                    <a:pt x="1440276" y="71839"/>
                  </a:lnTo>
                  <a:lnTo>
                    <a:pt x="1481427" y="85091"/>
                  </a:lnTo>
                  <a:lnTo>
                    <a:pt x="1521183" y="99738"/>
                  </a:lnTo>
                  <a:lnTo>
                    <a:pt x="1559544" y="115780"/>
                  </a:lnTo>
                  <a:lnTo>
                    <a:pt x="1595812" y="131822"/>
                  </a:lnTo>
                  <a:lnTo>
                    <a:pt x="1629988" y="149956"/>
                  </a:lnTo>
                  <a:lnTo>
                    <a:pt x="1662769" y="168090"/>
                  </a:lnTo>
                  <a:lnTo>
                    <a:pt x="1693458" y="187620"/>
                  </a:lnTo>
                  <a:lnTo>
                    <a:pt x="1722054" y="207846"/>
                  </a:lnTo>
                  <a:lnTo>
                    <a:pt x="1748558" y="228073"/>
                  </a:lnTo>
                  <a:lnTo>
                    <a:pt x="1772969" y="249694"/>
                  </a:lnTo>
                  <a:lnTo>
                    <a:pt x="1795288" y="272013"/>
                  </a:lnTo>
                  <a:lnTo>
                    <a:pt x="1814818" y="294332"/>
                  </a:lnTo>
                  <a:lnTo>
                    <a:pt x="1831557" y="317349"/>
                  </a:lnTo>
                  <a:lnTo>
                    <a:pt x="1846901" y="341063"/>
                  </a:lnTo>
                  <a:lnTo>
                    <a:pt x="1858758" y="364777"/>
                  </a:lnTo>
                  <a:lnTo>
                    <a:pt x="1868523" y="389188"/>
                  </a:lnTo>
                  <a:lnTo>
                    <a:pt x="1876195" y="413600"/>
                  </a:lnTo>
                  <a:lnTo>
                    <a:pt x="1881077" y="438011"/>
                  </a:lnTo>
                  <a:lnTo>
                    <a:pt x="1883170" y="462423"/>
                  </a:lnTo>
                  <a:lnTo>
                    <a:pt x="1882472" y="487532"/>
                  </a:lnTo>
                  <a:lnTo>
                    <a:pt x="1879682" y="511943"/>
                  </a:lnTo>
                  <a:lnTo>
                    <a:pt x="1874103" y="536355"/>
                  </a:lnTo>
                  <a:lnTo>
                    <a:pt x="1865733" y="560766"/>
                  </a:lnTo>
                  <a:lnTo>
                    <a:pt x="1855271" y="584480"/>
                  </a:lnTo>
                  <a:lnTo>
                    <a:pt x="1842019" y="608194"/>
                  </a:lnTo>
                  <a:lnTo>
                    <a:pt x="1826675" y="631908"/>
                  </a:lnTo>
                  <a:lnTo>
                    <a:pt x="1808540" y="654925"/>
                  </a:lnTo>
                  <a:lnTo>
                    <a:pt x="1787616" y="677244"/>
                  </a:lnTo>
                  <a:lnTo>
                    <a:pt x="1765297" y="698865"/>
                  </a:lnTo>
                  <a:lnTo>
                    <a:pt x="1740188" y="720487"/>
                  </a:lnTo>
                  <a:lnTo>
                    <a:pt x="1712987" y="740713"/>
                  </a:lnTo>
                  <a:lnTo>
                    <a:pt x="1683693" y="760940"/>
                  </a:lnTo>
                  <a:lnTo>
                    <a:pt x="1652307" y="779772"/>
                  </a:lnTo>
                  <a:lnTo>
                    <a:pt x="1618828" y="797906"/>
                  </a:lnTo>
                  <a:lnTo>
                    <a:pt x="1583955" y="815343"/>
                  </a:lnTo>
                  <a:lnTo>
                    <a:pt x="1546989" y="831385"/>
                  </a:lnTo>
                  <a:close/>
                </a:path>
              </a:pathLst>
            </a:custGeom>
            <a:ln w="9067">
              <a:solidFill>
                <a:srgbClr val="C8323C">
                  <a:alpha val="55000"/>
                </a:srgbClr>
              </a:solidFill>
              <a:prstDash val="dash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Text 16">
              <a:extLst>
                <a:ext uri="{FF2B5EF4-FFF2-40B4-BE49-F238E27FC236}">
                  <a16:creationId xmlns:a16="http://schemas.microsoft.com/office/drawing/2014/main" id="{B7B54BE3-2E43-47C2-7515-F5D0577BED53}"/>
                </a:ext>
              </a:extLst>
            </p:cNvPr>
            <p:cNvSpPr txBox="1"/>
            <p:nvPr/>
          </p:nvSpPr>
          <p:spPr>
            <a:xfrm>
              <a:off x="3897141" y="4172499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C8323C">
                      <a:alpha val="70000"/>
                    </a:srgb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P1</a:t>
              </a:r>
              <a:endParaRPr lang="en-US" sz="770" dirty="0"/>
            </a:p>
          </p:txBody>
        </p:sp>
        <p:sp>
          <p:nvSpPr>
            <p:cNvPr id="132" name="Shape 17">
              <a:extLst>
                <a:ext uri="{FF2B5EF4-FFF2-40B4-BE49-F238E27FC236}">
                  <a16:creationId xmlns:a16="http://schemas.microsoft.com/office/drawing/2014/main" id="{2A543D54-2FA8-9749-3633-BA459860E626}"/>
                </a:ext>
              </a:extLst>
            </p:cNvPr>
            <p:cNvSpPr/>
            <p:nvPr/>
          </p:nvSpPr>
          <p:spPr>
            <a:xfrm flipH="1">
              <a:off x="4669234" y="3380073"/>
              <a:ext cx="914" cy="569833"/>
            </a:xfrm>
            <a:prstGeom prst="line">
              <a:avLst/>
            </a:prstGeom>
            <a:noFill/>
            <a:ln w="9067">
              <a:solidFill>
                <a:srgbClr val="C8323C">
                  <a:alpha val="60000"/>
                </a:srgbClr>
              </a:solidFill>
              <a:prstDash val="dash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Shape 18">
              <a:extLst>
                <a:ext uri="{FF2B5EF4-FFF2-40B4-BE49-F238E27FC236}">
                  <a16:creationId xmlns:a16="http://schemas.microsoft.com/office/drawing/2014/main" id="{40D835E8-87C9-B085-9149-33A877B5797D}"/>
                </a:ext>
              </a:extLst>
            </p:cNvPr>
            <p:cNvSpPr/>
            <p:nvPr/>
          </p:nvSpPr>
          <p:spPr>
            <a:xfrm>
              <a:off x="4634360" y="3338225"/>
              <a:ext cx="69747" cy="69747"/>
            </a:xfrm>
            <a:custGeom>
              <a:avLst/>
              <a:gdLst/>
              <a:ahLst/>
              <a:cxnLst/>
              <a:rect l="l" t="t" r="r" b="b"/>
              <a:pathLst>
                <a:path w="69747" h="69747">
                  <a:moveTo>
                    <a:pt x="34874" y="0"/>
                  </a:moveTo>
                  <a:lnTo>
                    <a:pt x="0" y="69747"/>
                  </a:lnTo>
                  <a:lnTo>
                    <a:pt x="69747" y="69747"/>
                  </a:lnTo>
                  <a:close/>
                </a:path>
              </a:pathLst>
            </a:custGeom>
            <a:solidFill>
              <a:srgbClr val="C8323C">
                <a:alpha val="60000"/>
              </a:srgbClr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34" name="Shape 19">
              <a:extLst>
                <a:ext uri="{FF2B5EF4-FFF2-40B4-BE49-F238E27FC236}">
                  <a16:creationId xmlns:a16="http://schemas.microsoft.com/office/drawing/2014/main" id="{97AFD0EC-0AD8-2752-6E10-F372DCA660A3}"/>
                </a:ext>
              </a:extLst>
            </p:cNvPr>
            <p:cNvSpPr/>
            <p:nvPr/>
          </p:nvSpPr>
          <p:spPr>
            <a:xfrm>
              <a:off x="3823203" y="3148513"/>
              <a:ext cx="1692063" cy="1602787"/>
            </a:xfrm>
            <a:custGeom>
              <a:avLst/>
              <a:gdLst/>
              <a:ahLst/>
              <a:cxnLst/>
              <a:rect l="l" t="t" r="r" b="b"/>
              <a:pathLst>
                <a:path w="1692063" h="1602787">
                  <a:moveTo>
                    <a:pt x="1451436" y="1161985"/>
                  </a:moveTo>
                  <a:lnTo>
                    <a:pt x="1419352" y="1198951"/>
                  </a:lnTo>
                  <a:lnTo>
                    <a:pt x="1385873" y="1234522"/>
                  </a:lnTo>
                  <a:lnTo>
                    <a:pt x="1351697" y="1269396"/>
                  </a:lnTo>
                  <a:lnTo>
                    <a:pt x="1315429" y="1302874"/>
                  </a:lnTo>
                  <a:lnTo>
                    <a:pt x="1277766" y="1334958"/>
                  </a:lnTo>
                  <a:lnTo>
                    <a:pt x="1239405" y="1365647"/>
                  </a:lnTo>
                  <a:lnTo>
                    <a:pt x="1199649" y="1394243"/>
                  </a:lnTo>
                  <a:lnTo>
                    <a:pt x="1158498" y="1422142"/>
                  </a:lnTo>
                  <a:lnTo>
                    <a:pt x="1117347" y="1447948"/>
                  </a:lnTo>
                  <a:lnTo>
                    <a:pt x="1074802" y="1471662"/>
                  </a:lnTo>
                  <a:lnTo>
                    <a:pt x="1031559" y="1493284"/>
                  </a:lnTo>
                  <a:lnTo>
                    <a:pt x="988315" y="1513510"/>
                  </a:lnTo>
                  <a:lnTo>
                    <a:pt x="944375" y="1532342"/>
                  </a:lnTo>
                  <a:lnTo>
                    <a:pt x="900434" y="1548384"/>
                  </a:lnTo>
                  <a:lnTo>
                    <a:pt x="856493" y="1562333"/>
                  </a:lnTo>
                  <a:lnTo>
                    <a:pt x="811855" y="1574190"/>
                  </a:lnTo>
                  <a:lnTo>
                    <a:pt x="767915" y="1584652"/>
                  </a:lnTo>
                  <a:lnTo>
                    <a:pt x="723974" y="1592325"/>
                  </a:lnTo>
                  <a:lnTo>
                    <a:pt x="680034" y="1597904"/>
                  </a:lnTo>
                  <a:lnTo>
                    <a:pt x="636790" y="1601392"/>
                  </a:lnTo>
                  <a:lnTo>
                    <a:pt x="594245" y="1602787"/>
                  </a:lnTo>
                  <a:lnTo>
                    <a:pt x="552396" y="1602089"/>
                  </a:lnTo>
                  <a:lnTo>
                    <a:pt x="511246" y="1598602"/>
                  </a:lnTo>
                  <a:lnTo>
                    <a:pt x="470792" y="1593720"/>
                  </a:lnTo>
                  <a:lnTo>
                    <a:pt x="431734" y="1586047"/>
                  </a:lnTo>
                  <a:lnTo>
                    <a:pt x="394071" y="1576283"/>
                  </a:lnTo>
                  <a:lnTo>
                    <a:pt x="357105" y="1564426"/>
                  </a:lnTo>
                  <a:lnTo>
                    <a:pt x="321534" y="1550476"/>
                  </a:lnTo>
                  <a:lnTo>
                    <a:pt x="287358" y="1535132"/>
                  </a:lnTo>
                  <a:lnTo>
                    <a:pt x="255274" y="1516998"/>
                  </a:lnTo>
                  <a:lnTo>
                    <a:pt x="224585" y="1497469"/>
                  </a:lnTo>
                  <a:lnTo>
                    <a:pt x="195292" y="1475150"/>
                  </a:lnTo>
                  <a:lnTo>
                    <a:pt x="168090" y="1451436"/>
                  </a:lnTo>
                  <a:lnTo>
                    <a:pt x="142284" y="1426327"/>
                  </a:lnTo>
                  <a:lnTo>
                    <a:pt x="118570" y="1399125"/>
                  </a:lnTo>
                  <a:lnTo>
                    <a:pt x="96948" y="1370529"/>
                  </a:lnTo>
                  <a:lnTo>
                    <a:pt x="77419" y="1340538"/>
                  </a:lnTo>
                  <a:lnTo>
                    <a:pt x="59982" y="1308454"/>
                  </a:lnTo>
                  <a:lnTo>
                    <a:pt x="44638" y="1274976"/>
                  </a:lnTo>
                  <a:lnTo>
                    <a:pt x="31386" y="1240800"/>
                  </a:lnTo>
                  <a:lnTo>
                    <a:pt x="20924" y="1205229"/>
                  </a:lnTo>
                  <a:lnTo>
                    <a:pt x="12554" y="1168263"/>
                  </a:lnTo>
                  <a:lnTo>
                    <a:pt x="6277" y="1130599"/>
                  </a:lnTo>
                  <a:lnTo>
                    <a:pt x="2092" y="1091541"/>
                  </a:lnTo>
                  <a:lnTo>
                    <a:pt x="0" y="1052483"/>
                  </a:lnTo>
                  <a:lnTo>
                    <a:pt x="697" y="1012029"/>
                  </a:lnTo>
                  <a:lnTo>
                    <a:pt x="4185" y="971576"/>
                  </a:lnTo>
                  <a:lnTo>
                    <a:pt x="9067" y="930425"/>
                  </a:lnTo>
                  <a:lnTo>
                    <a:pt x="16739" y="888577"/>
                  </a:lnTo>
                  <a:lnTo>
                    <a:pt x="26504" y="846729"/>
                  </a:lnTo>
                  <a:lnTo>
                    <a:pt x="38361" y="804881"/>
                  </a:lnTo>
                  <a:lnTo>
                    <a:pt x="53008" y="763032"/>
                  </a:lnTo>
                  <a:lnTo>
                    <a:pt x="69050" y="721184"/>
                  </a:lnTo>
                  <a:lnTo>
                    <a:pt x="87881" y="679336"/>
                  </a:lnTo>
                  <a:lnTo>
                    <a:pt x="108805" y="638185"/>
                  </a:lnTo>
                  <a:lnTo>
                    <a:pt x="131124" y="597732"/>
                  </a:lnTo>
                  <a:lnTo>
                    <a:pt x="155536" y="557279"/>
                  </a:lnTo>
                  <a:lnTo>
                    <a:pt x="182040" y="517523"/>
                  </a:lnTo>
                  <a:lnTo>
                    <a:pt x="210636" y="478465"/>
                  </a:lnTo>
                  <a:lnTo>
                    <a:pt x="240627" y="440801"/>
                  </a:lnTo>
                  <a:lnTo>
                    <a:pt x="272711" y="403835"/>
                  </a:lnTo>
                  <a:lnTo>
                    <a:pt x="306189" y="368264"/>
                  </a:lnTo>
                  <a:lnTo>
                    <a:pt x="340365" y="333391"/>
                  </a:lnTo>
                  <a:lnTo>
                    <a:pt x="376634" y="299912"/>
                  </a:lnTo>
                  <a:lnTo>
                    <a:pt x="414297" y="267829"/>
                  </a:lnTo>
                  <a:lnTo>
                    <a:pt x="452658" y="237140"/>
                  </a:lnTo>
                  <a:lnTo>
                    <a:pt x="492414" y="208544"/>
                  </a:lnTo>
                  <a:lnTo>
                    <a:pt x="533565" y="180645"/>
                  </a:lnTo>
                  <a:lnTo>
                    <a:pt x="574716" y="154838"/>
                  </a:lnTo>
                  <a:lnTo>
                    <a:pt x="617261" y="131124"/>
                  </a:lnTo>
                  <a:lnTo>
                    <a:pt x="660504" y="109503"/>
                  </a:lnTo>
                  <a:lnTo>
                    <a:pt x="703748" y="89276"/>
                  </a:lnTo>
                  <a:lnTo>
                    <a:pt x="747688" y="70444"/>
                  </a:lnTo>
                  <a:lnTo>
                    <a:pt x="791629" y="54403"/>
                  </a:lnTo>
                  <a:lnTo>
                    <a:pt x="835569" y="40453"/>
                  </a:lnTo>
                  <a:lnTo>
                    <a:pt x="880207" y="28596"/>
                  </a:lnTo>
                  <a:lnTo>
                    <a:pt x="924148" y="18134"/>
                  </a:lnTo>
                  <a:lnTo>
                    <a:pt x="968089" y="10462"/>
                  </a:lnTo>
                  <a:lnTo>
                    <a:pt x="1012029" y="4882"/>
                  </a:lnTo>
                  <a:lnTo>
                    <a:pt x="1055273" y="1395"/>
                  </a:lnTo>
                  <a:lnTo>
                    <a:pt x="1097818" y="0"/>
                  </a:lnTo>
                  <a:lnTo>
                    <a:pt x="1139666" y="697"/>
                  </a:lnTo>
                  <a:lnTo>
                    <a:pt x="1180817" y="4185"/>
                  </a:lnTo>
                  <a:lnTo>
                    <a:pt x="1221270" y="9067"/>
                  </a:lnTo>
                  <a:lnTo>
                    <a:pt x="1260329" y="16739"/>
                  </a:lnTo>
                  <a:lnTo>
                    <a:pt x="1297992" y="26504"/>
                  </a:lnTo>
                  <a:lnTo>
                    <a:pt x="1334958" y="38361"/>
                  </a:lnTo>
                  <a:lnTo>
                    <a:pt x="1370529" y="52310"/>
                  </a:lnTo>
                  <a:lnTo>
                    <a:pt x="1404705" y="67655"/>
                  </a:lnTo>
                  <a:lnTo>
                    <a:pt x="1436789" y="85789"/>
                  </a:lnTo>
                  <a:lnTo>
                    <a:pt x="1467477" y="105318"/>
                  </a:lnTo>
                  <a:lnTo>
                    <a:pt x="1496771" y="127637"/>
                  </a:lnTo>
                  <a:lnTo>
                    <a:pt x="1523973" y="151351"/>
                  </a:lnTo>
                  <a:lnTo>
                    <a:pt x="1549779" y="176460"/>
                  </a:lnTo>
                  <a:lnTo>
                    <a:pt x="1573493" y="203661"/>
                  </a:lnTo>
                  <a:lnTo>
                    <a:pt x="1595115" y="232258"/>
                  </a:lnTo>
                  <a:lnTo>
                    <a:pt x="1614644" y="262249"/>
                  </a:lnTo>
                  <a:lnTo>
                    <a:pt x="1632080" y="294332"/>
                  </a:lnTo>
                  <a:lnTo>
                    <a:pt x="1647425" y="327811"/>
                  </a:lnTo>
                  <a:lnTo>
                    <a:pt x="1660677" y="361987"/>
                  </a:lnTo>
                  <a:lnTo>
                    <a:pt x="1671139" y="397558"/>
                  </a:lnTo>
                  <a:lnTo>
                    <a:pt x="1679508" y="434524"/>
                  </a:lnTo>
                  <a:lnTo>
                    <a:pt x="1685786" y="472187"/>
                  </a:lnTo>
                  <a:lnTo>
                    <a:pt x="1689970" y="511246"/>
                  </a:lnTo>
                  <a:lnTo>
                    <a:pt x="1692063" y="550304"/>
                  </a:lnTo>
                  <a:lnTo>
                    <a:pt x="1691365" y="590757"/>
                  </a:lnTo>
                  <a:lnTo>
                    <a:pt x="1687878" y="631211"/>
                  </a:lnTo>
                  <a:lnTo>
                    <a:pt x="1682996" y="672361"/>
                  </a:lnTo>
                  <a:lnTo>
                    <a:pt x="1675324" y="714210"/>
                  </a:lnTo>
                  <a:lnTo>
                    <a:pt x="1665559" y="756058"/>
                  </a:lnTo>
                  <a:lnTo>
                    <a:pt x="1653702" y="797906"/>
                  </a:lnTo>
                  <a:lnTo>
                    <a:pt x="1639055" y="839754"/>
                  </a:lnTo>
                  <a:lnTo>
                    <a:pt x="1623013" y="881602"/>
                  </a:lnTo>
                  <a:lnTo>
                    <a:pt x="1604182" y="923451"/>
                  </a:lnTo>
                  <a:lnTo>
                    <a:pt x="1583258" y="964601"/>
                  </a:lnTo>
                  <a:lnTo>
                    <a:pt x="1560938" y="1005055"/>
                  </a:lnTo>
                  <a:lnTo>
                    <a:pt x="1536527" y="1045508"/>
                  </a:lnTo>
                  <a:lnTo>
                    <a:pt x="1510023" y="1085264"/>
                  </a:lnTo>
                  <a:lnTo>
                    <a:pt x="1481427" y="1124322"/>
                  </a:lnTo>
                  <a:lnTo>
                    <a:pt x="1451436" y="1161985"/>
                  </a:lnTo>
                  <a:close/>
                </a:path>
              </a:pathLst>
            </a:custGeom>
            <a:solidFill>
              <a:srgbClr val="E0702A">
                <a:alpha val="13000"/>
              </a:srgbClr>
            </a:solidFill>
            <a:ln w="15344">
              <a:solidFill>
                <a:srgbClr val="E0702A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Text 20">
              <a:extLst>
                <a:ext uri="{FF2B5EF4-FFF2-40B4-BE49-F238E27FC236}">
                  <a16:creationId xmlns:a16="http://schemas.microsoft.com/office/drawing/2014/main" id="{9C1BD389-837C-6B64-74F6-4F289F6BCB73}"/>
                </a:ext>
              </a:extLst>
            </p:cNvPr>
            <p:cNvSpPr txBox="1"/>
            <p:nvPr/>
          </p:nvSpPr>
          <p:spPr>
            <a:xfrm>
              <a:off x="4138653" y="4618925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E0702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P2</a:t>
              </a:r>
              <a:endParaRPr lang="en-US" sz="770" dirty="0"/>
            </a:p>
          </p:txBody>
        </p:sp>
        <p:sp>
          <p:nvSpPr>
            <p:cNvPr id="136" name="Shape 21">
              <a:extLst>
                <a:ext uri="{FF2B5EF4-FFF2-40B4-BE49-F238E27FC236}">
                  <a16:creationId xmlns:a16="http://schemas.microsoft.com/office/drawing/2014/main" id="{73084A2B-F5BC-AE70-D459-58FEF712CE37}"/>
                </a:ext>
              </a:extLst>
            </p:cNvPr>
            <p:cNvSpPr/>
            <p:nvPr/>
          </p:nvSpPr>
          <p:spPr>
            <a:xfrm>
              <a:off x="3882487" y="3481206"/>
              <a:ext cx="1573493" cy="937400"/>
            </a:xfrm>
            <a:prstGeom prst="line">
              <a:avLst/>
            </a:prstGeom>
            <a:noFill/>
            <a:ln w="18134">
              <a:solidFill>
                <a:srgbClr val="E0702A"/>
              </a:solidFill>
              <a:prstDash val="lgDashDot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Text 22">
              <a:extLst>
                <a:ext uri="{FF2B5EF4-FFF2-40B4-BE49-F238E27FC236}">
                  <a16:creationId xmlns:a16="http://schemas.microsoft.com/office/drawing/2014/main" id="{30F9921F-B19D-76C0-F484-156FB5D046EF}"/>
                </a:ext>
              </a:extLst>
            </p:cNvPr>
            <p:cNvSpPr txBox="1"/>
            <p:nvPr/>
          </p:nvSpPr>
          <p:spPr>
            <a:xfrm>
              <a:off x="4885526" y="4499923"/>
              <a:ext cx="939006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E0702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L1 = L2</a:t>
              </a:r>
              <a:br>
                <a:rPr lang="en-US" sz="770" b="1" dirty="0">
                  <a:solidFill>
                    <a:srgbClr val="E0702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</a:br>
              <a:r>
                <a:rPr lang="en-US" sz="770" b="1" dirty="0">
                  <a:solidFill>
                    <a:srgbClr val="E0702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= axis</a:t>
              </a:r>
              <a:endParaRPr lang="en-US" sz="770" dirty="0"/>
            </a:p>
          </p:txBody>
        </p:sp>
        <p:sp>
          <p:nvSpPr>
            <p:cNvPr id="138" name="Shape 23">
              <a:extLst>
                <a:ext uri="{FF2B5EF4-FFF2-40B4-BE49-F238E27FC236}">
                  <a16:creationId xmlns:a16="http://schemas.microsoft.com/office/drawing/2014/main" id="{C986EDC4-7658-6EEF-4735-5125DCF4C998}"/>
                </a:ext>
              </a:extLst>
            </p:cNvPr>
            <p:cNvSpPr/>
            <p:nvPr/>
          </p:nvSpPr>
          <p:spPr>
            <a:xfrm>
              <a:off x="4358860" y="3338225"/>
              <a:ext cx="310374" cy="611681"/>
            </a:xfrm>
            <a:custGeom>
              <a:avLst/>
              <a:gdLst/>
              <a:ahLst/>
              <a:cxnLst/>
              <a:rect l="l" t="t" r="r" b="b"/>
              <a:pathLst>
                <a:path w="310374" h="611681">
                  <a:moveTo>
                    <a:pt x="310374" y="611681"/>
                  </a:moveTo>
                  <a:lnTo>
                    <a:pt x="310374" y="0"/>
                  </a:lnTo>
                  <a:lnTo>
                    <a:pt x="299215" y="4882"/>
                  </a:lnTo>
                  <a:lnTo>
                    <a:pt x="287358" y="10462"/>
                  </a:lnTo>
                  <a:lnTo>
                    <a:pt x="276198" y="15344"/>
                  </a:lnTo>
                  <a:lnTo>
                    <a:pt x="265039" y="21622"/>
                  </a:lnTo>
                  <a:lnTo>
                    <a:pt x="253182" y="27201"/>
                  </a:lnTo>
                  <a:lnTo>
                    <a:pt x="242022" y="33479"/>
                  </a:lnTo>
                  <a:lnTo>
                    <a:pt x="230863" y="39756"/>
                  </a:lnTo>
                  <a:lnTo>
                    <a:pt x="219703" y="46731"/>
                  </a:lnTo>
                  <a:lnTo>
                    <a:pt x="208544" y="53705"/>
                  </a:lnTo>
                  <a:lnTo>
                    <a:pt x="197384" y="61377"/>
                  </a:lnTo>
                  <a:lnTo>
                    <a:pt x="186225" y="68352"/>
                  </a:lnTo>
                  <a:lnTo>
                    <a:pt x="175065" y="76024"/>
                  </a:lnTo>
                  <a:lnTo>
                    <a:pt x="163906" y="84394"/>
                  </a:lnTo>
                  <a:lnTo>
                    <a:pt x="153443" y="92764"/>
                  </a:lnTo>
                  <a:lnTo>
                    <a:pt x="142284" y="101133"/>
                  </a:lnTo>
                  <a:lnTo>
                    <a:pt x="131822" y="109503"/>
                  </a:lnTo>
                  <a:lnTo>
                    <a:pt x="120662" y="118570"/>
                  </a:lnTo>
                  <a:lnTo>
                    <a:pt x="110200" y="127637"/>
                  </a:lnTo>
                  <a:lnTo>
                    <a:pt x="99738" y="136704"/>
                  </a:lnTo>
                  <a:lnTo>
                    <a:pt x="89276" y="146469"/>
                  </a:lnTo>
                  <a:lnTo>
                    <a:pt x="78814" y="156233"/>
                  </a:lnTo>
                  <a:lnTo>
                    <a:pt x="68352" y="165998"/>
                  </a:lnTo>
                  <a:lnTo>
                    <a:pt x="58588" y="176460"/>
                  </a:lnTo>
                  <a:lnTo>
                    <a:pt x="48125" y="186225"/>
                  </a:lnTo>
                  <a:lnTo>
                    <a:pt x="38361" y="197384"/>
                  </a:lnTo>
                  <a:lnTo>
                    <a:pt x="28596" y="207846"/>
                  </a:lnTo>
                  <a:lnTo>
                    <a:pt x="18832" y="218308"/>
                  </a:lnTo>
                  <a:lnTo>
                    <a:pt x="9765" y="229468"/>
                  </a:lnTo>
                  <a:lnTo>
                    <a:pt x="0" y="240627"/>
                  </a:lnTo>
                  <a:close/>
                </a:path>
              </a:pathLst>
            </a:custGeom>
            <a:solidFill>
              <a:srgbClr val="E0702A">
                <a:alpha val="28000"/>
              </a:srgbClr>
            </a:solidFill>
            <a:ln w="6975">
              <a:solidFill>
                <a:srgbClr val="E0702A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Shape 24">
              <a:extLst>
                <a:ext uri="{FF2B5EF4-FFF2-40B4-BE49-F238E27FC236}">
                  <a16:creationId xmlns:a16="http://schemas.microsoft.com/office/drawing/2014/main" id="{721A2889-18D3-8226-D6F0-33ED5E52ED38}"/>
                </a:ext>
              </a:extLst>
            </p:cNvPr>
            <p:cNvSpPr/>
            <p:nvPr/>
          </p:nvSpPr>
          <p:spPr>
            <a:xfrm>
              <a:off x="4365137" y="3289402"/>
              <a:ext cx="304097" cy="224585"/>
            </a:xfrm>
            <a:custGeom>
              <a:avLst/>
              <a:gdLst/>
              <a:ahLst/>
              <a:cxnLst/>
              <a:rect l="l" t="t" r="r" b="b"/>
              <a:pathLst>
                <a:path w="304097" h="224585">
                  <a:moveTo>
                    <a:pt x="304097" y="0"/>
                  </a:moveTo>
                  <a:lnTo>
                    <a:pt x="291543" y="5580"/>
                  </a:lnTo>
                  <a:lnTo>
                    <a:pt x="279686" y="11160"/>
                  </a:lnTo>
                  <a:lnTo>
                    <a:pt x="267131" y="16739"/>
                  </a:lnTo>
                  <a:lnTo>
                    <a:pt x="255274" y="23017"/>
                  </a:lnTo>
                  <a:lnTo>
                    <a:pt x="242720" y="29294"/>
                  </a:lnTo>
                  <a:lnTo>
                    <a:pt x="230165" y="36268"/>
                  </a:lnTo>
                  <a:lnTo>
                    <a:pt x="218308" y="43243"/>
                  </a:lnTo>
                  <a:lnTo>
                    <a:pt x="206451" y="50218"/>
                  </a:lnTo>
                  <a:lnTo>
                    <a:pt x="193897" y="57890"/>
                  </a:lnTo>
                  <a:lnTo>
                    <a:pt x="182040" y="65562"/>
                  </a:lnTo>
                  <a:lnTo>
                    <a:pt x="170183" y="73932"/>
                  </a:lnTo>
                  <a:lnTo>
                    <a:pt x="158326" y="82301"/>
                  </a:lnTo>
                  <a:lnTo>
                    <a:pt x="145771" y="90671"/>
                  </a:lnTo>
                  <a:lnTo>
                    <a:pt x="134612" y="99738"/>
                  </a:lnTo>
                  <a:lnTo>
                    <a:pt x="122755" y="108805"/>
                  </a:lnTo>
                  <a:lnTo>
                    <a:pt x="110898" y="117872"/>
                  </a:lnTo>
                  <a:lnTo>
                    <a:pt x="99041" y="127637"/>
                  </a:lnTo>
                  <a:lnTo>
                    <a:pt x="87881" y="137402"/>
                  </a:lnTo>
                  <a:lnTo>
                    <a:pt x="76722" y="147864"/>
                  </a:lnTo>
                  <a:lnTo>
                    <a:pt x="64865" y="158326"/>
                  </a:lnTo>
                  <a:lnTo>
                    <a:pt x="53705" y="168788"/>
                  </a:lnTo>
                  <a:lnTo>
                    <a:pt x="43243" y="179250"/>
                  </a:lnTo>
                  <a:lnTo>
                    <a:pt x="32084" y="190409"/>
                  </a:lnTo>
                  <a:lnTo>
                    <a:pt x="20924" y="201569"/>
                  </a:lnTo>
                  <a:lnTo>
                    <a:pt x="10462" y="212728"/>
                  </a:lnTo>
                  <a:lnTo>
                    <a:pt x="0" y="224585"/>
                  </a:lnTo>
                </a:path>
              </a:pathLst>
            </a:custGeom>
            <a:ln w="18134">
              <a:solidFill>
                <a:srgbClr val="E0702A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Shape 25">
              <a:extLst>
                <a:ext uri="{FF2B5EF4-FFF2-40B4-BE49-F238E27FC236}">
                  <a16:creationId xmlns:a16="http://schemas.microsoft.com/office/drawing/2014/main" id="{BE33603E-BAE0-86FE-E3EC-931ACF5211FE}"/>
                </a:ext>
              </a:extLst>
            </p:cNvPr>
            <p:cNvSpPr/>
            <p:nvPr/>
          </p:nvSpPr>
          <p:spPr>
            <a:xfrm flipH="1">
              <a:off x="4361650" y="3502130"/>
              <a:ext cx="13949" cy="16042"/>
            </a:xfrm>
            <a:prstGeom prst="line">
              <a:avLst/>
            </a:prstGeom>
            <a:noFill/>
            <a:ln w="18134">
              <a:solidFill>
                <a:srgbClr val="E0702A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1" name="Shape 26">
              <a:extLst>
                <a:ext uri="{FF2B5EF4-FFF2-40B4-BE49-F238E27FC236}">
                  <a16:creationId xmlns:a16="http://schemas.microsoft.com/office/drawing/2014/main" id="{22A020C6-DD43-35AF-1FD8-0CBC22721C1A}"/>
                </a:ext>
              </a:extLst>
            </p:cNvPr>
            <p:cNvSpPr/>
            <p:nvPr/>
          </p:nvSpPr>
          <p:spPr>
            <a:xfrm>
              <a:off x="4334448" y="3474231"/>
              <a:ext cx="71839" cy="75327"/>
            </a:xfrm>
            <a:custGeom>
              <a:avLst/>
              <a:gdLst/>
              <a:ahLst/>
              <a:cxnLst/>
              <a:rect l="l" t="t" r="r" b="b"/>
              <a:pathLst>
                <a:path w="71839" h="75327">
                  <a:moveTo>
                    <a:pt x="0" y="75327"/>
                  </a:moveTo>
                  <a:lnTo>
                    <a:pt x="71839" y="46033"/>
                  </a:lnTo>
                  <a:lnTo>
                    <a:pt x="19529" y="0"/>
                  </a:lnTo>
                  <a:close/>
                </a:path>
              </a:pathLst>
            </a:custGeom>
            <a:solidFill>
              <a:srgbClr val="E0702A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42" name="Text 27">
              <a:extLst>
                <a:ext uri="{FF2B5EF4-FFF2-40B4-BE49-F238E27FC236}">
                  <a16:creationId xmlns:a16="http://schemas.microsoft.com/office/drawing/2014/main" id="{9802BC30-C8CC-616A-D69C-1C3BB625A4B9}"/>
                </a:ext>
              </a:extLst>
            </p:cNvPr>
            <p:cNvSpPr txBox="1"/>
            <p:nvPr/>
          </p:nvSpPr>
          <p:spPr>
            <a:xfrm>
              <a:off x="3778613" y="3243770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770" b="1" dirty="0">
                  <a:solidFill>
                    <a:srgbClr val="E0702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 = 35°</a:t>
              </a:r>
              <a:endParaRPr lang="en-US" sz="770" dirty="0"/>
            </a:p>
          </p:txBody>
        </p:sp>
        <p:sp>
          <p:nvSpPr>
            <p:cNvPr id="143" name="Shape 28">
              <a:extLst>
                <a:ext uri="{FF2B5EF4-FFF2-40B4-BE49-F238E27FC236}">
                  <a16:creationId xmlns:a16="http://schemas.microsoft.com/office/drawing/2014/main" id="{A7A22E55-4BEA-DCA5-E4AD-00BDCCCDD9EF}"/>
                </a:ext>
              </a:extLst>
            </p:cNvPr>
            <p:cNvSpPr/>
            <p:nvPr/>
          </p:nvSpPr>
          <p:spPr>
            <a:xfrm>
              <a:off x="4637848" y="3918520"/>
              <a:ext cx="62772" cy="62772"/>
            </a:xfrm>
            <a:prstGeom prst="ellipse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44" name="Text 29">
              <a:extLst>
                <a:ext uri="{FF2B5EF4-FFF2-40B4-BE49-F238E27FC236}">
                  <a16:creationId xmlns:a16="http://schemas.microsoft.com/office/drawing/2014/main" id="{C21F46D8-E98C-F41E-782C-935081C864DB}"/>
                </a:ext>
              </a:extLst>
            </p:cNvPr>
            <p:cNvSpPr txBox="1"/>
            <p:nvPr/>
          </p:nvSpPr>
          <p:spPr>
            <a:xfrm>
              <a:off x="4050847" y="3773725"/>
              <a:ext cx="548640" cy="1269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71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B = T1</a:t>
              </a:r>
              <a:endParaRPr lang="en-US" sz="710" dirty="0"/>
            </a:p>
          </p:txBody>
        </p:sp>
      </p:grpSp>
      <p:grpSp>
        <p:nvGrpSpPr>
          <p:cNvPr id="188" name="Groupe 187">
            <a:extLst>
              <a:ext uri="{FF2B5EF4-FFF2-40B4-BE49-F238E27FC236}">
                <a16:creationId xmlns:a16="http://schemas.microsoft.com/office/drawing/2014/main" id="{8110039A-868D-FB17-2BF2-69E5E8D86C02}"/>
              </a:ext>
            </a:extLst>
          </p:cNvPr>
          <p:cNvGrpSpPr/>
          <p:nvPr/>
        </p:nvGrpSpPr>
        <p:grpSpPr>
          <a:xfrm>
            <a:off x="6920993" y="3844179"/>
            <a:ext cx="2361706" cy="520173"/>
            <a:chOff x="6982948" y="4276979"/>
            <a:chExt cx="2361706" cy="520173"/>
          </a:xfrm>
        </p:grpSpPr>
        <p:sp>
          <p:nvSpPr>
            <p:cNvPr id="145" name="Text 30">
              <a:extLst>
                <a:ext uri="{FF2B5EF4-FFF2-40B4-BE49-F238E27FC236}">
                  <a16:creationId xmlns:a16="http://schemas.microsoft.com/office/drawing/2014/main" id="{85106880-63EF-669C-EDA2-42476C3E6001}"/>
                </a:ext>
              </a:extLst>
            </p:cNvPr>
            <p:cNvSpPr txBox="1"/>
            <p:nvPr/>
          </p:nvSpPr>
          <p:spPr>
            <a:xfrm>
              <a:off x="6982948" y="4276979"/>
              <a:ext cx="2342702" cy="2929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650" b="1" dirty="0">
                  <a:solidFill>
                    <a:srgbClr val="1D24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2. Rotation of type “L”</a:t>
              </a:r>
              <a:endParaRPr lang="en-US" sz="1650" dirty="0"/>
            </a:p>
          </p:txBody>
        </p:sp>
        <p:sp>
          <p:nvSpPr>
            <p:cNvPr id="146" name="Text 31">
              <a:extLst>
                <a:ext uri="{FF2B5EF4-FFF2-40B4-BE49-F238E27FC236}">
                  <a16:creationId xmlns:a16="http://schemas.microsoft.com/office/drawing/2014/main" id="{F1326989-31F8-8C3C-57F1-A85B054CF7DC}"/>
                </a:ext>
              </a:extLst>
            </p:cNvPr>
            <p:cNvSpPr txBox="1"/>
            <p:nvPr/>
          </p:nvSpPr>
          <p:spPr>
            <a:xfrm>
              <a:off x="6982948" y="4592096"/>
              <a:ext cx="2361706" cy="2050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150" dirty="0">
                  <a:solidFill>
                    <a:srgbClr val="5F636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axis ⊥ P2 at B → T1 L3 P2</a:t>
              </a:r>
              <a:endParaRPr lang="en-US" sz="1150" dirty="0"/>
            </a:p>
          </p:txBody>
        </p:sp>
      </p:grpSp>
      <p:grpSp>
        <p:nvGrpSpPr>
          <p:cNvPr id="147" name="Groupe 146">
            <a:extLst>
              <a:ext uri="{FF2B5EF4-FFF2-40B4-BE49-F238E27FC236}">
                <a16:creationId xmlns:a16="http://schemas.microsoft.com/office/drawing/2014/main" id="{75F9D98F-1245-3089-ACE5-35331831D529}"/>
              </a:ext>
            </a:extLst>
          </p:cNvPr>
          <p:cNvGrpSpPr/>
          <p:nvPr/>
        </p:nvGrpSpPr>
        <p:grpSpPr>
          <a:xfrm>
            <a:off x="6672064" y="4437112"/>
            <a:ext cx="2797293" cy="1730682"/>
            <a:chOff x="6139137" y="3087794"/>
            <a:chExt cx="2728599" cy="1688181"/>
          </a:xfrm>
        </p:grpSpPr>
        <p:sp>
          <p:nvSpPr>
            <p:cNvPr id="148" name="Shape 32">
              <a:extLst>
                <a:ext uri="{FF2B5EF4-FFF2-40B4-BE49-F238E27FC236}">
                  <a16:creationId xmlns:a16="http://schemas.microsoft.com/office/drawing/2014/main" id="{AA6387D6-06C7-EC3F-AB57-1E25DCA6D75E}"/>
                </a:ext>
              </a:extLst>
            </p:cNvPr>
            <p:cNvSpPr/>
            <p:nvPr/>
          </p:nvSpPr>
          <p:spPr>
            <a:xfrm>
              <a:off x="6215980" y="3087794"/>
              <a:ext cx="2458389" cy="1688181"/>
            </a:xfrm>
            <a:prstGeom prst="roundRect">
              <a:avLst>
                <a:gd name="adj" fmla="val 3983"/>
              </a:avLst>
            </a:prstGeom>
            <a:ln w="13949">
              <a:solidFill>
                <a:srgbClr val="D9D7D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9" name="Shape 33">
              <a:extLst>
                <a:ext uri="{FF2B5EF4-FFF2-40B4-BE49-F238E27FC236}">
                  <a16:creationId xmlns:a16="http://schemas.microsoft.com/office/drawing/2014/main" id="{5F55BAF2-2506-2820-B7E9-92580EDE7ECC}"/>
                </a:ext>
              </a:extLst>
            </p:cNvPr>
            <p:cNvSpPr/>
            <p:nvPr/>
          </p:nvSpPr>
          <p:spPr>
            <a:xfrm>
              <a:off x="6742116" y="3481206"/>
              <a:ext cx="1573493" cy="937400"/>
            </a:xfrm>
            <a:prstGeom prst="line">
              <a:avLst/>
            </a:prstGeom>
            <a:noFill/>
            <a:ln w="9067">
              <a:solidFill>
                <a:srgbClr val="E0702A">
                  <a:alpha val="60000"/>
                </a:srgbClr>
              </a:solidFill>
              <a:prstDash val="dash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0" name="Text 34">
              <a:extLst>
                <a:ext uri="{FF2B5EF4-FFF2-40B4-BE49-F238E27FC236}">
                  <a16:creationId xmlns:a16="http://schemas.microsoft.com/office/drawing/2014/main" id="{C727F073-62C5-4171-5133-71E32F7FA0D1}"/>
                </a:ext>
              </a:extLst>
            </p:cNvPr>
            <p:cNvSpPr txBox="1"/>
            <p:nvPr/>
          </p:nvSpPr>
          <p:spPr>
            <a:xfrm>
              <a:off x="6579812" y="3370712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E0702A">
                      <a:alpha val="70000"/>
                    </a:srgb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L2</a:t>
              </a:r>
              <a:endParaRPr lang="en-US" sz="770" dirty="0"/>
            </a:p>
          </p:txBody>
        </p:sp>
        <p:sp>
          <p:nvSpPr>
            <p:cNvPr id="151" name="Shape 35">
              <a:extLst>
                <a:ext uri="{FF2B5EF4-FFF2-40B4-BE49-F238E27FC236}">
                  <a16:creationId xmlns:a16="http://schemas.microsoft.com/office/drawing/2014/main" id="{F6914A1E-9A0E-8435-766D-98C627DF2A50}"/>
                </a:ext>
              </a:extLst>
            </p:cNvPr>
            <p:cNvSpPr/>
            <p:nvPr/>
          </p:nvSpPr>
          <p:spPr>
            <a:xfrm>
              <a:off x="6682831" y="3148513"/>
              <a:ext cx="1692063" cy="1602787"/>
            </a:xfrm>
            <a:custGeom>
              <a:avLst/>
              <a:gdLst/>
              <a:ahLst/>
              <a:cxnLst/>
              <a:rect l="l" t="t" r="r" b="b"/>
              <a:pathLst>
                <a:path w="1692063" h="1602787">
                  <a:moveTo>
                    <a:pt x="1451436" y="1161985"/>
                  </a:moveTo>
                  <a:lnTo>
                    <a:pt x="1419352" y="1198951"/>
                  </a:lnTo>
                  <a:lnTo>
                    <a:pt x="1385873" y="1234522"/>
                  </a:lnTo>
                  <a:lnTo>
                    <a:pt x="1351697" y="1269396"/>
                  </a:lnTo>
                  <a:lnTo>
                    <a:pt x="1315429" y="1302874"/>
                  </a:lnTo>
                  <a:lnTo>
                    <a:pt x="1277766" y="1334958"/>
                  </a:lnTo>
                  <a:lnTo>
                    <a:pt x="1239405" y="1365647"/>
                  </a:lnTo>
                  <a:lnTo>
                    <a:pt x="1199649" y="1394243"/>
                  </a:lnTo>
                  <a:lnTo>
                    <a:pt x="1158498" y="1422142"/>
                  </a:lnTo>
                  <a:lnTo>
                    <a:pt x="1117347" y="1447948"/>
                  </a:lnTo>
                  <a:lnTo>
                    <a:pt x="1074802" y="1471662"/>
                  </a:lnTo>
                  <a:lnTo>
                    <a:pt x="1031559" y="1493284"/>
                  </a:lnTo>
                  <a:lnTo>
                    <a:pt x="988315" y="1513510"/>
                  </a:lnTo>
                  <a:lnTo>
                    <a:pt x="944375" y="1532342"/>
                  </a:lnTo>
                  <a:lnTo>
                    <a:pt x="900434" y="1548384"/>
                  </a:lnTo>
                  <a:lnTo>
                    <a:pt x="856493" y="1562333"/>
                  </a:lnTo>
                  <a:lnTo>
                    <a:pt x="811855" y="1574190"/>
                  </a:lnTo>
                  <a:lnTo>
                    <a:pt x="767915" y="1584652"/>
                  </a:lnTo>
                  <a:lnTo>
                    <a:pt x="723974" y="1592325"/>
                  </a:lnTo>
                  <a:lnTo>
                    <a:pt x="680034" y="1597904"/>
                  </a:lnTo>
                  <a:lnTo>
                    <a:pt x="636790" y="1601392"/>
                  </a:lnTo>
                  <a:lnTo>
                    <a:pt x="594245" y="1602787"/>
                  </a:lnTo>
                  <a:lnTo>
                    <a:pt x="552396" y="1602089"/>
                  </a:lnTo>
                  <a:lnTo>
                    <a:pt x="511246" y="1598602"/>
                  </a:lnTo>
                  <a:lnTo>
                    <a:pt x="470792" y="1593720"/>
                  </a:lnTo>
                  <a:lnTo>
                    <a:pt x="431734" y="1586047"/>
                  </a:lnTo>
                  <a:lnTo>
                    <a:pt x="394071" y="1576283"/>
                  </a:lnTo>
                  <a:lnTo>
                    <a:pt x="357105" y="1564426"/>
                  </a:lnTo>
                  <a:lnTo>
                    <a:pt x="321534" y="1550476"/>
                  </a:lnTo>
                  <a:lnTo>
                    <a:pt x="287358" y="1535132"/>
                  </a:lnTo>
                  <a:lnTo>
                    <a:pt x="255274" y="1516998"/>
                  </a:lnTo>
                  <a:lnTo>
                    <a:pt x="224585" y="1497469"/>
                  </a:lnTo>
                  <a:lnTo>
                    <a:pt x="195292" y="1475150"/>
                  </a:lnTo>
                  <a:lnTo>
                    <a:pt x="168090" y="1451436"/>
                  </a:lnTo>
                  <a:lnTo>
                    <a:pt x="142284" y="1426327"/>
                  </a:lnTo>
                  <a:lnTo>
                    <a:pt x="118570" y="1399125"/>
                  </a:lnTo>
                  <a:lnTo>
                    <a:pt x="96948" y="1370529"/>
                  </a:lnTo>
                  <a:lnTo>
                    <a:pt x="77419" y="1340538"/>
                  </a:lnTo>
                  <a:lnTo>
                    <a:pt x="59982" y="1308454"/>
                  </a:lnTo>
                  <a:lnTo>
                    <a:pt x="44638" y="1274976"/>
                  </a:lnTo>
                  <a:lnTo>
                    <a:pt x="31386" y="1240800"/>
                  </a:lnTo>
                  <a:lnTo>
                    <a:pt x="20924" y="1205229"/>
                  </a:lnTo>
                  <a:lnTo>
                    <a:pt x="12554" y="1168263"/>
                  </a:lnTo>
                  <a:lnTo>
                    <a:pt x="6277" y="1130599"/>
                  </a:lnTo>
                  <a:lnTo>
                    <a:pt x="2092" y="1091541"/>
                  </a:lnTo>
                  <a:lnTo>
                    <a:pt x="0" y="1052483"/>
                  </a:lnTo>
                  <a:lnTo>
                    <a:pt x="697" y="1012029"/>
                  </a:lnTo>
                  <a:lnTo>
                    <a:pt x="4185" y="971576"/>
                  </a:lnTo>
                  <a:lnTo>
                    <a:pt x="9067" y="930425"/>
                  </a:lnTo>
                  <a:lnTo>
                    <a:pt x="16739" y="888577"/>
                  </a:lnTo>
                  <a:lnTo>
                    <a:pt x="26504" y="846729"/>
                  </a:lnTo>
                  <a:lnTo>
                    <a:pt x="38361" y="804881"/>
                  </a:lnTo>
                  <a:lnTo>
                    <a:pt x="53008" y="763032"/>
                  </a:lnTo>
                  <a:lnTo>
                    <a:pt x="69050" y="721184"/>
                  </a:lnTo>
                  <a:lnTo>
                    <a:pt x="87881" y="679336"/>
                  </a:lnTo>
                  <a:lnTo>
                    <a:pt x="108805" y="638185"/>
                  </a:lnTo>
                  <a:lnTo>
                    <a:pt x="131124" y="597732"/>
                  </a:lnTo>
                  <a:lnTo>
                    <a:pt x="155536" y="557279"/>
                  </a:lnTo>
                  <a:lnTo>
                    <a:pt x="182040" y="517523"/>
                  </a:lnTo>
                  <a:lnTo>
                    <a:pt x="210636" y="478465"/>
                  </a:lnTo>
                  <a:lnTo>
                    <a:pt x="240627" y="440801"/>
                  </a:lnTo>
                  <a:lnTo>
                    <a:pt x="272711" y="403835"/>
                  </a:lnTo>
                  <a:lnTo>
                    <a:pt x="306189" y="368264"/>
                  </a:lnTo>
                  <a:lnTo>
                    <a:pt x="340365" y="333391"/>
                  </a:lnTo>
                  <a:lnTo>
                    <a:pt x="376634" y="299912"/>
                  </a:lnTo>
                  <a:lnTo>
                    <a:pt x="414297" y="267829"/>
                  </a:lnTo>
                  <a:lnTo>
                    <a:pt x="452658" y="237140"/>
                  </a:lnTo>
                  <a:lnTo>
                    <a:pt x="492414" y="208544"/>
                  </a:lnTo>
                  <a:lnTo>
                    <a:pt x="533565" y="180645"/>
                  </a:lnTo>
                  <a:lnTo>
                    <a:pt x="574716" y="154838"/>
                  </a:lnTo>
                  <a:lnTo>
                    <a:pt x="617261" y="131124"/>
                  </a:lnTo>
                  <a:lnTo>
                    <a:pt x="660504" y="109503"/>
                  </a:lnTo>
                  <a:lnTo>
                    <a:pt x="703748" y="89276"/>
                  </a:lnTo>
                  <a:lnTo>
                    <a:pt x="747688" y="70444"/>
                  </a:lnTo>
                  <a:lnTo>
                    <a:pt x="791629" y="54403"/>
                  </a:lnTo>
                  <a:lnTo>
                    <a:pt x="835569" y="40453"/>
                  </a:lnTo>
                  <a:lnTo>
                    <a:pt x="880207" y="28596"/>
                  </a:lnTo>
                  <a:lnTo>
                    <a:pt x="924148" y="18134"/>
                  </a:lnTo>
                  <a:lnTo>
                    <a:pt x="968089" y="10462"/>
                  </a:lnTo>
                  <a:lnTo>
                    <a:pt x="1012029" y="4882"/>
                  </a:lnTo>
                  <a:lnTo>
                    <a:pt x="1055273" y="1395"/>
                  </a:lnTo>
                  <a:lnTo>
                    <a:pt x="1097818" y="0"/>
                  </a:lnTo>
                  <a:lnTo>
                    <a:pt x="1139666" y="697"/>
                  </a:lnTo>
                  <a:lnTo>
                    <a:pt x="1180817" y="4185"/>
                  </a:lnTo>
                  <a:lnTo>
                    <a:pt x="1221270" y="9067"/>
                  </a:lnTo>
                  <a:lnTo>
                    <a:pt x="1260329" y="16739"/>
                  </a:lnTo>
                  <a:lnTo>
                    <a:pt x="1297992" y="26504"/>
                  </a:lnTo>
                  <a:lnTo>
                    <a:pt x="1334958" y="38361"/>
                  </a:lnTo>
                  <a:lnTo>
                    <a:pt x="1370529" y="52310"/>
                  </a:lnTo>
                  <a:lnTo>
                    <a:pt x="1404705" y="67655"/>
                  </a:lnTo>
                  <a:lnTo>
                    <a:pt x="1436789" y="85789"/>
                  </a:lnTo>
                  <a:lnTo>
                    <a:pt x="1467477" y="105318"/>
                  </a:lnTo>
                  <a:lnTo>
                    <a:pt x="1496771" y="127637"/>
                  </a:lnTo>
                  <a:lnTo>
                    <a:pt x="1523973" y="151351"/>
                  </a:lnTo>
                  <a:lnTo>
                    <a:pt x="1549779" y="176460"/>
                  </a:lnTo>
                  <a:lnTo>
                    <a:pt x="1573493" y="203661"/>
                  </a:lnTo>
                  <a:lnTo>
                    <a:pt x="1595115" y="232258"/>
                  </a:lnTo>
                  <a:lnTo>
                    <a:pt x="1614644" y="262249"/>
                  </a:lnTo>
                  <a:lnTo>
                    <a:pt x="1632080" y="294332"/>
                  </a:lnTo>
                  <a:lnTo>
                    <a:pt x="1647425" y="327811"/>
                  </a:lnTo>
                  <a:lnTo>
                    <a:pt x="1660677" y="361987"/>
                  </a:lnTo>
                  <a:lnTo>
                    <a:pt x="1671139" y="397558"/>
                  </a:lnTo>
                  <a:lnTo>
                    <a:pt x="1679508" y="434524"/>
                  </a:lnTo>
                  <a:lnTo>
                    <a:pt x="1685786" y="472187"/>
                  </a:lnTo>
                  <a:lnTo>
                    <a:pt x="1689970" y="511246"/>
                  </a:lnTo>
                  <a:lnTo>
                    <a:pt x="1692063" y="550304"/>
                  </a:lnTo>
                  <a:lnTo>
                    <a:pt x="1691365" y="590757"/>
                  </a:lnTo>
                  <a:lnTo>
                    <a:pt x="1687878" y="631211"/>
                  </a:lnTo>
                  <a:lnTo>
                    <a:pt x="1682996" y="672361"/>
                  </a:lnTo>
                  <a:lnTo>
                    <a:pt x="1675324" y="714210"/>
                  </a:lnTo>
                  <a:lnTo>
                    <a:pt x="1665559" y="756058"/>
                  </a:lnTo>
                  <a:lnTo>
                    <a:pt x="1653702" y="797906"/>
                  </a:lnTo>
                  <a:lnTo>
                    <a:pt x="1639055" y="839754"/>
                  </a:lnTo>
                  <a:lnTo>
                    <a:pt x="1623013" y="881602"/>
                  </a:lnTo>
                  <a:lnTo>
                    <a:pt x="1604182" y="923451"/>
                  </a:lnTo>
                  <a:lnTo>
                    <a:pt x="1583258" y="964601"/>
                  </a:lnTo>
                  <a:lnTo>
                    <a:pt x="1560938" y="1005055"/>
                  </a:lnTo>
                  <a:lnTo>
                    <a:pt x="1536527" y="1045508"/>
                  </a:lnTo>
                  <a:lnTo>
                    <a:pt x="1510023" y="1085264"/>
                  </a:lnTo>
                  <a:lnTo>
                    <a:pt x="1481427" y="1124322"/>
                  </a:lnTo>
                  <a:lnTo>
                    <a:pt x="1451436" y="1161985"/>
                  </a:lnTo>
                  <a:close/>
                </a:path>
              </a:pathLst>
            </a:custGeom>
            <a:solidFill>
              <a:srgbClr val="B38A12">
                <a:alpha val="13000"/>
              </a:srgbClr>
            </a:solidFill>
            <a:ln w="15344">
              <a:solidFill>
                <a:srgbClr val="B38A1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2" name="Text 36">
              <a:extLst>
                <a:ext uri="{FF2B5EF4-FFF2-40B4-BE49-F238E27FC236}">
                  <a16:creationId xmlns:a16="http://schemas.microsoft.com/office/drawing/2014/main" id="{95239EC9-F0C3-A7F6-8B4C-7C8277D9C035}"/>
                </a:ext>
              </a:extLst>
            </p:cNvPr>
            <p:cNvSpPr txBox="1"/>
            <p:nvPr/>
          </p:nvSpPr>
          <p:spPr>
            <a:xfrm>
              <a:off x="7013982" y="4606043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B38A12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P2</a:t>
              </a:r>
              <a:endParaRPr lang="en-US" sz="770" dirty="0"/>
            </a:p>
          </p:txBody>
        </p:sp>
        <p:sp>
          <p:nvSpPr>
            <p:cNvPr id="153" name="Shape 37">
              <a:extLst>
                <a:ext uri="{FF2B5EF4-FFF2-40B4-BE49-F238E27FC236}">
                  <a16:creationId xmlns:a16="http://schemas.microsoft.com/office/drawing/2014/main" id="{ACF7BB33-2969-5693-FAAA-40AE41A2FBBA}"/>
                </a:ext>
              </a:extLst>
            </p:cNvPr>
            <p:cNvSpPr/>
            <p:nvPr/>
          </p:nvSpPr>
          <p:spPr>
            <a:xfrm>
              <a:off x="7012037" y="3331947"/>
              <a:ext cx="1033651" cy="1235917"/>
            </a:xfrm>
            <a:prstGeom prst="line">
              <a:avLst/>
            </a:prstGeom>
            <a:noFill/>
            <a:ln w="10462">
              <a:solidFill>
                <a:srgbClr val="6B6B6B"/>
              </a:solidFill>
              <a:prstDash val="sysDot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4" name="Text 38">
              <a:extLst>
                <a:ext uri="{FF2B5EF4-FFF2-40B4-BE49-F238E27FC236}">
                  <a16:creationId xmlns:a16="http://schemas.microsoft.com/office/drawing/2014/main" id="{A43B8E60-318A-3163-F53F-5D801F7040CC}"/>
                </a:ext>
              </a:extLst>
            </p:cNvPr>
            <p:cNvSpPr txBox="1"/>
            <p:nvPr/>
          </p:nvSpPr>
          <p:spPr>
            <a:xfrm>
              <a:off x="6737717" y="3183665"/>
              <a:ext cx="548640" cy="1269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10" dirty="0">
                  <a:solidFill>
                    <a:srgbClr val="6B6B6B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axis</a:t>
              </a:r>
              <a:endParaRPr lang="en-US" sz="710" dirty="0"/>
            </a:p>
          </p:txBody>
        </p:sp>
        <p:sp>
          <p:nvSpPr>
            <p:cNvPr id="155" name="Shape 39">
              <a:extLst>
                <a:ext uri="{FF2B5EF4-FFF2-40B4-BE49-F238E27FC236}">
                  <a16:creationId xmlns:a16="http://schemas.microsoft.com/office/drawing/2014/main" id="{7055D93B-0314-A80C-1523-9FE2C5579FD5}"/>
                </a:ext>
              </a:extLst>
            </p:cNvPr>
            <p:cNvSpPr/>
            <p:nvPr/>
          </p:nvSpPr>
          <p:spPr>
            <a:xfrm flipH="1">
              <a:off x="6463127" y="3890621"/>
              <a:ext cx="2131469" cy="118570"/>
            </a:xfrm>
            <a:prstGeom prst="line">
              <a:avLst/>
            </a:prstGeom>
            <a:noFill/>
            <a:ln w="18134">
              <a:solidFill>
                <a:srgbClr val="B38A12"/>
              </a:solidFill>
              <a:prstDash val="lgDashDot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6" name="Text 40">
              <a:extLst>
                <a:ext uri="{FF2B5EF4-FFF2-40B4-BE49-F238E27FC236}">
                  <a16:creationId xmlns:a16="http://schemas.microsoft.com/office/drawing/2014/main" id="{4D954E62-02CB-DCBC-4CFA-3C074D88E80B}"/>
                </a:ext>
              </a:extLst>
            </p:cNvPr>
            <p:cNvSpPr txBox="1"/>
            <p:nvPr/>
          </p:nvSpPr>
          <p:spPr>
            <a:xfrm>
              <a:off x="6219772" y="3885342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B38A12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L3</a:t>
              </a:r>
              <a:endParaRPr lang="en-US" sz="770" dirty="0"/>
            </a:p>
          </p:txBody>
        </p:sp>
        <p:sp>
          <p:nvSpPr>
            <p:cNvPr id="157" name="Shape 41">
              <a:extLst>
                <a:ext uri="{FF2B5EF4-FFF2-40B4-BE49-F238E27FC236}">
                  <a16:creationId xmlns:a16="http://schemas.microsoft.com/office/drawing/2014/main" id="{6B0A76B0-1CA4-D2A6-AF66-922C03B0E3E6}"/>
                </a:ext>
              </a:extLst>
            </p:cNvPr>
            <p:cNvSpPr/>
            <p:nvPr/>
          </p:nvSpPr>
          <p:spPr>
            <a:xfrm>
              <a:off x="7528862" y="3906663"/>
              <a:ext cx="778377" cy="385701"/>
            </a:xfrm>
            <a:custGeom>
              <a:avLst/>
              <a:gdLst/>
              <a:ahLst/>
              <a:cxnLst/>
              <a:rect l="l" t="t" r="r" b="b"/>
              <a:pathLst>
                <a:path w="778377" h="385701">
                  <a:moveTo>
                    <a:pt x="0" y="43243"/>
                  </a:moveTo>
                  <a:lnTo>
                    <a:pt x="574716" y="385701"/>
                  </a:lnTo>
                  <a:lnTo>
                    <a:pt x="585178" y="373844"/>
                  </a:lnTo>
                  <a:lnTo>
                    <a:pt x="594942" y="361290"/>
                  </a:lnTo>
                  <a:lnTo>
                    <a:pt x="604707" y="348735"/>
                  </a:lnTo>
                  <a:lnTo>
                    <a:pt x="613774" y="336181"/>
                  </a:lnTo>
                  <a:lnTo>
                    <a:pt x="623538" y="322929"/>
                  </a:lnTo>
                  <a:lnTo>
                    <a:pt x="632606" y="310374"/>
                  </a:lnTo>
                  <a:lnTo>
                    <a:pt x="640975" y="297122"/>
                  </a:lnTo>
                  <a:lnTo>
                    <a:pt x="650042" y="284568"/>
                  </a:lnTo>
                  <a:lnTo>
                    <a:pt x="658412" y="271316"/>
                  </a:lnTo>
                  <a:lnTo>
                    <a:pt x="666084" y="258064"/>
                  </a:lnTo>
                  <a:lnTo>
                    <a:pt x="674454" y="244812"/>
                  </a:lnTo>
                  <a:lnTo>
                    <a:pt x="682126" y="231560"/>
                  </a:lnTo>
                  <a:lnTo>
                    <a:pt x="689798" y="218308"/>
                  </a:lnTo>
                  <a:lnTo>
                    <a:pt x="696773" y="205056"/>
                  </a:lnTo>
                  <a:lnTo>
                    <a:pt x="704445" y="191804"/>
                  </a:lnTo>
                  <a:lnTo>
                    <a:pt x="710722" y="177855"/>
                  </a:lnTo>
                  <a:lnTo>
                    <a:pt x="717697" y="164603"/>
                  </a:lnTo>
                  <a:lnTo>
                    <a:pt x="723974" y="150654"/>
                  </a:lnTo>
                  <a:lnTo>
                    <a:pt x="730251" y="137402"/>
                  </a:lnTo>
                  <a:lnTo>
                    <a:pt x="736529" y="123452"/>
                  </a:lnTo>
                  <a:lnTo>
                    <a:pt x="742108" y="110200"/>
                  </a:lnTo>
                  <a:lnTo>
                    <a:pt x="747688" y="96251"/>
                  </a:lnTo>
                  <a:lnTo>
                    <a:pt x="752570" y="82301"/>
                  </a:lnTo>
                  <a:lnTo>
                    <a:pt x="757453" y="69050"/>
                  </a:lnTo>
                  <a:lnTo>
                    <a:pt x="762335" y="55100"/>
                  </a:lnTo>
                  <a:lnTo>
                    <a:pt x="766520" y="41151"/>
                  </a:lnTo>
                  <a:lnTo>
                    <a:pt x="770705" y="27201"/>
                  </a:lnTo>
                  <a:lnTo>
                    <a:pt x="774889" y="13949"/>
                  </a:lnTo>
                  <a:lnTo>
                    <a:pt x="778377" y="0"/>
                  </a:lnTo>
                  <a:close/>
                </a:path>
              </a:pathLst>
            </a:custGeom>
            <a:solidFill>
              <a:srgbClr val="B38A12">
                <a:alpha val="28000"/>
              </a:srgbClr>
            </a:solidFill>
            <a:ln w="6975">
              <a:solidFill>
                <a:srgbClr val="B38A1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8" name="Shape 42">
              <a:extLst>
                <a:ext uri="{FF2B5EF4-FFF2-40B4-BE49-F238E27FC236}">
                  <a16:creationId xmlns:a16="http://schemas.microsoft.com/office/drawing/2014/main" id="{681DC3A6-813B-4397-F14F-19E0951369BE}"/>
                </a:ext>
              </a:extLst>
            </p:cNvPr>
            <p:cNvSpPr/>
            <p:nvPr/>
          </p:nvSpPr>
          <p:spPr>
            <a:xfrm>
              <a:off x="8139846" y="3947814"/>
              <a:ext cx="204359" cy="366172"/>
            </a:xfrm>
            <a:custGeom>
              <a:avLst/>
              <a:gdLst/>
              <a:ahLst/>
              <a:cxnLst/>
              <a:rect l="l" t="t" r="r" b="b"/>
              <a:pathLst>
                <a:path w="204359" h="366172">
                  <a:moveTo>
                    <a:pt x="0" y="366172"/>
                  </a:moveTo>
                  <a:lnTo>
                    <a:pt x="11160" y="352920"/>
                  </a:lnTo>
                  <a:lnTo>
                    <a:pt x="21622" y="339668"/>
                  </a:lnTo>
                  <a:lnTo>
                    <a:pt x="31386" y="326416"/>
                  </a:lnTo>
                  <a:lnTo>
                    <a:pt x="41848" y="313164"/>
                  </a:lnTo>
                  <a:lnTo>
                    <a:pt x="51613" y="299912"/>
                  </a:lnTo>
                  <a:lnTo>
                    <a:pt x="61377" y="285963"/>
                  </a:lnTo>
                  <a:lnTo>
                    <a:pt x="70444" y="272013"/>
                  </a:lnTo>
                  <a:lnTo>
                    <a:pt x="79512" y="258761"/>
                  </a:lnTo>
                  <a:lnTo>
                    <a:pt x="88579" y="244812"/>
                  </a:lnTo>
                  <a:lnTo>
                    <a:pt x="97646" y="230863"/>
                  </a:lnTo>
                  <a:lnTo>
                    <a:pt x="106015" y="216913"/>
                  </a:lnTo>
                  <a:lnTo>
                    <a:pt x="114385" y="202266"/>
                  </a:lnTo>
                  <a:lnTo>
                    <a:pt x="122057" y="188317"/>
                  </a:lnTo>
                  <a:lnTo>
                    <a:pt x="130427" y="173670"/>
                  </a:lnTo>
                  <a:lnTo>
                    <a:pt x="137402" y="159721"/>
                  </a:lnTo>
                  <a:lnTo>
                    <a:pt x="145074" y="145074"/>
                  </a:lnTo>
                  <a:lnTo>
                    <a:pt x="152049" y="131124"/>
                  </a:lnTo>
                  <a:lnTo>
                    <a:pt x="159023" y="116478"/>
                  </a:lnTo>
                  <a:lnTo>
                    <a:pt x="165300" y="101831"/>
                  </a:lnTo>
                  <a:lnTo>
                    <a:pt x="171578" y="87184"/>
                  </a:lnTo>
                  <a:lnTo>
                    <a:pt x="177855" y="73234"/>
                  </a:lnTo>
                  <a:lnTo>
                    <a:pt x="183435" y="58588"/>
                  </a:lnTo>
                  <a:lnTo>
                    <a:pt x="189014" y="43941"/>
                  </a:lnTo>
                  <a:lnTo>
                    <a:pt x="194594" y="29294"/>
                  </a:lnTo>
                  <a:lnTo>
                    <a:pt x="199476" y="14647"/>
                  </a:lnTo>
                  <a:lnTo>
                    <a:pt x="204359" y="0"/>
                  </a:lnTo>
                </a:path>
              </a:pathLst>
            </a:custGeom>
            <a:ln w="18134">
              <a:solidFill>
                <a:srgbClr val="B38A1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9" name="Shape 43">
              <a:extLst>
                <a:ext uri="{FF2B5EF4-FFF2-40B4-BE49-F238E27FC236}">
                  <a16:creationId xmlns:a16="http://schemas.microsoft.com/office/drawing/2014/main" id="{18037CB8-8ABE-9CA7-670A-5F032ACA56B5}"/>
                </a:ext>
              </a:extLst>
            </p:cNvPr>
            <p:cNvSpPr/>
            <p:nvPr/>
          </p:nvSpPr>
          <p:spPr>
            <a:xfrm flipH="1">
              <a:off x="8339323" y="3944326"/>
              <a:ext cx="5580" cy="18134"/>
            </a:xfrm>
            <a:prstGeom prst="line">
              <a:avLst/>
            </a:prstGeom>
            <a:noFill/>
            <a:ln w="18134">
              <a:solidFill>
                <a:srgbClr val="B38A1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0" name="Shape 44">
              <a:extLst>
                <a:ext uri="{FF2B5EF4-FFF2-40B4-BE49-F238E27FC236}">
                  <a16:creationId xmlns:a16="http://schemas.microsoft.com/office/drawing/2014/main" id="{24CA9762-F789-B3E3-8598-97FE5C7D6330}"/>
                </a:ext>
              </a:extLst>
            </p:cNvPr>
            <p:cNvSpPr/>
            <p:nvPr/>
          </p:nvSpPr>
          <p:spPr>
            <a:xfrm>
              <a:off x="8303054" y="3903873"/>
              <a:ext cx="66957" cy="76722"/>
            </a:xfrm>
            <a:custGeom>
              <a:avLst/>
              <a:gdLst/>
              <a:ahLst/>
              <a:cxnLst/>
              <a:rect l="l" t="t" r="r" b="b"/>
              <a:pathLst>
                <a:path w="66957" h="76722">
                  <a:moveTo>
                    <a:pt x="53705" y="0"/>
                  </a:moveTo>
                  <a:lnTo>
                    <a:pt x="0" y="57193"/>
                  </a:lnTo>
                  <a:lnTo>
                    <a:pt x="66957" y="76722"/>
                  </a:lnTo>
                  <a:close/>
                </a:path>
              </a:pathLst>
            </a:custGeom>
            <a:solidFill>
              <a:srgbClr val="B38A12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61" name="Text 45">
              <a:extLst>
                <a:ext uri="{FF2B5EF4-FFF2-40B4-BE49-F238E27FC236}">
                  <a16:creationId xmlns:a16="http://schemas.microsoft.com/office/drawing/2014/main" id="{3C5C132C-E305-28A1-7B7A-0EEBAD416FB1}"/>
                </a:ext>
              </a:extLst>
            </p:cNvPr>
            <p:cNvSpPr txBox="1"/>
            <p:nvPr/>
          </p:nvSpPr>
          <p:spPr>
            <a:xfrm>
              <a:off x="8319096" y="4217177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770" b="1" dirty="0">
                  <a:solidFill>
                    <a:srgbClr val="B38A12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 = 30°</a:t>
              </a:r>
              <a:endParaRPr lang="en-US" sz="770" dirty="0"/>
            </a:p>
          </p:txBody>
        </p:sp>
        <p:sp>
          <p:nvSpPr>
            <p:cNvPr id="162" name="Shape 46">
              <a:extLst>
                <a:ext uri="{FF2B5EF4-FFF2-40B4-BE49-F238E27FC236}">
                  <a16:creationId xmlns:a16="http://schemas.microsoft.com/office/drawing/2014/main" id="{729276CC-97DE-1EE7-F8ED-A7E1B1C2E86F}"/>
                </a:ext>
              </a:extLst>
            </p:cNvPr>
            <p:cNvSpPr/>
            <p:nvPr/>
          </p:nvSpPr>
          <p:spPr>
            <a:xfrm>
              <a:off x="6569840" y="3737875"/>
              <a:ext cx="1918043" cy="424062"/>
            </a:xfrm>
            <a:prstGeom prst="line">
              <a:avLst/>
            </a:prstGeom>
            <a:noFill/>
            <a:ln w="18134">
              <a:solidFill>
                <a:srgbClr val="2F5FA8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3" name="Text 47">
              <a:extLst>
                <a:ext uri="{FF2B5EF4-FFF2-40B4-BE49-F238E27FC236}">
                  <a16:creationId xmlns:a16="http://schemas.microsoft.com/office/drawing/2014/main" id="{E00F78AD-D735-968E-417B-306B7B306011}"/>
                </a:ext>
              </a:extLst>
            </p:cNvPr>
            <p:cNvSpPr txBox="1"/>
            <p:nvPr/>
          </p:nvSpPr>
          <p:spPr>
            <a:xfrm>
              <a:off x="6139137" y="3585539"/>
              <a:ext cx="817925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2F5FA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 (bisecting)</a:t>
              </a:r>
              <a:endParaRPr lang="en-US" sz="770" dirty="0"/>
            </a:p>
          </p:txBody>
        </p:sp>
        <p:sp>
          <p:nvSpPr>
            <p:cNvPr id="164" name="Shape 48">
              <a:extLst>
                <a:ext uri="{FF2B5EF4-FFF2-40B4-BE49-F238E27FC236}">
                  <a16:creationId xmlns:a16="http://schemas.microsoft.com/office/drawing/2014/main" id="{8C0D8992-EDF8-7231-C133-D69BC16773A1}"/>
                </a:ext>
              </a:extLst>
            </p:cNvPr>
            <p:cNvSpPr/>
            <p:nvPr/>
          </p:nvSpPr>
          <p:spPr>
            <a:xfrm>
              <a:off x="7497476" y="3918520"/>
              <a:ext cx="62772" cy="62772"/>
            </a:xfrm>
            <a:prstGeom prst="ellipse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65" name="Text 49">
              <a:extLst>
                <a:ext uri="{FF2B5EF4-FFF2-40B4-BE49-F238E27FC236}">
                  <a16:creationId xmlns:a16="http://schemas.microsoft.com/office/drawing/2014/main" id="{8DD93826-599E-533B-22B8-2E170289E97B}"/>
                </a:ext>
              </a:extLst>
            </p:cNvPr>
            <p:cNvSpPr txBox="1"/>
            <p:nvPr/>
          </p:nvSpPr>
          <p:spPr>
            <a:xfrm>
              <a:off x="6910475" y="3773725"/>
              <a:ext cx="548640" cy="1269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71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B = T1</a:t>
              </a:r>
              <a:endParaRPr lang="en-US" sz="710" dirty="0"/>
            </a:p>
          </p:txBody>
        </p:sp>
      </p:grpSp>
      <p:grpSp>
        <p:nvGrpSpPr>
          <p:cNvPr id="187" name="Groupe 186">
            <a:extLst>
              <a:ext uri="{FF2B5EF4-FFF2-40B4-BE49-F238E27FC236}">
                <a16:creationId xmlns:a16="http://schemas.microsoft.com/office/drawing/2014/main" id="{DD732617-0C95-6B12-5C72-C2EDDC63EBBD}"/>
              </a:ext>
            </a:extLst>
          </p:cNvPr>
          <p:cNvGrpSpPr/>
          <p:nvPr/>
        </p:nvGrpSpPr>
        <p:grpSpPr>
          <a:xfrm>
            <a:off x="9443682" y="3797152"/>
            <a:ext cx="2283632" cy="511986"/>
            <a:chOff x="9835662" y="4285166"/>
            <a:chExt cx="2283632" cy="511986"/>
          </a:xfrm>
        </p:grpSpPr>
        <p:sp>
          <p:nvSpPr>
            <p:cNvPr id="166" name="Text 50">
              <a:extLst>
                <a:ext uri="{FF2B5EF4-FFF2-40B4-BE49-F238E27FC236}">
                  <a16:creationId xmlns:a16="http://schemas.microsoft.com/office/drawing/2014/main" id="{21FF24C8-B160-1124-9A15-D0F6C70B4D29}"/>
                </a:ext>
              </a:extLst>
            </p:cNvPr>
            <p:cNvSpPr txBox="1"/>
            <p:nvPr/>
          </p:nvSpPr>
          <p:spPr>
            <a:xfrm>
              <a:off x="9835662" y="4285166"/>
              <a:ext cx="2283632" cy="29293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650" b="1" dirty="0">
                  <a:solidFill>
                    <a:srgbClr val="1D2433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3. Rotation of type “P”</a:t>
              </a:r>
              <a:endParaRPr lang="en-US" sz="1650" dirty="0"/>
            </a:p>
          </p:txBody>
        </p:sp>
        <p:sp>
          <p:nvSpPr>
            <p:cNvPr id="167" name="Text 51">
              <a:extLst>
                <a:ext uri="{FF2B5EF4-FFF2-40B4-BE49-F238E27FC236}">
                  <a16:creationId xmlns:a16="http://schemas.microsoft.com/office/drawing/2014/main" id="{8AA120EC-2CDC-8BD5-A099-97957140071F}"/>
                </a:ext>
              </a:extLst>
            </p:cNvPr>
            <p:cNvSpPr txBox="1"/>
            <p:nvPr/>
          </p:nvSpPr>
          <p:spPr>
            <a:xfrm>
              <a:off x="9842577" y="4592096"/>
              <a:ext cx="1726031" cy="2050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150" dirty="0">
                  <a:solidFill>
                    <a:srgbClr val="5F6368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axis L3 → T1 L3 P3</a:t>
              </a:r>
              <a:endParaRPr lang="en-US" sz="1150" dirty="0"/>
            </a:p>
          </p:txBody>
        </p:sp>
      </p:grpSp>
      <p:grpSp>
        <p:nvGrpSpPr>
          <p:cNvPr id="168" name="Groupe 167">
            <a:extLst>
              <a:ext uri="{FF2B5EF4-FFF2-40B4-BE49-F238E27FC236}">
                <a16:creationId xmlns:a16="http://schemas.microsoft.com/office/drawing/2014/main" id="{71E3DD11-6963-B53C-9283-AE60CEE82A7C}"/>
              </a:ext>
            </a:extLst>
          </p:cNvPr>
          <p:cNvGrpSpPr/>
          <p:nvPr/>
        </p:nvGrpSpPr>
        <p:grpSpPr>
          <a:xfrm>
            <a:off x="9455283" y="4354124"/>
            <a:ext cx="2376156" cy="1848793"/>
            <a:chOff x="9010986" y="2943777"/>
            <a:chExt cx="2532404" cy="1970363"/>
          </a:xfrm>
        </p:grpSpPr>
        <p:sp>
          <p:nvSpPr>
            <p:cNvPr id="169" name="Shape 52">
              <a:extLst>
                <a:ext uri="{FF2B5EF4-FFF2-40B4-BE49-F238E27FC236}">
                  <a16:creationId xmlns:a16="http://schemas.microsoft.com/office/drawing/2014/main" id="{93707B4B-F396-A25A-961D-90649DB1319B}"/>
                </a:ext>
              </a:extLst>
            </p:cNvPr>
            <p:cNvSpPr/>
            <p:nvPr/>
          </p:nvSpPr>
          <p:spPr>
            <a:xfrm>
              <a:off x="9010986" y="2943777"/>
              <a:ext cx="2532404" cy="1970363"/>
            </a:xfrm>
            <a:prstGeom prst="roundRect">
              <a:avLst>
                <a:gd name="adj" fmla="val 3983"/>
              </a:avLst>
            </a:prstGeom>
            <a:ln w="13949">
              <a:solidFill>
                <a:srgbClr val="D9D7D2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0" name="Shape 53">
              <a:extLst>
                <a:ext uri="{FF2B5EF4-FFF2-40B4-BE49-F238E27FC236}">
                  <a16:creationId xmlns:a16="http://schemas.microsoft.com/office/drawing/2014/main" id="{49236C1F-E3C3-F2F5-C329-A8DD72BF2F1E}"/>
                </a:ext>
              </a:extLst>
            </p:cNvPr>
            <p:cNvSpPr/>
            <p:nvPr/>
          </p:nvSpPr>
          <p:spPr>
            <a:xfrm>
              <a:off x="9542459" y="3148513"/>
              <a:ext cx="1692063" cy="1602787"/>
            </a:xfrm>
            <a:custGeom>
              <a:avLst/>
              <a:gdLst/>
              <a:ahLst/>
              <a:cxnLst/>
              <a:rect l="l" t="t" r="r" b="b"/>
              <a:pathLst>
                <a:path w="1692063" h="1602787">
                  <a:moveTo>
                    <a:pt x="1451436" y="1161985"/>
                  </a:moveTo>
                  <a:lnTo>
                    <a:pt x="1419352" y="1198951"/>
                  </a:lnTo>
                  <a:lnTo>
                    <a:pt x="1385873" y="1234522"/>
                  </a:lnTo>
                  <a:lnTo>
                    <a:pt x="1351697" y="1269396"/>
                  </a:lnTo>
                  <a:lnTo>
                    <a:pt x="1315429" y="1302874"/>
                  </a:lnTo>
                  <a:lnTo>
                    <a:pt x="1277766" y="1334958"/>
                  </a:lnTo>
                  <a:lnTo>
                    <a:pt x="1239405" y="1365647"/>
                  </a:lnTo>
                  <a:lnTo>
                    <a:pt x="1199649" y="1394243"/>
                  </a:lnTo>
                  <a:lnTo>
                    <a:pt x="1158498" y="1422142"/>
                  </a:lnTo>
                  <a:lnTo>
                    <a:pt x="1117347" y="1447948"/>
                  </a:lnTo>
                  <a:lnTo>
                    <a:pt x="1074802" y="1471662"/>
                  </a:lnTo>
                  <a:lnTo>
                    <a:pt x="1031559" y="1493284"/>
                  </a:lnTo>
                  <a:lnTo>
                    <a:pt x="988315" y="1513510"/>
                  </a:lnTo>
                  <a:lnTo>
                    <a:pt x="944375" y="1532342"/>
                  </a:lnTo>
                  <a:lnTo>
                    <a:pt x="900434" y="1548384"/>
                  </a:lnTo>
                  <a:lnTo>
                    <a:pt x="856493" y="1562333"/>
                  </a:lnTo>
                  <a:lnTo>
                    <a:pt x="811855" y="1574190"/>
                  </a:lnTo>
                  <a:lnTo>
                    <a:pt x="767915" y="1584652"/>
                  </a:lnTo>
                  <a:lnTo>
                    <a:pt x="723974" y="1592325"/>
                  </a:lnTo>
                  <a:lnTo>
                    <a:pt x="680034" y="1597904"/>
                  </a:lnTo>
                  <a:lnTo>
                    <a:pt x="636790" y="1601392"/>
                  </a:lnTo>
                  <a:lnTo>
                    <a:pt x="594245" y="1602787"/>
                  </a:lnTo>
                  <a:lnTo>
                    <a:pt x="552396" y="1602089"/>
                  </a:lnTo>
                  <a:lnTo>
                    <a:pt x="511246" y="1598602"/>
                  </a:lnTo>
                  <a:lnTo>
                    <a:pt x="470792" y="1593720"/>
                  </a:lnTo>
                  <a:lnTo>
                    <a:pt x="431734" y="1586047"/>
                  </a:lnTo>
                  <a:lnTo>
                    <a:pt x="394071" y="1576283"/>
                  </a:lnTo>
                  <a:lnTo>
                    <a:pt x="357105" y="1564426"/>
                  </a:lnTo>
                  <a:lnTo>
                    <a:pt x="321534" y="1550476"/>
                  </a:lnTo>
                  <a:lnTo>
                    <a:pt x="287358" y="1535132"/>
                  </a:lnTo>
                  <a:lnTo>
                    <a:pt x="255274" y="1516998"/>
                  </a:lnTo>
                  <a:lnTo>
                    <a:pt x="224585" y="1497469"/>
                  </a:lnTo>
                  <a:lnTo>
                    <a:pt x="195292" y="1475150"/>
                  </a:lnTo>
                  <a:lnTo>
                    <a:pt x="168090" y="1451436"/>
                  </a:lnTo>
                  <a:lnTo>
                    <a:pt x="142284" y="1426327"/>
                  </a:lnTo>
                  <a:lnTo>
                    <a:pt x="118570" y="1399125"/>
                  </a:lnTo>
                  <a:lnTo>
                    <a:pt x="96948" y="1370529"/>
                  </a:lnTo>
                  <a:lnTo>
                    <a:pt x="77419" y="1340538"/>
                  </a:lnTo>
                  <a:lnTo>
                    <a:pt x="59982" y="1308454"/>
                  </a:lnTo>
                  <a:lnTo>
                    <a:pt x="44638" y="1274976"/>
                  </a:lnTo>
                  <a:lnTo>
                    <a:pt x="31386" y="1240800"/>
                  </a:lnTo>
                  <a:lnTo>
                    <a:pt x="20924" y="1205229"/>
                  </a:lnTo>
                  <a:lnTo>
                    <a:pt x="12554" y="1168263"/>
                  </a:lnTo>
                  <a:lnTo>
                    <a:pt x="6277" y="1130599"/>
                  </a:lnTo>
                  <a:lnTo>
                    <a:pt x="2092" y="1091541"/>
                  </a:lnTo>
                  <a:lnTo>
                    <a:pt x="0" y="1052483"/>
                  </a:lnTo>
                  <a:lnTo>
                    <a:pt x="697" y="1012029"/>
                  </a:lnTo>
                  <a:lnTo>
                    <a:pt x="4185" y="971576"/>
                  </a:lnTo>
                  <a:lnTo>
                    <a:pt x="9067" y="930425"/>
                  </a:lnTo>
                  <a:lnTo>
                    <a:pt x="16739" y="888577"/>
                  </a:lnTo>
                  <a:lnTo>
                    <a:pt x="26504" y="846729"/>
                  </a:lnTo>
                  <a:lnTo>
                    <a:pt x="38361" y="804881"/>
                  </a:lnTo>
                  <a:lnTo>
                    <a:pt x="53008" y="763032"/>
                  </a:lnTo>
                  <a:lnTo>
                    <a:pt x="69050" y="721184"/>
                  </a:lnTo>
                  <a:lnTo>
                    <a:pt x="87881" y="679336"/>
                  </a:lnTo>
                  <a:lnTo>
                    <a:pt x="108805" y="638185"/>
                  </a:lnTo>
                  <a:lnTo>
                    <a:pt x="131124" y="597732"/>
                  </a:lnTo>
                  <a:lnTo>
                    <a:pt x="155536" y="557279"/>
                  </a:lnTo>
                  <a:lnTo>
                    <a:pt x="182040" y="517523"/>
                  </a:lnTo>
                  <a:lnTo>
                    <a:pt x="210636" y="478465"/>
                  </a:lnTo>
                  <a:lnTo>
                    <a:pt x="240627" y="440801"/>
                  </a:lnTo>
                  <a:lnTo>
                    <a:pt x="272711" y="403835"/>
                  </a:lnTo>
                  <a:lnTo>
                    <a:pt x="306189" y="368264"/>
                  </a:lnTo>
                  <a:lnTo>
                    <a:pt x="340365" y="333391"/>
                  </a:lnTo>
                  <a:lnTo>
                    <a:pt x="376634" y="299912"/>
                  </a:lnTo>
                  <a:lnTo>
                    <a:pt x="414297" y="267829"/>
                  </a:lnTo>
                  <a:lnTo>
                    <a:pt x="452658" y="237140"/>
                  </a:lnTo>
                  <a:lnTo>
                    <a:pt x="492414" y="208544"/>
                  </a:lnTo>
                  <a:lnTo>
                    <a:pt x="533565" y="180645"/>
                  </a:lnTo>
                  <a:lnTo>
                    <a:pt x="574716" y="154838"/>
                  </a:lnTo>
                  <a:lnTo>
                    <a:pt x="617261" y="131124"/>
                  </a:lnTo>
                  <a:lnTo>
                    <a:pt x="660504" y="109503"/>
                  </a:lnTo>
                  <a:lnTo>
                    <a:pt x="703748" y="89276"/>
                  </a:lnTo>
                  <a:lnTo>
                    <a:pt x="747688" y="70444"/>
                  </a:lnTo>
                  <a:lnTo>
                    <a:pt x="791629" y="54403"/>
                  </a:lnTo>
                  <a:lnTo>
                    <a:pt x="835569" y="40453"/>
                  </a:lnTo>
                  <a:lnTo>
                    <a:pt x="880207" y="28596"/>
                  </a:lnTo>
                  <a:lnTo>
                    <a:pt x="924148" y="18134"/>
                  </a:lnTo>
                  <a:lnTo>
                    <a:pt x="968089" y="10462"/>
                  </a:lnTo>
                  <a:lnTo>
                    <a:pt x="1012029" y="4882"/>
                  </a:lnTo>
                  <a:lnTo>
                    <a:pt x="1055273" y="1395"/>
                  </a:lnTo>
                  <a:lnTo>
                    <a:pt x="1097818" y="0"/>
                  </a:lnTo>
                  <a:lnTo>
                    <a:pt x="1139666" y="697"/>
                  </a:lnTo>
                  <a:lnTo>
                    <a:pt x="1180817" y="4185"/>
                  </a:lnTo>
                  <a:lnTo>
                    <a:pt x="1221270" y="9067"/>
                  </a:lnTo>
                  <a:lnTo>
                    <a:pt x="1260329" y="16739"/>
                  </a:lnTo>
                  <a:lnTo>
                    <a:pt x="1297992" y="26504"/>
                  </a:lnTo>
                  <a:lnTo>
                    <a:pt x="1334958" y="38361"/>
                  </a:lnTo>
                  <a:lnTo>
                    <a:pt x="1370529" y="52310"/>
                  </a:lnTo>
                  <a:lnTo>
                    <a:pt x="1404705" y="67655"/>
                  </a:lnTo>
                  <a:lnTo>
                    <a:pt x="1436789" y="85789"/>
                  </a:lnTo>
                  <a:lnTo>
                    <a:pt x="1467477" y="105318"/>
                  </a:lnTo>
                  <a:lnTo>
                    <a:pt x="1496771" y="127637"/>
                  </a:lnTo>
                  <a:lnTo>
                    <a:pt x="1523973" y="151351"/>
                  </a:lnTo>
                  <a:lnTo>
                    <a:pt x="1549779" y="176460"/>
                  </a:lnTo>
                  <a:lnTo>
                    <a:pt x="1573493" y="203661"/>
                  </a:lnTo>
                  <a:lnTo>
                    <a:pt x="1595115" y="232258"/>
                  </a:lnTo>
                  <a:lnTo>
                    <a:pt x="1614644" y="262249"/>
                  </a:lnTo>
                  <a:lnTo>
                    <a:pt x="1632080" y="294332"/>
                  </a:lnTo>
                  <a:lnTo>
                    <a:pt x="1647425" y="327811"/>
                  </a:lnTo>
                  <a:lnTo>
                    <a:pt x="1660677" y="361987"/>
                  </a:lnTo>
                  <a:lnTo>
                    <a:pt x="1671139" y="397558"/>
                  </a:lnTo>
                  <a:lnTo>
                    <a:pt x="1679508" y="434524"/>
                  </a:lnTo>
                  <a:lnTo>
                    <a:pt x="1685786" y="472187"/>
                  </a:lnTo>
                  <a:lnTo>
                    <a:pt x="1689970" y="511246"/>
                  </a:lnTo>
                  <a:lnTo>
                    <a:pt x="1692063" y="550304"/>
                  </a:lnTo>
                  <a:lnTo>
                    <a:pt x="1691365" y="590757"/>
                  </a:lnTo>
                  <a:lnTo>
                    <a:pt x="1687878" y="631211"/>
                  </a:lnTo>
                  <a:lnTo>
                    <a:pt x="1682996" y="672361"/>
                  </a:lnTo>
                  <a:lnTo>
                    <a:pt x="1675324" y="714210"/>
                  </a:lnTo>
                  <a:lnTo>
                    <a:pt x="1665559" y="756058"/>
                  </a:lnTo>
                  <a:lnTo>
                    <a:pt x="1653702" y="797906"/>
                  </a:lnTo>
                  <a:lnTo>
                    <a:pt x="1639055" y="839754"/>
                  </a:lnTo>
                  <a:lnTo>
                    <a:pt x="1623013" y="881602"/>
                  </a:lnTo>
                  <a:lnTo>
                    <a:pt x="1604182" y="923451"/>
                  </a:lnTo>
                  <a:lnTo>
                    <a:pt x="1583258" y="964601"/>
                  </a:lnTo>
                  <a:lnTo>
                    <a:pt x="1560938" y="1005055"/>
                  </a:lnTo>
                  <a:lnTo>
                    <a:pt x="1536527" y="1045508"/>
                  </a:lnTo>
                  <a:lnTo>
                    <a:pt x="1510023" y="1085264"/>
                  </a:lnTo>
                  <a:lnTo>
                    <a:pt x="1481427" y="1124322"/>
                  </a:lnTo>
                  <a:lnTo>
                    <a:pt x="1451436" y="1161985"/>
                  </a:lnTo>
                  <a:close/>
                </a:path>
              </a:pathLst>
            </a:custGeom>
            <a:ln w="9067">
              <a:solidFill>
                <a:srgbClr val="B38A12">
                  <a:alpha val="55000"/>
                </a:srgbClr>
              </a:solidFill>
              <a:prstDash val="dash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1" name="Text 54">
              <a:extLst>
                <a:ext uri="{FF2B5EF4-FFF2-40B4-BE49-F238E27FC236}">
                  <a16:creationId xmlns:a16="http://schemas.microsoft.com/office/drawing/2014/main" id="{5F2C6063-6C94-6F82-A70A-DFCC0ECFBF0E}"/>
                </a:ext>
              </a:extLst>
            </p:cNvPr>
            <p:cNvSpPr txBox="1"/>
            <p:nvPr/>
          </p:nvSpPr>
          <p:spPr>
            <a:xfrm>
              <a:off x="10367432" y="3137355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B38A12">
                      <a:alpha val="70000"/>
                    </a:srgbClr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P2</a:t>
              </a:r>
              <a:endParaRPr lang="en-US" sz="770" dirty="0"/>
            </a:p>
          </p:txBody>
        </p:sp>
        <p:sp>
          <p:nvSpPr>
            <p:cNvPr id="172" name="Shape 55">
              <a:extLst>
                <a:ext uri="{FF2B5EF4-FFF2-40B4-BE49-F238E27FC236}">
                  <a16:creationId xmlns:a16="http://schemas.microsoft.com/office/drawing/2014/main" id="{28676136-FD05-17D5-02DE-5C44F4EB3020}"/>
                </a:ext>
              </a:extLst>
            </p:cNvPr>
            <p:cNvSpPr/>
            <p:nvPr/>
          </p:nvSpPr>
          <p:spPr>
            <a:xfrm>
              <a:off x="10105317" y="3610935"/>
              <a:ext cx="283173" cy="338971"/>
            </a:xfrm>
            <a:prstGeom prst="line">
              <a:avLst/>
            </a:prstGeom>
            <a:noFill/>
            <a:ln w="9067">
              <a:solidFill>
                <a:srgbClr val="B38A12">
                  <a:alpha val="60000"/>
                </a:srgbClr>
              </a:solidFill>
              <a:prstDash val="dash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3" name="Shape 56">
              <a:extLst>
                <a:ext uri="{FF2B5EF4-FFF2-40B4-BE49-F238E27FC236}">
                  <a16:creationId xmlns:a16="http://schemas.microsoft.com/office/drawing/2014/main" id="{B2CB4449-020C-F25E-292D-FC40E5960571}"/>
                </a:ext>
              </a:extLst>
            </p:cNvPr>
            <p:cNvSpPr/>
            <p:nvPr/>
          </p:nvSpPr>
          <p:spPr>
            <a:xfrm>
              <a:off x="10078116" y="3578852"/>
              <a:ext cx="71839" cy="76024"/>
            </a:xfrm>
            <a:custGeom>
              <a:avLst/>
              <a:gdLst/>
              <a:ahLst/>
              <a:cxnLst/>
              <a:rect l="l" t="t" r="r" b="b"/>
              <a:pathLst>
                <a:path w="71839" h="76024">
                  <a:moveTo>
                    <a:pt x="0" y="0"/>
                  </a:moveTo>
                  <a:lnTo>
                    <a:pt x="18134" y="76024"/>
                  </a:lnTo>
                  <a:lnTo>
                    <a:pt x="71839" y="31386"/>
                  </a:lnTo>
                  <a:close/>
                </a:path>
              </a:pathLst>
            </a:custGeom>
            <a:solidFill>
              <a:srgbClr val="B38A12">
                <a:alpha val="60000"/>
              </a:srgbClr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74" name="Shape 57">
              <a:extLst>
                <a:ext uri="{FF2B5EF4-FFF2-40B4-BE49-F238E27FC236}">
                  <a16:creationId xmlns:a16="http://schemas.microsoft.com/office/drawing/2014/main" id="{048E138B-B99A-C529-B9AD-B3D31BFE293E}"/>
                </a:ext>
              </a:extLst>
            </p:cNvPr>
            <p:cNvSpPr/>
            <p:nvPr/>
          </p:nvSpPr>
          <p:spPr>
            <a:xfrm>
              <a:off x="9568963" y="3014598"/>
              <a:ext cx="1639055" cy="1870615"/>
            </a:xfrm>
            <a:custGeom>
              <a:avLst/>
              <a:gdLst/>
              <a:ahLst/>
              <a:cxnLst/>
              <a:rect l="l" t="t" r="r" b="b"/>
              <a:pathLst>
                <a:path w="1639055" h="1870615">
                  <a:moveTo>
                    <a:pt x="1639055" y="889972"/>
                  </a:moveTo>
                  <a:lnTo>
                    <a:pt x="1636963" y="938795"/>
                  </a:lnTo>
                  <a:lnTo>
                    <a:pt x="1632778" y="987618"/>
                  </a:lnTo>
                  <a:lnTo>
                    <a:pt x="1626501" y="1036441"/>
                  </a:lnTo>
                  <a:lnTo>
                    <a:pt x="1618131" y="1085264"/>
                  </a:lnTo>
                  <a:lnTo>
                    <a:pt x="1607669" y="1133389"/>
                  </a:lnTo>
                  <a:lnTo>
                    <a:pt x="1594417" y="1180817"/>
                  </a:lnTo>
                  <a:lnTo>
                    <a:pt x="1579770" y="1227548"/>
                  </a:lnTo>
                  <a:lnTo>
                    <a:pt x="1562333" y="1273581"/>
                  </a:lnTo>
                  <a:lnTo>
                    <a:pt x="1542804" y="1318916"/>
                  </a:lnTo>
                  <a:lnTo>
                    <a:pt x="1521880" y="1362857"/>
                  </a:lnTo>
                  <a:lnTo>
                    <a:pt x="1498864" y="1406100"/>
                  </a:lnTo>
                  <a:lnTo>
                    <a:pt x="1473755" y="1447251"/>
                  </a:lnTo>
                  <a:lnTo>
                    <a:pt x="1447251" y="1487704"/>
                  </a:lnTo>
                  <a:lnTo>
                    <a:pt x="1418655" y="1526762"/>
                  </a:lnTo>
                  <a:lnTo>
                    <a:pt x="1388663" y="1563728"/>
                  </a:lnTo>
                  <a:lnTo>
                    <a:pt x="1357277" y="1599299"/>
                  </a:lnTo>
                  <a:lnTo>
                    <a:pt x="1323799" y="1632778"/>
                  </a:lnTo>
                  <a:lnTo>
                    <a:pt x="1289623" y="1664164"/>
                  </a:lnTo>
                  <a:lnTo>
                    <a:pt x="1253354" y="1694155"/>
                  </a:lnTo>
                  <a:lnTo>
                    <a:pt x="1216388" y="1721357"/>
                  </a:lnTo>
                  <a:lnTo>
                    <a:pt x="1178725" y="1747163"/>
                  </a:lnTo>
                  <a:lnTo>
                    <a:pt x="1139666" y="1770180"/>
                  </a:lnTo>
                  <a:lnTo>
                    <a:pt x="1099911" y="1791104"/>
                  </a:lnTo>
                  <a:lnTo>
                    <a:pt x="1058760" y="1809238"/>
                  </a:lnTo>
                  <a:lnTo>
                    <a:pt x="1017609" y="1825977"/>
                  </a:lnTo>
                  <a:lnTo>
                    <a:pt x="975761" y="1839229"/>
                  </a:lnTo>
                  <a:lnTo>
                    <a:pt x="933215" y="1850389"/>
                  </a:lnTo>
                  <a:lnTo>
                    <a:pt x="890670" y="1859456"/>
                  </a:lnTo>
                  <a:lnTo>
                    <a:pt x="848124" y="1865733"/>
                  </a:lnTo>
                  <a:lnTo>
                    <a:pt x="804881" y="1869220"/>
                  </a:lnTo>
                  <a:lnTo>
                    <a:pt x="762335" y="1870615"/>
                  </a:lnTo>
                  <a:lnTo>
                    <a:pt x="719092" y="1869220"/>
                  </a:lnTo>
                  <a:lnTo>
                    <a:pt x="676546" y="1865036"/>
                  </a:lnTo>
                  <a:lnTo>
                    <a:pt x="634698" y="1858061"/>
                  </a:lnTo>
                  <a:lnTo>
                    <a:pt x="593547" y="1848994"/>
                  </a:lnTo>
                  <a:lnTo>
                    <a:pt x="552396" y="1837834"/>
                  </a:lnTo>
                  <a:lnTo>
                    <a:pt x="511943" y="1823885"/>
                  </a:lnTo>
                  <a:lnTo>
                    <a:pt x="472885" y="1807145"/>
                  </a:lnTo>
                  <a:lnTo>
                    <a:pt x="434524" y="1788314"/>
                  </a:lnTo>
                  <a:lnTo>
                    <a:pt x="396861" y="1766692"/>
                  </a:lnTo>
                  <a:lnTo>
                    <a:pt x="360592" y="1743676"/>
                  </a:lnTo>
                  <a:lnTo>
                    <a:pt x="325719" y="1717869"/>
                  </a:lnTo>
                  <a:lnTo>
                    <a:pt x="292240" y="1689970"/>
                  </a:lnTo>
                  <a:lnTo>
                    <a:pt x="260156" y="1659979"/>
                  </a:lnTo>
                  <a:lnTo>
                    <a:pt x="229468" y="1627896"/>
                  </a:lnTo>
                  <a:lnTo>
                    <a:pt x="200871" y="1594417"/>
                  </a:lnTo>
                  <a:lnTo>
                    <a:pt x="173670" y="1558149"/>
                  </a:lnTo>
                  <a:lnTo>
                    <a:pt x="147864" y="1521183"/>
                  </a:lnTo>
                  <a:lnTo>
                    <a:pt x="124150" y="1482124"/>
                  </a:lnTo>
                  <a:lnTo>
                    <a:pt x="102528" y="1441671"/>
                  </a:lnTo>
                  <a:lnTo>
                    <a:pt x="82301" y="1399823"/>
                  </a:lnTo>
                  <a:lnTo>
                    <a:pt x="64865" y="1356580"/>
                  </a:lnTo>
                  <a:lnTo>
                    <a:pt x="48823" y="1312639"/>
                  </a:lnTo>
                  <a:lnTo>
                    <a:pt x="35571" y="1267303"/>
                  </a:lnTo>
                  <a:lnTo>
                    <a:pt x="24411" y="1221270"/>
                  </a:lnTo>
                  <a:lnTo>
                    <a:pt x="14647" y="1173842"/>
                  </a:lnTo>
                  <a:lnTo>
                    <a:pt x="7672" y="1126414"/>
                  </a:lnTo>
                  <a:lnTo>
                    <a:pt x="2790" y="1078289"/>
                  </a:lnTo>
                  <a:lnTo>
                    <a:pt x="0" y="1029466"/>
                  </a:lnTo>
                  <a:lnTo>
                    <a:pt x="0" y="980643"/>
                  </a:lnTo>
                  <a:lnTo>
                    <a:pt x="2092" y="931820"/>
                  </a:lnTo>
                  <a:lnTo>
                    <a:pt x="6277" y="882997"/>
                  </a:lnTo>
                  <a:lnTo>
                    <a:pt x="12554" y="834174"/>
                  </a:lnTo>
                  <a:lnTo>
                    <a:pt x="20924" y="785352"/>
                  </a:lnTo>
                  <a:lnTo>
                    <a:pt x="31386" y="737226"/>
                  </a:lnTo>
                  <a:lnTo>
                    <a:pt x="44638" y="689798"/>
                  </a:lnTo>
                  <a:lnTo>
                    <a:pt x="59285" y="643068"/>
                  </a:lnTo>
                  <a:lnTo>
                    <a:pt x="76722" y="597035"/>
                  </a:lnTo>
                  <a:lnTo>
                    <a:pt x="96251" y="551699"/>
                  </a:lnTo>
                  <a:lnTo>
                    <a:pt x="117175" y="507758"/>
                  </a:lnTo>
                  <a:lnTo>
                    <a:pt x="140192" y="464515"/>
                  </a:lnTo>
                  <a:lnTo>
                    <a:pt x="165300" y="423364"/>
                  </a:lnTo>
                  <a:lnTo>
                    <a:pt x="191804" y="382911"/>
                  </a:lnTo>
                  <a:lnTo>
                    <a:pt x="220401" y="343853"/>
                  </a:lnTo>
                  <a:lnTo>
                    <a:pt x="250392" y="306887"/>
                  </a:lnTo>
                  <a:lnTo>
                    <a:pt x="281778" y="271316"/>
                  </a:lnTo>
                  <a:lnTo>
                    <a:pt x="315257" y="237837"/>
                  </a:lnTo>
                  <a:lnTo>
                    <a:pt x="349433" y="206451"/>
                  </a:lnTo>
                  <a:lnTo>
                    <a:pt x="385701" y="176460"/>
                  </a:lnTo>
                  <a:lnTo>
                    <a:pt x="422667" y="149259"/>
                  </a:lnTo>
                  <a:lnTo>
                    <a:pt x="460330" y="123452"/>
                  </a:lnTo>
                  <a:lnTo>
                    <a:pt x="499389" y="100436"/>
                  </a:lnTo>
                  <a:lnTo>
                    <a:pt x="539145" y="79512"/>
                  </a:lnTo>
                  <a:lnTo>
                    <a:pt x="580295" y="61377"/>
                  </a:lnTo>
                  <a:lnTo>
                    <a:pt x="621446" y="44638"/>
                  </a:lnTo>
                  <a:lnTo>
                    <a:pt x="663294" y="31386"/>
                  </a:lnTo>
                  <a:lnTo>
                    <a:pt x="705840" y="20227"/>
                  </a:lnTo>
                  <a:lnTo>
                    <a:pt x="748386" y="11160"/>
                  </a:lnTo>
                  <a:lnTo>
                    <a:pt x="790931" y="4882"/>
                  </a:lnTo>
                  <a:lnTo>
                    <a:pt x="834174" y="1395"/>
                  </a:lnTo>
                  <a:lnTo>
                    <a:pt x="876720" y="0"/>
                  </a:lnTo>
                  <a:lnTo>
                    <a:pt x="919963" y="1395"/>
                  </a:lnTo>
                  <a:lnTo>
                    <a:pt x="962509" y="5580"/>
                  </a:lnTo>
                  <a:lnTo>
                    <a:pt x="1004357" y="12554"/>
                  </a:lnTo>
                  <a:lnTo>
                    <a:pt x="1045508" y="21622"/>
                  </a:lnTo>
                  <a:lnTo>
                    <a:pt x="1086659" y="32781"/>
                  </a:lnTo>
                  <a:lnTo>
                    <a:pt x="1127112" y="46731"/>
                  </a:lnTo>
                  <a:lnTo>
                    <a:pt x="1166170" y="63470"/>
                  </a:lnTo>
                  <a:lnTo>
                    <a:pt x="1204531" y="82301"/>
                  </a:lnTo>
                  <a:lnTo>
                    <a:pt x="1242195" y="103923"/>
                  </a:lnTo>
                  <a:lnTo>
                    <a:pt x="1278463" y="126940"/>
                  </a:lnTo>
                  <a:lnTo>
                    <a:pt x="1313337" y="152746"/>
                  </a:lnTo>
                  <a:lnTo>
                    <a:pt x="1346815" y="180645"/>
                  </a:lnTo>
                  <a:lnTo>
                    <a:pt x="1378899" y="210636"/>
                  </a:lnTo>
                  <a:lnTo>
                    <a:pt x="1409587" y="242720"/>
                  </a:lnTo>
                  <a:lnTo>
                    <a:pt x="1438184" y="276198"/>
                  </a:lnTo>
                  <a:lnTo>
                    <a:pt x="1465385" y="312467"/>
                  </a:lnTo>
                  <a:lnTo>
                    <a:pt x="1491191" y="349433"/>
                  </a:lnTo>
                  <a:lnTo>
                    <a:pt x="1514905" y="388491"/>
                  </a:lnTo>
                  <a:lnTo>
                    <a:pt x="1536527" y="428944"/>
                  </a:lnTo>
                  <a:lnTo>
                    <a:pt x="1556754" y="470792"/>
                  </a:lnTo>
                  <a:lnTo>
                    <a:pt x="1574190" y="514036"/>
                  </a:lnTo>
                  <a:lnTo>
                    <a:pt x="1590232" y="557976"/>
                  </a:lnTo>
                  <a:lnTo>
                    <a:pt x="1603484" y="603312"/>
                  </a:lnTo>
                  <a:lnTo>
                    <a:pt x="1614644" y="649345"/>
                  </a:lnTo>
                  <a:lnTo>
                    <a:pt x="1624408" y="696773"/>
                  </a:lnTo>
                  <a:lnTo>
                    <a:pt x="1631383" y="744201"/>
                  </a:lnTo>
                  <a:lnTo>
                    <a:pt x="1636265" y="792326"/>
                  </a:lnTo>
                  <a:lnTo>
                    <a:pt x="1639055" y="841149"/>
                  </a:lnTo>
                  <a:lnTo>
                    <a:pt x="1639055" y="889972"/>
                  </a:lnTo>
                  <a:close/>
                </a:path>
              </a:pathLst>
            </a:custGeom>
            <a:solidFill>
              <a:srgbClr val="3B8C2E">
                <a:alpha val="13000"/>
              </a:srgbClr>
            </a:solidFill>
            <a:ln w="15344">
              <a:solidFill>
                <a:srgbClr val="3B8C2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5" name="Text 58">
              <a:extLst>
                <a:ext uri="{FF2B5EF4-FFF2-40B4-BE49-F238E27FC236}">
                  <a16:creationId xmlns:a16="http://schemas.microsoft.com/office/drawing/2014/main" id="{00B8BFA1-4427-38E5-14A2-7389CE39D848}"/>
                </a:ext>
              </a:extLst>
            </p:cNvPr>
            <p:cNvSpPr txBox="1"/>
            <p:nvPr/>
          </p:nvSpPr>
          <p:spPr>
            <a:xfrm>
              <a:off x="9959214" y="3065347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3B8C2E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P3</a:t>
              </a:r>
              <a:endParaRPr lang="en-US" sz="770" dirty="0"/>
            </a:p>
          </p:txBody>
        </p:sp>
        <p:sp>
          <p:nvSpPr>
            <p:cNvPr id="176" name="Shape 59">
              <a:extLst>
                <a:ext uri="{FF2B5EF4-FFF2-40B4-BE49-F238E27FC236}">
                  <a16:creationId xmlns:a16="http://schemas.microsoft.com/office/drawing/2014/main" id="{129C50FC-489F-0595-A337-013E8DB61DDD}"/>
                </a:ext>
              </a:extLst>
            </p:cNvPr>
            <p:cNvSpPr/>
            <p:nvPr/>
          </p:nvSpPr>
          <p:spPr>
            <a:xfrm flipH="1">
              <a:off x="9322756" y="3890621"/>
              <a:ext cx="2131469" cy="118570"/>
            </a:xfrm>
            <a:prstGeom prst="line">
              <a:avLst/>
            </a:prstGeom>
            <a:noFill/>
            <a:ln w="18134">
              <a:solidFill>
                <a:srgbClr val="3B8C2E"/>
              </a:solidFill>
              <a:prstDash val="lgDashDot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7" name="Text 60">
              <a:extLst>
                <a:ext uri="{FF2B5EF4-FFF2-40B4-BE49-F238E27FC236}">
                  <a16:creationId xmlns:a16="http://schemas.microsoft.com/office/drawing/2014/main" id="{B165C410-4ABF-9093-2895-45E6A2DB5AFC}"/>
                </a:ext>
              </a:extLst>
            </p:cNvPr>
            <p:cNvSpPr txBox="1"/>
            <p:nvPr/>
          </p:nvSpPr>
          <p:spPr>
            <a:xfrm>
              <a:off x="9031033" y="3858922"/>
              <a:ext cx="636304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70" b="1" dirty="0">
                  <a:solidFill>
                    <a:srgbClr val="3B8C2E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L3 = axis</a:t>
              </a:r>
              <a:endParaRPr lang="en-US" sz="770" dirty="0"/>
            </a:p>
          </p:txBody>
        </p:sp>
        <p:sp>
          <p:nvSpPr>
            <p:cNvPr id="178" name="Shape 61">
              <a:extLst>
                <a:ext uri="{FF2B5EF4-FFF2-40B4-BE49-F238E27FC236}">
                  <a16:creationId xmlns:a16="http://schemas.microsoft.com/office/drawing/2014/main" id="{B77ABB28-6C49-4830-77EB-F1F50F420D24}"/>
                </a:ext>
              </a:extLst>
            </p:cNvPr>
            <p:cNvSpPr/>
            <p:nvPr/>
          </p:nvSpPr>
          <p:spPr>
            <a:xfrm>
              <a:off x="10081603" y="3877369"/>
              <a:ext cx="306887" cy="72537"/>
            </a:xfrm>
            <a:prstGeom prst="line">
              <a:avLst/>
            </a:prstGeom>
            <a:noFill/>
            <a:ln w="13949">
              <a:solidFill>
                <a:srgbClr val="3B8C2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9" name="Shape 62">
              <a:extLst>
                <a:ext uri="{FF2B5EF4-FFF2-40B4-BE49-F238E27FC236}">
                  <a16:creationId xmlns:a16="http://schemas.microsoft.com/office/drawing/2014/main" id="{25DDB49C-7B3F-1BD6-77AA-D5434DACEC9E}"/>
                </a:ext>
              </a:extLst>
            </p:cNvPr>
            <p:cNvSpPr/>
            <p:nvPr/>
          </p:nvSpPr>
          <p:spPr>
            <a:xfrm>
              <a:off x="10041150" y="3849470"/>
              <a:ext cx="76024" cy="68352"/>
            </a:xfrm>
            <a:custGeom>
              <a:avLst/>
              <a:gdLst/>
              <a:ahLst/>
              <a:cxnLst/>
              <a:rect l="l" t="t" r="r" b="b"/>
              <a:pathLst>
                <a:path w="76024" h="68352">
                  <a:moveTo>
                    <a:pt x="0" y="18134"/>
                  </a:moveTo>
                  <a:lnTo>
                    <a:pt x="59982" y="68352"/>
                  </a:lnTo>
                  <a:lnTo>
                    <a:pt x="76024" y="0"/>
                  </a:lnTo>
                  <a:close/>
                </a:path>
              </a:pathLst>
            </a:custGeom>
            <a:solidFill>
              <a:srgbClr val="3B8C2E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80" name="Shape 63">
              <a:extLst>
                <a:ext uri="{FF2B5EF4-FFF2-40B4-BE49-F238E27FC236}">
                  <a16:creationId xmlns:a16="http://schemas.microsoft.com/office/drawing/2014/main" id="{4C226091-768D-36AB-0709-36CF3D8CBDD7}"/>
                </a:ext>
              </a:extLst>
            </p:cNvPr>
            <p:cNvSpPr/>
            <p:nvPr/>
          </p:nvSpPr>
          <p:spPr>
            <a:xfrm>
              <a:off x="10041150" y="3578852"/>
              <a:ext cx="347340" cy="371054"/>
            </a:xfrm>
            <a:custGeom>
              <a:avLst/>
              <a:gdLst/>
              <a:ahLst/>
              <a:cxnLst/>
              <a:rect l="l" t="t" r="r" b="b"/>
              <a:pathLst>
                <a:path w="347340" h="371054">
                  <a:moveTo>
                    <a:pt x="347340" y="371054"/>
                  </a:moveTo>
                  <a:lnTo>
                    <a:pt x="36966" y="0"/>
                  </a:lnTo>
                  <a:lnTo>
                    <a:pt x="34874" y="9067"/>
                  </a:lnTo>
                  <a:lnTo>
                    <a:pt x="32781" y="18134"/>
                  </a:lnTo>
                  <a:lnTo>
                    <a:pt x="29991" y="27899"/>
                  </a:lnTo>
                  <a:lnTo>
                    <a:pt x="27899" y="36966"/>
                  </a:lnTo>
                  <a:lnTo>
                    <a:pt x="25806" y="46731"/>
                  </a:lnTo>
                  <a:lnTo>
                    <a:pt x="24411" y="55798"/>
                  </a:lnTo>
                  <a:lnTo>
                    <a:pt x="22319" y="65562"/>
                  </a:lnTo>
                  <a:lnTo>
                    <a:pt x="20227" y="75327"/>
                  </a:lnTo>
                  <a:lnTo>
                    <a:pt x="18832" y="84394"/>
                  </a:lnTo>
                  <a:lnTo>
                    <a:pt x="16739" y="94158"/>
                  </a:lnTo>
                  <a:lnTo>
                    <a:pt x="15344" y="103923"/>
                  </a:lnTo>
                  <a:lnTo>
                    <a:pt x="13949" y="114385"/>
                  </a:lnTo>
                  <a:lnTo>
                    <a:pt x="12554" y="124150"/>
                  </a:lnTo>
                  <a:lnTo>
                    <a:pt x="11160" y="133914"/>
                  </a:lnTo>
                  <a:lnTo>
                    <a:pt x="9765" y="143679"/>
                  </a:lnTo>
                  <a:lnTo>
                    <a:pt x="8370" y="154141"/>
                  </a:lnTo>
                  <a:lnTo>
                    <a:pt x="7672" y="163906"/>
                  </a:lnTo>
                  <a:lnTo>
                    <a:pt x="6277" y="174368"/>
                  </a:lnTo>
                  <a:lnTo>
                    <a:pt x="5580" y="184830"/>
                  </a:lnTo>
                  <a:lnTo>
                    <a:pt x="4185" y="194594"/>
                  </a:lnTo>
                  <a:lnTo>
                    <a:pt x="3487" y="205056"/>
                  </a:lnTo>
                  <a:lnTo>
                    <a:pt x="2790" y="215518"/>
                  </a:lnTo>
                  <a:lnTo>
                    <a:pt x="2092" y="225980"/>
                  </a:lnTo>
                  <a:lnTo>
                    <a:pt x="1395" y="236442"/>
                  </a:lnTo>
                  <a:lnTo>
                    <a:pt x="1395" y="246904"/>
                  </a:lnTo>
                  <a:lnTo>
                    <a:pt x="697" y="257367"/>
                  </a:lnTo>
                  <a:lnTo>
                    <a:pt x="0" y="267829"/>
                  </a:lnTo>
                  <a:lnTo>
                    <a:pt x="0" y="278291"/>
                  </a:lnTo>
                  <a:lnTo>
                    <a:pt x="0" y="288753"/>
                  </a:lnTo>
                  <a:close/>
                </a:path>
              </a:pathLst>
            </a:custGeom>
            <a:solidFill>
              <a:srgbClr val="3B8C2E">
                <a:alpha val="28000"/>
              </a:srgbClr>
            </a:solidFill>
            <a:ln w="6975">
              <a:solidFill>
                <a:srgbClr val="3B8C2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1" name="Shape 64">
              <a:extLst>
                <a:ext uri="{FF2B5EF4-FFF2-40B4-BE49-F238E27FC236}">
                  <a16:creationId xmlns:a16="http://schemas.microsoft.com/office/drawing/2014/main" id="{EB698573-47FF-8AA4-402C-999D8B4AF92C}"/>
                </a:ext>
              </a:extLst>
            </p:cNvPr>
            <p:cNvSpPr/>
            <p:nvPr/>
          </p:nvSpPr>
          <p:spPr>
            <a:xfrm>
              <a:off x="10013949" y="3549558"/>
              <a:ext cx="39756" cy="276896"/>
            </a:xfrm>
            <a:custGeom>
              <a:avLst/>
              <a:gdLst/>
              <a:ahLst/>
              <a:cxnLst/>
              <a:rect l="l" t="t" r="r" b="b"/>
              <a:pathLst>
                <a:path w="39756" h="276896">
                  <a:moveTo>
                    <a:pt x="39756" y="0"/>
                  </a:moveTo>
                  <a:lnTo>
                    <a:pt x="36966" y="9765"/>
                  </a:lnTo>
                  <a:lnTo>
                    <a:pt x="34176" y="19529"/>
                  </a:lnTo>
                  <a:lnTo>
                    <a:pt x="32084" y="29294"/>
                  </a:lnTo>
                  <a:lnTo>
                    <a:pt x="29991" y="39756"/>
                  </a:lnTo>
                  <a:lnTo>
                    <a:pt x="27899" y="49520"/>
                  </a:lnTo>
                  <a:lnTo>
                    <a:pt x="25806" y="59982"/>
                  </a:lnTo>
                  <a:lnTo>
                    <a:pt x="23714" y="70444"/>
                  </a:lnTo>
                  <a:lnTo>
                    <a:pt x="21622" y="80907"/>
                  </a:lnTo>
                  <a:lnTo>
                    <a:pt x="19529" y="91369"/>
                  </a:lnTo>
                  <a:lnTo>
                    <a:pt x="18134" y="101831"/>
                  </a:lnTo>
                  <a:lnTo>
                    <a:pt x="16042" y="112293"/>
                  </a:lnTo>
                  <a:lnTo>
                    <a:pt x="14647" y="122755"/>
                  </a:lnTo>
                  <a:lnTo>
                    <a:pt x="13252" y="133217"/>
                  </a:lnTo>
                  <a:lnTo>
                    <a:pt x="11160" y="144376"/>
                  </a:lnTo>
                  <a:lnTo>
                    <a:pt x="9765" y="154838"/>
                  </a:lnTo>
                  <a:lnTo>
                    <a:pt x="8370" y="165998"/>
                  </a:lnTo>
                  <a:lnTo>
                    <a:pt x="7672" y="177157"/>
                  </a:lnTo>
                  <a:lnTo>
                    <a:pt x="6277" y="187620"/>
                  </a:lnTo>
                  <a:lnTo>
                    <a:pt x="5580" y="198779"/>
                  </a:lnTo>
                  <a:lnTo>
                    <a:pt x="4185" y="209939"/>
                  </a:lnTo>
                  <a:lnTo>
                    <a:pt x="3487" y="221098"/>
                  </a:lnTo>
                  <a:lnTo>
                    <a:pt x="2790" y="232258"/>
                  </a:lnTo>
                  <a:lnTo>
                    <a:pt x="2092" y="243417"/>
                  </a:lnTo>
                  <a:lnTo>
                    <a:pt x="1395" y="254577"/>
                  </a:lnTo>
                  <a:lnTo>
                    <a:pt x="697" y="265736"/>
                  </a:lnTo>
                  <a:lnTo>
                    <a:pt x="0" y="276896"/>
                  </a:lnTo>
                </a:path>
              </a:pathLst>
            </a:custGeom>
            <a:ln w="18134">
              <a:solidFill>
                <a:srgbClr val="3B8C2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2" name="Shape 65">
              <a:extLst>
                <a:ext uri="{FF2B5EF4-FFF2-40B4-BE49-F238E27FC236}">
                  <a16:creationId xmlns:a16="http://schemas.microsoft.com/office/drawing/2014/main" id="{D2F8D97E-7DE6-6D9C-FE50-96535FB2ECDC}"/>
                </a:ext>
              </a:extLst>
            </p:cNvPr>
            <p:cNvSpPr/>
            <p:nvPr/>
          </p:nvSpPr>
          <p:spPr>
            <a:xfrm>
              <a:off x="10014646" y="3815294"/>
              <a:ext cx="914" cy="3487"/>
            </a:xfrm>
            <a:prstGeom prst="line">
              <a:avLst/>
            </a:prstGeom>
            <a:noFill/>
            <a:ln w="18134">
              <a:solidFill>
                <a:srgbClr val="3B8C2E"/>
              </a:solidFill>
              <a:prstDash val="solid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3" name="Shape 66">
              <a:extLst>
                <a:ext uri="{FF2B5EF4-FFF2-40B4-BE49-F238E27FC236}">
                  <a16:creationId xmlns:a16="http://schemas.microsoft.com/office/drawing/2014/main" id="{335C6363-FC6C-2E9A-E4F9-4C0B971E4F31}"/>
                </a:ext>
              </a:extLst>
            </p:cNvPr>
            <p:cNvSpPr/>
            <p:nvPr/>
          </p:nvSpPr>
          <p:spPr>
            <a:xfrm>
              <a:off x="9980470" y="3790185"/>
              <a:ext cx="69747" cy="70444"/>
            </a:xfrm>
            <a:custGeom>
              <a:avLst/>
              <a:gdLst/>
              <a:ahLst/>
              <a:cxnLst/>
              <a:rect l="l" t="t" r="r" b="b"/>
              <a:pathLst>
                <a:path w="69747" h="70444">
                  <a:moveTo>
                    <a:pt x="32781" y="70444"/>
                  </a:moveTo>
                  <a:lnTo>
                    <a:pt x="69747" y="20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B8C2E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84" name="Text 67">
              <a:extLst>
                <a:ext uri="{FF2B5EF4-FFF2-40B4-BE49-F238E27FC236}">
                  <a16:creationId xmlns:a16="http://schemas.microsoft.com/office/drawing/2014/main" id="{FA95CFA3-BA89-77C1-D791-6F03FDD4F9DC}"/>
                </a:ext>
              </a:extLst>
            </p:cNvPr>
            <p:cNvSpPr txBox="1"/>
            <p:nvPr/>
          </p:nvSpPr>
          <p:spPr>
            <a:xfrm>
              <a:off x="9405326" y="3549000"/>
              <a:ext cx="548640" cy="1367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770" b="1" dirty="0">
                  <a:solidFill>
                    <a:srgbClr val="3B8C2E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 = 25°</a:t>
              </a:r>
              <a:endParaRPr lang="en-US" sz="770" dirty="0"/>
            </a:p>
          </p:txBody>
        </p:sp>
        <p:sp>
          <p:nvSpPr>
            <p:cNvPr id="185" name="Shape 68">
              <a:extLst>
                <a:ext uri="{FF2B5EF4-FFF2-40B4-BE49-F238E27FC236}">
                  <a16:creationId xmlns:a16="http://schemas.microsoft.com/office/drawing/2014/main" id="{2533735A-BD4D-1120-81BD-665B66AD4258}"/>
                </a:ext>
              </a:extLst>
            </p:cNvPr>
            <p:cNvSpPr/>
            <p:nvPr/>
          </p:nvSpPr>
          <p:spPr>
            <a:xfrm>
              <a:off x="10357104" y="3918520"/>
              <a:ext cx="62772" cy="62772"/>
            </a:xfrm>
            <a:prstGeom prst="ellipse">
              <a:avLst/>
            </a:prstGeom>
            <a:solidFill>
              <a:srgbClr val="1A1A1A"/>
            </a:solidFill>
            <a:ln/>
          </p:spPr>
          <p:txBody>
            <a:bodyPr/>
            <a:lstStyle/>
            <a:p>
              <a:endParaRPr lang="en-GB"/>
            </a:p>
          </p:txBody>
        </p:sp>
        <p:sp>
          <p:nvSpPr>
            <p:cNvPr id="186" name="Text 69">
              <a:extLst>
                <a:ext uri="{FF2B5EF4-FFF2-40B4-BE49-F238E27FC236}">
                  <a16:creationId xmlns:a16="http://schemas.microsoft.com/office/drawing/2014/main" id="{89417B76-83B5-4384-D688-060C86B3DA17}"/>
                </a:ext>
              </a:extLst>
            </p:cNvPr>
            <p:cNvSpPr txBox="1"/>
            <p:nvPr/>
          </p:nvSpPr>
          <p:spPr>
            <a:xfrm>
              <a:off x="9770103" y="3773725"/>
              <a:ext cx="548640" cy="1269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r">
                <a:buNone/>
              </a:pPr>
              <a:r>
                <a:rPr lang="en-US" sz="710" dirty="0">
                  <a:solidFill>
                    <a:srgbClr val="1A1A1A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B = T1</a:t>
              </a:r>
              <a:endParaRPr lang="en-US" sz="710" dirty="0"/>
            </a:p>
          </p:txBody>
        </p:sp>
      </p:grpSp>
      <p:sp>
        <p:nvSpPr>
          <p:cNvPr id="191" name="Text 70">
            <a:extLst>
              <a:ext uri="{FF2B5EF4-FFF2-40B4-BE49-F238E27FC236}">
                <a16:creationId xmlns:a16="http://schemas.microsoft.com/office/drawing/2014/main" id="{B8B6CA8E-88AB-FB6D-5B7E-FAB4EFC2C85C}"/>
              </a:ext>
            </a:extLst>
          </p:cNvPr>
          <p:cNvSpPr txBox="1"/>
          <p:nvPr/>
        </p:nvSpPr>
        <p:spPr>
          <a:xfrm>
            <a:off x="1501975" y="5972945"/>
            <a:ext cx="2747161" cy="1464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 err="1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CoToLiP</a:t>
            </a:r>
            <a:r>
              <a:rPr lang="en-US" sz="120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sequence {P; L; P} around T1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88B530-A5AD-01DB-2FEC-ACC7345E2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 routes yielding to the same </a:t>
            </a:r>
            <a:r>
              <a:rPr lang="en-GB" dirty="0" err="1"/>
              <a:t>ToLiP</a:t>
            </a:r>
            <a:r>
              <a:rPr lang="en-GB" dirty="0"/>
              <a:t> transformation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6F46AD3-DEF3-3D18-FDF2-89C7813414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7A2B10-1B25-BD5C-DEBC-85B5BF939B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32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E4CCE1-CC5E-31ED-272E-30F904706C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8DF316-0E2C-EFBB-8BAF-5F79B9731D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658" r="8591"/>
          <a:stretch>
            <a:fillRect/>
          </a:stretch>
        </p:blipFill>
        <p:spPr>
          <a:xfrm>
            <a:off x="6240016" y="1526341"/>
            <a:ext cx="5712635" cy="366631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551229-E943-F588-24AE-C68B21B02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6" y="1600140"/>
            <a:ext cx="5962893" cy="39891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4830C17-6F1A-2991-9CBE-910E72B9956F}"/>
              </a:ext>
            </a:extLst>
          </p:cNvPr>
          <p:cNvSpPr txBox="1"/>
          <p:nvPr/>
        </p:nvSpPr>
        <p:spPr>
          <a:xfrm>
            <a:off x="344465" y="1084968"/>
            <a:ext cx="1923668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i="1" dirty="0" err="1"/>
              <a:t>CoToLiPian</a:t>
            </a:r>
            <a:r>
              <a:rPr lang="en-GB" i="1" dirty="0"/>
              <a:t> angles</a:t>
            </a:r>
          </a:p>
          <a:p>
            <a:pPr algn="l"/>
            <a:r>
              <a:rPr lang="en-GB" dirty="0">
                <a:solidFill>
                  <a:srgbClr val="C00000"/>
                </a:solidFill>
              </a:rPr>
              <a:t>Phi1</a:t>
            </a:r>
          </a:p>
          <a:p>
            <a:pPr algn="l"/>
            <a:r>
              <a:rPr lang="en-GB" dirty="0">
                <a:solidFill>
                  <a:srgbClr val="00B0F0"/>
                </a:solidFill>
              </a:rPr>
              <a:t>Psi1,2</a:t>
            </a:r>
          </a:p>
          <a:p>
            <a:pPr algn="l"/>
            <a:r>
              <a:rPr lang="en-GB" dirty="0">
                <a:solidFill>
                  <a:srgbClr val="92D050"/>
                </a:solidFill>
              </a:rPr>
              <a:t>Psi2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B9AC9AB-97A6-A502-9AF3-5EC8F0BE8FF8}"/>
              </a:ext>
            </a:extLst>
          </p:cNvPr>
          <p:cNvSpPr txBox="1"/>
          <p:nvPr/>
        </p:nvSpPr>
        <p:spPr>
          <a:xfrm>
            <a:off x="6240016" y="1058834"/>
            <a:ext cx="2098844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i="1" dirty="0"/>
              <a:t>Yaw pitch roll angles</a:t>
            </a:r>
          </a:p>
          <a:p>
            <a:pPr algn="l"/>
            <a:r>
              <a:rPr lang="en-GB" dirty="0">
                <a:solidFill>
                  <a:srgbClr val="C00000"/>
                </a:solidFill>
              </a:rPr>
              <a:t>Yaw</a:t>
            </a:r>
          </a:p>
          <a:p>
            <a:pPr algn="l"/>
            <a:r>
              <a:rPr lang="en-GB" dirty="0">
                <a:solidFill>
                  <a:srgbClr val="0070C0"/>
                </a:solidFill>
              </a:rPr>
              <a:t>Pitch</a:t>
            </a:r>
          </a:p>
          <a:p>
            <a:pPr algn="l"/>
            <a:r>
              <a:rPr lang="en-GB" dirty="0">
                <a:solidFill>
                  <a:srgbClr val="7030A0"/>
                </a:solidFill>
              </a:rPr>
              <a:t>Roll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DDB63E2-48A4-9874-48DF-818889BD442C}"/>
              </a:ext>
            </a:extLst>
          </p:cNvPr>
          <p:cNvSpPr txBox="1"/>
          <p:nvPr/>
        </p:nvSpPr>
        <p:spPr>
          <a:xfrm>
            <a:off x="5591944" y="5827413"/>
            <a:ext cx="622587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dirty="0"/>
              <a:t>In most cases, discrepancy between the two routes is &lt; 10</a:t>
            </a:r>
            <a:r>
              <a:rPr lang="en-GB" baseline="30000" dirty="0"/>
              <a:t>–11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75680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0C82BA-23A6-BBDF-119B-55D0B11A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</a:t>
            </a:r>
            <a:r>
              <a:rPr lang="en-GB" dirty="0" err="1"/>
              <a:t>CoToLiP</a:t>
            </a:r>
            <a:r>
              <a:rPr lang="en-GB" dirty="0"/>
              <a:t>, a convention for mutual situation parameters?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FFCB5C6-0D94-B61E-98FC-A137ABAFA7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9FB1E1-89BD-29C2-DD76-BEF2E9B677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33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64264F-F0FD-A213-AA98-4E5500DE737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166C94D-38F3-197C-307C-776D0D548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GB" dirty="0"/>
              <a:t>Aim (for ISO/NWI 25431)</a:t>
            </a:r>
          </a:p>
          <a:p>
            <a:pPr>
              <a:spcBef>
                <a:spcPts val="600"/>
              </a:spcBef>
            </a:pPr>
            <a:r>
              <a:rPr lang="en-GB" sz="2400" b="0" i="1" dirty="0"/>
              <a:t>Standardize the </a:t>
            </a:r>
            <a:r>
              <a:rPr lang="en-GB" sz="2400" b="0" i="1" dirty="0" err="1"/>
              <a:t>CoToLiP</a:t>
            </a:r>
            <a:r>
              <a:rPr lang="en-GB" sz="2400" b="0" i="1" dirty="0"/>
              <a:t> and its mutual situation parameters as a </a:t>
            </a:r>
            <a:r>
              <a:rPr lang="en-GB" sz="2400" i="1" dirty="0"/>
              <a:t>default</a:t>
            </a:r>
            <a:r>
              <a:rPr lang="en-GB" sz="2400" b="0" i="1" dirty="0"/>
              <a:t> operator</a:t>
            </a:r>
          </a:p>
          <a:p>
            <a:pPr>
              <a:spcBef>
                <a:spcPts val="600"/>
              </a:spcBef>
            </a:pPr>
            <a:r>
              <a:rPr lang="en-GB" b="0" dirty="0"/>
              <a:t>It will always be possible to define explicitly </a:t>
            </a:r>
            <a:r>
              <a:rPr lang="en-GB" b="0" i="1" dirty="0"/>
              <a:t>other</a:t>
            </a:r>
            <a:r>
              <a:rPr lang="en-GB" b="0" dirty="0"/>
              <a:t> operators</a:t>
            </a:r>
          </a:p>
          <a:p>
            <a:pPr>
              <a:spcBef>
                <a:spcPts val="600"/>
              </a:spcBef>
            </a:pPr>
            <a:r>
              <a:rPr lang="en-GB" dirty="0"/>
              <a:t>Advantages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0" dirty="0" err="1"/>
              <a:t>CoToLiP</a:t>
            </a:r>
            <a:r>
              <a:rPr lang="en-GB" b="0" dirty="0"/>
              <a:t> is </a:t>
            </a:r>
            <a:r>
              <a:rPr lang="en-GB" b="0" dirty="0">
                <a:solidFill>
                  <a:srgbClr val="FF0000"/>
                </a:solidFill>
              </a:rPr>
              <a:t>symmetrical</a:t>
            </a:r>
            <a:r>
              <a:rPr lang="en-GB" b="0" dirty="0"/>
              <a:t>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0" dirty="0"/>
              <a:t>The </a:t>
            </a:r>
            <a:r>
              <a:rPr lang="en-GB" b="0" dirty="0" err="1"/>
              <a:t>cotolipian</a:t>
            </a:r>
            <a:r>
              <a:rPr lang="en-GB" b="0" dirty="0"/>
              <a:t> parameters can be </a:t>
            </a:r>
            <a:r>
              <a:rPr lang="en-GB" b="0" dirty="0">
                <a:solidFill>
                  <a:srgbClr val="C00000"/>
                </a:solidFill>
              </a:rPr>
              <a:t>signed</a:t>
            </a:r>
            <a:r>
              <a:rPr lang="en-GB" b="0" dirty="0"/>
              <a:t> (</a:t>
            </a:r>
            <a:r>
              <a:rPr lang="en-GB" b="0" i="1" dirty="0"/>
              <a:t>absolute</a:t>
            </a:r>
            <a:r>
              <a:rPr lang="en-GB" b="0" dirty="0"/>
              <a:t> mutual situation) or </a:t>
            </a:r>
            <a:r>
              <a:rPr lang="en-GB" b="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unsigned</a:t>
            </a:r>
            <a:r>
              <a:rPr lang="en-GB" b="0" dirty="0"/>
              <a:t> (</a:t>
            </a:r>
            <a:r>
              <a:rPr lang="en-GB" b="0" i="1" dirty="0"/>
              <a:t>relative</a:t>
            </a:r>
            <a:r>
              <a:rPr lang="en-GB" b="0" dirty="0"/>
              <a:t> mutual situation)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0" dirty="0" err="1"/>
              <a:t>CoToLiP</a:t>
            </a:r>
            <a:r>
              <a:rPr lang="en-GB" b="0" dirty="0"/>
              <a:t> is a </a:t>
            </a:r>
            <a:r>
              <a:rPr lang="en-GB" b="0" dirty="0">
                <a:solidFill>
                  <a:srgbClr val="00B0F0"/>
                </a:solidFill>
              </a:rPr>
              <a:t>commutative</a:t>
            </a:r>
            <a:r>
              <a:rPr lang="en-GB" b="0" dirty="0"/>
              <a:t> operator: </a:t>
            </a:r>
            <a:r>
              <a:rPr lang="en-GB" b="0" dirty="0" err="1"/>
              <a:t>CoToLiP</a:t>
            </a:r>
            <a:r>
              <a:rPr lang="en-GB" b="0" dirty="0"/>
              <a:t> (ToLiP1, ToLiP2) = </a:t>
            </a:r>
            <a:r>
              <a:rPr lang="en-GB" b="0" dirty="0" err="1"/>
              <a:t>CoToLiP</a:t>
            </a:r>
            <a:r>
              <a:rPr lang="en-GB" b="0" dirty="0"/>
              <a:t> (ToLiP2, ToLiP1)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0" dirty="0"/>
              <a:t>The angular parameters do not depend on the order of the sequence of rotations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0" dirty="0"/>
              <a:t>The parameters are grouped into three “motors*”. </a:t>
            </a:r>
          </a:p>
          <a:p>
            <a:pPr lvl="1" indent="0">
              <a:spcBef>
                <a:spcPts val="600"/>
              </a:spcBef>
              <a:buNone/>
            </a:pPr>
            <a:r>
              <a:rPr lang="en-GB" sz="2000" b="0" dirty="0"/>
              <a:t>*A </a:t>
            </a:r>
            <a:r>
              <a:rPr lang="en-GB" sz="2000" b="0" i="1" dirty="0"/>
              <a:t>motor</a:t>
            </a:r>
            <a:r>
              <a:rPr lang="en-GB" sz="2000" b="0" dirty="0"/>
              <a:t> (in projective algebra) is a combination of a translation and a rotation with the same axis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96734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3DF55-2B7E-1BEC-FA04-B5D91B42F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378A1E-EA84-4D68-F7C3-894980FAE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CoToLiPian</a:t>
            </a:r>
            <a:r>
              <a:rPr lang="en-GB" dirty="0"/>
              <a:t> “motors”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F8EF33-C88F-7E06-E148-0C6AC1AB2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19B4D1-C892-4FA5-703E-85B68CC73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34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5786D3-77E1-8E67-2385-197BA1DC602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1CA289BA-7900-709C-E46B-93FBD0657E41}"/>
              </a:ext>
            </a:extLst>
          </p:cNvPr>
          <p:cNvGrpSpPr/>
          <p:nvPr/>
        </p:nvGrpSpPr>
        <p:grpSpPr>
          <a:xfrm>
            <a:off x="8467223" y="3185632"/>
            <a:ext cx="3600400" cy="2546175"/>
            <a:chOff x="8544272" y="3396655"/>
            <a:chExt cx="3456384" cy="2546175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D123162-0161-03D9-A011-D4A9D1CE5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14985"/>
            <a:stretch>
              <a:fillRect/>
            </a:stretch>
          </p:blipFill>
          <p:spPr>
            <a:xfrm>
              <a:off x="8544272" y="3396655"/>
              <a:ext cx="3456384" cy="2546175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66FB466F-D8BF-094B-18DE-EA2E9EC68CBB}"/>
                </a:ext>
              </a:extLst>
            </p:cNvPr>
            <p:cNvSpPr txBox="1"/>
            <p:nvPr/>
          </p:nvSpPr>
          <p:spPr>
            <a:xfrm>
              <a:off x="8774780" y="5422231"/>
              <a:ext cx="194918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400" dirty="0">
                  <a:solidFill>
                    <a:srgbClr val="92D050"/>
                  </a:solidFill>
                </a:rPr>
                <a:t>d2 = d (O2; T2) along L2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53E4A6C1-49D3-3BCF-4725-C915F4D27FBB}"/>
              </a:ext>
            </a:extLst>
          </p:cNvPr>
          <p:cNvGrpSpPr/>
          <p:nvPr/>
        </p:nvGrpSpPr>
        <p:grpSpPr>
          <a:xfrm>
            <a:off x="4343723" y="1004542"/>
            <a:ext cx="3504390" cy="2206462"/>
            <a:chOff x="8544272" y="1251981"/>
            <a:chExt cx="3408379" cy="2088119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054C2A1-DD89-D574-2EB0-1C95C337A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2238"/>
            <a:stretch>
              <a:fillRect/>
            </a:stretch>
          </p:blipFill>
          <p:spPr>
            <a:xfrm>
              <a:off x="8544272" y="1251981"/>
              <a:ext cx="3408379" cy="2088119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19A69FCA-57F4-B406-7558-7DE6C0E28A49}"/>
                </a:ext>
              </a:extLst>
            </p:cNvPr>
            <p:cNvSpPr txBox="1"/>
            <p:nvPr/>
          </p:nvSpPr>
          <p:spPr>
            <a:xfrm>
              <a:off x="8688288" y="3054681"/>
              <a:ext cx="230191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400" dirty="0">
                  <a:solidFill>
                    <a:srgbClr val="00B0F0"/>
                  </a:solidFill>
                </a:rPr>
                <a:t>d1,2 = d (O1; O2) along K1,2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B9411918-28A6-8E5D-60C5-45CB80A776F8}"/>
              </a:ext>
            </a:extLst>
          </p:cNvPr>
          <p:cNvGrpSpPr/>
          <p:nvPr/>
        </p:nvGrpSpPr>
        <p:grpSpPr>
          <a:xfrm>
            <a:off x="8467223" y="193641"/>
            <a:ext cx="3600019" cy="2858464"/>
            <a:chOff x="4336809" y="3270125"/>
            <a:chExt cx="3640698" cy="2890764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4CB1B8C7-05ED-DBD7-1C0C-1B6DF38EE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6587"/>
            <a:stretch>
              <a:fillRect/>
            </a:stretch>
          </p:blipFill>
          <p:spPr>
            <a:xfrm>
              <a:off x="4336809" y="3270125"/>
              <a:ext cx="3640698" cy="2890764"/>
            </a:xfrm>
            <a:prstGeom prst="rect">
              <a:avLst/>
            </a:prstGeom>
            <a:ln>
              <a:solidFill>
                <a:srgbClr val="92D050"/>
              </a:solidFill>
            </a:ln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1E6A64EF-D962-EE80-C73C-339424C97BFA}"/>
                </a:ext>
              </a:extLst>
            </p:cNvPr>
            <p:cNvSpPr txBox="1"/>
            <p:nvPr/>
          </p:nvSpPr>
          <p:spPr>
            <a:xfrm>
              <a:off x="4522215" y="5445224"/>
              <a:ext cx="237244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400" dirty="0">
                  <a:solidFill>
                    <a:srgbClr val="92D050"/>
                  </a:solidFill>
                </a:rPr>
                <a:t>Phi2 = a (K1,2; P2) around L1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8B84CA67-B5AA-3ABA-A4F9-8E1A885482CF}"/>
              </a:ext>
            </a:extLst>
          </p:cNvPr>
          <p:cNvGrpSpPr/>
          <p:nvPr/>
        </p:nvGrpSpPr>
        <p:grpSpPr>
          <a:xfrm>
            <a:off x="313402" y="992153"/>
            <a:ext cx="3670037" cy="5078512"/>
            <a:chOff x="313402" y="992153"/>
            <a:chExt cx="3670037" cy="5078512"/>
          </a:xfrm>
        </p:grpSpPr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A1ED5683-3E30-3EFE-A2C8-9248BE0FBC80}"/>
                </a:ext>
              </a:extLst>
            </p:cNvPr>
            <p:cNvGrpSpPr/>
            <p:nvPr/>
          </p:nvGrpSpPr>
          <p:grpSpPr>
            <a:xfrm>
              <a:off x="313402" y="992153"/>
              <a:ext cx="3670037" cy="2218851"/>
              <a:chOff x="295062" y="980728"/>
              <a:chExt cx="3670037" cy="2218851"/>
            </a:xfrm>
          </p:grpSpPr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54199FA4-9377-877B-612D-77D2FFC01F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11521"/>
              <a:stretch>
                <a:fillRect/>
              </a:stretch>
            </p:blipFill>
            <p:spPr>
              <a:xfrm>
                <a:off x="295062" y="980728"/>
                <a:ext cx="3670037" cy="2218851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</p:pic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382201FC-038B-A088-FC23-093DAF6409CA}"/>
                  </a:ext>
                </a:extLst>
              </p:cNvPr>
              <p:cNvSpPr txBox="1"/>
              <p:nvPr/>
            </p:nvSpPr>
            <p:spPr>
              <a:xfrm>
                <a:off x="479376" y="2784253"/>
                <a:ext cx="195245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GB" sz="1400" dirty="0">
                    <a:solidFill>
                      <a:srgbClr val="C00000"/>
                    </a:solidFill>
                  </a:rPr>
                  <a:t>d1 = d (T1; O1) along L1</a:t>
                </a:r>
              </a:p>
            </p:txBody>
          </p: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E4CD635A-18F5-C638-EF7E-24C83D82DAB1}"/>
                </a:ext>
              </a:extLst>
            </p:cNvPr>
            <p:cNvGrpSpPr/>
            <p:nvPr/>
          </p:nvGrpSpPr>
          <p:grpSpPr>
            <a:xfrm>
              <a:off x="313402" y="3361257"/>
              <a:ext cx="3670037" cy="2185690"/>
              <a:chOff x="4336809" y="1004319"/>
              <a:chExt cx="3670037" cy="2185690"/>
            </a:xfrm>
          </p:grpSpPr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A7AA65CB-8154-0848-49E1-732474AC3B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t="13603" b="8219"/>
              <a:stretch>
                <a:fillRect/>
              </a:stretch>
            </p:blipFill>
            <p:spPr>
              <a:xfrm>
                <a:off x="4336809" y="1004319"/>
                <a:ext cx="3670037" cy="2185690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</p:pic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44CFBC8B-14B1-3B24-68AA-1E3988C6A4B9}"/>
                  </a:ext>
                </a:extLst>
              </p:cNvPr>
              <p:cNvSpPr txBox="1"/>
              <p:nvPr/>
            </p:nvSpPr>
            <p:spPr>
              <a:xfrm>
                <a:off x="4522215" y="2666420"/>
                <a:ext cx="237244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GB" sz="1400" dirty="0">
                    <a:solidFill>
                      <a:srgbClr val="C00000"/>
                    </a:solidFill>
                  </a:rPr>
                  <a:t>Phi1 = a (P1; K1,2) around L1</a:t>
                </a:r>
              </a:p>
            </p:txBody>
          </p:sp>
        </p:grp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5590BDD4-75DB-123C-4BC4-B8D0842AB956}"/>
                </a:ext>
              </a:extLst>
            </p:cNvPr>
            <p:cNvSpPr txBox="1"/>
            <p:nvPr/>
          </p:nvSpPr>
          <p:spPr>
            <a:xfrm>
              <a:off x="1473945" y="5793666"/>
              <a:ext cx="1449115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b="1" i="1" dirty="0">
                  <a:solidFill>
                    <a:srgbClr val="C00000"/>
                  </a:solidFill>
                </a:rPr>
                <a:t>First “motor”</a:t>
              </a:r>
            </a:p>
          </p:txBody>
        </p:sp>
      </p:grpSp>
      <p:sp>
        <p:nvSpPr>
          <p:cNvPr id="45" name="ZoneTexte 44">
            <a:extLst>
              <a:ext uri="{FF2B5EF4-FFF2-40B4-BE49-F238E27FC236}">
                <a16:creationId xmlns:a16="http://schemas.microsoft.com/office/drawing/2014/main" id="{8D103F54-837F-34FB-D9F6-FBADD05F683B}"/>
              </a:ext>
            </a:extLst>
          </p:cNvPr>
          <p:cNvSpPr txBox="1"/>
          <p:nvPr/>
        </p:nvSpPr>
        <p:spPr>
          <a:xfrm>
            <a:off x="5344535" y="5793667"/>
            <a:ext cx="183158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b="1" i="1" dirty="0">
                <a:solidFill>
                  <a:srgbClr val="00B0F0"/>
                </a:solidFill>
              </a:rPr>
              <a:t>Second “motor”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2A08D567-1A8D-6DE0-A90C-F7AA036CA934}"/>
              </a:ext>
            </a:extLst>
          </p:cNvPr>
          <p:cNvSpPr txBox="1"/>
          <p:nvPr/>
        </p:nvSpPr>
        <p:spPr>
          <a:xfrm>
            <a:off x="9459451" y="5801694"/>
            <a:ext cx="16155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b="1" i="1" dirty="0">
                <a:solidFill>
                  <a:srgbClr val="92D050"/>
                </a:solidFill>
              </a:rPr>
              <a:t>Third “motor”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DF590CB-93CB-48CF-9C05-D1BF153D83A5}"/>
              </a:ext>
            </a:extLst>
          </p:cNvPr>
          <p:cNvGrpSpPr/>
          <p:nvPr/>
        </p:nvGrpSpPr>
        <p:grpSpPr>
          <a:xfrm>
            <a:off x="4366652" y="3356177"/>
            <a:ext cx="3458531" cy="2425662"/>
            <a:chOff x="295062" y="3570415"/>
            <a:chExt cx="3640698" cy="2553426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83ECBC5-EBFE-F402-DA29-67DE5BBBD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16067"/>
            <a:stretch>
              <a:fillRect/>
            </a:stretch>
          </p:blipFill>
          <p:spPr>
            <a:xfrm>
              <a:off x="295062" y="3570415"/>
              <a:ext cx="3640698" cy="2553426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83C3E9D-1D2F-AF1F-4745-91248CC662CE}"/>
                </a:ext>
              </a:extLst>
            </p:cNvPr>
            <p:cNvSpPr txBox="1"/>
            <p:nvPr/>
          </p:nvSpPr>
          <p:spPr>
            <a:xfrm>
              <a:off x="394765" y="5445224"/>
              <a:ext cx="2491067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1400" dirty="0">
                  <a:solidFill>
                    <a:srgbClr val="00B0F0"/>
                  </a:solidFill>
                </a:rPr>
                <a:t>Psi1,2 = a (L1; L2) around K1,2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52813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1D0DC-0929-BB1F-51DF-C7560BC88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48595C-ED75-21E1-68A9-702D908B6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Determining a </a:t>
            </a:r>
            <a:r>
              <a:rPr lang="en-GB" dirty="0" err="1"/>
              <a:t>CoToLiP</a:t>
            </a:r>
            <a:r>
              <a:rPr lang="en-GB" dirty="0"/>
              <a:t> from real data (1/2)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E181162-416A-5942-B4A4-9C205C72FD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C472FF-B4B6-AAE3-09C2-3AFC5A2B2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35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690FCF8-C5BC-7305-1763-D8D78690E5B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79C6C4C-DB6F-5C72-7E35-1F513CE77B7C}"/>
              </a:ext>
            </a:extLst>
          </p:cNvPr>
          <p:cNvSpPr txBox="1"/>
          <p:nvPr/>
        </p:nvSpPr>
        <p:spPr>
          <a:xfrm>
            <a:off x="332856" y="1135191"/>
            <a:ext cx="6057888" cy="41549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b="1" i="1" u="sng" dirty="0">
                <a:solidFill>
                  <a:srgbClr val="002060"/>
                </a:solidFill>
              </a:rPr>
              <a:t>Input</a:t>
            </a:r>
            <a:r>
              <a:rPr lang="en-GB" b="1" dirty="0">
                <a:solidFill>
                  <a:srgbClr val="002060"/>
                </a:solidFill>
              </a:rPr>
              <a:t> before characterisation by a </a:t>
            </a:r>
            <a:r>
              <a:rPr lang="en-GB" b="1" dirty="0" err="1">
                <a:solidFill>
                  <a:srgbClr val="002060"/>
                </a:solidFill>
              </a:rPr>
              <a:t>CoToLiP</a:t>
            </a:r>
            <a:r>
              <a:rPr lang="en-GB" b="1" dirty="0">
                <a:solidFill>
                  <a:srgbClr val="002060"/>
                </a:solidFill>
              </a:rPr>
              <a:t>:</a:t>
            </a:r>
          </a:p>
          <a:p>
            <a:r>
              <a:rPr lang="en-GB" dirty="0">
                <a:solidFill>
                  <a:srgbClr val="C00000"/>
                </a:solidFill>
              </a:rPr>
              <a:t>1. ToLiP1, </a:t>
            </a:r>
            <a:r>
              <a:rPr lang="en-GB" dirty="0">
                <a:solidFill>
                  <a:srgbClr val="002060"/>
                </a:solidFill>
              </a:rPr>
              <a:t>the nominal situation of </a:t>
            </a:r>
            <a:r>
              <a:rPr lang="en-GB" dirty="0" err="1">
                <a:solidFill>
                  <a:srgbClr val="002060"/>
                </a:solidFill>
              </a:rPr>
              <a:t>ToLiP</a:t>
            </a:r>
            <a:r>
              <a:rPr lang="en-GB" dirty="0">
                <a:solidFill>
                  <a:srgbClr val="002060"/>
                </a:solidFill>
              </a:rPr>
              <a:t> </a:t>
            </a:r>
          </a:p>
          <a:p>
            <a:r>
              <a:rPr lang="en-GB" dirty="0">
                <a:solidFill>
                  <a:srgbClr val="008F00"/>
                </a:solidFill>
              </a:rPr>
              <a:t>2. A set of measured points on the feature 2* whose situation is represented by the yet non-established ToLiP2</a:t>
            </a:r>
          </a:p>
          <a:p>
            <a:endParaRPr lang="en-GB" dirty="0">
              <a:solidFill>
                <a:srgbClr val="008F00"/>
              </a:solidFill>
            </a:endParaRPr>
          </a:p>
          <a:p>
            <a:r>
              <a:rPr lang="en-GB" b="1" i="1" u="sng" dirty="0">
                <a:solidFill>
                  <a:schemeClr val="tx2"/>
                </a:solidFill>
              </a:rPr>
              <a:t>Operations</a:t>
            </a:r>
            <a:r>
              <a:rPr lang="en-GB" dirty="0">
                <a:solidFill>
                  <a:schemeClr val="tx2"/>
                </a:solidFill>
              </a:rPr>
              <a:t>:</a:t>
            </a:r>
          </a:p>
          <a:p>
            <a:pPr marL="342900" indent="-342900">
              <a:buAutoNum type="arabicPeriod"/>
            </a:pPr>
            <a:r>
              <a:rPr lang="en-GB" dirty="0">
                <a:solidFill>
                  <a:schemeClr val="tx2"/>
                </a:solidFill>
              </a:rPr>
              <a:t>*From the set of measured points, establish </a:t>
            </a:r>
            <a:r>
              <a:rPr lang="en-GB" dirty="0">
                <a:solidFill>
                  <a:srgbClr val="008F00"/>
                </a:solidFill>
              </a:rPr>
              <a:t>ToLiP2 </a:t>
            </a:r>
            <a:r>
              <a:rPr lang="en-GB" dirty="0">
                <a:solidFill>
                  <a:schemeClr val="tx2"/>
                </a:solidFill>
              </a:rPr>
              <a:t>by an association (e.g. with Spatial Analyser)</a:t>
            </a:r>
            <a:endParaRPr lang="en-GB" dirty="0">
              <a:solidFill>
                <a:srgbClr val="008F00"/>
              </a:solidFill>
            </a:endParaRPr>
          </a:p>
          <a:p>
            <a:pPr marL="342900" indent="-342900">
              <a:buAutoNum type="arabicPeriod"/>
            </a:pPr>
            <a:r>
              <a:rPr lang="en-GB" dirty="0">
                <a:solidFill>
                  <a:schemeClr val="tx2"/>
                </a:solidFill>
              </a:rPr>
              <a:t>*Establish the common perpendicular </a:t>
            </a:r>
            <a:r>
              <a:rPr lang="en-GB" dirty="0">
                <a:solidFill>
                  <a:srgbClr val="FF9300"/>
                </a:solidFill>
              </a:rPr>
              <a:t>K1,2</a:t>
            </a:r>
            <a:r>
              <a:rPr lang="en-GB" dirty="0">
                <a:solidFill>
                  <a:schemeClr val="tx2"/>
                </a:solidFill>
              </a:rPr>
              <a:t> between </a:t>
            </a:r>
            <a:r>
              <a:rPr lang="en-GB" dirty="0">
                <a:solidFill>
                  <a:srgbClr val="C00000"/>
                </a:solidFill>
              </a:rPr>
              <a:t>L1</a:t>
            </a:r>
            <a:r>
              <a:rPr lang="en-GB" dirty="0">
                <a:solidFill>
                  <a:schemeClr val="tx2"/>
                </a:solidFill>
              </a:rPr>
              <a:t> and </a:t>
            </a:r>
            <a:r>
              <a:rPr lang="en-GB" dirty="0">
                <a:solidFill>
                  <a:srgbClr val="008F00"/>
                </a:solidFill>
              </a:rPr>
              <a:t>L2</a:t>
            </a:r>
            <a:r>
              <a:rPr lang="en-GB" dirty="0">
                <a:solidFill>
                  <a:schemeClr val="tx2"/>
                </a:solidFill>
              </a:rPr>
              <a:t>, and determine the distances </a:t>
            </a:r>
            <a:r>
              <a:rPr lang="en-GB" dirty="0">
                <a:solidFill>
                  <a:srgbClr val="C00000"/>
                </a:solidFill>
              </a:rPr>
              <a:t>d1</a:t>
            </a:r>
            <a:r>
              <a:rPr lang="en-GB" dirty="0">
                <a:solidFill>
                  <a:schemeClr val="tx2"/>
                </a:solidFill>
              </a:rPr>
              <a:t>, </a:t>
            </a:r>
            <a:r>
              <a:rPr lang="en-GB" dirty="0">
                <a:solidFill>
                  <a:srgbClr val="008F00"/>
                </a:solidFill>
              </a:rPr>
              <a:t>d2</a:t>
            </a:r>
            <a:r>
              <a:rPr lang="en-GB" dirty="0">
                <a:solidFill>
                  <a:schemeClr val="tx2"/>
                </a:solidFill>
              </a:rPr>
              <a:t>, and </a:t>
            </a:r>
            <a:r>
              <a:rPr lang="en-GB" dirty="0">
                <a:solidFill>
                  <a:srgbClr val="00B0F0"/>
                </a:solidFill>
              </a:rPr>
              <a:t>d1,2</a:t>
            </a:r>
          </a:p>
          <a:p>
            <a:pPr marL="342900" indent="-342900">
              <a:buFontTx/>
              <a:buAutoNum type="arabicPeriod"/>
            </a:pPr>
            <a:r>
              <a:rPr lang="en-GB" dirty="0">
                <a:solidFill>
                  <a:schemeClr val="tx2"/>
                </a:solidFill>
              </a:rPr>
              <a:t>In the figure, </a:t>
            </a:r>
            <a:r>
              <a:rPr lang="en-GB" dirty="0">
                <a:solidFill>
                  <a:srgbClr val="C00000"/>
                </a:solidFill>
              </a:rPr>
              <a:t>T1</a:t>
            </a:r>
            <a:r>
              <a:rPr lang="en-GB" dirty="0">
                <a:solidFill>
                  <a:schemeClr val="tx2"/>
                </a:solidFill>
              </a:rPr>
              <a:t> and </a:t>
            </a:r>
            <a:r>
              <a:rPr lang="en-GB" dirty="0">
                <a:solidFill>
                  <a:srgbClr val="008F00"/>
                </a:solidFill>
              </a:rPr>
              <a:t>T2</a:t>
            </a:r>
            <a:r>
              <a:rPr lang="en-GB" dirty="0">
                <a:solidFill>
                  <a:schemeClr val="tx2"/>
                </a:solidFill>
              </a:rPr>
              <a:t> are translated onto </a:t>
            </a:r>
            <a:r>
              <a:rPr lang="en-GB" dirty="0">
                <a:solidFill>
                  <a:srgbClr val="00B0F0"/>
                </a:solidFill>
              </a:rPr>
              <a:t>T1,2</a:t>
            </a:r>
            <a:endParaRPr lang="en-GB" i="1" dirty="0">
              <a:solidFill>
                <a:schemeClr val="tx2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en-GB" dirty="0">
                <a:solidFill>
                  <a:schemeClr val="tx2"/>
                </a:solidFill>
              </a:rPr>
              <a:t>Angle (</a:t>
            </a:r>
            <a:r>
              <a:rPr lang="en-GB" dirty="0">
                <a:solidFill>
                  <a:srgbClr val="C00000"/>
                </a:solidFill>
              </a:rPr>
              <a:t>L1</a:t>
            </a:r>
            <a:r>
              <a:rPr lang="en-GB" dirty="0">
                <a:solidFill>
                  <a:schemeClr val="tx2"/>
                </a:solidFill>
              </a:rPr>
              <a:t>, </a:t>
            </a:r>
            <a:r>
              <a:rPr lang="en-GB" dirty="0">
                <a:solidFill>
                  <a:srgbClr val="008F00"/>
                </a:solidFill>
              </a:rPr>
              <a:t>L2</a:t>
            </a:r>
            <a:r>
              <a:rPr lang="en-GB" dirty="0">
                <a:solidFill>
                  <a:schemeClr val="tx2"/>
                </a:solidFill>
              </a:rPr>
              <a:t>) -&gt; </a:t>
            </a:r>
            <a:r>
              <a:rPr lang="en-GB" dirty="0">
                <a:solidFill>
                  <a:srgbClr val="00B0F0"/>
                </a:solidFill>
              </a:rPr>
              <a:t>Psi1,2</a:t>
            </a:r>
            <a:r>
              <a:rPr lang="en-GB" dirty="0">
                <a:solidFill>
                  <a:schemeClr val="tx2"/>
                </a:solidFill>
              </a:rPr>
              <a:t>, the bisecting line is </a:t>
            </a:r>
            <a:r>
              <a:rPr lang="en-GB" dirty="0">
                <a:solidFill>
                  <a:srgbClr val="00B0F0"/>
                </a:solidFill>
              </a:rPr>
              <a:t>L1,2</a:t>
            </a:r>
          </a:p>
          <a:p>
            <a:pPr marL="342900" indent="-342900">
              <a:buFontTx/>
              <a:buAutoNum type="arabicPeriod"/>
            </a:pPr>
            <a:r>
              <a:rPr lang="en-GB" dirty="0">
                <a:solidFill>
                  <a:schemeClr val="tx2"/>
                </a:solidFill>
              </a:rPr>
              <a:t>The plane containing </a:t>
            </a:r>
            <a:r>
              <a:rPr lang="en-GB" dirty="0">
                <a:solidFill>
                  <a:srgbClr val="C00000"/>
                </a:solidFill>
              </a:rPr>
              <a:t>L1</a:t>
            </a:r>
            <a:r>
              <a:rPr lang="en-GB" dirty="0">
                <a:solidFill>
                  <a:schemeClr val="tx2"/>
                </a:solidFill>
              </a:rPr>
              <a:t> and </a:t>
            </a:r>
            <a:r>
              <a:rPr lang="en-GB" dirty="0">
                <a:solidFill>
                  <a:srgbClr val="008F00"/>
                </a:solidFill>
              </a:rPr>
              <a:t>L2</a:t>
            </a:r>
            <a:r>
              <a:rPr lang="en-GB" dirty="0">
                <a:solidFill>
                  <a:schemeClr val="tx2"/>
                </a:solidFill>
              </a:rPr>
              <a:t> is </a:t>
            </a:r>
            <a:r>
              <a:rPr lang="en-GB" dirty="0">
                <a:solidFill>
                  <a:srgbClr val="00B0F0"/>
                </a:solidFill>
              </a:rPr>
              <a:t>P1,2</a:t>
            </a:r>
            <a:r>
              <a:rPr lang="en-GB" dirty="0">
                <a:solidFill>
                  <a:schemeClr val="tx2"/>
                </a:solidFill>
              </a:rPr>
              <a:t> </a:t>
            </a:r>
          </a:p>
          <a:p>
            <a:pPr marL="342900" indent="-342900">
              <a:buFontTx/>
              <a:buAutoNum type="arabicPeriod"/>
            </a:pPr>
            <a:r>
              <a:rPr lang="en-GB" dirty="0">
                <a:solidFill>
                  <a:schemeClr val="tx2"/>
                </a:solidFill>
              </a:rPr>
              <a:t>Project the perpendicular to </a:t>
            </a:r>
            <a:r>
              <a:rPr lang="en-GB" dirty="0">
                <a:solidFill>
                  <a:srgbClr val="C00000"/>
                </a:solidFill>
              </a:rPr>
              <a:t>L1</a:t>
            </a:r>
            <a:r>
              <a:rPr lang="en-GB" dirty="0">
                <a:solidFill>
                  <a:schemeClr val="tx2"/>
                </a:solidFill>
              </a:rPr>
              <a:t> in </a:t>
            </a:r>
            <a:r>
              <a:rPr lang="en-GB" dirty="0">
                <a:solidFill>
                  <a:srgbClr val="00B0F0"/>
                </a:solidFill>
              </a:rPr>
              <a:t>P1,2</a:t>
            </a:r>
            <a:r>
              <a:rPr lang="en-GB" dirty="0">
                <a:solidFill>
                  <a:schemeClr val="tx2"/>
                </a:solidFill>
              </a:rPr>
              <a:t> onto </a:t>
            </a:r>
            <a:r>
              <a:rPr lang="en-GB" dirty="0">
                <a:solidFill>
                  <a:srgbClr val="C00000"/>
                </a:solidFill>
              </a:rPr>
              <a:t>P1</a:t>
            </a:r>
            <a:r>
              <a:rPr lang="en-GB" dirty="0">
                <a:solidFill>
                  <a:schemeClr val="tx2"/>
                </a:solidFill>
              </a:rPr>
              <a:t> –&gt; </a:t>
            </a:r>
            <a:r>
              <a:rPr lang="en-GB" dirty="0">
                <a:solidFill>
                  <a:srgbClr val="C00000"/>
                </a:solidFill>
              </a:rPr>
              <a:t>Phi1</a:t>
            </a:r>
          </a:p>
          <a:p>
            <a:pPr marL="342900" indent="-342900">
              <a:buFontTx/>
              <a:buAutoNum type="arabicPeriod"/>
            </a:pPr>
            <a:r>
              <a:rPr lang="en-GB" dirty="0">
                <a:solidFill>
                  <a:schemeClr val="tx2"/>
                </a:solidFill>
              </a:rPr>
              <a:t>Project the perpendicular to </a:t>
            </a:r>
            <a:r>
              <a:rPr lang="en-GB" dirty="0">
                <a:solidFill>
                  <a:srgbClr val="008F00"/>
                </a:solidFill>
              </a:rPr>
              <a:t>L2</a:t>
            </a:r>
            <a:r>
              <a:rPr lang="en-GB" dirty="0">
                <a:solidFill>
                  <a:schemeClr val="tx2"/>
                </a:solidFill>
              </a:rPr>
              <a:t> in </a:t>
            </a:r>
            <a:r>
              <a:rPr lang="en-GB" dirty="0">
                <a:solidFill>
                  <a:srgbClr val="00B0F0"/>
                </a:solidFill>
              </a:rPr>
              <a:t>P1,2</a:t>
            </a:r>
            <a:r>
              <a:rPr lang="en-GB" dirty="0">
                <a:solidFill>
                  <a:schemeClr val="tx2"/>
                </a:solidFill>
              </a:rPr>
              <a:t> onto P2 –&gt; </a:t>
            </a:r>
            <a:r>
              <a:rPr lang="en-GB" dirty="0">
                <a:solidFill>
                  <a:srgbClr val="008F00"/>
                </a:solidFill>
              </a:rPr>
              <a:t>Phi2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F7352A78-185D-5F71-2815-DBDEE421AF67}"/>
              </a:ext>
            </a:extLst>
          </p:cNvPr>
          <p:cNvGrpSpPr/>
          <p:nvPr/>
        </p:nvGrpSpPr>
        <p:grpSpPr>
          <a:xfrm>
            <a:off x="6440945" y="950344"/>
            <a:ext cx="5541389" cy="4134840"/>
            <a:chOff x="8055593" y="1744265"/>
            <a:chExt cx="3595570" cy="2682921"/>
          </a:xfrm>
        </p:grpSpPr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6B293F9-A7C3-3F46-590E-26473F795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5695" t="6843" r="7531" b="18678"/>
            <a:stretch>
              <a:fillRect/>
            </a:stretch>
          </p:blipFill>
          <p:spPr>
            <a:xfrm>
              <a:off x="8055593" y="1744265"/>
              <a:ext cx="3595570" cy="2682921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25D6A57-434D-A3B3-2B19-85CB5D482065}"/>
                </a:ext>
              </a:extLst>
            </p:cNvPr>
            <p:cNvSpPr txBox="1"/>
            <p:nvPr/>
          </p:nvSpPr>
          <p:spPr>
            <a:xfrm>
              <a:off x="9490902" y="2669816"/>
              <a:ext cx="162258" cy="159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600" dirty="0">
                  <a:solidFill>
                    <a:srgbClr val="C00000"/>
                  </a:solidFill>
                </a:rPr>
                <a:t>P1</a:t>
              </a:r>
              <a:endParaRPr lang="en-GB" sz="2000" dirty="0">
                <a:solidFill>
                  <a:srgbClr val="C00000"/>
                </a:solidFill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1DACC40E-07F7-27DF-E52E-D6196E462C00}"/>
                </a:ext>
              </a:extLst>
            </p:cNvPr>
            <p:cNvSpPr txBox="1"/>
            <p:nvPr/>
          </p:nvSpPr>
          <p:spPr>
            <a:xfrm>
              <a:off x="8688288" y="2708920"/>
              <a:ext cx="147697" cy="159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600" dirty="0">
                  <a:solidFill>
                    <a:srgbClr val="C00000"/>
                  </a:solidFill>
                </a:rPr>
                <a:t>L1</a:t>
              </a:r>
              <a:endParaRPr lang="en-GB" sz="2000" dirty="0">
                <a:solidFill>
                  <a:srgbClr val="C00000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72AC14C-D0E0-5997-99F4-BCD26E345EA8}"/>
                </a:ext>
              </a:extLst>
            </p:cNvPr>
            <p:cNvSpPr txBox="1"/>
            <p:nvPr/>
          </p:nvSpPr>
          <p:spPr>
            <a:xfrm>
              <a:off x="10818377" y="2954572"/>
              <a:ext cx="265231" cy="159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600" dirty="0">
                  <a:solidFill>
                    <a:srgbClr val="C00000"/>
                  </a:solidFill>
                </a:rPr>
                <a:t>Phi1</a:t>
              </a:r>
              <a:endParaRPr lang="en-GB" sz="2000" dirty="0">
                <a:solidFill>
                  <a:srgbClr val="C00000"/>
                </a:solidFill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36693EF-1E90-DAF1-05FE-1E25A5FA2FD5}"/>
                </a:ext>
              </a:extLst>
            </p:cNvPr>
            <p:cNvSpPr txBox="1"/>
            <p:nvPr/>
          </p:nvSpPr>
          <p:spPr>
            <a:xfrm>
              <a:off x="10964391" y="3607683"/>
              <a:ext cx="147697" cy="159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600" dirty="0">
                  <a:solidFill>
                    <a:srgbClr val="00B050"/>
                  </a:solidFill>
                </a:rPr>
                <a:t>L2</a:t>
              </a:r>
              <a:endParaRPr lang="en-GB" sz="2000" dirty="0">
                <a:solidFill>
                  <a:srgbClr val="00B050"/>
                </a:solidFill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65952F78-2771-2252-9115-9A78BCEBBD61}"/>
                </a:ext>
              </a:extLst>
            </p:cNvPr>
            <p:cNvSpPr txBox="1"/>
            <p:nvPr/>
          </p:nvSpPr>
          <p:spPr>
            <a:xfrm>
              <a:off x="10027750" y="1953097"/>
              <a:ext cx="162258" cy="159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600" dirty="0">
                  <a:solidFill>
                    <a:srgbClr val="00B050"/>
                  </a:solidFill>
                </a:rPr>
                <a:t>P2</a:t>
              </a:r>
              <a:endParaRPr lang="en-GB" sz="2000" dirty="0">
                <a:solidFill>
                  <a:srgbClr val="00B050"/>
                </a:solidFill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67CC42CE-19CC-229A-BCEB-8E18C888A4AE}"/>
                </a:ext>
              </a:extLst>
            </p:cNvPr>
            <p:cNvSpPr txBox="1"/>
            <p:nvPr/>
          </p:nvSpPr>
          <p:spPr>
            <a:xfrm>
              <a:off x="10502252" y="2145620"/>
              <a:ext cx="265231" cy="159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600" dirty="0">
                  <a:solidFill>
                    <a:srgbClr val="00B050"/>
                  </a:solidFill>
                </a:rPr>
                <a:t>Phi2</a:t>
              </a:r>
              <a:endParaRPr lang="en-GB" sz="2000" dirty="0">
                <a:solidFill>
                  <a:srgbClr val="00B050"/>
                </a:solidFill>
              </a:endParaRP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138DA4DC-E933-E58B-1842-8FADDEF7B4DC}"/>
                </a:ext>
              </a:extLst>
            </p:cNvPr>
            <p:cNvSpPr txBox="1"/>
            <p:nvPr/>
          </p:nvSpPr>
          <p:spPr>
            <a:xfrm>
              <a:off x="10744551" y="4164879"/>
              <a:ext cx="258990" cy="159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600" dirty="0">
                  <a:solidFill>
                    <a:srgbClr val="00B0F0"/>
                  </a:solidFill>
                </a:rPr>
                <a:t>L1,2</a:t>
              </a:r>
              <a:endParaRPr lang="en-GB" sz="2000" dirty="0">
                <a:solidFill>
                  <a:srgbClr val="00B0F0"/>
                </a:solidFill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EC8928A4-D723-F3C9-2CCF-351565FE7DB7}"/>
                </a:ext>
              </a:extLst>
            </p:cNvPr>
            <p:cNvSpPr txBox="1"/>
            <p:nvPr/>
          </p:nvSpPr>
          <p:spPr>
            <a:xfrm>
              <a:off x="10792312" y="2511724"/>
              <a:ext cx="273552" cy="159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600" dirty="0">
                  <a:solidFill>
                    <a:srgbClr val="00B0F0"/>
                  </a:solidFill>
                </a:rPr>
                <a:t>P1,2</a:t>
              </a:r>
              <a:endParaRPr lang="en-GB" sz="2000" dirty="0">
                <a:solidFill>
                  <a:srgbClr val="00B0F0"/>
                </a:solidFill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141AC11F-AB3A-E255-AFBD-0988E5F72A85}"/>
                </a:ext>
              </a:extLst>
            </p:cNvPr>
            <p:cNvSpPr txBox="1"/>
            <p:nvPr/>
          </p:nvSpPr>
          <p:spPr>
            <a:xfrm>
              <a:off x="9825228" y="3799398"/>
              <a:ext cx="369243" cy="15976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GB" sz="1600" dirty="0">
                  <a:solidFill>
                    <a:srgbClr val="00B0F0"/>
                  </a:solidFill>
                </a:rPr>
                <a:t>Psi1,2</a:t>
              </a:r>
              <a:endParaRPr lang="en-GB" sz="2000" dirty="0">
                <a:solidFill>
                  <a:srgbClr val="00B0F0"/>
                </a:solidFill>
              </a:endParaRPr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2FD32D93-9C53-104F-8778-89BCCAD6D9C0}"/>
                </a:ext>
              </a:extLst>
            </p:cNvPr>
            <p:cNvCxnSpPr>
              <a:cxnSpLocks/>
            </p:cNvCxnSpPr>
            <p:nvPr/>
          </p:nvCxnSpPr>
          <p:spPr>
            <a:xfrm>
              <a:off x="9264352" y="3420553"/>
              <a:ext cx="1503130" cy="925421"/>
            </a:xfrm>
            <a:prstGeom prst="line">
              <a:avLst/>
            </a:prstGeom>
            <a:ln w="22225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AE522958-07AD-1326-63BF-9C6945A3713A}"/>
                </a:ext>
              </a:extLst>
            </p:cNvPr>
            <p:cNvCxnSpPr>
              <a:cxnSpLocks/>
            </p:cNvCxnSpPr>
            <p:nvPr/>
          </p:nvCxnSpPr>
          <p:spPr>
            <a:xfrm>
              <a:off x="9240514" y="3381787"/>
              <a:ext cx="1799078" cy="411978"/>
            </a:xfrm>
            <a:prstGeom prst="line">
              <a:avLst/>
            </a:prstGeom>
            <a:ln w="22225">
              <a:solidFill>
                <a:srgbClr val="008F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A0B116F7-B2B2-8CD3-0AB3-679636A7457E}"/>
              </a:ext>
            </a:extLst>
          </p:cNvPr>
          <p:cNvSpPr txBox="1"/>
          <p:nvPr/>
        </p:nvSpPr>
        <p:spPr>
          <a:xfrm>
            <a:off x="9177677" y="5296565"/>
            <a:ext cx="2814826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b="1" i="1" dirty="0"/>
              <a:t>Absolute mutual situation parameters of </a:t>
            </a:r>
            <a:r>
              <a:rPr lang="en-GB" b="1" i="1" dirty="0">
                <a:solidFill>
                  <a:srgbClr val="008F00"/>
                </a:solidFill>
              </a:rPr>
              <a:t>ToLiP2</a:t>
            </a:r>
            <a:r>
              <a:rPr lang="en-GB" b="1" i="1" dirty="0"/>
              <a:t> with respect to </a:t>
            </a:r>
            <a:r>
              <a:rPr lang="en-GB" b="1" i="1" dirty="0">
                <a:solidFill>
                  <a:srgbClr val="C00000"/>
                </a:solidFill>
              </a:rPr>
              <a:t>ToLiP1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4260CF3-9F8B-9545-C7BF-09AA197BD867}"/>
              </a:ext>
            </a:extLst>
          </p:cNvPr>
          <p:cNvSpPr txBox="1"/>
          <p:nvPr/>
        </p:nvSpPr>
        <p:spPr>
          <a:xfrm>
            <a:off x="8734758" y="5100772"/>
            <a:ext cx="307777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7200" dirty="0"/>
              <a:t>}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F2B4E6D-EC70-F5EB-BC0E-DD5D9069BF8E}"/>
              </a:ext>
            </a:extLst>
          </p:cNvPr>
          <p:cNvSpPr txBox="1"/>
          <p:nvPr/>
        </p:nvSpPr>
        <p:spPr>
          <a:xfrm>
            <a:off x="1928205" y="2503576"/>
            <a:ext cx="264816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600" b="1" dirty="0"/>
              <a:t>*</a:t>
            </a:r>
            <a:r>
              <a:rPr lang="en-GB" sz="1600" dirty="0"/>
              <a:t>: operations not represented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8D916820-D341-D0C2-E44E-332A07E7E43A}"/>
              </a:ext>
            </a:extLst>
          </p:cNvPr>
          <p:cNvSpPr txBox="1"/>
          <p:nvPr/>
        </p:nvSpPr>
        <p:spPr>
          <a:xfrm>
            <a:off x="5275289" y="5321059"/>
            <a:ext cx="34594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303030"/>
                </a:solidFill>
              </a:rPr>
              <a:t>{</a:t>
            </a:r>
            <a:r>
              <a:rPr lang="en-GB" sz="1800" dirty="0">
                <a:solidFill>
                  <a:srgbClr val="00B0F0"/>
                </a:solidFill>
              </a:rPr>
              <a:t>T1,2</a:t>
            </a:r>
            <a:r>
              <a:rPr lang="en-GB" sz="1800" dirty="0">
                <a:solidFill>
                  <a:schemeClr val="tx2"/>
                </a:solidFill>
              </a:rPr>
              <a:t>; </a:t>
            </a:r>
            <a:r>
              <a:rPr lang="en-GB" sz="1800" dirty="0">
                <a:solidFill>
                  <a:srgbClr val="00B0F0"/>
                </a:solidFill>
              </a:rPr>
              <a:t>L1,2</a:t>
            </a:r>
            <a:r>
              <a:rPr lang="en-GB" sz="1800" dirty="0">
                <a:solidFill>
                  <a:schemeClr val="tx2"/>
                </a:solidFill>
              </a:rPr>
              <a:t>; </a:t>
            </a:r>
            <a:r>
              <a:rPr lang="en-GB" sz="1800" dirty="0">
                <a:solidFill>
                  <a:srgbClr val="00B0F0"/>
                </a:solidFill>
              </a:rPr>
              <a:t>P1,2</a:t>
            </a:r>
            <a:r>
              <a:rPr lang="en-GB" sz="1800" dirty="0">
                <a:solidFill>
                  <a:srgbClr val="303030"/>
                </a:solidFill>
              </a:rPr>
              <a:t>}</a:t>
            </a:r>
            <a:r>
              <a:rPr lang="en-GB" sz="1800" dirty="0">
                <a:solidFill>
                  <a:schemeClr val="tx2"/>
                </a:solidFill>
              </a:rPr>
              <a:t> = </a:t>
            </a:r>
            <a:r>
              <a:rPr lang="en-GB" sz="1800" dirty="0">
                <a:solidFill>
                  <a:srgbClr val="00B0F0"/>
                </a:solidFill>
              </a:rPr>
              <a:t>ToLiP1,2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C00000"/>
                </a:solidFill>
              </a:rPr>
              <a:t>d1</a:t>
            </a:r>
            <a:r>
              <a:rPr lang="en-GB" sz="1800" dirty="0">
                <a:solidFill>
                  <a:schemeClr val="tx2"/>
                </a:solidFill>
              </a:rPr>
              <a:t>, </a:t>
            </a:r>
            <a:r>
              <a:rPr lang="en-GB" sz="1800" dirty="0">
                <a:solidFill>
                  <a:srgbClr val="008F00"/>
                </a:solidFill>
              </a:rPr>
              <a:t>d2</a:t>
            </a:r>
            <a:r>
              <a:rPr lang="en-GB" sz="1800" dirty="0">
                <a:solidFill>
                  <a:schemeClr val="tx2"/>
                </a:solidFill>
              </a:rPr>
              <a:t>, and </a:t>
            </a:r>
            <a:r>
              <a:rPr lang="en-GB" sz="1800" dirty="0">
                <a:solidFill>
                  <a:srgbClr val="00B0F0"/>
                </a:solidFill>
              </a:rPr>
              <a:t>d1,2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C00000"/>
                </a:solidFill>
              </a:rPr>
              <a:t>Phi1</a:t>
            </a:r>
            <a:r>
              <a:rPr lang="en-GB" sz="1800" dirty="0">
                <a:solidFill>
                  <a:schemeClr val="tx2"/>
                </a:solidFill>
              </a:rPr>
              <a:t>, </a:t>
            </a:r>
            <a:r>
              <a:rPr lang="en-GB" sz="1800" dirty="0">
                <a:solidFill>
                  <a:srgbClr val="008F00"/>
                </a:solidFill>
              </a:rPr>
              <a:t>Phi2</a:t>
            </a:r>
            <a:r>
              <a:rPr lang="en-GB" sz="1800" dirty="0">
                <a:solidFill>
                  <a:schemeClr val="tx2"/>
                </a:solidFill>
              </a:rPr>
              <a:t> and </a:t>
            </a:r>
            <a:r>
              <a:rPr lang="en-GB" sz="1800" dirty="0">
                <a:solidFill>
                  <a:srgbClr val="00B0F0"/>
                </a:solidFill>
              </a:rPr>
              <a:t>Psi1,2</a:t>
            </a:r>
            <a:endParaRPr lang="en-GB" sz="1800" dirty="0">
              <a:solidFill>
                <a:schemeClr val="tx2"/>
              </a:solidFill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23994761-D597-AAE8-3283-CAFAF5F67BAE}"/>
              </a:ext>
            </a:extLst>
          </p:cNvPr>
          <p:cNvSpPr txBox="1"/>
          <p:nvPr/>
        </p:nvSpPr>
        <p:spPr>
          <a:xfrm>
            <a:off x="3988019" y="5549850"/>
            <a:ext cx="1152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1" u="sng" dirty="0">
                <a:solidFill>
                  <a:schemeClr val="tx2"/>
                </a:solidFill>
              </a:rPr>
              <a:t>Output:</a:t>
            </a:r>
          </a:p>
        </p:txBody>
      </p:sp>
    </p:spTree>
    <p:extLst>
      <p:ext uri="{BB962C8B-B14F-4D97-AF65-F5344CB8AC3E}">
        <p14:creationId xmlns:p14="http://schemas.microsoft.com/office/powerpoint/2010/main" val="13349408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FFB745-7B70-E8D3-9914-90E519AAD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specify situation characteristics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B0F1684-56E9-3B7A-908A-B206E12C1A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68B151-AE59-397A-5083-765CC593E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36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119E668-1F57-B3DC-AD95-887BC2CF456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B8E2656-6DA6-9766-61B9-714B64DE7C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4872" y="2755931"/>
            <a:ext cx="11713467" cy="3314998"/>
          </a:xfrm>
        </p:spPr>
        <p:txBody>
          <a:bodyPr/>
          <a:lstStyle/>
          <a:p>
            <a:pPr marL="453300" lvl="1" indent="0">
              <a:buNone/>
            </a:pPr>
            <a:r>
              <a:rPr lang="en-GB" dirty="0"/>
              <a:t>How to specify the limit conditions on the </a:t>
            </a:r>
            <a:r>
              <a:rPr lang="en-GB" dirty="0" err="1">
                <a:solidFill>
                  <a:srgbClr val="FF9300"/>
                </a:solidFill>
              </a:rPr>
              <a:t>CoCoToLiP</a:t>
            </a:r>
            <a:r>
              <a:rPr lang="en-GB" dirty="0"/>
              <a:t>? </a:t>
            </a:r>
          </a:p>
          <a:p>
            <a:pPr lvl="1"/>
            <a:r>
              <a:rPr lang="en-GB" b="0" u="sng" dirty="0"/>
              <a:t>Initial (traditional) track</a:t>
            </a:r>
            <a:r>
              <a:rPr lang="en-GB" b="0" dirty="0"/>
              <a:t>: </a:t>
            </a:r>
            <a:r>
              <a:rPr lang="en-GB" b="0" i="1" dirty="0"/>
              <a:t>a table with ±n rms limit condition values</a:t>
            </a:r>
            <a:r>
              <a:rPr lang="en-GB" b="0" dirty="0"/>
              <a:t>: but how to deal with the implicit undefined or possibly inconsistent parameters?</a:t>
            </a:r>
            <a:endParaRPr lang="en-GB" sz="2100" b="0" dirty="0"/>
          </a:p>
          <a:p>
            <a:pPr lvl="1"/>
            <a:r>
              <a:rPr lang="en-GB" sz="2400" b="0" u="sng" dirty="0"/>
              <a:t>First variant </a:t>
            </a:r>
            <a:r>
              <a:rPr lang="en-GB" sz="2400" b="0" dirty="0"/>
              <a:t>(IWAA 2022 and 2024, and MST paper): proceed by analogy with existing ISO GPS tools on the axis of an associated cylinder, and define a </a:t>
            </a:r>
            <a:r>
              <a:rPr lang="en-GB" sz="2400" b="0" i="1" dirty="0"/>
              <a:t>toleranc</a:t>
            </a:r>
            <a:r>
              <a:rPr lang="en-GB" b="0" i="1" dirty="0"/>
              <a:t>e zone</a:t>
            </a:r>
            <a:r>
              <a:rPr lang="en-GB" b="0" dirty="0"/>
              <a:t>;</a:t>
            </a:r>
          </a:p>
          <a:p>
            <a:pPr lvl="1"/>
            <a:r>
              <a:rPr lang="en-GB" sz="2400" b="0" u="sng" dirty="0"/>
              <a:t>Second variant </a:t>
            </a:r>
            <a:r>
              <a:rPr lang="en-GB" sz="2400" b="0" dirty="0"/>
              <a:t>(IWAA 2026): </a:t>
            </a:r>
            <a:r>
              <a:rPr lang="en-GB" sz="2400" b="0" i="1" dirty="0"/>
              <a:t>direct tolerancing of mutual situation parameters </a:t>
            </a:r>
            <a:r>
              <a:rPr lang="en-GB" sz="2400" b="0" dirty="0"/>
              <a:t>– and actually, back to the first track, without the implicit! </a:t>
            </a:r>
            <a:r>
              <a:rPr lang="fr-CH" b="0" dirty="0">
                <a:solidFill>
                  <a:srgbClr val="000000"/>
                </a:solidFill>
                <a:highlight>
                  <a:srgbClr val="FFFFFF"/>
                </a:highlight>
                <a:latin typeface="Apple Color Emoji" pitchFamily="2" charset="0"/>
              </a:rPr>
              <a:t>✅</a:t>
            </a:r>
            <a:endParaRPr lang="en-GB" sz="2400" b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2F4267A-1F04-6FB5-CE86-D1FCB1C2F283}"/>
              </a:ext>
            </a:extLst>
          </p:cNvPr>
          <p:cNvSpPr txBox="1"/>
          <p:nvPr/>
        </p:nvSpPr>
        <p:spPr>
          <a:xfrm>
            <a:off x="239184" y="998649"/>
            <a:ext cx="11100624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2400" i="1" dirty="0"/>
              <a:t>When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srgbClr val="C00000"/>
                </a:solidFill>
              </a:rPr>
              <a:t>ToLiP1 (red) </a:t>
            </a:r>
            <a:r>
              <a:rPr lang="en-GB" sz="2400" i="1" dirty="0"/>
              <a:t>is the nominal </a:t>
            </a:r>
            <a:r>
              <a:rPr lang="en-GB" sz="2400" i="1" dirty="0" err="1"/>
              <a:t>ToLiP</a:t>
            </a:r>
            <a:r>
              <a:rPr lang="en-GB" sz="2400" i="1" dirty="0"/>
              <a:t> of the situation of our device,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srgbClr val="008F00"/>
                </a:solidFill>
              </a:rPr>
              <a:t>ToLiP2 (green) </a:t>
            </a:r>
            <a:r>
              <a:rPr lang="en-GB" sz="2400" i="1" dirty="0"/>
              <a:t>is established from the measured data, </a:t>
            </a:r>
          </a:p>
          <a:p>
            <a:pPr algn="l"/>
            <a:r>
              <a:rPr lang="en-GB" sz="2400" i="1" dirty="0"/>
              <a:t>then </a:t>
            </a:r>
            <a:r>
              <a:rPr lang="en-GB" sz="2400" i="1" dirty="0" err="1"/>
              <a:t>CoToLiP</a:t>
            </a:r>
            <a:r>
              <a:rPr lang="en-GB" sz="2400" i="1" dirty="0"/>
              <a:t> 2,1 is our researched “</a:t>
            </a:r>
            <a:r>
              <a:rPr lang="en-GB" sz="2400" i="1" dirty="0" err="1">
                <a:solidFill>
                  <a:srgbClr val="FF9300"/>
                </a:solidFill>
              </a:rPr>
              <a:t>CoCoToLiP</a:t>
            </a:r>
            <a:r>
              <a:rPr lang="en-GB" sz="2400" i="1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623807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E722F8-AB07-D572-EEE8-4FB54A5C5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Situation specification of a situation feature, </a:t>
            </a:r>
            <a:r>
              <a:rPr lang="en-GB" i="1" dirty="0"/>
              <a:t>first</a:t>
            </a:r>
            <a:r>
              <a:rPr lang="en-GB" dirty="0"/>
              <a:t> variant 1/2 </a:t>
            </a:r>
            <a:endParaRPr lang="en-GB" sz="3200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A24553E-64E0-4C4D-F666-830EBEB9F7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C5F1988-A498-777D-A6A9-5DE1FA4BC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37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C7B4CFE-83E3-A02B-0910-6D98458126A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5E0473-4852-509A-E1D1-2243C7C51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106" y="2522278"/>
            <a:ext cx="9306894" cy="369393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95D5168-5215-31A9-3108-45A5D512F1E5}"/>
              </a:ext>
            </a:extLst>
          </p:cNvPr>
          <p:cNvSpPr txBox="1"/>
          <p:nvPr/>
        </p:nvSpPr>
        <p:spPr>
          <a:xfrm>
            <a:off x="4943872" y="1117774"/>
            <a:ext cx="7056784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2000" u="sng" dirty="0"/>
              <a:t>Idea</a:t>
            </a:r>
            <a:r>
              <a:rPr lang="en-GB" sz="2000" dirty="0"/>
              <a:t>: there are tools in ISO 1101 (or ASME Y14.5) to specify the orientation or position of the axis of an associated cylinder, or an associated plane or mid-plane of an associated biplane.</a:t>
            </a:r>
          </a:p>
          <a:p>
            <a:pPr algn="r"/>
            <a:r>
              <a:rPr lang="en-GB" sz="2000" dirty="0"/>
              <a:t>Ex. </a:t>
            </a:r>
            <a:r>
              <a:rPr lang="fr-FR" sz="2000" dirty="0">
                <a:latin typeface="Helvetica Neue" panose="02000503000000020004" pitchFamily="2" charset="0"/>
              </a:rPr>
              <a:t>Ⓧ, Ⓝ and Ⓣ </a:t>
            </a:r>
            <a:r>
              <a:rPr lang="fr-FR" sz="2000" dirty="0" err="1">
                <a:latin typeface="Helvetica Neue" panose="02000503000000020004" pitchFamily="2" charset="0"/>
              </a:rPr>
              <a:t>modifiers</a:t>
            </a:r>
            <a:r>
              <a:rPr lang="fr-FR" sz="2000" dirty="0">
                <a:latin typeface="Helvetica Neue" panose="02000503000000020004" pitchFamily="2" charset="0"/>
              </a:rPr>
              <a:t> (ISO 1101, 8.2.2.2)</a:t>
            </a:r>
            <a:endParaRPr lang="en-GB" sz="20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A82BAAC-2C35-191A-F37C-929142E39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49" y="931604"/>
            <a:ext cx="4439814" cy="249739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962986C-C0AD-A9BF-0AD6-6EC29104876D}"/>
              </a:ext>
            </a:extLst>
          </p:cNvPr>
          <p:cNvSpPr txBox="1"/>
          <p:nvPr/>
        </p:nvSpPr>
        <p:spPr>
          <a:xfrm>
            <a:off x="27653" y="3745991"/>
            <a:ext cx="464181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2400" dirty="0"/>
              <a:t>What about </a:t>
            </a:r>
            <a:r>
              <a:rPr lang="en-GB" sz="2400" i="1" dirty="0"/>
              <a:t>extending their use</a:t>
            </a:r>
            <a:r>
              <a:rPr lang="en-GB" sz="2400" dirty="0"/>
              <a:t> to any type of situation feature?</a:t>
            </a:r>
          </a:p>
          <a:p>
            <a:pPr algn="r"/>
            <a:r>
              <a:rPr lang="en-GB" sz="2000" dirty="0"/>
              <a:t>(once solved the issue of their extent, that is by default infinite)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586941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0689E0-E572-4096-839B-0789F931F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Situation specification of a situation feature, </a:t>
            </a:r>
            <a:r>
              <a:rPr lang="en-GB" i="1" dirty="0"/>
              <a:t>first</a:t>
            </a:r>
            <a:r>
              <a:rPr lang="en-GB" dirty="0"/>
              <a:t> variant 2/2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75AE718-48A9-7140-FDCE-D441FDE69B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8DDA81-F157-9F0C-A6C4-9BB5BA9BF6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38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33773F-C9A9-8DB3-3695-1824D0BF03F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E09B9C-7CE9-BC18-4D4E-1D7B13B50918}"/>
              </a:ext>
            </a:extLst>
          </p:cNvPr>
          <p:cNvSpPr txBox="1"/>
          <p:nvPr/>
        </p:nvSpPr>
        <p:spPr>
          <a:xfrm>
            <a:off x="335360" y="1196752"/>
            <a:ext cx="2592288" cy="45550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dirty="0"/>
              <a:t>Exemplified here for the case of the truncated situation feature of an associated feature (minimum circumscribed) to a specified feature nominally cylindrical.</a:t>
            </a:r>
          </a:p>
          <a:p>
            <a:pPr algn="r"/>
            <a:r>
              <a:rPr lang="en-GB" dirty="0"/>
              <a:t>The theoretically exact feature (the straight line 2) is constrained to be situated with respect to the datum system DS </a:t>
            </a:r>
          </a:p>
          <a:p>
            <a:pPr algn="r"/>
            <a:r>
              <a:rPr lang="en-GB" sz="1600" dirty="0"/>
              <a:t>(situation not fully exemplified here, e.g. // DS[PL] at a given distance from DS[PT] in a direction defined by DS[SL])</a:t>
            </a:r>
            <a:endParaRPr lang="en-GB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D83C8E3-0E3B-C9A6-6EA7-FBD5AA608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696" y="1063178"/>
            <a:ext cx="8191642" cy="498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278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EA31EC-0E29-ADD4-E1EF-AFA7332AC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84" y="196976"/>
            <a:ext cx="11713467" cy="561761"/>
          </a:xfrm>
        </p:spPr>
        <p:txBody>
          <a:bodyPr/>
          <a:lstStyle/>
          <a:p>
            <a:r>
              <a:rPr lang="en-GB" dirty="0"/>
              <a:t>Situation specification of a situation feature, </a:t>
            </a:r>
            <a:r>
              <a:rPr lang="en-GB" i="1" dirty="0"/>
              <a:t>second</a:t>
            </a:r>
            <a:r>
              <a:rPr lang="en-GB" dirty="0"/>
              <a:t> variant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9E823D6-5763-4561-CF95-7F8EBBE525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B3DB73-6B4C-7798-9BDD-BCFB13A56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39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A86041-3E56-7465-F575-9878E949387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43D0276-0850-BFBE-6642-1ED113161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84" y="1077525"/>
            <a:ext cx="8161072" cy="500372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26D71F3-D24B-DFD6-51A6-F0CE1A0A703B}"/>
              </a:ext>
            </a:extLst>
          </p:cNvPr>
          <p:cNvSpPr txBox="1"/>
          <p:nvPr/>
        </p:nvSpPr>
        <p:spPr>
          <a:xfrm>
            <a:off x="8734529" y="1095255"/>
            <a:ext cx="27035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dirty="0"/>
              <a:t>Simpler and more direct way of tolerancing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D22063A-605B-54F7-5ABB-B71F12FD0CE2}"/>
              </a:ext>
            </a:extLst>
          </p:cNvPr>
          <p:cNvSpPr txBox="1"/>
          <p:nvPr/>
        </p:nvSpPr>
        <p:spPr>
          <a:xfrm>
            <a:off x="8729187" y="1899051"/>
            <a:ext cx="2095265" cy="8617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1400" u="sng" dirty="0"/>
              <a:t>Nota</a:t>
            </a:r>
            <a:r>
              <a:rPr lang="en-GB" sz="1400" dirty="0"/>
              <a:t>: the symbology is not yet standardized!</a:t>
            </a:r>
            <a:br>
              <a:rPr lang="en-GB" sz="1400" dirty="0"/>
            </a:br>
            <a:r>
              <a:rPr lang="en-GB" sz="1400" dirty="0"/>
              <a:t>Follow the development of ISO/NWI 25341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97D4C11-61AB-C1CB-FE90-02182F7BF992}"/>
              </a:ext>
            </a:extLst>
          </p:cNvPr>
          <p:cNvSpPr txBox="1"/>
          <p:nvPr/>
        </p:nvSpPr>
        <p:spPr>
          <a:xfrm>
            <a:off x="8736963" y="3267240"/>
            <a:ext cx="2447559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dirty="0"/>
              <a:t>This situation specification variant would assign </a:t>
            </a:r>
            <a:r>
              <a:rPr lang="en-GB" i="1" dirty="0"/>
              <a:t>an explicit and univocal meaning </a:t>
            </a:r>
            <a:r>
              <a:rPr lang="en-GB" dirty="0"/>
              <a:t>to our ±t rms Tables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4A8B339-6FA8-6E8D-C497-B46A07EBDB36}"/>
              </a:ext>
            </a:extLst>
          </p:cNvPr>
          <p:cNvSpPr txBox="1"/>
          <p:nvPr/>
        </p:nvSpPr>
        <p:spPr>
          <a:xfrm>
            <a:off x="8736963" y="4788584"/>
            <a:ext cx="2095265" cy="12926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1400" u="sng" dirty="0"/>
              <a:t>Nota</a:t>
            </a:r>
            <a:r>
              <a:rPr lang="en-GB" sz="1400" dirty="0"/>
              <a:t>: the “parameter specification element Q” defined in ISO 1101:2017, 8.2.2.3.2, may be used to refer to a 1 sigma value of the quadratic deviation</a:t>
            </a:r>
          </a:p>
        </p:txBody>
      </p:sp>
    </p:spTree>
    <p:extLst>
      <p:ext uri="{BB962C8B-B14F-4D97-AF65-F5344CB8AC3E}">
        <p14:creationId xmlns:p14="http://schemas.microsoft.com/office/powerpoint/2010/main" val="16725878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19AB59-9B78-611D-5D0F-F08A71D5F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Comparison between the three variants, for a magnet “axis”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95D180D-93F1-46FD-A65F-A82F19C41C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60EEB7-2915-21EB-6E6F-41AB9CC598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40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1017954-FA81-3247-4532-1A00652927B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56058AB-C4D6-A014-6FF6-79368BA11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473366"/>
              </p:ext>
            </p:extLst>
          </p:nvPr>
        </p:nvGraphicFramePr>
        <p:xfrm>
          <a:off x="275015" y="1245426"/>
          <a:ext cx="11677635" cy="4919878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853683">
                  <a:extLst>
                    <a:ext uri="{9D8B030D-6E8A-4147-A177-3AD203B41FA5}">
                      <a16:colId xmlns:a16="http://schemas.microsoft.com/office/drawing/2014/main" val="3184503386"/>
                    </a:ext>
                  </a:extLst>
                </a:gridCol>
                <a:gridCol w="2715062">
                  <a:extLst>
                    <a:ext uri="{9D8B030D-6E8A-4147-A177-3AD203B41FA5}">
                      <a16:colId xmlns:a16="http://schemas.microsoft.com/office/drawing/2014/main" val="557668768"/>
                    </a:ext>
                  </a:extLst>
                </a:gridCol>
                <a:gridCol w="3167573">
                  <a:extLst>
                    <a:ext uri="{9D8B030D-6E8A-4147-A177-3AD203B41FA5}">
                      <a16:colId xmlns:a16="http://schemas.microsoft.com/office/drawing/2014/main" val="2025455186"/>
                    </a:ext>
                  </a:extLst>
                </a:gridCol>
                <a:gridCol w="2941317">
                  <a:extLst>
                    <a:ext uri="{9D8B030D-6E8A-4147-A177-3AD203B41FA5}">
                      <a16:colId xmlns:a16="http://schemas.microsoft.com/office/drawing/2014/main" val="2444692770"/>
                    </a:ext>
                  </a:extLst>
                </a:gridCol>
              </a:tblGrid>
              <a:tr h="658514">
                <a:tc>
                  <a:txBody>
                    <a:bodyPr/>
                    <a:lstStyle/>
                    <a:p>
                      <a:r>
                        <a:rPr lang="en-GB" dirty="0"/>
                        <a:t>Step of the GPS^2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± rms 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Variant “tolerance zone”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Variant “mutual situation parameters”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522582"/>
                  </a:ext>
                </a:extLst>
              </a:tr>
              <a:tr h="6585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GB" b="0" dirty="0">
                          <a:solidFill>
                            <a:schemeClr val="tx2"/>
                          </a:solidFill>
                        </a:rPr>
                        <a:t>0. Nominal specified features</a:t>
                      </a:r>
                      <a:endParaRPr lang="en-GB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Implicitly, magnetic axis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Situation feature [SL] of the magnetic </a:t>
                      </a:r>
                      <a:r>
                        <a:rPr lang="en-GB" dirty="0" err="1"/>
                        <a:t>ToLiP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Situation feature [SL] of the magnetic </a:t>
                      </a:r>
                      <a:r>
                        <a:rPr lang="en-GB" dirty="0" err="1"/>
                        <a:t>ToLiP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865630"/>
                  </a:ext>
                </a:extLst>
              </a:tr>
              <a:tr h="987228"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0000"/>
                        </a:lnSpc>
                        <a:spcBef>
                          <a:spcPts val="600"/>
                        </a:spcBef>
                        <a:buAutoNum type="arabicPeriod"/>
                      </a:pPr>
                      <a:r>
                        <a:rPr lang="en-GB" b="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rPr>
                        <a:t>Real specified features</a:t>
                      </a:r>
                      <a:endParaRPr lang="en-GB" b="0" dirty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Measured magnetic axis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[SL]1 associated to the measured magnetic axis, extent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[SL]1 associated to the measured magnetic axis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508478"/>
                  </a:ext>
                </a:extLst>
              </a:tr>
              <a:tr h="6585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>
                          <a:solidFill>
                            <a:srgbClr val="7030A0"/>
                          </a:solidFill>
                        </a:rPr>
                        <a:t>2. Associated 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 straight line at the exact situation?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[SL]2 situated at theoretically exact situation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[SL]2 situated at theoretically exact situation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170369"/>
                  </a:ext>
                </a:extLst>
              </a:tr>
              <a:tr h="658514">
                <a:tc>
                  <a:txBody>
                    <a:bodyPr/>
                    <a:lstStyle/>
                    <a:p>
                      <a:r>
                        <a:rPr lang="en-GB" b="0" dirty="0">
                          <a:solidFill>
                            <a:srgbClr val="FFC000"/>
                          </a:solidFill>
                        </a:rPr>
                        <a:t>3. deviations </a:t>
                      </a:r>
                      <a:r>
                        <a:rPr lang="en-GB" b="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rPr>
                        <a:t>1</a:t>
                      </a:r>
                      <a:r>
                        <a:rPr lang="en-GB" b="0" dirty="0">
                          <a:solidFill>
                            <a:srgbClr val="FFC000"/>
                          </a:solidFill>
                        </a:rPr>
                        <a:t> vs </a:t>
                      </a:r>
                      <a:r>
                        <a:rPr lang="en-GB" b="0" dirty="0">
                          <a:solidFill>
                            <a:srgbClr val="7030A0"/>
                          </a:solidFill>
                        </a:rPr>
                        <a:t>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Local deviations between the points of the two [SL]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Defines a </a:t>
                      </a:r>
                      <a:r>
                        <a:rPr lang="en-GB" b="1" i="1" dirty="0">
                          <a:solidFill>
                            <a:srgbClr val="FF9300"/>
                          </a:solidFill>
                        </a:rPr>
                        <a:t>global deviation </a:t>
                      </a:r>
                      <a:r>
                        <a:rPr lang="en-GB" i="1" dirty="0">
                          <a:solidFill>
                            <a:srgbClr val="FF9300"/>
                          </a:solidFill>
                        </a:rPr>
                        <a:t>and this is NEW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83024"/>
                  </a:ext>
                </a:extLst>
              </a:tr>
              <a:tr h="6585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>
                          <a:solidFill>
                            <a:srgbClr val="92D050"/>
                          </a:solidFill>
                        </a:rPr>
                        <a:t>4. Characteristic on </a:t>
                      </a:r>
                      <a:r>
                        <a:rPr lang="en-GB" b="0" dirty="0">
                          <a:solidFill>
                            <a:srgbClr val="FF9300"/>
                          </a:solidFill>
                        </a:rPr>
                        <a:t>3</a:t>
                      </a:r>
                      <a:r>
                        <a:rPr lang="en-GB" b="0" dirty="0">
                          <a:solidFill>
                            <a:srgbClr val="92D050"/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Doubled maximum deviation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Mutual situation parameters SL1 vs SL2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576944"/>
                  </a:ext>
                </a:extLst>
              </a:tr>
              <a:tr h="5592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>
                          <a:solidFill>
                            <a:srgbClr val="00B050"/>
                          </a:solidFill>
                        </a:rPr>
                        <a:t>5. Limit condition on </a:t>
                      </a:r>
                      <a:r>
                        <a:rPr lang="en-GB" b="0" dirty="0">
                          <a:solidFill>
                            <a:srgbClr val="92D050"/>
                          </a:solidFill>
                        </a:rPr>
                        <a:t>4</a:t>
                      </a:r>
                      <a:r>
                        <a:rPr lang="en-GB" b="0" dirty="0">
                          <a:solidFill>
                            <a:srgbClr val="00B050"/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 values in the 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 tolerance zone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 </a:t>
                      </a:r>
                      <a:r>
                        <a:rPr lang="en-GB" i="1" dirty="0"/>
                        <a:t>adapted</a:t>
                      </a:r>
                      <a:r>
                        <a:rPr lang="en-GB" dirty="0"/>
                        <a:t> values in the Table!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39559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3C452011-3095-BB46-D663-CDD349A7688E}"/>
              </a:ext>
            </a:extLst>
          </p:cNvPr>
          <p:cNvSpPr txBox="1"/>
          <p:nvPr/>
        </p:nvSpPr>
        <p:spPr>
          <a:xfrm>
            <a:off x="335360" y="842065"/>
            <a:ext cx="301364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dirty="0">
                <a:solidFill>
                  <a:srgbClr val="C00000"/>
                </a:solidFill>
              </a:rPr>
              <a:t>FUN (functional) specification</a:t>
            </a:r>
          </a:p>
        </p:txBody>
      </p:sp>
    </p:spTree>
    <p:extLst>
      <p:ext uri="{BB962C8B-B14F-4D97-AF65-F5344CB8AC3E}">
        <p14:creationId xmlns:p14="http://schemas.microsoft.com/office/powerpoint/2010/main" val="2466485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B3ABB5-742D-C35D-47BB-979940A34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the </a:t>
            </a:r>
            <a:r>
              <a:rPr lang="en-GB" dirty="0" err="1"/>
              <a:t>MuToLip</a:t>
            </a:r>
            <a:r>
              <a:rPr lang="en-GB" dirty="0"/>
              <a:t>?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B238F8F-1D5D-151B-56EF-CE0BA034BA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1521EA-6A3A-B021-71CB-70AF2BFE05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41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0564953-5FA7-D981-5F7E-0C7302666AA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BDF34BD-357C-AB07-13EE-6DD484F24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85" y="1038998"/>
            <a:ext cx="7296975" cy="41045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20C14A9-BF5D-3CA6-779A-85476671447F}"/>
              </a:ext>
            </a:extLst>
          </p:cNvPr>
          <p:cNvSpPr txBox="1"/>
          <p:nvPr/>
        </p:nvSpPr>
        <p:spPr>
          <a:xfrm>
            <a:off x="7680176" y="1169305"/>
            <a:ext cx="4098455" cy="20005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2000" dirty="0"/>
              <a:t>Provides a very convenient </a:t>
            </a:r>
            <a:r>
              <a:rPr lang="en-GB" sz="2000" b="1" dirty="0"/>
              <a:t>“average” </a:t>
            </a:r>
            <a:r>
              <a:rPr lang="en-GB" sz="2000" b="1" dirty="0" err="1"/>
              <a:t>CoToLiP</a:t>
            </a:r>
            <a:endParaRPr lang="en-GB" sz="2000" b="1" dirty="0"/>
          </a:p>
          <a:p>
            <a:pPr algn="r"/>
            <a:r>
              <a:rPr lang="en-GB" dirty="0"/>
              <a:t>Very useful for multiple devices when the “roll angle” is not uniquely defined (twin aperture magnets of FCC-ee) or not even functional (e.g. LBNL ALS-U rafts)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7431CB1E-4A52-57F8-AC51-B37E9F09AB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890" t="11264" r="13283" b="4491"/>
          <a:stretch/>
        </p:blipFill>
        <p:spPr bwMode="auto">
          <a:xfrm rot="16200000">
            <a:off x="7491512" y="1848675"/>
            <a:ext cx="3021326" cy="554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78130AC-9D86-4903-A92C-7AB9AACDF75A}"/>
              </a:ext>
            </a:extLst>
          </p:cNvPr>
          <p:cNvSpPr txBox="1"/>
          <p:nvPr/>
        </p:nvSpPr>
        <p:spPr>
          <a:xfrm>
            <a:off x="2809808" y="5542003"/>
            <a:ext cx="657222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dirty="0">
                <a:solidFill>
                  <a:srgbClr val="FF9300"/>
                </a:solidFill>
              </a:rPr>
              <a:t>“</a:t>
            </a:r>
            <a:r>
              <a:rPr lang="en-GB" b="1" i="1" dirty="0">
                <a:solidFill>
                  <a:srgbClr val="FF9300"/>
                </a:solidFill>
              </a:rPr>
              <a:t>Provide a physicist’s defined axis of the girder</a:t>
            </a:r>
            <a:r>
              <a:rPr lang="en-GB" dirty="0">
                <a:solidFill>
                  <a:srgbClr val="FF9300"/>
                </a:solidFill>
              </a:rPr>
              <a:t>”</a:t>
            </a:r>
          </a:p>
          <a:p>
            <a:pPr algn="r"/>
            <a:r>
              <a:rPr lang="en-GB" dirty="0">
                <a:solidFill>
                  <a:srgbClr val="FF9300"/>
                </a:solidFill>
              </a:rPr>
              <a:t>Jana Barker, IWAA 2026, 2026-10-06</a:t>
            </a:r>
          </a:p>
        </p:txBody>
      </p:sp>
    </p:spTree>
    <p:extLst>
      <p:ext uri="{BB962C8B-B14F-4D97-AF65-F5344CB8AC3E}">
        <p14:creationId xmlns:p14="http://schemas.microsoft.com/office/powerpoint/2010/main" val="42508063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BE3F1147-A872-34E7-4EF3-DAF193CEB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2" y="1052735"/>
            <a:ext cx="11432804" cy="49130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1C8E54-3F30-6385-7485-053CD4416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CoToLiP</a:t>
            </a:r>
            <a:r>
              <a:rPr lang="en-GB" dirty="0"/>
              <a:t> and </a:t>
            </a:r>
            <a:r>
              <a:rPr lang="en-GB" dirty="0" err="1"/>
              <a:t>MuToLiP</a:t>
            </a:r>
            <a:r>
              <a:rPr lang="en-GB" dirty="0"/>
              <a:t> algorithms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85CFE0E-4E45-5DF7-6B51-1E3AA77CCC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1312B2-3B50-26B9-2FA0-55C77A9AC1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42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CB5C0A-F23D-7641-10CF-9B9C81B90AD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A0CCF7-47EF-AC06-8E7A-1F2B291F7715}"/>
              </a:ext>
            </a:extLst>
          </p:cNvPr>
          <p:cNvSpPr txBox="1"/>
          <p:nvPr/>
        </p:nvSpPr>
        <p:spPr>
          <a:xfrm>
            <a:off x="479377" y="3622216"/>
            <a:ext cx="4392488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800" b="1" i="1" dirty="0"/>
              <a:t>Where are we in 2026?</a:t>
            </a:r>
          </a:p>
          <a:p>
            <a:pPr algn="l"/>
            <a:r>
              <a:rPr lang="en-GB" sz="2000" i="1" dirty="0"/>
              <a:t>Complete algorithms </a:t>
            </a:r>
            <a:r>
              <a:rPr lang="en-GB" sz="2000" dirty="0"/>
              <a:t>are now </a:t>
            </a:r>
            <a:r>
              <a:rPr lang="en-GB" sz="2000" u="sng" dirty="0"/>
              <a:t>ready</a:t>
            </a:r>
            <a:r>
              <a:rPr lang="en-GB" sz="1800" dirty="0"/>
              <a:t>, and under test, for: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dirty="0" err="1"/>
              <a:t>CoToLiP</a:t>
            </a:r>
            <a:r>
              <a:rPr lang="en-GB" sz="1800" dirty="0"/>
              <a:t> n=2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800" dirty="0" err="1"/>
              <a:t>MuToLiP</a:t>
            </a:r>
            <a:r>
              <a:rPr lang="en-GB" sz="1800" dirty="0"/>
              <a:t> n&gt;2</a:t>
            </a:r>
          </a:p>
          <a:p>
            <a:pPr algn="l"/>
            <a:r>
              <a:rPr lang="en-GB" sz="1800" dirty="0"/>
              <a:t>With a far simpler perspective, using the </a:t>
            </a:r>
            <a:r>
              <a:rPr lang="en-GB" sz="1800" dirty="0" err="1"/>
              <a:t>CoToLiPian</a:t>
            </a:r>
            <a:r>
              <a:rPr lang="en-GB" sz="1800" dirty="0"/>
              <a:t> angles in a cleverer way…</a:t>
            </a:r>
          </a:p>
          <a:p>
            <a:pPr algn="l"/>
            <a:r>
              <a:rPr lang="en-GB" dirty="0"/>
              <a:t>And taking into account all limit cases!</a:t>
            </a:r>
            <a:endParaRPr lang="en-GB" sz="1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12FFACD-9ED5-BDF4-53FF-DC0619767558}"/>
              </a:ext>
            </a:extLst>
          </p:cNvPr>
          <p:cNvSpPr txBox="1"/>
          <p:nvPr/>
        </p:nvSpPr>
        <p:spPr>
          <a:xfrm rot="21292704">
            <a:off x="9174010" y="2599154"/>
            <a:ext cx="2344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C00000"/>
                </a:solidFill>
                <a:highlight>
                  <a:srgbClr val="FFFF00"/>
                </a:highlight>
              </a:rPr>
              <a:t>For IWAA 20</a:t>
            </a:r>
            <a:r>
              <a:rPr lang="en-GB" sz="2400" b="1" dirty="0">
                <a:solidFill>
                  <a:srgbClr val="C00000"/>
                </a:solidFill>
                <a:highlight>
                  <a:srgbClr val="FFFF00"/>
                </a:highlight>
              </a:rPr>
              <a:t>28</a:t>
            </a:r>
            <a:r>
              <a:rPr lang="en-GB" sz="2400" dirty="0">
                <a:solidFill>
                  <a:srgbClr val="C00000"/>
                </a:solidFill>
                <a:highlight>
                  <a:srgbClr val="FFFF00"/>
                </a:highlight>
              </a:rPr>
              <a:t>!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3D5889F-229C-823B-04A8-D14FE2EA4115}"/>
              </a:ext>
            </a:extLst>
          </p:cNvPr>
          <p:cNvSpPr txBox="1"/>
          <p:nvPr/>
        </p:nvSpPr>
        <p:spPr>
          <a:xfrm>
            <a:off x="8056927" y="1154646"/>
            <a:ext cx="38614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800" dirty="0">
                <a:solidFill>
                  <a:srgbClr val="C00000"/>
                </a:solidFill>
              </a:rPr>
              <a:t>… Falls down beyond today’s scope (and time)</a:t>
            </a:r>
          </a:p>
          <a:p>
            <a:pPr algn="r"/>
            <a:r>
              <a:rPr lang="en-GB" sz="1800" dirty="0">
                <a:solidFill>
                  <a:srgbClr val="C00000"/>
                </a:solidFill>
              </a:rPr>
              <a:t>As a consequence: </a:t>
            </a:r>
          </a:p>
          <a:p>
            <a:pPr algn="r"/>
            <a:r>
              <a:rPr lang="en-GB" sz="1800" dirty="0">
                <a:solidFill>
                  <a:srgbClr val="C00000"/>
                </a:solidFill>
              </a:rPr>
              <a:t>“</a:t>
            </a:r>
            <a:r>
              <a:rPr lang="en-GB" sz="1800" b="1" dirty="0">
                <a:solidFill>
                  <a:srgbClr val="C00000"/>
                </a:solidFill>
              </a:rPr>
              <a:t>to be continued</a:t>
            </a:r>
            <a:r>
              <a:rPr lang="en-GB" sz="1800" dirty="0">
                <a:solidFill>
                  <a:srgbClr val="C00000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78218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9FED1B-ADCA-3E08-CC62-1805F9149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usages of </a:t>
            </a:r>
            <a:r>
              <a:rPr lang="en-GB" dirty="0" err="1"/>
              <a:t>CoToLiP</a:t>
            </a:r>
            <a:r>
              <a:rPr lang="en-GB" dirty="0"/>
              <a:t>: installation in the tunnel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D0B1C88-DF67-139D-E26D-CC394EC944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FA3E8D5-0DC4-2FE0-CBB2-45F931720D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43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E8EA44C-DA88-C952-CB40-9762F177E5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D803175F-042B-9F48-8660-DE194847E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159" y="1133513"/>
            <a:ext cx="7527137" cy="490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815FE7F0-DF93-A89B-2103-4F2A4E42FE5F}"/>
              </a:ext>
            </a:extLst>
          </p:cNvPr>
          <p:cNvSpPr txBox="1"/>
          <p:nvPr/>
        </p:nvSpPr>
        <p:spPr>
          <a:xfrm>
            <a:off x="239185" y="1112843"/>
            <a:ext cx="3511396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Handling and unloading during installation is already a kind of first alignment!</a:t>
            </a:r>
          </a:p>
          <a:p>
            <a:r>
              <a:rPr lang="en-GB" sz="2400" dirty="0"/>
              <a:t>Aiming at a </a:t>
            </a:r>
            <a:r>
              <a:rPr lang="en-GB" sz="2800" dirty="0" err="1"/>
              <a:t>submillimetric</a:t>
            </a:r>
            <a:r>
              <a:rPr lang="en-GB" sz="2400" dirty="0"/>
              <a:t> range of accuracy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B9E51DC9-0A9A-DCC9-6D5B-0E3CD3625EBE}"/>
              </a:ext>
            </a:extLst>
          </p:cNvPr>
          <p:cNvSpPr txBox="1"/>
          <p:nvPr/>
        </p:nvSpPr>
        <p:spPr>
          <a:xfrm>
            <a:off x="372589" y="5212470"/>
            <a:ext cx="32445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1" dirty="0"/>
              <a:t>From LHC transfer table (2003) …</a:t>
            </a:r>
          </a:p>
        </p:txBody>
      </p:sp>
    </p:spTree>
    <p:extLst>
      <p:ext uri="{BB962C8B-B14F-4D97-AF65-F5344CB8AC3E}">
        <p14:creationId xmlns:p14="http://schemas.microsoft.com/office/powerpoint/2010/main" val="27347407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FEF68E-582F-5AEA-7BEF-FB88B9DBB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Toward the future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6799B85-67C7-34B1-391B-DA552C1E00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4CA171B-6CC2-2626-0D59-1C4B31F57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44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C6A7D00-6B33-3A47-B392-5726ACF7EB5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341A607-0AF8-8286-D446-2D0833C599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350B1677-B151-1B3A-03FC-07B6B0E7A8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3" r="1"/>
          <a:stretch>
            <a:fillRect/>
          </a:stretch>
        </p:blipFill>
        <p:spPr bwMode="auto">
          <a:xfrm>
            <a:off x="247482" y="1042495"/>
            <a:ext cx="5309074" cy="432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86">
            <a:extLst>
              <a:ext uri="{FF2B5EF4-FFF2-40B4-BE49-F238E27FC236}">
                <a16:creationId xmlns:a16="http://schemas.microsoft.com/office/drawing/2014/main" id="{BEF79475-6320-67DD-94C6-A92EFA9BBBB5}"/>
              </a:ext>
            </a:extLst>
          </p:cNvPr>
          <p:cNvGrpSpPr>
            <a:grpSpLocks noChangeAspect="1"/>
          </p:cNvGrpSpPr>
          <p:nvPr/>
        </p:nvGrpSpPr>
        <p:grpSpPr>
          <a:xfrm>
            <a:off x="6480203" y="-2012"/>
            <a:ext cx="5603076" cy="6385860"/>
            <a:chOff x="6350934" y="103095"/>
            <a:chExt cx="5384141" cy="6136339"/>
          </a:xfrm>
        </p:grpSpPr>
        <p:grpSp>
          <p:nvGrpSpPr>
            <p:cNvPr id="9" name="Group 22">
              <a:extLst>
                <a:ext uri="{FF2B5EF4-FFF2-40B4-BE49-F238E27FC236}">
                  <a16:creationId xmlns:a16="http://schemas.microsoft.com/office/drawing/2014/main" id="{C9EA950D-F283-2DEE-0FC1-E801FCF8D0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50934" y="103095"/>
              <a:ext cx="5317191" cy="6136339"/>
              <a:chOff x="6350934" y="103095"/>
              <a:chExt cx="5317191" cy="6136339"/>
            </a:xfrm>
          </p:grpSpPr>
          <p:pic>
            <p:nvPicPr>
              <p:cNvPr id="31" name="Picture 8">
                <a:extLst>
                  <a:ext uri="{FF2B5EF4-FFF2-40B4-BE49-F238E27FC236}">
                    <a16:creationId xmlns:a16="http://schemas.microsoft.com/office/drawing/2014/main" id="{C092E393-08FD-9FDE-016A-A18860C3A1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53175" y="381000"/>
                <a:ext cx="5314950" cy="5214457"/>
              </a:xfrm>
              <a:prstGeom prst="rect">
                <a:avLst/>
              </a:prstGeom>
            </p:spPr>
          </p:pic>
          <p:pic>
            <p:nvPicPr>
              <p:cNvPr id="32" name="Picture 19">
                <a:extLst>
                  <a:ext uri="{FF2B5EF4-FFF2-40B4-BE49-F238E27FC236}">
                    <a16:creationId xmlns:a16="http://schemas.microsoft.com/office/drawing/2014/main" id="{0D950BC1-5AB1-5EF9-DA73-E1A4F3B6D5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97461"/>
              <a:stretch>
                <a:fillRect/>
              </a:stretch>
            </p:blipFill>
            <p:spPr>
              <a:xfrm>
                <a:off x="6350934" y="5486399"/>
                <a:ext cx="5314950" cy="753035"/>
              </a:xfrm>
              <a:prstGeom prst="rect">
                <a:avLst/>
              </a:prstGeom>
            </p:spPr>
          </p:pic>
          <p:pic>
            <p:nvPicPr>
              <p:cNvPr id="33" name="Picture 21">
                <a:extLst>
                  <a:ext uri="{FF2B5EF4-FFF2-40B4-BE49-F238E27FC236}">
                    <a16:creationId xmlns:a16="http://schemas.microsoft.com/office/drawing/2014/main" id="{C449D5BD-0F42-9DB5-8E6E-2D2DC29C3E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b="94370"/>
              <a:stretch>
                <a:fillRect/>
              </a:stretch>
            </p:blipFill>
            <p:spPr>
              <a:xfrm>
                <a:off x="6350934" y="103095"/>
                <a:ext cx="5314950" cy="293594"/>
              </a:xfrm>
              <a:prstGeom prst="rect">
                <a:avLst/>
              </a:prstGeom>
            </p:spPr>
          </p:pic>
        </p:grpSp>
        <p:cxnSp>
          <p:nvCxnSpPr>
            <p:cNvPr id="10" name="Straight Arrow Connector 32">
              <a:extLst>
                <a:ext uri="{FF2B5EF4-FFF2-40B4-BE49-F238E27FC236}">
                  <a16:creationId xmlns:a16="http://schemas.microsoft.com/office/drawing/2014/main" id="{884CBE5D-EBD0-892A-C4D4-5AC49A4C6C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03359" y="5403476"/>
              <a:ext cx="4894729" cy="0"/>
            </a:xfrm>
            <a:prstGeom prst="straightConnector1">
              <a:avLst/>
            </a:prstGeom>
            <a:ln w="76200">
              <a:solidFill>
                <a:schemeClr val="bg1">
                  <a:lumMod val="65000"/>
                </a:schemeClr>
              </a:solidFill>
              <a:prstDash val="solid"/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02A86CA-E95F-28E7-8F2E-44277A6212F5}"/>
                </a:ext>
              </a:extLst>
            </p:cNvPr>
            <p:cNvCxnSpPr>
              <a:cxnSpLocks/>
            </p:cNvCxnSpPr>
            <p:nvPr/>
          </p:nvCxnSpPr>
          <p:spPr>
            <a:xfrm>
              <a:off x="8081885" y="608784"/>
              <a:ext cx="2729550" cy="0"/>
            </a:xfrm>
            <a:prstGeom prst="straightConnector1">
              <a:avLst/>
            </a:prstGeom>
            <a:ln w="28575">
              <a:solidFill>
                <a:srgbClr val="FFFF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2">
              <a:extLst>
                <a:ext uri="{FF2B5EF4-FFF2-40B4-BE49-F238E27FC236}">
                  <a16:creationId xmlns:a16="http://schemas.microsoft.com/office/drawing/2014/main" id="{2EFD8A79-FD4A-0475-BBD6-560E01DBE3B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15300" y="605118"/>
              <a:ext cx="47065" cy="4713194"/>
            </a:xfrm>
            <a:prstGeom prst="straightConnector1">
              <a:avLst/>
            </a:prstGeom>
            <a:ln w="12700">
              <a:solidFill>
                <a:srgbClr val="FFFF00"/>
              </a:solidFill>
              <a:prstDash val="lgDashDot"/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5">
              <a:extLst>
                <a:ext uri="{FF2B5EF4-FFF2-40B4-BE49-F238E27FC236}">
                  <a16:creationId xmlns:a16="http://schemas.microsoft.com/office/drawing/2014/main" id="{060E7EC4-DD12-AA61-E518-1B0E8B02BB7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15918" y="522194"/>
              <a:ext cx="47065" cy="4713194"/>
            </a:xfrm>
            <a:prstGeom prst="straightConnector1">
              <a:avLst/>
            </a:prstGeom>
            <a:ln w="12700">
              <a:solidFill>
                <a:srgbClr val="FFFF00"/>
              </a:solidFill>
              <a:prstDash val="lgDashDot"/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7">
              <a:extLst>
                <a:ext uri="{FF2B5EF4-FFF2-40B4-BE49-F238E27FC236}">
                  <a16:creationId xmlns:a16="http://schemas.microsoft.com/office/drawing/2014/main" id="{6437696F-C913-D8DD-0E47-B97771DF24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82518" y="5022476"/>
              <a:ext cx="0" cy="658906"/>
            </a:xfrm>
            <a:prstGeom prst="straightConnector1">
              <a:avLst/>
            </a:prstGeom>
            <a:ln w="12700">
              <a:solidFill>
                <a:srgbClr val="FFFF00"/>
              </a:solidFill>
              <a:prstDash val="solid"/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24">
              <a:extLst>
                <a:ext uri="{FF2B5EF4-FFF2-40B4-BE49-F238E27FC236}">
                  <a16:creationId xmlns:a16="http://schemas.microsoft.com/office/drawing/2014/main" id="{A208AF38-A119-041B-D289-984BE17BC5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409830" y="5047129"/>
              <a:ext cx="0" cy="1098177"/>
            </a:xfrm>
            <a:prstGeom prst="straightConnector1">
              <a:avLst/>
            </a:prstGeom>
            <a:ln w="12700">
              <a:solidFill>
                <a:srgbClr val="FFFF00"/>
              </a:solidFill>
              <a:prstDash val="solid"/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29">
              <a:extLst>
                <a:ext uri="{FF2B5EF4-FFF2-40B4-BE49-F238E27FC236}">
                  <a16:creationId xmlns:a16="http://schemas.microsoft.com/office/drawing/2014/main" id="{DE068636-CC6D-9751-EA93-465F369D4A6D}"/>
                </a:ext>
              </a:extLst>
            </p:cNvPr>
            <p:cNvCxnSpPr>
              <a:cxnSpLocks/>
            </p:cNvCxnSpPr>
            <p:nvPr/>
          </p:nvCxnSpPr>
          <p:spPr>
            <a:xfrm>
              <a:off x="10253382" y="5716425"/>
              <a:ext cx="1160930" cy="0"/>
            </a:xfrm>
            <a:prstGeom prst="straightConnector1">
              <a:avLst/>
            </a:prstGeom>
            <a:ln w="28575">
              <a:solidFill>
                <a:srgbClr val="FFFF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31">
              <a:extLst>
                <a:ext uri="{FF2B5EF4-FFF2-40B4-BE49-F238E27FC236}">
                  <a16:creationId xmlns:a16="http://schemas.microsoft.com/office/drawing/2014/main" id="{BA56E359-6BF2-669F-E370-CFBC5B3AAF58}"/>
                </a:ext>
              </a:extLst>
            </p:cNvPr>
            <p:cNvSpPr txBox="1"/>
            <p:nvPr/>
          </p:nvSpPr>
          <p:spPr>
            <a:xfrm>
              <a:off x="8765724" y="316214"/>
              <a:ext cx="1358152" cy="341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300" dirty="0">
                  <a:solidFill>
                    <a:srgbClr val="FFFF00"/>
                  </a:solidFill>
                </a:rPr>
                <a:t>1532 mm</a:t>
              </a:r>
              <a:endParaRPr lang="fr-FR" sz="1300" dirty="0">
                <a:solidFill>
                  <a:srgbClr val="FFFF00"/>
                </a:solidFill>
              </a:endParaRPr>
            </a:p>
          </p:txBody>
        </p:sp>
        <p:cxnSp>
          <p:nvCxnSpPr>
            <p:cNvPr id="18" name="Straight Arrow Connector 35">
              <a:extLst>
                <a:ext uri="{FF2B5EF4-FFF2-40B4-BE49-F238E27FC236}">
                  <a16:creationId xmlns:a16="http://schemas.microsoft.com/office/drawing/2014/main" id="{D3889BA4-BA09-0524-54C9-AF2A5DC3C8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31506" y="3496235"/>
              <a:ext cx="0" cy="1875865"/>
            </a:xfrm>
            <a:prstGeom prst="straightConnector1">
              <a:avLst/>
            </a:prstGeom>
            <a:ln w="28575">
              <a:solidFill>
                <a:srgbClr val="FFFF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39">
              <a:extLst>
                <a:ext uri="{FF2B5EF4-FFF2-40B4-BE49-F238E27FC236}">
                  <a16:creationId xmlns:a16="http://schemas.microsoft.com/office/drawing/2014/main" id="{F5284822-B9BD-BEB0-E8E1-A1D570F80267}"/>
                </a:ext>
              </a:extLst>
            </p:cNvPr>
            <p:cNvSpPr txBox="1"/>
            <p:nvPr/>
          </p:nvSpPr>
          <p:spPr>
            <a:xfrm rot="16200000">
              <a:off x="9188822" y="4028547"/>
              <a:ext cx="1358152" cy="341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300" dirty="0">
                  <a:solidFill>
                    <a:srgbClr val="FFFF00"/>
                  </a:solidFill>
                </a:rPr>
                <a:t>1050 mm</a:t>
              </a:r>
              <a:endParaRPr lang="fr-FR" sz="1300" dirty="0">
                <a:solidFill>
                  <a:srgbClr val="FFFF00"/>
                </a:solidFill>
              </a:endParaRPr>
            </a:p>
          </p:txBody>
        </p:sp>
        <p:sp>
          <p:nvSpPr>
            <p:cNvPr id="20" name="TextBox 41">
              <a:extLst>
                <a:ext uri="{FF2B5EF4-FFF2-40B4-BE49-F238E27FC236}">
                  <a16:creationId xmlns:a16="http://schemas.microsoft.com/office/drawing/2014/main" id="{BA5B509D-E89C-5F1E-AC6A-C783E23A72E5}"/>
                </a:ext>
              </a:extLst>
            </p:cNvPr>
            <p:cNvSpPr txBox="1"/>
            <p:nvPr/>
          </p:nvSpPr>
          <p:spPr>
            <a:xfrm>
              <a:off x="10376923" y="5414960"/>
              <a:ext cx="1358152" cy="341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300" dirty="0">
                  <a:solidFill>
                    <a:srgbClr val="FFFF00"/>
                  </a:solidFill>
                </a:rPr>
                <a:t>630 mm</a:t>
              </a:r>
              <a:endParaRPr lang="fr-FR" sz="1300" dirty="0">
                <a:solidFill>
                  <a:srgbClr val="FFFF00"/>
                </a:solidFill>
              </a:endParaRPr>
            </a:p>
          </p:txBody>
        </p:sp>
        <p:cxnSp>
          <p:nvCxnSpPr>
            <p:cNvPr id="21" name="Straight Arrow Connector 42">
              <a:extLst>
                <a:ext uri="{FF2B5EF4-FFF2-40B4-BE49-F238E27FC236}">
                  <a16:creationId xmlns:a16="http://schemas.microsoft.com/office/drawing/2014/main" id="{57420843-D3CB-215E-C7B1-2BF5DBBDA4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6977" y="5127812"/>
              <a:ext cx="0" cy="1044388"/>
            </a:xfrm>
            <a:prstGeom prst="straightConnector1">
              <a:avLst/>
            </a:prstGeom>
            <a:ln w="12700">
              <a:solidFill>
                <a:srgbClr val="FFFF00"/>
              </a:solidFill>
              <a:prstDash val="solid"/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43">
              <a:extLst>
                <a:ext uri="{FF2B5EF4-FFF2-40B4-BE49-F238E27FC236}">
                  <a16:creationId xmlns:a16="http://schemas.microsoft.com/office/drawing/2014/main" id="{091DE3B0-034C-0A39-B2E1-D11F90207C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58618" y="4997824"/>
              <a:ext cx="0" cy="658906"/>
            </a:xfrm>
            <a:prstGeom prst="straightConnector1">
              <a:avLst/>
            </a:prstGeom>
            <a:ln w="12700">
              <a:solidFill>
                <a:srgbClr val="FFFF00"/>
              </a:solidFill>
              <a:prstDash val="solid"/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44">
              <a:extLst>
                <a:ext uri="{FF2B5EF4-FFF2-40B4-BE49-F238E27FC236}">
                  <a16:creationId xmlns:a16="http://schemas.microsoft.com/office/drawing/2014/main" id="{0C01353E-5146-C722-E8CB-2A06A20AD865}"/>
                </a:ext>
              </a:extLst>
            </p:cNvPr>
            <p:cNvCxnSpPr>
              <a:cxnSpLocks/>
            </p:cNvCxnSpPr>
            <p:nvPr/>
          </p:nvCxnSpPr>
          <p:spPr>
            <a:xfrm>
              <a:off x="6714565" y="5734354"/>
              <a:ext cx="2873188" cy="0"/>
            </a:xfrm>
            <a:prstGeom prst="straightConnector1">
              <a:avLst/>
            </a:prstGeom>
            <a:ln w="28575">
              <a:solidFill>
                <a:srgbClr val="FFFF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51">
              <a:extLst>
                <a:ext uri="{FF2B5EF4-FFF2-40B4-BE49-F238E27FC236}">
                  <a16:creationId xmlns:a16="http://schemas.microsoft.com/office/drawing/2014/main" id="{75E310EC-C139-2F2C-A9C7-BC8AFAFB7C51}"/>
                </a:ext>
              </a:extLst>
            </p:cNvPr>
            <p:cNvSpPr txBox="1"/>
            <p:nvPr/>
          </p:nvSpPr>
          <p:spPr>
            <a:xfrm>
              <a:off x="7786123" y="5401652"/>
              <a:ext cx="1358152" cy="341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300" dirty="0">
                  <a:solidFill>
                    <a:srgbClr val="FFFF00"/>
                  </a:solidFill>
                </a:rPr>
                <a:t>1300 mm</a:t>
              </a:r>
              <a:endParaRPr lang="fr-FR" sz="1300" dirty="0">
                <a:solidFill>
                  <a:srgbClr val="FFFF00"/>
                </a:solidFill>
              </a:endParaRPr>
            </a:p>
          </p:txBody>
        </p:sp>
        <p:cxnSp>
          <p:nvCxnSpPr>
            <p:cNvPr id="25" name="Straight Arrow Connector 52">
              <a:extLst>
                <a:ext uri="{FF2B5EF4-FFF2-40B4-BE49-F238E27FC236}">
                  <a16:creationId xmlns:a16="http://schemas.microsoft.com/office/drawing/2014/main" id="{B0B67A36-76EB-D554-BE22-2E7AA2C207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55642" y="2028264"/>
              <a:ext cx="3200399" cy="0"/>
            </a:xfrm>
            <a:prstGeom prst="straightConnector1">
              <a:avLst/>
            </a:prstGeom>
            <a:ln w="12700">
              <a:solidFill>
                <a:srgbClr val="FFFF00"/>
              </a:solidFill>
              <a:prstDash val="solid"/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55">
              <a:extLst>
                <a:ext uri="{FF2B5EF4-FFF2-40B4-BE49-F238E27FC236}">
                  <a16:creationId xmlns:a16="http://schemas.microsoft.com/office/drawing/2014/main" id="{B610FBEB-0039-14DF-D01C-F2D1752D8D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50924" y="3343835"/>
              <a:ext cx="730622" cy="0"/>
            </a:xfrm>
            <a:prstGeom prst="straightConnector1">
              <a:avLst/>
            </a:prstGeom>
            <a:ln w="12700">
              <a:solidFill>
                <a:srgbClr val="FFFF00"/>
              </a:solidFill>
              <a:prstDash val="solid"/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57">
              <a:extLst>
                <a:ext uri="{FF2B5EF4-FFF2-40B4-BE49-F238E27FC236}">
                  <a16:creationId xmlns:a16="http://schemas.microsoft.com/office/drawing/2014/main" id="{224E161F-6ABF-D836-4A57-0777E06883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172265" y="2043953"/>
              <a:ext cx="0" cy="1304365"/>
            </a:xfrm>
            <a:prstGeom prst="straightConnector1">
              <a:avLst/>
            </a:prstGeom>
            <a:ln w="28575">
              <a:solidFill>
                <a:srgbClr val="FFFF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61">
              <a:extLst>
                <a:ext uri="{FF2B5EF4-FFF2-40B4-BE49-F238E27FC236}">
                  <a16:creationId xmlns:a16="http://schemas.microsoft.com/office/drawing/2014/main" id="{A1CF6F01-4A29-0610-5BDB-0BBC9DD766FF}"/>
                </a:ext>
              </a:extLst>
            </p:cNvPr>
            <p:cNvSpPr txBox="1"/>
            <p:nvPr/>
          </p:nvSpPr>
          <p:spPr>
            <a:xfrm rot="16200000">
              <a:off x="10717305" y="2531443"/>
              <a:ext cx="1358152" cy="341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H" sz="1300" dirty="0">
                  <a:solidFill>
                    <a:srgbClr val="FFFF00"/>
                  </a:solidFill>
                </a:rPr>
                <a:t>750 mm</a:t>
              </a:r>
              <a:endParaRPr lang="fr-FR" sz="1300" dirty="0">
                <a:solidFill>
                  <a:srgbClr val="FFFF00"/>
                </a:solidFill>
              </a:endParaRPr>
            </a:p>
          </p:txBody>
        </p:sp>
        <p:cxnSp>
          <p:nvCxnSpPr>
            <p:cNvPr id="29" name="Straight Arrow Connector 62">
              <a:extLst>
                <a:ext uri="{FF2B5EF4-FFF2-40B4-BE49-F238E27FC236}">
                  <a16:creationId xmlns:a16="http://schemas.microsoft.com/office/drawing/2014/main" id="{C6F2E237-F3C0-0075-E02D-BDCC2E4D06B5}"/>
                </a:ext>
              </a:extLst>
            </p:cNvPr>
            <p:cNvCxnSpPr>
              <a:cxnSpLocks/>
            </p:cNvCxnSpPr>
            <p:nvPr/>
          </p:nvCxnSpPr>
          <p:spPr>
            <a:xfrm>
              <a:off x="6719047" y="6148971"/>
              <a:ext cx="4704229" cy="0"/>
            </a:xfrm>
            <a:prstGeom prst="straightConnector1">
              <a:avLst/>
            </a:prstGeom>
            <a:ln w="28575">
              <a:solidFill>
                <a:srgbClr val="FFFF00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68">
              <a:extLst>
                <a:ext uri="{FF2B5EF4-FFF2-40B4-BE49-F238E27FC236}">
                  <a16:creationId xmlns:a16="http://schemas.microsoft.com/office/drawing/2014/main" id="{0B974364-5044-0156-67CD-35A4EB9B3D70}"/>
                </a:ext>
              </a:extLst>
            </p:cNvPr>
            <p:cNvSpPr txBox="1"/>
            <p:nvPr/>
          </p:nvSpPr>
          <p:spPr>
            <a:xfrm>
              <a:off x="8669216" y="5807374"/>
              <a:ext cx="1358152" cy="341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H" sz="1300" dirty="0">
                  <a:solidFill>
                    <a:srgbClr val="FFFF00"/>
                  </a:solidFill>
                </a:rPr>
                <a:t>2500 mm</a:t>
              </a:r>
              <a:endParaRPr lang="fr-FR" sz="1300" dirty="0">
                <a:solidFill>
                  <a:srgbClr val="FFFF00"/>
                </a:solidFill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E8577A8B-3394-82E3-AD65-0E888563F1A2}"/>
              </a:ext>
            </a:extLst>
          </p:cNvPr>
          <p:cNvSpPr txBox="1"/>
          <p:nvPr/>
        </p:nvSpPr>
        <p:spPr>
          <a:xfrm>
            <a:off x="287468" y="5707318"/>
            <a:ext cx="6133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1" dirty="0"/>
              <a:t>… to FCC automatised installation (2038?)</a:t>
            </a:r>
            <a:endParaRPr lang="en-GB" sz="2000" i="1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12BA74F-13DC-F973-6898-869BD885BE82}"/>
              </a:ext>
            </a:extLst>
          </p:cNvPr>
          <p:cNvSpPr txBox="1"/>
          <p:nvPr/>
        </p:nvSpPr>
        <p:spPr>
          <a:xfrm>
            <a:off x="6694160" y="138993"/>
            <a:ext cx="336470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GB" sz="1200" dirty="0">
                <a:solidFill>
                  <a:srgbClr val="FFFF00"/>
                </a:solidFill>
              </a:rPr>
              <a:t>© courtesy G. Villiger, CERN EN/THE, June 2026</a:t>
            </a:r>
          </a:p>
        </p:txBody>
      </p:sp>
    </p:spTree>
    <p:extLst>
      <p:ext uri="{BB962C8B-B14F-4D97-AF65-F5344CB8AC3E}">
        <p14:creationId xmlns:p14="http://schemas.microsoft.com/office/powerpoint/2010/main" val="41798489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40C9CD-2586-232A-E4C8-75E96FDEF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References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EBB50A0-37BB-C8E8-2AF7-9950BBD3B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en-US" noProof="0" smtClean="0">
                <a:solidFill>
                  <a:srgbClr val="2350A9"/>
                </a:solidFill>
              </a:rPr>
              <a:pPr/>
              <a:t>45</a:t>
            </a:fld>
            <a:endParaRPr lang="en-US" noProof="0" dirty="0">
              <a:solidFill>
                <a:srgbClr val="2350A9"/>
              </a:solidFill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8DF25C-7CDB-3FBB-0225-B00184BD8D9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noProof="0">
                <a:solidFill>
                  <a:srgbClr val="2350A9"/>
                </a:solidFill>
              </a:rPr>
              <a:t>2026-10-07</a:t>
            </a:r>
            <a:endParaRPr lang="en-US" noProof="0" dirty="0">
              <a:solidFill>
                <a:srgbClr val="2350A9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E034F16-BA77-A5A8-BC5D-51AE8ACBAF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en-US" sz="1800" b="0" noProof="0" dirty="0">
                <a:effectLst/>
                <a:ea typeface="Times New Roman" panose="02020603050405020304" pitchFamily="18" charset="0"/>
              </a:rPr>
              <a:t>On top of the three IWAA presentations mentioned in the body of this presentation:</a:t>
            </a:r>
          </a:p>
          <a:p>
            <a:r>
              <a:rPr lang="en-US" sz="1800" b="0" noProof="0" dirty="0">
                <a:effectLst/>
                <a:ea typeface="Times New Roman" panose="02020603050405020304" pitchFamily="18" charset="0"/>
              </a:rPr>
              <a:t>Nicquevert, B., Rey, F. “Handling the Functional Features of Accelerator Components Using ISO GPS Situation Features”. J. Phys.: Conf. Ser. 2687 072028 (2024). </a:t>
            </a:r>
            <a:r>
              <a:rPr lang="en-US" sz="1800" b="0" noProof="0" dirty="0">
                <a:effectLst/>
                <a:ea typeface="Times New Roman" panose="02020603050405020304" pitchFamily="18" charset="0"/>
                <a:hlinkClick r:id="rId3"/>
              </a:rPr>
              <a:t>https://doi:10.1088/1742-6596/2687/7/072028</a:t>
            </a:r>
            <a:endParaRPr lang="en-US" sz="1800" b="0" noProof="0" dirty="0">
              <a:effectLst/>
              <a:ea typeface="Times New Roman" panose="02020603050405020304" pitchFamily="18" charset="0"/>
            </a:endParaRPr>
          </a:p>
          <a:p>
            <a:r>
              <a:rPr lang="en-US" sz="1800" b="0" noProof="0" dirty="0">
                <a:effectLst/>
                <a:ea typeface="Times New Roman" panose="02020603050405020304" pitchFamily="18" charset="0"/>
              </a:rPr>
              <a:t>Nicquevert Bertrand, Rey Fabien. “Handling the Functional Features of Accelerator Components Using ISO GPS Situation Features.” In Proceedings of IPAC’23, Venice, Italy, 2023. </a:t>
            </a:r>
            <a:r>
              <a:rPr lang="en-US" sz="1800" b="0" noProof="0" dirty="0">
                <a:effectLst/>
                <a:ea typeface="Times New Roman" panose="02020603050405020304" pitchFamily="18" charset="0"/>
                <a:hlinkClick r:id="rId4"/>
              </a:rPr>
              <a:t>https://inspirehep.net/files/393f09317f81cd244bdbf0ee18c1c29d</a:t>
            </a:r>
            <a:endParaRPr lang="en-US" sz="1800" b="0" noProof="0" dirty="0">
              <a:effectLst/>
              <a:ea typeface="Times New Roman" panose="02020603050405020304" pitchFamily="18" charset="0"/>
            </a:endParaRPr>
          </a:p>
          <a:p>
            <a:r>
              <a:rPr lang="en-US" sz="1800" b="0" noProof="0" dirty="0">
                <a:effectLst/>
                <a:ea typeface="Times New Roman" panose="02020603050405020304" pitchFamily="18" charset="0"/>
              </a:rPr>
              <a:t>Qie, Y., Nicquevert, B., Anwer, N. “Functional specification of complex assemblies using projective geometric algebra”. </a:t>
            </a:r>
            <a:r>
              <a:rPr lang="en-US" sz="1800" b="0" i="1" noProof="0" dirty="0">
                <a:effectLst/>
                <a:ea typeface="Times New Roman" panose="02020603050405020304" pitchFamily="18" charset="0"/>
              </a:rPr>
              <a:t>CIRP Annals</a:t>
            </a:r>
            <a:r>
              <a:rPr lang="en-US" sz="1800" b="0" noProof="0" dirty="0">
                <a:effectLst/>
                <a:ea typeface="Times New Roman" panose="02020603050405020304" pitchFamily="18" charset="0"/>
              </a:rPr>
              <a:t>, vol. 73, 1, pp. 105-108 (2024). </a:t>
            </a:r>
            <a:r>
              <a:rPr lang="en-US" sz="1800" b="0" u="sng" noProof="0" dirty="0">
                <a:solidFill>
                  <a:srgbClr val="0000FF"/>
                </a:solidFill>
                <a:effectLst/>
                <a:ea typeface="Times New Roman" panose="02020603050405020304" pitchFamily="18" charset="0"/>
                <a:hlinkClick r:id="rId5" tooltip="Persistent link using digital object identifier"/>
              </a:rPr>
              <a:t>https://doi.org/10.1016/j.cirp.2024.04.059</a:t>
            </a:r>
            <a:endParaRPr lang="en-US" sz="1800" b="0" noProof="0" dirty="0">
              <a:effectLst/>
              <a:ea typeface="Times New Roman" panose="02020603050405020304" pitchFamily="18" charset="0"/>
            </a:endParaRPr>
          </a:p>
          <a:p>
            <a:r>
              <a:rPr lang="en-US" sz="1800" b="0" noProof="0" dirty="0">
                <a:effectLst/>
                <a:ea typeface="Times New Roman" panose="02020603050405020304" pitchFamily="18" charset="0"/>
              </a:rPr>
              <a:t>Nicquevert Bertrand, “For a Global Process to Set a Geometrical Product Specification [GPS^2]: a R&amp;D Roadmap Toward an Extensive and Extended Use of Situation features in ISO Geometrical Product Specification (GPS) Standards”, </a:t>
            </a:r>
            <a:r>
              <a:rPr lang="en-US" sz="1800" b="0" i="1" noProof="0" dirty="0">
                <a:effectLst/>
                <a:ea typeface="Times New Roman" panose="02020603050405020304" pitchFamily="18" charset="0"/>
              </a:rPr>
              <a:t>ADM2024 International Conference</a:t>
            </a:r>
            <a:r>
              <a:rPr lang="en-US" sz="1800" b="0" noProof="0" dirty="0">
                <a:effectLst/>
                <a:ea typeface="Times New Roman" panose="02020603050405020304" pitchFamily="18" charset="0"/>
              </a:rPr>
              <a:t>, Palermo, Italy, Sep 2024. Springer, pp. 488–495, 2025. </a:t>
            </a:r>
            <a:r>
              <a:rPr lang="en-US" sz="1800" b="0" noProof="0" dirty="0">
                <a:effectLst/>
                <a:ea typeface="Times New Roman" panose="02020603050405020304" pitchFamily="18" charset="0"/>
                <a:hlinkClick r:id="rId6"/>
              </a:rPr>
              <a:t>https://doi.org/10.1007/978-3-031-76597-1_51</a:t>
            </a:r>
            <a:endParaRPr lang="en-US" sz="1800" b="0" noProof="0" dirty="0">
              <a:effectLst/>
              <a:ea typeface="Times New Roman" panose="02020603050405020304" pitchFamily="18" charset="0"/>
            </a:endParaRPr>
          </a:p>
          <a:p>
            <a:r>
              <a:rPr lang="en-US" sz="1800" b="0" noProof="0" dirty="0">
                <a:effectLst/>
                <a:ea typeface="Times New Roman" panose="02020603050405020304" pitchFamily="18" charset="0"/>
              </a:rPr>
              <a:t>ISO 20223:2026, Representation and identification of situation features</a:t>
            </a:r>
          </a:p>
          <a:p>
            <a:endParaRPr lang="en-US" sz="1800" b="0" noProof="0" dirty="0">
              <a:effectLst/>
              <a:ea typeface="Times New Roman" panose="02020603050405020304" pitchFamily="18" charset="0"/>
            </a:endParaRPr>
          </a:p>
          <a:p>
            <a:endParaRPr lang="en-US" sz="1200" b="0" noProof="0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6BFCF2B-EEFC-2C53-E806-7C99808028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</p:spTree>
    <p:extLst>
      <p:ext uri="{BB962C8B-B14F-4D97-AF65-F5344CB8AC3E}">
        <p14:creationId xmlns:p14="http://schemas.microsoft.com/office/powerpoint/2010/main" val="19096613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652C6B-94E8-55DC-5C7D-4429F1B40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Acknowledgments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3CD7E69-F316-3CE0-A66D-439F958DF5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>
                <a:solidFill>
                  <a:srgbClr val="5EB0E5"/>
                </a:solidFill>
              </a:rPr>
              <a:t>B. Nicquevert | Beyond existing specification tools| IWAA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3DF180-FAEE-9852-0988-0AEC4110A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DFA664-CB4D-4B65-A73D-7149B7831F1B}" type="slidenum">
              <a:rPr lang="fr-FR" smtClean="0">
                <a:solidFill>
                  <a:srgbClr val="2350A9"/>
                </a:solidFill>
              </a:rPr>
              <a:pPr/>
              <a:t>46</a:t>
            </a:fld>
            <a:endParaRPr lang="fr-FR">
              <a:solidFill>
                <a:srgbClr val="2350A9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0FB304-7EED-5A23-C1AB-EC5A1C9D102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>
                <a:solidFill>
                  <a:srgbClr val="2350A9"/>
                </a:solidFill>
              </a:rPr>
              <a:t>2026-10-07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9DFFCF7-8573-E208-A4A5-AE2AE4C88A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 special thank to my “sparring partner” Fabien Rey / ESS</a:t>
            </a:r>
            <a:r>
              <a:rPr lang="en-GB" b="0" dirty="0"/>
              <a:t>, for numerous discussions on the development of the concepts presented in this talk, and for his key contribution to many illustrations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dirty="0"/>
              <a:t>Many thanks to </a:t>
            </a:r>
            <a:r>
              <a:rPr lang="en-GB" sz="2000" dirty="0"/>
              <a:t>CERN</a:t>
            </a:r>
            <a:r>
              <a:rPr lang="en-GB" sz="2000" b="0" dirty="0"/>
              <a:t>, in particular for J.-P. Burnet (CERN FCC studies), and to S. Atieh, I. Ruehl and D. Lafarge (CERN EN dept) to support my participation to IWAA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0" dirty="0"/>
              <a:t>Thanks to I. Garcia-</a:t>
            </a:r>
            <a:r>
              <a:rPr lang="fr-FR" sz="2000" b="0" dirty="0" err="1"/>
              <a:t>Aguirrebeitia</a:t>
            </a:r>
            <a:r>
              <a:rPr lang="fr-FR" sz="2000" b="0" dirty="0"/>
              <a:t> Sanchez (CERN TE/MSC) and G. Villiger (CERN EN/THE) for </a:t>
            </a:r>
            <a:r>
              <a:rPr lang="fr-FR" sz="2000" b="0" dirty="0" err="1"/>
              <a:t>their</a:t>
            </a:r>
            <a:r>
              <a:rPr lang="fr-FR" sz="2000" b="0" dirty="0"/>
              <a:t> contributions. A lot of </a:t>
            </a:r>
            <a:r>
              <a:rPr lang="fr-FR" sz="2000" b="0" dirty="0" err="1"/>
              <a:t>working</a:t>
            </a:r>
            <a:r>
              <a:rPr lang="fr-FR" sz="2000" b="0" dirty="0"/>
              <a:t> </a:t>
            </a:r>
            <a:r>
              <a:rPr lang="fr-FR" sz="2000" b="0" dirty="0" err="1"/>
              <a:t>ahead</a:t>
            </a:r>
            <a:r>
              <a:rPr lang="fr-FR" sz="2000" b="0" dirty="0"/>
              <a:t>, </a:t>
            </a:r>
            <a:r>
              <a:rPr lang="fr-FR" sz="2000" b="0" dirty="0" err="1"/>
              <a:t>working</a:t>
            </a:r>
            <a:r>
              <a:rPr lang="fr-FR" sz="2000" b="0" dirty="0"/>
              <a:t> on how to use </a:t>
            </a:r>
            <a:r>
              <a:rPr lang="fr-FR" sz="2000" b="0" dirty="0" err="1"/>
              <a:t>CoToLiP</a:t>
            </a:r>
            <a:r>
              <a:rPr lang="fr-FR" sz="2000" b="0" dirty="0"/>
              <a:t> for the design of the FCC-</a:t>
            </a:r>
            <a:r>
              <a:rPr lang="fr-FR" sz="2000" b="0" dirty="0" err="1"/>
              <a:t>ee</a:t>
            </a:r>
            <a:r>
              <a:rPr lang="fr-FR" sz="2000" b="0" dirty="0"/>
              <a:t> </a:t>
            </a:r>
            <a:r>
              <a:rPr lang="fr-FR" sz="2000" b="0" dirty="0" err="1"/>
              <a:t>quadrupoles</a:t>
            </a:r>
            <a:r>
              <a:rPr lang="fr-FR" sz="2000" b="0" dirty="0"/>
              <a:t>, </a:t>
            </a:r>
            <a:r>
              <a:rPr lang="fr-FR" sz="2000" b="0" dirty="0" err="1"/>
              <a:t>their</a:t>
            </a:r>
            <a:r>
              <a:rPr lang="fr-FR" sz="2000" b="0" dirty="0"/>
              <a:t> installation, and </a:t>
            </a:r>
            <a:r>
              <a:rPr lang="fr-FR" sz="2000" b="0" dirty="0" err="1"/>
              <a:t>many</a:t>
            </a:r>
            <a:r>
              <a:rPr lang="fr-FR" sz="2000" b="0" dirty="0"/>
              <a:t> </a:t>
            </a:r>
            <a:r>
              <a:rPr lang="fr-FR" sz="2000" b="0" dirty="0" err="1"/>
              <a:t>coming</a:t>
            </a:r>
            <a:r>
              <a:rPr lang="fr-FR" sz="2000" b="0" dirty="0"/>
              <a:t> new topics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0" dirty="0"/>
              <a:t>Thanks </a:t>
            </a:r>
            <a:r>
              <a:rPr lang="fr-FR" sz="2000" b="0" dirty="0" err="1"/>
              <a:t>also</a:t>
            </a:r>
            <a:r>
              <a:rPr lang="fr-FR" sz="2000" b="0" dirty="0"/>
              <a:t> to A. </a:t>
            </a:r>
            <a:r>
              <a:rPr lang="fr-FR" sz="2000" b="0" dirty="0" err="1"/>
              <a:t>Bertarelli</a:t>
            </a:r>
            <a:r>
              <a:rPr lang="fr-FR" sz="2000" b="0" dirty="0"/>
              <a:t> and </a:t>
            </a:r>
            <a:r>
              <a:rPr lang="fr-FR" sz="2000" b="0" dirty="0" err="1"/>
              <a:t>T</a:t>
            </a:r>
            <a:r>
              <a:rPr lang="fr-FR" sz="2000" b="0" dirty="0"/>
              <a:t>. Capelli (CERN EN/MME), and </a:t>
            </a:r>
            <a:r>
              <a:rPr lang="fr-FR" sz="2000" b="0" dirty="0" err="1"/>
              <a:t>colleagues</a:t>
            </a:r>
            <a:r>
              <a:rPr lang="fr-FR" sz="2000" b="0" dirty="0"/>
              <a:t> </a:t>
            </a:r>
            <a:r>
              <a:rPr lang="fr-FR" sz="2000" b="0" dirty="0" err="1"/>
              <a:t>from</a:t>
            </a:r>
            <a:r>
              <a:rPr lang="fr-FR" sz="2000" b="0" dirty="0"/>
              <a:t> ISO TC213 and in </a:t>
            </a:r>
            <a:r>
              <a:rPr lang="fr-FR" sz="2000" b="0" dirty="0" err="1"/>
              <a:t>industry</a:t>
            </a:r>
            <a:r>
              <a:rPr lang="fr-FR" sz="2000" b="0" dirty="0"/>
              <a:t>, for </a:t>
            </a:r>
            <a:r>
              <a:rPr lang="fr-FR" sz="2000" b="0" dirty="0" err="1"/>
              <a:t>providing</a:t>
            </a:r>
            <a:r>
              <a:rPr lang="fr-FR" sz="2000" b="0" dirty="0"/>
              <a:t> me cases to support the </a:t>
            </a:r>
            <a:r>
              <a:rPr lang="fr-FR" sz="2000" b="0" dirty="0" err="1"/>
              <a:t>needs</a:t>
            </a:r>
            <a:r>
              <a:rPr lang="fr-FR" sz="2000" b="0" dirty="0"/>
              <a:t> to </a:t>
            </a:r>
            <a:r>
              <a:rPr lang="fr-FR" sz="2000" b="0" dirty="0" err="1"/>
              <a:t>still</a:t>
            </a:r>
            <a:r>
              <a:rPr lang="fr-FR" sz="2000" b="0" dirty="0"/>
              <a:t> </a:t>
            </a:r>
            <a:r>
              <a:rPr lang="fr-FR" sz="2000" b="0" dirty="0" err="1"/>
              <a:t>improve</a:t>
            </a:r>
            <a:r>
              <a:rPr lang="fr-FR" sz="2000" b="0" dirty="0"/>
              <a:t> </a:t>
            </a:r>
            <a:r>
              <a:rPr lang="fr-FR" sz="2000" b="0" dirty="0" err="1"/>
              <a:t>our</a:t>
            </a:r>
            <a:r>
              <a:rPr lang="fr-FR" sz="2000" b="0" dirty="0"/>
              <a:t> ISO GPS standards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0" dirty="0"/>
              <a:t>And </a:t>
            </a:r>
            <a:r>
              <a:rPr lang="fr-FR" sz="2000" b="0" dirty="0" err="1"/>
              <a:t>many</a:t>
            </a:r>
            <a:r>
              <a:rPr lang="fr-FR" sz="2000" b="0" dirty="0"/>
              <a:t> </a:t>
            </a:r>
            <a:r>
              <a:rPr lang="fr-FR" sz="2000" b="0" dirty="0" err="1"/>
              <a:t>thanks</a:t>
            </a:r>
            <a:r>
              <a:rPr lang="fr-FR" sz="2000" b="0" dirty="0"/>
              <a:t> to Hélène, Dirk and </a:t>
            </a:r>
            <a:r>
              <a:rPr lang="fr-FR" sz="2000" b="0" dirty="0" err="1"/>
              <a:t>many</a:t>
            </a:r>
            <a:r>
              <a:rPr lang="fr-FR" sz="2000" b="0" dirty="0"/>
              <a:t> </a:t>
            </a:r>
            <a:r>
              <a:rPr lang="fr-FR" sz="2000" b="0" dirty="0" err="1"/>
              <a:t>others</a:t>
            </a:r>
            <a:r>
              <a:rPr lang="fr-FR" sz="2000" b="0" dirty="0"/>
              <a:t> (CERN BE/GM) to open the </a:t>
            </a:r>
            <a:r>
              <a:rPr lang="fr-FR" sz="2000" b="0" dirty="0" err="1"/>
              <a:t>door</a:t>
            </a:r>
            <a:r>
              <a:rPr lang="fr-FR" sz="2000" b="0" dirty="0"/>
              <a:t> for new perspectives in </a:t>
            </a:r>
            <a:r>
              <a:rPr lang="fr-FR" sz="2000" b="0" dirty="0" err="1"/>
              <a:t>dealing</a:t>
            </a:r>
            <a:r>
              <a:rPr lang="fr-FR" sz="2000" b="0" dirty="0"/>
              <a:t> </a:t>
            </a:r>
            <a:r>
              <a:rPr lang="fr-FR" sz="2000" b="0" dirty="0" err="1"/>
              <a:t>with</a:t>
            </a:r>
            <a:r>
              <a:rPr lang="fr-FR" sz="2000" b="0" dirty="0"/>
              <a:t> the « </a:t>
            </a:r>
            <a:r>
              <a:rPr lang="fr-FR" sz="2000" b="0" dirty="0" err="1"/>
              <a:t>geodetic</a:t>
            </a:r>
            <a:r>
              <a:rPr lang="fr-FR" sz="2000" b="0" dirty="0"/>
              <a:t> </a:t>
            </a:r>
            <a:r>
              <a:rPr lang="fr-FR" sz="2000" b="0" dirty="0" err="1"/>
              <a:t>common</a:t>
            </a:r>
            <a:r>
              <a:rPr lang="fr-FR" sz="2000" b="0" dirty="0"/>
              <a:t> </a:t>
            </a:r>
            <a:r>
              <a:rPr lang="fr-FR" sz="2000" b="0" dirty="0" err="1"/>
              <a:t>framework</a:t>
            </a:r>
            <a:r>
              <a:rPr lang="fr-FR" sz="2000" b="0" dirty="0"/>
              <a:t> » to </a:t>
            </a:r>
            <a:r>
              <a:rPr lang="fr-FR" sz="2000" b="0" dirty="0" err="1"/>
              <a:t>be</a:t>
            </a:r>
            <a:r>
              <a:rPr lang="fr-FR" sz="2000" b="0" dirty="0"/>
              <a:t> </a:t>
            </a:r>
            <a:r>
              <a:rPr lang="fr-FR" sz="2000" b="0" dirty="0" err="1"/>
              <a:t>used</a:t>
            </a:r>
            <a:r>
              <a:rPr lang="fr-FR" sz="2000" b="0" dirty="0"/>
              <a:t> at </a:t>
            </a:r>
            <a:r>
              <a:rPr lang="fr-FR" sz="2000" b="0" dirty="0" err="1"/>
              <a:t>multiscale</a:t>
            </a:r>
            <a:r>
              <a:rPr lang="fr-FR" sz="2000" b="0" dirty="0"/>
              <a:t> </a:t>
            </a:r>
            <a:r>
              <a:rPr lang="fr-FR" sz="2000" b="0" dirty="0" err="1"/>
              <a:t>levels</a:t>
            </a:r>
            <a:r>
              <a:rPr lang="fr-FR" sz="2000" b="0" dirty="0"/>
              <a:t>.</a:t>
            </a:r>
            <a:endParaRPr lang="en-GB" sz="2000" b="0" dirty="0"/>
          </a:p>
        </p:txBody>
      </p:sp>
    </p:spTree>
    <p:extLst>
      <p:ext uri="{BB962C8B-B14F-4D97-AF65-F5344CB8AC3E}">
        <p14:creationId xmlns:p14="http://schemas.microsoft.com/office/powerpoint/2010/main" val="8080762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1538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ERN">
      <a:dk1>
        <a:srgbClr val="0033A0"/>
      </a:dk1>
      <a:lt1>
        <a:srgbClr val="FFFFFF"/>
      </a:lt1>
      <a:dk2>
        <a:srgbClr val="2F2F2F"/>
      </a:dk2>
      <a:lt2>
        <a:srgbClr val="F8F8F8"/>
      </a:lt2>
      <a:accent1>
        <a:srgbClr val="0033A0"/>
      </a:accent1>
      <a:accent2>
        <a:srgbClr val="61C4D3"/>
      </a:accent2>
      <a:accent3>
        <a:srgbClr val="E15E32"/>
      </a:accent3>
      <a:accent4>
        <a:srgbClr val="BEBECB"/>
      </a:accent4>
      <a:accent5>
        <a:srgbClr val="6E2466"/>
      </a:accent5>
      <a:accent6>
        <a:srgbClr val="1C446A"/>
      </a:accent6>
      <a:hlink>
        <a:srgbClr val="6D2466"/>
      </a:hlink>
      <a:folHlink>
        <a:srgbClr val="61C4D3"/>
      </a:folHlink>
    </a:clrScheme>
    <a:fontScheme name="CER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0A22DD23-9704-4E03-A13F-CF67C670CC02}" vid="{0604311A-A1EF-46B6-8E1A-47A72DCF20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Template-EN-2021</Template>
  <TotalTime>12844</TotalTime>
  <Words>4537</Words>
  <Application>Microsoft Macintosh PowerPoint</Application>
  <PresentationFormat>Grand écran</PresentationFormat>
  <Paragraphs>592</Paragraphs>
  <Slides>47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47</vt:i4>
      </vt:variant>
    </vt:vector>
  </HeadingPairs>
  <TitlesOfParts>
    <vt:vector size="55" baseType="lpstr">
      <vt:lpstr>Apple Color Emoji</vt:lpstr>
      <vt:lpstr>Arial</vt:lpstr>
      <vt:lpstr>Calibri</vt:lpstr>
      <vt:lpstr>Helvetica</vt:lpstr>
      <vt:lpstr>Helvetica Neue</vt:lpstr>
      <vt:lpstr>Times New Roman</vt:lpstr>
      <vt:lpstr>Wingdings</vt:lpstr>
      <vt:lpstr>Office Theme</vt:lpstr>
      <vt:lpstr>Beyond existing specification tools How to specify on a drawing an alignment specification using ISO GPS situation features</vt:lpstr>
      <vt:lpstr>This talk is a follow-up of an IWAA 2024 (SLAC) talk</vt:lpstr>
      <vt:lpstr>… making reference to another IWAA 2024 talk by F. Rey</vt:lpstr>
      <vt:lpstr>… where the “ToLiP” was used for installation drawings</vt:lpstr>
      <vt:lpstr>… itself following up his IWAA 2022 (Ferney) talk, whose provisional conclusion yielded to the following representation of “tolerances”:</vt:lpstr>
      <vt:lpstr>Table tolerances: on the value of which characteristic?</vt:lpstr>
      <vt:lpstr>Angular specifications: a more illustrated case</vt:lpstr>
      <vt:lpstr>Is everything explicitly defined?</vt:lpstr>
      <vt:lpstr>An overall “specification process” was developed for ISO</vt:lpstr>
      <vt:lpstr>Focussing on a “situation specification” in ISO GPS system</vt:lpstr>
      <vt:lpstr>Supporting paper of our IWAA 2024 talk published in June!</vt:lpstr>
      <vt:lpstr>Overall process of a complete situation specification</vt:lpstr>
      <vt:lpstr>Four global steps</vt:lpstr>
      <vt:lpstr>First step: establishment of situation features</vt:lpstr>
      <vt:lpstr>Nominal situation features: ISO 20223 published in July!</vt:lpstr>
      <vt:lpstr>Example of an explicit indication of situation features: the prototype of FCC-ee quadrupoles </vt:lpstr>
      <vt:lpstr>Mutual situation: a key topic</vt:lpstr>
      <vt:lpstr>CoToLiP, a tool proposed to parametrize the mutual situation</vt:lpstr>
      <vt:lpstr>Handling deviations?</vt:lpstr>
      <vt:lpstr>CoCoToLiP? Handling deviations of a CoToLiP</vt:lpstr>
      <vt:lpstr>Présentation PowerPoint</vt:lpstr>
      <vt:lpstr>First attempt (IWAA 2022) of a “CoCoToLiP” representation</vt:lpstr>
      <vt:lpstr>Second variant (today’s IWAA 2026), using ISO 20223 annex B</vt:lpstr>
      <vt:lpstr>Based on indication of degrees of freedom of any MiSSiF*</vt:lpstr>
      <vt:lpstr>Visualization of the combination of mobilities at any point</vt:lpstr>
      <vt:lpstr>CoToLiPian angles (angular parameters of a CoToLiP)</vt:lpstr>
      <vt:lpstr>CoToLiPian transformation steps</vt:lpstr>
      <vt:lpstr>Focus on the angular parameters (after translations)</vt:lpstr>
      <vt:lpstr>Comparing with classical yaw / pitch / roll angles</vt:lpstr>
      <vt:lpstr>Classical yaw / pitch / roll angles</vt:lpstr>
      <vt:lpstr>Comparison of “yaw / pitch / roll” vs CoToLiPian angles </vt:lpstr>
      <vt:lpstr>Different routes yielding to the same ToLiP transformation</vt:lpstr>
      <vt:lpstr>The CoToLiP, a convention for mutual situation parameters?</vt:lpstr>
      <vt:lpstr>CoToLiPian “motors”</vt:lpstr>
      <vt:lpstr>Determining a CoToLiP from real data (1/2)</vt:lpstr>
      <vt:lpstr>How to specify situation characteristics</vt:lpstr>
      <vt:lpstr>Situation specification of a situation feature, first variant 1/2 </vt:lpstr>
      <vt:lpstr>Situation specification of a situation feature, first variant 2/2 </vt:lpstr>
      <vt:lpstr>Situation specification of a situation feature, second variant </vt:lpstr>
      <vt:lpstr>Comparison between the three variants, for a magnet “axis”</vt:lpstr>
      <vt:lpstr>And the MuToLip?</vt:lpstr>
      <vt:lpstr>CoToLiP and MuToLiP algorithms</vt:lpstr>
      <vt:lpstr>Other usages of CoToLiP: installation in the tunnel</vt:lpstr>
      <vt:lpstr>Toward the future</vt:lpstr>
      <vt:lpstr>References</vt:lpstr>
      <vt:lpstr>Acknowledgments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Track It interface</dc:title>
  <dc:creator>Stephan Petit</dc:creator>
  <cp:lastModifiedBy>Bertrand Nicquevert</cp:lastModifiedBy>
  <cp:revision>82</cp:revision>
  <cp:lastPrinted>2020-01-30T13:49:18Z</cp:lastPrinted>
  <dcterms:created xsi:type="dcterms:W3CDTF">2021-11-03T11:11:29Z</dcterms:created>
  <dcterms:modified xsi:type="dcterms:W3CDTF">2026-10-06T14:31:23Z</dcterms:modified>
</cp:coreProperties>
</file>