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image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79" r:id="rId5"/>
    <p:sldId id="280" r:id="rId6"/>
    <p:sldId id="281" r:id="rId7"/>
    <p:sldId id="282" r:id="rId8"/>
    <p:sldId id="283" r:id="rId9"/>
    <p:sldId id="285" r:id="rId10"/>
    <p:sldId id="284" r:id="rId11"/>
    <p:sldId id="286" r:id="rId12"/>
    <p:sldId id="28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7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875D2-5119-4BBE-8746-FA0EAF5DD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756E2-F4E8-48F8-AB8A-4884C3F21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04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42333-D52C-427F-A920-5A84533EDA8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F7AA-E46E-580A-8459-7FB041831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0E8E3-7B92-3CEB-1C67-4DD1E985C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42638-D86E-0ABE-5F91-AD27DF946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B397D-B969-9C29-99DA-0DAD24FDD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967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F90-360A-590E-A4F7-2AFA80EC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32E86-CA28-12C6-127B-25D62DC64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E8DB0-EF25-22F5-31ED-87DA300A4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A5269-302A-8EE3-8753-108421796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428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1220C-4CB8-9098-2B65-AA0285C79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7874C0-5662-63E6-5181-A4E654609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CEAA5-164D-DB32-5485-7E9064C15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71ABD-0135-4FE2-61D1-2D9F365EE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416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174A8-1D53-53D1-46C9-9219F416E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9E46E-8C4A-4274-3B39-644A35673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76585-7BEE-E241-59E6-DFA28B7CA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C18C8-2B0F-8F34-D888-9CBEAAF979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721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69B1C-840D-6F7E-7076-4D4556061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47259-119B-2F18-66B2-9FABF7DD9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F31F64-8BB1-2EA5-C08C-B33AE12AA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62D01-01CB-CAC9-CD00-77479F9EA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8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67D-4B23-EB3B-AB91-F08AF3A9E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DD23A-E4B9-5486-89E3-6C29DEE15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D2486-F183-406C-1DA8-038B74AB7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9A143-037D-BF5E-18F6-51662C63E2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86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54383-B81D-3E7F-2B95-F98899DA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AF8D05-A7D8-44D3-8637-05F8E2A49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1FCB67-47DD-6CAA-D50B-C0A293896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C55BE-5057-180D-365F-9BC12D5193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534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654F1-B4E9-79AB-2224-88FFC7205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4541B-C053-1361-45AB-4855C1A42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82F4F-C15A-9956-11C3-D1769CE32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8D3B9-45BD-1617-7E27-EAD2A60926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42333-D52C-427F-A920-5A84533ED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20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4D4D-5FA1-7031-6F1B-BE32FCE08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22B3C-3A06-031F-A7B3-E81C5C9A5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EFA87-CE77-17E4-7482-228FEFD66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571B2-FC81-A9BE-DB5A-706FA1D3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A839A-2BF6-D058-8E48-05EBEADB2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5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E02A-AA6A-1AD7-6C71-2BFB4309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EF16D-23A9-382B-6A22-49B6ACA34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22DD6-45C2-0CFB-9C50-77EE4FAAC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F5223-0463-B04E-BD5B-4EAD1054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58FDC-8D24-846C-80F9-5FBA5551D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8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8534D-511A-7B7F-A87A-B86CF5C1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B6435-105D-2476-B592-3E2DEDCCA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48E92-2EAF-A405-0025-E36A669B7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BA3E3-C087-AF19-2F29-157BEAE18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E6294-9710-BECF-F8FA-BB2446CC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6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9173D-B4F7-E84D-A4A3-DEA7D9A7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E7593-77C2-1094-ECED-CBF1B36F4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A7A69-3788-B09C-8BD3-735F6A8DA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64204-9671-BD2F-FE1D-9A43A5AC0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8B600-7CB1-441C-FAC3-55D9EAC6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1EDCB-A1CB-9D44-C1A8-1ECEAA6F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38684-20B7-8279-86E4-3AAB78FBA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02B2-DEDC-CE59-392F-F83D75D37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39CE5-A5A1-545D-7A7B-07AAE101B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26525-0C68-4FAE-6734-8BA9B9403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3CCE2D-6D69-1417-4281-7BD393F19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16235-B5CD-58D3-746E-D2488223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F22083-99EE-D7FB-3844-8DA61062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C696E-1C64-DBD9-EFB8-C1A49F18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1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19ED-614C-1CBB-11A6-62F622F8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45F0D-7A18-135C-C5BF-A0F62CCE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E1804-98A7-D804-9977-2E49CF44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7C978B-FF9E-3E44-428B-355F4819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DFBAA3-E4C5-7E90-D6C2-CB333640D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84828-ABF1-52D4-D878-954349AD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E23EF-DAC1-9CAC-A182-B775F7C25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3750-8373-7311-46E5-4B67E98F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84BEB-9B7E-F271-0207-DEBEF0686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EC162-51AA-25BB-C810-B60513C8A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30EAC-9965-E4D7-226E-26E95750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E7C31-BAE8-C4F4-373D-6922BC9D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DA759-1D12-7028-06EC-E9DBAF89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8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709ED-4AFF-772B-365A-C55C58B6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62E0E-DB10-7521-EA0B-57FA9CFA2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917E4-05A3-6FFA-F5DE-773F4BB7A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32A03-EF5F-3F07-4DE1-22EAD295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29D04-AC56-FCF7-9F8C-EDF0272E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4401E-513E-EBF8-1B1F-057791717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8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11E02-A4F7-C874-30B9-7637BE9D3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E8238-CCB0-3A9E-9EEC-32E5FA160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0FFAE-31CE-41A4-72A2-3D59EF28D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D8A34-425E-6EC9-21F9-FD9AD060C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D5803-87F6-B34D-A636-39DA7BFF7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1EE4A7-53C0-E124-369C-643B02708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393BD-5A01-0A2F-32D2-868B5032D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DACCC-0D6A-067B-F59B-7F42A2502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19BB5-777C-3DE9-3F07-909201E8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8D2E7-72ED-0CC9-AEB8-407CA68F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3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11D6A-24C2-30AA-F4C4-9043730C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8D1-6D52-E78E-A2ED-6715989E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BF858-522D-C216-C966-C43F75CF9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B06F1B-CB6C-4B8C-B8C1-15636AD9F7A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EBDDB-BEFE-17D8-382C-1AA93BD087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E59D5-43C2-9E02-A147-949737CD8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73247E-EB2E-417F-B965-8820BE00C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7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d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18934" y="958157"/>
            <a:ext cx="8880741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kumimoji="0" lang="en-US" b="0" i="1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Forty Years of </a:t>
            </a:r>
            <a:r>
              <a:rPr lang="en-US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Accelerator </a:t>
            </a:r>
            <a:r>
              <a:rPr kumimoji="0" lang="en-US" b="0" i="1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Alignment at Duke University Free Electron </a:t>
            </a:r>
            <a:r>
              <a:rPr lang="en-US" b="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Laser </a:t>
            </a:r>
            <a:r>
              <a:rPr kumimoji="0" lang="en-US" b="0" i="1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Laboratory</a:t>
            </a:r>
            <a:br>
              <a:rPr kumimoji="0" lang="en-US" b="0" i="1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en-US" b="0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(DFELL)</a:t>
            </a:r>
            <a:br>
              <a:rPr lang="en-US" b="0" i="1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br>
              <a:rPr lang="en-US" sz="3600" dirty="0">
                <a:latin typeface="Arial" pitchFamily="34" charset="0"/>
                <a:cs typeface="Arial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IWAA 2026 </a:t>
            </a:r>
            <a:b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Tsukuba, Japan</a:t>
            </a: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5" descr="dfell_logo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8064" y="3015305"/>
            <a:ext cx="1035869" cy="469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C598B9-F714-B9B3-13E0-3BC5DD0FAC79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  <a:endParaRPr lang="en-US" sz="1400" i="1" dirty="0"/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F80A39B9-0DC7-E4CB-B5C3-60E7D0C79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D596A7AF-9C27-E50A-EA0E-60267EDA0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8EB02F-8DF8-0037-1B0E-8176C30DC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7F623B-F1A1-94FC-DA83-030CDC3B6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958157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E69B7-73B7-E534-565A-1EF7FDABB174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7EB84267-C55B-990D-968F-9C4B1A237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EC405B09-7782-B950-FEAB-881B3FCC7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DD7C28-F02E-C8E3-9632-EC910817EBA1}"/>
              </a:ext>
            </a:extLst>
          </p:cNvPr>
          <p:cNvSpPr txBox="1"/>
          <p:nvPr/>
        </p:nvSpPr>
        <p:spPr>
          <a:xfrm>
            <a:off x="649093" y="958157"/>
            <a:ext cx="104224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Chronology and a Brief History </a:t>
            </a:r>
          </a:p>
          <a:p>
            <a:pPr algn="ctr"/>
            <a:endParaRPr lang="en-US" dirty="0"/>
          </a:p>
          <a:p>
            <a:pPr marL="342900" indent="-342900">
              <a:buAutoNum type="arabicPlain" startAt="1985"/>
            </a:pPr>
            <a:r>
              <a:rPr lang="en-US" dirty="0"/>
              <a:t> 	Storage Ring Based Free Electron Laser Lab at Stanford University was conceived </a:t>
            </a:r>
          </a:p>
          <a:p>
            <a:pPr marL="342900" indent="-342900">
              <a:buAutoNum type="arabicPlain" startAt="1985"/>
            </a:pPr>
            <a:r>
              <a:rPr lang="en-US" dirty="0"/>
              <a:t> 	Planning for magnet design and alignment started</a:t>
            </a:r>
          </a:p>
          <a:p>
            <a:pPr marL="342900" indent="-342900">
              <a:buAutoNum type="arabicPlain" startAt="1985"/>
            </a:pPr>
            <a:r>
              <a:rPr lang="en-US" dirty="0"/>
              <a:t> 	Some of the Dipoles &amp; Quadrupoles plus the girders were fabricated and installed</a:t>
            </a:r>
          </a:p>
          <a:p>
            <a:pPr marL="342900" indent="-342900">
              <a:buAutoNum type="arabicPlain" startAt="1985"/>
            </a:pPr>
            <a:r>
              <a:rPr lang="en-US" dirty="0"/>
              <a:t> 	Magnets, girders, Linac accelerators plus all lab equipment were moved to Duke University</a:t>
            </a:r>
          </a:p>
          <a:p>
            <a:pPr marL="342900" indent="-342900">
              <a:buAutoNum type="arabicPlain" startAt="1985"/>
            </a:pPr>
            <a:r>
              <a:rPr lang="en-US" dirty="0"/>
              <a:t> 	More equipment and some of the technical and scientific staff moved to Duke University</a:t>
            </a:r>
          </a:p>
          <a:p>
            <a:pPr marL="342900" indent="-342900">
              <a:buAutoNum type="arabicPlain" startAt="1985"/>
            </a:pPr>
            <a:r>
              <a:rPr lang="en-US" dirty="0"/>
              <a:t> 	Planning for construction of a building for the lab at Duke was started</a:t>
            </a:r>
          </a:p>
          <a:p>
            <a:pPr marL="342900" indent="-342900">
              <a:buAutoNum type="arabicPlain" startAt="1985"/>
            </a:pPr>
            <a:r>
              <a:rPr lang="en-US" dirty="0"/>
              <a:t> 	Construction of the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5100 square meter </a:t>
            </a:r>
            <a:r>
              <a:rPr lang="en-US" dirty="0"/>
              <a:t>Duke Free Electron Laser Lab (DFELL) was completed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6E63AE-903A-65F0-A531-F37A6B9C95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971" y="3976703"/>
            <a:ext cx="3055719" cy="229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4753E-933D-54E5-9B29-AE9514DF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327D36-9832-8199-F0BA-690DD3CA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38" y="2944836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C68B3A-2241-63A5-A93B-A7971A28D547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FEE13F49-CAA6-8A41-017E-05E8873C0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72817A94-F209-5124-790E-6F52F1BF3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4E02C2-6722-BACF-4BBF-44E42C7B7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" y="1068178"/>
            <a:ext cx="12106072" cy="1333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DC1897-72F1-B98F-05E5-B00836FDFEF9}"/>
              </a:ext>
            </a:extLst>
          </p:cNvPr>
          <p:cNvSpPr txBox="1"/>
          <p:nvPr/>
        </p:nvSpPr>
        <p:spPr>
          <a:xfrm>
            <a:off x="321243" y="3045835"/>
            <a:ext cx="106710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Optical instruments and alignment tools used to accomplish the task of alignment: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  Brunson 76-RH Telescopic transit square, used to align components in a vertical plane.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indent="-342900" algn="just">
              <a:buAutoNum type="alphaLcPeriod" startAt="2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Brunson 376-RHN Universal transit square</a:t>
            </a:r>
          </a:p>
          <a:p>
            <a:pPr marL="342900" marR="0" indent="-342900" algn="just">
              <a:buAutoNum type="alphaLcPeriod" startAt="2"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Wild precision sight level model N3, used to sight in horizontal plane and set elevations of components.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buFont typeface="+mj-lt"/>
              <a:buAutoNum type="alphaLcPeriod" startAt="3"/>
              <a:tabLst>
                <a:tab pos="228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Wild precision optical plummet model NL, used for nadir pluming.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buFont typeface="+mj-lt"/>
              <a:buAutoNum type="alphaLcPeriod" startAt="3"/>
              <a:tabLst>
                <a:tab pos="228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Brunson 803 invar scale extension kit, to measure distances of less than 7 meters.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6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8C34-14F0-63AF-19D6-176DF37F0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F4F662-08B0-E5B8-0C28-C45AB6C07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07" y="287815"/>
            <a:ext cx="11533985" cy="43068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03D122B-CB1E-3852-CCF4-77CF55E89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958157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4189CD-BEFE-22CA-39C7-91076DB15306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3470C6AF-EFEA-5813-8164-2D3E6C3C8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6958764B-EA0E-19CB-3DD7-02DEF0B66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0578D2-E86E-B8AF-BFB5-8BAA41B19251}"/>
              </a:ext>
            </a:extLst>
          </p:cNvPr>
          <p:cNvSpPr txBox="1"/>
          <p:nvPr/>
        </p:nvSpPr>
        <p:spPr>
          <a:xfrm>
            <a:off x="856036" y="4749473"/>
            <a:ext cx="10077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satisfy the extraordinary stability requirements for research in the UV and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-ray, the main storage ring’s 1 meter thick slab is supported on a matrix of 32 closely spaced caissons extended to the underlying bedrock.</a:t>
            </a:r>
          </a:p>
          <a:p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</a:p>
          <a:p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rest of the facility  including the cavity mirrors are installed on separate slabs with their thickness ranging from 12 to 32 cm.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760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CCBCA-55AB-B835-A979-582C0B2B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1B7D49-57F3-EF9E-5DC0-25824DA32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958157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D7D8B-52C4-EAB4-CB4C-9D139A391846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84E2774D-4BF1-620C-3FC8-D351ADE5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2A44E97F-AD4B-41C6-5EFE-289057F12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6315D6-BA8C-031E-682B-519D6386F48A}"/>
              </a:ext>
            </a:extLst>
          </p:cNvPr>
          <p:cNvSpPr txBox="1"/>
          <p:nvPr/>
        </p:nvSpPr>
        <p:spPr>
          <a:xfrm>
            <a:off x="1807794" y="2478693"/>
            <a:ext cx="71546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Realignment of Duke Free Electron Laser Storage Ring</a:t>
            </a:r>
          </a:p>
          <a:p>
            <a:pPr algn="ctr"/>
            <a:r>
              <a:rPr lang="en-US" sz="1400" i="1" dirty="0"/>
              <a:t>2001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In the fall of 2001, both East and West arc sections of the storage ring at the Duke Free Electron Laser (FEL) laboratory went under a major upgrade. This upgrade was necessary in order to improve the power supplies and water-cooling capabilities in the arc quadrupole magnets, and also to improve the vacuum systems in the arc sections.</a:t>
            </a:r>
          </a:p>
        </p:txBody>
      </p:sp>
    </p:spTree>
    <p:extLst>
      <p:ext uri="{BB962C8B-B14F-4D97-AF65-F5344CB8AC3E}">
        <p14:creationId xmlns:p14="http://schemas.microsoft.com/office/powerpoint/2010/main" val="2249864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7A5E4-44F4-1B36-B30D-1F13E1E1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326A432-C305-D8A2-F969-E02F2BDFB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934" y="850540"/>
            <a:ext cx="4466122" cy="318377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7B06F9-5AAC-556A-4BE2-90A27BC54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958157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C2C1A6-2C6F-292B-9E34-04ECD86BF397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3A88029F-B008-3AE3-B5D1-2C7513D7A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7F492AE1-0B2D-DC7D-8EC0-DB3418353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pic>
        <p:nvPicPr>
          <p:cNvPr id="6" name="Picture 362">
            <a:extLst>
              <a:ext uri="{FF2B5EF4-FFF2-40B4-BE49-F238E27FC236}">
                <a16:creationId xmlns:a16="http://schemas.microsoft.com/office/drawing/2014/main" id="{A97C043B-0C2E-3CD7-5BB0-2F5CCE437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1400" y="7391400"/>
            <a:ext cx="15392400" cy="1097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64">
            <a:extLst>
              <a:ext uri="{FF2B5EF4-FFF2-40B4-BE49-F238E27FC236}">
                <a16:creationId xmlns:a16="http://schemas.microsoft.com/office/drawing/2014/main" id="{62690362-EB3F-BB52-49A0-331D9CBFA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6667" b="9375"/>
          <a:stretch>
            <a:fillRect/>
          </a:stretch>
        </p:blipFill>
        <p:spPr bwMode="auto">
          <a:xfrm>
            <a:off x="21256283" y="18912890"/>
            <a:ext cx="3854548" cy="275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62">
            <a:extLst>
              <a:ext uri="{FF2B5EF4-FFF2-40B4-BE49-F238E27FC236}">
                <a16:creationId xmlns:a16="http://schemas.microsoft.com/office/drawing/2014/main" id="{18583587-1A69-C20A-C3C4-1CA9CA88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034" y="16355151"/>
            <a:ext cx="6513079" cy="464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E2F9C0-5867-678F-E431-C3C792229B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514" y="654256"/>
            <a:ext cx="4717917" cy="33744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FFFE1DD-9AFD-783A-E8D1-1178E7B3E2A1}"/>
              </a:ext>
            </a:extLst>
          </p:cNvPr>
          <p:cNvSpPr txBox="1"/>
          <p:nvPr/>
        </p:nvSpPr>
        <p:spPr>
          <a:xfrm>
            <a:off x="326727" y="3980119"/>
            <a:ext cx="10968415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Used Laser Tracker LTD500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31.9 m circumference machine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12 dipole magnets;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 Focusing (QF) and 8 Defocusing (QD) quadrupoles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extupoles</a:t>
            </a:r>
            <a:r>
              <a:rPr lang="en-US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8t horizontal and vertical trim Dipoles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178.55 MHz RF cavity for ramping electron bunches to 1.2 GeV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 injection and one extraction septum magnet;  two kicker magnets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Each arc in the booster ring consists of 6 magnet clusters which are supported by individual extruded aluminum strong backs.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 energy ramping from 0.27 GeV to 1.2 GeV is accomplished in 0.6 second at 1.3 second of repetition rate.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E84778-63CD-C758-0121-A370B75218F8}"/>
              </a:ext>
            </a:extLst>
          </p:cNvPr>
          <p:cNvSpPr txBox="1"/>
          <p:nvPr/>
        </p:nvSpPr>
        <p:spPr>
          <a:xfrm>
            <a:off x="4061862" y="327985"/>
            <a:ext cx="2165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Booster Ring Installation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2006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22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01859-F1E2-6265-A1DF-36A4DCD5F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58A7A7-4E16-E8FA-95C3-BA48A0A7B699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1D376F8E-46D6-7887-A327-CBBD3A468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275114DF-64A6-550F-7008-4644A9597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pic>
        <p:nvPicPr>
          <p:cNvPr id="2" name="Picture Placeholder 30" descr="Ring Fiducials_Sep10.bmp">
            <a:extLst>
              <a:ext uri="{FF2B5EF4-FFF2-40B4-BE49-F238E27FC236}">
                <a16:creationId xmlns:a16="http://schemas.microsoft.com/office/drawing/2014/main" id="{A46D73FE-F605-92A1-3A4E-1EAFF802BB2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4724" t="32222" r="1510" b="34445"/>
          <a:stretch>
            <a:fillRect/>
          </a:stretch>
        </p:blipFill>
        <p:spPr>
          <a:xfrm>
            <a:off x="262342" y="1114152"/>
            <a:ext cx="11473728" cy="2950004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C4F6CA3-1225-28CD-6E20-E55F8505CD4D}"/>
              </a:ext>
            </a:extLst>
          </p:cNvPr>
          <p:cNvSpPr txBox="1">
            <a:spLocks/>
          </p:cNvSpPr>
          <p:nvPr/>
        </p:nvSpPr>
        <p:spPr>
          <a:xfrm>
            <a:off x="2808331" y="252899"/>
            <a:ext cx="6248400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Beam Based Alignment of HIGS Targets at DFELL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4EC9F5-9C13-FB8A-0F9F-42CE00609008}"/>
              </a:ext>
            </a:extLst>
          </p:cNvPr>
          <p:cNvSpPr txBox="1"/>
          <p:nvPr/>
        </p:nvSpPr>
        <p:spPr>
          <a:xfrm>
            <a:off x="5857874" y="2589154"/>
            <a:ext cx="39338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DFELL Storage Ring / HIGS Floor Monuments Layout</a:t>
            </a:r>
          </a:p>
        </p:txBody>
      </p:sp>
      <p:pic>
        <p:nvPicPr>
          <p:cNvPr id="14" name="Picture Placeholder 8" descr="target_align_11.jpg">
            <a:extLst>
              <a:ext uri="{FF2B5EF4-FFF2-40B4-BE49-F238E27FC236}">
                <a16:creationId xmlns:a16="http://schemas.microsoft.com/office/drawing/2014/main" id="{96CA88BD-0BF4-9464-3B84-90BE8AB4B94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7915" r="7915"/>
          <a:stretch>
            <a:fillRect/>
          </a:stretch>
        </p:blipFill>
        <p:spPr>
          <a:xfrm>
            <a:off x="7824787" y="4403491"/>
            <a:ext cx="1709738" cy="1602879"/>
          </a:xfrm>
          <a:prstGeom prst="rect">
            <a:avLst/>
          </a:prstGeom>
        </p:spPr>
      </p:pic>
      <p:pic>
        <p:nvPicPr>
          <p:cNvPr id="15" name="Picture 14" descr="target_misalign_14.jpg">
            <a:extLst>
              <a:ext uri="{FF2B5EF4-FFF2-40B4-BE49-F238E27FC236}">
                <a16:creationId xmlns:a16="http://schemas.microsoft.com/office/drawing/2014/main" id="{207E51BB-BC52-4573-8A2F-189EBA8A8BC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r="11829"/>
          <a:stretch>
            <a:fillRect/>
          </a:stretch>
        </p:blipFill>
        <p:spPr>
          <a:xfrm>
            <a:off x="5713729" y="4403491"/>
            <a:ext cx="1863408" cy="15999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4987F7-3CD4-CBFB-A3AD-D89322679BCD}"/>
              </a:ext>
            </a:extLst>
          </p:cNvPr>
          <p:cNvSpPr txBox="1"/>
          <p:nvPr/>
        </p:nvSpPr>
        <p:spPr>
          <a:xfrm>
            <a:off x="475545" y="4151798"/>
            <a:ext cx="4500562" cy="1902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Gamma Ray BGO Imaging System progress Report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order to rapidly and precisely image and align objects and other experimental targets which are placed in the path of gamma rays, a gamma ray imaging system was designed.  Major components of this system consist of a scintillation crystal plate, Bismuth Germanium Oxide or BGO which converts gamma rays to visible lights, and a CCD based camera to capture the lights. The spatial resolution of this BGO system is in the order of 0.5 mm. </a:t>
            </a:r>
          </a:p>
        </p:txBody>
      </p:sp>
    </p:spTree>
    <p:extLst>
      <p:ext uri="{BB962C8B-B14F-4D97-AF65-F5344CB8AC3E}">
        <p14:creationId xmlns:p14="http://schemas.microsoft.com/office/powerpoint/2010/main" val="235045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25697-938F-4A3C-18AB-44D218DAF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7B6CF7-964D-315C-582B-D740062C8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958157"/>
            <a:ext cx="9850927" cy="3120974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A45CE8-8256-C266-D9D6-49F5019F15D6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4AD1D10A-174B-73E8-8C0A-2BADFBE35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62772F32-0A23-0895-C02C-09B3F67DB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6B45D-94B4-CA5C-9461-6D1B5E20A7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4F74F0-51D6-FCDA-9385-278A245C95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002" y="620883"/>
            <a:ext cx="8792421" cy="494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107591-3B3A-4431-6EDA-94F766E036E9}"/>
              </a:ext>
            </a:extLst>
          </p:cNvPr>
          <p:cNvSpPr txBox="1"/>
          <p:nvPr/>
        </p:nvSpPr>
        <p:spPr>
          <a:xfrm>
            <a:off x="570689" y="1186775"/>
            <a:ext cx="42088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 Yard Installation in 2012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Installation of a long kinematic mounting track which is capable of holding a pair of Helical undulators (Optical Klystron 5, OK5)  and a pair of planar undulators (Optical Klystron 4, OK4 ). Track can move to switch from planar to helical polarity on demand with a relative ease and minimum amount of time. </a:t>
            </a:r>
            <a:endParaRPr kumimoji="0" lang="en-US" sz="13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73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AA578-A181-4F5B-E673-349EAF05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6984FD-3436-AC14-480F-C4B9A302BB76}"/>
              </a:ext>
            </a:extLst>
          </p:cNvPr>
          <p:cNvSpPr txBox="1"/>
          <p:nvPr/>
        </p:nvSpPr>
        <p:spPr>
          <a:xfrm>
            <a:off x="42964" y="6499034"/>
            <a:ext cx="12106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Mark Emamian                                                                                                                       IWAA 2026                                                                                                                  8 October 2026</a:t>
            </a:r>
          </a:p>
        </p:txBody>
      </p:sp>
      <p:pic>
        <p:nvPicPr>
          <p:cNvPr id="9" name="Picture 8" descr="Duke University Logo and symbol, meaning, history, PNG, brand">
            <a:extLst>
              <a:ext uri="{FF2B5EF4-FFF2-40B4-BE49-F238E27FC236}">
                <a16:creationId xmlns:a16="http://schemas.microsoft.com/office/drawing/2014/main" id="{462FF40E-3C6D-2777-7930-AEC7397F1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" y="50696"/>
            <a:ext cx="865163" cy="474238"/>
          </a:xfrm>
          <a:prstGeom prst="rect">
            <a:avLst/>
          </a:prstGeom>
        </p:spPr>
      </p:pic>
      <p:pic>
        <p:nvPicPr>
          <p:cNvPr id="10" name="Picture 9" descr="NCCU Joins the TUNL Consortium | Department of Physics">
            <a:extLst>
              <a:ext uri="{FF2B5EF4-FFF2-40B4-BE49-F238E27FC236}">
                <a16:creationId xmlns:a16="http://schemas.microsoft.com/office/drawing/2014/main" id="{0B903F44-0389-CBC9-54FC-AEC9FC5FB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535" y="51189"/>
            <a:ext cx="1007423" cy="372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816529-943C-7F8B-43D5-91CC5A3B3B55}"/>
              </a:ext>
            </a:extLst>
          </p:cNvPr>
          <p:cNvSpPr txBox="1"/>
          <p:nvPr/>
        </p:nvSpPr>
        <p:spPr>
          <a:xfrm>
            <a:off x="4850859" y="3092094"/>
            <a:ext cx="2490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96512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6000004-4c21-4ec0-926c-98c63b4af4b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5B955BDD6B0F4EAFECDCC378B6C2DB" ma:contentTypeVersion="12" ma:contentTypeDescription="Create a new document." ma:contentTypeScope="" ma:versionID="0fae2d835ad552a462331e5a069bf301">
  <xsd:schema xmlns:xsd="http://www.w3.org/2001/XMLSchema" xmlns:xs="http://www.w3.org/2001/XMLSchema" xmlns:p="http://schemas.microsoft.com/office/2006/metadata/properties" xmlns:ns3="16000004-4c21-4ec0-926c-98c63b4af4bb" targetNamespace="http://schemas.microsoft.com/office/2006/metadata/properties" ma:root="true" ma:fieldsID="d97ba4492fdbee8b41dca699d4291a1b" ns3:_="">
    <xsd:import namespace="16000004-4c21-4ec0-926c-98c63b4af4b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000004-4c21-4ec0-926c-98c63b4af4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658C47-6332-469C-9471-4B6BEEB0E4F8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16000004-4c21-4ec0-926c-98c63b4af4bb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19279F-B093-4781-8EA9-CD860EEC72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34A519-E257-4AEE-9FCB-2A6994A2A9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000004-4c21-4ec0-926c-98c63b4af4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796</Words>
  <Application>Microsoft Office PowerPoint</Application>
  <PresentationFormat>Widescreen</PresentationFormat>
  <Paragraphs>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            Forty Years of Accelerator Alignment at Duke University Free Electron Laser Laboratory (DFELL)  IWAA 2026  Tsukuba, Japan</vt:lpstr>
      <vt:lpstr>            </vt:lpstr>
      <vt:lpstr>            </vt:lpstr>
      <vt:lpstr>            </vt:lpstr>
      <vt:lpstr>            </vt:lpstr>
      <vt:lpstr>            </vt:lpstr>
      <vt:lpstr>PowerPoint Presentation</vt:lpstr>
      <vt:lpstr>    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Emamian</dc:creator>
  <cp:lastModifiedBy>Mark Emamian</cp:lastModifiedBy>
  <cp:revision>14</cp:revision>
  <dcterms:created xsi:type="dcterms:W3CDTF">2026-09-27T02:10:35Z</dcterms:created>
  <dcterms:modified xsi:type="dcterms:W3CDTF">2026-09-29T01:51:42Z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0x010100565B955BDD6B0F4EAFECDCC378B6C2DB</vt:lpwstr>
  </property>
</Properties>
</file>